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5.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6.xml" ContentType="application/vnd.openxmlformats-officedocument.drawingml.chartshap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7.xml" ContentType="application/vnd.openxmlformats-officedocument.drawingml.chartshape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8.xml" ContentType="application/vnd.openxmlformats-officedocument.drawingml.chartshapes+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9.xml" ContentType="application/vnd.openxmlformats-officedocument.drawingml.chartshapes+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0.xml" ContentType="application/vnd.openxmlformats-officedocument.drawingml.chartshapes+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Lst>
  <p:notesMasterIdLst>
    <p:notesMasterId r:id="rId23"/>
  </p:notesMasterIdLst>
  <p:sldIdLst>
    <p:sldId id="256" r:id="rId2"/>
    <p:sldId id="295" r:id="rId3"/>
    <p:sldId id="307" r:id="rId4"/>
    <p:sldId id="294" r:id="rId5"/>
    <p:sldId id="290" r:id="rId6"/>
    <p:sldId id="291" r:id="rId7"/>
    <p:sldId id="292" r:id="rId8"/>
    <p:sldId id="293" r:id="rId9"/>
    <p:sldId id="296" r:id="rId10"/>
    <p:sldId id="297" r:id="rId11"/>
    <p:sldId id="298" r:id="rId12"/>
    <p:sldId id="288" r:id="rId13"/>
    <p:sldId id="299" r:id="rId14"/>
    <p:sldId id="289" r:id="rId15"/>
    <p:sldId id="300" r:id="rId16"/>
    <p:sldId id="287" r:id="rId17"/>
    <p:sldId id="301" r:id="rId18"/>
    <p:sldId id="257" r:id="rId19"/>
    <p:sldId id="306" r:id="rId20"/>
    <p:sldId id="273" r:id="rId21"/>
    <p:sldId id="304"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Montserrat" panose="00000500000000000000" pitchFamily="50" charset="0"/>
      <p:regular r:id="rId28"/>
      <p:bold r:id="rId29"/>
      <p:italic r:id="rId30"/>
      <p:boldItalic r:id="rId31"/>
    </p:embeddedFont>
    <p:embeddedFont>
      <p:font typeface="Open Sans"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9D9C"/>
    <a:srgbClr val="575756"/>
    <a:srgbClr val="009CD8"/>
    <a:srgbClr val="D5D7DC"/>
    <a:srgbClr val="EA5813"/>
    <a:srgbClr val="87BD41"/>
    <a:srgbClr val="C3E5F5"/>
    <a:srgbClr val="71C9EB"/>
    <a:srgbClr val="F49A70"/>
    <a:srgbClr val="B4D4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46D0CE-00F5-4CA8-8A96-05B901224D37}">
  <a:tblStyle styleId="{5F46D0CE-00F5-4CA8-8A96-05B901224D3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88" autoAdjust="0"/>
    <p:restoredTop sz="93883" autoAdjust="0"/>
  </p:normalViewPr>
  <p:slideViewPr>
    <p:cSldViewPr snapToGrid="0">
      <p:cViewPr varScale="1">
        <p:scale>
          <a:sx n="90" d="100"/>
          <a:sy n="90" d="100"/>
        </p:scale>
        <p:origin x="808" y="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0.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RE</a:t>
            </a:r>
            <a:r>
              <a:rPr lang="en-US" sz="1000" b="1" baseline="0" dirty="0">
                <a:latin typeface="Open Sans" panose="020B0606030504020204" pitchFamily="34" charset="0"/>
                <a:ea typeface="Open Sans" panose="020B0606030504020204" pitchFamily="34" charset="0"/>
                <a:cs typeface="Open Sans" panose="020B0606030504020204" pitchFamily="34" charset="0"/>
              </a:rPr>
              <a:t> capacity addition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(MW)</a:t>
            </a:r>
          </a:p>
        </c:rich>
      </c:tx>
      <c:layout>
        <c:manualLayout>
          <c:xMode val="edge"/>
          <c:yMode val="edge"/>
          <c:x val="2.6792749156558178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4.6167974441274656E-2"/>
          <c:y val="0.16939155881284582"/>
          <c:w val="0.94461095748055346"/>
          <c:h val="0.63322560701598096"/>
        </c:manualLayout>
      </c:layout>
      <c:barChart>
        <c:barDir val="col"/>
        <c:grouping val="stacked"/>
        <c:varyColors val="0"/>
        <c:ser>
          <c:idx val="0"/>
          <c:order val="0"/>
          <c:tx>
            <c:strRef>
              <c:f>Sheet1!$B$1</c:f>
              <c:strCache>
                <c:ptCount val="1"/>
                <c:pt idx="0">
                  <c:v>Solar (grid-scale)</c:v>
                </c:pt>
              </c:strCache>
            </c:strRef>
          </c:tx>
          <c:spPr>
            <a:solidFill>
              <a:srgbClr val="009CD8"/>
            </a:solidFill>
            <a:ln>
              <a:noFill/>
            </a:ln>
            <a:effectLst/>
          </c:spPr>
          <c:invertIfNegative val="0"/>
          <c:dLbls>
            <c:spPr>
              <a:solidFill>
                <a:srgbClr val="009CD8">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Q1 FY19</c:v>
                </c:pt>
                <c:pt idx="1">
                  <c:v>Q2 FY19</c:v>
                </c:pt>
                <c:pt idx="2">
                  <c:v>Q3 FY19</c:v>
                </c:pt>
                <c:pt idx="3">
                  <c:v>Q4 FY19</c:v>
                </c:pt>
                <c:pt idx="4">
                  <c:v>Q1 FY20</c:v>
                </c:pt>
                <c:pt idx="5">
                  <c:v>Q2 FY20</c:v>
                </c:pt>
                <c:pt idx="6">
                  <c:v>Q3 FY20</c:v>
                </c:pt>
                <c:pt idx="7">
                  <c:v>Q4 FY20</c:v>
                </c:pt>
                <c:pt idx="8">
                  <c:v>Q1 FY21</c:v>
                </c:pt>
              </c:strCache>
            </c:strRef>
          </c:cat>
          <c:val>
            <c:numRef>
              <c:f>Sheet1!$B$2:$B$10</c:f>
              <c:numCache>
                <c:formatCode>#,##0</c:formatCode>
                <c:ptCount val="9"/>
                <c:pt idx="0">
                  <c:v>1371.3500000000022</c:v>
                </c:pt>
                <c:pt idx="1">
                  <c:v>998.82999999999811</c:v>
                </c:pt>
                <c:pt idx="2">
                  <c:v>2189.4299999999967</c:v>
                </c:pt>
                <c:pt idx="3">
                  <c:v>2968.4500000000007</c:v>
                </c:pt>
                <c:pt idx="4">
                  <c:v>1228.5400000000009</c:v>
                </c:pt>
                <c:pt idx="5">
                  <c:v>1692.4599999999991</c:v>
                </c:pt>
                <c:pt idx="6">
                  <c:v>1425.8400000000001</c:v>
                </c:pt>
                <c:pt idx="7">
                  <c:v>1878.119999999999</c:v>
                </c:pt>
                <c:pt idx="8">
                  <c:v>716.66000000000349</c:v>
                </c:pt>
              </c:numCache>
            </c:numRef>
          </c:val>
          <c:extLst>
            <c:ext xmlns:c16="http://schemas.microsoft.com/office/drawing/2014/chart" uri="{C3380CC4-5D6E-409C-BE32-E72D297353CC}">
              <c16:uniqueId val="{00000000-537D-451C-B232-C24369E50EF1}"/>
            </c:ext>
          </c:extLst>
        </c:ser>
        <c:ser>
          <c:idx val="1"/>
          <c:order val="1"/>
          <c:tx>
            <c:strRef>
              <c:f>Sheet1!$C$1</c:f>
              <c:strCache>
                <c:ptCount val="1"/>
                <c:pt idx="0">
                  <c:v>Wind</c:v>
                </c:pt>
              </c:strCache>
            </c:strRef>
          </c:tx>
          <c:spPr>
            <a:solidFill>
              <a:srgbClr val="C3E5F5"/>
            </a:solidFill>
            <a:ln>
              <a:noFill/>
            </a:ln>
            <a:effectLst/>
          </c:spPr>
          <c:invertIfNegative val="0"/>
          <c:dLbls>
            <c:dLbl>
              <c:idx val="5"/>
              <c:layout>
                <c:manualLayout>
                  <c:x val="0"/>
                  <c:y val="2.164409020472838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37D-451C-B232-C24369E50EF1}"/>
                </c:ext>
              </c:extLst>
            </c:dLbl>
            <c:spPr>
              <a:solidFill>
                <a:schemeClr val="accent1">
                  <a:lumMod val="20000"/>
                  <a:lumOff val="80000"/>
                </a:scheme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Q1 FY19</c:v>
                </c:pt>
                <c:pt idx="1">
                  <c:v>Q2 FY19</c:v>
                </c:pt>
                <c:pt idx="2">
                  <c:v>Q3 FY19</c:v>
                </c:pt>
                <c:pt idx="3">
                  <c:v>Q4 FY19</c:v>
                </c:pt>
                <c:pt idx="4">
                  <c:v>Q1 FY20</c:v>
                </c:pt>
                <c:pt idx="5">
                  <c:v>Q2 FY20</c:v>
                </c:pt>
                <c:pt idx="6">
                  <c:v>Q3 FY20</c:v>
                </c:pt>
                <c:pt idx="7">
                  <c:v>Q4 FY20</c:v>
                </c:pt>
                <c:pt idx="8">
                  <c:v>Q1 FY21</c:v>
                </c:pt>
              </c:strCache>
            </c:strRef>
          </c:cat>
          <c:val>
            <c:numRef>
              <c:f>Sheet1!$C$2:$C$10</c:f>
              <c:numCache>
                <c:formatCode>#,##0</c:formatCode>
                <c:ptCount val="9"/>
                <c:pt idx="0">
                  <c:v>247.4800000000032</c:v>
                </c:pt>
                <c:pt idx="1">
                  <c:v>321.61999999999534</c:v>
                </c:pt>
                <c:pt idx="2">
                  <c:v>844.66999999999825</c:v>
                </c:pt>
                <c:pt idx="3">
                  <c:v>487.81999999999971</c:v>
                </c:pt>
                <c:pt idx="4">
                  <c:v>463.15000000000146</c:v>
                </c:pt>
                <c:pt idx="5">
                  <c:v>841.19999999999709</c:v>
                </c:pt>
                <c:pt idx="6">
                  <c:v>348.36000000000058</c:v>
                </c:pt>
                <c:pt idx="7">
                  <c:v>390.56999999999971</c:v>
                </c:pt>
                <c:pt idx="8">
                  <c:v>160.30000000000291</c:v>
                </c:pt>
              </c:numCache>
            </c:numRef>
          </c:val>
          <c:extLst>
            <c:ext xmlns:c16="http://schemas.microsoft.com/office/drawing/2014/chart" uri="{C3380CC4-5D6E-409C-BE32-E72D297353CC}">
              <c16:uniqueId val="{00000002-537D-451C-B232-C24369E50EF1}"/>
            </c:ext>
          </c:extLst>
        </c:ser>
        <c:ser>
          <c:idx val="2"/>
          <c:order val="2"/>
          <c:tx>
            <c:strRef>
              <c:f>Sheet1!$D$1</c:f>
              <c:strCache>
                <c:ptCount val="1"/>
                <c:pt idx="0">
                  <c:v>Small hydro</c:v>
                </c:pt>
              </c:strCache>
            </c:strRef>
          </c:tx>
          <c:spPr>
            <a:solidFill>
              <a:srgbClr val="87BD41"/>
            </a:solidFill>
            <a:ln>
              <a:noFill/>
            </a:ln>
            <a:effectLst/>
          </c:spPr>
          <c:invertIfNegative val="0"/>
          <c:cat>
            <c:strRef>
              <c:f>Sheet1!$A$2:$A$10</c:f>
              <c:strCache>
                <c:ptCount val="9"/>
                <c:pt idx="0">
                  <c:v>Q1 FY19</c:v>
                </c:pt>
                <c:pt idx="1">
                  <c:v>Q2 FY19</c:v>
                </c:pt>
                <c:pt idx="2">
                  <c:v>Q3 FY19</c:v>
                </c:pt>
                <c:pt idx="3">
                  <c:v>Q4 FY19</c:v>
                </c:pt>
                <c:pt idx="4">
                  <c:v>Q1 FY20</c:v>
                </c:pt>
                <c:pt idx="5">
                  <c:v>Q2 FY20</c:v>
                </c:pt>
                <c:pt idx="6">
                  <c:v>Q3 FY20</c:v>
                </c:pt>
                <c:pt idx="7">
                  <c:v>Q4 FY20</c:v>
                </c:pt>
                <c:pt idx="8">
                  <c:v>Q1 FY21</c:v>
                </c:pt>
              </c:strCache>
            </c:strRef>
          </c:cat>
          <c:val>
            <c:numRef>
              <c:f>Sheet1!$D$2:$D$10</c:f>
              <c:numCache>
                <c:formatCode>#,##0</c:formatCode>
                <c:ptCount val="9"/>
                <c:pt idx="0">
                  <c:v>7.3899999999994179</c:v>
                </c:pt>
                <c:pt idx="1">
                  <c:v>13.75</c:v>
                </c:pt>
                <c:pt idx="2">
                  <c:v>24.25</c:v>
                </c:pt>
                <c:pt idx="3">
                  <c:v>75.699999999999818</c:v>
                </c:pt>
                <c:pt idx="4">
                  <c:v>10.600000000000364</c:v>
                </c:pt>
                <c:pt idx="5">
                  <c:v>7.0600000000004002</c:v>
                </c:pt>
                <c:pt idx="6">
                  <c:v>36.75</c:v>
                </c:pt>
                <c:pt idx="7">
                  <c:v>35.599999999999454</c:v>
                </c:pt>
                <c:pt idx="8">
                  <c:v>5</c:v>
                </c:pt>
              </c:numCache>
            </c:numRef>
          </c:val>
          <c:extLst>
            <c:ext xmlns:c16="http://schemas.microsoft.com/office/drawing/2014/chart" uri="{C3380CC4-5D6E-409C-BE32-E72D297353CC}">
              <c16:uniqueId val="{00000003-537D-451C-B232-C24369E50EF1}"/>
            </c:ext>
          </c:extLst>
        </c:ser>
        <c:ser>
          <c:idx val="3"/>
          <c:order val="3"/>
          <c:tx>
            <c:strRef>
              <c:f>Sheet1!$E$1</c:f>
              <c:strCache>
                <c:ptCount val="1"/>
                <c:pt idx="0">
                  <c:v>Bio-power</c:v>
                </c:pt>
              </c:strCache>
            </c:strRef>
          </c:tx>
          <c:spPr>
            <a:solidFill>
              <a:srgbClr val="9D9D9C"/>
            </a:solidFill>
            <a:ln>
              <a:noFill/>
            </a:ln>
            <a:effectLst/>
          </c:spPr>
          <c:invertIfNegative val="0"/>
          <c:dLbls>
            <c:dLbl>
              <c:idx val="0"/>
              <c:layout>
                <c:manualLayout>
                  <c:x val="3.8412190274935726E-2"/>
                  <c:y val="5.41102255118209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37D-451C-B232-C24369E50EF1}"/>
                </c:ext>
              </c:extLst>
            </c:dLbl>
            <c:dLbl>
              <c:idx val="1"/>
              <c:layout>
                <c:manualLayout>
                  <c:x val="3.6834521197251821E-2"/>
                  <c:y val="-1.057575516778260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7D-451C-B232-C24369E50EF1}"/>
                </c:ext>
              </c:extLst>
            </c:dLbl>
            <c:dLbl>
              <c:idx val="2"/>
              <c:layout>
                <c:manualLayout>
                  <c:x val="4.0012698203058021E-2"/>
                  <c:y val="5.41102255118209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37D-451C-B232-C24369E50EF1}"/>
                </c:ext>
              </c:extLst>
            </c:dLbl>
            <c:dLbl>
              <c:idx val="3"/>
              <c:layout>
                <c:manualLayout>
                  <c:x val="4.001269820305802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37D-451C-B232-C24369E50EF1}"/>
                </c:ext>
              </c:extLst>
            </c:dLbl>
            <c:dLbl>
              <c:idx val="4"/>
              <c:layout>
                <c:manualLayout>
                  <c:x val="3.563234287853216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37D-451C-B232-C24369E50EF1}"/>
                </c:ext>
              </c:extLst>
            </c:dLbl>
            <c:dLbl>
              <c:idx val="5"/>
              <c:layout>
                <c:manualLayout>
                  <c:x val="4.0012698203058077E-2"/>
                  <c:y val="-9.9200934127348897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37D-451C-B232-C24369E50EF1}"/>
                </c:ext>
              </c:extLst>
            </c:dLbl>
            <c:dLbl>
              <c:idx val="6"/>
              <c:layout>
                <c:manualLayout>
                  <c:x val="3.37246344425296E-2"/>
                  <c:y val="-5.411249891621997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37D-451C-B232-C24369E50EF1}"/>
                </c:ext>
              </c:extLst>
            </c:dLbl>
            <c:dLbl>
              <c:idx val="7"/>
              <c:layout>
                <c:manualLayout>
                  <c:x val="4.0508147907066097E-2"/>
                  <c:y val="1.8128168816942236E-3"/>
                </c:manualLayout>
              </c:layout>
              <c:spPr>
                <a:solidFill>
                  <a:srgbClr val="9D9D9C">
                    <a:alpha val="50000"/>
                  </a:srgbClr>
                </a:solidFill>
                <a:ln>
                  <a:noFill/>
                </a:ln>
                <a:effectLst/>
              </c:spPr>
              <c:txPr>
                <a:bodyPr rot="0" spcFirstLastPara="1" vertOverflow="ellipsis" vert="horz" wrap="square" lIns="38100" tIns="19050" rIns="38100" bIns="19050" anchor="ctr" anchorCtr="1">
                  <a:no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3.3536322709206742E-2"/>
                      <c:h val="7.1968660198554163E-2"/>
                    </c:manualLayout>
                  </c15:layout>
                </c:ext>
                <c:ext xmlns:c16="http://schemas.microsoft.com/office/drawing/2014/chart" uri="{C3380CC4-5D6E-409C-BE32-E72D297353CC}">
                  <c16:uniqueId val="{0000000A-537D-451C-B232-C24369E50EF1}"/>
                </c:ext>
              </c:extLst>
            </c:dLbl>
            <c:dLbl>
              <c:idx val="8"/>
              <c:layout>
                <c:manualLayout>
                  <c:x val="3.8436022118871468E-2"/>
                  <c:y val="-1.0575755167782605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37D-451C-B232-C24369E50EF1}"/>
                </c:ext>
              </c:extLst>
            </c:dLbl>
            <c:spPr>
              <a:solidFill>
                <a:srgbClr val="9D9D9C">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Q1 FY19</c:v>
                </c:pt>
                <c:pt idx="1">
                  <c:v>Q2 FY19</c:v>
                </c:pt>
                <c:pt idx="2">
                  <c:v>Q3 FY19</c:v>
                </c:pt>
                <c:pt idx="3">
                  <c:v>Q4 FY19</c:v>
                </c:pt>
                <c:pt idx="4">
                  <c:v>Q1 FY20</c:v>
                </c:pt>
                <c:pt idx="5">
                  <c:v>Q2 FY20</c:v>
                </c:pt>
                <c:pt idx="6">
                  <c:v>Q3 FY20</c:v>
                </c:pt>
                <c:pt idx="7">
                  <c:v>Q4 FY20</c:v>
                </c:pt>
                <c:pt idx="8">
                  <c:v>Q1 FY21</c:v>
                </c:pt>
              </c:strCache>
            </c:strRef>
          </c:cat>
          <c:val>
            <c:numRef>
              <c:f>Sheet1!$E$2:$E$10</c:f>
              <c:numCache>
                <c:formatCode>#,##0</c:formatCode>
                <c:ptCount val="9"/>
                <c:pt idx="0">
                  <c:v>0</c:v>
                </c:pt>
                <c:pt idx="1">
                  <c:v>30</c:v>
                </c:pt>
                <c:pt idx="2">
                  <c:v>375.20000000000073</c:v>
                </c:pt>
                <c:pt idx="3">
                  <c:v>27.5</c:v>
                </c:pt>
                <c:pt idx="4">
                  <c:v>28</c:v>
                </c:pt>
                <c:pt idx="5">
                  <c:v>676.30999999999949</c:v>
                </c:pt>
                <c:pt idx="6">
                  <c:v>0</c:v>
                </c:pt>
                <c:pt idx="7">
                  <c:v>55</c:v>
                </c:pt>
                <c:pt idx="8">
                  <c:v>28.040000000000873</c:v>
                </c:pt>
              </c:numCache>
            </c:numRef>
          </c:val>
          <c:extLst>
            <c:ext xmlns:c16="http://schemas.microsoft.com/office/drawing/2014/chart" uri="{C3380CC4-5D6E-409C-BE32-E72D297353CC}">
              <c16:uniqueId val="{0000000C-537D-451C-B232-C24369E50EF1}"/>
            </c:ext>
          </c:extLst>
        </c:ser>
        <c:ser>
          <c:idx val="4"/>
          <c:order val="4"/>
          <c:tx>
            <c:strRef>
              <c:f>Sheet1!$F$1</c:f>
              <c:strCache>
                <c:ptCount val="1"/>
                <c:pt idx="0">
                  <c:v>Solar (roof-top)</c:v>
                </c:pt>
              </c:strCache>
            </c:strRef>
          </c:tx>
          <c:spPr>
            <a:solidFill>
              <a:schemeClr val="bg1">
                <a:lumMod val="75000"/>
              </a:schemeClr>
            </a:solidFill>
            <a:ln>
              <a:noFill/>
            </a:ln>
            <a:effectLst/>
          </c:spPr>
          <c:invertIfNegative val="0"/>
          <c:dLbls>
            <c:dLbl>
              <c:idx val="0"/>
              <c:layout>
                <c:manualLayout>
                  <c:x val="0"/>
                  <c:y val="-5.4110225511821056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37D-451C-B232-C24369E50EF1}"/>
                </c:ext>
              </c:extLst>
            </c:dLbl>
            <c:dLbl>
              <c:idx val="1"/>
              <c:layout>
                <c:manualLayout>
                  <c:x val="-3.2010158562446461E-3"/>
                  <c:y val="-5.9521248063003046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37D-451C-B232-C24369E50EF1}"/>
                </c:ext>
              </c:extLst>
            </c:dLbl>
            <c:dLbl>
              <c:idx val="2"/>
              <c:layout>
                <c:manualLayout>
                  <c:x val="-3.8426592530356748E-17"/>
                  <c:y val="-4.5127750038676105E-2"/>
                </c:manualLayout>
              </c:layout>
              <c:tx>
                <c:rich>
                  <a:bodyPr/>
                  <a:lstStyle/>
                  <a:p>
                    <a:r>
                      <a:rPr lang="en-US" dirty="0"/>
                      <a:t>NA</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37D-451C-B232-C24369E50EF1}"/>
                </c:ext>
              </c:extLst>
            </c:dLbl>
            <c:dLbl>
              <c:idx val="3"/>
              <c:layout>
                <c:manualLayout>
                  <c:x val="0"/>
                  <c:y val="-7.927262918516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37D-451C-B232-C24369E50EF1}"/>
                </c:ext>
              </c:extLst>
            </c:dLbl>
            <c:dLbl>
              <c:idx val="4"/>
              <c:layout>
                <c:manualLayout>
                  <c:x val="0"/>
                  <c:y val="-5.946764725382899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37D-451C-B232-C24369E50EF1}"/>
                </c:ext>
              </c:extLst>
            </c:dLbl>
            <c:dLbl>
              <c:idx val="5"/>
              <c:layout>
                <c:manualLayout>
                  <c:x val="-3.2009693845721694E-3"/>
                  <c:y val="-5.043133028118212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37D-451C-B232-C24369E50EF1}"/>
                </c:ext>
              </c:extLst>
            </c:dLbl>
            <c:dLbl>
              <c:idx val="6"/>
              <c:layout>
                <c:manualLayout>
                  <c:x val="0"/>
                  <c:y val="-4.32881804094567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37D-451C-B232-C24369E50EF1}"/>
                </c:ext>
              </c:extLst>
            </c:dLbl>
            <c:dLbl>
              <c:idx val="7"/>
              <c:layout>
                <c:manualLayout>
                  <c:x val="-1.6005079281223231E-3"/>
                  <c:y val="-4.32881804094567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37D-451C-B232-C24369E50EF1}"/>
                </c:ext>
              </c:extLst>
            </c:dLbl>
            <c:dLbl>
              <c:idx val="8"/>
              <c:layout>
                <c:manualLayout>
                  <c:x val="-1.174420442182574E-16"/>
                  <c:y val="-6.34552640388526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37D-451C-B232-C24369E50EF1}"/>
                </c:ext>
              </c:extLst>
            </c:dLbl>
            <c:spPr>
              <a:solidFill>
                <a:srgbClr val="D5D7DC">
                  <a:alpha val="5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Q1 FY19</c:v>
                </c:pt>
                <c:pt idx="1">
                  <c:v>Q2 FY19</c:v>
                </c:pt>
                <c:pt idx="2">
                  <c:v>Q3 FY19</c:v>
                </c:pt>
                <c:pt idx="3">
                  <c:v>Q4 FY19</c:v>
                </c:pt>
                <c:pt idx="4">
                  <c:v>Q1 FY20</c:v>
                </c:pt>
                <c:pt idx="5">
                  <c:v>Q2 FY20</c:v>
                </c:pt>
                <c:pt idx="6">
                  <c:v>Q3 FY20</c:v>
                </c:pt>
                <c:pt idx="7">
                  <c:v>Q4 FY20</c:v>
                </c:pt>
                <c:pt idx="8">
                  <c:v>Q1 FY21</c:v>
                </c:pt>
              </c:strCache>
            </c:strRef>
          </c:cat>
          <c:val>
            <c:numRef>
              <c:f>Sheet1!$F$2:$F$10</c:f>
              <c:numCache>
                <c:formatCode>#,##0</c:formatCode>
                <c:ptCount val="9"/>
                <c:pt idx="0">
                  <c:v>0</c:v>
                </c:pt>
                <c:pt idx="1">
                  <c:v>0</c:v>
                </c:pt>
                <c:pt idx="2">
                  <c:v>0</c:v>
                </c:pt>
                <c:pt idx="3">
                  <c:v>442.87</c:v>
                </c:pt>
                <c:pt idx="4">
                  <c:v>253.85</c:v>
                </c:pt>
                <c:pt idx="5">
                  <c:v>188.089</c:v>
                </c:pt>
                <c:pt idx="6">
                  <c:v>77.63</c:v>
                </c:pt>
                <c:pt idx="7">
                  <c:v>276.99</c:v>
                </c:pt>
                <c:pt idx="8">
                  <c:v>301.55</c:v>
                </c:pt>
              </c:numCache>
            </c:numRef>
          </c:val>
          <c:extLst>
            <c:ext xmlns:c16="http://schemas.microsoft.com/office/drawing/2014/chart" uri="{C3380CC4-5D6E-409C-BE32-E72D297353CC}">
              <c16:uniqueId val="{00000016-537D-451C-B232-C24369E50EF1}"/>
            </c:ext>
          </c:extLst>
        </c:ser>
        <c:dLbls>
          <c:showLegendKey val="0"/>
          <c:showVal val="0"/>
          <c:showCatName val="0"/>
          <c:showSerName val="0"/>
          <c:showPercent val="0"/>
          <c:showBubbleSize val="0"/>
        </c:dLbls>
        <c:gapWidth val="150"/>
        <c:overlap val="100"/>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spPr>
        <a:noFill/>
        <a:ln>
          <a:noFill/>
        </a:ln>
        <a:effectLst/>
      </c:spPr>
    </c:plotArea>
    <c:legend>
      <c:legendPos val="b"/>
      <c:layout>
        <c:manualLayout>
          <c:xMode val="edge"/>
          <c:yMode val="edge"/>
          <c:x val="0.26907109166360954"/>
          <c:y val="0.91797486303082876"/>
          <c:w val="0.50718722577911657"/>
          <c:h val="8.2025136969171228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Day ahead spot market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snapshot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(IEX)</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0268654300441538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9.2500182446580592E-2"/>
          <c:y val="0.18906612950154603"/>
          <c:w val="0.82280530797918427"/>
          <c:h val="0.49209025998574873"/>
        </c:manualLayout>
      </c:layout>
      <c:barChart>
        <c:barDir val="col"/>
        <c:grouping val="clustered"/>
        <c:varyColors val="0"/>
        <c:ser>
          <c:idx val="0"/>
          <c:order val="0"/>
          <c:tx>
            <c:strRef>
              <c:f>Sheet1!$B$1</c:f>
              <c:strCache>
                <c:ptCount val="1"/>
                <c:pt idx="0">
                  <c:v>Volume (2020), Million units</c:v>
                </c:pt>
              </c:strCache>
            </c:strRef>
          </c:tx>
          <c:spPr>
            <a:solidFill>
              <a:srgbClr val="009CD8"/>
            </a:solidFill>
            <a:ln>
              <a:noFill/>
            </a:ln>
            <a:effectLst/>
          </c:spPr>
          <c:invertIfNegative val="0"/>
          <c:dLbls>
            <c:dLbl>
              <c:idx val="0"/>
              <c:layout>
                <c:manualLayout>
                  <c:x val="-6.544433428263588E-2"/>
                  <c:y val="0.16843817105274972"/>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530A-4BDE-8395-2A6FCFC8CD85}"/>
                </c:ext>
              </c:extLst>
            </c:dLbl>
            <c:dLbl>
              <c:idx val="1"/>
              <c:layout>
                <c:manualLayout>
                  <c:x val="-6.6147458887444416E-2"/>
                  <c:y val="0.31294911074603615"/>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530A-4BDE-8395-2A6FCFC8CD85}"/>
                </c:ext>
              </c:extLst>
            </c:dLbl>
            <c:dLbl>
              <c:idx val="2"/>
              <c:layout>
                <c:manualLayout>
                  <c:x val="-6.5444334282635852E-2"/>
                  <c:y val="0.27164733666139779"/>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530A-4BDE-8395-2A6FCFC8CD8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April </c:v>
                </c:pt>
                <c:pt idx="1">
                  <c:v>May</c:v>
                </c:pt>
                <c:pt idx="2">
                  <c:v>June</c:v>
                </c:pt>
              </c:strCache>
            </c:strRef>
          </c:cat>
          <c:val>
            <c:numRef>
              <c:f>Sheet1!$B$2:$B$4</c:f>
              <c:numCache>
                <c:formatCode>0</c:formatCode>
                <c:ptCount val="3"/>
                <c:pt idx="0">
                  <c:v>3692.04</c:v>
                </c:pt>
                <c:pt idx="1">
                  <c:v>5573.732</c:v>
                </c:pt>
                <c:pt idx="2">
                  <c:v>4174.34</c:v>
                </c:pt>
              </c:numCache>
            </c:numRef>
          </c:val>
          <c:extLst>
            <c:ext xmlns:c16="http://schemas.microsoft.com/office/drawing/2014/chart" uri="{C3380CC4-5D6E-409C-BE32-E72D297353CC}">
              <c16:uniqueId val="{00000003-530A-4BDE-8395-2A6FCFC8CD85}"/>
            </c:ext>
          </c:extLst>
        </c:ser>
        <c:ser>
          <c:idx val="1"/>
          <c:order val="1"/>
          <c:tx>
            <c:strRef>
              <c:f>Sheet1!$C$1</c:f>
              <c:strCache>
                <c:ptCount val="1"/>
                <c:pt idx="0">
                  <c:v>Volume (2019), Million units</c:v>
                </c:pt>
              </c:strCache>
            </c:strRef>
          </c:tx>
          <c:spPr>
            <a:solidFill>
              <a:srgbClr val="C3E5F5"/>
            </a:solidFill>
            <a:ln>
              <a:noFill/>
            </a:ln>
            <a:effectLst/>
          </c:spPr>
          <c:invertIfNegative val="0"/>
          <c:dLbls>
            <c:dLbl>
              <c:idx val="0"/>
              <c:layout>
                <c:manualLayout>
                  <c:x val="8.1504914284558028E-2"/>
                  <c:y val="0.1354473431581042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30A-4BDE-8395-2A6FCFC8CD85}"/>
                </c:ext>
              </c:extLst>
            </c:dLbl>
            <c:dLbl>
              <c:idx val="1"/>
              <c:layout>
                <c:manualLayout>
                  <c:x val="9.0238328890327735E-2"/>
                  <c:y val="8.796540434740239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0A-4BDE-8395-2A6FCFC8CD85}"/>
                </c:ext>
              </c:extLst>
            </c:dLbl>
            <c:dLbl>
              <c:idx val="2"/>
              <c:layout>
                <c:manualLayout>
                  <c:x val="7.6786328526119302E-2"/>
                  <c:y val="0.118611197695466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30A-4BDE-8395-2A6FCFC8CD8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April </c:v>
                </c:pt>
                <c:pt idx="1">
                  <c:v>May</c:v>
                </c:pt>
                <c:pt idx="2">
                  <c:v>June</c:v>
                </c:pt>
              </c:strCache>
            </c:strRef>
          </c:cat>
          <c:val>
            <c:numRef>
              <c:f>Sheet1!$C$2:$C$4</c:f>
              <c:numCache>
                <c:formatCode>0</c:formatCode>
                <c:ptCount val="3"/>
                <c:pt idx="0">
                  <c:v>4005.41</c:v>
                </c:pt>
                <c:pt idx="1">
                  <c:v>3772.47</c:v>
                </c:pt>
                <c:pt idx="2">
                  <c:v>4206.68</c:v>
                </c:pt>
              </c:numCache>
            </c:numRef>
          </c:val>
          <c:extLst>
            <c:ext xmlns:c16="http://schemas.microsoft.com/office/drawing/2014/chart" uri="{C3380CC4-5D6E-409C-BE32-E72D297353CC}">
              <c16:uniqueId val="{00000007-530A-4BDE-8395-2A6FCFC8CD85}"/>
            </c:ext>
          </c:extLst>
        </c:ser>
        <c:dLbls>
          <c:showLegendKey val="0"/>
          <c:showVal val="0"/>
          <c:showCatName val="0"/>
          <c:showSerName val="0"/>
          <c:showPercent val="0"/>
          <c:showBubbleSize val="0"/>
        </c:dLbls>
        <c:gapWidth val="274"/>
        <c:axId val="173970032"/>
        <c:axId val="321977168"/>
      </c:barChart>
      <c:lineChart>
        <c:grouping val="standard"/>
        <c:varyColors val="0"/>
        <c:ser>
          <c:idx val="2"/>
          <c:order val="2"/>
          <c:tx>
            <c:strRef>
              <c:f>Sheet1!$D$1</c:f>
              <c:strCache>
                <c:ptCount val="1"/>
                <c:pt idx="0">
                  <c:v>Price (2020), INR/kWh</c:v>
                </c:pt>
              </c:strCache>
            </c:strRef>
          </c:tx>
          <c:spPr>
            <a:ln w="28575" cap="rnd">
              <a:solidFill>
                <a:srgbClr val="57575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April </c:v>
                </c:pt>
                <c:pt idx="1">
                  <c:v>May</c:v>
                </c:pt>
                <c:pt idx="2">
                  <c:v>June</c:v>
                </c:pt>
              </c:strCache>
            </c:strRef>
          </c:cat>
          <c:val>
            <c:numRef>
              <c:f>Sheet1!$D$2:$D$4</c:f>
              <c:numCache>
                <c:formatCode>0.00</c:formatCode>
                <c:ptCount val="3"/>
                <c:pt idx="0">
                  <c:v>2.4700000000000002</c:v>
                </c:pt>
                <c:pt idx="1">
                  <c:v>2.5696400000000001</c:v>
                </c:pt>
                <c:pt idx="2">
                  <c:v>2.34701</c:v>
                </c:pt>
              </c:numCache>
            </c:numRef>
          </c:val>
          <c:smooth val="0"/>
          <c:extLst>
            <c:ext xmlns:c16="http://schemas.microsoft.com/office/drawing/2014/chart" uri="{C3380CC4-5D6E-409C-BE32-E72D297353CC}">
              <c16:uniqueId val="{00000008-530A-4BDE-8395-2A6FCFC8CD85}"/>
            </c:ext>
          </c:extLst>
        </c:ser>
        <c:ser>
          <c:idx val="3"/>
          <c:order val="3"/>
          <c:tx>
            <c:strRef>
              <c:f>Sheet1!$E$1</c:f>
              <c:strCache>
                <c:ptCount val="1"/>
                <c:pt idx="0">
                  <c:v>Price (2019), INR/kWh</c:v>
                </c:pt>
              </c:strCache>
            </c:strRef>
          </c:tx>
          <c:spPr>
            <a:ln w="28575" cap="rnd">
              <a:solidFill>
                <a:srgbClr val="9D9D9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April </c:v>
                </c:pt>
                <c:pt idx="1">
                  <c:v>May</c:v>
                </c:pt>
                <c:pt idx="2">
                  <c:v>June</c:v>
                </c:pt>
              </c:strCache>
            </c:strRef>
          </c:cat>
          <c:val>
            <c:numRef>
              <c:f>Sheet1!$E$2:$E$4</c:f>
              <c:numCache>
                <c:formatCode>0.00</c:formatCode>
                <c:ptCount val="3"/>
                <c:pt idx="0">
                  <c:v>3.33</c:v>
                </c:pt>
                <c:pt idx="1">
                  <c:v>3.51</c:v>
                </c:pt>
                <c:pt idx="2">
                  <c:v>3.53</c:v>
                </c:pt>
              </c:numCache>
            </c:numRef>
          </c:val>
          <c:smooth val="0"/>
          <c:extLst>
            <c:ext xmlns:c16="http://schemas.microsoft.com/office/drawing/2014/chart" uri="{C3380CC4-5D6E-409C-BE32-E72D297353CC}">
              <c16:uniqueId val="{00000009-530A-4BDE-8395-2A6FCFC8CD85}"/>
            </c:ext>
          </c:extLst>
        </c:ser>
        <c:dLbls>
          <c:showLegendKey val="0"/>
          <c:showVal val="0"/>
          <c:showCatName val="0"/>
          <c:showSerName val="0"/>
          <c:showPercent val="0"/>
          <c:showBubbleSize val="0"/>
        </c:dLbls>
        <c:marker val="1"/>
        <c:smooth val="0"/>
        <c:axId val="314230592"/>
        <c:axId val="314249392"/>
      </c:line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valAx>
      <c:valAx>
        <c:axId val="31424939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14230592"/>
        <c:crosses val="max"/>
        <c:crossBetween val="between"/>
      </c:valAx>
      <c:catAx>
        <c:axId val="314230592"/>
        <c:scaling>
          <c:orientation val="minMax"/>
        </c:scaling>
        <c:delete val="1"/>
        <c:axPos val="b"/>
        <c:numFmt formatCode="General" sourceLinked="1"/>
        <c:majorTickMark val="out"/>
        <c:minorTickMark val="none"/>
        <c:tickLblPos val="nextTo"/>
        <c:crossAx val="314249392"/>
        <c:crosses val="autoZero"/>
        <c:auto val="1"/>
        <c:lblAlgn val="ctr"/>
        <c:lblOffset val="100"/>
        <c:noMultiLvlLbl val="0"/>
      </c:catAx>
      <c:spPr>
        <a:noFill/>
        <a:ln>
          <a:noFill/>
        </a:ln>
        <a:effectLst/>
      </c:spPr>
    </c:plotArea>
    <c:legend>
      <c:legendPos val="b"/>
      <c:layout>
        <c:manualLayout>
          <c:xMode val="edge"/>
          <c:yMode val="edge"/>
          <c:x val="0"/>
          <c:y val="0.86607716092559917"/>
          <c:w val="0.99708740407520169"/>
          <c:h val="0.13392283907440081"/>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067431004284705"/>
          <c:y val="0.23009205982091721"/>
          <c:w val="0.48150146699387475"/>
          <c:h val="0.74002935240666923"/>
        </c:manualLayout>
      </c:layout>
      <c:barChart>
        <c:barDir val="bar"/>
        <c:grouping val="clustered"/>
        <c:varyColors val="0"/>
        <c:ser>
          <c:idx val="0"/>
          <c:order val="0"/>
          <c:tx>
            <c:strRef>
              <c:f>Sheet1!$B$1</c:f>
              <c:strCache>
                <c:ptCount val="1"/>
                <c:pt idx="0">
                  <c:v>Capacity sanctioned (MW)</c:v>
                </c:pt>
              </c:strCache>
            </c:strRef>
          </c:tx>
          <c:spPr>
            <a:solidFill>
              <a:srgbClr val="575756"/>
            </a:solidFill>
            <a:ln>
              <a:noFill/>
            </a:ln>
            <a:effectLst/>
          </c:spPr>
          <c:invertIfNegative val="0"/>
          <c:dLbls>
            <c:dLbl>
              <c:idx val="0"/>
              <c:layout>
                <c:manualLayout>
                  <c:x val="-1.7823627487121151E-2"/>
                  <c:y val="4.57118011313490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1C-4B6B-A6FA-5244D0735F5F}"/>
                </c:ext>
              </c:extLst>
            </c:dLbl>
            <c:dLbl>
              <c:idx val="1"/>
              <c:layout>
                <c:manualLayout>
                  <c:x val="-1.7823627487121144E-2"/>
                  <c:y val="-4.5711801131349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1C-4B6B-A6FA-5244D0735F5F}"/>
                </c:ext>
              </c:extLst>
            </c:dLbl>
            <c:dLbl>
              <c:idx val="12"/>
              <c:layout>
                <c:manualLayout>
                  <c:x val="-1.0602550456034993E-2"/>
                  <c:y val="-4.127219394064067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1C-4B6B-A6FA-5244D0735F5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AMP Energy Green</c:v>
                </c:pt>
                <c:pt idx="1">
                  <c:v>IB Vogt</c:v>
                </c:pt>
                <c:pt idx="2">
                  <c:v>CDC Group</c:v>
                </c:pt>
                <c:pt idx="3">
                  <c:v>Solarpack</c:v>
                </c:pt>
                <c:pt idx="4">
                  <c:v>Enel Green Power</c:v>
                </c:pt>
                <c:pt idx="5">
                  <c:v>Avaada Energy</c:v>
                </c:pt>
                <c:pt idx="6">
                  <c:v>EQT, Temasek</c:v>
                </c:pt>
                <c:pt idx="7">
                  <c:v>Axis Energy Group</c:v>
                </c:pt>
                <c:pt idx="8">
                  <c:v>EDEN Renewables</c:v>
                </c:pt>
                <c:pt idx="9">
                  <c:v>SoftBank Group Corp.</c:v>
                </c:pt>
                <c:pt idx="10">
                  <c:v>ReNew Power</c:v>
                </c:pt>
                <c:pt idx="11">
                  <c:v>Azure Power</c:v>
                </c:pt>
                <c:pt idx="12">
                  <c:v>Adani Green Energy</c:v>
                </c:pt>
              </c:strCache>
            </c:strRef>
          </c:cat>
          <c:val>
            <c:numRef>
              <c:f>Sheet1!$B$2:$B$14</c:f>
              <c:numCache>
                <c:formatCode>#,##0</c:formatCode>
                <c:ptCount val="13"/>
                <c:pt idx="0">
                  <c:v>100</c:v>
                </c:pt>
                <c:pt idx="1">
                  <c:v>300</c:v>
                </c:pt>
                <c:pt idx="2">
                  <c:v>300</c:v>
                </c:pt>
                <c:pt idx="3">
                  <c:v>300</c:v>
                </c:pt>
                <c:pt idx="4">
                  <c:v>300</c:v>
                </c:pt>
                <c:pt idx="5">
                  <c:v>320</c:v>
                </c:pt>
                <c:pt idx="6">
                  <c:v>380</c:v>
                </c:pt>
                <c:pt idx="7">
                  <c:v>400</c:v>
                </c:pt>
                <c:pt idx="8">
                  <c:v>600</c:v>
                </c:pt>
                <c:pt idx="9">
                  <c:v>600</c:v>
                </c:pt>
                <c:pt idx="10">
                  <c:v>800</c:v>
                </c:pt>
                <c:pt idx="11">
                  <c:v>2000</c:v>
                </c:pt>
                <c:pt idx="12">
                  <c:v>6000</c:v>
                </c:pt>
              </c:numCache>
            </c:numRef>
          </c:val>
          <c:extLst>
            <c:ext xmlns:c16="http://schemas.microsoft.com/office/drawing/2014/chart" uri="{C3380CC4-5D6E-409C-BE32-E72D297353CC}">
              <c16:uniqueId val="{00000002-A81C-4B6B-A6FA-5244D0735F5F}"/>
            </c:ext>
          </c:extLst>
        </c:ser>
        <c:dLbls>
          <c:showLegendKey val="0"/>
          <c:showVal val="0"/>
          <c:showCatName val="0"/>
          <c:showSerName val="0"/>
          <c:showPercent val="0"/>
          <c:showBubbleSize val="0"/>
        </c:dLbls>
        <c:gapWidth val="46"/>
        <c:overlap val="-2"/>
        <c:axId val="173970032"/>
        <c:axId val="321977168"/>
      </c:barChart>
      <c:catAx>
        <c:axId val="173970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1"/>
        <c:axPos val="b"/>
        <c:numFmt formatCode="#,##0" sourceLinked="1"/>
        <c:majorTickMark val="none"/>
        <c:minorTickMark val="none"/>
        <c:tickLblPos val="nextTo"/>
        <c:crossAx val="173970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Change in key renewable energy stock prices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(indexed</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 to 100)</a:t>
            </a:r>
          </a:p>
        </c:rich>
      </c:tx>
      <c:layout>
        <c:manualLayout>
          <c:xMode val="edge"/>
          <c:yMode val="edge"/>
          <c:x val="8.8576617273490685E-4"/>
          <c:y val="1.9521989699991825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903286352490388"/>
          <c:y val="0.10682725535487006"/>
          <c:w val="0.88121563863274266"/>
          <c:h val="0.67182061464459797"/>
        </c:manualLayout>
      </c:layout>
      <c:lineChart>
        <c:grouping val="standard"/>
        <c:varyColors val="0"/>
        <c:ser>
          <c:idx val="0"/>
          <c:order val="0"/>
          <c:tx>
            <c:strRef>
              <c:f>Sheet1!$B$1</c:f>
              <c:strCache>
                <c:ptCount val="1"/>
                <c:pt idx="0">
                  <c:v>Azure Power Global Ltd (NYSE)</c:v>
                </c:pt>
              </c:strCache>
            </c:strRef>
          </c:tx>
          <c:spPr>
            <a:ln w="28575" cap="rnd">
              <a:solidFill>
                <a:srgbClr val="71C9EB"/>
              </a:solidFill>
              <a:round/>
            </a:ln>
            <a:effectLst/>
          </c:spPr>
          <c:marker>
            <c:symbol val="circle"/>
            <c:size val="5"/>
            <c:spPr>
              <a:solidFill>
                <a:srgbClr val="71C9EB"/>
              </a:solidFill>
              <a:ln w="9525">
                <a:solidFill>
                  <a:srgbClr val="71C9EB"/>
                </a:solidFill>
              </a:ln>
              <a:effectLst/>
            </c:spPr>
          </c:marker>
          <c:dLbls>
            <c:dLbl>
              <c:idx val="6"/>
              <c:layout>
                <c:manualLayout>
                  <c:x val="-2.8193001628530417E-2"/>
                  <c:y val="-2.8142706284828362E-2"/>
                </c:manualLayout>
              </c:layout>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D0-4E0A-B692-B8AC0CA00F9E}"/>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mmm\-yy</c:formatCode>
                <c:ptCount val="7"/>
                <c:pt idx="0">
                  <c:v>43800</c:v>
                </c:pt>
                <c:pt idx="1">
                  <c:v>43831</c:v>
                </c:pt>
                <c:pt idx="2">
                  <c:v>43862</c:v>
                </c:pt>
                <c:pt idx="3">
                  <c:v>43891</c:v>
                </c:pt>
                <c:pt idx="4">
                  <c:v>43922</c:v>
                </c:pt>
                <c:pt idx="5">
                  <c:v>43952</c:v>
                </c:pt>
                <c:pt idx="6">
                  <c:v>43983</c:v>
                </c:pt>
              </c:numCache>
            </c:numRef>
          </c:cat>
          <c:val>
            <c:numRef>
              <c:f>Sheet1!$B$2:$B$25</c:f>
              <c:numCache>
                <c:formatCode>0.0</c:formatCode>
                <c:ptCount val="7"/>
                <c:pt idx="0">
                  <c:v>100</c:v>
                </c:pt>
                <c:pt idx="1">
                  <c:v>98.24</c:v>
                </c:pt>
                <c:pt idx="2">
                  <c:v>128</c:v>
                </c:pt>
                <c:pt idx="3">
                  <c:v>122.4</c:v>
                </c:pt>
                <c:pt idx="4">
                  <c:v>116.16</c:v>
                </c:pt>
                <c:pt idx="5">
                  <c:v>117.99999999999999</c:v>
                </c:pt>
                <c:pt idx="6">
                  <c:v>127.67999999999999</c:v>
                </c:pt>
              </c:numCache>
            </c:numRef>
          </c:val>
          <c:smooth val="0"/>
          <c:extLst>
            <c:ext xmlns:c16="http://schemas.microsoft.com/office/drawing/2014/chart" uri="{C3380CC4-5D6E-409C-BE32-E72D297353CC}">
              <c16:uniqueId val="{00000001-C7D0-4E0A-B692-B8AC0CA00F9E}"/>
            </c:ext>
          </c:extLst>
        </c:ser>
        <c:ser>
          <c:idx val="1"/>
          <c:order val="1"/>
          <c:tx>
            <c:strRef>
              <c:f>Sheet1!$C$1</c:f>
              <c:strCache>
                <c:ptCount val="1"/>
                <c:pt idx="0">
                  <c:v>Adani Green Energy (BSE)</c:v>
                </c:pt>
              </c:strCache>
            </c:strRef>
          </c:tx>
          <c:spPr>
            <a:ln w="28575" cap="rnd">
              <a:solidFill>
                <a:srgbClr val="009CD8"/>
              </a:solidFill>
              <a:round/>
            </a:ln>
            <a:effectLst/>
          </c:spPr>
          <c:marker>
            <c:symbol val="circle"/>
            <c:size val="5"/>
            <c:spPr>
              <a:solidFill>
                <a:srgbClr val="009CD8"/>
              </a:solidFill>
              <a:ln w="9525">
                <a:solidFill>
                  <a:srgbClr val="009CD8"/>
                </a:solidFill>
              </a:ln>
              <a:effectLst/>
            </c:spPr>
          </c:marker>
          <c:dLbls>
            <c:dLbl>
              <c:idx val="6"/>
              <c:layout>
                <c:manualLayout>
                  <c:x val="-2.8193001628530417E-2"/>
                  <c:y val="-3.3259561972978975E-2"/>
                </c:manualLayout>
              </c:layout>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D0-4E0A-B692-B8AC0CA00F9E}"/>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mmm\-yy</c:formatCode>
                <c:ptCount val="7"/>
                <c:pt idx="0">
                  <c:v>43800</c:v>
                </c:pt>
                <c:pt idx="1">
                  <c:v>43831</c:v>
                </c:pt>
                <c:pt idx="2">
                  <c:v>43862</c:v>
                </c:pt>
                <c:pt idx="3">
                  <c:v>43891</c:v>
                </c:pt>
                <c:pt idx="4">
                  <c:v>43922</c:v>
                </c:pt>
                <c:pt idx="5">
                  <c:v>43952</c:v>
                </c:pt>
                <c:pt idx="6">
                  <c:v>43983</c:v>
                </c:pt>
              </c:numCache>
            </c:numRef>
          </c:cat>
          <c:val>
            <c:numRef>
              <c:f>Sheet1!$C$2:$C$25</c:f>
              <c:numCache>
                <c:formatCode>0.0</c:formatCode>
                <c:ptCount val="7"/>
                <c:pt idx="0">
                  <c:v>100</c:v>
                </c:pt>
                <c:pt idx="1">
                  <c:v>121.09300095877278</c:v>
                </c:pt>
                <c:pt idx="2">
                  <c:v>99.041227229146699</c:v>
                </c:pt>
                <c:pt idx="3">
                  <c:v>97.954618088846289</c:v>
                </c:pt>
                <c:pt idx="4">
                  <c:v>132.91786513263023</c:v>
                </c:pt>
                <c:pt idx="5">
                  <c:v>158.90060722275487</c:v>
                </c:pt>
                <c:pt idx="6">
                  <c:v>229.37040588047302</c:v>
                </c:pt>
              </c:numCache>
            </c:numRef>
          </c:val>
          <c:smooth val="0"/>
          <c:extLst>
            <c:ext xmlns:c16="http://schemas.microsoft.com/office/drawing/2014/chart" uri="{C3380CC4-5D6E-409C-BE32-E72D297353CC}">
              <c16:uniqueId val="{00000003-C7D0-4E0A-B692-B8AC0CA00F9E}"/>
            </c:ext>
          </c:extLst>
        </c:ser>
        <c:ser>
          <c:idx val="2"/>
          <c:order val="2"/>
          <c:tx>
            <c:strRef>
              <c:f>Sheet1!$D$1</c:f>
              <c:strCache>
                <c:ptCount val="1"/>
                <c:pt idx="0">
                  <c:v>Inox Wind (BSE)</c:v>
                </c:pt>
              </c:strCache>
            </c:strRef>
          </c:tx>
          <c:spPr>
            <a:ln w="28575" cap="rnd">
              <a:solidFill>
                <a:srgbClr val="C3E5F5"/>
              </a:solidFill>
              <a:round/>
            </a:ln>
            <a:effectLst/>
          </c:spPr>
          <c:marker>
            <c:symbol val="circle"/>
            <c:size val="5"/>
            <c:spPr>
              <a:solidFill>
                <a:srgbClr val="C3E5F5"/>
              </a:solidFill>
              <a:ln w="9525">
                <a:solidFill>
                  <a:srgbClr val="C3E5F5"/>
                </a:solidFill>
              </a:ln>
              <a:effectLst/>
            </c:spPr>
          </c:marker>
          <c:dLbls>
            <c:dLbl>
              <c:idx val="6"/>
              <c:layout>
                <c:manualLayout>
                  <c:x val="-6.680340775736442E-4"/>
                  <c:y val="-8.3386396589030297E-4"/>
                </c:manualLayout>
              </c:layout>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7D0-4E0A-B692-B8AC0CA00F9E}"/>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mmm\-yy</c:formatCode>
                <c:ptCount val="7"/>
                <c:pt idx="0">
                  <c:v>43800</c:v>
                </c:pt>
                <c:pt idx="1">
                  <c:v>43831</c:v>
                </c:pt>
                <c:pt idx="2">
                  <c:v>43862</c:v>
                </c:pt>
                <c:pt idx="3">
                  <c:v>43891</c:v>
                </c:pt>
                <c:pt idx="4">
                  <c:v>43922</c:v>
                </c:pt>
                <c:pt idx="5">
                  <c:v>43952</c:v>
                </c:pt>
                <c:pt idx="6">
                  <c:v>43983</c:v>
                </c:pt>
              </c:numCache>
            </c:numRef>
          </c:cat>
          <c:val>
            <c:numRef>
              <c:f>Sheet1!$D$2:$D$25</c:f>
              <c:numCache>
                <c:formatCode>0.0</c:formatCode>
                <c:ptCount val="7"/>
                <c:pt idx="0">
                  <c:v>100</c:v>
                </c:pt>
                <c:pt idx="1">
                  <c:v>116.17440225035163</c:v>
                </c:pt>
                <c:pt idx="2">
                  <c:v>94.374120956399437</c:v>
                </c:pt>
                <c:pt idx="3">
                  <c:v>51.758087201125178</c:v>
                </c:pt>
                <c:pt idx="4">
                  <c:v>74.964838255977497</c:v>
                </c:pt>
                <c:pt idx="5">
                  <c:v>73.839662447257382</c:v>
                </c:pt>
                <c:pt idx="6">
                  <c:v>112.0956399437412</c:v>
                </c:pt>
              </c:numCache>
            </c:numRef>
          </c:val>
          <c:smooth val="0"/>
          <c:extLst>
            <c:ext xmlns:c16="http://schemas.microsoft.com/office/drawing/2014/chart" uri="{C3380CC4-5D6E-409C-BE32-E72D297353CC}">
              <c16:uniqueId val="{00000005-C7D0-4E0A-B692-B8AC0CA00F9E}"/>
            </c:ext>
          </c:extLst>
        </c:ser>
        <c:ser>
          <c:idx val="3"/>
          <c:order val="3"/>
          <c:tx>
            <c:strRef>
              <c:f>Sheet1!$E$1</c:f>
              <c:strCache>
                <c:ptCount val="1"/>
                <c:pt idx="0">
                  <c:v>Suzlon Energy (BSE)</c:v>
                </c:pt>
              </c:strCache>
            </c:strRef>
          </c:tx>
          <c:spPr>
            <a:ln w="28575" cap="rnd">
              <a:solidFill>
                <a:srgbClr val="D5D7DC"/>
              </a:solidFill>
              <a:round/>
            </a:ln>
            <a:effectLst/>
          </c:spPr>
          <c:marker>
            <c:symbol val="circle"/>
            <c:size val="5"/>
            <c:spPr>
              <a:solidFill>
                <a:srgbClr val="D5D7DC"/>
              </a:solidFill>
              <a:ln w="9525">
                <a:solidFill>
                  <a:srgbClr val="D5D7DC"/>
                </a:solidFill>
              </a:ln>
              <a:effectLst/>
            </c:spPr>
          </c:marker>
          <c:dLbls>
            <c:dLbl>
              <c:idx val="6"/>
              <c:layout>
                <c:manualLayout>
                  <c:x val="-2.8193001628530417E-2"/>
                  <c:y val="-2.55842784407530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7D0-4E0A-B692-B8AC0CA00F9E}"/>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mmm\-yy</c:formatCode>
                <c:ptCount val="7"/>
                <c:pt idx="0">
                  <c:v>43800</c:v>
                </c:pt>
                <c:pt idx="1">
                  <c:v>43831</c:v>
                </c:pt>
                <c:pt idx="2">
                  <c:v>43862</c:v>
                </c:pt>
                <c:pt idx="3">
                  <c:v>43891</c:v>
                </c:pt>
                <c:pt idx="4">
                  <c:v>43922</c:v>
                </c:pt>
                <c:pt idx="5">
                  <c:v>43952</c:v>
                </c:pt>
                <c:pt idx="6">
                  <c:v>43983</c:v>
                </c:pt>
              </c:numCache>
            </c:numRef>
          </c:cat>
          <c:val>
            <c:numRef>
              <c:f>Sheet1!$E$2:$E$25</c:f>
              <c:numCache>
                <c:formatCode>0.0</c:formatCode>
                <c:ptCount val="7"/>
                <c:pt idx="0">
                  <c:v>100</c:v>
                </c:pt>
                <c:pt idx="1">
                  <c:v>129.72972972972971</c:v>
                </c:pt>
                <c:pt idx="2">
                  <c:v>145.94594594594594</c:v>
                </c:pt>
                <c:pt idx="3">
                  <c:v>105.40540540540538</c:v>
                </c:pt>
                <c:pt idx="4">
                  <c:v>140.54054054054052</c:v>
                </c:pt>
                <c:pt idx="5">
                  <c:v>151.35135135135133</c:v>
                </c:pt>
                <c:pt idx="6">
                  <c:v>272.97297297297291</c:v>
                </c:pt>
              </c:numCache>
            </c:numRef>
          </c:val>
          <c:smooth val="0"/>
          <c:extLst>
            <c:ext xmlns:c16="http://schemas.microsoft.com/office/drawing/2014/chart" uri="{C3380CC4-5D6E-409C-BE32-E72D297353CC}">
              <c16:uniqueId val="{00000007-C7D0-4E0A-B692-B8AC0CA00F9E}"/>
            </c:ext>
          </c:extLst>
        </c:ser>
        <c:ser>
          <c:idx val="4"/>
          <c:order val="4"/>
          <c:tx>
            <c:strRef>
              <c:f>Sheet1!$F$1</c:f>
              <c:strCache>
                <c:ptCount val="1"/>
                <c:pt idx="0">
                  <c:v>Sterling &amp; Wilson Solar (BSE)</c:v>
                </c:pt>
              </c:strCache>
            </c:strRef>
          </c:tx>
          <c:spPr>
            <a:ln w="28575" cap="rnd">
              <a:solidFill>
                <a:srgbClr val="9D9D9C"/>
              </a:solidFill>
              <a:round/>
            </a:ln>
            <a:effectLst/>
          </c:spPr>
          <c:marker>
            <c:symbol val="circle"/>
            <c:size val="5"/>
            <c:spPr>
              <a:solidFill>
                <a:srgbClr val="9D9D9C"/>
              </a:solidFill>
              <a:ln w="28575">
                <a:solidFill>
                  <a:srgbClr val="9D9D9C"/>
                </a:solidFill>
              </a:ln>
              <a:effectLst/>
            </c:spPr>
          </c:marker>
          <c:dLbls>
            <c:dLbl>
              <c:idx val="0"/>
              <c:layout>
                <c:manualLayout>
                  <c:x val="-2.81930016285303E-2"/>
                  <c:y val="-3.83764176611295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7D0-4E0A-B692-B8AC0CA00F9E}"/>
                </c:ext>
              </c:extLst>
            </c:dLbl>
            <c:dLbl>
              <c:idx val="6"/>
              <c:layout>
                <c:manualLayout>
                  <c:x val="8.410694080237778E-3"/>
                  <c:y val="2.7285986567825597E-2"/>
                </c:manualLayout>
              </c:layout>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7D0-4E0A-B692-B8AC0CA00F9E}"/>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mmm\-yy</c:formatCode>
                <c:ptCount val="7"/>
                <c:pt idx="0">
                  <c:v>43800</c:v>
                </c:pt>
                <c:pt idx="1">
                  <c:v>43831</c:v>
                </c:pt>
                <c:pt idx="2">
                  <c:v>43862</c:v>
                </c:pt>
                <c:pt idx="3">
                  <c:v>43891</c:v>
                </c:pt>
                <c:pt idx="4">
                  <c:v>43922</c:v>
                </c:pt>
                <c:pt idx="5">
                  <c:v>43952</c:v>
                </c:pt>
                <c:pt idx="6">
                  <c:v>43983</c:v>
                </c:pt>
              </c:numCache>
            </c:numRef>
          </c:cat>
          <c:val>
            <c:numRef>
              <c:f>Sheet1!$F$2:$F$25</c:f>
              <c:numCache>
                <c:formatCode>0.0</c:formatCode>
                <c:ptCount val="7"/>
                <c:pt idx="0">
                  <c:v>100</c:v>
                </c:pt>
                <c:pt idx="1">
                  <c:v>90.705227343025058</c:v>
                </c:pt>
                <c:pt idx="2">
                  <c:v>51.469223631302206</c:v>
                </c:pt>
                <c:pt idx="3">
                  <c:v>21.558923600371177</c:v>
                </c:pt>
                <c:pt idx="4">
                  <c:v>51.237240952675549</c:v>
                </c:pt>
                <c:pt idx="5">
                  <c:v>44.633467367769889</c:v>
                </c:pt>
                <c:pt idx="6">
                  <c:v>67.939993813795255</c:v>
                </c:pt>
              </c:numCache>
            </c:numRef>
          </c:val>
          <c:smooth val="0"/>
          <c:extLst>
            <c:ext xmlns:c16="http://schemas.microsoft.com/office/drawing/2014/chart" uri="{C3380CC4-5D6E-409C-BE32-E72D297353CC}">
              <c16:uniqueId val="{0000000A-C7D0-4E0A-B692-B8AC0CA00F9E}"/>
            </c:ext>
          </c:extLst>
        </c:ser>
        <c:ser>
          <c:idx val="5"/>
          <c:order val="5"/>
          <c:tx>
            <c:strRef>
              <c:f>Sheet1!$G$1</c:f>
              <c:strCache>
                <c:ptCount val="1"/>
                <c:pt idx="0">
                  <c:v>Borosil Renewables (BSE)</c:v>
                </c:pt>
              </c:strCache>
            </c:strRef>
          </c:tx>
          <c:spPr>
            <a:ln w="28575" cap="rnd">
              <a:solidFill>
                <a:srgbClr val="87BD41"/>
              </a:solidFill>
              <a:round/>
            </a:ln>
            <a:effectLst/>
          </c:spPr>
          <c:marker>
            <c:symbol val="circle"/>
            <c:size val="5"/>
            <c:spPr>
              <a:solidFill>
                <a:srgbClr val="87BD41"/>
              </a:solidFill>
              <a:ln w="9525">
                <a:solidFill>
                  <a:srgbClr val="87BD4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B-C7D0-4E0A-B692-B8AC0CA00F9E}"/>
                </c:ext>
              </c:extLst>
            </c:dLbl>
            <c:dLbl>
              <c:idx val="1"/>
              <c:delete val="1"/>
              <c:extLst>
                <c:ext xmlns:c15="http://schemas.microsoft.com/office/drawing/2012/chart" uri="{CE6537A1-D6FC-4f65-9D91-7224C49458BB}"/>
                <c:ext xmlns:c16="http://schemas.microsoft.com/office/drawing/2014/chart" uri="{C3380CC4-5D6E-409C-BE32-E72D297353CC}">
                  <c16:uniqueId val="{0000000C-C7D0-4E0A-B692-B8AC0CA00F9E}"/>
                </c:ext>
              </c:extLst>
            </c:dLbl>
            <c:dLbl>
              <c:idx val="2"/>
              <c:delete val="1"/>
              <c:extLst>
                <c:ext xmlns:c15="http://schemas.microsoft.com/office/drawing/2012/chart" uri="{CE6537A1-D6FC-4f65-9D91-7224C49458BB}"/>
                <c:ext xmlns:c16="http://schemas.microsoft.com/office/drawing/2014/chart" uri="{C3380CC4-5D6E-409C-BE32-E72D297353CC}">
                  <c16:uniqueId val="{0000000D-C7D0-4E0A-B692-B8AC0CA00F9E}"/>
                </c:ext>
              </c:extLst>
            </c:dLbl>
            <c:dLbl>
              <c:idx val="3"/>
              <c:delete val="1"/>
              <c:extLst>
                <c:ext xmlns:c15="http://schemas.microsoft.com/office/drawing/2012/chart" uri="{CE6537A1-D6FC-4f65-9D91-7224C49458BB}"/>
                <c:ext xmlns:c16="http://schemas.microsoft.com/office/drawing/2014/chart" uri="{C3380CC4-5D6E-409C-BE32-E72D297353CC}">
                  <c16:uniqueId val="{0000000E-C7D0-4E0A-B692-B8AC0CA00F9E}"/>
                </c:ext>
              </c:extLst>
            </c:dLbl>
            <c:dLbl>
              <c:idx val="4"/>
              <c:delete val="1"/>
              <c:extLst>
                <c:ext xmlns:c15="http://schemas.microsoft.com/office/drawing/2012/chart" uri="{CE6537A1-D6FC-4f65-9D91-7224C49458BB}"/>
                <c:ext xmlns:c16="http://schemas.microsoft.com/office/drawing/2014/chart" uri="{C3380CC4-5D6E-409C-BE32-E72D297353CC}">
                  <c16:uniqueId val="{0000000F-C7D0-4E0A-B692-B8AC0CA00F9E}"/>
                </c:ext>
              </c:extLst>
            </c:dLbl>
            <c:dLbl>
              <c:idx val="5"/>
              <c:delete val="1"/>
              <c:extLst>
                <c:ext xmlns:c15="http://schemas.microsoft.com/office/drawing/2012/chart" uri="{CE6537A1-D6FC-4f65-9D91-7224C49458BB}"/>
                <c:ext xmlns:c16="http://schemas.microsoft.com/office/drawing/2014/chart" uri="{C3380CC4-5D6E-409C-BE32-E72D297353CC}">
                  <c16:uniqueId val="{00000010-C7D0-4E0A-B692-B8AC0CA00F9E}"/>
                </c:ext>
              </c:extLst>
            </c:dLbl>
            <c:dLbl>
              <c:idx val="6"/>
              <c:layout>
                <c:manualLayout>
                  <c:x val="9.4451716074013571E-3"/>
                  <c:y val="3.437907385974951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7D0-4E0A-B692-B8AC0CA00F9E}"/>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Sheet1!$A$2:$A$25</c:f>
              <c:numCache>
                <c:formatCode>mmm\-yy</c:formatCode>
                <c:ptCount val="7"/>
                <c:pt idx="0">
                  <c:v>43800</c:v>
                </c:pt>
                <c:pt idx="1">
                  <c:v>43831</c:v>
                </c:pt>
                <c:pt idx="2">
                  <c:v>43862</c:v>
                </c:pt>
                <c:pt idx="3">
                  <c:v>43891</c:v>
                </c:pt>
                <c:pt idx="4">
                  <c:v>43922</c:v>
                </c:pt>
                <c:pt idx="5">
                  <c:v>43952</c:v>
                </c:pt>
                <c:pt idx="6">
                  <c:v>43983</c:v>
                </c:pt>
              </c:numCache>
            </c:numRef>
          </c:cat>
          <c:val>
            <c:numRef>
              <c:f>Sheet1!$G$2:$G$25</c:f>
              <c:numCache>
                <c:formatCode>0.0</c:formatCode>
                <c:ptCount val="7"/>
                <c:pt idx="0">
                  <c:v>100</c:v>
                </c:pt>
                <c:pt idx="1">
                  <c:v>112.2942884801549</c:v>
                </c:pt>
                <c:pt idx="2">
                  <c:v>142.07808970635691</c:v>
                </c:pt>
                <c:pt idx="3">
                  <c:v>24.040012907389485</c:v>
                </c:pt>
                <c:pt idx="4">
                  <c:v>24.136818328493064</c:v>
                </c:pt>
                <c:pt idx="5">
                  <c:v>22.555663117134564</c:v>
                </c:pt>
                <c:pt idx="6">
                  <c:v>85.70506615037111</c:v>
                </c:pt>
              </c:numCache>
            </c:numRef>
          </c:val>
          <c:smooth val="0"/>
          <c:extLst>
            <c:ext xmlns:c16="http://schemas.microsoft.com/office/drawing/2014/chart" uri="{C3380CC4-5D6E-409C-BE32-E72D297353CC}">
              <c16:uniqueId val="{00000012-C7D0-4E0A-B692-B8AC0CA00F9E}"/>
            </c:ext>
          </c:extLst>
        </c:ser>
        <c:ser>
          <c:idx val="6"/>
          <c:order val="6"/>
          <c:tx>
            <c:strRef>
              <c:f>Sheet1!$H$1</c:f>
              <c:strCache>
                <c:ptCount val="1"/>
                <c:pt idx="0">
                  <c:v>Sensex</c:v>
                </c:pt>
              </c:strCache>
            </c:strRef>
          </c:tx>
          <c:spPr>
            <a:ln w="38100" cap="rnd">
              <a:solidFill>
                <a:srgbClr val="575756"/>
              </a:solidFill>
              <a:round/>
            </a:ln>
            <a:effectLst/>
          </c:spPr>
          <c:marker>
            <c:symbol val="circle"/>
            <c:size val="5"/>
            <c:spPr>
              <a:solidFill>
                <a:schemeClr val="bg1"/>
              </a:solidFill>
              <a:ln w="38100">
                <a:solidFill>
                  <a:srgbClr val="575756"/>
                </a:solidFill>
              </a:ln>
              <a:effectLst/>
            </c:spPr>
          </c:marker>
          <c:cat>
            <c:numRef>
              <c:f>Sheet1!$A$2:$A$25</c:f>
              <c:numCache>
                <c:formatCode>mmm\-yy</c:formatCode>
                <c:ptCount val="7"/>
                <c:pt idx="0">
                  <c:v>43800</c:v>
                </c:pt>
                <c:pt idx="1">
                  <c:v>43831</c:v>
                </c:pt>
                <c:pt idx="2">
                  <c:v>43862</c:v>
                </c:pt>
                <c:pt idx="3">
                  <c:v>43891</c:v>
                </c:pt>
                <c:pt idx="4">
                  <c:v>43922</c:v>
                </c:pt>
                <c:pt idx="5">
                  <c:v>43952</c:v>
                </c:pt>
                <c:pt idx="6">
                  <c:v>43983</c:v>
                </c:pt>
              </c:numCache>
            </c:numRef>
          </c:cat>
          <c:val>
            <c:numRef>
              <c:f>Sheet1!$H$2:$H$25</c:f>
              <c:numCache>
                <c:formatCode>0.0</c:formatCode>
                <c:ptCount val="7"/>
                <c:pt idx="0">
                  <c:v>100</c:v>
                </c:pt>
                <c:pt idx="1">
                  <c:v>98.714661991858193</c:v>
                </c:pt>
                <c:pt idx="2">
                  <c:v>92.833498247674044</c:v>
                </c:pt>
                <c:pt idx="3">
                  <c:v>71.868611185313156</c:v>
                </c:pt>
                <c:pt idx="4">
                  <c:v>81.732274455600901</c:v>
                </c:pt>
                <c:pt idx="5">
                  <c:v>78.596752682302281</c:v>
                </c:pt>
                <c:pt idx="6">
                  <c:v>84.636689909811849</c:v>
                </c:pt>
              </c:numCache>
            </c:numRef>
          </c:val>
          <c:smooth val="0"/>
          <c:extLst>
            <c:ext xmlns:c16="http://schemas.microsoft.com/office/drawing/2014/chart" uri="{C3380CC4-5D6E-409C-BE32-E72D297353CC}">
              <c16:uniqueId val="{00000013-C7D0-4E0A-B692-B8AC0CA00F9E}"/>
            </c:ext>
          </c:extLst>
        </c:ser>
        <c:dLbls>
          <c:showLegendKey val="0"/>
          <c:showVal val="0"/>
          <c:showCatName val="0"/>
          <c:showSerName val="0"/>
          <c:showPercent val="0"/>
          <c:showBubbleSize val="0"/>
        </c:dLbls>
        <c:marker val="1"/>
        <c:smooth val="0"/>
        <c:axId val="979424864"/>
        <c:axId val="978063184"/>
      </c:lineChart>
      <c:dateAx>
        <c:axId val="97942486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063184"/>
        <c:crosses val="autoZero"/>
        <c:auto val="1"/>
        <c:lblOffset val="100"/>
        <c:baseTimeUnit val="months"/>
      </c:dateAx>
      <c:valAx>
        <c:axId val="978063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dirty="0">
                    <a:latin typeface="Open Sans" panose="020B0606030504020204" pitchFamily="34" charset="0"/>
                    <a:ea typeface="Open Sans" panose="020B0606030504020204" pitchFamily="34" charset="0"/>
                    <a:cs typeface="Open Sans" panose="020B0606030504020204" pitchFamily="34" charset="0"/>
                  </a:rPr>
                  <a:t>Value of stocks</a:t>
                </a:r>
                <a:r>
                  <a:rPr lang="en-US" sz="700" baseline="0" dirty="0">
                    <a:latin typeface="Open Sans" panose="020B0606030504020204" pitchFamily="34" charset="0"/>
                    <a:ea typeface="Open Sans" panose="020B0606030504020204" pitchFamily="34" charset="0"/>
                    <a:cs typeface="Open Sans" panose="020B0606030504020204" pitchFamily="34" charset="0"/>
                  </a:rPr>
                  <a:t> (indexed to 100)</a:t>
                </a:r>
                <a:endParaRPr lang="en-US" sz="700" dirty="0">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9.1970970610001646E-3"/>
              <c:y val="0.27673581382541618"/>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9424864"/>
        <c:crosses val="autoZero"/>
        <c:crossBetween val="between"/>
      </c:valAx>
      <c:spPr>
        <a:noFill/>
        <a:ln>
          <a:noFill/>
        </a:ln>
        <a:effectLst/>
      </c:spPr>
    </c:plotArea>
    <c:legend>
      <c:legendPos val="b"/>
      <c:layout>
        <c:manualLayout>
          <c:xMode val="edge"/>
          <c:yMode val="edge"/>
          <c:x val="0"/>
          <c:y val="0.892272358633033"/>
          <c:w val="1"/>
          <c:h val="0.10772764136696683"/>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Bond</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yields and key financial rates</a:t>
            </a:r>
            <a:endPar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4054955012708997E-3"/>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5.5676911782989176E-2"/>
          <c:y val="9.9095456990065653E-2"/>
          <c:w val="0.92360030050166808"/>
          <c:h val="0.70140526520854274"/>
        </c:manualLayout>
      </c:layout>
      <c:lineChart>
        <c:grouping val="standard"/>
        <c:varyColors val="0"/>
        <c:ser>
          <c:idx val="0"/>
          <c:order val="0"/>
          <c:tx>
            <c:strRef>
              <c:f>Sheet1!$B$1</c:f>
              <c:strCache>
                <c:ptCount val="1"/>
                <c:pt idx="0">
                  <c:v>Repo rate</c:v>
                </c:pt>
              </c:strCache>
            </c:strRef>
          </c:tx>
          <c:spPr>
            <a:ln w="28575" cap="rnd">
              <a:solidFill>
                <a:srgbClr val="71C9EB"/>
              </a:solidFill>
              <a:round/>
            </a:ln>
            <a:effectLst/>
          </c:spPr>
          <c:marker>
            <c:symbol val="none"/>
          </c:marker>
          <c:cat>
            <c:numRef>
              <c:f>Sheet1!$A$2:$A$25</c:f>
              <c:numCache>
                <c:formatCode>mmm\-yy</c:formatCode>
                <c:ptCount val="13"/>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numCache>
            </c:numRef>
          </c:cat>
          <c:val>
            <c:numRef>
              <c:f>Sheet1!$B$2:$B$25</c:f>
              <c:numCache>
                <c:formatCode>0.00%</c:formatCode>
                <c:ptCount val="13"/>
                <c:pt idx="0">
                  <c:v>5.7500000000000002E-2</c:v>
                </c:pt>
                <c:pt idx="1">
                  <c:v>5.7500000000000002E-2</c:v>
                </c:pt>
                <c:pt idx="2">
                  <c:v>5.3999999999999999E-2</c:v>
                </c:pt>
                <c:pt idx="3">
                  <c:v>5.3999999999999999E-2</c:v>
                </c:pt>
                <c:pt idx="4">
                  <c:v>5.1499999999999997E-2</c:v>
                </c:pt>
                <c:pt idx="5">
                  <c:v>5.1499999999999997E-2</c:v>
                </c:pt>
                <c:pt idx="6">
                  <c:v>5.1499999999999997E-2</c:v>
                </c:pt>
                <c:pt idx="7">
                  <c:v>5.1499999999999997E-2</c:v>
                </c:pt>
                <c:pt idx="8">
                  <c:v>5.1499999999999997E-2</c:v>
                </c:pt>
                <c:pt idx="9">
                  <c:v>4.3999999999999997E-2</c:v>
                </c:pt>
                <c:pt idx="10">
                  <c:v>4.3999999999999997E-2</c:v>
                </c:pt>
                <c:pt idx="11">
                  <c:v>0.04</c:v>
                </c:pt>
                <c:pt idx="12">
                  <c:v>0.04</c:v>
                </c:pt>
              </c:numCache>
            </c:numRef>
          </c:val>
          <c:smooth val="0"/>
          <c:extLst>
            <c:ext xmlns:c16="http://schemas.microsoft.com/office/drawing/2014/chart" uri="{C3380CC4-5D6E-409C-BE32-E72D297353CC}">
              <c16:uniqueId val="{00000000-3934-4F28-9DF4-624506429D76}"/>
            </c:ext>
          </c:extLst>
        </c:ser>
        <c:ser>
          <c:idx val="2"/>
          <c:order val="1"/>
          <c:tx>
            <c:strRef>
              <c:f>Sheet1!$D$1</c:f>
              <c:strCache>
                <c:ptCount val="1"/>
                <c:pt idx="0">
                  <c:v>SBI MCLR (1-year)</c:v>
                </c:pt>
              </c:strCache>
            </c:strRef>
          </c:tx>
          <c:spPr>
            <a:ln w="28575" cap="rnd">
              <a:solidFill>
                <a:srgbClr val="C3E5F5"/>
              </a:solidFill>
              <a:round/>
            </a:ln>
            <a:effectLst/>
          </c:spPr>
          <c:marker>
            <c:symbol val="none"/>
          </c:marker>
          <c:cat>
            <c:numRef>
              <c:f>Sheet1!$A$2:$A$25</c:f>
              <c:numCache>
                <c:formatCode>mmm\-yy</c:formatCode>
                <c:ptCount val="13"/>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numCache>
            </c:numRef>
          </c:cat>
          <c:val>
            <c:numRef>
              <c:f>Sheet1!$D$2:$D$25</c:f>
              <c:numCache>
                <c:formatCode>0.00%</c:formatCode>
                <c:ptCount val="13"/>
                <c:pt idx="0">
                  <c:v>8.4500000000000006E-2</c:v>
                </c:pt>
                <c:pt idx="1">
                  <c:v>8.4000000000000005E-2</c:v>
                </c:pt>
                <c:pt idx="2">
                  <c:v>8.2500000000000004E-2</c:v>
                </c:pt>
                <c:pt idx="3">
                  <c:v>8.1000000000000003E-2</c:v>
                </c:pt>
                <c:pt idx="4">
                  <c:v>8.0500000000000002E-2</c:v>
                </c:pt>
                <c:pt idx="5">
                  <c:v>0.08</c:v>
                </c:pt>
                <c:pt idx="6">
                  <c:v>7.9000000000000001E-2</c:v>
                </c:pt>
                <c:pt idx="7">
                  <c:v>7.9000000000000001E-2</c:v>
                </c:pt>
                <c:pt idx="8">
                  <c:v>7.85E-2</c:v>
                </c:pt>
                <c:pt idx="9">
                  <c:v>7.7499999999999999E-2</c:v>
                </c:pt>
                <c:pt idx="10">
                  <c:v>7.3999999999999996E-2</c:v>
                </c:pt>
                <c:pt idx="11">
                  <c:v>7.2499999999999995E-2</c:v>
                </c:pt>
                <c:pt idx="12">
                  <c:v>7.0000000000000007E-2</c:v>
                </c:pt>
              </c:numCache>
            </c:numRef>
          </c:val>
          <c:smooth val="0"/>
          <c:extLst>
            <c:ext xmlns:c16="http://schemas.microsoft.com/office/drawing/2014/chart" uri="{C3380CC4-5D6E-409C-BE32-E72D297353CC}">
              <c16:uniqueId val="{00000001-3934-4F28-9DF4-624506429D76}"/>
            </c:ext>
          </c:extLst>
        </c:ser>
        <c:ser>
          <c:idx val="3"/>
          <c:order val="2"/>
          <c:tx>
            <c:strRef>
              <c:f>Sheet1!$E$1</c:f>
              <c:strCache>
                <c:ptCount val="1"/>
                <c:pt idx="0">
                  <c:v>Treasury bond yield (INR, 10-year)</c:v>
                </c:pt>
              </c:strCache>
            </c:strRef>
          </c:tx>
          <c:spPr>
            <a:ln w="38100" cap="rnd">
              <a:solidFill>
                <a:srgbClr val="009CD8"/>
              </a:solidFill>
              <a:round/>
            </a:ln>
            <a:effectLst/>
          </c:spPr>
          <c:marker>
            <c:symbol val="circle"/>
            <c:size val="5"/>
            <c:spPr>
              <a:solidFill>
                <a:schemeClr val="bg1"/>
              </a:solidFill>
              <a:ln w="38100">
                <a:solidFill>
                  <a:srgbClr val="009CD8"/>
                </a:solidFill>
              </a:ln>
              <a:effectLst/>
            </c:spPr>
          </c:marker>
          <c:cat>
            <c:numRef>
              <c:f>Sheet1!$A$2:$A$25</c:f>
              <c:numCache>
                <c:formatCode>mmm\-yy</c:formatCode>
                <c:ptCount val="13"/>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numCache>
            </c:numRef>
          </c:cat>
          <c:val>
            <c:numRef>
              <c:f>Sheet1!$E$2:$E$25</c:f>
              <c:numCache>
                <c:formatCode>0.00%</c:formatCode>
                <c:ptCount val="13"/>
                <c:pt idx="0">
                  <c:v>7.2800000000000004E-2</c:v>
                </c:pt>
                <c:pt idx="1">
                  <c:v>7.17E-2</c:v>
                </c:pt>
                <c:pt idx="2">
                  <c:v>7.1800000000000003E-2</c:v>
                </c:pt>
                <c:pt idx="3">
                  <c:v>7.1900000000000006E-2</c:v>
                </c:pt>
                <c:pt idx="4">
                  <c:v>6.6400000000000001E-2</c:v>
                </c:pt>
                <c:pt idx="5">
                  <c:v>6.5699999999999995E-2</c:v>
                </c:pt>
                <c:pt idx="6">
                  <c:v>6.59E-2</c:v>
                </c:pt>
                <c:pt idx="7">
                  <c:v>6.5799999999999997E-2</c:v>
                </c:pt>
                <c:pt idx="8">
                  <c:v>6.4699999999999994E-2</c:v>
                </c:pt>
                <c:pt idx="9">
                  <c:v>6.4299999999999996E-2</c:v>
                </c:pt>
                <c:pt idx="10">
                  <c:v>6.1699999999999998E-2</c:v>
                </c:pt>
                <c:pt idx="11">
                  <c:v>6.0299999999999999E-2</c:v>
                </c:pt>
                <c:pt idx="12">
                  <c:v>5.8999999999999997E-2</c:v>
                </c:pt>
              </c:numCache>
            </c:numRef>
          </c:val>
          <c:smooth val="0"/>
          <c:extLst>
            <c:ext xmlns:c16="http://schemas.microsoft.com/office/drawing/2014/chart" uri="{C3380CC4-5D6E-409C-BE32-E72D297353CC}">
              <c16:uniqueId val="{00000002-3934-4F28-9DF4-624506429D76}"/>
            </c:ext>
          </c:extLst>
        </c:ser>
        <c:ser>
          <c:idx val="5"/>
          <c:order val="3"/>
          <c:tx>
            <c:strRef>
              <c:f>Sheet1!$G$1</c:f>
              <c:strCache>
                <c:ptCount val="1"/>
                <c:pt idx="0">
                  <c:v>NTPC bond yield (INR, 8.66%, 10-year)</c:v>
                </c:pt>
              </c:strCache>
            </c:strRef>
          </c:tx>
          <c:spPr>
            <a:ln w="38100" cap="rnd">
              <a:solidFill>
                <a:srgbClr val="575756"/>
              </a:solidFill>
              <a:round/>
            </a:ln>
            <a:effectLst/>
          </c:spPr>
          <c:marker>
            <c:symbol val="circle"/>
            <c:size val="5"/>
            <c:spPr>
              <a:solidFill>
                <a:schemeClr val="bg1"/>
              </a:solidFill>
              <a:ln w="38100">
                <a:solidFill>
                  <a:srgbClr val="575756"/>
                </a:solidFill>
              </a:ln>
              <a:effectLst/>
            </c:spPr>
          </c:marker>
          <c:cat>
            <c:numRef>
              <c:f>Sheet1!$A$2:$A$25</c:f>
              <c:numCache>
                <c:formatCode>mmm\-yy</c:formatCode>
                <c:ptCount val="13"/>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numCache>
            </c:numRef>
          </c:cat>
          <c:val>
            <c:numRef>
              <c:f>Sheet1!$G$2:$G$25</c:f>
              <c:numCache>
                <c:formatCode>0.00%</c:formatCode>
                <c:ptCount val="13"/>
                <c:pt idx="0">
                  <c:v>7.4334763948497848E-2</c:v>
                </c:pt>
                <c:pt idx="1">
                  <c:v>7.3884480846344164E-2</c:v>
                </c:pt>
                <c:pt idx="2">
                  <c:v>7.3327688399661306E-2</c:v>
                </c:pt>
                <c:pt idx="3">
                  <c:v>7.2226855713094243E-2</c:v>
                </c:pt>
                <c:pt idx="4">
                  <c:v>6.9839272897362067E-2</c:v>
                </c:pt>
                <c:pt idx="5">
                  <c:v>7.3195675876699923E-2</c:v>
                </c:pt>
                <c:pt idx="6">
                  <c:v>7.5198742635342541E-2</c:v>
                </c:pt>
                <c:pt idx="7">
                  <c:v>7.7314525488795638E-2</c:v>
                </c:pt>
                <c:pt idx="8">
                  <c:v>7.629955947136563E-2</c:v>
                </c:pt>
                <c:pt idx="9">
                  <c:v>7.9376718606782762E-2</c:v>
                </c:pt>
                <c:pt idx="10">
                  <c:v>7.2167268060567169E-2</c:v>
                </c:pt>
                <c:pt idx="11">
                  <c:v>7.5173611111111108E-2</c:v>
                </c:pt>
                <c:pt idx="12">
                  <c:v>7.2046589018302826E-2</c:v>
                </c:pt>
              </c:numCache>
            </c:numRef>
          </c:val>
          <c:smooth val="0"/>
          <c:extLst>
            <c:ext xmlns:c16="http://schemas.microsoft.com/office/drawing/2014/chart" uri="{C3380CC4-5D6E-409C-BE32-E72D297353CC}">
              <c16:uniqueId val="{00000003-3934-4F28-9DF4-624506429D76}"/>
            </c:ext>
          </c:extLst>
        </c:ser>
        <c:ser>
          <c:idx val="6"/>
          <c:order val="4"/>
          <c:tx>
            <c:strRef>
              <c:f>Sheet1!$H$1</c:f>
              <c:strCache>
                <c:ptCount val="1"/>
                <c:pt idx="0">
                  <c:v>ReNew Power bond yield (USD, 6.67%, 5-year)</c:v>
                </c:pt>
              </c:strCache>
            </c:strRef>
          </c:tx>
          <c:spPr>
            <a:ln w="38100" cap="rnd">
              <a:solidFill>
                <a:srgbClr val="87BD41"/>
              </a:solidFill>
              <a:round/>
            </a:ln>
            <a:effectLst/>
          </c:spPr>
          <c:marker>
            <c:symbol val="circle"/>
            <c:size val="5"/>
            <c:spPr>
              <a:solidFill>
                <a:schemeClr val="bg1"/>
              </a:solidFill>
              <a:ln w="25400">
                <a:solidFill>
                  <a:srgbClr val="87BD41"/>
                </a:solidFill>
              </a:ln>
              <a:effectLst/>
            </c:spPr>
          </c:marker>
          <c:cat>
            <c:numRef>
              <c:f>Sheet1!$A$2:$A$25</c:f>
              <c:numCache>
                <c:formatCode>mmm\-yy</c:formatCode>
                <c:ptCount val="13"/>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numCache>
            </c:numRef>
          </c:cat>
          <c:val>
            <c:numRef>
              <c:f>Sheet1!$H$2:$H$25</c:f>
              <c:numCache>
                <c:formatCode>0.00%</c:formatCode>
                <c:ptCount val="13"/>
                <c:pt idx="0">
                  <c:v>6.1199999999999997E-2</c:v>
                </c:pt>
                <c:pt idx="1">
                  <c:v>5.9799999999999999E-2</c:v>
                </c:pt>
                <c:pt idx="2">
                  <c:v>6.0699999999999997E-2</c:v>
                </c:pt>
                <c:pt idx="3">
                  <c:v>6.2799999999999995E-2</c:v>
                </c:pt>
                <c:pt idx="4">
                  <c:v>6.3200000000000006E-2</c:v>
                </c:pt>
                <c:pt idx="5">
                  <c:v>5.9499999999999997E-2</c:v>
                </c:pt>
                <c:pt idx="6">
                  <c:v>5.6599999999999998E-2</c:v>
                </c:pt>
                <c:pt idx="7">
                  <c:v>5.2299999999999999E-2</c:v>
                </c:pt>
                <c:pt idx="8">
                  <c:v>5.2900000000000003E-2</c:v>
                </c:pt>
                <c:pt idx="9">
                  <c:v>0.12720000000000001</c:v>
                </c:pt>
                <c:pt idx="10">
                  <c:v>0.1079</c:v>
                </c:pt>
                <c:pt idx="11">
                  <c:v>7.1599999999999997E-2</c:v>
                </c:pt>
                <c:pt idx="12">
                  <c:v>6.3E-2</c:v>
                </c:pt>
              </c:numCache>
            </c:numRef>
          </c:val>
          <c:smooth val="0"/>
          <c:extLst>
            <c:ext xmlns:c16="http://schemas.microsoft.com/office/drawing/2014/chart" uri="{C3380CC4-5D6E-409C-BE32-E72D297353CC}">
              <c16:uniqueId val="{00000004-3934-4F28-9DF4-624506429D76}"/>
            </c:ext>
          </c:extLst>
        </c:ser>
        <c:ser>
          <c:idx val="7"/>
          <c:order val="5"/>
          <c:tx>
            <c:strRef>
              <c:f>Sheet1!$I$1</c:f>
              <c:strCache>
                <c:ptCount val="1"/>
                <c:pt idx="0">
                  <c:v>Adani Green bond yield (USD, 6.25%, 5-year)</c:v>
                </c:pt>
              </c:strCache>
            </c:strRef>
          </c:tx>
          <c:spPr>
            <a:ln w="38100" cap="rnd">
              <a:solidFill>
                <a:srgbClr val="9D9D9C"/>
              </a:solidFill>
              <a:round/>
            </a:ln>
            <a:effectLst/>
          </c:spPr>
          <c:marker>
            <c:symbol val="circle"/>
            <c:size val="5"/>
            <c:spPr>
              <a:solidFill>
                <a:schemeClr val="bg1"/>
              </a:solidFill>
              <a:ln w="38100">
                <a:solidFill>
                  <a:srgbClr val="9D9D9C"/>
                </a:solidFill>
              </a:ln>
              <a:effectLst/>
            </c:spPr>
          </c:marker>
          <c:cat>
            <c:numRef>
              <c:f>Sheet1!$A$2:$A$25</c:f>
              <c:numCache>
                <c:formatCode>mmm\-yy</c:formatCode>
                <c:ptCount val="13"/>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numCache>
            </c:numRef>
          </c:cat>
          <c:val>
            <c:numRef>
              <c:f>Sheet1!$I$2:$I$25</c:f>
              <c:numCache>
                <c:formatCode>0.00%</c:formatCode>
                <c:ptCount val="13"/>
                <c:pt idx="0">
                  <c:v>5.7200000000000001E-2</c:v>
                </c:pt>
                <c:pt idx="1">
                  <c:v>5.5899999999999998E-2</c:v>
                </c:pt>
                <c:pt idx="2">
                  <c:v>5.6000000000000001E-2</c:v>
                </c:pt>
                <c:pt idx="3">
                  <c:v>5.21E-2</c:v>
                </c:pt>
                <c:pt idx="4">
                  <c:v>4.8300000000000003E-2</c:v>
                </c:pt>
                <c:pt idx="5">
                  <c:v>4.7199999999999999E-2</c:v>
                </c:pt>
                <c:pt idx="6">
                  <c:v>4.5100000000000001E-2</c:v>
                </c:pt>
                <c:pt idx="7">
                  <c:v>4.3099999999999999E-2</c:v>
                </c:pt>
                <c:pt idx="8">
                  <c:v>4.4299999999999999E-2</c:v>
                </c:pt>
                <c:pt idx="9">
                  <c:v>9.0899999999999995E-2</c:v>
                </c:pt>
                <c:pt idx="10">
                  <c:v>6.9599999999999995E-2</c:v>
                </c:pt>
                <c:pt idx="11">
                  <c:v>5.5800000000000002E-2</c:v>
                </c:pt>
                <c:pt idx="12">
                  <c:v>5.04E-2</c:v>
                </c:pt>
              </c:numCache>
            </c:numRef>
          </c:val>
          <c:smooth val="0"/>
          <c:extLst>
            <c:ext xmlns:c16="http://schemas.microsoft.com/office/drawing/2014/chart" uri="{C3380CC4-5D6E-409C-BE32-E72D297353CC}">
              <c16:uniqueId val="{00000005-3934-4F28-9DF4-624506429D76}"/>
            </c:ext>
          </c:extLst>
        </c:ser>
        <c:dLbls>
          <c:showLegendKey val="0"/>
          <c:showVal val="0"/>
          <c:showCatName val="0"/>
          <c:showSerName val="0"/>
          <c:showPercent val="0"/>
          <c:showBubbleSize val="0"/>
        </c:dLbls>
        <c:smooth val="0"/>
        <c:axId val="173970032"/>
        <c:axId val="321977168"/>
      </c:lineChart>
      <c:dateAx>
        <c:axId val="17397003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Offset val="100"/>
        <c:baseTimeUnit val="months"/>
      </c:dateAx>
      <c:valAx>
        <c:axId val="321977168"/>
        <c:scaling>
          <c:orientation val="minMax"/>
          <c:max val="0.14000000000000001"/>
          <c:min val="3.0000000000000006E-2"/>
        </c:scaling>
        <c:delete val="0"/>
        <c:axPos val="l"/>
        <c:majorGridlines>
          <c:spPr>
            <a:ln w="9525" cap="flat" cmpd="sng" algn="ctr">
              <a:solidFill>
                <a:schemeClr val="tx1">
                  <a:lumMod val="15000"/>
                  <a:lumOff val="85000"/>
                </a:schemeClr>
              </a:solidFill>
              <a:round/>
            </a:ln>
            <a:effectLst/>
          </c:spPr>
        </c:majorGridlines>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3970032"/>
        <c:crosses val="autoZero"/>
        <c:crossBetween val="between"/>
        <c:majorUnit val="5.000000000000001E-3"/>
        <c:minorUnit val="1.0000000000000002E-3"/>
      </c:valAx>
      <c:spPr>
        <a:noFill/>
        <a:ln>
          <a:noFill/>
        </a:ln>
        <a:effectLst/>
      </c:spPr>
    </c:plotArea>
    <c:legend>
      <c:legendPos val="b"/>
      <c:layout>
        <c:manualLayout>
          <c:xMode val="edge"/>
          <c:yMode val="edge"/>
          <c:x val="0"/>
          <c:y val="0.87592863237039253"/>
          <c:w val="0.99960574274452507"/>
          <c:h val="0.12407136762960738"/>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Grid-scale</a:t>
            </a:r>
            <a:r>
              <a:rPr lang="en-US" sz="8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renewables </a:t>
            </a:r>
            <a:r>
              <a:rPr lang="en-US" sz="8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with battery PPA price trends in India (INR/kWh) versus US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(USD/MWh)</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3.0220648870062327E-2"/>
          <c:y val="2.9778326593005056E-2"/>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44046570404636198"/>
          <c:y val="0.15531816299597093"/>
          <c:w val="0.33069397859132371"/>
          <c:h val="0.82029521497245916"/>
        </c:manualLayout>
      </c:layout>
      <c:barChart>
        <c:barDir val="bar"/>
        <c:grouping val="clustered"/>
        <c:varyColors val="0"/>
        <c:ser>
          <c:idx val="0"/>
          <c:order val="0"/>
          <c:tx>
            <c:strRef>
              <c:f>Sheet1!$B$1</c:f>
              <c:strCache>
                <c:ptCount val="1"/>
                <c:pt idx="0">
                  <c:v>LCOE (USD/MWh)</c:v>
                </c:pt>
              </c:strCache>
            </c:strRef>
          </c:tx>
          <c:spPr>
            <a:solidFill>
              <a:srgbClr val="009CD8"/>
            </a:solidFill>
            <a:ln>
              <a:noFill/>
            </a:ln>
            <a:effectLst/>
          </c:spPr>
          <c:invertIfNegative val="0"/>
          <c:dPt>
            <c:idx val="7"/>
            <c:invertIfNegative val="0"/>
            <c:bubble3D val="0"/>
            <c:spPr>
              <a:solidFill>
                <a:srgbClr val="575756"/>
              </a:solidFill>
              <a:ln>
                <a:noFill/>
              </a:ln>
              <a:effectLst/>
            </c:spPr>
            <c:extLst>
              <c:ext xmlns:c16="http://schemas.microsoft.com/office/drawing/2014/chart" uri="{C3380CC4-5D6E-409C-BE32-E72D297353CC}">
                <c16:uniqueId val="{00000001-6EE0-4D12-9BB1-F842EE89D6C8}"/>
              </c:ext>
            </c:extLst>
          </c:dPt>
          <c:dLbls>
            <c:dLbl>
              <c:idx val="0"/>
              <c:layout>
                <c:manualLayout>
                  <c:x val="5.8889726732783134E-3"/>
                  <c:y val="4.5711430270904104E-3"/>
                </c:manualLayout>
              </c:layout>
              <c:tx>
                <c:rich>
                  <a:bodyPr/>
                  <a:lstStyle/>
                  <a:p>
                    <a:fld id="{D64D65EA-63C9-49AC-98A1-B12DF81D9E6C}" type="CELLRANGE">
                      <a:rPr lang="en-US" baseline="0" dirty="0"/>
                      <a:pPr/>
                      <a:t>[CELLRANGE]</a:t>
                    </a:fld>
                    <a:r>
                      <a:rPr lang="en-US" baseline="0" dirty="0"/>
                      <a:t>; </a:t>
                    </a:r>
                    <a:fld id="{A191C670-2AC3-499B-9362-ACD8969E8C6E}" type="VALUE">
                      <a:rPr lang="en-US" baseline="0" dirty="0">
                        <a:solidFill>
                          <a:srgbClr val="9D9D9C"/>
                        </a:solidFill>
                      </a:rPr>
                      <a:pPr/>
                      <a:t>[VALUE]</a:t>
                    </a:fld>
                    <a:endParaRPr lang="en-US" baseline="0" dirty="0"/>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6EE0-4D12-9BB1-F842EE89D6C8}"/>
                </c:ext>
              </c:extLst>
            </c:dLbl>
            <c:dLbl>
              <c:idx val="1"/>
              <c:layout>
                <c:manualLayout>
                  <c:x val="-7.6611592137829383E-3"/>
                  <c:y val="-8.1769515018760147E-3"/>
                </c:manualLayout>
              </c:layout>
              <c:tx>
                <c:rich>
                  <a:bodyPr/>
                  <a:lstStyle/>
                  <a:p>
                    <a:fld id="{23450F85-790E-4DE8-833E-22A2346A0817}" type="CELLRANGE">
                      <a:rPr lang="en-US" baseline="0" dirty="0"/>
                      <a:pPr/>
                      <a:t>[CELLRANGE]</a:t>
                    </a:fld>
                    <a:r>
                      <a:rPr lang="en-US" baseline="0" dirty="0"/>
                      <a:t>; </a:t>
                    </a:r>
                    <a:fld id="{3D9E8AE2-1CC2-4055-B075-1EA0AB19B9AC}" type="VALUE">
                      <a:rPr lang="en-US" baseline="0" dirty="0">
                        <a:solidFill>
                          <a:srgbClr val="9D9D9C"/>
                        </a:solidFill>
                      </a:rPr>
                      <a:pPr/>
                      <a:t>[VALUE]</a:t>
                    </a:fld>
                    <a:endParaRPr lang="en-US" baseline="0" dirty="0"/>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6EE0-4D12-9BB1-F842EE89D6C8}"/>
                </c:ext>
              </c:extLst>
            </c:dLbl>
            <c:dLbl>
              <c:idx val="2"/>
              <c:tx>
                <c:rich>
                  <a:bodyPr/>
                  <a:lstStyle/>
                  <a:p>
                    <a:fld id="{8212D562-8E2A-4BD8-ACD1-66C25E56BDD3}" type="CELLRANGE">
                      <a:rPr lang="en-US"/>
                      <a:pPr/>
                      <a:t>[CELLRANGE]</a:t>
                    </a:fld>
                    <a:r>
                      <a:rPr lang="en-US" baseline="0" dirty="0"/>
                      <a:t>; </a:t>
                    </a:r>
                    <a:fld id="{21609629-A180-49D3-99B8-2692E14A4CDE}" type="VALUE">
                      <a:rPr lang="en-US" baseline="0">
                        <a:solidFill>
                          <a:srgbClr val="9D9D9C"/>
                        </a:solidFill>
                      </a:rPr>
                      <a:pPr/>
                      <a:t>[VALUE]</a:t>
                    </a:fld>
                    <a:endParaRPr lang="en-US" baseline="0" dirty="0"/>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6EE0-4D12-9BB1-F842EE89D6C8}"/>
                </c:ext>
              </c:extLst>
            </c:dLbl>
            <c:dLbl>
              <c:idx val="3"/>
              <c:tx>
                <c:rich>
                  <a:bodyPr/>
                  <a:lstStyle/>
                  <a:p>
                    <a:fld id="{8B5359FE-9C5D-49B3-ACCD-D9A4B14251FD}" type="CELLRANGE">
                      <a:rPr lang="en-US"/>
                      <a:pPr/>
                      <a:t>[CELLRANGE]</a:t>
                    </a:fld>
                    <a:r>
                      <a:rPr lang="en-US" baseline="0" dirty="0"/>
                      <a:t>; </a:t>
                    </a:r>
                    <a:fld id="{A7F08C63-3096-4475-B8F5-7248E9FE42C7}" type="VALUE">
                      <a:rPr lang="en-US" baseline="0">
                        <a:solidFill>
                          <a:srgbClr val="9D9D9C"/>
                        </a:solidFill>
                      </a:rPr>
                      <a:pPr/>
                      <a:t>[VALUE]</a:t>
                    </a:fld>
                    <a:endParaRPr lang="en-US" baseline="0" dirty="0"/>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6EE0-4D12-9BB1-F842EE89D6C8}"/>
                </c:ext>
              </c:extLst>
            </c:dLbl>
            <c:dLbl>
              <c:idx val="4"/>
              <c:tx>
                <c:rich>
                  <a:bodyPr/>
                  <a:lstStyle/>
                  <a:p>
                    <a:fld id="{921FB356-25A0-439A-9B49-46F2188C0E9E}" type="CELLRANGE">
                      <a:rPr lang="en-US"/>
                      <a:pPr/>
                      <a:t>[CELLRANGE]</a:t>
                    </a:fld>
                    <a:r>
                      <a:rPr lang="en-US" baseline="0" dirty="0"/>
                      <a:t>; </a:t>
                    </a:r>
                    <a:fld id="{5CB3D577-6D7A-4613-B6DA-5918745275AD}" type="VALUE">
                      <a:rPr lang="en-US" baseline="0">
                        <a:solidFill>
                          <a:srgbClr val="9D9D9C"/>
                        </a:solidFill>
                      </a:rPr>
                      <a:pPr/>
                      <a:t>[VALUE]</a:t>
                    </a:fld>
                    <a:endParaRPr lang="en-US" baseline="0" dirty="0"/>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6EE0-4D12-9BB1-F842EE89D6C8}"/>
                </c:ext>
              </c:extLst>
            </c:dLbl>
            <c:dLbl>
              <c:idx val="5"/>
              <c:tx>
                <c:rich>
                  <a:bodyPr/>
                  <a:lstStyle/>
                  <a:p>
                    <a:fld id="{A62DA593-8FDE-4686-BFA8-17C67BFF00AE}" type="CELLRANGE">
                      <a:rPr lang="en-US"/>
                      <a:pPr/>
                      <a:t>[CELLRANGE]</a:t>
                    </a:fld>
                    <a:r>
                      <a:rPr lang="en-US" baseline="0" dirty="0"/>
                      <a:t>; </a:t>
                    </a:r>
                    <a:fld id="{38BFE87E-F396-40F8-8234-5D556FF8DE4F}" type="VALUE">
                      <a:rPr lang="en-US" baseline="0">
                        <a:solidFill>
                          <a:srgbClr val="9D9D9C"/>
                        </a:solidFill>
                      </a:rPr>
                      <a:pPr/>
                      <a:t>[VALUE]</a:t>
                    </a:fld>
                    <a:endParaRPr lang="en-US" baseline="0" dirty="0"/>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6EE0-4D12-9BB1-F842EE89D6C8}"/>
                </c:ext>
              </c:extLst>
            </c:dLbl>
            <c:dLbl>
              <c:idx val="6"/>
              <c:tx>
                <c:rich>
                  <a:bodyPr/>
                  <a:lstStyle/>
                  <a:p>
                    <a:fld id="{507942AF-4F5D-4D68-BADE-4389D3233487}" type="CELLRANGE">
                      <a:rPr lang="en-US"/>
                      <a:pPr/>
                      <a:t>[CELLRANGE]</a:t>
                    </a:fld>
                    <a:r>
                      <a:rPr lang="en-US" baseline="0" dirty="0"/>
                      <a:t>; </a:t>
                    </a:r>
                    <a:fld id="{C09D1D27-4A8B-494D-9AF7-0198DDD3AEEB}" type="VALUE">
                      <a:rPr lang="en-US" baseline="0">
                        <a:solidFill>
                          <a:srgbClr val="9D9D9C"/>
                        </a:solidFill>
                      </a:rPr>
                      <a:pPr/>
                      <a:t>[VALUE]</a:t>
                    </a:fld>
                    <a:endParaRPr lang="en-US" baseline="0" dirty="0"/>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6EE0-4D12-9BB1-F842EE89D6C8}"/>
                </c:ext>
              </c:extLst>
            </c:dLbl>
            <c:dLbl>
              <c:idx val="7"/>
              <c:tx>
                <c:rich>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fld id="{E4866E2A-4544-4DE6-922B-D9A374BEAD56}" type="CELLRANGE">
                      <a:rPr lang="en-US"/>
                      <a:pPr>
                        <a:defRPr sz="800" b="1"/>
                      </a:pPr>
                      <a:t>[CELLRANGE]</a:t>
                    </a:fld>
                    <a:r>
                      <a:rPr lang="en-US" baseline="0" dirty="0"/>
                      <a:t>; </a:t>
                    </a:r>
                    <a:fld id="{182F9ED4-F322-418A-A8E2-105C6F03F70A}" type="VALUE">
                      <a:rPr lang="en-US" baseline="0">
                        <a:solidFill>
                          <a:srgbClr val="9D9D9C"/>
                        </a:solidFill>
                      </a:rPr>
                      <a:pPr>
                        <a:defRPr sz="800" b="1"/>
                      </a:pPr>
                      <a:t>[VALUE]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6EE0-4D12-9BB1-F842EE89D6C8}"/>
                </c:ext>
              </c:extLst>
            </c:dLbl>
            <c:dLbl>
              <c:idx val="8"/>
              <c:tx>
                <c:rich>
                  <a:bodyPr/>
                  <a:lstStyle/>
                  <a:p>
                    <a:fld id="{C847887B-D053-4F85-97B2-491898C02606}" type="CELLRANGE">
                      <a:rPr lang="en-US"/>
                      <a:pPr/>
                      <a:t>[CELLRANGE]</a:t>
                    </a:fld>
                    <a:r>
                      <a:rPr lang="en-US" baseline="0" dirty="0"/>
                      <a:t>; </a:t>
                    </a:r>
                    <a:fld id="{5F554249-E890-4C62-9570-B11C43621525}" type="VALUE">
                      <a:rPr lang="en-US" baseline="0">
                        <a:solidFill>
                          <a:srgbClr val="9D9D9C"/>
                        </a:solidFill>
                      </a:rPr>
                      <a:pPr/>
                      <a:t>[VALUE]</a:t>
                    </a:fld>
                    <a:endParaRPr lang="en-US" baseline="0" dirty="0"/>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6EE0-4D12-9BB1-F842EE89D6C8}"/>
                </c:ext>
              </c:extLst>
            </c:dLbl>
            <c:dLbl>
              <c:idx val="9"/>
              <c:tx>
                <c:rich>
                  <a:bodyPr/>
                  <a:lstStyle/>
                  <a:p>
                    <a:fld id="{768AB7DA-426B-42DF-9518-8FAC3A8BD897}" type="CELLRANGE">
                      <a:rPr lang="en-US"/>
                      <a:pPr/>
                      <a:t>[CELLRANGE]</a:t>
                    </a:fld>
                    <a:r>
                      <a:rPr lang="en-US" baseline="0" dirty="0"/>
                      <a:t>; </a:t>
                    </a:r>
                    <a:fld id="{E56F8F9B-3209-487F-A450-15B7B19D370C}" type="VALUE">
                      <a:rPr lang="en-US" baseline="0">
                        <a:solidFill>
                          <a:srgbClr val="9D9D9C"/>
                        </a:solidFill>
                      </a:rPr>
                      <a:pPr/>
                      <a:t>[VALUE]</a:t>
                    </a:fld>
                    <a:endParaRPr lang="en-US" baseline="0" dirty="0"/>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6EE0-4D12-9BB1-F842EE89D6C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0"/>
              </c:ext>
            </c:extLst>
          </c:dLbls>
          <c:cat>
            <c:numRef>
              <c:f>Sheet1!$A$2:$A$11</c:f>
              <c:numCache>
                <c:formatCode>General</c:formatCode>
                <c:ptCount val="10"/>
              </c:numCache>
            </c:numRef>
          </c:cat>
          <c:val>
            <c:numRef>
              <c:f>Sheet1!$B$2:$B$11</c:f>
              <c:numCache>
                <c:formatCode>#,##0.00</c:formatCode>
                <c:ptCount val="10"/>
                <c:pt idx="0">
                  <c:v>139</c:v>
                </c:pt>
                <c:pt idx="1">
                  <c:v>108.5</c:v>
                </c:pt>
                <c:pt idx="2">
                  <c:v>45</c:v>
                </c:pt>
                <c:pt idx="3">
                  <c:v>40</c:v>
                </c:pt>
                <c:pt idx="4">
                  <c:v>31.8</c:v>
                </c:pt>
                <c:pt idx="5">
                  <c:v>23.1</c:v>
                </c:pt>
                <c:pt idx="6">
                  <c:v>21.8</c:v>
                </c:pt>
                <c:pt idx="7">
                  <c:v>54</c:v>
                </c:pt>
                <c:pt idx="8">
                  <c:v>28.5</c:v>
                </c:pt>
                <c:pt idx="9">
                  <c:v>21.9</c:v>
                </c:pt>
              </c:numCache>
            </c:numRef>
          </c:val>
          <c:extLst>
            <c:ext xmlns:c15="http://schemas.microsoft.com/office/drawing/2012/chart" uri="{02D57815-91ED-43cb-92C2-25804820EDAC}">
              <c15:datalabelsRange>
                <c15:f>Sheet1!$D$2:$D$11</c15:f>
                <c15:dlblRangeCache>
                  <c:ptCount val="10"/>
                  <c:pt idx="0">
                    <c:v>10.43</c:v>
                  </c:pt>
                  <c:pt idx="1">
                    <c:v>8.14</c:v>
                  </c:pt>
                  <c:pt idx="2">
                    <c:v>3.38</c:v>
                  </c:pt>
                  <c:pt idx="3">
                    <c:v>3.00</c:v>
                  </c:pt>
                  <c:pt idx="4">
                    <c:v>2.39</c:v>
                  </c:pt>
                  <c:pt idx="5">
                    <c:v>1.73</c:v>
                  </c:pt>
                  <c:pt idx="6">
                    <c:v>1.64</c:v>
                  </c:pt>
                  <c:pt idx="7">
                    <c:v>4.04</c:v>
                  </c:pt>
                  <c:pt idx="8">
                    <c:v>2.14</c:v>
                  </c:pt>
                  <c:pt idx="9">
                    <c:v>1.64</c:v>
                  </c:pt>
                </c15:dlblRangeCache>
              </c15:datalabelsRange>
            </c:ext>
            <c:ext xmlns:c16="http://schemas.microsoft.com/office/drawing/2014/chart" uri="{C3380CC4-5D6E-409C-BE32-E72D297353CC}">
              <c16:uniqueId val="{0000000B-6EE0-4D12-9BB1-F842EE89D6C8}"/>
            </c:ext>
          </c:extLst>
        </c:ser>
        <c:dLbls>
          <c:showLegendKey val="0"/>
          <c:showVal val="0"/>
          <c:showCatName val="0"/>
          <c:showSerName val="0"/>
          <c:showPercent val="0"/>
          <c:showBubbleSize val="0"/>
        </c:dLbls>
        <c:gapWidth val="89"/>
        <c:overlap val="-2"/>
        <c:axId val="173970032"/>
        <c:axId val="321977168"/>
      </c:barChart>
      <c:catAx>
        <c:axId val="173970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l"/>
        <c:lblOffset val="100"/>
        <c:noMultiLvlLbl val="0"/>
      </c:catAx>
      <c:valAx>
        <c:axId val="321977168"/>
        <c:scaling>
          <c:orientation val="minMax"/>
        </c:scaling>
        <c:delete val="1"/>
        <c:axPos val="b"/>
        <c:numFmt formatCode="#,##0.00" sourceLinked="1"/>
        <c:majorTickMark val="none"/>
        <c:minorTickMark val="none"/>
        <c:tickLblPos val="nextTo"/>
        <c:crossAx val="173970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Electric</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vehicle</a:t>
            </a: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sales in India</a:t>
            </a:r>
          </a:p>
        </c:rich>
      </c:tx>
      <c:layout>
        <c:manualLayout>
          <c:xMode val="edge"/>
          <c:yMode val="edge"/>
          <c:x val="4.8607099207765268E-4"/>
          <c:y val="1.985345913464463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6.8697749028033175E-2"/>
          <c:y val="0.10907279191252436"/>
          <c:w val="0.86701820952002784"/>
          <c:h val="0.77595362658158973"/>
        </c:manualLayout>
      </c:layout>
      <c:barChart>
        <c:barDir val="col"/>
        <c:grouping val="clustered"/>
        <c:varyColors val="0"/>
        <c:ser>
          <c:idx val="0"/>
          <c:order val="0"/>
          <c:tx>
            <c:strRef>
              <c:f>Sheet1!$B$1</c:f>
              <c:strCache>
                <c:ptCount val="1"/>
                <c:pt idx="0">
                  <c:v>Battery operated vehicles (BOV)</c:v>
                </c:pt>
              </c:strCache>
            </c:strRef>
          </c:tx>
          <c:spPr>
            <a:solidFill>
              <a:srgbClr val="9D9D9C"/>
            </a:solidFill>
            <a:ln>
              <a:solidFill>
                <a:srgbClr val="9D9D9C"/>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E267-4EBD-96DD-AB1176B945AE}"/>
                </c:ext>
              </c:extLst>
            </c:dLbl>
            <c:dLbl>
              <c:idx val="1"/>
              <c:delete val="1"/>
              <c:extLst>
                <c:ext xmlns:c15="http://schemas.microsoft.com/office/drawing/2012/chart" uri="{CE6537A1-D6FC-4f65-9D91-7224C49458BB}"/>
                <c:ext xmlns:c16="http://schemas.microsoft.com/office/drawing/2014/chart" uri="{C3380CC4-5D6E-409C-BE32-E72D297353CC}">
                  <c16:uniqueId val="{00000001-E267-4EBD-96DD-AB1176B945AE}"/>
                </c:ext>
              </c:extLst>
            </c:dLbl>
            <c:dLbl>
              <c:idx val="2"/>
              <c:delete val="1"/>
              <c:extLst>
                <c:ext xmlns:c15="http://schemas.microsoft.com/office/drawing/2012/chart" uri="{CE6537A1-D6FC-4f65-9D91-7224C49458BB}"/>
                <c:ext xmlns:c16="http://schemas.microsoft.com/office/drawing/2014/chart" uri="{C3380CC4-5D6E-409C-BE32-E72D297353CC}">
                  <c16:uniqueId val="{00000002-E267-4EBD-96DD-AB1176B945AE}"/>
                </c:ext>
              </c:extLst>
            </c:dLbl>
            <c:dLbl>
              <c:idx val="3"/>
              <c:delete val="1"/>
              <c:extLst>
                <c:ext xmlns:c15="http://schemas.microsoft.com/office/drawing/2012/chart" uri="{CE6537A1-D6FC-4f65-9D91-7224C49458BB}"/>
                <c:ext xmlns:c16="http://schemas.microsoft.com/office/drawing/2014/chart" uri="{C3380CC4-5D6E-409C-BE32-E72D297353CC}">
                  <c16:uniqueId val="{00000003-E267-4EBD-96DD-AB1176B945AE}"/>
                </c:ext>
              </c:extLst>
            </c:dLbl>
            <c:dLbl>
              <c:idx val="4"/>
              <c:delete val="1"/>
              <c:extLst>
                <c:ext xmlns:c15="http://schemas.microsoft.com/office/drawing/2012/chart" uri="{CE6537A1-D6FC-4f65-9D91-7224C49458BB}"/>
                <c:ext xmlns:c16="http://schemas.microsoft.com/office/drawing/2014/chart" uri="{C3380CC4-5D6E-409C-BE32-E72D297353CC}">
                  <c16:uniqueId val="{00000004-E267-4EBD-96DD-AB1176B945AE}"/>
                </c:ext>
              </c:extLst>
            </c:dLbl>
            <c:dLbl>
              <c:idx val="5"/>
              <c:delete val="1"/>
              <c:extLst>
                <c:ext xmlns:c15="http://schemas.microsoft.com/office/drawing/2012/chart" uri="{CE6537A1-D6FC-4f65-9D91-7224C49458BB}"/>
                <c:ext xmlns:c16="http://schemas.microsoft.com/office/drawing/2014/chart" uri="{C3380CC4-5D6E-409C-BE32-E72D297353CC}">
                  <c16:uniqueId val="{00000005-E267-4EBD-96DD-AB1176B945AE}"/>
                </c:ext>
              </c:extLst>
            </c:dLbl>
            <c:dLbl>
              <c:idx val="6"/>
              <c:delete val="1"/>
              <c:extLst>
                <c:ext xmlns:c15="http://schemas.microsoft.com/office/drawing/2012/chart" uri="{CE6537A1-D6FC-4f65-9D91-7224C49458BB}"/>
                <c:ext xmlns:c16="http://schemas.microsoft.com/office/drawing/2014/chart" uri="{C3380CC4-5D6E-409C-BE32-E72D297353CC}">
                  <c16:uniqueId val="{00000006-E267-4EBD-96DD-AB1176B945AE}"/>
                </c:ext>
              </c:extLst>
            </c:dLbl>
            <c:dLbl>
              <c:idx val="7"/>
              <c:delete val="1"/>
              <c:extLst>
                <c:ext xmlns:c15="http://schemas.microsoft.com/office/drawing/2012/chart" uri="{CE6537A1-D6FC-4f65-9D91-7224C49458BB}"/>
                <c:ext xmlns:c16="http://schemas.microsoft.com/office/drawing/2014/chart" uri="{C3380CC4-5D6E-409C-BE32-E72D297353CC}">
                  <c16:uniqueId val="{00000007-E267-4EBD-96DD-AB1176B945AE}"/>
                </c:ext>
              </c:extLst>
            </c:dLbl>
            <c:dLbl>
              <c:idx val="8"/>
              <c:delete val="1"/>
              <c:extLst>
                <c:ext xmlns:c15="http://schemas.microsoft.com/office/drawing/2012/chart" uri="{CE6537A1-D6FC-4f65-9D91-7224C49458BB}"/>
                <c:ext xmlns:c16="http://schemas.microsoft.com/office/drawing/2014/chart" uri="{C3380CC4-5D6E-409C-BE32-E72D297353CC}">
                  <c16:uniqueId val="{00000008-E267-4EBD-96DD-AB1176B945AE}"/>
                </c:ext>
              </c:extLst>
            </c:dLbl>
            <c:dLbl>
              <c:idx val="9"/>
              <c:delete val="1"/>
              <c:extLst>
                <c:ext xmlns:c15="http://schemas.microsoft.com/office/drawing/2012/chart" uri="{CE6537A1-D6FC-4f65-9D91-7224C49458BB}"/>
                <c:ext xmlns:c16="http://schemas.microsoft.com/office/drawing/2014/chart" uri="{C3380CC4-5D6E-409C-BE32-E72D297353CC}">
                  <c16:uniqueId val="{00000009-E267-4EBD-96DD-AB1176B945AE}"/>
                </c:ext>
              </c:extLst>
            </c:dLbl>
            <c:dLbl>
              <c:idx val="10"/>
              <c:layout>
                <c:manualLayout>
                  <c:x val="-6.3922227033268294E-4"/>
                  <c:y val="3.97061328083450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267-4EBD-96DD-AB1176B945AE}"/>
                </c:ext>
              </c:extLst>
            </c:dLbl>
            <c:dLbl>
              <c:idx val="11"/>
              <c:layout>
                <c:manualLayout>
                  <c:x val="-2.7541736842748425E-3"/>
                  <c:y val="1.50081558044549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267-4EBD-96DD-AB1176B945AE}"/>
                </c:ext>
              </c:extLst>
            </c:dLbl>
            <c:dLbl>
              <c:idx val="14"/>
              <c:layout>
                <c:manualLayout>
                  <c:x val="-3.8683403691036188E-3"/>
                  <c:y val="2.86882650485812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267-4EBD-96DD-AB1176B945AE}"/>
                </c:ext>
              </c:extLst>
            </c:dLbl>
            <c:dLbl>
              <c:idx val="15"/>
              <c:layout>
                <c:manualLayout>
                  <c:x val="-8.974759416286263E-3"/>
                  <c:y val="-4.3063418689286335E-2"/>
                </c:manualLayout>
              </c:layout>
              <c:showLegendKey val="0"/>
              <c:showVal val="1"/>
              <c:showCatName val="0"/>
              <c:showSerName val="0"/>
              <c:showPercent val="0"/>
              <c:showBubbleSize val="0"/>
              <c:extLst>
                <c:ext xmlns:c15="http://schemas.microsoft.com/office/drawing/2012/chart" uri="{CE6537A1-D6FC-4f65-9D91-7224C49458BB}">
                  <c15:layout>
                    <c:manualLayout>
                      <c:w val="4.094025131505883E-2"/>
                      <c:h val="5.0686228807134005E-2"/>
                    </c:manualLayout>
                  </c15:layout>
                </c:ext>
                <c:ext xmlns:c16="http://schemas.microsoft.com/office/drawing/2014/chart" uri="{C3380CC4-5D6E-409C-BE32-E72D297353CC}">
                  <c16:uniqueId val="{0000000D-E267-4EBD-96DD-AB1176B945AE}"/>
                </c:ext>
              </c:extLst>
            </c:dLbl>
            <c:dLbl>
              <c:idx val="16"/>
              <c:layout>
                <c:manualLayout>
                  <c:x val="-7.3314471778955547E-4"/>
                  <c:y val="-6.5920297640493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267-4EBD-96DD-AB1176B945AE}"/>
                </c:ext>
              </c:extLst>
            </c:dLbl>
            <c:dLbl>
              <c:idx val="17"/>
              <c:layout>
                <c:manualLayout>
                  <c:x val="-4.718630166564766E-3"/>
                  <c:y val="-0.102510323634872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267-4EBD-96DD-AB1176B945AE}"/>
                </c:ext>
              </c:extLst>
            </c:dLbl>
            <c:spPr>
              <a:solidFill>
                <a:srgbClr val="C3E5F5"/>
              </a:solid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Apr-20</c:v>
                </c:pt>
                <c:pt idx="16">
                  <c:v>May-20</c:v>
                </c:pt>
                <c:pt idx="17">
                  <c:v>Jun-20</c:v>
                </c:pt>
              </c:strCache>
            </c:strRef>
          </c:cat>
          <c:val>
            <c:numRef>
              <c:f>Sheet1!$B$2:$B$19</c:f>
              <c:numCache>
                <c:formatCode>#,##0</c:formatCode>
                <c:ptCount val="18"/>
                <c:pt idx="0">
                  <c:v>1317</c:v>
                </c:pt>
                <c:pt idx="1">
                  <c:v>2064</c:v>
                </c:pt>
                <c:pt idx="2">
                  <c:v>4130</c:v>
                </c:pt>
                <c:pt idx="3">
                  <c:v>11201</c:v>
                </c:pt>
                <c:pt idx="4">
                  <c:v>5608</c:v>
                </c:pt>
                <c:pt idx="5">
                  <c:v>4697</c:v>
                </c:pt>
                <c:pt idx="6">
                  <c:v>7561</c:v>
                </c:pt>
                <c:pt idx="7">
                  <c:v>4133</c:v>
                </c:pt>
                <c:pt idx="8">
                  <c:v>3055</c:v>
                </c:pt>
                <c:pt idx="9">
                  <c:v>2433</c:v>
                </c:pt>
                <c:pt idx="10">
                  <c:v>18062</c:v>
                </c:pt>
                <c:pt idx="11">
                  <c:v>56648</c:v>
                </c:pt>
                <c:pt idx="12">
                  <c:v>96788</c:v>
                </c:pt>
                <c:pt idx="13">
                  <c:v>146574</c:v>
                </c:pt>
                <c:pt idx="14">
                  <c:v>166289</c:v>
                </c:pt>
                <c:pt idx="15">
                  <c:v>901</c:v>
                </c:pt>
                <c:pt idx="16">
                  <c:v>1277</c:v>
                </c:pt>
                <c:pt idx="17">
                  <c:v>6183</c:v>
                </c:pt>
              </c:numCache>
            </c:numRef>
          </c:val>
          <c:extLst>
            <c:ext xmlns:c16="http://schemas.microsoft.com/office/drawing/2014/chart" uri="{C3380CC4-5D6E-409C-BE32-E72D297353CC}">
              <c16:uniqueId val="{00000010-E267-4EBD-96DD-AB1176B945AE}"/>
            </c:ext>
          </c:extLst>
        </c:ser>
        <c:ser>
          <c:idx val="1"/>
          <c:order val="1"/>
          <c:tx>
            <c:strRef>
              <c:f>Sheet1!$C$1</c:f>
              <c:strCache>
                <c:ptCount val="1"/>
                <c:pt idx="0">
                  <c:v>Hybrid vehicles</c:v>
                </c:pt>
              </c:strCache>
            </c:strRef>
          </c:tx>
          <c:spPr>
            <a:solidFill>
              <a:srgbClr val="009CD8"/>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1-E267-4EBD-96DD-AB1176B945AE}"/>
                </c:ext>
              </c:extLst>
            </c:dLbl>
            <c:dLbl>
              <c:idx val="1"/>
              <c:delete val="1"/>
              <c:extLst>
                <c:ext xmlns:c15="http://schemas.microsoft.com/office/drawing/2012/chart" uri="{CE6537A1-D6FC-4f65-9D91-7224C49458BB}"/>
                <c:ext xmlns:c16="http://schemas.microsoft.com/office/drawing/2014/chart" uri="{C3380CC4-5D6E-409C-BE32-E72D297353CC}">
                  <c16:uniqueId val="{00000012-E267-4EBD-96DD-AB1176B945AE}"/>
                </c:ext>
              </c:extLst>
            </c:dLbl>
            <c:dLbl>
              <c:idx val="2"/>
              <c:delete val="1"/>
              <c:extLst>
                <c:ext xmlns:c15="http://schemas.microsoft.com/office/drawing/2012/chart" uri="{CE6537A1-D6FC-4f65-9D91-7224C49458BB}"/>
                <c:ext xmlns:c16="http://schemas.microsoft.com/office/drawing/2014/chart" uri="{C3380CC4-5D6E-409C-BE32-E72D297353CC}">
                  <c16:uniqueId val="{00000013-E267-4EBD-96DD-AB1176B945AE}"/>
                </c:ext>
              </c:extLst>
            </c:dLbl>
            <c:dLbl>
              <c:idx val="3"/>
              <c:delete val="1"/>
              <c:extLst>
                <c:ext xmlns:c15="http://schemas.microsoft.com/office/drawing/2012/chart" uri="{CE6537A1-D6FC-4f65-9D91-7224C49458BB}"/>
                <c:ext xmlns:c16="http://schemas.microsoft.com/office/drawing/2014/chart" uri="{C3380CC4-5D6E-409C-BE32-E72D297353CC}">
                  <c16:uniqueId val="{00000014-E267-4EBD-96DD-AB1176B945AE}"/>
                </c:ext>
              </c:extLst>
            </c:dLbl>
            <c:dLbl>
              <c:idx val="4"/>
              <c:delete val="1"/>
              <c:extLst>
                <c:ext xmlns:c15="http://schemas.microsoft.com/office/drawing/2012/chart" uri="{CE6537A1-D6FC-4f65-9D91-7224C49458BB}"/>
                <c:ext xmlns:c16="http://schemas.microsoft.com/office/drawing/2014/chart" uri="{C3380CC4-5D6E-409C-BE32-E72D297353CC}">
                  <c16:uniqueId val="{00000015-E267-4EBD-96DD-AB1176B945AE}"/>
                </c:ext>
              </c:extLst>
            </c:dLbl>
            <c:dLbl>
              <c:idx val="5"/>
              <c:delete val="1"/>
              <c:extLst>
                <c:ext xmlns:c15="http://schemas.microsoft.com/office/drawing/2012/chart" uri="{CE6537A1-D6FC-4f65-9D91-7224C49458BB}"/>
                <c:ext xmlns:c16="http://schemas.microsoft.com/office/drawing/2014/chart" uri="{C3380CC4-5D6E-409C-BE32-E72D297353CC}">
                  <c16:uniqueId val="{00000016-E267-4EBD-96DD-AB1176B945AE}"/>
                </c:ext>
              </c:extLst>
            </c:dLbl>
            <c:dLbl>
              <c:idx val="6"/>
              <c:delete val="1"/>
              <c:extLst>
                <c:ext xmlns:c15="http://schemas.microsoft.com/office/drawing/2012/chart" uri="{CE6537A1-D6FC-4f65-9D91-7224C49458BB}"/>
                <c:ext xmlns:c16="http://schemas.microsoft.com/office/drawing/2014/chart" uri="{C3380CC4-5D6E-409C-BE32-E72D297353CC}">
                  <c16:uniqueId val="{00000017-E267-4EBD-96DD-AB1176B945AE}"/>
                </c:ext>
              </c:extLst>
            </c:dLbl>
            <c:dLbl>
              <c:idx val="7"/>
              <c:delete val="1"/>
              <c:extLst>
                <c:ext xmlns:c15="http://schemas.microsoft.com/office/drawing/2012/chart" uri="{CE6537A1-D6FC-4f65-9D91-7224C49458BB}"/>
                <c:ext xmlns:c16="http://schemas.microsoft.com/office/drawing/2014/chart" uri="{C3380CC4-5D6E-409C-BE32-E72D297353CC}">
                  <c16:uniqueId val="{00000018-E267-4EBD-96DD-AB1176B945AE}"/>
                </c:ext>
              </c:extLst>
            </c:dLbl>
            <c:dLbl>
              <c:idx val="8"/>
              <c:delete val="1"/>
              <c:extLst>
                <c:ext xmlns:c15="http://schemas.microsoft.com/office/drawing/2012/chart" uri="{CE6537A1-D6FC-4f65-9D91-7224C49458BB}"/>
                <c:ext xmlns:c16="http://schemas.microsoft.com/office/drawing/2014/chart" uri="{C3380CC4-5D6E-409C-BE32-E72D297353CC}">
                  <c16:uniqueId val="{00000019-E267-4EBD-96DD-AB1176B945AE}"/>
                </c:ext>
              </c:extLst>
            </c:dLbl>
            <c:dLbl>
              <c:idx val="9"/>
              <c:delete val="1"/>
              <c:extLst>
                <c:ext xmlns:c15="http://schemas.microsoft.com/office/drawing/2012/chart" uri="{CE6537A1-D6FC-4f65-9D91-7224C49458BB}"/>
                <c:ext xmlns:c16="http://schemas.microsoft.com/office/drawing/2014/chart" uri="{C3380CC4-5D6E-409C-BE32-E72D297353CC}">
                  <c16:uniqueId val="{0000001A-E267-4EBD-96DD-AB1176B945AE}"/>
                </c:ext>
              </c:extLst>
            </c:dLbl>
            <c:dLbl>
              <c:idx val="10"/>
              <c:layout>
                <c:manualLayout>
                  <c:x val="3.199890750186671E-3"/>
                  <c:y val="5.24352951327298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267-4EBD-96DD-AB1176B945AE}"/>
                </c:ext>
              </c:extLst>
            </c:dLbl>
            <c:dLbl>
              <c:idx val="11"/>
              <c:layout>
                <c:manualLayout>
                  <c:x val="9.4610943046857863E-4"/>
                  <c:y val="-1.55799536290409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267-4EBD-96DD-AB1176B945AE}"/>
                </c:ext>
              </c:extLst>
            </c:dLbl>
            <c:dLbl>
              <c:idx val="12"/>
              <c:layout>
                <c:manualLayout>
                  <c:x val="8.2920003613103817E-3"/>
                  <c:y val="-9.880420474297072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267-4EBD-96DD-AB1176B945AE}"/>
                </c:ext>
              </c:extLst>
            </c:dLbl>
            <c:dLbl>
              <c:idx val="13"/>
              <c:layout>
                <c:manualLayout>
                  <c:x val="3.6308681618555131E-3"/>
                  <c:y val="-3.02089603383403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267-4EBD-96DD-AB1176B945AE}"/>
                </c:ext>
              </c:extLst>
            </c:dLbl>
            <c:dLbl>
              <c:idx val="14"/>
              <c:layout>
                <c:manualLayout>
                  <c:x val="-8.4061107480367197E-5"/>
                  <c:y val="-2.3270544412052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267-4EBD-96DD-AB1176B945AE}"/>
                </c:ext>
              </c:extLst>
            </c:dLbl>
            <c:dLbl>
              <c:idx val="15"/>
              <c:layout>
                <c:manualLayout>
                  <c:x val="2.9227348584370458E-4"/>
                  <c:y val="5.6995331547448171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267-4EBD-96DD-AB1176B945AE}"/>
                </c:ext>
              </c:extLst>
            </c:dLbl>
            <c:dLbl>
              <c:idx val="16"/>
              <c:layout>
                <c:manualLayout>
                  <c:x val="1.1354842537887248E-3"/>
                  <c:y val="-8.55115534578186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267-4EBD-96DD-AB1176B945AE}"/>
                </c:ext>
              </c:extLst>
            </c:dLbl>
            <c:dLbl>
              <c:idx val="17"/>
              <c:layout>
                <c:manualLayout>
                  <c:x val="7.7074533896228552E-3"/>
                  <c:y val="-5.22461304760657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267-4EBD-96DD-AB1176B945AE}"/>
                </c:ext>
              </c:extLst>
            </c:dLbl>
            <c:spPr>
              <a:solidFill>
                <a:srgbClr val="C3E5F5"/>
              </a:solid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2"/>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Apr-20</c:v>
                </c:pt>
                <c:pt idx="16">
                  <c:v>May-20</c:v>
                </c:pt>
                <c:pt idx="17">
                  <c:v>Jun-20</c:v>
                </c:pt>
              </c:strCache>
            </c:strRef>
          </c:cat>
          <c:val>
            <c:numRef>
              <c:f>Sheet1!$C$2:$C$19</c:f>
              <c:numCache>
                <c:formatCode>#,##0</c:formatCode>
                <c:ptCount val="18"/>
                <c:pt idx="0">
                  <c:v>8</c:v>
                </c:pt>
                <c:pt idx="1">
                  <c:v>5</c:v>
                </c:pt>
                <c:pt idx="2">
                  <c:v>5</c:v>
                </c:pt>
                <c:pt idx="3">
                  <c:v>26</c:v>
                </c:pt>
                <c:pt idx="4">
                  <c:v>43</c:v>
                </c:pt>
                <c:pt idx="5">
                  <c:v>38</c:v>
                </c:pt>
                <c:pt idx="6">
                  <c:v>38</c:v>
                </c:pt>
                <c:pt idx="7">
                  <c:v>47</c:v>
                </c:pt>
                <c:pt idx="8">
                  <c:v>34</c:v>
                </c:pt>
                <c:pt idx="9">
                  <c:v>31</c:v>
                </c:pt>
                <c:pt idx="10">
                  <c:v>1981</c:v>
                </c:pt>
                <c:pt idx="11">
                  <c:v>19730</c:v>
                </c:pt>
                <c:pt idx="12">
                  <c:v>52840</c:v>
                </c:pt>
                <c:pt idx="13">
                  <c:v>90034</c:v>
                </c:pt>
                <c:pt idx="14">
                  <c:v>96993</c:v>
                </c:pt>
                <c:pt idx="15">
                  <c:v>515</c:v>
                </c:pt>
                <c:pt idx="16">
                  <c:v>1662</c:v>
                </c:pt>
                <c:pt idx="17">
                  <c:v>6260</c:v>
                </c:pt>
              </c:numCache>
            </c:numRef>
          </c:val>
          <c:extLst>
            <c:ext xmlns:c16="http://schemas.microsoft.com/office/drawing/2014/chart" uri="{C3380CC4-5D6E-409C-BE32-E72D297353CC}">
              <c16:uniqueId val="{00000023-E267-4EBD-96DD-AB1176B945AE}"/>
            </c:ext>
          </c:extLst>
        </c:ser>
        <c:dLbls>
          <c:showLegendKey val="0"/>
          <c:showVal val="0"/>
          <c:showCatName val="0"/>
          <c:showSerName val="0"/>
          <c:showPercent val="0"/>
          <c:showBubbleSize val="0"/>
        </c:dLbls>
        <c:gapWidth val="150"/>
        <c:axId val="979424864"/>
        <c:axId val="978063184"/>
      </c:barChart>
      <c:lineChart>
        <c:grouping val="stacked"/>
        <c:varyColors val="0"/>
        <c:ser>
          <c:idx val="2"/>
          <c:order val="2"/>
          <c:tx>
            <c:strRef>
              <c:f>Sheet1!$D$1</c:f>
              <c:strCache>
                <c:ptCount val="1"/>
                <c:pt idx="0">
                  <c:v>BOV and hybrid vehicles as % of overall vehicle sales</c:v>
                </c:pt>
              </c:strCache>
            </c:strRef>
          </c:tx>
          <c:spPr>
            <a:ln w="28575" cap="rnd">
              <a:solidFill>
                <a:srgbClr val="87BD41"/>
              </a:solidFill>
              <a:round/>
            </a:ln>
            <a:effectLst/>
          </c:spPr>
          <c:marker>
            <c:symbol val="circle"/>
            <c:size val="5"/>
            <c:spPr>
              <a:solidFill>
                <a:srgbClr val="87BD41"/>
              </a:solidFill>
              <a:ln w="9525">
                <a:solidFill>
                  <a:srgbClr val="87BD41"/>
                </a:solidFill>
              </a:ln>
              <a:effectLst/>
            </c:spPr>
          </c:marker>
          <c:cat>
            <c:strRef>
              <c:f>Sheet1!$A$2:$A$19</c:f>
              <c:strCache>
                <c:ptCount val="18"/>
                <c:pt idx="0">
                  <c:v>FY06</c:v>
                </c:pt>
                <c:pt idx="1">
                  <c:v>FY07</c:v>
                </c:pt>
                <c:pt idx="2">
                  <c:v>FY08</c:v>
                </c:pt>
                <c:pt idx="3">
                  <c:v>FY09</c:v>
                </c:pt>
                <c:pt idx="4">
                  <c:v>FY10</c:v>
                </c:pt>
                <c:pt idx="5">
                  <c:v>FY11</c:v>
                </c:pt>
                <c:pt idx="6">
                  <c:v>FY12</c:v>
                </c:pt>
                <c:pt idx="7">
                  <c:v>FY13</c:v>
                </c:pt>
                <c:pt idx="8">
                  <c:v>FY14</c:v>
                </c:pt>
                <c:pt idx="9">
                  <c:v>FY15</c:v>
                </c:pt>
                <c:pt idx="10">
                  <c:v>FY16</c:v>
                </c:pt>
                <c:pt idx="11">
                  <c:v>FY17</c:v>
                </c:pt>
                <c:pt idx="12">
                  <c:v>FY18</c:v>
                </c:pt>
                <c:pt idx="13">
                  <c:v>FY19</c:v>
                </c:pt>
                <c:pt idx="14">
                  <c:v>FY20</c:v>
                </c:pt>
                <c:pt idx="15">
                  <c:v>Apr-20</c:v>
                </c:pt>
                <c:pt idx="16">
                  <c:v>May-20</c:v>
                </c:pt>
                <c:pt idx="17">
                  <c:v>Jun-20</c:v>
                </c:pt>
              </c:strCache>
            </c:strRef>
          </c:cat>
          <c:val>
            <c:numRef>
              <c:f>Sheet1!$D$2:$D$19</c:f>
              <c:numCache>
                <c:formatCode>0.00%</c:formatCode>
                <c:ptCount val="18"/>
                <c:pt idx="0">
                  <c:v>2.4628879954749776E-4</c:v>
                </c:pt>
                <c:pt idx="1">
                  <c:v>3.152821478074405E-4</c:v>
                </c:pt>
                <c:pt idx="2">
                  <c:v>5.5884865553987957E-4</c:v>
                </c:pt>
                <c:pt idx="3">
                  <c:v>1.4601710924621123E-3</c:v>
                </c:pt>
                <c:pt idx="4">
                  <c:v>5.8763785078241317E-4</c:v>
                </c:pt>
                <c:pt idx="5">
                  <c:v>3.6233231512978841E-4</c:v>
                </c:pt>
                <c:pt idx="6">
                  <c:v>4.9773236696794136E-4</c:v>
                </c:pt>
                <c:pt idx="7">
                  <c:v>2.6300511532365326E-4</c:v>
                </c:pt>
                <c:pt idx="8">
                  <c:v>1.8915557436701314E-4</c:v>
                </c:pt>
                <c:pt idx="9">
                  <c:v>1.4062127437801625E-4</c:v>
                </c:pt>
                <c:pt idx="10">
                  <c:v>1.098253736558611E-3</c:v>
                </c:pt>
                <c:pt idx="11">
                  <c:v>3.9258628823331853E-3</c:v>
                </c:pt>
                <c:pt idx="12">
                  <c:v>6.9902473930345413E-3</c:v>
                </c:pt>
                <c:pt idx="13">
                  <c:v>1.0490791028557574E-2</c:v>
                </c:pt>
                <c:pt idx="14">
                  <c:v>1.2065325303042301E-2</c:v>
                </c:pt>
                <c:pt idx="15">
                  <c:v>3.7523253287259583E-3</c:v>
                </c:pt>
                <c:pt idx="16">
                  <c:v>1.4165562115917581E-2</c:v>
                </c:pt>
                <c:pt idx="17">
                  <c:v>1.2555218543340376E-2</c:v>
                </c:pt>
              </c:numCache>
            </c:numRef>
          </c:val>
          <c:smooth val="0"/>
          <c:extLst>
            <c:ext xmlns:c16="http://schemas.microsoft.com/office/drawing/2014/chart" uri="{C3380CC4-5D6E-409C-BE32-E72D297353CC}">
              <c16:uniqueId val="{00000024-E267-4EBD-96DD-AB1176B945AE}"/>
            </c:ext>
          </c:extLst>
        </c:ser>
        <c:dLbls>
          <c:showLegendKey val="0"/>
          <c:showVal val="0"/>
          <c:showCatName val="0"/>
          <c:showSerName val="0"/>
          <c:showPercent val="0"/>
          <c:showBubbleSize val="0"/>
        </c:dLbls>
        <c:marker val="1"/>
        <c:smooth val="0"/>
        <c:axId val="978604608"/>
        <c:axId val="978347920"/>
      </c:lineChart>
      <c:catAx>
        <c:axId val="97942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063184"/>
        <c:crosses val="autoZero"/>
        <c:auto val="1"/>
        <c:lblAlgn val="ctr"/>
        <c:lblOffset val="100"/>
        <c:noMultiLvlLbl val="0"/>
      </c:catAx>
      <c:valAx>
        <c:axId val="9780631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9424864"/>
        <c:crosses val="autoZero"/>
        <c:crossBetween val="between"/>
      </c:valAx>
      <c:valAx>
        <c:axId val="978347920"/>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978604608"/>
        <c:crosses val="max"/>
        <c:crossBetween val="between"/>
      </c:valAx>
      <c:catAx>
        <c:axId val="978604608"/>
        <c:scaling>
          <c:orientation val="minMax"/>
        </c:scaling>
        <c:delete val="1"/>
        <c:axPos val="b"/>
        <c:numFmt formatCode="General" sourceLinked="1"/>
        <c:majorTickMark val="none"/>
        <c:minorTickMark val="none"/>
        <c:tickLblPos val="nextTo"/>
        <c:crossAx val="978347920"/>
        <c:crosses val="autoZero"/>
        <c:auto val="1"/>
        <c:lblAlgn val="ctr"/>
        <c:lblOffset val="100"/>
        <c:noMultiLvlLbl val="0"/>
      </c:catAx>
      <c:spPr>
        <a:noFill/>
        <a:ln>
          <a:noFill/>
        </a:ln>
        <a:effectLst/>
      </c:spPr>
    </c:plotArea>
    <c:legend>
      <c:legendPos val="b"/>
      <c:layout>
        <c:manualLayout>
          <c:xMode val="edge"/>
          <c:yMode val="edge"/>
          <c:x val="0"/>
          <c:y val="0.94591468899424447"/>
          <c:w val="0.99185560608768286"/>
          <c:h val="5.408531100575547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Installed capacity mix*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(GW)</a:t>
            </a:r>
          </a:p>
        </c:rich>
      </c:tx>
      <c:layout>
        <c:manualLayout>
          <c:xMode val="edge"/>
          <c:yMode val="edge"/>
          <c:x val="2.0626691755670479E-3"/>
          <c:y val="5.3427882455293063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4.6167974441274656E-2"/>
          <c:y val="0.12765519748123294"/>
          <c:w val="0.94461095748055346"/>
          <c:h val="0.72907267706505086"/>
        </c:manualLayout>
      </c:layout>
      <c:barChart>
        <c:barDir val="col"/>
        <c:grouping val="percentStacked"/>
        <c:varyColors val="0"/>
        <c:ser>
          <c:idx val="0"/>
          <c:order val="0"/>
          <c:tx>
            <c:strRef>
              <c:f>Sheet1!$B$1</c:f>
              <c:strCache>
                <c:ptCount val="1"/>
                <c:pt idx="0">
                  <c:v>Coal/Lignite</c:v>
                </c:pt>
              </c:strCache>
            </c:strRef>
          </c:tx>
          <c:spPr>
            <a:solidFill>
              <a:srgbClr val="009CD8"/>
            </a:solidFill>
            <a:ln>
              <a:noFill/>
            </a:ln>
            <a:effectLst/>
          </c:spPr>
          <c:invertIfNegative val="0"/>
          <c:dLbls>
            <c:dLbl>
              <c:idx val="0"/>
              <c:tx>
                <c:rich>
                  <a:bodyPr/>
                  <a:lstStyle/>
                  <a:p>
                    <a:fld id="{64EA8086-FBEF-3749-97AC-0F545D306E23}" type="CELLRANGE">
                      <a:rPr lang="en-US">
                        <a:solidFill>
                          <a:schemeClr val="bg1"/>
                        </a:solidFill>
                      </a:rPr>
                      <a:pPr/>
                      <a:t>[CELLRANGE]</a:t>
                    </a:fld>
                    <a:endParaRPr lang="en-US" baseline="0" dirty="0">
                      <a:solidFill>
                        <a:schemeClr val="bg1"/>
                      </a:solidFill>
                    </a:endParaRPr>
                  </a:p>
                  <a:p>
                    <a:fld id="{1443A2B0-9A40-8443-94C3-CD578F88D498}" type="VALUE">
                      <a:rPr lang="en-US">
                        <a:solidFill>
                          <a:schemeClr val="bg1"/>
                        </a:solidFill>
                      </a:rPr>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A175-437B-B97D-3820A7C6697F}"/>
                </c:ext>
              </c:extLst>
            </c:dLbl>
            <c:dLbl>
              <c:idx val="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6DDEDF1-C41B-E243-998F-F4D1EBA7FE2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7E44B9E-6BE0-744D-A4B8-10F9499CEC83}"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A175-437B-B97D-3820A7C6697F}"/>
                </c:ext>
              </c:extLst>
            </c:dLbl>
            <c:dLbl>
              <c:idx val="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7D5E220-FD10-B44A-AD33-EDB52F5A5E6F}"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FD289BF-8A6C-8D40-9D84-24B0BE3913F0}"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2-A175-437B-B97D-3820A7C6697F}"/>
                </c:ext>
              </c:extLst>
            </c:dLbl>
            <c:dLbl>
              <c:idx val="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8E1C1B1-DFC1-FA4E-BD1A-D45C8A1DAB12}"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9C27F9F-07D5-AB4C-864C-4343AA221FD5}"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A175-437B-B97D-3820A7C6697F}"/>
                </c:ext>
              </c:extLst>
            </c:dLbl>
            <c:dLbl>
              <c:idx val="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5B88810-8BD6-B045-A753-15B043917B9F}"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D713A6A-4321-EA44-92FB-BB2730454190}"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4-A175-437B-B97D-3820A7C6697F}"/>
                </c:ext>
              </c:extLst>
            </c:dLbl>
            <c:dLbl>
              <c:idx val="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4F7C0B2-9F2D-FA4F-BEFF-3D1729EAE02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A10E9AE7-8405-0545-8661-2B9FEF559B42}"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A175-437B-B97D-3820A7C6697F}"/>
                </c:ext>
              </c:extLst>
            </c:dLbl>
            <c:dLbl>
              <c:idx val="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A5AE087-35F6-0E47-A8A0-DC399ABE81EC}"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776A8AD-13E0-824B-8FDF-ADC432FC85E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6-A175-437B-B97D-3820A7C6697F}"/>
                </c:ext>
              </c:extLst>
            </c:dLbl>
            <c:dLbl>
              <c:idx val="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70BA899-6477-2741-A223-11AEA6071B5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40A7C65-42DD-7C47-A8CB-58135E168631}"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A175-437B-B97D-3820A7C6697F}"/>
                </c:ext>
              </c:extLst>
            </c:dLbl>
            <c:dLbl>
              <c:idx val="8"/>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98211FA-11C5-7546-B685-29739630F4F3}"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1D0AA0C-3079-F84E-B110-7A62CE42711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8-A175-437B-B97D-3820A7C6697F}"/>
                </c:ext>
              </c:extLst>
            </c:dLbl>
            <c:dLbl>
              <c:idx val="9"/>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BDB180E-2397-5B47-AA31-0678937554D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8095CC1-4A35-2B4B-9430-AD807C115B7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A175-437B-B97D-3820A7C6697F}"/>
                </c:ext>
              </c:extLst>
            </c:dLbl>
            <c:dLbl>
              <c:idx val="1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4F03AC1-462E-D34E-B250-B51759BFD030}"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0CC9691-F65D-DD4A-BA7C-F7B10FCE394D}"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A-A175-437B-B97D-3820A7C6697F}"/>
                </c:ext>
              </c:extLst>
            </c:dLbl>
            <c:dLbl>
              <c:idx val="1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D14062A-71DD-CF40-AADB-07EC9A45E43E}"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0F1712C-B31B-B045-9715-428778AA07D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A175-437B-B97D-3820A7C6697F}"/>
                </c:ext>
              </c:extLst>
            </c:dLbl>
            <c:dLbl>
              <c:idx val="1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BFB6CC2-B17A-8944-8F23-E638B2BBB897}"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8EF8B80-5FCC-2943-8990-87F6B59794F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C-A175-437B-B97D-3820A7C6697F}"/>
                </c:ext>
              </c:extLst>
            </c:dLbl>
            <c:dLbl>
              <c:idx val="1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438C7FE-F043-1C4F-BF9E-93FF40FA57F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EB5314-C5A0-634E-B0FE-F9FBE1CBB6D8}"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D-A175-437B-B97D-3820A7C6697F}"/>
                </c:ext>
              </c:extLst>
            </c:dLbl>
            <c:dLbl>
              <c:idx val="1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0B58381-C327-B846-A725-B1BF99ACA28A}"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AB5ECBD-A478-5242-8A7E-8B7414FCA260}"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E-A175-437B-B97D-3820A7C6697F}"/>
                </c:ext>
              </c:extLst>
            </c:dLbl>
            <c:dLbl>
              <c:idx val="15"/>
              <c:tx>
                <c:rich>
                  <a:bodyPr/>
                  <a:lstStyle/>
                  <a:p>
                    <a:fld id="{3748024E-F8C3-9A4D-AA48-B8BAFD281156}" type="CELLRANGE">
                      <a:rPr lang="en-US"/>
                      <a:pPr/>
                      <a:t>[CELLRANGE]</a:t>
                    </a:fld>
                    <a:endParaRPr lang="en-US" baseline="0" dirty="0"/>
                  </a:p>
                  <a:p>
                    <a:fld id="{F3E3C17D-07CB-9647-B64F-559A31DA03F6}"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F-A175-437B-B97D-3820A7C6697F}"/>
                </c:ext>
              </c:extLst>
            </c:dLbl>
            <c:dLbl>
              <c:idx val="16"/>
              <c:tx>
                <c:rich>
                  <a:bodyPr/>
                  <a:lstStyle/>
                  <a:p>
                    <a:fld id="{C27EB0BB-B8B4-EE43-B336-D13769EE855A}" type="CELLRANGE">
                      <a:rPr lang="en-US"/>
                      <a:pPr/>
                      <a:t>[CELLRANGE]</a:t>
                    </a:fld>
                    <a:endParaRPr lang="en-US" baseline="0" dirty="0"/>
                  </a:p>
                  <a:p>
                    <a:fld id="{9BEA6E3D-98DE-EA43-9C49-CCBF7BEE5CBA}"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0-A175-437B-B97D-3820A7C6697F}"/>
                </c:ext>
              </c:extLst>
            </c:dLbl>
            <c:dLbl>
              <c:idx val="17"/>
              <c:tx>
                <c:rich>
                  <a:bodyPr/>
                  <a:lstStyle/>
                  <a:p>
                    <a:fld id="{5064B3B9-6C15-ED41-93CB-BE0B9CD315B4}" type="CELLRANGE">
                      <a:rPr lang="en-US"/>
                      <a:pPr/>
                      <a:t>[CELLRANGE]</a:t>
                    </a:fld>
                    <a:endParaRPr lang="en-US" baseline="0" dirty="0"/>
                  </a:p>
                  <a:p>
                    <a:fld id="{59913F9A-A203-5641-8967-90DAEE62373E}"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1-A175-437B-B97D-3820A7C6697F}"/>
                </c:ext>
              </c:extLst>
            </c:dLbl>
            <c:spPr>
              <a:solidFill>
                <a:srgbClr val="009CD8">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strCache>
            </c:strRef>
          </c:cat>
          <c:val>
            <c:numRef>
              <c:f>Sheet1!$B$2:$B$16</c:f>
              <c:numCache>
                <c:formatCode>#,##0.0</c:formatCode>
                <c:ptCount val="15"/>
                <c:pt idx="0">
                  <c:v>84.19838</c:v>
                </c:pt>
                <c:pt idx="1">
                  <c:v>93.918379999999999</c:v>
                </c:pt>
                <c:pt idx="2">
                  <c:v>112.02238</c:v>
                </c:pt>
                <c:pt idx="3">
                  <c:v>130.22089</c:v>
                </c:pt>
                <c:pt idx="4">
                  <c:v>145.27339000000001</c:v>
                </c:pt>
                <c:pt idx="5">
                  <c:v>164.63588000000001</c:v>
                </c:pt>
                <c:pt idx="6">
                  <c:v>185.17287999999999</c:v>
                </c:pt>
                <c:pt idx="7">
                  <c:v>192.16288</c:v>
                </c:pt>
                <c:pt idx="8">
                  <c:v>191.17150000000001</c:v>
                </c:pt>
                <c:pt idx="9">
                  <c:v>200.7045</c:v>
                </c:pt>
                <c:pt idx="10">
                  <c:v>200.74950000000001</c:v>
                </c:pt>
                <c:pt idx="11">
                  <c:v>203.15450000000001</c:v>
                </c:pt>
                <c:pt idx="12">
                  <c:v>205.25450000000001</c:v>
                </c:pt>
                <c:pt idx="13">
                  <c:v>205.34450000000001</c:v>
                </c:pt>
                <c:pt idx="14">
                  <c:v>205.40450000000001</c:v>
                </c:pt>
              </c:numCache>
            </c:numRef>
          </c:val>
          <c:extLst>
            <c:ext xmlns:c15="http://schemas.microsoft.com/office/drawing/2012/chart" uri="{02D57815-91ED-43cb-92C2-25804820EDAC}">
              <c15:datalabelsRange>
                <c15:f>Sheet1!$I$2:$I$16</c15:f>
                <c15:dlblRangeCache>
                  <c:ptCount val="15"/>
                  <c:pt idx="0">
                    <c:v>53%</c:v>
                  </c:pt>
                  <c:pt idx="1">
                    <c:v>54%</c:v>
                  </c:pt>
                  <c:pt idx="2">
                    <c:v>56%</c:v>
                  </c:pt>
                  <c:pt idx="3">
                    <c:v>58%</c:v>
                  </c:pt>
                  <c:pt idx="4">
                    <c:v>60%</c:v>
                  </c:pt>
                  <c:pt idx="5">
                    <c:v>62%</c:v>
                  </c:pt>
                  <c:pt idx="6">
                    <c:v>62%</c:v>
                  </c:pt>
                  <c:pt idx="7">
                    <c:v>59%</c:v>
                  </c:pt>
                  <c:pt idx="8">
                    <c:v>57%</c:v>
                  </c:pt>
                  <c:pt idx="9">
                    <c:v>56%</c:v>
                  </c:pt>
                  <c:pt idx="10">
                    <c:v>56%</c:v>
                  </c:pt>
                  <c:pt idx="11">
                    <c:v>56%</c:v>
                  </c:pt>
                  <c:pt idx="12">
                    <c:v>56%</c:v>
                  </c:pt>
                  <c:pt idx="13">
                    <c:v>55%</c:v>
                  </c:pt>
                  <c:pt idx="14">
                    <c:v>55%</c:v>
                  </c:pt>
                </c15:dlblRangeCache>
              </c15:datalabelsRange>
            </c:ext>
            <c:ext xmlns:c16="http://schemas.microsoft.com/office/drawing/2014/chart" uri="{C3380CC4-5D6E-409C-BE32-E72D297353CC}">
              <c16:uniqueId val="{00000012-A175-437B-B97D-3820A7C6697F}"/>
            </c:ext>
          </c:extLst>
        </c:ser>
        <c:ser>
          <c:idx val="1"/>
          <c:order val="1"/>
          <c:tx>
            <c:strRef>
              <c:f>Sheet1!$C$1</c:f>
              <c:strCache>
                <c:ptCount val="1"/>
                <c:pt idx="0">
                  <c:v>Gas/Diesel</c:v>
                </c:pt>
              </c:strCache>
            </c:strRef>
          </c:tx>
          <c:spPr>
            <a:solidFill>
              <a:srgbClr val="71C9EB"/>
            </a:solidFill>
            <a:ln>
              <a:noFill/>
            </a:ln>
            <a:effectLst/>
          </c:spPr>
          <c:invertIfNegative val="0"/>
          <c:cat>
            <c:strRef>
              <c:f>Sheet1!$A$2:$A$16</c:f>
              <c:strCache>
                <c:ptCount val="15"/>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strCache>
            </c:strRef>
          </c:cat>
          <c:val>
            <c:numRef>
              <c:f>Sheet1!$C$2:$C$16</c:f>
              <c:numCache>
                <c:formatCode>#,##0.0</c:formatCode>
                <c:ptCount val="15"/>
                <c:pt idx="0">
                  <c:v>18.255600000000001</c:v>
                </c:pt>
                <c:pt idx="1">
                  <c:v>18.906099999999999</c:v>
                </c:pt>
                <c:pt idx="2">
                  <c:v>19.5808</c:v>
                </c:pt>
                <c:pt idx="3">
                  <c:v>21.3096</c:v>
                </c:pt>
                <c:pt idx="4">
                  <c:v>22.9816</c:v>
                </c:pt>
                <c:pt idx="5">
                  <c:v>24.261900000000004</c:v>
                </c:pt>
                <c:pt idx="6">
                  <c:v>25.50216</c:v>
                </c:pt>
                <c:pt idx="7">
                  <c:v>26.167010000000001</c:v>
                </c:pt>
                <c:pt idx="8">
                  <c:v>25.73509</c:v>
                </c:pt>
                <c:pt idx="9">
                  <c:v>25.574850000000001</c:v>
                </c:pt>
                <c:pt idx="10">
                  <c:v>25.574850000000001</c:v>
                </c:pt>
                <c:pt idx="11">
                  <c:v>25.446929999999998</c:v>
                </c:pt>
                <c:pt idx="12">
                  <c:v>25.446929999999998</c:v>
                </c:pt>
                <c:pt idx="13">
                  <c:v>25.465069999999997</c:v>
                </c:pt>
                <c:pt idx="14">
                  <c:v>25.501219999999996</c:v>
                </c:pt>
              </c:numCache>
            </c:numRef>
          </c:val>
          <c:extLst>
            <c:ext xmlns:c16="http://schemas.microsoft.com/office/drawing/2014/chart" uri="{C3380CC4-5D6E-409C-BE32-E72D297353CC}">
              <c16:uniqueId val="{00000013-A175-437B-B97D-3820A7C6697F}"/>
            </c:ext>
          </c:extLst>
        </c:ser>
        <c:ser>
          <c:idx val="2"/>
          <c:order val="2"/>
          <c:tx>
            <c:strRef>
              <c:f>Sheet1!$D$1</c:f>
              <c:strCache>
                <c:ptCount val="1"/>
                <c:pt idx="0">
                  <c:v>Nuclear</c:v>
                </c:pt>
              </c:strCache>
            </c:strRef>
          </c:tx>
          <c:spPr>
            <a:solidFill>
              <a:srgbClr val="C3E5F5"/>
            </a:solidFill>
            <a:ln>
              <a:noFill/>
            </a:ln>
            <a:effectLst/>
          </c:spPr>
          <c:invertIfNegative val="0"/>
          <c:cat>
            <c:strRef>
              <c:f>Sheet1!$A$2:$A$16</c:f>
              <c:strCache>
                <c:ptCount val="15"/>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strCache>
            </c:strRef>
          </c:cat>
          <c:val>
            <c:numRef>
              <c:f>Sheet1!$D$2:$D$16</c:f>
              <c:numCache>
                <c:formatCode>#,##0.0</c:formatCode>
                <c:ptCount val="15"/>
                <c:pt idx="0">
                  <c:v>4.5599999999999996</c:v>
                </c:pt>
                <c:pt idx="1">
                  <c:v>4.78</c:v>
                </c:pt>
                <c:pt idx="2">
                  <c:v>4.78</c:v>
                </c:pt>
                <c:pt idx="3">
                  <c:v>4.78</c:v>
                </c:pt>
                <c:pt idx="4">
                  <c:v>4.78</c:v>
                </c:pt>
                <c:pt idx="5">
                  <c:v>5.78</c:v>
                </c:pt>
                <c:pt idx="6">
                  <c:v>5.78</c:v>
                </c:pt>
                <c:pt idx="7">
                  <c:v>6.78</c:v>
                </c:pt>
                <c:pt idx="8">
                  <c:v>6.78</c:v>
                </c:pt>
                <c:pt idx="9">
                  <c:v>6.78</c:v>
                </c:pt>
                <c:pt idx="10">
                  <c:v>6.78</c:v>
                </c:pt>
                <c:pt idx="11">
                  <c:v>6.78</c:v>
                </c:pt>
                <c:pt idx="12">
                  <c:v>6.78</c:v>
                </c:pt>
                <c:pt idx="13">
                  <c:v>6.78</c:v>
                </c:pt>
                <c:pt idx="14">
                  <c:v>6.78</c:v>
                </c:pt>
              </c:numCache>
            </c:numRef>
          </c:val>
          <c:extLst>
            <c:ext xmlns:c16="http://schemas.microsoft.com/office/drawing/2014/chart" uri="{C3380CC4-5D6E-409C-BE32-E72D297353CC}">
              <c16:uniqueId val="{00000014-A175-437B-B97D-3820A7C6697F}"/>
            </c:ext>
          </c:extLst>
        </c:ser>
        <c:ser>
          <c:idx val="3"/>
          <c:order val="3"/>
          <c:tx>
            <c:strRef>
              <c:f>Sheet1!$E$1</c:f>
              <c:strCache>
                <c:ptCount val="1"/>
                <c:pt idx="0">
                  <c:v>Hydro</c:v>
                </c:pt>
              </c:strCache>
            </c:strRef>
          </c:tx>
          <c:spPr>
            <a:solidFill>
              <a:srgbClr val="9D9D9C"/>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DA56110-BCB1-2A4E-BF0A-F82164991886}"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A1E22FE-C136-D84D-B856-834A757194DE}"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5-A175-437B-B97D-3820A7C6697F}"/>
                </c:ext>
              </c:extLst>
            </c:dLbl>
            <c:dLbl>
              <c:idx val="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7C6426B-6DB2-B942-B746-31F7937ED6D0}"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3BF1219-C301-834F-A047-04A0C8C767EB}"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6-A175-437B-B97D-3820A7C6697F}"/>
                </c:ext>
              </c:extLst>
            </c:dLbl>
            <c:dLbl>
              <c:idx val="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CE7C2FC-3A24-6245-A4E2-FC88E02D0767}"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FE05C49-F3E8-E248-AD97-12235661CA92}"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7-A175-437B-B97D-3820A7C6697F}"/>
                </c:ext>
              </c:extLst>
            </c:dLbl>
            <c:dLbl>
              <c:idx val="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1E414C2-145A-124A-BA0B-6E893FE36108}"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901E6B7-589D-4749-9801-2DCF2030C8D4}"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8-A175-437B-B97D-3820A7C6697F}"/>
                </c:ext>
              </c:extLst>
            </c:dLbl>
            <c:dLbl>
              <c:idx val="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1023954C-99C0-BC46-AC1B-94DEA5509CB1}"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98678022-9493-864A-89A3-DBBEA2AD9ABF}"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9-A175-437B-B97D-3820A7C6697F}"/>
                </c:ext>
              </c:extLst>
            </c:dLbl>
            <c:dLbl>
              <c:idx val="5"/>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B1D310D-2852-7C4D-8ABE-EA5F0ADDAFC8}"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8A09771-33F5-1F4E-BC9E-32A4AF6091A6}"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A-A175-437B-B97D-3820A7C6697F}"/>
                </c:ext>
              </c:extLst>
            </c:dLbl>
            <c:dLbl>
              <c:idx val="6"/>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8F6CCA9-75D9-E643-B36E-802FD55499A8}"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1AE23A9-7C7A-F843-98B1-E0149C3D7906}"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B-A175-437B-B97D-3820A7C6697F}"/>
                </c:ext>
              </c:extLst>
            </c:dLbl>
            <c:dLbl>
              <c:idx val="7"/>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EB0B1B-3AE9-E742-8644-615ECD4E0105}"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B0E630A-F707-9247-8C7B-707F6C22D89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C-A175-437B-B97D-3820A7C6697F}"/>
                </c:ext>
              </c:extLst>
            </c:dLbl>
            <c:dLbl>
              <c:idx val="8"/>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5E6C432-C364-494B-BCF5-C56F112A988D}"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BC43A39-9D31-4545-A789-55448AC0A5B9}"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D-A175-437B-B97D-3820A7C6697F}"/>
                </c:ext>
              </c:extLst>
            </c:dLbl>
            <c:dLbl>
              <c:idx val="9"/>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2B9D189-7485-E84D-9EED-8DCA7A4B8524}"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621ADFA-F0FA-5347-B5C2-D2E3BA1277BC}"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E-A175-437B-B97D-3820A7C6697F}"/>
                </c:ext>
              </c:extLst>
            </c:dLbl>
            <c:dLbl>
              <c:idx val="10"/>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B15D8F8-EE27-CE42-88DB-D5A2D3E4387E}"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46C8354-F770-5D40-957E-F918A1CB3FEB}"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1F-A175-437B-B97D-3820A7C6697F}"/>
                </c:ext>
              </c:extLst>
            </c:dLbl>
            <c:dLbl>
              <c:idx val="11"/>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03533F92-20EC-DF4E-8F9C-43ECBD19BDB5}"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C2F53084-02B0-4D43-A298-EE457164D634}"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0-A175-437B-B97D-3820A7C6697F}"/>
                </c:ext>
              </c:extLst>
            </c:dLbl>
            <c:dLbl>
              <c:idx val="12"/>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441A105C-2E5A-FF4E-8D07-CC23D1517F30}"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262991A3-E84B-274A-BF3D-9882FCADDE24}"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1-A175-437B-B97D-3820A7C6697F}"/>
                </c:ext>
              </c:extLst>
            </c:dLbl>
            <c:dLbl>
              <c:idx val="13"/>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BD0F7ADB-6ED2-1848-8B3B-A3870D117EFE}"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6D4B54EF-5502-DD45-B0D0-43D30484A46F}"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2-A175-437B-B97D-3820A7C6697F}"/>
                </c:ext>
              </c:extLst>
            </c:dLbl>
            <c:dLbl>
              <c:idx val="14"/>
              <c:tx>
                <c:rich>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35DFA024-7865-5F4E-AB43-811187A17E12}" type="CELLRANG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[CELLRANGE]</a:t>
                    </a:fld>
                    <a:endParaRPr lang="en-US" baseline="0" dirty="0">
                      <a:solidFill>
                        <a:schemeClr val="bg1"/>
                      </a:solidFill>
                    </a:endParaRPr>
                  </a:p>
                  <a:p>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2865EAE-B9EA-DF47-BAB6-B2374CFA72FB}" type="VALUE">
                      <a:rPr lang="en-US">
                        <a:solidFill>
                          <a:schemeClr val="bg1"/>
                        </a:solidFill>
                      </a:rPr>
                      <a:pPr>
                        <a:defRPr sz="600" b="1">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3-A175-437B-B97D-3820A7C6697F}"/>
                </c:ext>
              </c:extLst>
            </c:dLbl>
            <c:dLbl>
              <c:idx val="15"/>
              <c:tx>
                <c:rich>
                  <a:bodyPr/>
                  <a:lstStyle/>
                  <a:p>
                    <a:fld id="{DBA47AB6-CBC1-9B4B-881D-E4B6FCE97571}" type="CELLRANGE">
                      <a:rPr lang="en-US"/>
                      <a:pPr/>
                      <a:t>[CELLRANGE]</a:t>
                    </a:fld>
                    <a:endParaRPr lang="en-US" baseline="0" dirty="0"/>
                  </a:p>
                  <a:p>
                    <a:fld id="{03912442-7810-2142-AADE-181C76B59EDD}"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4-A175-437B-B97D-3820A7C6697F}"/>
                </c:ext>
              </c:extLst>
            </c:dLbl>
            <c:dLbl>
              <c:idx val="16"/>
              <c:tx>
                <c:rich>
                  <a:bodyPr/>
                  <a:lstStyle/>
                  <a:p>
                    <a:fld id="{C2A479F0-6D2B-0440-BC91-A8F16F78559F}" type="CELLRANGE">
                      <a:rPr lang="en-US"/>
                      <a:pPr/>
                      <a:t>[CELLRANGE]</a:t>
                    </a:fld>
                    <a:endParaRPr lang="en-US" baseline="0" dirty="0"/>
                  </a:p>
                  <a:p>
                    <a:fld id="{9486431A-F1AE-D14F-94CE-40224D7A4483}"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5-A175-437B-B97D-3820A7C6697F}"/>
                </c:ext>
              </c:extLst>
            </c:dLbl>
            <c:dLbl>
              <c:idx val="17"/>
              <c:tx>
                <c:rich>
                  <a:bodyPr/>
                  <a:lstStyle/>
                  <a:p>
                    <a:fld id="{DD76A210-CD6B-824E-8053-5D90A2EAEED8}" type="CELLRANGE">
                      <a:rPr lang="en-US"/>
                      <a:pPr/>
                      <a:t>[CELLRANGE]</a:t>
                    </a:fld>
                    <a:endParaRPr lang="en-US" baseline="0" dirty="0"/>
                  </a:p>
                  <a:p>
                    <a:fld id="{E473622E-AB9A-1C49-8DDF-2D2AA610DD2F}"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6-A175-437B-B97D-3820A7C6697F}"/>
                </c:ext>
              </c:extLst>
            </c:dLbl>
            <c:spPr>
              <a:solidFill>
                <a:srgbClr val="9D9D9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strCache>
            </c:strRef>
          </c:cat>
          <c:val>
            <c:numRef>
              <c:f>Sheet1!$E$2:$E$16</c:f>
              <c:numCache>
                <c:formatCode>#,##0.0</c:formatCode>
                <c:ptCount val="15"/>
                <c:pt idx="0">
                  <c:v>36.863399999999999</c:v>
                </c:pt>
                <c:pt idx="1">
                  <c:v>37.567399999999999</c:v>
                </c:pt>
                <c:pt idx="2">
                  <c:v>38.990400000000001</c:v>
                </c:pt>
                <c:pt idx="3">
                  <c:v>39.491399999999999</c:v>
                </c:pt>
                <c:pt idx="4">
                  <c:v>40.530999999999999</c:v>
                </c:pt>
                <c:pt idx="5">
                  <c:v>41.267429999999997</c:v>
                </c:pt>
                <c:pt idx="6">
                  <c:v>42.78342</c:v>
                </c:pt>
                <c:pt idx="7">
                  <c:v>44.47842</c:v>
                </c:pt>
                <c:pt idx="8">
                  <c:v>45.293419999999998</c:v>
                </c:pt>
                <c:pt idx="9">
                  <c:v>45.39922</c:v>
                </c:pt>
                <c:pt idx="10">
                  <c:v>45.39922</c:v>
                </c:pt>
                <c:pt idx="11">
                  <c:v>45.39922</c:v>
                </c:pt>
                <c:pt idx="12">
                  <c:v>45.39922</c:v>
                </c:pt>
                <c:pt idx="13">
                  <c:v>45.699220000000004</c:v>
                </c:pt>
                <c:pt idx="14">
                  <c:v>45.699220000000004</c:v>
                </c:pt>
              </c:numCache>
            </c:numRef>
          </c:val>
          <c:extLst>
            <c:ext xmlns:c15="http://schemas.microsoft.com/office/drawing/2012/chart" uri="{02D57815-91ED-43cb-92C2-25804820EDAC}">
              <c15:datalabelsRange>
                <c15:f>Sheet1!$K$2:$K$16</c15:f>
                <c15:dlblRangeCache>
                  <c:ptCount val="15"/>
                  <c:pt idx="0">
                    <c:v>23%</c:v>
                  </c:pt>
                  <c:pt idx="1">
                    <c:v>22%</c:v>
                  </c:pt>
                  <c:pt idx="2">
                    <c:v>20%</c:v>
                  </c:pt>
                  <c:pt idx="3">
                    <c:v>18%</c:v>
                  </c:pt>
                  <c:pt idx="4">
                    <c:v>17%</c:v>
                  </c:pt>
                  <c:pt idx="5">
                    <c:v>15%</c:v>
                  </c:pt>
                  <c:pt idx="6">
                    <c:v>14%</c:v>
                  </c:pt>
                  <c:pt idx="7">
                    <c:v>14%</c:v>
                  </c:pt>
                  <c:pt idx="8">
                    <c:v>13%</c:v>
                  </c:pt>
                  <c:pt idx="9">
                    <c:v>13%</c:v>
                  </c:pt>
                  <c:pt idx="10">
                    <c:v>13%</c:v>
                  </c:pt>
                  <c:pt idx="11">
                    <c:v>12%</c:v>
                  </c:pt>
                  <c:pt idx="12">
                    <c:v>12%</c:v>
                  </c:pt>
                  <c:pt idx="13">
                    <c:v>12%</c:v>
                  </c:pt>
                  <c:pt idx="14">
                    <c:v>12%</c:v>
                  </c:pt>
                </c15:dlblRangeCache>
              </c15:datalabelsRange>
            </c:ext>
            <c:ext xmlns:c16="http://schemas.microsoft.com/office/drawing/2014/chart" uri="{C3380CC4-5D6E-409C-BE32-E72D297353CC}">
              <c16:uniqueId val="{00000027-A175-437B-B97D-3820A7C6697F}"/>
            </c:ext>
          </c:extLst>
        </c:ser>
        <c:ser>
          <c:idx val="4"/>
          <c:order val="4"/>
          <c:tx>
            <c:strRef>
              <c:f>Sheet1!$F$1</c:f>
              <c:strCache>
                <c:ptCount val="1"/>
                <c:pt idx="0">
                  <c:v>Renewables*</c:v>
                </c:pt>
              </c:strCache>
            </c:strRef>
          </c:tx>
          <c:spPr>
            <a:solidFill>
              <a:srgbClr val="D5D7DC"/>
            </a:solidFill>
            <a:ln>
              <a:noFill/>
            </a:ln>
            <a:effectLst/>
          </c:spPr>
          <c:invertIfNegative val="0"/>
          <c:dLbls>
            <c:dLbl>
              <c:idx val="0"/>
              <c:tx>
                <c:rich>
                  <a:bodyPr/>
                  <a:lstStyle/>
                  <a:p>
                    <a:fld id="{58B387B9-A60C-8949-801E-EFE7392C545B}" type="CELLRANGE">
                      <a:rPr lang="en-US"/>
                      <a:pPr/>
                      <a:t>[CELLRANGE]</a:t>
                    </a:fld>
                    <a:endParaRPr lang="en-US" baseline="0" dirty="0"/>
                  </a:p>
                  <a:p>
                    <a:fld id="{22A7131A-BC7A-5449-A4F3-3FFD62759C56}"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8-A175-437B-B97D-3820A7C6697F}"/>
                </c:ext>
              </c:extLst>
            </c:dLbl>
            <c:dLbl>
              <c:idx val="1"/>
              <c:tx>
                <c:rich>
                  <a:bodyPr/>
                  <a:lstStyle/>
                  <a:p>
                    <a:fld id="{158F23B3-9745-4346-B8C4-83A513BEF58B}" type="CELLRANGE">
                      <a:rPr lang="en-US"/>
                      <a:pPr/>
                      <a:t>[CELLRANGE]</a:t>
                    </a:fld>
                    <a:endParaRPr lang="en-US" baseline="0" dirty="0"/>
                  </a:p>
                  <a:p>
                    <a:fld id="{E75E96EF-974D-A144-95CF-C4E93482B606}"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9-A175-437B-B97D-3820A7C6697F}"/>
                </c:ext>
              </c:extLst>
            </c:dLbl>
            <c:dLbl>
              <c:idx val="2"/>
              <c:tx>
                <c:rich>
                  <a:bodyPr/>
                  <a:lstStyle/>
                  <a:p>
                    <a:fld id="{B5A378CE-AAF6-164A-9D47-E43FB3BBB652}" type="CELLRANGE">
                      <a:rPr lang="en-US"/>
                      <a:pPr/>
                      <a:t>[CELLRANGE]</a:t>
                    </a:fld>
                    <a:endParaRPr lang="en-US" baseline="0" dirty="0"/>
                  </a:p>
                  <a:p>
                    <a:fld id="{BC666402-F870-1340-B7A2-803E853B4ABC}"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A-A175-437B-B97D-3820A7C6697F}"/>
                </c:ext>
              </c:extLst>
            </c:dLbl>
            <c:dLbl>
              <c:idx val="3"/>
              <c:tx>
                <c:rich>
                  <a:bodyPr/>
                  <a:lstStyle/>
                  <a:p>
                    <a:fld id="{1E6AE3B5-95F0-564E-91C8-1AFE476E4AF7}" type="CELLRANGE">
                      <a:rPr lang="en-US"/>
                      <a:pPr/>
                      <a:t>[CELLRANGE]</a:t>
                    </a:fld>
                    <a:endParaRPr lang="en-US" baseline="0" dirty="0"/>
                  </a:p>
                  <a:p>
                    <a:fld id="{22921079-7BC7-6F49-9229-ECC817D79D50}"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B-A175-437B-B97D-3820A7C6697F}"/>
                </c:ext>
              </c:extLst>
            </c:dLbl>
            <c:dLbl>
              <c:idx val="4"/>
              <c:tx>
                <c:rich>
                  <a:bodyPr/>
                  <a:lstStyle/>
                  <a:p>
                    <a:fld id="{470E4AF5-80D0-D441-ACB9-ABEFF8FEC210}" type="CELLRANGE">
                      <a:rPr lang="en-US"/>
                      <a:pPr/>
                      <a:t>[CELLRANGE]</a:t>
                    </a:fld>
                    <a:endParaRPr lang="en-US" baseline="0" dirty="0"/>
                  </a:p>
                  <a:p>
                    <a:fld id="{E7686815-7EE9-5645-B537-390969B8BC48}"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C-A175-437B-B97D-3820A7C6697F}"/>
                </c:ext>
              </c:extLst>
            </c:dLbl>
            <c:dLbl>
              <c:idx val="5"/>
              <c:tx>
                <c:rich>
                  <a:bodyPr/>
                  <a:lstStyle/>
                  <a:p>
                    <a:fld id="{94CE8BDA-74B0-1D4C-A1E1-5E87D169C699}" type="CELLRANGE">
                      <a:rPr lang="en-US"/>
                      <a:pPr/>
                      <a:t>[CELLRANGE]</a:t>
                    </a:fld>
                    <a:endParaRPr lang="en-US" baseline="0" dirty="0"/>
                  </a:p>
                  <a:p>
                    <a:fld id="{7CB648F4-160F-7D41-ADF9-42BCA93D4400}"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D-A175-437B-B97D-3820A7C6697F}"/>
                </c:ext>
              </c:extLst>
            </c:dLbl>
            <c:dLbl>
              <c:idx val="6"/>
              <c:tx>
                <c:rich>
                  <a:bodyPr/>
                  <a:lstStyle/>
                  <a:p>
                    <a:fld id="{DD3C1540-BB8A-934B-A13E-09E4DBD27AFA}" type="CELLRANGE">
                      <a:rPr lang="en-US"/>
                      <a:pPr/>
                      <a:t>[CELLRANGE]</a:t>
                    </a:fld>
                    <a:endParaRPr lang="en-US" baseline="0" dirty="0"/>
                  </a:p>
                  <a:p>
                    <a:fld id="{A1FF1702-B918-3F42-A48D-41656CB2C141}"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E-A175-437B-B97D-3820A7C6697F}"/>
                </c:ext>
              </c:extLst>
            </c:dLbl>
            <c:dLbl>
              <c:idx val="7"/>
              <c:tx>
                <c:rich>
                  <a:bodyPr/>
                  <a:lstStyle/>
                  <a:p>
                    <a:fld id="{980691DC-E8AF-F441-BA2F-A54BBB57FC1F}" type="CELLRANGE">
                      <a:rPr lang="en-US"/>
                      <a:pPr/>
                      <a:t>[CELLRANGE]</a:t>
                    </a:fld>
                    <a:endParaRPr lang="en-US" baseline="0" dirty="0"/>
                  </a:p>
                  <a:p>
                    <a:fld id="{FDFCB706-76F0-7349-BA43-5A21AC330920}"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2F-A175-437B-B97D-3820A7C6697F}"/>
                </c:ext>
              </c:extLst>
            </c:dLbl>
            <c:dLbl>
              <c:idx val="8"/>
              <c:tx>
                <c:rich>
                  <a:bodyPr/>
                  <a:lstStyle/>
                  <a:p>
                    <a:fld id="{6E6443E2-0C27-304C-A32F-7D0E5C23E1B3}" type="CELLRANGE">
                      <a:rPr lang="en-US"/>
                      <a:pPr/>
                      <a:t>[CELLRANGE]</a:t>
                    </a:fld>
                    <a:endParaRPr lang="en-US" baseline="0" dirty="0"/>
                  </a:p>
                  <a:p>
                    <a:fld id="{D4D9CC09-D057-CD42-8E61-83A5CFA5DDF2}"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0-A175-437B-B97D-3820A7C6697F}"/>
                </c:ext>
              </c:extLst>
            </c:dLbl>
            <c:dLbl>
              <c:idx val="9"/>
              <c:tx>
                <c:rich>
                  <a:bodyPr/>
                  <a:lstStyle/>
                  <a:p>
                    <a:fld id="{1B4B13F8-D4F4-324C-9A81-A427A6C4FF18}" type="CELLRANGE">
                      <a:rPr lang="en-US"/>
                      <a:pPr/>
                      <a:t>[CELLRANGE]</a:t>
                    </a:fld>
                    <a:endParaRPr lang="en-US" baseline="0" dirty="0"/>
                  </a:p>
                  <a:p>
                    <a:fld id="{55A7554D-9395-8844-88EB-9E6BF49A2207}"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1-A175-437B-B97D-3820A7C6697F}"/>
                </c:ext>
              </c:extLst>
            </c:dLbl>
            <c:dLbl>
              <c:idx val="10"/>
              <c:tx>
                <c:rich>
                  <a:bodyPr/>
                  <a:lstStyle/>
                  <a:p>
                    <a:fld id="{18E2798E-7476-7249-ABE5-D878885AA145}" type="CELLRANGE">
                      <a:rPr lang="en-US"/>
                      <a:pPr/>
                      <a:t>[CELLRANGE]</a:t>
                    </a:fld>
                    <a:endParaRPr lang="en-US" baseline="0" dirty="0"/>
                  </a:p>
                  <a:p>
                    <a:fld id="{21ACEE41-2063-C94E-9DB8-090FBF07E134}"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2-A175-437B-B97D-3820A7C6697F}"/>
                </c:ext>
              </c:extLst>
            </c:dLbl>
            <c:dLbl>
              <c:idx val="11"/>
              <c:tx>
                <c:rich>
                  <a:bodyPr/>
                  <a:lstStyle/>
                  <a:p>
                    <a:fld id="{AC19C190-ACD9-654E-B0FF-87A0303D7C69}" type="CELLRANGE">
                      <a:rPr lang="en-US"/>
                      <a:pPr/>
                      <a:t>[CELLRANGE]</a:t>
                    </a:fld>
                    <a:endParaRPr lang="en-US" baseline="0" dirty="0"/>
                  </a:p>
                  <a:p>
                    <a:fld id="{2804E5D5-A512-2D48-81A3-55098F75711C}"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3-A175-437B-B97D-3820A7C6697F}"/>
                </c:ext>
              </c:extLst>
            </c:dLbl>
            <c:dLbl>
              <c:idx val="12"/>
              <c:tx>
                <c:rich>
                  <a:bodyPr/>
                  <a:lstStyle/>
                  <a:p>
                    <a:fld id="{1505ADFF-3C03-AA49-918E-411F9416F82F}" type="CELLRANGE">
                      <a:rPr lang="en-US"/>
                      <a:pPr/>
                      <a:t>[CELLRANGE]</a:t>
                    </a:fld>
                    <a:endParaRPr lang="en-US" baseline="0" dirty="0"/>
                  </a:p>
                  <a:p>
                    <a:fld id="{AEDA536C-5029-3B47-939A-41465A2057E9}"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4-A175-437B-B97D-3820A7C6697F}"/>
                </c:ext>
              </c:extLst>
            </c:dLbl>
            <c:dLbl>
              <c:idx val="13"/>
              <c:tx>
                <c:rich>
                  <a:bodyPr/>
                  <a:lstStyle/>
                  <a:p>
                    <a:fld id="{AC683B31-0AC3-CB48-A11A-DD50E219CB58}" type="CELLRANGE">
                      <a:rPr lang="en-US"/>
                      <a:pPr/>
                      <a:t>[CELLRANGE]</a:t>
                    </a:fld>
                    <a:endParaRPr lang="en-US" baseline="0" dirty="0"/>
                  </a:p>
                  <a:p>
                    <a:fld id="{1B28125E-B0CC-364D-A213-38115C5BDD9E}"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5-A175-437B-B97D-3820A7C6697F}"/>
                </c:ext>
              </c:extLst>
            </c:dLbl>
            <c:dLbl>
              <c:idx val="14"/>
              <c:tx>
                <c:rich>
                  <a:bodyPr/>
                  <a:lstStyle/>
                  <a:p>
                    <a:fld id="{965F3FCC-605B-364F-8D8F-D192F1D10261}" type="CELLRANGE">
                      <a:rPr lang="en-US"/>
                      <a:pPr/>
                      <a:t>[CELLRANGE]</a:t>
                    </a:fld>
                    <a:endParaRPr lang="en-US" baseline="0" dirty="0"/>
                  </a:p>
                  <a:p>
                    <a:fld id="{266B7E0D-AEE2-7643-9192-FC9864122047}"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6-A175-437B-B97D-3820A7C6697F}"/>
                </c:ext>
              </c:extLst>
            </c:dLbl>
            <c:dLbl>
              <c:idx val="15"/>
              <c:tx>
                <c:rich>
                  <a:bodyPr/>
                  <a:lstStyle/>
                  <a:p>
                    <a:fld id="{4F85ADD4-A6A3-6747-92CF-5CC7624F9CF7}" type="CELLRANGE">
                      <a:rPr lang="en-US"/>
                      <a:pPr/>
                      <a:t>[CELLRANGE]</a:t>
                    </a:fld>
                    <a:endParaRPr lang="en-US" baseline="0" dirty="0"/>
                  </a:p>
                  <a:p>
                    <a:fld id="{51A206AE-B458-4448-A05B-78538480C4D4}"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7-A175-437B-B97D-3820A7C6697F}"/>
                </c:ext>
              </c:extLst>
            </c:dLbl>
            <c:dLbl>
              <c:idx val="16"/>
              <c:tx>
                <c:rich>
                  <a:bodyPr/>
                  <a:lstStyle/>
                  <a:p>
                    <a:fld id="{DF408766-CF75-8447-A333-88052E365B76}" type="CELLRANGE">
                      <a:rPr lang="en-US"/>
                      <a:pPr/>
                      <a:t>[CELLRANGE]</a:t>
                    </a:fld>
                    <a:endParaRPr lang="en-US" baseline="0" dirty="0"/>
                  </a:p>
                  <a:p>
                    <a:fld id="{1D8D47F1-C12E-3741-8714-A4DD64B78ABA}"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8-A175-437B-B97D-3820A7C6697F}"/>
                </c:ext>
              </c:extLst>
            </c:dLbl>
            <c:dLbl>
              <c:idx val="17"/>
              <c:tx>
                <c:rich>
                  <a:bodyPr/>
                  <a:lstStyle/>
                  <a:p>
                    <a:fld id="{B1481305-B2D6-CA4F-887A-0D63E827FAEB}" type="CELLRANGE">
                      <a:rPr lang="en-US"/>
                      <a:pPr/>
                      <a:t>[CELLRANGE]</a:t>
                    </a:fld>
                    <a:endParaRPr lang="en-US" baseline="0" dirty="0"/>
                  </a:p>
                  <a:p>
                    <a:fld id="{E2724EAB-26E6-7C43-9A55-FFEA5A8BC2E8}" type="VALUE">
                      <a:rPr lang="en-US"/>
                      <a:pPr/>
                      <a:t>[VALUE]</a:t>
                    </a:fld>
                    <a:endParaRPr lang="en-IN"/>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39-A175-437B-B97D-3820A7C6697F}"/>
                </c:ext>
              </c:extLst>
            </c:dLbl>
            <c:spPr>
              <a:solidFill>
                <a:srgbClr val="D5D7DC">
                  <a:alpha val="80000"/>
                </a:srgbClr>
              </a:solid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FY10</c:v>
                </c:pt>
                <c:pt idx="1">
                  <c:v>FY11</c:v>
                </c:pt>
                <c:pt idx="2">
                  <c:v>FY12</c:v>
                </c:pt>
                <c:pt idx="3">
                  <c:v>FY13</c:v>
                </c:pt>
                <c:pt idx="4">
                  <c:v>FY14</c:v>
                </c:pt>
                <c:pt idx="5">
                  <c:v>FY15</c:v>
                </c:pt>
                <c:pt idx="6">
                  <c:v>FY16</c:v>
                </c:pt>
                <c:pt idx="7">
                  <c:v>FY17</c:v>
                </c:pt>
                <c:pt idx="8">
                  <c:v>FY18</c:v>
                </c:pt>
                <c:pt idx="9">
                  <c:v>FY19</c:v>
                </c:pt>
                <c:pt idx="10">
                  <c:v>Q1 FY20</c:v>
                </c:pt>
                <c:pt idx="11">
                  <c:v>Q2 FY20</c:v>
                </c:pt>
                <c:pt idx="12">
                  <c:v>Q3 FY20</c:v>
                </c:pt>
                <c:pt idx="13">
                  <c:v>Q4 FY20</c:v>
                </c:pt>
                <c:pt idx="14">
                  <c:v>Q1 FY21</c:v>
                </c:pt>
              </c:strCache>
            </c:strRef>
          </c:cat>
          <c:val>
            <c:numRef>
              <c:f>Sheet1!$F$2:$F$16</c:f>
              <c:numCache>
                <c:formatCode>#,##0.0</c:formatCode>
                <c:ptCount val="15"/>
                <c:pt idx="0">
                  <c:v>15.52111</c:v>
                </c:pt>
                <c:pt idx="1">
                  <c:v>18.454519999999999</c:v>
                </c:pt>
                <c:pt idx="2">
                  <c:v>24.503450000000001</c:v>
                </c:pt>
                <c:pt idx="3">
                  <c:v>27.541709999999998</c:v>
                </c:pt>
                <c:pt idx="4">
                  <c:v>29.46255</c:v>
                </c:pt>
                <c:pt idx="5">
                  <c:v>31.692139999999998</c:v>
                </c:pt>
                <c:pt idx="6">
                  <c:v>38.821510000000004</c:v>
                </c:pt>
                <c:pt idx="7">
                  <c:v>57.26023</c:v>
                </c:pt>
                <c:pt idx="8">
                  <c:v>69.022390000000001</c:v>
                </c:pt>
                <c:pt idx="9">
                  <c:v>77.641630000000006</c:v>
                </c:pt>
                <c:pt idx="10">
                  <c:v>79.371920000000003</c:v>
                </c:pt>
                <c:pt idx="11">
                  <c:v>82.588949999999997</c:v>
                </c:pt>
                <c:pt idx="12">
                  <c:v>84.399899999999988</c:v>
                </c:pt>
                <c:pt idx="13">
                  <c:v>86.759190000000004</c:v>
                </c:pt>
                <c:pt idx="14">
                  <c:v>87.66919</c:v>
                </c:pt>
              </c:numCache>
            </c:numRef>
          </c:val>
          <c:extLst>
            <c:ext xmlns:c15="http://schemas.microsoft.com/office/drawing/2012/chart" uri="{02D57815-91ED-43cb-92C2-25804820EDAC}">
              <c15:datalabelsRange>
                <c15:f>Sheet1!$J$2:$J$16</c15:f>
                <c15:dlblRangeCache>
                  <c:ptCount val="15"/>
                  <c:pt idx="0">
                    <c:v>10%</c:v>
                  </c:pt>
                  <c:pt idx="1">
                    <c:v>11%</c:v>
                  </c:pt>
                  <c:pt idx="2">
                    <c:v>12%</c:v>
                  </c:pt>
                  <c:pt idx="3">
                    <c:v>12%</c:v>
                  </c:pt>
                  <c:pt idx="4">
                    <c:v>12%</c:v>
                  </c:pt>
                  <c:pt idx="5">
                    <c:v>12%</c:v>
                  </c:pt>
                  <c:pt idx="6">
                    <c:v>13%</c:v>
                  </c:pt>
                  <c:pt idx="7">
                    <c:v>18%</c:v>
                  </c:pt>
                  <c:pt idx="8">
                    <c:v>20%</c:v>
                  </c:pt>
                  <c:pt idx="9">
                    <c:v>22%</c:v>
                  </c:pt>
                  <c:pt idx="10">
                    <c:v>22%</c:v>
                  </c:pt>
                  <c:pt idx="11">
                    <c:v>23%</c:v>
                  </c:pt>
                  <c:pt idx="12">
                    <c:v>23%</c:v>
                  </c:pt>
                  <c:pt idx="13">
                    <c:v>23%</c:v>
                  </c:pt>
                  <c:pt idx="14">
                    <c:v>24%</c:v>
                  </c:pt>
                </c15:dlblRangeCache>
              </c15:datalabelsRange>
            </c:ext>
            <c:ext xmlns:c16="http://schemas.microsoft.com/office/drawing/2014/chart" uri="{C3380CC4-5D6E-409C-BE32-E72D297353CC}">
              <c16:uniqueId val="{0000003A-A175-437B-B97D-3820A7C6697F}"/>
            </c:ext>
          </c:extLst>
        </c:ser>
        <c:dLbls>
          <c:showLegendKey val="0"/>
          <c:showVal val="0"/>
          <c:showCatName val="0"/>
          <c:showSerName val="0"/>
          <c:showPercent val="0"/>
          <c:showBubbleSize val="0"/>
        </c:dLbls>
        <c:gapWidth val="150"/>
        <c:overlap val="100"/>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spPr>
        <a:noFill/>
        <a:ln>
          <a:noFill/>
        </a:ln>
        <a:effectLst/>
      </c:spPr>
    </c:plotArea>
    <c:legend>
      <c:legendPos val="b"/>
      <c:layout>
        <c:manualLayout>
          <c:xMode val="edge"/>
          <c:yMode val="edge"/>
          <c:x val="1.4825300400269224E-2"/>
          <c:y val="0.93420814572430011"/>
          <c:w val="0.95020420077726542"/>
          <c:h val="6.5791923639483565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Source-wise daily generation</a:t>
            </a: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(Q1 FY21)</a:t>
            </a:r>
          </a:p>
        </c:rich>
      </c:tx>
      <c:layout>
        <c:manualLayout>
          <c:xMode val="edge"/>
          <c:yMode val="edge"/>
          <c:x val="6.0740073859195595E-3"/>
          <c:y val="1.2081039996803756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7.0028935185185187E-2"/>
          <c:y val="0.12739569790745936"/>
          <c:w val="0.87985117250402578"/>
          <c:h val="0.63057910278277418"/>
        </c:manualLayout>
      </c:layout>
      <c:areaChart>
        <c:grouping val="stacked"/>
        <c:varyColors val="0"/>
        <c:ser>
          <c:idx val="0"/>
          <c:order val="0"/>
          <c:tx>
            <c:strRef>
              <c:f>Sheet1!$B$1</c:f>
              <c:strCache>
                <c:ptCount val="1"/>
                <c:pt idx="0">
                  <c:v>Coal</c:v>
                </c:pt>
              </c:strCache>
            </c:strRef>
          </c:tx>
          <c:spPr>
            <a:solidFill>
              <a:srgbClr val="009CD8"/>
            </a:solidFill>
            <a:ln>
              <a:solidFill>
                <a:srgbClr val="009CD8"/>
              </a:solidFill>
            </a:ln>
            <a:effectLst/>
          </c:spPr>
          <c:cat>
            <c:numRef>
              <c:f>Sheet1!$A$2:$A$92</c:f>
              <c:numCache>
                <c:formatCode>m/d/yy</c:formatCode>
                <c:ptCount val="91"/>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numCache>
            </c:numRef>
          </c:cat>
          <c:val>
            <c:numRef>
              <c:f>Sheet1!$B$2:$B$92</c:f>
              <c:numCache>
                <c:formatCode>0</c:formatCode>
                <c:ptCount val="91"/>
                <c:pt idx="0">
                  <c:v>1800</c:v>
                </c:pt>
                <c:pt idx="1">
                  <c:v>1879</c:v>
                </c:pt>
                <c:pt idx="2">
                  <c:v>1869</c:v>
                </c:pt>
                <c:pt idx="3">
                  <c:v>1900</c:v>
                </c:pt>
                <c:pt idx="4">
                  <c:v>1851</c:v>
                </c:pt>
                <c:pt idx="5">
                  <c:v>1896</c:v>
                </c:pt>
                <c:pt idx="6">
                  <c:v>1836</c:v>
                </c:pt>
                <c:pt idx="7">
                  <c:v>1839</c:v>
                </c:pt>
                <c:pt idx="8">
                  <c:v>1846</c:v>
                </c:pt>
                <c:pt idx="9">
                  <c:v>1865</c:v>
                </c:pt>
                <c:pt idx="10">
                  <c:v>1923</c:v>
                </c:pt>
                <c:pt idx="11">
                  <c:v>1908</c:v>
                </c:pt>
                <c:pt idx="12">
                  <c:v>1954</c:v>
                </c:pt>
                <c:pt idx="13">
                  <c:v>1985</c:v>
                </c:pt>
                <c:pt idx="14">
                  <c:v>1965</c:v>
                </c:pt>
                <c:pt idx="15">
                  <c:v>1993</c:v>
                </c:pt>
                <c:pt idx="16">
                  <c:v>1985</c:v>
                </c:pt>
                <c:pt idx="17">
                  <c:v>1958</c:v>
                </c:pt>
                <c:pt idx="18">
                  <c:v>1930</c:v>
                </c:pt>
                <c:pt idx="19">
                  <c:v>1937</c:v>
                </c:pt>
                <c:pt idx="20">
                  <c:v>1919</c:v>
                </c:pt>
                <c:pt idx="21">
                  <c:v>1959</c:v>
                </c:pt>
                <c:pt idx="22">
                  <c:v>1965</c:v>
                </c:pt>
                <c:pt idx="23">
                  <c:v>1944</c:v>
                </c:pt>
                <c:pt idx="24">
                  <c:v>1883</c:v>
                </c:pt>
                <c:pt idx="25">
                  <c:v>1812</c:v>
                </c:pt>
                <c:pt idx="26">
                  <c:v>1774</c:v>
                </c:pt>
                <c:pt idx="27">
                  <c:v>1865</c:v>
                </c:pt>
                <c:pt idx="28">
                  <c:v>1919</c:v>
                </c:pt>
                <c:pt idx="29">
                  <c:v>1990</c:v>
                </c:pt>
                <c:pt idx="30">
                  <c:v>1899</c:v>
                </c:pt>
                <c:pt idx="31">
                  <c:v>1937</c:v>
                </c:pt>
                <c:pt idx="32">
                  <c:v>1893</c:v>
                </c:pt>
                <c:pt idx="33">
                  <c:v>1933</c:v>
                </c:pt>
                <c:pt idx="34">
                  <c:v>2006</c:v>
                </c:pt>
                <c:pt idx="35">
                  <c:v>2008</c:v>
                </c:pt>
                <c:pt idx="36">
                  <c:v>2050</c:v>
                </c:pt>
                <c:pt idx="37">
                  <c:v>2180</c:v>
                </c:pt>
                <c:pt idx="38">
                  <c:v>2244</c:v>
                </c:pt>
                <c:pt idx="39">
                  <c:v>2065</c:v>
                </c:pt>
                <c:pt idx="40">
                  <c:v>2043</c:v>
                </c:pt>
                <c:pt idx="41">
                  <c:v>2236</c:v>
                </c:pt>
                <c:pt idx="42">
                  <c:v>2283</c:v>
                </c:pt>
                <c:pt idx="43">
                  <c:v>2314</c:v>
                </c:pt>
                <c:pt idx="44">
                  <c:v>2346</c:v>
                </c:pt>
                <c:pt idx="45">
                  <c:v>2339</c:v>
                </c:pt>
                <c:pt idx="46">
                  <c:v>2245</c:v>
                </c:pt>
                <c:pt idx="47">
                  <c:v>2252</c:v>
                </c:pt>
                <c:pt idx="48">
                  <c:v>2217</c:v>
                </c:pt>
                <c:pt idx="49">
                  <c:v>2157</c:v>
                </c:pt>
                <c:pt idx="50">
                  <c:v>2160</c:v>
                </c:pt>
                <c:pt idx="51">
                  <c:v>2258</c:v>
                </c:pt>
                <c:pt idx="52">
                  <c:v>2360</c:v>
                </c:pt>
                <c:pt idx="53">
                  <c:v>2404</c:v>
                </c:pt>
                <c:pt idx="54">
                  <c:v>2450</c:v>
                </c:pt>
                <c:pt idx="55">
                  <c:v>2478</c:v>
                </c:pt>
                <c:pt idx="56">
                  <c:v>2378</c:v>
                </c:pt>
                <c:pt idx="57">
                  <c:v>2194</c:v>
                </c:pt>
                <c:pt idx="58">
                  <c:v>2187</c:v>
                </c:pt>
                <c:pt idx="59">
                  <c:v>2205</c:v>
                </c:pt>
                <c:pt idx="60">
                  <c:v>2079</c:v>
                </c:pt>
                <c:pt idx="61">
                  <c:v>2154</c:v>
                </c:pt>
                <c:pt idx="62">
                  <c:v>2159</c:v>
                </c:pt>
                <c:pt idx="63">
                  <c:v>2120</c:v>
                </c:pt>
                <c:pt idx="64">
                  <c:v>2053</c:v>
                </c:pt>
                <c:pt idx="65">
                  <c:v>1976</c:v>
                </c:pt>
                <c:pt idx="66">
                  <c:v>2000</c:v>
                </c:pt>
                <c:pt idx="67">
                  <c:v>1978</c:v>
                </c:pt>
                <c:pt idx="68">
                  <c:v>2138</c:v>
                </c:pt>
                <c:pt idx="69">
                  <c:v>2263</c:v>
                </c:pt>
                <c:pt idx="70">
                  <c:v>2330</c:v>
                </c:pt>
                <c:pt idx="71">
                  <c:v>2310</c:v>
                </c:pt>
                <c:pt idx="72">
                  <c:v>2282</c:v>
                </c:pt>
                <c:pt idx="73">
                  <c:v>2246</c:v>
                </c:pt>
                <c:pt idx="74">
                  <c:v>2154</c:v>
                </c:pt>
                <c:pt idx="75">
                  <c:v>2240</c:v>
                </c:pt>
                <c:pt idx="76">
                  <c:v>2275</c:v>
                </c:pt>
                <c:pt idx="77">
                  <c:v>2268</c:v>
                </c:pt>
                <c:pt idx="78">
                  <c:v>2273</c:v>
                </c:pt>
                <c:pt idx="79">
                  <c:v>2265</c:v>
                </c:pt>
                <c:pt idx="80">
                  <c:v>2233</c:v>
                </c:pt>
                <c:pt idx="81">
                  <c:v>2146</c:v>
                </c:pt>
                <c:pt idx="82">
                  <c:v>2221</c:v>
                </c:pt>
                <c:pt idx="83">
                  <c:v>2358</c:v>
                </c:pt>
                <c:pt idx="84">
                  <c:v>2432</c:v>
                </c:pt>
                <c:pt idx="85">
                  <c:v>2422</c:v>
                </c:pt>
                <c:pt idx="86">
                  <c:v>2377</c:v>
                </c:pt>
                <c:pt idx="87">
                  <c:v>2373</c:v>
                </c:pt>
                <c:pt idx="88">
                  <c:v>2301</c:v>
                </c:pt>
                <c:pt idx="89">
                  <c:v>2402</c:v>
                </c:pt>
                <c:pt idx="90">
                  <c:v>2500</c:v>
                </c:pt>
              </c:numCache>
            </c:numRef>
          </c:val>
          <c:extLst>
            <c:ext xmlns:c16="http://schemas.microsoft.com/office/drawing/2014/chart" uri="{C3380CC4-5D6E-409C-BE32-E72D297353CC}">
              <c16:uniqueId val="{00000000-3DDC-4BD1-8F7B-C12896DDD855}"/>
            </c:ext>
          </c:extLst>
        </c:ser>
        <c:ser>
          <c:idx val="1"/>
          <c:order val="1"/>
          <c:tx>
            <c:strRef>
              <c:f>Sheet1!$C$1</c:f>
              <c:strCache>
                <c:ptCount val="1"/>
                <c:pt idx="0">
                  <c:v>Hydro</c:v>
                </c:pt>
              </c:strCache>
            </c:strRef>
          </c:tx>
          <c:spPr>
            <a:solidFill>
              <a:srgbClr val="71C9EB"/>
            </a:solidFill>
            <a:ln>
              <a:solidFill>
                <a:srgbClr val="71C9EB"/>
              </a:solidFill>
            </a:ln>
            <a:effectLst/>
          </c:spPr>
          <c:cat>
            <c:numRef>
              <c:f>Sheet1!$A$2:$A$92</c:f>
              <c:numCache>
                <c:formatCode>m/d/yy</c:formatCode>
                <c:ptCount val="91"/>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numCache>
            </c:numRef>
          </c:cat>
          <c:val>
            <c:numRef>
              <c:f>Sheet1!$C$2:$C$92</c:f>
              <c:numCache>
                <c:formatCode>0</c:formatCode>
                <c:ptCount val="91"/>
                <c:pt idx="0">
                  <c:v>333</c:v>
                </c:pt>
                <c:pt idx="1">
                  <c:v>329</c:v>
                </c:pt>
                <c:pt idx="2">
                  <c:v>329</c:v>
                </c:pt>
                <c:pt idx="3">
                  <c:v>326</c:v>
                </c:pt>
                <c:pt idx="4">
                  <c:v>319</c:v>
                </c:pt>
                <c:pt idx="5">
                  <c:v>295</c:v>
                </c:pt>
                <c:pt idx="6">
                  <c:v>301</c:v>
                </c:pt>
                <c:pt idx="7">
                  <c:v>300</c:v>
                </c:pt>
                <c:pt idx="8">
                  <c:v>290</c:v>
                </c:pt>
                <c:pt idx="9">
                  <c:v>301</c:v>
                </c:pt>
                <c:pt idx="10">
                  <c:v>328</c:v>
                </c:pt>
                <c:pt idx="11">
                  <c:v>349</c:v>
                </c:pt>
                <c:pt idx="12">
                  <c:v>360</c:v>
                </c:pt>
                <c:pt idx="13">
                  <c:v>371</c:v>
                </c:pt>
                <c:pt idx="14">
                  <c:v>389</c:v>
                </c:pt>
                <c:pt idx="15">
                  <c:v>387</c:v>
                </c:pt>
                <c:pt idx="16">
                  <c:v>397</c:v>
                </c:pt>
                <c:pt idx="17">
                  <c:v>368</c:v>
                </c:pt>
                <c:pt idx="18">
                  <c:v>367</c:v>
                </c:pt>
                <c:pt idx="19">
                  <c:v>357</c:v>
                </c:pt>
                <c:pt idx="20">
                  <c:v>342</c:v>
                </c:pt>
                <c:pt idx="21">
                  <c:v>368</c:v>
                </c:pt>
                <c:pt idx="22">
                  <c:v>368</c:v>
                </c:pt>
                <c:pt idx="23">
                  <c:v>362</c:v>
                </c:pt>
                <c:pt idx="24">
                  <c:v>373</c:v>
                </c:pt>
                <c:pt idx="25">
                  <c:v>364</c:v>
                </c:pt>
                <c:pt idx="26">
                  <c:v>373</c:v>
                </c:pt>
                <c:pt idx="27">
                  <c:v>415</c:v>
                </c:pt>
                <c:pt idx="28">
                  <c:v>406</c:v>
                </c:pt>
                <c:pt idx="29">
                  <c:v>406</c:v>
                </c:pt>
                <c:pt idx="30">
                  <c:v>412</c:v>
                </c:pt>
                <c:pt idx="31">
                  <c:v>450</c:v>
                </c:pt>
                <c:pt idx="32">
                  <c:v>450</c:v>
                </c:pt>
                <c:pt idx="33">
                  <c:v>454</c:v>
                </c:pt>
                <c:pt idx="34">
                  <c:v>449</c:v>
                </c:pt>
                <c:pt idx="35">
                  <c:v>453</c:v>
                </c:pt>
                <c:pt idx="36">
                  <c:v>442</c:v>
                </c:pt>
                <c:pt idx="37">
                  <c:v>444</c:v>
                </c:pt>
                <c:pt idx="38">
                  <c:v>469</c:v>
                </c:pt>
                <c:pt idx="39">
                  <c:v>429</c:v>
                </c:pt>
                <c:pt idx="40">
                  <c:v>433</c:v>
                </c:pt>
                <c:pt idx="41">
                  <c:v>462</c:v>
                </c:pt>
                <c:pt idx="42">
                  <c:v>460</c:v>
                </c:pt>
                <c:pt idx="43">
                  <c:v>464</c:v>
                </c:pt>
                <c:pt idx="44">
                  <c:v>449</c:v>
                </c:pt>
                <c:pt idx="45">
                  <c:v>481</c:v>
                </c:pt>
                <c:pt idx="46">
                  <c:v>482</c:v>
                </c:pt>
                <c:pt idx="47">
                  <c:v>469</c:v>
                </c:pt>
                <c:pt idx="48">
                  <c:v>467</c:v>
                </c:pt>
                <c:pt idx="49">
                  <c:v>448</c:v>
                </c:pt>
                <c:pt idx="50">
                  <c:v>510</c:v>
                </c:pt>
                <c:pt idx="51">
                  <c:v>567</c:v>
                </c:pt>
                <c:pt idx="52">
                  <c:v>593</c:v>
                </c:pt>
                <c:pt idx="53">
                  <c:v>577</c:v>
                </c:pt>
                <c:pt idx="54">
                  <c:v>585</c:v>
                </c:pt>
                <c:pt idx="55">
                  <c:v>557</c:v>
                </c:pt>
                <c:pt idx="56">
                  <c:v>525</c:v>
                </c:pt>
                <c:pt idx="57">
                  <c:v>504</c:v>
                </c:pt>
                <c:pt idx="58">
                  <c:v>496</c:v>
                </c:pt>
                <c:pt idx="59">
                  <c:v>515</c:v>
                </c:pt>
                <c:pt idx="60">
                  <c:v>509</c:v>
                </c:pt>
                <c:pt idx="61">
                  <c:v>526</c:v>
                </c:pt>
                <c:pt idx="62">
                  <c:v>499</c:v>
                </c:pt>
                <c:pt idx="63">
                  <c:v>496</c:v>
                </c:pt>
                <c:pt idx="64">
                  <c:v>505</c:v>
                </c:pt>
                <c:pt idx="65">
                  <c:v>522</c:v>
                </c:pt>
                <c:pt idx="66">
                  <c:v>539</c:v>
                </c:pt>
                <c:pt idx="67">
                  <c:v>528</c:v>
                </c:pt>
                <c:pt idx="68">
                  <c:v>587</c:v>
                </c:pt>
                <c:pt idx="69">
                  <c:v>623</c:v>
                </c:pt>
                <c:pt idx="70">
                  <c:v>607</c:v>
                </c:pt>
                <c:pt idx="71">
                  <c:v>574</c:v>
                </c:pt>
                <c:pt idx="72">
                  <c:v>586</c:v>
                </c:pt>
                <c:pt idx="73">
                  <c:v>610</c:v>
                </c:pt>
                <c:pt idx="74">
                  <c:v>598</c:v>
                </c:pt>
                <c:pt idx="75">
                  <c:v>629</c:v>
                </c:pt>
                <c:pt idx="76">
                  <c:v>638</c:v>
                </c:pt>
                <c:pt idx="77">
                  <c:v>652</c:v>
                </c:pt>
                <c:pt idx="78">
                  <c:v>641</c:v>
                </c:pt>
                <c:pt idx="79">
                  <c:v>659</c:v>
                </c:pt>
                <c:pt idx="80">
                  <c:v>645</c:v>
                </c:pt>
                <c:pt idx="81">
                  <c:v>638</c:v>
                </c:pt>
                <c:pt idx="82">
                  <c:v>681</c:v>
                </c:pt>
                <c:pt idx="83">
                  <c:v>691</c:v>
                </c:pt>
                <c:pt idx="84">
                  <c:v>712</c:v>
                </c:pt>
                <c:pt idx="85">
                  <c:v>698</c:v>
                </c:pt>
                <c:pt idx="86">
                  <c:v>666</c:v>
                </c:pt>
                <c:pt idx="87">
                  <c:v>660</c:v>
                </c:pt>
                <c:pt idx="88">
                  <c:v>658</c:v>
                </c:pt>
                <c:pt idx="89">
                  <c:v>669</c:v>
                </c:pt>
                <c:pt idx="90">
                  <c:v>667</c:v>
                </c:pt>
              </c:numCache>
            </c:numRef>
          </c:val>
          <c:extLst>
            <c:ext xmlns:c16="http://schemas.microsoft.com/office/drawing/2014/chart" uri="{C3380CC4-5D6E-409C-BE32-E72D297353CC}">
              <c16:uniqueId val="{00000001-3DDC-4BD1-8F7B-C12896DDD855}"/>
            </c:ext>
          </c:extLst>
        </c:ser>
        <c:ser>
          <c:idx val="2"/>
          <c:order val="2"/>
          <c:tx>
            <c:strRef>
              <c:f>Sheet1!$D$1</c:f>
              <c:strCache>
                <c:ptCount val="1"/>
                <c:pt idx="0">
                  <c:v>Solar</c:v>
                </c:pt>
              </c:strCache>
            </c:strRef>
          </c:tx>
          <c:spPr>
            <a:solidFill>
              <a:srgbClr val="87BD41"/>
            </a:solidFill>
            <a:ln>
              <a:solidFill>
                <a:srgbClr val="87BD41"/>
              </a:solidFill>
            </a:ln>
            <a:effectLst/>
          </c:spPr>
          <c:cat>
            <c:numRef>
              <c:f>Sheet1!$A$2:$A$92</c:f>
              <c:numCache>
                <c:formatCode>m/d/yy</c:formatCode>
                <c:ptCount val="91"/>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numCache>
            </c:numRef>
          </c:cat>
          <c:val>
            <c:numRef>
              <c:f>Sheet1!$D$2:$D$92</c:f>
              <c:numCache>
                <c:formatCode>0</c:formatCode>
                <c:ptCount val="91"/>
                <c:pt idx="0">
                  <c:v>169.99</c:v>
                </c:pt>
                <c:pt idx="1">
                  <c:v>175.32</c:v>
                </c:pt>
                <c:pt idx="2">
                  <c:v>173.25</c:v>
                </c:pt>
                <c:pt idx="3">
                  <c:v>159.05000000000001</c:v>
                </c:pt>
                <c:pt idx="4">
                  <c:v>155.5</c:v>
                </c:pt>
                <c:pt idx="5">
                  <c:v>155.56</c:v>
                </c:pt>
                <c:pt idx="6">
                  <c:v>149.75</c:v>
                </c:pt>
                <c:pt idx="7">
                  <c:v>166.41</c:v>
                </c:pt>
                <c:pt idx="8">
                  <c:v>158.57999999999899</c:v>
                </c:pt>
                <c:pt idx="9">
                  <c:v>162.72999999999999</c:v>
                </c:pt>
                <c:pt idx="10">
                  <c:v>171.2</c:v>
                </c:pt>
                <c:pt idx="11">
                  <c:v>162.52000000000001</c:v>
                </c:pt>
                <c:pt idx="12">
                  <c:v>158.9</c:v>
                </c:pt>
                <c:pt idx="13">
                  <c:v>155.59</c:v>
                </c:pt>
                <c:pt idx="14">
                  <c:v>158.51999999999899</c:v>
                </c:pt>
                <c:pt idx="15">
                  <c:v>149.62</c:v>
                </c:pt>
                <c:pt idx="16">
                  <c:v>151.28</c:v>
                </c:pt>
                <c:pt idx="17">
                  <c:v>161.76</c:v>
                </c:pt>
                <c:pt idx="18">
                  <c:v>160.07</c:v>
                </c:pt>
                <c:pt idx="19">
                  <c:v>149.94</c:v>
                </c:pt>
                <c:pt idx="20">
                  <c:v>163.4</c:v>
                </c:pt>
                <c:pt idx="21">
                  <c:v>157.65</c:v>
                </c:pt>
                <c:pt idx="22">
                  <c:v>156.69999999999999</c:v>
                </c:pt>
                <c:pt idx="23">
                  <c:v>152.13999999999999</c:v>
                </c:pt>
                <c:pt idx="24">
                  <c:v>164.51</c:v>
                </c:pt>
                <c:pt idx="25">
                  <c:v>160.31</c:v>
                </c:pt>
                <c:pt idx="26">
                  <c:v>168.89</c:v>
                </c:pt>
                <c:pt idx="27">
                  <c:v>153.89999999999901</c:v>
                </c:pt>
                <c:pt idx="28">
                  <c:v>136.80999999999901</c:v>
                </c:pt>
                <c:pt idx="29">
                  <c:v>151.83999999999901</c:v>
                </c:pt>
                <c:pt idx="30">
                  <c:v>161.66</c:v>
                </c:pt>
                <c:pt idx="31">
                  <c:v>170.91</c:v>
                </c:pt>
                <c:pt idx="32">
                  <c:v>161.1</c:v>
                </c:pt>
                <c:pt idx="33">
                  <c:v>156.94999999999999</c:v>
                </c:pt>
                <c:pt idx="34">
                  <c:v>167.79</c:v>
                </c:pt>
                <c:pt idx="35">
                  <c:v>152.91999999999999</c:v>
                </c:pt>
                <c:pt idx="36">
                  <c:v>161.28</c:v>
                </c:pt>
                <c:pt idx="37">
                  <c:v>161.78</c:v>
                </c:pt>
                <c:pt idx="38">
                  <c:v>159.74</c:v>
                </c:pt>
                <c:pt idx="39">
                  <c:v>151.47999999999999</c:v>
                </c:pt>
                <c:pt idx="40">
                  <c:v>155.37</c:v>
                </c:pt>
                <c:pt idx="41">
                  <c:v>162.97</c:v>
                </c:pt>
                <c:pt idx="42">
                  <c:v>147.82</c:v>
                </c:pt>
                <c:pt idx="43">
                  <c:v>152.26999999999899</c:v>
                </c:pt>
                <c:pt idx="44">
                  <c:v>156.49999999999901</c:v>
                </c:pt>
                <c:pt idx="45">
                  <c:v>145.87</c:v>
                </c:pt>
                <c:pt idx="46">
                  <c:v>145.70999999999901</c:v>
                </c:pt>
                <c:pt idx="47">
                  <c:v>141.07</c:v>
                </c:pt>
                <c:pt idx="48">
                  <c:v>142.55999999999901</c:v>
                </c:pt>
                <c:pt idx="49">
                  <c:v>157.78</c:v>
                </c:pt>
                <c:pt idx="50">
                  <c:v>165.75</c:v>
                </c:pt>
                <c:pt idx="51">
                  <c:v>161.38</c:v>
                </c:pt>
                <c:pt idx="52">
                  <c:v>155.66</c:v>
                </c:pt>
                <c:pt idx="53">
                  <c:v>155.01</c:v>
                </c:pt>
                <c:pt idx="54">
                  <c:v>154.63999999999999</c:v>
                </c:pt>
                <c:pt idx="55">
                  <c:v>156.15</c:v>
                </c:pt>
                <c:pt idx="56">
                  <c:v>155.969999999999</c:v>
                </c:pt>
                <c:pt idx="57">
                  <c:v>156.13</c:v>
                </c:pt>
                <c:pt idx="58">
                  <c:v>151.71</c:v>
                </c:pt>
                <c:pt idx="59">
                  <c:v>140.41999999999999</c:v>
                </c:pt>
                <c:pt idx="60">
                  <c:v>140.69</c:v>
                </c:pt>
                <c:pt idx="61">
                  <c:v>135.66999999999999</c:v>
                </c:pt>
                <c:pt idx="62">
                  <c:v>143.44999999999999</c:v>
                </c:pt>
                <c:pt idx="63">
                  <c:v>127.52</c:v>
                </c:pt>
                <c:pt idx="64">
                  <c:v>129.22</c:v>
                </c:pt>
                <c:pt idx="65">
                  <c:v>130.69</c:v>
                </c:pt>
                <c:pt idx="66">
                  <c:v>146.75</c:v>
                </c:pt>
                <c:pt idx="67">
                  <c:v>138.94</c:v>
                </c:pt>
                <c:pt idx="68">
                  <c:v>150.86000000000001</c:v>
                </c:pt>
                <c:pt idx="69">
                  <c:v>151.51</c:v>
                </c:pt>
                <c:pt idx="70">
                  <c:v>132.80000000000001</c:v>
                </c:pt>
                <c:pt idx="71">
                  <c:v>106.77</c:v>
                </c:pt>
                <c:pt idx="72">
                  <c:v>116.43</c:v>
                </c:pt>
                <c:pt idx="73">
                  <c:v>117.38</c:v>
                </c:pt>
                <c:pt idx="74">
                  <c:v>129.20999999999901</c:v>
                </c:pt>
                <c:pt idx="75">
                  <c:v>136.1</c:v>
                </c:pt>
                <c:pt idx="76">
                  <c:v>129.39999999999901</c:v>
                </c:pt>
                <c:pt idx="77">
                  <c:v>124.55</c:v>
                </c:pt>
                <c:pt idx="78">
                  <c:v>127.62</c:v>
                </c:pt>
                <c:pt idx="79">
                  <c:v>135.41999999999999</c:v>
                </c:pt>
                <c:pt idx="80">
                  <c:v>141.5</c:v>
                </c:pt>
                <c:pt idx="81">
                  <c:v>120.009999999999</c:v>
                </c:pt>
                <c:pt idx="82">
                  <c:v>132.02000000000001</c:v>
                </c:pt>
                <c:pt idx="83">
                  <c:v>140.4</c:v>
                </c:pt>
                <c:pt idx="84">
                  <c:v>141.41999999999999</c:v>
                </c:pt>
                <c:pt idx="85">
                  <c:v>139.53</c:v>
                </c:pt>
                <c:pt idx="86">
                  <c:v>140.63</c:v>
                </c:pt>
                <c:pt idx="87">
                  <c:v>136.52000000000001</c:v>
                </c:pt>
                <c:pt idx="88">
                  <c:v>131.55000000000001</c:v>
                </c:pt>
                <c:pt idx="89">
                  <c:v>138.25</c:v>
                </c:pt>
                <c:pt idx="90">
                  <c:v>130.99</c:v>
                </c:pt>
              </c:numCache>
            </c:numRef>
          </c:val>
          <c:extLst>
            <c:ext xmlns:c16="http://schemas.microsoft.com/office/drawing/2014/chart" uri="{C3380CC4-5D6E-409C-BE32-E72D297353CC}">
              <c16:uniqueId val="{00000002-3DDC-4BD1-8F7B-C12896DDD855}"/>
            </c:ext>
          </c:extLst>
        </c:ser>
        <c:ser>
          <c:idx val="3"/>
          <c:order val="3"/>
          <c:tx>
            <c:strRef>
              <c:f>Sheet1!$E$1</c:f>
              <c:strCache>
                <c:ptCount val="1"/>
                <c:pt idx="0">
                  <c:v>Gas/Naptha/Diesel</c:v>
                </c:pt>
              </c:strCache>
            </c:strRef>
          </c:tx>
          <c:spPr>
            <a:solidFill>
              <a:srgbClr val="B4D48C"/>
            </a:solidFill>
            <a:ln>
              <a:solidFill>
                <a:srgbClr val="B4D48C"/>
              </a:solidFill>
            </a:ln>
            <a:effectLst/>
          </c:spPr>
          <c:cat>
            <c:numRef>
              <c:f>Sheet1!$A$2:$A$92</c:f>
              <c:numCache>
                <c:formatCode>m/d/yy</c:formatCode>
                <c:ptCount val="91"/>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numCache>
            </c:numRef>
          </c:cat>
          <c:val>
            <c:numRef>
              <c:f>Sheet1!$E$2:$E$92</c:f>
              <c:numCache>
                <c:formatCode>0</c:formatCode>
                <c:ptCount val="91"/>
                <c:pt idx="0">
                  <c:v>147</c:v>
                </c:pt>
                <c:pt idx="1">
                  <c:v>149</c:v>
                </c:pt>
                <c:pt idx="2">
                  <c:v>160</c:v>
                </c:pt>
                <c:pt idx="3">
                  <c:v>155</c:v>
                </c:pt>
                <c:pt idx="4">
                  <c:v>154</c:v>
                </c:pt>
                <c:pt idx="5">
                  <c:v>155</c:v>
                </c:pt>
                <c:pt idx="6">
                  <c:v>157</c:v>
                </c:pt>
                <c:pt idx="7">
                  <c:v>146</c:v>
                </c:pt>
                <c:pt idx="8">
                  <c:v>147</c:v>
                </c:pt>
                <c:pt idx="9">
                  <c:v>137</c:v>
                </c:pt>
                <c:pt idx="10">
                  <c:v>132</c:v>
                </c:pt>
                <c:pt idx="11">
                  <c:v>126</c:v>
                </c:pt>
                <c:pt idx="12">
                  <c:v>143</c:v>
                </c:pt>
                <c:pt idx="13">
                  <c:v>167</c:v>
                </c:pt>
                <c:pt idx="14">
                  <c:v>160</c:v>
                </c:pt>
                <c:pt idx="15">
                  <c:v>162</c:v>
                </c:pt>
                <c:pt idx="16">
                  <c:v>166</c:v>
                </c:pt>
                <c:pt idx="17">
                  <c:v>148</c:v>
                </c:pt>
                <c:pt idx="18">
                  <c:v>136</c:v>
                </c:pt>
                <c:pt idx="19">
                  <c:v>126</c:v>
                </c:pt>
                <c:pt idx="20">
                  <c:v>130</c:v>
                </c:pt>
                <c:pt idx="21">
                  <c:v>132</c:v>
                </c:pt>
                <c:pt idx="22">
                  <c:v>111</c:v>
                </c:pt>
                <c:pt idx="23">
                  <c:v>118</c:v>
                </c:pt>
                <c:pt idx="24">
                  <c:v>120</c:v>
                </c:pt>
                <c:pt idx="25">
                  <c:v>132</c:v>
                </c:pt>
                <c:pt idx="26">
                  <c:v>131</c:v>
                </c:pt>
                <c:pt idx="27">
                  <c:v>130</c:v>
                </c:pt>
                <c:pt idx="28">
                  <c:v>129</c:v>
                </c:pt>
                <c:pt idx="29">
                  <c:v>133</c:v>
                </c:pt>
                <c:pt idx="30">
                  <c:v>142</c:v>
                </c:pt>
                <c:pt idx="31">
                  <c:v>132</c:v>
                </c:pt>
                <c:pt idx="32">
                  <c:v>132</c:v>
                </c:pt>
                <c:pt idx="33">
                  <c:v>136</c:v>
                </c:pt>
                <c:pt idx="34">
                  <c:v>153</c:v>
                </c:pt>
                <c:pt idx="35">
                  <c:v>140</c:v>
                </c:pt>
                <c:pt idx="36">
                  <c:v>139</c:v>
                </c:pt>
                <c:pt idx="37">
                  <c:v>149</c:v>
                </c:pt>
                <c:pt idx="38">
                  <c:v>152</c:v>
                </c:pt>
                <c:pt idx="39">
                  <c:v>154</c:v>
                </c:pt>
                <c:pt idx="40">
                  <c:v>152</c:v>
                </c:pt>
                <c:pt idx="41">
                  <c:v>148</c:v>
                </c:pt>
                <c:pt idx="42">
                  <c:v>151</c:v>
                </c:pt>
                <c:pt idx="43">
                  <c:v>150</c:v>
                </c:pt>
                <c:pt idx="44">
                  <c:v>160</c:v>
                </c:pt>
                <c:pt idx="45">
                  <c:v>160</c:v>
                </c:pt>
                <c:pt idx="46">
                  <c:v>154</c:v>
                </c:pt>
                <c:pt idx="47">
                  <c:v>169</c:v>
                </c:pt>
                <c:pt idx="48">
                  <c:v>162</c:v>
                </c:pt>
                <c:pt idx="49">
                  <c:v>157</c:v>
                </c:pt>
                <c:pt idx="50">
                  <c:v>154</c:v>
                </c:pt>
                <c:pt idx="51">
                  <c:v>149</c:v>
                </c:pt>
                <c:pt idx="52">
                  <c:v>159</c:v>
                </c:pt>
                <c:pt idx="53">
                  <c:v>149</c:v>
                </c:pt>
                <c:pt idx="54">
                  <c:v>152</c:v>
                </c:pt>
                <c:pt idx="55">
                  <c:v>144</c:v>
                </c:pt>
                <c:pt idx="56">
                  <c:v>137</c:v>
                </c:pt>
                <c:pt idx="57">
                  <c:v>138</c:v>
                </c:pt>
                <c:pt idx="58">
                  <c:v>136</c:v>
                </c:pt>
                <c:pt idx="59">
                  <c:v>152</c:v>
                </c:pt>
                <c:pt idx="60">
                  <c:v>152</c:v>
                </c:pt>
                <c:pt idx="61">
                  <c:v>153</c:v>
                </c:pt>
                <c:pt idx="62">
                  <c:v>152</c:v>
                </c:pt>
                <c:pt idx="63">
                  <c:v>145</c:v>
                </c:pt>
                <c:pt idx="64">
                  <c:v>139</c:v>
                </c:pt>
                <c:pt idx="65">
                  <c:v>133</c:v>
                </c:pt>
                <c:pt idx="66">
                  <c:v>141</c:v>
                </c:pt>
                <c:pt idx="67">
                  <c:v>149</c:v>
                </c:pt>
                <c:pt idx="68">
                  <c:v>144</c:v>
                </c:pt>
                <c:pt idx="69">
                  <c:v>163</c:v>
                </c:pt>
                <c:pt idx="70">
                  <c:v>165</c:v>
                </c:pt>
                <c:pt idx="71">
                  <c:v>176</c:v>
                </c:pt>
                <c:pt idx="72">
                  <c:v>184</c:v>
                </c:pt>
                <c:pt idx="73">
                  <c:v>170</c:v>
                </c:pt>
                <c:pt idx="74">
                  <c:v>169</c:v>
                </c:pt>
                <c:pt idx="75">
                  <c:v>180</c:v>
                </c:pt>
                <c:pt idx="76">
                  <c:v>179</c:v>
                </c:pt>
                <c:pt idx="77">
                  <c:v>173</c:v>
                </c:pt>
                <c:pt idx="78">
                  <c:v>174</c:v>
                </c:pt>
                <c:pt idx="79">
                  <c:v>166</c:v>
                </c:pt>
                <c:pt idx="80">
                  <c:v>165</c:v>
                </c:pt>
                <c:pt idx="81">
                  <c:v>164</c:v>
                </c:pt>
                <c:pt idx="82">
                  <c:v>156</c:v>
                </c:pt>
                <c:pt idx="83">
                  <c:v>155</c:v>
                </c:pt>
                <c:pt idx="84">
                  <c:v>157</c:v>
                </c:pt>
                <c:pt idx="85">
                  <c:v>154</c:v>
                </c:pt>
                <c:pt idx="86">
                  <c:v>158</c:v>
                </c:pt>
                <c:pt idx="87">
                  <c:v>153</c:v>
                </c:pt>
                <c:pt idx="88">
                  <c:v>143</c:v>
                </c:pt>
                <c:pt idx="89">
                  <c:v>152</c:v>
                </c:pt>
                <c:pt idx="90">
                  <c:v>162</c:v>
                </c:pt>
              </c:numCache>
            </c:numRef>
          </c:val>
          <c:extLst>
            <c:ext xmlns:c16="http://schemas.microsoft.com/office/drawing/2014/chart" uri="{C3380CC4-5D6E-409C-BE32-E72D297353CC}">
              <c16:uniqueId val="{00000003-3DDC-4BD1-8F7B-C12896DDD855}"/>
            </c:ext>
          </c:extLst>
        </c:ser>
        <c:ser>
          <c:idx val="4"/>
          <c:order val="4"/>
          <c:tx>
            <c:strRef>
              <c:f>Sheet1!$F$1</c:f>
              <c:strCache>
                <c:ptCount val="1"/>
                <c:pt idx="0">
                  <c:v>Nuclear</c:v>
                </c:pt>
              </c:strCache>
            </c:strRef>
          </c:tx>
          <c:spPr>
            <a:solidFill>
              <a:srgbClr val="9D9D9C"/>
            </a:solidFill>
            <a:ln>
              <a:solidFill>
                <a:srgbClr val="9D9D9C"/>
              </a:solidFill>
            </a:ln>
            <a:effectLst/>
          </c:spPr>
          <c:cat>
            <c:numRef>
              <c:f>Sheet1!$A$2:$A$92</c:f>
              <c:numCache>
                <c:formatCode>m/d/yy</c:formatCode>
                <c:ptCount val="91"/>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numCache>
            </c:numRef>
          </c:cat>
          <c:val>
            <c:numRef>
              <c:f>Sheet1!$F$2:$F$92</c:f>
              <c:numCache>
                <c:formatCode>0</c:formatCode>
                <c:ptCount val="91"/>
                <c:pt idx="0">
                  <c:v>115</c:v>
                </c:pt>
                <c:pt idx="1">
                  <c:v>116</c:v>
                </c:pt>
                <c:pt idx="2">
                  <c:v>113</c:v>
                </c:pt>
                <c:pt idx="3">
                  <c:v>112</c:v>
                </c:pt>
                <c:pt idx="4">
                  <c:v>110</c:v>
                </c:pt>
                <c:pt idx="5">
                  <c:v>111</c:v>
                </c:pt>
                <c:pt idx="6">
                  <c:v>115</c:v>
                </c:pt>
                <c:pt idx="7">
                  <c:v>116</c:v>
                </c:pt>
                <c:pt idx="8">
                  <c:v>116</c:v>
                </c:pt>
                <c:pt idx="9">
                  <c:v>115</c:v>
                </c:pt>
                <c:pt idx="10">
                  <c:v>115</c:v>
                </c:pt>
                <c:pt idx="11">
                  <c:v>115</c:v>
                </c:pt>
                <c:pt idx="12">
                  <c:v>106</c:v>
                </c:pt>
                <c:pt idx="13">
                  <c:v>107</c:v>
                </c:pt>
                <c:pt idx="14">
                  <c:v>107</c:v>
                </c:pt>
                <c:pt idx="15">
                  <c:v>106</c:v>
                </c:pt>
                <c:pt idx="16">
                  <c:v>106</c:v>
                </c:pt>
                <c:pt idx="17">
                  <c:v>106</c:v>
                </c:pt>
                <c:pt idx="18">
                  <c:v>112</c:v>
                </c:pt>
                <c:pt idx="19">
                  <c:v>114</c:v>
                </c:pt>
                <c:pt idx="20">
                  <c:v>116</c:v>
                </c:pt>
                <c:pt idx="21">
                  <c:v>117</c:v>
                </c:pt>
                <c:pt idx="22">
                  <c:v>116</c:v>
                </c:pt>
                <c:pt idx="23">
                  <c:v>115</c:v>
                </c:pt>
                <c:pt idx="24">
                  <c:v>115</c:v>
                </c:pt>
                <c:pt idx="25">
                  <c:v>116</c:v>
                </c:pt>
                <c:pt idx="26">
                  <c:v>111</c:v>
                </c:pt>
                <c:pt idx="27">
                  <c:v>115</c:v>
                </c:pt>
                <c:pt idx="28">
                  <c:v>115</c:v>
                </c:pt>
                <c:pt idx="29">
                  <c:v>107</c:v>
                </c:pt>
                <c:pt idx="30">
                  <c:v>103</c:v>
                </c:pt>
                <c:pt idx="31">
                  <c:v>101</c:v>
                </c:pt>
                <c:pt idx="32">
                  <c:v>107</c:v>
                </c:pt>
                <c:pt idx="33">
                  <c:v>115</c:v>
                </c:pt>
                <c:pt idx="34">
                  <c:v>115</c:v>
                </c:pt>
                <c:pt idx="35">
                  <c:v>115</c:v>
                </c:pt>
                <c:pt idx="36">
                  <c:v>116</c:v>
                </c:pt>
                <c:pt idx="37">
                  <c:v>114</c:v>
                </c:pt>
                <c:pt idx="38">
                  <c:v>111</c:v>
                </c:pt>
                <c:pt idx="39">
                  <c:v>107</c:v>
                </c:pt>
                <c:pt idx="40">
                  <c:v>106</c:v>
                </c:pt>
                <c:pt idx="41">
                  <c:v>98</c:v>
                </c:pt>
                <c:pt idx="42">
                  <c:v>110</c:v>
                </c:pt>
                <c:pt idx="43">
                  <c:v>107</c:v>
                </c:pt>
                <c:pt idx="44">
                  <c:v>105</c:v>
                </c:pt>
                <c:pt idx="45">
                  <c:v>107</c:v>
                </c:pt>
                <c:pt idx="46">
                  <c:v>107</c:v>
                </c:pt>
                <c:pt idx="47">
                  <c:v>108</c:v>
                </c:pt>
                <c:pt idx="48">
                  <c:v>108</c:v>
                </c:pt>
                <c:pt idx="49">
                  <c:v>110</c:v>
                </c:pt>
                <c:pt idx="50">
                  <c:v>100</c:v>
                </c:pt>
                <c:pt idx="51">
                  <c:v>90</c:v>
                </c:pt>
                <c:pt idx="52">
                  <c:v>91</c:v>
                </c:pt>
                <c:pt idx="53">
                  <c:v>90</c:v>
                </c:pt>
                <c:pt idx="54">
                  <c:v>94</c:v>
                </c:pt>
                <c:pt idx="55">
                  <c:v>102</c:v>
                </c:pt>
                <c:pt idx="56">
                  <c:v>118</c:v>
                </c:pt>
                <c:pt idx="57">
                  <c:v>118</c:v>
                </c:pt>
                <c:pt idx="58">
                  <c:v>118</c:v>
                </c:pt>
                <c:pt idx="59">
                  <c:v>117</c:v>
                </c:pt>
                <c:pt idx="60">
                  <c:v>110</c:v>
                </c:pt>
                <c:pt idx="61">
                  <c:v>110</c:v>
                </c:pt>
                <c:pt idx="62">
                  <c:v>110</c:v>
                </c:pt>
                <c:pt idx="63">
                  <c:v>109</c:v>
                </c:pt>
                <c:pt idx="64">
                  <c:v>111</c:v>
                </c:pt>
                <c:pt idx="65">
                  <c:v>109</c:v>
                </c:pt>
                <c:pt idx="66">
                  <c:v>109</c:v>
                </c:pt>
                <c:pt idx="67">
                  <c:v>111</c:v>
                </c:pt>
                <c:pt idx="68">
                  <c:v>110</c:v>
                </c:pt>
                <c:pt idx="69">
                  <c:v>111</c:v>
                </c:pt>
                <c:pt idx="70">
                  <c:v>110</c:v>
                </c:pt>
                <c:pt idx="71">
                  <c:v>110</c:v>
                </c:pt>
                <c:pt idx="72">
                  <c:v>107</c:v>
                </c:pt>
                <c:pt idx="73">
                  <c:v>110</c:v>
                </c:pt>
                <c:pt idx="74">
                  <c:v>110</c:v>
                </c:pt>
                <c:pt idx="75">
                  <c:v>110</c:v>
                </c:pt>
                <c:pt idx="76">
                  <c:v>109</c:v>
                </c:pt>
                <c:pt idx="77">
                  <c:v>109</c:v>
                </c:pt>
                <c:pt idx="78">
                  <c:v>109</c:v>
                </c:pt>
                <c:pt idx="79">
                  <c:v>109</c:v>
                </c:pt>
                <c:pt idx="80">
                  <c:v>113</c:v>
                </c:pt>
                <c:pt idx="81">
                  <c:v>113</c:v>
                </c:pt>
                <c:pt idx="82">
                  <c:v>113</c:v>
                </c:pt>
                <c:pt idx="83">
                  <c:v>113</c:v>
                </c:pt>
                <c:pt idx="84">
                  <c:v>113</c:v>
                </c:pt>
                <c:pt idx="85">
                  <c:v>111</c:v>
                </c:pt>
                <c:pt idx="86">
                  <c:v>112</c:v>
                </c:pt>
                <c:pt idx="87">
                  <c:v>113</c:v>
                </c:pt>
                <c:pt idx="88">
                  <c:v>112</c:v>
                </c:pt>
                <c:pt idx="89">
                  <c:v>113</c:v>
                </c:pt>
                <c:pt idx="90">
                  <c:v>111</c:v>
                </c:pt>
              </c:numCache>
            </c:numRef>
          </c:val>
          <c:extLst>
            <c:ext xmlns:c16="http://schemas.microsoft.com/office/drawing/2014/chart" uri="{C3380CC4-5D6E-409C-BE32-E72D297353CC}">
              <c16:uniqueId val="{00000004-3DDC-4BD1-8F7B-C12896DDD855}"/>
            </c:ext>
          </c:extLst>
        </c:ser>
        <c:ser>
          <c:idx val="5"/>
          <c:order val="5"/>
          <c:tx>
            <c:strRef>
              <c:f>Sheet1!$G$1</c:f>
              <c:strCache>
                <c:ptCount val="1"/>
                <c:pt idx="0">
                  <c:v>Wind</c:v>
                </c:pt>
              </c:strCache>
            </c:strRef>
          </c:tx>
          <c:spPr>
            <a:solidFill>
              <a:srgbClr val="D5D7DC"/>
            </a:solidFill>
            <a:ln>
              <a:solidFill>
                <a:srgbClr val="D5D7DC"/>
              </a:solidFill>
            </a:ln>
            <a:effectLst/>
          </c:spPr>
          <c:cat>
            <c:numRef>
              <c:f>Sheet1!$A$2:$A$92</c:f>
              <c:numCache>
                <c:formatCode>m/d/yy</c:formatCode>
                <c:ptCount val="91"/>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numCache>
            </c:numRef>
          </c:cat>
          <c:val>
            <c:numRef>
              <c:f>Sheet1!$G$2:$G$92</c:f>
              <c:numCache>
                <c:formatCode>0</c:formatCode>
                <c:ptCount val="91"/>
                <c:pt idx="0">
                  <c:v>89</c:v>
                </c:pt>
                <c:pt idx="1">
                  <c:v>81</c:v>
                </c:pt>
                <c:pt idx="2">
                  <c:v>96</c:v>
                </c:pt>
                <c:pt idx="3">
                  <c:v>73</c:v>
                </c:pt>
                <c:pt idx="4">
                  <c:v>97</c:v>
                </c:pt>
                <c:pt idx="5">
                  <c:v>79</c:v>
                </c:pt>
                <c:pt idx="6">
                  <c:v>113</c:v>
                </c:pt>
                <c:pt idx="7">
                  <c:v>93</c:v>
                </c:pt>
                <c:pt idx="8">
                  <c:v>86</c:v>
                </c:pt>
                <c:pt idx="9">
                  <c:v>75</c:v>
                </c:pt>
                <c:pt idx="10">
                  <c:v>69</c:v>
                </c:pt>
                <c:pt idx="11">
                  <c:v>84</c:v>
                </c:pt>
                <c:pt idx="12">
                  <c:v>117</c:v>
                </c:pt>
                <c:pt idx="13">
                  <c:v>124</c:v>
                </c:pt>
                <c:pt idx="14">
                  <c:v>93</c:v>
                </c:pt>
                <c:pt idx="15">
                  <c:v>104</c:v>
                </c:pt>
                <c:pt idx="16">
                  <c:v>109</c:v>
                </c:pt>
                <c:pt idx="17">
                  <c:v>103</c:v>
                </c:pt>
                <c:pt idx="18">
                  <c:v>102</c:v>
                </c:pt>
                <c:pt idx="19">
                  <c:v>117</c:v>
                </c:pt>
                <c:pt idx="20">
                  <c:v>72</c:v>
                </c:pt>
                <c:pt idx="21">
                  <c:v>94</c:v>
                </c:pt>
                <c:pt idx="22">
                  <c:v>129</c:v>
                </c:pt>
                <c:pt idx="23">
                  <c:v>155</c:v>
                </c:pt>
                <c:pt idx="24">
                  <c:v>179</c:v>
                </c:pt>
                <c:pt idx="25">
                  <c:v>99</c:v>
                </c:pt>
                <c:pt idx="26">
                  <c:v>112</c:v>
                </c:pt>
                <c:pt idx="27">
                  <c:v>84</c:v>
                </c:pt>
                <c:pt idx="28">
                  <c:v>91</c:v>
                </c:pt>
                <c:pt idx="29">
                  <c:v>101</c:v>
                </c:pt>
                <c:pt idx="30">
                  <c:v>140</c:v>
                </c:pt>
                <c:pt idx="31">
                  <c:v>147</c:v>
                </c:pt>
                <c:pt idx="32">
                  <c:v>143</c:v>
                </c:pt>
                <c:pt idx="33">
                  <c:v>131</c:v>
                </c:pt>
                <c:pt idx="34">
                  <c:v>93</c:v>
                </c:pt>
                <c:pt idx="35">
                  <c:v>121</c:v>
                </c:pt>
                <c:pt idx="36">
                  <c:v>108</c:v>
                </c:pt>
                <c:pt idx="37">
                  <c:v>100</c:v>
                </c:pt>
                <c:pt idx="38">
                  <c:v>105</c:v>
                </c:pt>
                <c:pt idx="39">
                  <c:v>117</c:v>
                </c:pt>
                <c:pt idx="40">
                  <c:v>109</c:v>
                </c:pt>
                <c:pt idx="41">
                  <c:v>82</c:v>
                </c:pt>
                <c:pt idx="42">
                  <c:v>96</c:v>
                </c:pt>
                <c:pt idx="43">
                  <c:v>76</c:v>
                </c:pt>
                <c:pt idx="44">
                  <c:v>104</c:v>
                </c:pt>
                <c:pt idx="45">
                  <c:v>118</c:v>
                </c:pt>
                <c:pt idx="46">
                  <c:v>148</c:v>
                </c:pt>
                <c:pt idx="47">
                  <c:v>194</c:v>
                </c:pt>
                <c:pt idx="48">
                  <c:v>249</c:v>
                </c:pt>
                <c:pt idx="49">
                  <c:v>268</c:v>
                </c:pt>
                <c:pt idx="50">
                  <c:v>250</c:v>
                </c:pt>
                <c:pt idx="51">
                  <c:v>268</c:v>
                </c:pt>
                <c:pt idx="52">
                  <c:v>228</c:v>
                </c:pt>
                <c:pt idx="53">
                  <c:v>231</c:v>
                </c:pt>
                <c:pt idx="54">
                  <c:v>225</c:v>
                </c:pt>
                <c:pt idx="55">
                  <c:v>263</c:v>
                </c:pt>
                <c:pt idx="56">
                  <c:v>301</c:v>
                </c:pt>
                <c:pt idx="57">
                  <c:v>324</c:v>
                </c:pt>
                <c:pt idx="58">
                  <c:v>297</c:v>
                </c:pt>
                <c:pt idx="59">
                  <c:v>189</c:v>
                </c:pt>
                <c:pt idx="60">
                  <c:v>131</c:v>
                </c:pt>
                <c:pt idx="61">
                  <c:v>114</c:v>
                </c:pt>
                <c:pt idx="62">
                  <c:v>145</c:v>
                </c:pt>
                <c:pt idx="63">
                  <c:v>161</c:v>
                </c:pt>
                <c:pt idx="64">
                  <c:v>181</c:v>
                </c:pt>
                <c:pt idx="65">
                  <c:v>213</c:v>
                </c:pt>
                <c:pt idx="66">
                  <c:v>226</c:v>
                </c:pt>
                <c:pt idx="67">
                  <c:v>235</c:v>
                </c:pt>
                <c:pt idx="68">
                  <c:v>234</c:v>
                </c:pt>
                <c:pt idx="69">
                  <c:v>235</c:v>
                </c:pt>
                <c:pt idx="70">
                  <c:v>259</c:v>
                </c:pt>
                <c:pt idx="71">
                  <c:v>258</c:v>
                </c:pt>
                <c:pt idx="72">
                  <c:v>237</c:v>
                </c:pt>
                <c:pt idx="73">
                  <c:v>228</c:v>
                </c:pt>
                <c:pt idx="74">
                  <c:v>237</c:v>
                </c:pt>
                <c:pt idx="75">
                  <c:v>272</c:v>
                </c:pt>
                <c:pt idx="76">
                  <c:v>282</c:v>
                </c:pt>
                <c:pt idx="77">
                  <c:v>312</c:v>
                </c:pt>
                <c:pt idx="78">
                  <c:v>330</c:v>
                </c:pt>
                <c:pt idx="79">
                  <c:v>343</c:v>
                </c:pt>
                <c:pt idx="80">
                  <c:v>330</c:v>
                </c:pt>
                <c:pt idx="81">
                  <c:v>302</c:v>
                </c:pt>
                <c:pt idx="82">
                  <c:v>262</c:v>
                </c:pt>
                <c:pt idx="83">
                  <c:v>221</c:v>
                </c:pt>
                <c:pt idx="84">
                  <c:v>138</c:v>
                </c:pt>
                <c:pt idx="85">
                  <c:v>136</c:v>
                </c:pt>
                <c:pt idx="86">
                  <c:v>171</c:v>
                </c:pt>
                <c:pt idx="87">
                  <c:v>211</c:v>
                </c:pt>
                <c:pt idx="88">
                  <c:v>217</c:v>
                </c:pt>
                <c:pt idx="89">
                  <c:v>167</c:v>
                </c:pt>
                <c:pt idx="90">
                  <c:v>137</c:v>
                </c:pt>
              </c:numCache>
            </c:numRef>
          </c:val>
          <c:extLst>
            <c:ext xmlns:c16="http://schemas.microsoft.com/office/drawing/2014/chart" uri="{C3380CC4-5D6E-409C-BE32-E72D297353CC}">
              <c16:uniqueId val="{00000005-3DDC-4BD1-8F7B-C12896DDD855}"/>
            </c:ext>
          </c:extLst>
        </c:ser>
        <c:ser>
          <c:idx val="6"/>
          <c:order val="6"/>
          <c:tx>
            <c:strRef>
              <c:f>Sheet1!$H$1</c:f>
              <c:strCache>
                <c:ptCount val="1"/>
                <c:pt idx="0">
                  <c:v>Lignite</c:v>
                </c:pt>
              </c:strCache>
            </c:strRef>
          </c:tx>
          <c:spPr>
            <a:solidFill>
              <a:srgbClr val="575756"/>
            </a:solidFill>
            <a:ln>
              <a:solidFill>
                <a:srgbClr val="575756"/>
              </a:solidFill>
            </a:ln>
            <a:effectLst/>
          </c:spPr>
          <c:cat>
            <c:numRef>
              <c:f>Sheet1!$A$2:$A$92</c:f>
              <c:numCache>
                <c:formatCode>m/d/yy</c:formatCode>
                <c:ptCount val="91"/>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numCache>
            </c:numRef>
          </c:cat>
          <c:val>
            <c:numRef>
              <c:f>Sheet1!$H$2:$H$92</c:f>
              <c:numCache>
                <c:formatCode>0</c:formatCode>
                <c:ptCount val="91"/>
                <c:pt idx="0">
                  <c:v>85</c:v>
                </c:pt>
                <c:pt idx="1">
                  <c:v>82</c:v>
                </c:pt>
                <c:pt idx="2">
                  <c:v>77</c:v>
                </c:pt>
                <c:pt idx="3">
                  <c:v>81</c:v>
                </c:pt>
                <c:pt idx="4">
                  <c:v>75</c:v>
                </c:pt>
                <c:pt idx="5">
                  <c:v>78</c:v>
                </c:pt>
                <c:pt idx="6">
                  <c:v>75</c:v>
                </c:pt>
                <c:pt idx="7">
                  <c:v>78</c:v>
                </c:pt>
                <c:pt idx="8">
                  <c:v>77</c:v>
                </c:pt>
                <c:pt idx="9">
                  <c:v>82</c:v>
                </c:pt>
                <c:pt idx="10">
                  <c:v>85</c:v>
                </c:pt>
                <c:pt idx="11">
                  <c:v>86</c:v>
                </c:pt>
                <c:pt idx="12">
                  <c:v>82</c:v>
                </c:pt>
                <c:pt idx="13">
                  <c:v>77</c:v>
                </c:pt>
                <c:pt idx="14">
                  <c:v>78</c:v>
                </c:pt>
                <c:pt idx="15">
                  <c:v>78</c:v>
                </c:pt>
                <c:pt idx="16">
                  <c:v>75</c:v>
                </c:pt>
                <c:pt idx="17">
                  <c:v>78</c:v>
                </c:pt>
                <c:pt idx="18">
                  <c:v>73</c:v>
                </c:pt>
                <c:pt idx="19">
                  <c:v>70</c:v>
                </c:pt>
                <c:pt idx="20">
                  <c:v>74</c:v>
                </c:pt>
                <c:pt idx="21">
                  <c:v>75</c:v>
                </c:pt>
                <c:pt idx="22">
                  <c:v>71</c:v>
                </c:pt>
                <c:pt idx="23">
                  <c:v>73</c:v>
                </c:pt>
                <c:pt idx="24">
                  <c:v>71</c:v>
                </c:pt>
                <c:pt idx="25">
                  <c:v>69</c:v>
                </c:pt>
                <c:pt idx="26">
                  <c:v>67</c:v>
                </c:pt>
                <c:pt idx="27">
                  <c:v>73</c:v>
                </c:pt>
                <c:pt idx="28">
                  <c:v>72</c:v>
                </c:pt>
                <c:pt idx="29">
                  <c:v>75</c:v>
                </c:pt>
                <c:pt idx="30">
                  <c:v>75</c:v>
                </c:pt>
                <c:pt idx="31">
                  <c:v>73</c:v>
                </c:pt>
                <c:pt idx="32">
                  <c:v>76</c:v>
                </c:pt>
                <c:pt idx="33">
                  <c:v>78</c:v>
                </c:pt>
                <c:pt idx="34">
                  <c:v>79</c:v>
                </c:pt>
                <c:pt idx="35">
                  <c:v>72</c:v>
                </c:pt>
                <c:pt idx="36">
                  <c:v>75</c:v>
                </c:pt>
                <c:pt idx="37">
                  <c:v>69</c:v>
                </c:pt>
                <c:pt idx="38">
                  <c:v>70</c:v>
                </c:pt>
                <c:pt idx="39">
                  <c:v>70</c:v>
                </c:pt>
                <c:pt idx="40">
                  <c:v>72</c:v>
                </c:pt>
                <c:pt idx="41">
                  <c:v>77</c:v>
                </c:pt>
                <c:pt idx="42">
                  <c:v>78</c:v>
                </c:pt>
                <c:pt idx="43">
                  <c:v>81</c:v>
                </c:pt>
                <c:pt idx="44">
                  <c:v>79</c:v>
                </c:pt>
                <c:pt idx="45">
                  <c:v>72</c:v>
                </c:pt>
                <c:pt idx="46">
                  <c:v>68</c:v>
                </c:pt>
                <c:pt idx="47">
                  <c:v>70</c:v>
                </c:pt>
                <c:pt idx="48">
                  <c:v>68</c:v>
                </c:pt>
                <c:pt idx="49">
                  <c:v>72</c:v>
                </c:pt>
                <c:pt idx="50">
                  <c:v>76</c:v>
                </c:pt>
                <c:pt idx="51">
                  <c:v>80</c:v>
                </c:pt>
                <c:pt idx="52">
                  <c:v>86</c:v>
                </c:pt>
                <c:pt idx="53">
                  <c:v>81</c:v>
                </c:pt>
                <c:pt idx="54">
                  <c:v>82</c:v>
                </c:pt>
                <c:pt idx="55">
                  <c:v>78</c:v>
                </c:pt>
                <c:pt idx="56">
                  <c:v>75</c:v>
                </c:pt>
                <c:pt idx="57">
                  <c:v>74</c:v>
                </c:pt>
                <c:pt idx="58">
                  <c:v>71</c:v>
                </c:pt>
                <c:pt idx="59">
                  <c:v>75</c:v>
                </c:pt>
                <c:pt idx="60">
                  <c:v>71</c:v>
                </c:pt>
                <c:pt idx="61">
                  <c:v>70</c:v>
                </c:pt>
                <c:pt idx="62">
                  <c:v>65</c:v>
                </c:pt>
                <c:pt idx="63">
                  <c:v>69</c:v>
                </c:pt>
                <c:pt idx="64">
                  <c:v>73</c:v>
                </c:pt>
                <c:pt idx="65">
                  <c:v>78</c:v>
                </c:pt>
                <c:pt idx="66">
                  <c:v>80</c:v>
                </c:pt>
                <c:pt idx="67">
                  <c:v>76</c:v>
                </c:pt>
                <c:pt idx="68">
                  <c:v>80</c:v>
                </c:pt>
                <c:pt idx="69">
                  <c:v>80</c:v>
                </c:pt>
                <c:pt idx="70">
                  <c:v>85</c:v>
                </c:pt>
                <c:pt idx="71">
                  <c:v>83</c:v>
                </c:pt>
                <c:pt idx="72">
                  <c:v>83</c:v>
                </c:pt>
                <c:pt idx="73">
                  <c:v>75</c:v>
                </c:pt>
                <c:pt idx="74">
                  <c:v>75</c:v>
                </c:pt>
                <c:pt idx="75">
                  <c:v>82</c:v>
                </c:pt>
                <c:pt idx="76">
                  <c:v>81</c:v>
                </c:pt>
                <c:pt idx="77">
                  <c:v>78</c:v>
                </c:pt>
                <c:pt idx="78">
                  <c:v>82</c:v>
                </c:pt>
                <c:pt idx="79">
                  <c:v>85</c:v>
                </c:pt>
                <c:pt idx="80">
                  <c:v>86</c:v>
                </c:pt>
                <c:pt idx="81">
                  <c:v>78</c:v>
                </c:pt>
                <c:pt idx="82">
                  <c:v>87</c:v>
                </c:pt>
                <c:pt idx="83">
                  <c:v>86</c:v>
                </c:pt>
                <c:pt idx="84">
                  <c:v>88</c:v>
                </c:pt>
                <c:pt idx="85">
                  <c:v>83</c:v>
                </c:pt>
                <c:pt idx="86">
                  <c:v>81</c:v>
                </c:pt>
                <c:pt idx="87">
                  <c:v>80</c:v>
                </c:pt>
                <c:pt idx="88">
                  <c:v>76</c:v>
                </c:pt>
                <c:pt idx="89">
                  <c:v>80</c:v>
                </c:pt>
                <c:pt idx="90">
                  <c:v>74</c:v>
                </c:pt>
              </c:numCache>
            </c:numRef>
          </c:val>
          <c:extLst>
            <c:ext xmlns:c16="http://schemas.microsoft.com/office/drawing/2014/chart" uri="{C3380CC4-5D6E-409C-BE32-E72D297353CC}">
              <c16:uniqueId val="{00000006-3DDC-4BD1-8F7B-C12896DDD855}"/>
            </c:ext>
          </c:extLst>
        </c:ser>
        <c:ser>
          <c:idx val="7"/>
          <c:order val="7"/>
          <c:tx>
            <c:strRef>
              <c:f>Sheet1!$I$1</c:f>
              <c:strCache>
                <c:ptCount val="1"/>
                <c:pt idx="0">
                  <c:v>Biomass/Other RES</c:v>
                </c:pt>
              </c:strCache>
            </c:strRef>
          </c:tx>
          <c:spPr>
            <a:solidFill>
              <a:srgbClr val="F49A70"/>
            </a:solidFill>
            <a:ln>
              <a:solidFill>
                <a:srgbClr val="F49A70"/>
              </a:solidFill>
            </a:ln>
            <a:effectLst/>
          </c:spPr>
          <c:cat>
            <c:numRef>
              <c:f>Sheet1!$A$2:$A$92</c:f>
              <c:numCache>
                <c:formatCode>m/d/yy</c:formatCode>
                <c:ptCount val="91"/>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numCache>
            </c:numRef>
          </c:cat>
          <c:val>
            <c:numRef>
              <c:f>Sheet1!$I$2:$I$92</c:f>
              <c:numCache>
                <c:formatCode>0</c:formatCode>
                <c:ptCount val="91"/>
                <c:pt idx="0">
                  <c:v>48.05</c:v>
                </c:pt>
                <c:pt idx="1">
                  <c:v>54.69</c:v>
                </c:pt>
                <c:pt idx="2">
                  <c:v>50.78</c:v>
                </c:pt>
                <c:pt idx="3">
                  <c:v>60.989999999999903</c:v>
                </c:pt>
                <c:pt idx="4">
                  <c:v>58.519999999999897</c:v>
                </c:pt>
                <c:pt idx="5">
                  <c:v>59.47</c:v>
                </c:pt>
                <c:pt idx="6">
                  <c:v>56.29</c:v>
                </c:pt>
                <c:pt idx="7">
                  <c:v>43.619999999999898</c:v>
                </c:pt>
                <c:pt idx="8">
                  <c:v>55.46</c:v>
                </c:pt>
                <c:pt idx="9">
                  <c:v>48.31</c:v>
                </c:pt>
                <c:pt idx="10">
                  <c:v>50.839999999999897</c:v>
                </c:pt>
                <c:pt idx="11">
                  <c:v>61.529999999999902</c:v>
                </c:pt>
                <c:pt idx="12">
                  <c:v>66.14</c:v>
                </c:pt>
                <c:pt idx="13">
                  <c:v>66.45</c:v>
                </c:pt>
                <c:pt idx="14">
                  <c:v>67.52</c:v>
                </c:pt>
                <c:pt idx="15">
                  <c:v>66.42</c:v>
                </c:pt>
                <c:pt idx="16">
                  <c:v>63.759999999999899</c:v>
                </c:pt>
                <c:pt idx="17">
                  <c:v>56.269999999999897</c:v>
                </c:pt>
                <c:pt idx="18">
                  <c:v>54.95</c:v>
                </c:pt>
                <c:pt idx="19">
                  <c:v>67.09</c:v>
                </c:pt>
                <c:pt idx="20">
                  <c:v>62.61</c:v>
                </c:pt>
                <c:pt idx="21">
                  <c:v>66.37</c:v>
                </c:pt>
                <c:pt idx="22">
                  <c:v>66.33</c:v>
                </c:pt>
                <c:pt idx="23">
                  <c:v>74.86</c:v>
                </c:pt>
                <c:pt idx="24">
                  <c:v>67.739999999999995</c:v>
                </c:pt>
                <c:pt idx="25">
                  <c:v>60.73</c:v>
                </c:pt>
                <c:pt idx="26">
                  <c:v>62.15</c:v>
                </c:pt>
                <c:pt idx="27">
                  <c:v>70.12</c:v>
                </c:pt>
                <c:pt idx="28">
                  <c:v>57.23</c:v>
                </c:pt>
                <c:pt idx="29">
                  <c:v>67.19</c:v>
                </c:pt>
                <c:pt idx="30">
                  <c:v>72.37</c:v>
                </c:pt>
                <c:pt idx="31">
                  <c:v>68.13</c:v>
                </c:pt>
                <c:pt idx="32">
                  <c:v>68.94</c:v>
                </c:pt>
                <c:pt idx="33">
                  <c:v>67.099999999999994</c:v>
                </c:pt>
                <c:pt idx="34">
                  <c:v>65.25</c:v>
                </c:pt>
                <c:pt idx="35">
                  <c:v>75.099999999999994</c:v>
                </c:pt>
                <c:pt idx="36">
                  <c:v>67.759999999999906</c:v>
                </c:pt>
                <c:pt idx="37">
                  <c:v>69.28</c:v>
                </c:pt>
                <c:pt idx="38">
                  <c:v>69.319999999999993</c:v>
                </c:pt>
                <c:pt idx="39">
                  <c:v>64.569999999999993</c:v>
                </c:pt>
                <c:pt idx="40">
                  <c:v>59.66</c:v>
                </c:pt>
                <c:pt idx="41">
                  <c:v>58.08</c:v>
                </c:pt>
                <c:pt idx="42">
                  <c:v>76.2</c:v>
                </c:pt>
                <c:pt idx="43">
                  <c:v>78.77</c:v>
                </c:pt>
                <c:pt idx="44">
                  <c:v>73.53</c:v>
                </c:pt>
                <c:pt idx="45">
                  <c:v>75.169999999999902</c:v>
                </c:pt>
                <c:pt idx="46">
                  <c:v>82.33</c:v>
                </c:pt>
                <c:pt idx="47">
                  <c:v>78.97</c:v>
                </c:pt>
                <c:pt idx="48">
                  <c:v>83.83</c:v>
                </c:pt>
                <c:pt idx="49">
                  <c:v>85.449999999999903</c:v>
                </c:pt>
                <c:pt idx="50">
                  <c:v>92.58</c:v>
                </c:pt>
                <c:pt idx="51">
                  <c:v>97.649999999999906</c:v>
                </c:pt>
                <c:pt idx="52">
                  <c:v>94.3599999999999</c:v>
                </c:pt>
                <c:pt idx="53">
                  <c:v>91.02</c:v>
                </c:pt>
                <c:pt idx="54">
                  <c:v>91.38</c:v>
                </c:pt>
                <c:pt idx="55">
                  <c:v>93.87</c:v>
                </c:pt>
                <c:pt idx="56">
                  <c:v>96.04</c:v>
                </c:pt>
                <c:pt idx="57">
                  <c:v>96.919999999999902</c:v>
                </c:pt>
                <c:pt idx="58">
                  <c:v>95.33</c:v>
                </c:pt>
                <c:pt idx="59">
                  <c:v>91.73</c:v>
                </c:pt>
                <c:pt idx="60">
                  <c:v>82.35</c:v>
                </c:pt>
                <c:pt idx="61">
                  <c:v>74.3599999999999</c:v>
                </c:pt>
                <c:pt idx="62">
                  <c:v>74.59</c:v>
                </c:pt>
                <c:pt idx="63">
                  <c:v>66.489999999999995</c:v>
                </c:pt>
                <c:pt idx="64">
                  <c:v>74.8</c:v>
                </c:pt>
                <c:pt idx="65">
                  <c:v>78.34</c:v>
                </c:pt>
                <c:pt idx="66">
                  <c:v>80.27</c:v>
                </c:pt>
                <c:pt idx="67">
                  <c:v>83.09</c:v>
                </c:pt>
                <c:pt idx="68">
                  <c:v>77.150000000000006</c:v>
                </c:pt>
                <c:pt idx="69">
                  <c:v>71.519999999999897</c:v>
                </c:pt>
                <c:pt idx="70">
                  <c:v>77.229999999999905</c:v>
                </c:pt>
                <c:pt idx="71">
                  <c:v>65.25</c:v>
                </c:pt>
                <c:pt idx="72">
                  <c:v>70.589999999999904</c:v>
                </c:pt>
                <c:pt idx="73">
                  <c:v>74.64</c:v>
                </c:pt>
                <c:pt idx="74">
                  <c:v>77.819999999999993</c:v>
                </c:pt>
                <c:pt idx="75">
                  <c:v>79.930000000000007</c:v>
                </c:pt>
                <c:pt idx="76">
                  <c:v>79.62</c:v>
                </c:pt>
                <c:pt idx="77">
                  <c:v>77.47</c:v>
                </c:pt>
                <c:pt idx="78">
                  <c:v>73.389999999999901</c:v>
                </c:pt>
                <c:pt idx="79">
                  <c:v>81.6099999999999</c:v>
                </c:pt>
                <c:pt idx="80">
                  <c:v>82.529999999999902</c:v>
                </c:pt>
                <c:pt idx="81">
                  <c:v>70.02</c:v>
                </c:pt>
                <c:pt idx="82">
                  <c:v>71.009999999999906</c:v>
                </c:pt>
                <c:pt idx="83">
                  <c:v>68.63</c:v>
                </c:pt>
                <c:pt idx="84">
                  <c:v>66.6099999999999</c:v>
                </c:pt>
                <c:pt idx="85">
                  <c:v>84.479999999999905</c:v>
                </c:pt>
                <c:pt idx="86">
                  <c:v>72.38</c:v>
                </c:pt>
                <c:pt idx="87">
                  <c:v>77.499999999999901</c:v>
                </c:pt>
                <c:pt idx="88">
                  <c:v>82.469999999999899</c:v>
                </c:pt>
                <c:pt idx="89">
                  <c:v>64.78</c:v>
                </c:pt>
                <c:pt idx="90">
                  <c:v>69.05</c:v>
                </c:pt>
              </c:numCache>
            </c:numRef>
          </c:val>
          <c:extLst>
            <c:ext xmlns:c16="http://schemas.microsoft.com/office/drawing/2014/chart" uri="{C3380CC4-5D6E-409C-BE32-E72D297353CC}">
              <c16:uniqueId val="{00000007-3DDC-4BD1-8F7B-C12896DDD855}"/>
            </c:ext>
          </c:extLst>
        </c:ser>
        <c:dLbls>
          <c:showLegendKey val="0"/>
          <c:showVal val="0"/>
          <c:showCatName val="0"/>
          <c:showSerName val="0"/>
          <c:showPercent val="0"/>
          <c:showBubbleSize val="0"/>
        </c:dLbls>
        <c:axId val="1611582176"/>
        <c:axId val="1601906384"/>
      </c:areaChart>
      <c:lineChart>
        <c:grouping val="standard"/>
        <c:varyColors val="0"/>
        <c:ser>
          <c:idx val="8"/>
          <c:order val="8"/>
          <c:tx>
            <c:strRef>
              <c:f>Sheet1!$J$1</c:f>
              <c:strCache>
                <c:ptCount val="1"/>
                <c:pt idx="0">
                  <c:v>RE share %</c:v>
                </c:pt>
              </c:strCache>
            </c:strRef>
          </c:tx>
          <c:spPr>
            <a:ln w="19050" cap="rnd">
              <a:solidFill>
                <a:srgbClr val="EA5813"/>
              </a:solidFill>
              <a:round/>
            </a:ln>
            <a:effectLst/>
          </c:spPr>
          <c:marker>
            <c:symbol val="none"/>
          </c:marker>
          <c:cat>
            <c:numRef>
              <c:f>Sheet1!$A$2:$A$92</c:f>
              <c:numCache>
                <c:formatCode>m/d/yy</c:formatCode>
                <c:ptCount val="91"/>
                <c:pt idx="0">
                  <c:v>43922</c:v>
                </c:pt>
                <c:pt idx="1">
                  <c:v>43923</c:v>
                </c:pt>
                <c:pt idx="2">
                  <c:v>43924</c:v>
                </c:pt>
                <c:pt idx="3">
                  <c:v>43925</c:v>
                </c:pt>
                <c:pt idx="4">
                  <c:v>43926</c:v>
                </c:pt>
                <c:pt idx="5">
                  <c:v>43927</c:v>
                </c:pt>
                <c:pt idx="6">
                  <c:v>43928</c:v>
                </c:pt>
                <c:pt idx="7">
                  <c:v>43929</c:v>
                </c:pt>
                <c:pt idx="8">
                  <c:v>43930</c:v>
                </c:pt>
                <c:pt idx="9">
                  <c:v>43931</c:v>
                </c:pt>
                <c:pt idx="10">
                  <c:v>43932</c:v>
                </c:pt>
                <c:pt idx="11">
                  <c:v>43933</c:v>
                </c:pt>
                <c:pt idx="12">
                  <c:v>43934</c:v>
                </c:pt>
                <c:pt idx="13">
                  <c:v>43935</c:v>
                </c:pt>
                <c:pt idx="14">
                  <c:v>43936</c:v>
                </c:pt>
                <c:pt idx="15">
                  <c:v>43937</c:v>
                </c:pt>
                <c:pt idx="16">
                  <c:v>43938</c:v>
                </c:pt>
                <c:pt idx="17">
                  <c:v>43939</c:v>
                </c:pt>
                <c:pt idx="18">
                  <c:v>43940</c:v>
                </c:pt>
                <c:pt idx="19">
                  <c:v>43941</c:v>
                </c:pt>
                <c:pt idx="20">
                  <c:v>43942</c:v>
                </c:pt>
                <c:pt idx="21">
                  <c:v>43943</c:v>
                </c:pt>
                <c:pt idx="22">
                  <c:v>43944</c:v>
                </c:pt>
                <c:pt idx="23">
                  <c:v>43945</c:v>
                </c:pt>
                <c:pt idx="24">
                  <c:v>43946</c:v>
                </c:pt>
                <c:pt idx="25">
                  <c:v>43947</c:v>
                </c:pt>
                <c:pt idx="26">
                  <c:v>43948</c:v>
                </c:pt>
                <c:pt idx="27">
                  <c:v>43949</c:v>
                </c:pt>
                <c:pt idx="28">
                  <c:v>43950</c:v>
                </c:pt>
                <c:pt idx="29">
                  <c:v>43951</c:v>
                </c:pt>
                <c:pt idx="30">
                  <c:v>43952</c:v>
                </c:pt>
                <c:pt idx="31">
                  <c:v>43953</c:v>
                </c:pt>
                <c:pt idx="32">
                  <c:v>43954</c:v>
                </c:pt>
                <c:pt idx="33">
                  <c:v>43955</c:v>
                </c:pt>
                <c:pt idx="34">
                  <c:v>43956</c:v>
                </c:pt>
                <c:pt idx="35">
                  <c:v>43957</c:v>
                </c:pt>
                <c:pt idx="36">
                  <c:v>43958</c:v>
                </c:pt>
                <c:pt idx="37">
                  <c:v>43959</c:v>
                </c:pt>
                <c:pt idx="38">
                  <c:v>43960</c:v>
                </c:pt>
                <c:pt idx="39">
                  <c:v>43961</c:v>
                </c:pt>
                <c:pt idx="40">
                  <c:v>43962</c:v>
                </c:pt>
                <c:pt idx="41">
                  <c:v>43963</c:v>
                </c:pt>
                <c:pt idx="42">
                  <c:v>43964</c:v>
                </c:pt>
                <c:pt idx="43">
                  <c:v>43965</c:v>
                </c:pt>
                <c:pt idx="44">
                  <c:v>43966</c:v>
                </c:pt>
                <c:pt idx="45">
                  <c:v>43967</c:v>
                </c:pt>
                <c:pt idx="46">
                  <c:v>43968</c:v>
                </c:pt>
                <c:pt idx="47">
                  <c:v>43969</c:v>
                </c:pt>
                <c:pt idx="48">
                  <c:v>43970</c:v>
                </c:pt>
                <c:pt idx="49">
                  <c:v>43971</c:v>
                </c:pt>
                <c:pt idx="50">
                  <c:v>43972</c:v>
                </c:pt>
                <c:pt idx="51">
                  <c:v>43973</c:v>
                </c:pt>
                <c:pt idx="52">
                  <c:v>43974</c:v>
                </c:pt>
                <c:pt idx="53">
                  <c:v>43975</c:v>
                </c:pt>
                <c:pt idx="54">
                  <c:v>43976</c:v>
                </c:pt>
                <c:pt idx="55">
                  <c:v>43977</c:v>
                </c:pt>
                <c:pt idx="56">
                  <c:v>43978</c:v>
                </c:pt>
                <c:pt idx="57">
                  <c:v>43979</c:v>
                </c:pt>
                <c:pt idx="58">
                  <c:v>43980</c:v>
                </c:pt>
                <c:pt idx="59">
                  <c:v>43981</c:v>
                </c:pt>
                <c:pt idx="60">
                  <c:v>43982</c:v>
                </c:pt>
                <c:pt idx="61">
                  <c:v>43983</c:v>
                </c:pt>
                <c:pt idx="62">
                  <c:v>43984</c:v>
                </c:pt>
                <c:pt idx="63">
                  <c:v>43985</c:v>
                </c:pt>
                <c:pt idx="64">
                  <c:v>43986</c:v>
                </c:pt>
                <c:pt idx="65">
                  <c:v>43987</c:v>
                </c:pt>
                <c:pt idx="66">
                  <c:v>43988</c:v>
                </c:pt>
                <c:pt idx="67">
                  <c:v>43989</c:v>
                </c:pt>
                <c:pt idx="68">
                  <c:v>43990</c:v>
                </c:pt>
                <c:pt idx="69">
                  <c:v>43991</c:v>
                </c:pt>
                <c:pt idx="70">
                  <c:v>43992</c:v>
                </c:pt>
                <c:pt idx="71">
                  <c:v>43993</c:v>
                </c:pt>
                <c:pt idx="72">
                  <c:v>43994</c:v>
                </c:pt>
                <c:pt idx="73">
                  <c:v>43995</c:v>
                </c:pt>
                <c:pt idx="74">
                  <c:v>43996</c:v>
                </c:pt>
                <c:pt idx="75">
                  <c:v>43997</c:v>
                </c:pt>
                <c:pt idx="76">
                  <c:v>43998</c:v>
                </c:pt>
                <c:pt idx="77">
                  <c:v>43999</c:v>
                </c:pt>
                <c:pt idx="78">
                  <c:v>44000</c:v>
                </c:pt>
                <c:pt idx="79">
                  <c:v>44001</c:v>
                </c:pt>
                <c:pt idx="80">
                  <c:v>44002</c:v>
                </c:pt>
                <c:pt idx="81">
                  <c:v>44003</c:v>
                </c:pt>
                <c:pt idx="82">
                  <c:v>44004</c:v>
                </c:pt>
                <c:pt idx="83">
                  <c:v>44005</c:v>
                </c:pt>
                <c:pt idx="84">
                  <c:v>44006</c:v>
                </c:pt>
                <c:pt idx="85">
                  <c:v>44007</c:v>
                </c:pt>
                <c:pt idx="86">
                  <c:v>44008</c:v>
                </c:pt>
                <c:pt idx="87">
                  <c:v>44009</c:v>
                </c:pt>
                <c:pt idx="88">
                  <c:v>44010</c:v>
                </c:pt>
                <c:pt idx="89">
                  <c:v>44011</c:v>
                </c:pt>
                <c:pt idx="90">
                  <c:v>44012</c:v>
                </c:pt>
              </c:numCache>
            </c:numRef>
          </c:cat>
          <c:val>
            <c:numRef>
              <c:f>Sheet1!$J$2:$J$92</c:f>
              <c:numCache>
                <c:formatCode>0.0%</c:formatCode>
                <c:ptCount val="91"/>
                <c:pt idx="0">
                  <c:v>0.11016705895860843</c:v>
                </c:pt>
                <c:pt idx="1">
                  <c:v>0.10851671836455559</c:v>
                </c:pt>
                <c:pt idx="2">
                  <c:v>0.11158530419835216</c:v>
                </c:pt>
                <c:pt idx="3">
                  <c:v>0.10220994475138119</c:v>
                </c:pt>
                <c:pt idx="4">
                  <c:v>0.11028999794327696</c:v>
                </c:pt>
                <c:pt idx="5">
                  <c:v>0.10393315023170487</c:v>
                </c:pt>
                <c:pt idx="6">
                  <c:v>0.11381928192248417</c:v>
                </c:pt>
                <c:pt idx="7">
                  <c:v>0.1089240590504056</c:v>
                </c:pt>
                <c:pt idx="8">
                  <c:v>0.10808201610927765</c:v>
                </c:pt>
                <c:pt idx="9">
                  <c:v>0.10266902126315486</c:v>
                </c:pt>
                <c:pt idx="10">
                  <c:v>0.10126511809160622</c:v>
                </c:pt>
                <c:pt idx="11">
                  <c:v>0.10651613907090124</c:v>
                </c:pt>
                <c:pt idx="12">
                  <c:v>0.11450800792758047</c:v>
                </c:pt>
                <c:pt idx="13">
                  <c:v>0.1133427665539921</c:v>
                </c:pt>
                <c:pt idx="14">
                  <c:v>0.10571099123934709</c:v>
                </c:pt>
                <c:pt idx="15">
                  <c:v>0.10506756313114733</c:v>
                </c:pt>
                <c:pt idx="16">
                  <c:v>0.10613683410633332</c:v>
                </c:pt>
                <c:pt idx="17">
                  <c:v>0.10776326522391511</c:v>
                </c:pt>
                <c:pt idx="18">
                  <c:v>0.10801289258676261</c:v>
                </c:pt>
                <c:pt idx="19">
                  <c:v>0.11369182751707775</c:v>
                </c:pt>
                <c:pt idx="20">
                  <c:v>0.10351127644572265</c:v>
                </c:pt>
                <c:pt idx="21">
                  <c:v>0.10711278468989767</c:v>
                </c:pt>
                <c:pt idx="22">
                  <c:v>0.11801088155331994</c:v>
                </c:pt>
                <c:pt idx="23">
                  <c:v>0.12758851035404142</c:v>
                </c:pt>
                <c:pt idx="24">
                  <c:v>0.1383166568569747</c:v>
                </c:pt>
                <c:pt idx="25">
                  <c:v>0.11377015613002305</c:v>
                </c:pt>
                <c:pt idx="26">
                  <c:v>0.1225563050188636</c:v>
                </c:pt>
                <c:pt idx="27">
                  <c:v>0.10599376466782717</c:v>
                </c:pt>
                <c:pt idx="28">
                  <c:v>9.7414936227802451E-2</c:v>
                </c:pt>
                <c:pt idx="29">
                  <c:v>0.10558457026159394</c:v>
                </c:pt>
                <c:pt idx="30">
                  <c:v>0.12446797536131086</c:v>
                </c:pt>
                <c:pt idx="31">
                  <c:v>0.125376740802328</c:v>
                </c:pt>
                <c:pt idx="32">
                  <c:v>0.12307326858108109</c:v>
                </c:pt>
                <c:pt idx="33">
                  <c:v>0.1156119242604321</c:v>
                </c:pt>
                <c:pt idx="34">
                  <c:v>0.10423140369048989</c:v>
                </c:pt>
                <c:pt idx="35">
                  <c:v>0.11125845547685383</c:v>
                </c:pt>
                <c:pt idx="36">
                  <c:v>0.10669064019448941</c:v>
                </c:pt>
                <c:pt idx="37">
                  <c:v>0.10071614147596938</c:v>
                </c:pt>
                <c:pt idx="38">
                  <c:v>9.8832565102394632E-2</c:v>
                </c:pt>
                <c:pt idx="39">
                  <c:v>0.10546064818479758</c:v>
                </c:pt>
                <c:pt idx="40">
                  <c:v>0.10352296942840804</c:v>
                </c:pt>
                <c:pt idx="41">
                  <c:v>9.1168905401543307E-2</c:v>
                </c:pt>
                <c:pt idx="42">
                  <c:v>9.4067642165536938E-2</c:v>
                </c:pt>
                <c:pt idx="43">
                  <c:v>8.9698046181172025E-2</c:v>
                </c:pt>
                <c:pt idx="44">
                  <c:v>9.6178265088409556E-2</c:v>
                </c:pt>
                <c:pt idx="45">
                  <c:v>9.6922848223576608E-2</c:v>
                </c:pt>
                <c:pt idx="46">
                  <c:v>0.1095674875584198</c:v>
                </c:pt>
                <c:pt idx="47">
                  <c:v>0.11890730721071555</c:v>
                </c:pt>
                <c:pt idx="48">
                  <c:v>0.13592707704888479</c:v>
                </c:pt>
                <c:pt idx="49">
                  <c:v>0.14795831247123922</c:v>
                </c:pt>
                <c:pt idx="50">
                  <c:v>0.14489229918508237</c:v>
                </c:pt>
                <c:pt idx="51">
                  <c:v>0.14356461265639339</c:v>
                </c:pt>
                <c:pt idx="52">
                  <c:v>0.12689606107745643</c:v>
                </c:pt>
                <c:pt idx="53">
                  <c:v>0.12626421706550767</c:v>
                </c:pt>
                <c:pt idx="54">
                  <c:v>0.12285277593752771</c:v>
                </c:pt>
                <c:pt idx="55">
                  <c:v>0.13249415034013254</c:v>
                </c:pt>
                <c:pt idx="56">
                  <c:v>0.14606670346882314</c:v>
                </c:pt>
                <c:pt idx="57">
                  <c:v>0.1600671280564763</c:v>
                </c:pt>
                <c:pt idx="58">
                  <c:v>0.15316268960935128</c:v>
                </c:pt>
                <c:pt idx="59">
                  <c:v>0.12084128373240749</c:v>
                </c:pt>
                <c:pt idx="60">
                  <c:v>0.10810249645805851</c:v>
                </c:pt>
                <c:pt idx="61">
                  <c:v>9.7101314642061912E-2</c:v>
                </c:pt>
                <c:pt idx="62">
                  <c:v>0.10843359099652333</c:v>
                </c:pt>
                <c:pt idx="63">
                  <c:v>0.10777441477105414</c:v>
                </c:pt>
                <c:pt idx="64">
                  <c:v>0.11788660204162867</c:v>
                </c:pt>
                <c:pt idx="65">
                  <c:v>0.13025496677499898</c:v>
                </c:pt>
                <c:pt idx="66">
                  <c:v>0.13636883582880296</c:v>
                </c:pt>
                <c:pt idx="67">
                  <c:v>0.13853466018799462</c:v>
                </c:pt>
                <c:pt idx="68">
                  <c:v>0.13121519109573673</c:v>
                </c:pt>
                <c:pt idx="69">
                  <c:v>0.1238578378217591</c:v>
                </c:pt>
                <c:pt idx="70">
                  <c:v>0.1245422898914772</c:v>
                </c:pt>
                <c:pt idx="71">
                  <c:v>0.11675744361963823</c:v>
                </c:pt>
                <c:pt idx="72">
                  <c:v>0.11566221679096131</c:v>
                </c:pt>
                <c:pt idx="73">
                  <c:v>0.11567548512539176</c:v>
                </c:pt>
                <c:pt idx="74">
                  <c:v>0.12507781624380612</c:v>
                </c:pt>
                <c:pt idx="75">
                  <c:v>0.13087317613427621</c:v>
                </c:pt>
                <c:pt idx="76">
                  <c:v>0.130139781925354</c:v>
                </c:pt>
                <c:pt idx="77">
                  <c:v>0.13548162634883315</c:v>
                </c:pt>
                <c:pt idx="78">
                  <c:v>0.13937233760541309</c:v>
                </c:pt>
                <c:pt idx="79">
                  <c:v>0.14568824905112601</c:v>
                </c:pt>
                <c:pt idx="80">
                  <c:v>0.14594984760394408</c:v>
                </c:pt>
                <c:pt idx="81">
                  <c:v>0.13550700489943601</c:v>
                </c:pt>
                <c:pt idx="82">
                  <c:v>0.12490632629874052</c:v>
                </c:pt>
                <c:pt idx="83">
                  <c:v>0.11219061682272248</c:v>
                </c:pt>
                <c:pt idx="84">
                  <c:v>8.992393510445601E-2</c:v>
                </c:pt>
                <c:pt idx="85">
                  <c:v>9.4046253797665069E-2</c:v>
                </c:pt>
                <c:pt idx="86">
                  <c:v>0.10164345779921174</c:v>
                </c:pt>
                <c:pt idx="87">
                  <c:v>0.11172917071939681</c:v>
                </c:pt>
                <c:pt idx="88">
                  <c:v>0.11583383050883896</c:v>
                </c:pt>
                <c:pt idx="89">
                  <c:v>9.7735622802777561E-2</c:v>
                </c:pt>
                <c:pt idx="90">
                  <c:v>8.7519215588516358E-2</c:v>
                </c:pt>
              </c:numCache>
            </c:numRef>
          </c:val>
          <c:smooth val="0"/>
          <c:extLst>
            <c:ext xmlns:c16="http://schemas.microsoft.com/office/drawing/2014/chart" uri="{C3380CC4-5D6E-409C-BE32-E72D297353CC}">
              <c16:uniqueId val="{00000008-3DDC-4BD1-8F7B-C12896DDD855}"/>
            </c:ext>
          </c:extLst>
        </c:ser>
        <c:dLbls>
          <c:showLegendKey val="0"/>
          <c:showVal val="0"/>
          <c:showCatName val="0"/>
          <c:showSerName val="0"/>
          <c:showPercent val="0"/>
          <c:showBubbleSize val="0"/>
        </c:dLbls>
        <c:marker val="1"/>
        <c:smooth val="0"/>
        <c:axId val="1679718336"/>
        <c:axId val="1679717520"/>
      </c:lineChart>
      <c:dateAx>
        <c:axId val="1611582176"/>
        <c:scaling>
          <c:orientation val="minMax"/>
        </c:scaling>
        <c:delete val="0"/>
        <c:axPos val="b"/>
        <c:numFmt formatCode="[$-409]d\-mmm;@"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01906384"/>
        <c:crosses val="autoZero"/>
        <c:auto val="1"/>
        <c:lblOffset val="100"/>
        <c:baseTimeUnit val="days"/>
      </c:dateAx>
      <c:valAx>
        <c:axId val="1601906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dirty="0">
                    <a:latin typeface="Open Sans" panose="020B0606030504020204" pitchFamily="34" charset="0"/>
                    <a:ea typeface="Open Sans" panose="020B0606030504020204" pitchFamily="34" charset="0"/>
                    <a:cs typeface="Open Sans" panose="020B0606030504020204" pitchFamily="34" charset="0"/>
                  </a:rPr>
                  <a:t>Energy generation (million kWh)</a:t>
                </a:r>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11582176"/>
        <c:crosses val="autoZero"/>
        <c:crossBetween val="between"/>
      </c:valAx>
      <c:valAx>
        <c:axId val="1679717520"/>
        <c:scaling>
          <c:orientation val="minMax"/>
        </c:scaling>
        <c:delete val="0"/>
        <c:axPos val="r"/>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800" dirty="0"/>
                  <a:t>RE share %</a:t>
                </a:r>
              </a:p>
            </c:rich>
          </c:tx>
          <c:layout>
            <c:manualLayout>
              <c:xMode val="edge"/>
              <c:yMode val="edge"/>
              <c:x val="0.95885156295080087"/>
              <c:y val="0.79110232989673723"/>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679718336"/>
        <c:crosses val="max"/>
        <c:crossBetween val="between"/>
      </c:valAx>
      <c:dateAx>
        <c:axId val="1679718336"/>
        <c:scaling>
          <c:orientation val="minMax"/>
        </c:scaling>
        <c:delete val="1"/>
        <c:axPos val="b"/>
        <c:numFmt formatCode="m/d/yy" sourceLinked="1"/>
        <c:majorTickMark val="out"/>
        <c:minorTickMark val="none"/>
        <c:tickLblPos val="nextTo"/>
        <c:crossAx val="1679717520"/>
        <c:crosses val="autoZero"/>
        <c:auto val="1"/>
        <c:lblOffset val="100"/>
        <c:baseTimeUnit val="days"/>
      </c:dateAx>
      <c:spPr>
        <a:noFill/>
        <a:ln>
          <a:noFill/>
        </a:ln>
        <a:effectLst/>
      </c:spPr>
    </c:plotArea>
    <c:legend>
      <c:legendPos val="b"/>
      <c:layout>
        <c:manualLayout>
          <c:xMode val="edge"/>
          <c:yMode val="edge"/>
          <c:x val="0"/>
          <c:y val="0.86138318634345401"/>
          <c:w val="1"/>
          <c:h val="0.1089284910241994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latin typeface="Open Sans" panose="020B0606030504020204" pitchFamily="34" charset="0"/>
                <a:ea typeface="Open Sans" panose="020B0606030504020204" pitchFamily="34" charset="0"/>
                <a:cs typeface="Open Sans" panose="020B0606030504020204" pitchFamily="34" charset="0"/>
              </a:rPr>
              <a:t>Coal financing by Power Finance Corporation </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(PFC)</a:t>
            </a:r>
            <a:r>
              <a:rPr lang="en-US" sz="1000" b="1" dirty="0">
                <a:latin typeface="Open Sans" panose="020B0606030504020204" pitchFamily="34" charset="0"/>
                <a:ea typeface="Open Sans" panose="020B0606030504020204" pitchFamily="34" charset="0"/>
                <a:cs typeface="Open Sans" panose="020B0606030504020204" pitchFamily="34" charset="0"/>
              </a:rPr>
              <a:t>/ </a:t>
            </a:r>
            <a:br>
              <a:rPr lang="en-US" sz="1000" b="1" dirty="0">
                <a:latin typeface="Open Sans" panose="020B0606030504020204" pitchFamily="34" charset="0"/>
                <a:ea typeface="Open Sans" panose="020B0606030504020204" pitchFamily="34" charset="0"/>
                <a:cs typeface="Open Sans" panose="020B0606030504020204" pitchFamily="34" charset="0"/>
              </a:rPr>
            </a:br>
            <a:r>
              <a:rPr lang="en-US" sz="1000" b="1" dirty="0">
                <a:latin typeface="Open Sans" panose="020B0606030504020204" pitchFamily="34" charset="0"/>
                <a:ea typeface="Open Sans" panose="020B0606030504020204" pitchFamily="34" charset="0"/>
                <a:cs typeface="Open Sans" panose="020B0606030504020204" pitchFamily="34" charset="0"/>
              </a:rPr>
              <a:t>Rural Electrification</a:t>
            </a:r>
            <a:r>
              <a:rPr lang="en-US" sz="1000" b="1" baseline="0" dirty="0">
                <a:latin typeface="Open Sans" panose="020B0606030504020204" pitchFamily="34" charset="0"/>
                <a:ea typeface="Open Sans" panose="020B0606030504020204" pitchFamily="34" charset="0"/>
                <a:cs typeface="Open Sans" panose="020B0606030504020204" pitchFamily="34" charset="0"/>
              </a:rPr>
              <a:t> Corporation </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REC)</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 (INR cr)</a:t>
            </a:r>
          </a:p>
        </c:rich>
      </c:tx>
      <c:layout>
        <c:manualLayout>
          <c:xMode val="edge"/>
          <c:yMode val="edge"/>
          <c:x val="1.6726541330831875E-3"/>
          <c:y val="9.8935595299203937E-3"/>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5.5455861924580192E-2"/>
          <c:y val="0.27956307963016608"/>
          <c:w val="0.89052114189114329"/>
          <c:h val="0.52949235084414314"/>
        </c:manualLayout>
      </c:layout>
      <c:barChart>
        <c:barDir val="col"/>
        <c:grouping val="clustered"/>
        <c:varyColors val="0"/>
        <c:ser>
          <c:idx val="0"/>
          <c:order val="0"/>
          <c:tx>
            <c:strRef>
              <c:f>Sheet1!$B$1</c:f>
              <c:strCache>
                <c:ptCount val="1"/>
                <c:pt idx="0">
                  <c:v>Change in gross loan assets for conventional generation (excludes large hydro and renewables)</c:v>
                </c:pt>
              </c:strCache>
            </c:strRef>
          </c:tx>
          <c:spPr>
            <a:solidFill>
              <a:schemeClr val="accent1">
                <a:lumMod val="20000"/>
                <a:lumOff val="80000"/>
              </a:schemeClr>
            </a:solidFill>
            <a:ln>
              <a:noFill/>
            </a:ln>
            <a:effectLst/>
          </c:spPr>
          <c:invertIfNegative val="0"/>
          <c:dLbls>
            <c:dLbl>
              <c:idx val="1"/>
              <c:layout>
                <c:manualLayout>
                  <c:x val="-3.7321425126384797E-2"/>
                  <c:y val="-3.716296533470701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C4-4A09-ABC5-F201088F8318}"/>
                </c:ext>
              </c:extLst>
            </c:dLbl>
            <c:dLbl>
              <c:idx val="3"/>
              <c:layout>
                <c:manualLayout>
                  <c:x val="-2.3035270346186972E-2"/>
                  <c:y val="-2.86868050296778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0C4-4A09-ABC5-F201088F8318}"/>
                </c:ext>
              </c:extLst>
            </c:dLbl>
            <c:dLbl>
              <c:idx val="4"/>
              <c:layout>
                <c:manualLayout>
                  <c:x val="3.2015121220718926E-3"/>
                  <c:y val="-2.47338826029645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C4-4A09-ABC5-F201088F831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9D9D9C"/>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Q1 FY19</c:v>
                </c:pt>
                <c:pt idx="1">
                  <c:v>Q2 FY19</c:v>
                </c:pt>
                <c:pt idx="2">
                  <c:v>Q3 FY19</c:v>
                </c:pt>
                <c:pt idx="3">
                  <c:v>Q4 FY19</c:v>
                </c:pt>
                <c:pt idx="4">
                  <c:v>Q1 FY20</c:v>
                </c:pt>
                <c:pt idx="5">
                  <c:v>Q2 FY20</c:v>
                </c:pt>
                <c:pt idx="6">
                  <c:v>Q3 FY20</c:v>
                </c:pt>
                <c:pt idx="7">
                  <c:v>Q4 FY20</c:v>
                </c:pt>
              </c:strCache>
            </c:strRef>
          </c:cat>
          <c:val>
            <c:numRef>
              <c:f>Sheet1!$B$2:$B$9</c:f>
              <c:numCache>
                <c:formatCode>0</c:formatCode>
                <c:ptCount val="8"/>
                <c:pt idx="0">
                  <c:v>-12012.1875</c:v>
                </c:pt>
                <c:pt idx="1">
                  <c:v>10954.5</c:v>
                </c:pt>
                <c:pt idx="2">
                  <c:v>2478.6875</c:v>
                </c:pt>
                <c:pt idx="3">
                  <c:v>5992</c:v>
                </c:pt>
                <c:pt idx="4">
                  <c:v>-1538</c:v>
                </c:pt>
                <c:pt idx="5">
                  <c:v>1488</c:v>
                </c:pt>
                <c:pt idx="6">
                  <c:v>3498</c:v>
                </c:pt>
                <c:pt idx="7">
                  <c:v>2740</c:v>
                </c:pt>
              </c:numCache>
            </c:numRef>
          </c:val>
          <c:extLst>
            <c:ext xmlns:c16="http://schemas.microsoft.com/office/drawing/2014/chart" uri="{C3380CC4-5D6E-409C-BE32-E72D297353CC}">
              <c16:uniqueId val="{00000002-E0C4-4A09-ABC5-F201088F8318}"/>
            </c:ext>
          </c:extLst>
        </c:ser>
        <c:dLbls>
          <c:dLblPos val="ctr"/>
          <c:showLegendKey val="0"/>
          <c:showVal val="1"/>
          <c:showCatName val="0"/>
          <c:showSerName val="0"/>
          <c:showPercent val="0"/>
          <c:showBubbleSize val="0"/>
        </c:dLbls>
        <c:gapWidth val="73"/>
        <c:axId val="1088633967"/>
        <c:axId val="1336058815"/>
      </c:barChart>
      <c:lineChart>
        <c:grouping val="standard"/>
        <c:varyColors val="0"/>
        <c:ser>
          <c:idx val="1"/>
          <c:order val="1"/>
          <c:tx>
            <c:strRef>
              <c:f>Sheet1!$C$1</c:f>
              <c:strCache>
                <c:ptCount val="1"/>
                <c:pt idx="0">
                  <c:v>% share of conventional generation in total gross assets</c:v>
                </c:pt>
              </c:strCache>
            </c:strRef>
          </c:tx>
          <c:spPr>
            <a:ln w="38100" cap="rnd">
              <a:solidFill>
                <a:srgbClr val="009CD8"/>
              </a:solidFill>
              <a:round/>
            </a:ln>
            <a:effectLst/>
          </c:spPr>
          <c:marker>
            <c:symbol val="circle"/>
            <c:size val="5"/>
            <c:spPr>
              <a:solidFill>
                <a:srgbClr val="009CD8"/>
              </a:solidFill>
              <a:ln w="38100">
                <a:solidFill>
                  <a:srgbClr val="009CD8"/>
                </a:solidFill>
              </a:ln>
              <a:effectLst/>
            </c:spPr>
          </c:marker>
          <c:dLbls>
            <c:dLbl>
              <c:idx val="0"/>
              <c:layout>
                <c:manualLayout>
                  <c:x val="-2.4763696264226105E-2"/>
                  <c:y val="-4.94685442381221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0C4-4A09-ABC5-F201088F8318}"/>
                </c:ext>
              </c:extLst>
            </c:dLbl>
            <c:dLbl>
              <c:idx val="1"/>
              <c:layout>
                <c:manualLayout>
                  <c:x val="1.6855961322708515E-2"/>
                  <c:y val="-4.45216898143098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C4-4A09-ABC5-F201088F8318}"/>
                </c:ext>
              </c:extLst>
            </c:dLbl>
            <c:dLbl>
              <c:idx val="2"/>
              <c:layout>
                <c:manualLayout>
                  <c:x val="-2.4763696264226091E-2"/>
                  <c:y val="-5.44153986619343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C4-4A09-ABC5-F201088F8318}"/>
                </c:ext>
              </c:extLst>
            </c:dLbl>
            <c:dLbl>
              <c:idx val="3"/>
              <c:layout>
                <c:manualLayout>
                  <c:x val="-5.9166182574221966E-3"/>
                  <c:y val="-0.103386567685895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C4-4A09-ABC5-F201088F8318}"/>
                </c:ext>
              </c:extLst>
            </c:dLbl>
            <c:dLbl>
              <c:idx val="4"/>
              <c:layout>
                <c:manualLayout>
                  <c:x val="-2.4763696264226091E-2"/>
                  <c:y val="-6.43091075095587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C4-4A09-ABC5-F201088F8318}"/>
                </c:ext>
              </c:extLst>
            </c:dLbl>
            <c:dLbl>
              <c:idx val="5"/>
              <c:layout>
                <c:manualLayout>
                  <c:x val="-2.4763696264226091E-2"/>
                  <c:y val="0.1187245061714929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0C4-4A09-ABC5-F201088F8318}"/>
                </c:ext>
              </c:extLst>
            </c:dLbl>
            <c:dLbl>
              <c:idx val="6"/>
              <c:layout>
                <c:manualLayout>
                  <c:x val="-2.8951888603609168E-2"/>
                  <c:y val="0.1276240944315409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0C4-4A09-ABC5-F201088F8318}"/>
                </c:ext>
              </c:extLst>
            </c:dLbl>
            <c:dLbl>
              <c:idx val="7"/>
              <c:layout>
                <c:manualLayout>
                  <c:x val="-2.4763657631575172E-2"/>
                  <c:y val="6.87585446302876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0C4-4A09-ABC5-F201088F8318}"/>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9CD8"/>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Q1 FY19</c:v>
                </c:pt>
                <c:pt idx="1">
                  <c:v>Q2 FY19</c:v>
                </c:pt>
                <c:pt idx="2">
                  <c:v>Q3 FY19</c:v>
                </c:pt>
                <c:pt idx="3">
                  <c:v>Q4 FY19</c:v>
                </c:pt>
                <c:pt idx="4">
                  <c:v>Q1 FY20</c:v>
                </c:pt>
                <c:pt idx="5">
                  <c:v>Q2 FY20</c:v>
                </c:pt>
                <c:pt idx="6">
                  <c:v>Q3 FY20</c:v>
                </c:pt>
                <c:pt idx="7">
                  <c:v>Q4 FY20</c:v>
                </c:pt>
              </c:strCache>
            </c:strRef>
          </c:cat>
          <c:val>
            <c:numRef>
              <c:f>Sheet1!$C$2:$C$9</c:f>
              <c:numCache>
                <c:formatCode>0%</c:formatCode>
                <c:ptCount val="8"/>
                <c:pt idx="0">
                  <c:v>0.61188941566180599</c:v>
                </c:pt>
                <c:pt idx="1">
                  <c:v>0.63297534316217585</c:v>
                </c:pt>
                <c:pt idx="2">
                  <c:v>0.62962355147699112</c:v>
                </c:pt>
                <c:pt idx="3">
                  <c:v>0.61647710118951149</c:v>
                </c:pt>
                <c:pt idx="4">
                  <c:v>0.60730672860271517</c:v>
                </c:pt>
                <c:pt idx="5">
                  <c:v>0.59592728479507362</c:v>
                </c:pt>
                <c:pt idx="6">
                  <c:v>0.59295955694643832</c:v>
                </c:pt>
                <c:pt idx="7">
                  <c:v>0.58037140661921394</c:v>
                </c:pt>
              </c:numCache>
            </c:numRef>
          </c:val>
          <c:smooth val="0"/>
          <c:extLst>
            <c:ext xmlns:c16="http://schemas.microsoft.com/office/drawing/2014/chart" uri="{C3380CC4-5D6E-409C-BE32-E72D297353CC}">
              <c16:uniqueId val="{0000000B-E0C4-4A09-ABC5-F201088F8318}"/>
            </c:ext>
          </c:extLst>
        </c:ser>
        <c:dLbls>
          <c:showLegendKey val="0"/>
          <c:showVal val="0"/>
          <c:showCatName val="0"/>
          <c:showSerName val="0"/>
          <c:showPercent val="0"/>
          <c:showBubbleSize val="0"/>
        </c:dLbls>
        <c:marker val="1"/>
        <c:smooth val="0"/>
        <c:axId val="1095489855"/>
        <c:axId val="1095673935"/>
      </c:line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88633967"/>
        <c:crosses val="autoZero"/>
        <c:crossBetween val="between"/>
      </c:valAx>
      <c:valAx>
        <c:axId val="1095673935"/>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095489855"/>
        <c:crosses val="max"/>
        <c:crossBetween val="between"/>
      </c:valAx>
      <c:catAx>
        <c:axId val="1095489855"/>
        <c:scaling>
          <c:orientation val="minMax"/>
        </c:scaling>
        <c:delete val="1"/>
        <c:axPos val="b"/>
        <c:numFmt formatCode="General" sourceLinked="1"/>
        <c:majorTickMark val="out"/>
        <c:minorTickMark val="none"/>
        <c:tickLblPos val="nextTo"/>
        <c:crossAx val="1095673935"/>
        <c:crosses val="autoZero"/>
        <c:auto val="1"/>
        <c:lblAlgn val="ctr"/>
        <c:lblOffset val="100"/>
        <c:noMultiLvlLbl val="0"/>
      </c:catAx>
      <c:spPr>
        <a:noFill/>
        <a:ln>
          <a:noFill/>
        </a:ln>
        <a:effectLst/>
      </c:spPr>
    </c:plotArea>
    <c:legend>
      <c:legendPos val="b"/>
      <c:layout>
        <c:manualLayout>
          <c:xMode val="edge"/>
          <c:yMode val="edge"/>
          <c:x val="4.2723801137696409E-2"/>
          <c:y val="0.86010439060586186"/>
          <c:w val="0.91404481940509608"/>
          <c:h val="0.1398956093941380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Coal capacity added</a:t>
            </a:r>
            <a:r>
              <a:rPr lang="en-US" sz="1000" b="1" baseline="0" dirty="0">
                <a:solidFill>
                  <a:srgbClr val="575756"/>
                </a:solidFill>
                <a:latin typeface="Open Sans" panose="020B0606030504020204" pitchFamily="34" charset="0"/>
                <a:ea typeface="Open Sans" panose="020B0606030504020204" pitchFamily="34" charset="0"/>
                <a:cs typeface="Open Sans" panose="020B0606030504020204" pitchFamily="34" charset="0"/>
              </a:rPr>
              <a:t> versus retired </a:t>
            </a:r>
            <a:r>
              <a:rPr lang="en-US" sz="10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(MW)</a:t>
            </a: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1.2557307950705865E-2"/>
          <c:y val="0.13340726977270723"/>
          <c:w val="0.97822162397112233"/>
          <c:h val="0.66921013130890084"/>
        </c:manualLayout>
      </c:layout>
      <c:barChart>
        <c:barDir val="col"/>
        <c:grouping val="clustered"/>
        <c:varyColors val="0"/>
        <c:ser>
          <c:idx val="0"/>
          <c:order val="0"/>
          <c:tx>
            <c:strRef>
              <c:f>Sheet1!$B$1</c:f>
              <c:strCache>
                <c:ptCount val="1"/>
                <c:pt idx="0">
                  <c:v>Capacity added</c:v>
                </c:pt>
              </c:strCache>
            </c:strRef>
          </c:tx>
          <c:spPr>
            <a:solidFill>
              <a:srgbClr val="009CD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9CD8"/>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Q1 FY19</c:v>
                </c:pt>
                <c:pt idx="1">
                  <c:v>Q2 FY19</c:v>
                </c:pt>
                <c:pt idx="2">
                  <c:v>Q3 FY19</c:v>
                </c:pt>
                <c:pt idx="3">
                  <c:v>Q4 FY19</c:v>
                </c:pt>
                <c:pt idx="4">
                  <c:v>Q1 FY20</c:v>
                </c:pt>
                <c:pt idx="5">
                  <c:v>Q2 FY20</c:v>
                </c:pt>
                <c:pt idx="6">
                  <c:v>Q3 FY20</c:v>
                </c:pt>
                <c:pt idx="7">
                  <c:v>Q4 FY20</c:v>
                </c:pt>
                <c:pt idx="8">
                  <c:v>Q1 FY21</c:v>
                </c:pt>
              </c:strCache>
            </c:strRef>
          </c:cat>
          <c:val>
            <c:numRef>
              <c:f>Sheet1!$B$2:$B$10</c:f>
              <c:numCache>
                <c:formatCode>#,##0</c:formatCode>
                <c:ptCount val="9"/>
                <c:pt idx="0" formatCode="General">
                  <c:v>110</c:v>
                </c:pt>
                <c:pt idx="1">
                  <c:v>30</c:v>
                </c:pt>
                <c:pt idx="2">
                  <c:v>2129.7550000000001</c:v>
                </c:pt>
                <c:pt idx="3">
                  <c:v>3652</c:v>
                </c:pt>
                <c:pt idx="4">
                  <c:v>45</c:v>
                </c:pt>
                <c:pt idx="5">
                  <c:v>3300</c:v>
                </c:pt>
                <c:pt idx="6">
                  <c:v>2100</c:v>
                </c:pt>
                <c:pt idx="7">
                  <c:v>1320</c:v>
                </c:pt>
                <c:pt idx="8">
                  <c:v>270</c:v>
                </c:pt>
              </c:numCache>
            </c:numRef>
          </c:val>
          <c:extLst>
            <c:ext xmlns:c16="http://schemas.microsoft.com/office/drawing/2014/chart" uri="{C3380CC4-5D6E-409C-BE32-E72D297353CC}">
              <c16:uniqueId val="{00000000-2BE3-4685-865F-435465BC7BAD}"/>
            </c:ext>
          </c:extLst>
        </c:ser>
        <c:ser>
          <c:idx val="1"/>
          <c:order val="1"/>
          <c:tx>
            <c:strRef>
              <c:f>Sheet1!$C$1</c:f>
              <c:strCache>
                <c:ptCount val="1"/>
                <c:pt idx="0">
                  <c:v>Capacity retired</c:v>
                </c:pt>
              </c:strCache>
            </c:strRef>
          </c:tx>
          <c:spPr>
            <a:solidFill>
              <a:srgbClr val="575756"/>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fld id="{D9CD43D3-ABE9-4DDD-B5C5-F56D6920C503}" type="VALUE">
                      <a:rPr lang="en-US">
                        <a:solidFill>
                          <a:srgbClr val="575756"/>
                        </a:solidFill>
                        <a:latin typeface="Open Sans" panose="020B0606030504020204" pitchFamily="34" charset="0"/>
                        <a:ea typeface="Open Sans" panose="020B0606030504020204" pitchFamily="34" charset="0"/>
                        <a:cs typeface="Open Sans" panose="020B0606030504020204" pitchFamily="34" charset="0"/>
                      </a:rPr>
                      <a:pPr>
                        <a:defRPr b="1">
                          <a:solidFill>
                            <a:schemeClr val="accent3"/>
                          </a:solidFill>
                          <a:latin typeface="Open Sans" panose="020B0606030504020204" pitchFamily="34" charset="0"/>
                          <a:ea typeface="Open Sans" panose="020B0606030504020204" pitchFamily="34" charset="0"/>
                          <a:cs typeface="Open Sans" panose="020B0606030504020204" pitchFamily="34" charset="0"/>
                        </a:defRPr>
                      </a:pPr>
                      <a:t>[VALUE]</a:t>
                    </a:fld>
                    <a:endParaRPr lang="en-IN"/>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BE3-4685-865F-435465BC7BAD}"/>
                </c:ext>
              </c:extLst>
            </c:dLbl>
            <c:dLbl>
              <c:idx val="1"/>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2BE3-4685-865F-435465BC7BAD}"/>
                </c:ext>
              </c:extLst>
            </c:dLbl>
            <c:dLbl>
              <c:idx val="2"/>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2BE3-4685-865F-435465BC7BAD}"/>
                </c:ext>
              </c:extLst>
            </c:dLbl>
            <c:dLbl>
              <c:idx val="3"/>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2BE3-4685-865F-435465BC7BAD}"/>
                </c:ext>
              </c:extLst>
            </c:dLbl>
            <c:dLbl>
              <c:idx val="4"/>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2BE3-4685-865F-435465BC7BAD}"/>
                </c:ext>
              </c:extLst>
            </c:dLbl>
            <c:dLbl>
              <c:idx val="5"/>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2BE3-4685-865F-435465BC7BAD}"/>
                </c:ext>
              </c:extLst>
            </c:dLbl>
            <c:dLbl>
              <c:idx val="6"/>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2BE3-4685-865F-435465BC7BAD}"/>
                </c:ext>
              </c:extLst>
            </c:dLbl>
            <c:dLbl>
              <c:idx val="7"/>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A-2BE3-4685-865F-435465BC7BAD}"/>
                </c:ext>
              </c:extLst>
            </c:dLbl>
            <c:dLbl>
              <c:idx val="8"/>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575756"/>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2BE3-4685-865F-435465BC7BAD}"/>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3"/>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Q1 FY19</c:v>
                </c:pt>
                <c:pt idx="1">
                  <c:v>Q2 FY19</c:v>
                </c:pt>
                <c:pt idx="2">
                  <c:v>Q3 FY19</c:v>
                </c:pt>
                <c:pt idx="3">
                  <c:v>Q4 FY19</c:v>
                </c:pt>
                <c:pt idx="4">
                  <c:v>Q1 FY20</c:v>
                </c:pt>
                <c:pt idx="5">
                  <c:v>Q2 FY20</c:v>
                </c:pt>
                <c:pt idx="6">
                  <c:v>Q3 FY20</c:v>
                </c:pt>
                <c:pt idx="7">
                  <c:v>Q4 FY20</c:v>
                </c:pt>
                <c:pt idx="8">
                  <c:v>Q1 FY21</c:v>
                </c:pt>
              </c:strCache>
            </c:strRef>
          </c:cat>
          <c:val>
            <c:numRef>
              <c:f>Sheet1!$C$2:$C$10</c:f>
              <c:numCache>
                <c:formatCode>#,##0</c:formatCode>
                <c:ptCount val="9"/>
                <c:pt idx="0" formatCode="General">
                  <c:v>214</c:v>
                </c:pt>
                <c:pt idx="1">
                  <c:v>860</c:v>
                </c:pt>
                <c:pt idx="2">
                  <c:v>705</c:v>
                </c:pt>
                <c:pt idx="3">
                  <c:v>100</c:v>
                </c:pt>
                <c:pt idx="4">
                  <c:v>0</c:v>
                </c:pt>
                <c:pt idx="5">
                  <c:v>895</c:v>
                </c:pt>
                <c:pt idx="6">
                  <c:v>0</c:v>
                </c:pt>
                <c:pt idx="7">
                  <c:v>1230</c:v>
                </c:pt>
                <c:pt idx="8">
                  <c:v>0</c:v>
                </c:pt>
              </c:numCache>
            </c:numRef>
          </c:val>
          <c:extLst>
            <c:ext xmlns:c16="http://schemas.microsoft.com/office/drawing/2014/chart" uri="{C3380CC4-5D6E-409C-BE32-E72D297353CC}">
              <c16:uniqueId val="{00000001-2BE3-4685-865F-435465BC7BAD}"/>
            </c:ext>
          </c:extLst>
        </c:ser>
        <c:dLbls>
          <c:dLblPos val="ctr"/>
          <c:showLegendKey val="0"/>
          <c:showVal val="1"/>
          <c:showCatName val="0"/>
          <c:showSerName val="0"/>
          <c:showPercent val="0"/>
          <c:showBubbleSize val="0"/>
        </c:dLbls>
        <c:gapWidth val="73"/>
        <c:axId val="1088633967"/>
        <c:axId val="1336058815"/>
      </c:barChart>
      <c:catAx>
        <c:axId val="108863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336058815"/>
        <c:crosses val="autoZero"/>
        <c:auto val="1"/>
        <c:lblAlgn val="ctr"/>
        <c:lblOffset val="100"/>
        <c:noMultiLvlLbl val="0"/>
      </c:catAx>
      <c:valAx>
        <c:axId val="1336058815"/>
        <c:scaling>
          <c:orientation val="minMax"/>
        </c:scaling>
        <c:delete val="1"/>
        <c:axPos val="l"/>
        <c:numFmt formatCode="General" sourceLinked="1"/>
        <c:majorTickMark val="none"/>
        <c:minorTickMark val="none"/>
        <c:tickLblPos val="nextTo"/>
        <c:crossAx val="1088633967"/>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800" b="1"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egendEntry>
        <c:idx val="1"/>
        <c:txPr>
          <a:bodyPr rot="0" spcFirstLastPara="1" vertOverflow="ellipsis" vert="horz" wrap="square" anchor="ctr" anchorCtr="1"/>
          <a:lstStyle/>
          <a:p>
            <a:pPr>
              <a:defRPr sz="800" b="1"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Entry>
      <c:layout>
        <c:manualLayout>
          <c:xMode val="edge"/>
          <c:yMode val="edge"/>
          <c:x val="1.0570171583908165E-2"/>
          <c:y val="0.91797486303082876"/>
          <c:w val="0.96814405140113635"/>
          <c:h val="8.2025136969171228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Amount</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overdue by discoms to power producers (INR cr)</a:t>
            </a:r>
            <a:endPar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0"/>
          <c:y val="3.6328049551704001E-3"/>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26731965658805135"/>
          <c:y val="0.13651912182781378"/>
          <c:w val="0.33815954361919626"/>
          <c:h val="0.83623677864377866"/>
        </c:manualLayout>
      </c:layout>
      <c:barChart>
        <c:barDir val="bar"/>
        <c:grouping val="clustered"/>
        <c:varyColors val="0"/>
        <c:ser>
          <c:idx val="0"/>
          <c:order val="0"/>
          <c:tx>
            <c:strRef>
              <c:f>Sheet1!$B$1</c:f>
              <c:strCache>
                <c:ptCount val="1"/>
                <c:pt idx="0">
                  <c:v>Amount overdue (INR crore)</c:v>
                </c:pt>
              </c:strCache>
            </c:strRef>
          </c:tx>
          <c:spPr>
            <a:solidFill>
              <a:schemeClr val="accent2">
                <a:lumMod val="40000"/>
                <a:lumOff val="60000"/>
              </a:schemeClr>
            </a:solidFill>
            <a:ln>
              <a:noFill/>
            </a:ln>
            <a:effectLst/>
          </c:spPr>
          <c:invertIfNegative val="0"/>
          <c:dLbls>
            <c:dLbl>
              <c:idx val="0"/>
              <c:layout>
                <c:manualLayout>
                  <c:x val="-1.7823627487121151E-2"/>
                  <c:y val="4.57118011313490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807-413C-A25F-3D962B0A6156}"/>
                </c:ext>
              </c:extLst>
            </c:dLbl>
            <c:dLbl>
              <c:idx val="1"/>
              <c:layout>
                <c:manualLayout>
                  <c:x val="-1.7823627487121144E-2"/>
                  <c:y val="-4.5711801131349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07-413C-A25F-3D962B0A6156}"/>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mmmm\ yyyy</c:formatCode>
                <c:ptCount val="13"/>
                <c:pt idx="0">
                  <c:v>43983</c:v>
                </c:pt>
                <c:pt idx="1">
                  <c:v>43952</c:v>
                </c:pt>
                <c:pt idx="2">
                  <c:v>43922</c:v>
                </c:pt>
                <c:pt idx="3">
                  <c:v>43891</c:v>
                </c:pt>
                <c:pt idx="4">
                  <c:v>43862</c:v>
                </c:pt>
                <c:pt idx="5">
                  <c:v>43831</c:v>
                </c:pt>
                <c:pt idx="6">
                  <c:v>43800</c:v>
                </c:pt>
                <c:pt idx="7">
                  <c:v>43770</c:v>
                </c:pt>
                <c:pt idx="8">
                  <c:v>43739</c:v>
                </c:pt>
                <c:pt idx="9">
                  <c:v>43709</c:v>
                </c:pt>
                <c:pt idx="10">
                  <c:v>43678</c:v>
                </c:pt>
                <c:pt idx="11">
                  <c:v>43647</c:v>
                </c:pt>
                <c:pt idx="12">
                  <c:v>43617</c:v>
                </c:pt>
              </c:numCache>
            </c:numRef>
          </c:cat>
          <c:val>
            <c:numRef>
              <c:f>Sheet1!$B$2:$B$14</c:f>
              <c:numCache>
                <c:formatCode>#,##0</c:formatCode>
                <c:ptCount val="13"/>
                <c:pt idx="0">
                  <c:v>130895</c:v>
                </c:pt>
                <c:pt idx="1">
                  <c:v>124915.56</c:v>
                </c:pt>
                <c:pt idx="2">
                  <c:v>113129.77</c:v>
                </c:pt>
                <c:pt idx="3">
                  <c:v>105600.13</c:v>
                </c:pt>
                <c:pt idx="4">
                  <c:v>108289.63</c:v>
                </c:pt>
                <c:pt idx="5">
                  <c:v>106232.05</c:v>
                </c:pt>
                <c:pt idx="6">
                  <c:v>103842.56</c:v>
                </c:pt>
                <c:pt idx="7">
                  <c:v>101441</c:v>
                </c:pt>
                <c:pt idx="8">
                  <c:v>101442.72</c:v>
                </c:pt>
                <c:pt idx="9">
                  <c:v>89755.67</c:v>
                </c:pt>
                <c:pt idx="10">
                  <c:v>86128.6</c:v>
                </c:pt>
                <c:pt idx="11">
                  <c:v>82227.17</c:v>
                </c:pt>
                <c:pt idx="12">
                  <c:v>76700.53</c:v>
                </c:pt>
              </c:numCache>
            </c:numRef>
          </c:val>
          <c:extLst>
            <c:ext xmlns:c16="http://schemas.microsoft.com/office/drawing/2014/chart" uri="{C3380CC4-5D6E-409C-BE32-E72D297353CC}">
              <c16:uniqueId val="{00000002-0807-413C-A25F-3D962B0A6156}"/>
            </c:ext>
          </c:extLst>
        </c:ser>
        <c:dLbls>
          <c:showLegendKey val="0"/>
          <c:showVal val="0"/>
          <c:showCatName val="0"/>
          <c:showSerName val="0"/>
          <c:showPercent val="0"/>
          <c:showBubbleSize val="0"/>
        </c:dLbls>
        <c:gapWidth val="89"/>
        <c:overlap val="-2"/>
        <c:axId val="173970032"/>
        <c:axId val="321977168"/>
      </c:barChart>
      <c:dateAx>
        <c:axId val="173970032"/>
        <c:scaling>
          <c:orientation val="minMax"/>
        </c:scaling>
        <c:delete val="0"/>
        <c:axPos val="l"/>
        <c:numFmt formatCode="mmmm\ 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Offset val="100"/>
        <c:baseTimeUnit val="months"/>
      </c:dateAx>
      <c:valAx>
        <c:axId val="321977168"/>
        <c:scaling>
          <c:orientation val="minMax"/>
        </c:scaling>
        <c:delete val="1"/>
        <c:axPos val="b"/>
        <c:numFmt formatCode="#,##0" sourceLinked="1"/>
        <c:majorTickMark val="none"/>
        <c:minorTickMark val="none"/>
        <c:tickLblPos val="nextTo"/>
        <c:crossAx val="173970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lgn="l">
              <a:defRPr sz="8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Discom payable</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and receivable days for RE rich states</a:t>
            </a:r>
            <a:endPar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4.794309311053355E-3"/>
          <c:y val="1.3472472048753315E-2"/>
        </c:manualLayout>
      </c:layout>
      <c:overlay val="0"/>
      <c:spPr>
        <a:noFill/>
        <a:ln>
          <a:noFill/>
        </a:ln>
        <a:effectLst/>
      </c:spPr>
      <c:txPr>
        <a:bodyPr rot="0" spcFirstLastPara="1" vertOverflow="ellipsis" vert="horz" wrap="square" anchor="ctr" anchorCtr="1"/>
        <a:lstStyle/>
        <a:p>
          <a:pPr algn="l">
            <a:defRPr sz="8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9.7551644737489673E-2"/>
          <c:y val="0.10499567019847542"/>
          <c:w val="0.86888406070043434"/>
          <c:h val="0.78514476113487808"/>
        </c:manualLayout>
      </c:layout>
      <c:scatterChart>
        <c:scatterStyle val="lineMarker"/>
        <c:varyColors val="0"/>
        <c:ser>
          <c:idx val="0"/>
          <c:order val="0"/>
          <c:tx>
            <c:strRef>
              <c:f>Sheet1!$B$1</c:f>
              <c:strCache>
                <c:ptCount val="1"/>
                <c:pt idx="0">
                  <c:v>Y-Values</c:v>
                </c:pt>
              </c:strCache>
            </c:strRef>
          </c:tx>
          <c:spPr>
            <a:ln w="25400" cap="rnd">
              <a:no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0-4F46-4872-B7FF-A08AE1D19481}"/>
              </c:ext>
            </c:extLst>
          </c:dPt>
          <c:dPt>
            <c:idx val="1"/>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1-4F46-4872-B7FF-A08AE1D19481}"/>
              </c:ext>
            </c:extLst>
          </c:dPt>
          <c:dPt>
            <c:idx val="2"/>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2-4F46-4872-B7FF-A08AE1D19481}"/>
              </c:ext>
            </c:extLst>
          </c:dPt>
          <c:dPt>
            <c:idx val="3"/>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3-4F46-4872-B7FF-A08AE1D19481}"/>
              </c:ext>
            </c:extLst>
          </c:dPt>
          <c:dPt>
            <c:idx val="4"/>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4-4F46-4872-B7FF-A08AE1D19481}"/>
              </c:ext>
            </c:extLst>
          </c:dPt>
          <c:dPt>
            <c:idx val="5"/>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5-4F46-4872-B7FF-A08AE1D19481}"/>
              </c:ext>
            </c:extLst>
          </c:dPt>
          <c:dPt>
            <c:idx val="6"/>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6-4F46-4872-B7FF-A08AE1D19481}"/>
              </c:ext>
            </c:extLst>
          </c:dPt>
          <c:dPt>
            <c:idx val="7"/>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7-4F46-4872-B7FF-A08AE1D19481}"/>
              </c:ext>
            </c:extLst>
          </c:dPt>
          <c:dPt>
            <c:idx val="8"/>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8-4F46-4872-B7FF-A08AE1D19481}"/>
              </c:ext>
            </c:extLst>
          </c:dPt>
          <c:dPt>
            <c:idx val="9"/>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9-4F46-4872-B7FF-A08AE1D19481}"/>
              </c:ext>
            </c:extLst>
          </c:dPt>
          <c:dPt>
            <c:idx val="10"/>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A-4F46-4872-B7FF-A08AE1D19481}"/>
              </c:ext>
            </c:extLst>
          </c:dPt>
          <c:dPt>
            <c:idx val="11"/>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B-4F46-4872-B7FF-A08AE1D19481}"/>
              </c:ext>
            </c:extLst>
          </c:dPt>
          <c:dPt>
            <c:idx val="12"/>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C-4F46-4872-B7FF-A08AE1D19481}"/>
              </c:ext>
            </c:extLst>
          </c:dPt>
          <c:dPt>
            <c:idx val="13"/>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D-4F46-4872-B7FF-A08AE1D19481}"/>
              </c:ext>
            </c:extLst>
          </c:dPt>
          <c:dPt>
            <c:idx val="14"/>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E-4F46-4872-B7FF-A08AE1D19481}"/>
              </c:ext>
            </c:extLst>
          </c:dPt>
          <c:dPt>
            <c:idx val="15"/>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F-4F46-4872-B7FF-A08AE1D19481}"/>
              </c:ext>
            </c:extLst>
          </c:dPt>
          <c:dLbls>
            <c:dLbl>
              <c:idx val="0"/>
              <c:layout>
                <c:manualLayout>
                  <c:x val="-3.482339066531262E-2"/>
                  <c:y val="-6.3166977898679089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TN</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F46-4872-B7FF-A08AE1D19481}"/>
                </c:ext>
              </c:extLst>
            </c:dLbl>
            <c:dLbl>
              <c:idx val="1"/>
              <c:layout>
                <c:manualLayout>
                  <c:x val="-6.1091642352394331E-2"/>
                  <c:y val="-4.9035662932531629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AP</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46-4872-B7FF-A08AE1D19481}"/>
                </c:ext>
              </c:extLst>
            </c:dLbl>
            <c:dLbl>
              <c:idx val="2"/>
              <c:layout>
                <c:manualLayout>
                  <c:x val="-1.6416153152713015E-2"/>
                  <c:y val="-5.8307027907201631E-2"/>
                </c:manualLayout>
              </c:layout>
              <c:tx>
                <c:rich>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TS*</a:t>
                    </a:r>
                  </a:p>
                </c:rich>
              </c:tx>
              <c:spPr>
                <a:noFill/>
                <a:ln>
                  <a:noFill/>
                </a:ln>
                <a:effectLst/>
              </c:spPr>
              <c:txPr>
                <a:bodyPr rot="0" spcFirstLastPara="1" vertOverflow="ellipsis" vert="horz" wrap="square" lIns="38100" tIns="19050" rIns="38100" bIns="19050" anchor="ctr" anchorCtr="1">
                  <a:no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6.5339126284542734E-2"/>
                      <c:h val="5.47987947249651E-2"/>
                    </c:manualLayout>
                  </c15:layout>
                </c:ext>
                <c:ext xmlns:c16="http://schemas.microsoft.com/office/drawing/2014/chart" uri="{C3380CC4-5D6E-409C-BE32-E72D297353CC}">
                  <c16:uniqueId val="{00000002-4F46-4872-B7FF-A08AE1D19481}"/>
                </c:ext>
              </c:extLst>
            </c:dLbl>
            <c:dLbl>
              <c:idx val="3"/>
              <c:delete val="1"/>
              <c:extLst>
                <c:ext xmlns:c15="http://schemas.microsoft.com/office/drawing/2012/chart" uri="{CE6537A1-D6FC-4f65-9D91-7224C49458BB}"/>
                <c:ext xmlns:c16="http://schemas.microsoft.com/office/drawing/2014/chart" uri="{C3380CC4-5D6E-409C-BE32-E72D297353CC}">
                  <c16:uniqueId val="{00000003-4F46-4872-B7FF-A08AE1D19481}"/>
                </c:ext>
              </c:extLst>
            </c:dLbl>
            <c:dLbl>
              <c:idx val="4"/>
              <c:layout>
                <c:manualLayout>
                  <c:x val="-3.2435367784668823E-2"/>
                  <c:y val="-6.3166977898679047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RJ</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F46-4872-B7FF-A08AE1D19481}"/>
                </c:ext>
              </c:extLst>
            </c:dLbl>
            <c:dLbl>
              <c:idx val="5"/>
              <c:layout>
                <c:manualLayout>
                  <c:x val="9.581988816907654E-3"/>
                  <c:y val="-3.1088892925524355E-3"/>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MP</a:t>
                    </a:r>
                  </a:p>
                  <a:p>
                    <a:pPr>
                      <a:defRPr sz="700" b="1">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MH</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F46-4872-B7FF-A08AE1D19481}"/>
                </c:ext>
              </c:extLst>
            </c:dLbl>
            <c:dLbl>
              <c:idx val="6"/>
              <c:layout>
                <c:manualLayout>
                  <c:x val="-3.4823390665312579E-2"/>
                  <c:y val="-5.9634149157142234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KA</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F46-4872-B7FF-A08AE1D19481}"/>
                </c:ext>
              </c:extLst>
            </c:dLbl>
            <c:dLbl>
              <c:idx val="7"/>
              <c:layout>
                <c:manualLayout>
                  <c:x val="-3.4823390665312579E-2"/>
                  <c:y val="-6.3166977898679033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UP</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F46-4872-B7FF-A08AE1D19481}"/>
                </c:ext>
              </c:extLst>
            </c:dLbl>
            <c:dLbl>
              <c:idx val="8"/>
              <c:layout>
                <c:manualLayout>
                  <c:x val="-2.2751840987009345E-2"/>
                  <c:y val="6.7547685538184604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HR*</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F46-4872-B7FF-A08AE1D19481}"/>
                </c:ext>
              </c:extLst>
            </c:dLbl>
            <c:dLbl>
              <c:idx val="9"/>
              <c:layout>
                <c:manualLayout>
                  <c:x val="-2.9981721283131747E-2"/>
                  <c:y val="-5.2568491674068581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PJ</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F46-4872-B7FF-A08AE1D19481}"/>
                </c:ext>
              </c:extLst>
            </c:dLbl>
            <c:dLbl>
              <c:idx val="10"/>
              <c:layout>
                <c:manualLayout>
                  <c:x val="-7.7742178896007638E-2"/>
                  <c:y val="-3.8437176707921017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AS</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F46-4872-B7FF-A08AE1D19481}"/>
                </c:ext>
              </c:extLst>
            </c:dLbl>
            <c:dLbl>
              <c:idx val="11"/>
              <c:layout>
                <c:manualLayout>
                  <c:x val="-3.4823390665312579E-2"/>
                  <c:y val="-5.9634149157142172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BH</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F46-4872-B7FF-A08AE1D19481}"/>
                </c:ext>
              </c:extLst>
            </c:dLbl>
            <c:dLbl>
              <c:idx val="12"/>
              <c:layout>
                <c:manualLayout>
                  <c:x val="1.1247587767832279E-2"/>
                  <c:y val="-1.0174546775626282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GJ*</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F46-4872-B7FF-A08AE1D19481}"/>
                </c:ext>
              </c:extLst>
            </c:dLbl>
            <c:dLbl>
              <c:idx val="13"/>
              <c:layout>
                <c:manualLayout>
                  <c:x val="-3.1414535011517981E-2"/>
                  <c:y val="-5.2568491674068456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CG</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F46-4872-B7FF-A08AE1D19481}"/>
                </c:ext>
              </c:extLst>
            </c:dLbl>
            <c:dLbl>
              <c:idx val="14"/>
              <c:layout>
                <c:manualLayout>
                  <c:x val="-3.4823390665312662E-2"/>
                  <c:y val="-5.9634149157142172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UK</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F46-4872-B7FF-A08AE1D19481}"/>
                </c:ext>
              </c:extLst>
            </c:dLbl>
            <c:dLbl>
              <c:idx val="15"/>
              <c:layout>
                <c:manualLayout>
                  <c:x val="-3.4035343114700127E-2"/>
                  <c:y val="-5.9634149157142172E-2"/>
                </c:manualLayout>
              </c:layout>
              <c:tx>
                <c:rich>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sz="700" b="1" dirty="0">
                        <a:latin typeface="Open Sans" panose="020B0606030504020204" pitchFamily="34" charset="0"/>
                        <a:ea typeface="Open Sans" panose="020B0606030504020204" pitchFamily="34" charset="0"/>
                        <a:cs typeface="Open Sans" panose="020B0606030504020204" pitchFamily="34" charset="0"/>
                      </a:rPr>
                      <a:t>KL*</a:t>
                    </a:r>
                  </a:p>
                </c:rich>
              </c:tx>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F46-4872-B7FF-A08AE1D19481}"/>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xVal>
            <c:numRef>
              <c:f>Sheet1!$A$2:$A$17</c:f>
              <c:numCache>
                <c:formatCode>0</c:formatCode>
                <c:ptCount val="16"/>
                <c:pt idx="0">
                  <c:v>64.416272591666683</c:v>
                </c:pt>
                <c:pt idx="1">
                  <c:v>116.93412279192998</c:v>
                </c:pt>
                <c:pt idx="2">
                  <c:v>141.96665322336321</c:v>
                </c:pt>
                <c:pt idx="3">
                  <c:v>154.13343541371498</c:v>
                </c:pt>
                <c:pt idx="4">
                  <c:v>57.310107061934687</c:v>
                </c:pt>
                <c:pt idx="5">
                  <c:v>154.13343541371498</c:v>
                </c:pt>
                <c:pt idx="6">
                  <c:v>100.91119131564136</c:v>
                </c:pt>
                <c:pt idx="7">
                  <c:v>261.82121831838379</c:v>
                </c:pt>
                <c:pt idx="8">
                  <c:v>21</c:v>
                </c:pt>
                <c:pt idx="9">
                  <c:v>43.84858746224112</c:v>
                </c:pt>
                <c:pt idx="10">
                  <c:v>20.314691557222638</c:v>
                </c:pt>
                <c:pt idx="11">
                  <c:v>176.30770808164669</c:v>
                </c:pt>
                <c:pt idx="12">
                  <c:v>22</c:v>
                </c:pt>
                <c:pt idx="13">
                  <c:v>150.99504006799418</c:v>
                </c:pt>
                <c:pt idx="14">
                  <c:v>128.74044738036721</c:v>
                </c:pt>
                <c:pt idx="15">
                  <c:v>60.824624194702935</c:v>
                </c:pt>
              </c:numCache>
            </c:numRef>
          </c:xVal>
          <c:yVal>
            <c:numRef>
              <c:f>Sheet1!$B$2:$B$17</c:f>
              <c:numCache>
                <c:formatCode>0</c:formatCode>
                <c:ptCount val="16"/>
                <c:pt idx="0">
                  <c:v>104.68807565766933</c:v>
                </c:pt>
                <c:pt idx="1">
                  <c:v>192.39297886233211</c:v>
                </c:pt>
                <c:pt idx="2">
                  <c:v>159</c:v>
                </c:pt>
                <c:pt idx="3">
                  <c:v>54.583072871347589</c:v>
                </c:pt>
                <c:pt idx="4">
                  <c:v>213.06704752084653</c:v>
                </c:pt>
                <c:pt idx="5">
                  <c:v>54.353761615557481</c:v>
                </c:pt>
                <c:pt idx="6">
                  <c:v>125.22736546365387</c:v>
                </c:pt>
                <c:pt idx="7">
                  <c:v>201.78146695027223</c:v>
                </c:pt>
                <c:pt idx="8">
                  <c:v>50</c:v>
                </c:pt>
                <c:pt idx="9">
                  <c:v>42.511596000817612</c:v>
                </c:pt>
                <c:pt idx="10">
                  <c:v>54.821857620198834</c:v>
                </c:pt>
                <c:pt idx="11">
                  <c:v>105.47030918127651</c:v>
                </c:pt>
                <c:pt idx="12">
                  <c:v>72</c:v>
                </c:pt>
                <c:pt idx="13">
                  <c:v>90.949792240283585</c:v>
                </c:pt>
                <c:pt idx="14">
                  <c:v>211.48973954546423</c:v>
                </c:pt>
                <c:pt idx="15">
                  <c:v>47</c:v>
                </c:pt>
              </c:numCache>
            </c:numRef>
          </c:yVal>
          <c:smooth val="0"/>
          <c:extLst>
            <c:ext xmlns:c16="http://schemas.microsoft.com/office/drawing/2014/chart" uri="{C3380CC4-5D6E-409C-BE32-E72D297353CC}">
              <c16:uniqueId val="{00000010-4F46-4872-B7FF-A08AE1D19481}"/>
            </c:ext>
          </c:extLst>
        </c:ser>
        <c:dLbls>
          <c:showLegendKey val="0"/>
          <c:showVal val="0"/>
          <c:showCatName val="0"/>
          <c:showSerName val="0"/>
          <c:showPercent val="0"/>
          <c:showBubbleSize val="0"/>
        </c:dLbls>
        <c:axId val="853480319"/>
        <c:axId val="853416911"/>
      </c:scatterChart>
      <c:valAx>
        <c:axId val="85348031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600" dirty="0">
                    <a:latin typeface="Open Sans" panose="020B0606030504020204" pitchFamily="34" charset="0"/>
                    <a:ea typeface="Open Sans" panose="020B0606030504020204" pitchFamily="34" charset="0"/>
                    <a:cs typeface="Open Sans" panose="020B0606030504020204" pitchFamily="34" charset="0"/>
                  </a:rPr>
                  <a:t>Power</a:t>
                </a:r>
                <a:r>
                  <a:rPr lang="en-US" sz="600" baseline="0" dirty="0">
                    <a:latin typeface="Open Sans" panose="020B0606030504020204" pitchFamily="34" charset="0"/>
                    <a:ea typeface="Open Sans" panose="020B0606030504020204" pitchFamily="34" charset="0"/>
                    <a:cs typeface="Open Sans" panose="020B0606030504020204" pitchFamily="34" charset="0"/>
                  </a:rPr>
                  <a:t> sale r</a:t>
                </a:r>
                <a:r>
                  <a:rPr lang="en-US" sz="600" dirty="0">
                    <a:latin typeface="Open Sans" panose="020B0606030504020204" pitchFamily="34" charset="0"/>
                    <a:ea typeface="Open Sans" panose="020B0606030504020204" pitchFamily="34" charset="0"/>
                    <a:cs typeface="Open Sans" panose="020B0606030504020204" pitchFamily="34" charset="0"/>
                  </a:rPr>
                  <a:t>eceivable</a:t>
                </a:r>
                <a:r>
                  <a:rPr lang="en-US" sz="600" baseline="0" dirty="0">
                    <a:latin typeface="Open Sans" panose="020B0606030504020204" pitchFamily="34" charset="0"/>
                    <a:ea typeface="Open Sans" panose="020B0606030504020204" pitchFamily="34" charset="0"/>
                    <a:cs typeface="Open Sans" panose="020B0606030504020204" pitchFamily="34" charset="0"/>
                  </a:rPr>
                  <a:t> days</a:t>
                </a:r>
                <a:endParaRPr lang="en-US" sz="600" dirty="0">
                  <a:latin typeface="Open Sans" panose="020B0606030504020204" pitchFamily="34" charset="0"/>
                  <a:ea typeface="Open Sans" panose="020B0606030504020204" pitchFamily="34" charset="0"/>
                  <a:cs typeface="Open Sans" panose="020B0606030504020204" pitchFamily="34" charset="0"/>
                </a:endParaRPr>
              </a:p>
            </c:rich>
          </c:tx>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853416911"/>
        <c:crosses val="autoZero"/>
        <c:crossBetween val="midCat"/>
      </c:valAx>
      <c:valAx>
        <c:axId val="8534169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dirty="0"/>
                  <a:t>Power purchase payable</a:t>
                </a:r>
                <a:r>
                  <a:rPr lang="en-US" baseline="0" dirty="0"/>
                  <a:t> days</a:t>
                </a:r>
                <a:endParaRPr lang="en-US" dirty="0"/>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85348031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Power supply position</a:t>
            </a: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(Peak demand, GW)</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1.0298916138104523E-3"/>
          <c:y val="6.7555958448184085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1.8788255305453E-2"/>
          <c:y val="0.18906612950154603"/>
          <c:w val="0.88522995403357507"/>
          <c:h val="0.54475521983326536"/>
        </c:manualLayout>
      </c:layout>
      <c:barChart>
        <c:barDir val="col"/>
        <c:grouping val="clustered"/>
        <c:varyColors val="0"/>
        <c:ser>
          <c:idx val="0"/>
          <c:order val="0"/>
          <c:tx>
            <c:strRef>
              <c:f>Sheet1!$B$1</c:f>
              <c:strCache>
                <c:ptCount val="1"/>
                <c:pt idx="0">
                  <c:v>Peak demand</c:v>
                </c:pt>
              </c:strCache>
            </c:strRef>
          </c:tx>
          <c:spPr>
            <a:solidFill>
              <a:srgbClr val="575756"/>
            </a:solidFill>
            <a:ln>
              <a:noFill/>
            </a:ln>
            <a:effectLst/>
          </c:spPr>
          <c:invertIfNegative val="0"/>
          <c:dLbls>
            <c:dLbl>
              <c:idx val="0"/>
              <c:layout>
                <c:manualLayout>
                  <c:x val="-1.7823627487121151E-2"/>
                  <c:y val="4.5711801131349079E-3"/>
                </c:manualLayout>
              </c:layout>
              <c:tx>
                <c:rich>
                  <a:bodyPr/>
                  <a:lstStyle/>
                  <a:p>
                    <a:fld id="{B7D5AC6B-778F-4766-92C5-0FCB97AA940E}" type="VALUE">
                      <a:rPr lang="en-US" sz="600" dirty="0">
                        <a:latin typeface="Open Sans" panose="020B0606030504020204" pitchFamily="34" charset="0"/>
                        <a:ea typeface="Open Sans" panose="020B0606030504020204" pitchFamily="34" charset="0"/>
                        <a:cs typeface="Open Sans" panose="020B0606030504020204" pitchFamily="34" charset="0"/>
                      </a:rPr>
                      <a:pPr/>
                      <a:t>[VALUE]</a:t>
                    </a:fld>
                    <a:endParaRPr lang="en-IN"/>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7D2-41E0-B4E2-7C36397E5189}"/>
                </c:ext>
              </c:extLst>
            </c:dLbl>
            <c:dLbl>
              <c:idx val="1"/>
              <c:layout>
                <c:manualLayout>
                  <c:x val="-1.7823627487121144E-2"/>
                  <c:y val="-4.5711801131349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D2-41E0-B4E2-7C36397E518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April </c:v>
                </c:pt>
                <c:pt idx="1">
                  <c:v>May</c:v>
                </c:pt>
                <c:pt idx="2">
                  <c:v>June</c:v>
                </c:pt>
              </c:strCache>
            </c:strRef>
          </c:cat>
          <c:val>
            <c:numRef>
              <c:f>Sheet1!$B$2:$B$4</c:f>
              <c:numCache>
                <c:formatCode>0.0</c:formatCode>
                <c:ptCount val="3"/>
                <c:pt idx="0">
                  <c:v>133.315</c:v>
                </c:pt>
                <c:pt idx="1">
                  <c:v>177.39</c:v>
                </c:pt>
                <c:pt idx="2">
                  <c:v>180.97499999999999</c:v>
                </c:pt>
              </c:numCache>
            </c:numRef>
          </c:val>
          <c:extLst>
            <c:ext xmlns:c16="http://schemas.microsoft.com/office/drawing/2014/chart" uri="{C3380CC4-5D6E-409C-BE32-E72D297353CC}">
              <c16:uniqueId val="{00000002-57D2-41E0-B4E2-7C36397E5189}"/>
            </c:ext>
          </c:extLst>
        </c:ser>
        <c:ser>
          <c:idx val="1"/>
          <c:order val="1"/>
          <c:tx>
            <c:strRef>
              <c:f>Sheet1!$C$1</c:f>
              <c:strCache>
                <c:ptCount val="1"/>
                <c:pt idx="0">
                  <c:v>Peak demand met</c:v>
                </c:pt>
              </c:strCache>
            </c:strRef>
          </c:tx>
          <c:spPr>
            <a:solidFill>
              <a:srgbClr val="009CD8"/>
            </a:solidFill>
            <a:ln>
              <a:noFill/>
            </a:ln>
            <a:effectLst/>
          </c:spPr>
          <c:invertIfNegative val="0"/>
          <c:dLbls>
            <c:dLbl>
              <c:idx val="2"/>
              <c:layout>
                <c:manualLayout>
                  <c:x val="0"/>
                  <c:y val="-9.09131138750201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7D2-41E0-B4E2-7C36397E518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April </c:v>
                </c:pt>
                <c:pt idx="1">
                  <c:v>May</c:v>
                </c:pt>
                <c:pt idx="2">
                  <c:v>June</c:v>
                </c:pt>
              </c:strCache>
            </c:strRef>
          </c:cat>
          <c:val>
            <c:numRef>
              <c:f>Sheet1!$C$2:$C$4</c:f>
              <c:numCache>
                <c:formatCode>0.0</c:formatCode>
                <c:ptCount val="3"/>
                <c:pt idx="0">
                  <c:v>132.779</c:v>
                </c:pt>
                <c:pt idx="1">
                  <c:v>176.81399999999999</c:v>
                </c:pt>
                <c:pt idx="2">
                  <c:v>180.471</c:v>
                </c:pt>
              </c:numCache>
            </c:numRef>
          </c:val>
          <c:extLst>
            <c:ext xmlns:c16="http://schemas.microsoft.com/office/drawing/2014/chart" uri="{C3380CC4-5D6E-409C-BE32-E72D297353CC}">
              <c16:uniqueId val="{00000003-57D2-41E0-B4E2-7C36397E5189}"/>
            </c:ext>
          </c:extLst>
        </c:ser>
        <c:ser>
          <c:idx val="2"/>
          <c:order val="2"/>
          <c:tx>
            <c:strRef>
              <c:f>Sheet1!$D$1</c:f>
              <c:strCache>
                <c:ptCount val="1"/>
                <c:pt idx="0">
                  <c:v>Column1</c:v>
                </c:pt>
              </c:strCache>
            </c:strRef>
          </c:tx>
          <c:spPr>
            <a:solidFill>
              <a:srgbClr val="9D9D9C"/>
            </a:solidFill>
            <a:ln>
              <a:noFill/>
            </a:ln>
            <a:effectLst/>
          </c:spPr>
          <c:invertIfNegative val="0"/>
          <c:dLbls>
            <c:dLbl>
              <c:idx val="1"/>
              <c:layout>
                <c:manualLayout>
                  <c:x val="2.5799166254140381E-2"/>
                  <c:y val="-9.77462398284041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7D2-41E0-B4E2-7C36397E518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April </c:v>
                </c:pt>
                <c:pt idx="1">
                  <c:v>May</c:v>
                </c:pt>
                <c:pt idx="2">
                  <c:v>June</c:v>
                </c:pt>
              </c:strCache>
            </c:strRef>
          </c:cat>
          <c:val>
            <c:numRef>
              <c:f>Sheet1!$D$2:$D$4</c:f>
              <c:numCache>
                <c:formatCode>0.0</c:formatCode>
                <c:ptCount val="3"/>
                <c:pt idx="0">
                  <c:v>177.411</c:v>
                </c:pt>
                <c:pt idx="1">
                  <c:v>183.51300000000001</c:v>
                </c:pt>
                <c:pt idx="2">
                  <c:v>183.673</c:v>
                </c:pt>
              </c:numCache>
            </c:numRef>
          </c:val>
          <c:extLst>
            <c:ext xmlns:c16="http://schemas.microsoft.com/office/drawing/2014/chart" uri="{C3380CC4-5D6E-409C-BE32-E72D297353CC}">
              <c16:uniqueId val="{00000005-57D2-41E0-B4E2-7C36397E5189}"/>
            </c:ext>
          </c:extLst>
        </c:ser>
        <c:ser>
          <c:idx val="3"/>
          <c:order val="3"/>
          <c:tx>
            <c:strRef>
              <c:f>Sheet1!$E$1</c:f>
              <c:strCache>
                <c:ptCount val="1"/>
                <c:pt idx="0">
                  <c:v>Column2</c:v>
                </c:pt>
              </c:strCache>
            </c:strRef>
          </c:tx>
          <c:spPr>
            <a:solidFill>
              <a:srgbClr val="C3E5F5"/>
            </a:solidFill>
            <a:ln>
              <a:noFill/>
            </a:ln>
            <a:effectLst/>
          </c:spPr>
          <c:invertIfNegative val="0"/>
          <c:dLbls>
            <c:dLbl>
              <c:idx val="0"/>
              <c:layout>
                <c:manualLayout>
                  <c:x val="2.0794232068307973E-2"/>
                  <c:y val="-4.5711801131349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7D2-41E0-B4E2-7C36397E5189}"/>
                </c:ext>
              </c:extLst>
            </c:dLbl>
            <c:dLbl>
              <c:idx val="1"/>
              <c:layout>
                <c:manualLayout>
                  <c:x val="4.6593501362774722E-2"/>
                  <c:y val="3.218207091873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7D2-41E0-B4E2-7C36397E5189}"/>
                </c:ext>
              </c:extLst>
            </c:dLbl>
            <c:dLbl>
              <c:idx val="2"/>
              <c:layout>
                <c:manualLayout>
                  <c:x val="0"/>
                  <c:y val="-8.2648285340927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7D2-41E0-B4E2-7C36397E5189}"/>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April </c:v>
                </c:pt>
                <c:pt idx="1">
                  <c:v>May</c:v>
                </c:pt>
                <c:pt idx="2">
                  <c:v>June</c:v>
                </c:pt>
              </c:strCache>
            </c:strRef>
          </c:cat>
          <c:val>
            <c:numRef>
              <c:f>Sheet1!$E$2:$E$4</c:f>
              <c:numCache>
                <c:formatCode>0.0</c:formatCode>
                <c:ptCount val="3"/>
                <c:pt idx="0">
                  <c:v>176.81</c:v>
                </c:pt>
                <c:pt idx="1">
                  <c:v>182.53299999999999</c:v>
                </c:pt>
                <c:pt idx="2">
                  <c:v>182.45400000000001</c:v>
                </c:pt>
              </c:numCache>
            </c:numRef>
          </c:val>
          <c:extLst>
            <c:ext xmlns:c16="http://schemas.microsoft.com/office/drawing/2014/chart" uri="{C3380CC4-5D6E-409C-BE32-E72D297353CC}">
              <c16:uniqueId val="{00000008-57D2-41E0-B4E2-7C36397E5189}"/>
            </c:ext>
          </c:extLst>
        </c:ser>
        <c:dLbls>
          <c:showLegendKey val="0"/>
          <c:showVal val="0"/>
          <c:showCatName val="0"/>
          <c:showSerName val="0"/>
          <c:showPercent val="0"/>
          <c:showBubbleSize val="0"/>
        </c:dLbls>
        <c:gapWidth val="274"/>
        <c:overlap val="-40"/>
        <c:axId val="173970032"/>
        <c:axId val="321977168"/>
      </c:bar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1"/>
        <c:axPos val="l"/>
        <c:numFmt formatCode="0.0" sourceLinked="1"/>
        <c:majorTickMark val="none"/>
        <c:minorTickMark val="none"/>
        <c:tickLblPos val="nextTo"/>
        <c:crossAx val="173970032"/>
        <c:crosses val="autoZero"/>
        <c:crossBetween val="between"/>
      </c:valAx>
      <c:spPr>
        <a:noFill/>
        <a:ln>
          <a:noFill/>
        </a:ln>
        <a:effectLst/>
      </c:spPr>
    </c:plotArea>
    <c:legend>
      <c:legendPos val="b"/>
      <c:legendEntry>
        <c:idx val="2"/>
        <c:delete val="1"/>
      </c:legendEntry>
      <c:legendEntry>
        <c:idx val="3"/>
        <c:delete val="1"/>
      </c:legendEntry>
      <c:layout>
        <c:manualLayout>
          <c:xMode val="edge"/>
          <c:yMode val="edge"/>
          <c:x val="0"/>
          <c:y val="0.8968278073375805"/>
          <c:w val="1"/>
          <c:h val="9.1108346045116848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REC market prices </a:t>
            </a:r>
            <a:r>
              <a:rPr lang="en-US" sz="800" b="1" baseline="0" dirty="0">
                <a:solidFill>
                  <a:srgbClr val="9D9D9C"/>
                </a:solidFill>
                <a:latin typeface="Open Sans" panose="020B0606030504020204" pitchFamily="34" charset="0"/>
                <a:ea typeface="Open Sans" panose="020B0606030504020204" pitchFamily="34" charset="0"/>
                <a:cs typeface="Open Sans" panose="020B0606030504020204" pitchFamily="34" charset="0"/>
              </a:rPr>
              <a:t>(IEX, INR/MWh)</a:t>
            </a:r>
            <a:endParaRPr lang="en-US" sz="800" b="1" dirty="0">
              <a:solidFill>
                <a:srgbClr val="9D9D9C"/>
              </a:solidFill>
              <a:latin typeface="Open Sans" panose="020B0606030504020204" pitchFamily="34" charset="0"/>
              <a:ea typeface="Open Sans" panose="020B0606030504020204" pitchFamily="34" charset="0"/>
              <a:cs typeface="Open Sans" panose="020B0606030504020204" pitchFamily="34" charset="0"/>
            </a:endParaRPr>
          </a:p>
        </c:rich>
      </c:tx>
      <c:layout>
        <c:manualLayout>
          <c:xMode val="edge"/>
          <c:yMode val="edge"/>
          <c:x val="5.791723956077072E-3"/>
          <c:y val="3.9995414698913261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1.8788255305453E-2"/>
          <c:y val="0.11475734218159322"/>
          <c:w val="0.94785532716760679"/>
          <c:h val="0.61906400715321808"/>
        </c:manualLayout>
      </c:layout>
      <c:barChart>
        <c:barDir val="col"/>
        <c:grouping val="clustered"/>
        <c:varyColors val="0"/>
        <c:ser>
          <c:idx val="0"/>
          <c:order val="0"/>
          <c:tx>
            <c:strRef>
              <c:f>Sheet1!$B$1</c:f>
              <c:strCache>
                <c:ptCount val="1"/>
                <c:pt idx="0">
                  <c:v>Solar REC price</c:v>
                </c:pt>
              </c:strCache>
            </c:strRef>
          </c:tx>
          <c:spPr>
            <a:solidFill>
              <a:srgbClr val="575756"/>
            </a:solidFill>
            <a:ln>
              <a:noFill/>
            </a:ln>
            <a:effectLst/>
          </c:spPr>
          <c:invertIfNegative val="0"/>
          <c:dLbls>
            <c:dLbl>
              <c:idx val="0"/>
              <c:layout>
                <c:manualLayout>
                  <c:x val="-1.3223530843556082E-2"/>
                  <c:y val="4.57144440763326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B3-468D-9F10-AF4FACA526C5}"/>
                </c:ext>
              </c:extLst>
            </c:dLbl>
            <c:dLbl>
              <c:idx val="1"/>
              <c:layout>
                <c:manualLayout>
                  <c:x val="-1.7823627487121144E-2"/>
                  <c:y val="-4.5711801131349287E-3"/>
                </c:manualLayout>
              </c:layout>
              <c:tx>
                <c:rich>
                  <a:bodyPr/>
                  <a:lstStyle/>
                  <a:p>
                    <a:fld id="{C08AB983-9790-4FF1-B0CF-A16C1351F60E}" type="VALUE">
                      <a:rPr lang="en-US" sz="600" b="0" i="0" u="none" strike="noStrike" kern="1200" baseline="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pPr/>
                      <a:t>[VALUE]</a:t>
                    </a:fld>
                    <a:endParaRPr lang="en-IN"/>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4B3-468D-9F10-AF4FACA526C5}"/>
                </c:ext>
              </c:extLst>
            </c:dLbl>
            <c:dLbl>
              <c:idx val="2"/>
              <c:layout>
                <c:manualLayout>
                  <c:x val="0"/>
                  <c:y val="-7.1991746458043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B3-468D-9F10-AF4FACA526C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April </c:v>
                </c:pt>
                <c:pt idx="1">
                  <c:v>May</c:v>
                </c:pt>
                <c:pt idx="2">
                  <c:v>June</c:v>
                </c:pt>
              </c:strCache>
            </c:strRef>
          </c:cat>
          <c:val>
            <c:numRef>
              <c:f>Sheet1!$B$2:$B$4</c:f>
              <c:numCache>
                <c:formatCode>0.00</c:formatCode>
                <c:ptCount val="3"/>
                <c:pt idx="0">
                  <c:v>2400</c:v>
                </c:pt>
                <c:pt idx="1">
                  <c:v>2000</c:v>
                </c:pt>
                <c:pt idx="2">
                  <c:v>1000</c:v>
                </c:pt>
              </c:numCache>
            </c:numRef>
          </c:val>
          <c:extLst>
            <c:ext xmlns:c16="http://schemas.microsoft.com/office/drawing/2014/chart" uri="{C3380CC4-5D6E-409C-BE32-E72D297353CC}">
              <c16:uniqueId val="{00000002-34B3-468D-9F10-AF4FACA526C5}"/>
            </c:ext>
          </c:extLst>
        </c:ser>
        <c:ser>
          <c:idx val="1"/>
          <c:order val="1"/>
          <c:tx>
            <c:strRef>
              <c:f>Sheet1!$C$1</c:f>
              <c:strCache>
                <c:ptCount val="1"/>
                <c:pt idx="0">
                  <c:v>Non Solar REC price</c:v>
                </c:pt>
              </c:strCache>
            </c:strRef>
          </c:tx>
          <c:spPr>
            <a:solidFill>
              <a:srgbClr val="009CD8"/>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April </c:v>
                </c:pt>
                <c:pt idx="1">
                  <c:v>May</c:v>
                </c:pt>
                <c:pt idx="2">
                  <c:v>June</c:v>
                </c:pt>
              </c:strCache>
            </c:strRef>
          </c:cat>
          <c:val>
            <c:numRef>
              <c:f>Sheet1!$C$2:$C$4</c:f>
              <c:numCache>
                <c:formatCode>0.00</c:formatCode>
                <c:ptCount val="3"/>
                <c:pt idx="0">
                  <c:v>1000</c:v>
                </c:pt>
                <c:pt idx="1">
                  <c:v>1000</c:v>
                </c:pt>
                <c:pt idx="2">
                  <c:v>1000</c:v>
                </c:pt>
              </c:numCache>
            </c:numRef>
          </c:val>
          <c:extLst>
            <c:ext xmlns:c16="http://schemas.microsoft.com/office/drawing/2014/chart" uri="{C3380CC4-5D6E-409C-BE32-E72D297353CC}">
              <c16:uniqueId val="{00000003-34B3-468D-9F10-AF4FACA526C5}"/>
            </c:ext>
          </c:extLst>
        </c:ser>
        <c:ser>
          <c:idx val="2"/>
          <c:order val="2"/>
          <c:tx>
            <c:strRef>
              <c:f>Sheet1!$D$1</c:f>
              <c:strCache>
                <c:ptCount val="1"/>
                <c:pt idx="0">
                  <c:v>Column1</c:v>
                </c:pt>
              </c:strCache>
            </c:strRef>
          </c:tx>
          <c:spPr>
            <a:solidFill>
              <a:srgbClr val="9D9D9C"/>
            </a:solidFill>
            <a:ln>
              <a:noFill/>
            </a:ln>
            <a:effectLst/>
          </c:spPr>
          <c:invertIfNegative val="0"/>
          <c:dLbls>
            <c:dLbl>
              <c:idx val="1"/>
              <c:layout>
                <c:manualLayout>
                  <c:x val="1.1882418324747429E-2"/>
                  <c:y val="6.75534430181388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B3-468D-9F10-AF4FACA526C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April </c:v>
                </c:pt>
                <c:pt idx="1">
                  <c:v>May</c:v>
                </c:pt>
                <c:pt idx="2">
                  <c:v>June</c:v>
                </c:pt>
              </c:strCache>
            </c:strRef>
          </c:cat>
          <c:val>
            <c:numRef>
              <c:f>Sheet1!$D$2:$D$4</c:f>
              <c:numCache>
                <c:formatCode>0.00</c:formatCode>
                <c:ptCount val="3"/>
                <c:pt idx="0">
                  <c:v>2000</c:v>
                </c:pt>
                <c:pt idx="1">
                  <c:v>2000</c:v>
                </c:pt>
                <c:pt idx="2">
                  <c:v>2000</c:v>
                </c:pt>
              </c:numCache>
            </c:numRef>
          </c:val>
          <c:extLst>
            <c:ext xmlns:c16="http://schemas.microsoft.com/office/drawing/2014/chart" uri="{C3380CC4-5D6E-409C-BE32-E72D297353CC}">
              <c16:uniqueId val="{00000005-34B3-468D-9F10-AF4FACA526C5}"/>
            </c:ext>
          </c:extLst>
        </c:ser>
        <c:ser>
          <c:idx val="3"/>
          <c:order val="3"/>
          <c:tx>
            <c:strRef>
              <c:f>Sheet1!$E$1</c:f>
              <c:strCache>
                <c:ptCount val="1"/>
                <c:pt idx="0">
                  <c:v>Column2</c:v>
                </c:pt>
              </c:strCache>
            </c:strRef>
          </c:tx>
          <c:spPr>
            <a:solidFill>
              <a:srgbClr val="C3E5F5"/>
            </a:solidFill>
            <a:ln>
              <a:noFill/>
            </a:ln>
            <a:effectLst/>
          </c:spPr>
          <c:invertIfNegative val="0"/>
          <c:dLbls>
            <c:dLbl>
              <c:idx val="0"/>
              <c:layout>
                <c:manualLayout>
                  <c:x val="2.0794232068307973E-2"/>
                  <c:y val="-4.5711801131349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B3-468D-9F10-AF4FACA526C5}"/>
                </c:ext>
              </c:extLst>
            </c:dLbl>
            <c:dLbl>
              <c:idx val="1"/>
              <c:layout>
                <c:manualLayout>
                  <c:x val="3.2676650393055319E-2"/>
                  <c:y val="-9.14236022626981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B3-468D-9F10-AF4FACA526C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April </c:v>
                </c:pt>
                <c:pt idx="1">
                  <c:v>May</c:v>
                </c:pt>
                <c:pt idx="2">
                  <c:v>June</c:v>
                </c:pt>
              </c:strCache>
            </c:strRef>
          </c:cat>
          <c:val>
            <c:numRef>
              <c:f>Sheet1!$E$2:$E$4</c:f>
              <c:numCache>
                <c:formatCode>0.00</c:formatCode>
                <c:ptCount val="3"/>
                <c:pt idx="0">
                  <c:v>1300</c:v>
                </c:pt>
                <c:pt idx="1">
                  <c:v>1500</c:v>
                </c:pt>
                <c:pt idx="2">
                  <c:v>1600</c:v>
                </c:pt>
              </c:numCache>
            </c:numRef>
          </c:val>
          <c:extLst>
            <c:ext xmlns:c16="http://schemas.microsoft.com/office/drawing/2014/chart" uri="{C3380CC4-5D6E-409C-BE32-E72D297353CC}">
              <c16:uniqueId val="{00000008-34B3-468D-9F10-AF4FACA526C5}"/>
            </c:ext>
          </c:extLst>
        </c:ser>
        <c:dLbls>
          <c:showLegendKey val="0"/>
          <c:showVal val="0"/>
          <c:showCatName val="0"/>
          <c:showSerName val="0"/>
          <c:showPercent val="0"/>
          <c:showBubbleSize val="0"/>
        </c:dLbls>
        <c:gapWidth val="274"/>
        <c:overlap val="-40"/>
        <c:axId val="173970032"/>
        <c:axId val="321977168"/>
      </c:barChart>
      <c:catAx>
        <c:axId val="17397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21977168"/>
        <c:crosses val="autoZero"/>
        <c:auto val="1"/>
        <c:lblAlgn val="ctr"/>
        <c:lblOffset val="100"/>
        <c:noMultiLvlLbl val="0"/>
      </c:catAx>
      <c:valAx>
        <c:axId val="321977168"/>
        <c:scaling>
          <c:orientation val="minMax"/>
        </c:scaling>
        <c:delete val="1"/>
        <c:axPos val="l"/>
        <c:numFmt formatCode="0.00" sourceLinked="1"/>
        <c:majorTickMark val="none"/>
        <c:minorTickMark val="none"/>
        <c:tickLblPos val="nextTo"/>
        <c:crossAx val="173970032"/>
        <c:crosses val="autoZero"/>
        <c:crossBetween val="between"/>
      </c:valAx>
      <c:spPr>
        <a:noFill/>
        <a:ln>
          <a:noFill/>
        </a:ln>
        <a:effectLst/>
      </c:spPr>
    </c:plotArea>
    <c:legend>
      <c:legendPos val="b"/>
      <c:legendEntry>
        <c:idx val="2"/>
        <c:delete val="1"/>
      </c:legendEntry>
      <c:legendEntry>
        <c:idx val="3"/>
        <c:delete val="1"/>
      </c:legendEntry>
      <c:layout>
        <c:manualLayout>
          <c:xMode val="edge"/>
          <c:yMode val="edge"/>
          <c:x val="1.7407976751627519E-2"/>
          <c:y val="0.8900724630357667"/>
          <c:w val="0.98040757630477371"/>
          <c:h val="4.1519633038618185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AAE6C6-0B51-4726-8711-0890C89552E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E36C0B-F399-468B-8F9B-E70E22522465}">
      <dgm:prSet phldrT="[Text]" custT="1"/>
      <dgm:spPr/>
      <dgm:t>
        <a:bodyPr/>
        <a:lstStyle/>
        <a:p>
          <a:r>
            <a:rPr lang="en-US" sz="800" b="1" dirty="0">
              <a:latin typeface="Open Sans" panose="020B0606030504020204" pitchFamily="34" charset="0"/>
              <a:ea typeface="Open Sans" panose="020B0606030504020204" pitchFamily="34" charset="0"/>
              <a:cs typeface="Open Sans" panose="020B0606030504020204" pitchFamily="34" charset="0"/>
            </a:rPr>
            <a:t>Tariff and winner</a:t>
          </a:r>
        </a:p>
      </dgm:t>
    </dgm:pt>
    <dgm:pt modelId="{692F62A7-CA63-4F3B-A599-CDCCF7BC06D5}" type="parTrans" cxnId="{AD79374C-0160-42EE-88BE-84DABB52CA2C}">
      <dgm:prSet/>
      <dgm:spPr/>
      <dgm:t>
        <a:bodyPr/>
        <a:lstStyle/>
        <a:p>
          <a:endParaRPr lang="en-US"/>
        </a:p>
      </dgm:t>
    </dgm:pt>
    <dgm:pt modelId="{B8AB48E8-B000-4C7B-BF5B-CCC4FEFF3A9B}" type="sibTrans" cxnId="{AD79374C-0160-42EE-88BE-84DABB52CA2C}">
      <dgm:prSet/>
      <dgm:spPr/>
      <dgm:t>
        <a:bodyPr/>
        <a:lstStyle/>
        <a:p>
          <a:endParaRPr lang="en-US"/>
        </a:p>
      </dgm:t>
    </dgm:pt>
    <dgm:pt modelId="{70CBC6B4-C18F-476A-97B4-E419364F3931}">
      <dgm:prSet phldrT="[Text]" custT="1"/>
      <dgm:spPr/>
      <dgm:t>
        <a:bodyPr/>
        <a:lstStyle/>
        <a:p>
          <a:r>
            <a:rPr lang="en-US" sz="750" b="1" dirty="0">
              <a:solidFill>
                <a:srgbClr val="575756"/>
              </a:solidFill>
              <a:latin typeface="Open Sans" panose="020B0606030504020204" pitchFamily="34" charset="0"/>
              <a:ea typeface="Open Sans" panose="020B0606030504020204" pitchFamily="34" charset="0"/>
              <a:cs typeface="Open Sans" panose="020B0606030504020204" pitchFamily="34" charset="0"/>
            </a:rPr>
            <a:t>Tariff: </a:t>
          </a:r>
          <a:r>
            <a:rPr lang="en-US" sz="750" dirty="0">
              <a:latin typeface="Open Sans" panose="020B0606030504020204" pitchFamily="34" charset="0"/>
              <a:ea typeface="Open Sans" panose="020B0606030504020204" pitchFamily="34" charset="0"/>
              <a:cs typeface="Open Sans" panose="020B0606030504020204" pitchFamily="34" charset="0"/>
            </a:rPr>
            <a:t>INR 2.90/kWh (first year) with an annual escalation of 3%. </a:t>
          </a:r>
          <a:r>
            <a:rPr lang="en-US" sz="750" b="1" dirty="0">
              <a:solidFill>
                <a:srgbClr val="575756"/>
              </a:solidFill>
              <a:latin typeface="Open Sans" panose="020B0606030504020204" pitchFamily="34" charset="0"/>
              <a:ea typeface="Open Sans" panose="020B0606030504020204" pitchFamily="34" charset="0"/>
              <a:cs typeface="Open Sans" panose="020B0606030504020204" pitchFamily="34" charset="0"/>
            </a:rPr>
            <a:t>Levelised cost of energy (LCOE) of INR 3.60/kWh</a:t>
          </a:r>
        </a:p>
      </dgm:t>
    </dgm:pt>
    <dgm:pt modelId="{ED3C5896-C29B-4693-ACCB-C3B0BB82448C}" type="parTrans" cxnId="{939B363F-5037-42E2-8934-99E34D92F9EC}">
      <dgm:prSet/>
      <dgm:spPr/>
      <dgm:t>
        <a:bodyPr/>
        <a:lstStyle/>
        <a:p>
          <a:endParaRPr lang="en-US"/>
        </a:p>
      </dgm:t>
    </dgm:pt>
    <dgm:pt modelId="{6848E869-EFB7-4A57-A11C-950212FE6EDC}" type="sibTrans" cxnId="{939B363F-5037-42E2-8934-99E34D92F9EC}">
      <dgm:prSet/>
      <dgm:spPr/>
      <dgm:t>
        <a:bodyPr/>
        <a:lstStyle/>
        <a:p>
          <a:endParaRPr lang="en-US"/>
        </a:p>
      </dgm:t>
    </dgm:pt>
    <dgm:pt modelId="{0517AF8D-C80D-4011-A8AD-C52FAE49C0E9}">
      <dgm:prSet phldrT="[Text]" custT="1"/>
      <dgm:spPr/>
      <dgm:t>
        <a:bodyPr/>
        <a:lstStyle/>
        <a:p>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Key provisions</a:t>
          </a:r>
          <a:endParaRPr lang="en-US" sz="800" dirty="0">
            <a:latin typeface="Open Sans" panose="020B0606030504020204" pitchFamily="34" charset="0"/>
            <a:ea typeface="Open Sans" panose="020B0606030504020204" pitchFamily="34" charset="0"/>
            <a:cs typeface="Open Sans" panose="020B0606030504020204" pitchFamily="34" charset="0"/>
          </a:endParaRPr>
        </a:p>
      </dgm:t>
    </dgm:pt>
    <dgm:pt modelId="{3DAC7F18-9C41-4396-8798-BF4687861486}" type="parTrans" cxnId="{C82A53BD-F222-45A4-99FC-BD9CAB66A92A}">
      <dgm:prSet/>
      <dgm:spPr/>
      <dgm:t>
        <a:bodyPr/>
        <a:lstStyle/>
        <a:p>
          <a:endParaRPr lang="en-US"/>
        </a:p>
      </dgm:t>
    </dgm:pt>
    <dgm:pt modelId="{E98518DD-9D48-43C5-937C-6DAA7C8096C0}" type="sibTrans" cxnId="{C82A53BD-F222-45A4-99FC-BD9CAB66A92A}">
      <dgm:prSet/>
      <dgm:spPr/>
      <dgm:t>
        <a:bodyPr/>
        <a:lstStyle/>
        <a:p>
          <a:endParaRPr lang="en-US"/>
        </a:p>
      </dgm:t>
    </dgm:pt>
    <dgm:pt modelId="{98BEB6DE-5E66-47AE-AF6D-46D35A237A82}">
      <dgm:prSet phldrT="[Text]" custT="1"/>
      <dgm:spPr/>
      <dgm:t>
        <a:bodyPr/>
        <a:lstStyle/>
        <a:p>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Round-the-clock energy supply with a combination of solar, wind, and storage technologies. Provision to locate solar and wind plants at different locations</a:t>
          </a:r>
          <a:endParaRPr lang="en-US" sz="750" dirty="0">
            <a:latin typeface="Open Sans" panose="020B0606030504020204" pitchFamily="34" charset="0"/>
            <a:ea typeface="Open Sans" panose="020B0606030504020204" pitchFamily="34" charset="0"/>
            <a:cs typeface="Open Sans" panose="020B0606030504020204" pitchFamily="34" charset="0"/>
          </a:endParaRPr>
        </a:p>
      </dgm:t>
    </dgm:pt>
    <dgm:pt modelId="{59058870-0E9C-4A1E-B895-A6690E3C4E95}" type="parTrans" cxnId="{AAC5A89C-AD51-42CD-AE83-2112944B7CEA}">
      <dgm:prSet/>
      <dgm:spPr/>
      <dgm:t>
        <a:bodyPr/>
        <a:lstStyle/>
        <a:p>
          <a:endParaRPr lang="en-US"/>
        </a:p>
      </dgm:t>
    </dgm:pt>
    <dgm:pt modelId="{A83B63DC-B704-417F-9A01-F5545D0ECA05}" type="sibTrans" cxnId="{AAC5A89C-AD51-42CD-AE83-2112944B7CEA}">
      <dgm:prSet/>
      <dgm:spPr/>
      <dgm:t>
        <a:bodyPr/>
        <a:lstStyle/>
        <a:p>
          <a:endParaRPr lang="en-US"/>
        </a:p>
      </dgm:t>
    </dgm:pt>
    <dgm:pt modelId="{22EF3793-1D8E-4CFF-A639-1C1E357F813C}">
      <dgm:prSet custT="1"/>
      <dgm:spPr/>
      <dgm:t>
        <a:bodyPr/>
        <a:lstStyle/>
        <a:p>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Analysis</a:t>
          </a:r>
          <a:endParaRPr lang="en-US" sz="800" dirty="0">
            <a:latin typeface="Open Sans" panose="020B0606030504020204" pitchFamily="34" charset="0"/>
            <a:ea typeface="Open Sans" panose="020B0606030504020204" pitchFamily="34" charset="0"/>
            <a:cs typeface="Open Sans" panose="020B0606030504020204" pitchFamily="34" charset="0"/>
          </a:endParaRPr>
        </a:p>
      </dgm:t>
    </dgm:pt>
    <dgm:pt modelId="{3A7BCF0B-60E2-435E-8313-1A0289DD31EF}" type="parTrans" cxnId="{DE18DD8E-8F5E-4907-8B66-4B4832F9DE9C}">
      <dgm:prSet/>
      <dgm:spPr/>
      <dgm:t>
        <a:bodyPr/>
        <a:lstStyle/>
        <a:p>
          <a:endParaRPr lang="en-US"/>
        </a:p>
      </dgm:t>
    </dgm:pt>
    <dgm:pt modelId="{002611BB-EA03-442F-B28F-82B99E696218}" type="sibTrans" cxnId="{DE18DD8E-8F5E-4907-8B66-4B4832F9DE9C}">
      <dgm:prSet/>
      <dgm:spPr/>
      <dgm:t>
        <a:bodyPr/>
        <a:lstStyle/>
        <a:p>
          <a:endParaRPr lang="en-US"/>
        </a:p>
      </dgm:t>
    </dgm:pt>
    <dgm:pt modelId="{9ABC181A-91F7-4CD1-B00C-1EB53D24AA79}">
      <dgm:prSet custT="1"/>
      <dgm:spPr/>
      <dgm:t>
        <a:bodyPr/>
        <a:lstStyle/>
        <a:p>
          <a:r>
            <a:rPr lang="en-GB" sz="750" dirty="0">
              <a:solidFill>
                <a:srgbClr val="000000"/>
              </a:solidFill>
              <a:latin typeface="Open Sans" panose="020B0606030504020204" pitchFamily="34" charset="0"/>
              <a:ea typeface="Open Sans" panose="020B0606030504020204" pitchFamily="34" charset="0"/>
              <a:cs typeface="Open Sans" panose="020B0606030504020204" pitchFamily="34" charset="0"/>
            </a:rPr>
            <a:t>Bid allows significant oversizing of the project and </a:t>
          </a:r>
          <a:r>
            <a:rPr lang="en-GB" sz="75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does not require firm power</a:t>
          </a:r>
          <a:r>
            <a:rPr lang="en-GB" sz="750" dirty="0">
              <a:solidFill>
                <a:srgbClr val="575756"/>
              </a:solidFill>
              <a:latin typeface="Open Sans" panose="020B0606030504020204" pitchFamily="34" charset="0"/>
              <a:ea typeface="Open Sans" panose="020B0606030504020204" pitchFamily="34" charset="0"/>
              <a:cs typeface="Open Sans" panose="020B0606030504020204" pitchFamily="34" charset="0"/>
            </a:rPr>
            <a:t>.</a:t>
          </a:r>
          <a:endParaRPr lang="en-US" sz="75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dgm:t>
    </dgm:pt>
    <dgm:pt modelId="{BB98019A-EEB7-4B71-9E59-96FC804A9298}" type="parTrans" cxnId="{7A161FF9-B473-477A-8D62-2AC20CD9C661}">
      <dgm:prSet/>
      <dgm:spPr/>
      <dgm:t>
        <a:bodyPr/>
        <a:lstStyle/>
        <a:p>
          <a:endParaRPr lang="en-US"/>
        </a:p>
      </dgm:t>
    </dgm:pt>
    <dgm:pt modelId="{5533B31D-38EC-4D21-BB0D-90A68FAF0500}" type="sibTrans" cxnId="{7A161FF9-B473-477A-8D62-2AC20CD9C661}">
      <dgm:prSet/>
      <dgm:spPr/>
      <dgm:t>
        <a:bodyPr/>
        <a:lstStyle/>
        <a:p>
          <a:endParaRPr lang="en-US"/>
        </a:p>
      </dgm:t>
    </dgm:pt>
    <dgm:pt modelId="{0C21E477-C16D-492C-B7B9-70BC56C46E4A}">
      <dgm:prSet custT="1"/>
      <dgm:spPr/>
      <dgm:t>
        <a:bodyPr/>
        <a:lstStyle/>
        <a:p>
          <a:r>
            <a:rPr lang="en-US" sz="750" b="1" dirty="0">
              <a:solidFill>
                <a:srgbClr val="575756"/>
              </a:solidFill>
              <a:latin typeface="Open Sans" panose="020B0606030504020204" pitchFamily="34" charset="0"/>
              <a:ea typeface="Open Sans" panose="020B0606030504020204" pitchFamily="34" charset="0"/>
              <a:cs typeface="Open Sans" panose="020B0606030504020204" pitchFamily="34" charset="0"/>
            </a:rPr>
            <a:t>Winner: </a:t>
          </a:r>
          <a:r>
            <a:rPr lang="en-US" sz="750" dirty="0">
              <a:latin typeface="Open Sans" panose="020B0606030504020204" pitchFamily="34" charset="0"/>
              <a:ea typeface="Open Sans" panose="020B0606030504020204" pitchFamily="34" charset="0"/>
              <a:cs typeface="Open Sans" panose="020B0606030504020204" pitchFamily="34" charset="0"/>
            </a:rPr>
            <a:t>ReNew Power</a:t>
          </a:r>
        </a:p>
      </dgm:t>
    </dgm:pt>
    <dgm:pt modelId="{118D63DA-5EC7-4E94-A4F8-312BB468DAEE}" type="parTrans" cxnId="{F539BEF2-2D71-4103-B36A-379E4B1323EE}">
      <dgm:prSet/>
      <dgm:spPr/>
      <dgm:t>
        <a:bodyPr/>
        <a:lstStyle/>
        <a:p>
          <a:endParaRPr lang="en-US"/>
        </a:p>
      </dgm:t>
    </dgm:pt>
    <dgm:pt modelId="{BF77B5C2-446B-4420-9E76-78300F8ECFC7}" type="sibTrans" cxnId="{F539BEF2-2D71-4103-B36A-379E4B1323EE}">
      <dgm:prSet/>
      <dgm:spPr/>
      <dgm:t>
        <a:bodyPr/>
        <a:lstStyle/>
        <a:p>
          <a:endParaRPr lang="en-US"/>
        </a:p>
      </dgm:t>
    </dgm:pt>
    <dgm:pt modelId="{79391C91-61AB-4B8D-A034-322954C34F77}">
      <dgm:prSet custT="1"/>
      <dgm:spPr/>
      <dgm:t>
        <a:bodyPr/>
        <a:lstStyle/>
        <a:p>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Minimum </a:t>
          </a:r>
          <a:r>
            <a:rPr lang="en-US" sz="750" b="1" dirty="0">
              <a:solidFill>
                <a:srgbClr val="575756"/>
              </a:solidFill>
              <a:latin typeface="Open Sans" panose="020B0606030504020204" pitchFamily="34" charset="0"/>
              <a:ea typeface="Open Sans" panose="020B0606030504020204" pitchFamily="34" charset="0"/>
              <a:cs typeface="Open Sans" panose="020B0606030504020204" pitchFamily="34" charset="0"/>
            </a:rPr>
            <a:t>monthly and yearly capacity utilization factor (CUF)</a:t>
          </a:r>
          <a:r>
            <a:rPr lang="en-US" sz="750"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requirements of </a:t>
          </a:r>
          <a:r>
            <a:rPr lang="en-US" sz="750" b="1" dirty="0">
              <a:solidFill>
                <a:srgbClr val="575756"/>
              </a:solidFill>
              <a:latin typeface="Open Sans" panose="020B0606030504020204" pitchFamily="34" charset="0"/>
              <a:ea typeface="Open Sans" panose="020B0606030504020204" pitchFamily="34" charset="0"/>
              <a:cs typeface="Open Sans" panose="020B0606030504020204" pitchFamily="34" charset="0"/>
            </a:rPr>
            <a:t>70% and 80%,</a:t>
          </a:r>
          <a:r>
            <a:rPr lang="en-US" sz="750" b="1" dirty="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respectively</a:t>
          </a:r>
        </a:p>
      </dgm:t>
    </dgm:pt>
    <dgm:pt modelId="{ED45C39B-79FB-4F68-8E49-7C64ECAD3A64}" type="parTrans" cxnId="{CDC3B99A-F37C-4667-AD6F-8569D1754DA2}">
      <dgm:prSet/>
      <dgm:spPr/>
      <dgm:t>
        <a:bodyPr/>
        <a:lstStyle/>
        <a:p>
          <a:endParaRPr lang="en-US"/>
        </a:p>
      </dgm:t>
    </dgm:pt>
    <dgm:pt modelId="{A4582CE9-281E-45BD-950A-96ACC5C211BD}" type="sibTrans" cxnId="{CDC3B99A-F37C-4667-AD6F-8569D1754DA2}">
      <dgm:prSet/>
      <dgm:spPr/>
      <dgm:t>
        <a:bodyPr/>
        <a:lstStyle/>
        <a:p>
          <a:endParaRPr lang="en-US"/>
        </a:p>
      </dgm:t>
    </dgm:pt>
    <dgm:pt modelId="{A2A509B4-A30B-48FD-A30A-0F61CED115C1}">
      <dgm:prSet custT="1"/>
      <dgm:spPr/>
      <dgm:t>
        <a:bodyPr/>
        <a:lstStyle/>
        <a:p>
          <a:r>
            <a:rPr lang="en-US" sz="750" b="1" dirty="0">
              <a:solidFill>
                <a:srgbClr val="575756"/>
              </a:solidFill>
              <a:latin typeface="Open Sans" panose="020B0606030504020204" pitchFamily="34" charset="0"/>
              <a:ea typeface="Open Sans" panose="020B0606030504020204" pitchFamily="34" charset="0"/>
              <a:cs typeface="Open Sans" panose="020B0606030504020204" pitchFamily="34" charset="0"/>
            </a:rPr>
            <a:t>Excess energy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generation may be sold in </a:t>
          </a:r>
          <a:r>
            <a:rPr lang="en-US" sz="750" b="1" dirty="0">
              <a:solidFill>
                <a:srgbClr val="575756"/>
              </a:solidFill>
              <a:latin typeface="Open Sans" panose="020B0606030504020204" pitchFamily="34" charset="0"/>
              <a:ea typeface="Open Sans" panose="020B0606030504020204" pitchFamily="34" charset="0"/>
              <a:cs typeface="Open Sans" panose="020B0606030504020204" pitchFamily="34" charset="0"/>
            </a:rPr>
            <a:t>open markets</a:t>
          </a:r>
          <a:r>
            <a:rPr lang="en-US" sz="750"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with the facility of additional connectivity</a:t>
          </a:r>
        </a:p>
      </dgm:t>
    </dgm:pt>
    <dgm:pt modelId="{75453124-B8A7-49A1-9590-25AE99AE0B53}" type="parTrans" cxnId="{F8A592DA-9CE6-4F1D-AEA1-B4BB4C539ED9}">
      <dgm:prSet/>
      <dgm:spPr/>
      <dgm:t>
        <a:bodyPr/>
        <a:lstStyle/>
        <a:p>
          <a:endParaRPr lang="en-US"/>
        </a:p>
      </dgm:t>
    </dgm:pt>
    <dgm:pt modelId="{5FF177D6-25BB-4327-88A6-D7386B07A5FE}" type="sibTrans" cxnId="{F8A592DA-9CE6-4F1D-AEA1-B4BB4C539ED9}">
      <dgm:prSet/>
      <dgm:spPr/>
      <dgm:t>
        <a:bodyPr/>
        <a:lstStyle/>
        <a:p>
          <a:endParaRPr lang="en-US"/>
        </a:p>
      </dgm:t>
    </dgm:pt>
    <dgm:pt modelId="{93F280FE-340B-4713-8C86-BDFA718AB024}">
      <dgm:prSet custT="1"/>
      <dgm:spPr/>
      <dgm:t>
        <a:bodyPr/>
        <a:lstStyle/>
        <a:p>
          <a:r>
            <a:rPr lang="en-GB" sz="750" dirty="0">
              <a:solidFill>
                <a:srgbClr val="000000"/>
              </a:solidFill>
              <a:latin typeface="Open Sans" panose="020B0606030504020204" pitchFamily="34" charset="0"/>
              <a:ea typeface="Open Sans" panose="020B0606030504020204" pitchFamily="34" charset="0"/>
              <a:cs typeface="Open Sans" panose="020B0606030504020204" pitchFamily="34" charset="0"/>
            </a:rPr>
            <a:t>As per a CEEW-CEF analysis, the project would require </a:t>
          </a:r>
          <a:r>
            <a:rPr lang="en-GB" sz="750" b="1" dirty="0">
              <a:solidFill>
                <a:srgbClr val="575756"/>
              </a:solidFill>
              <a:latin typeface="Open Sans" panose="020B0606030504020204" pitchFamily="34" charset="0"/>
              <a:ea typeface="Open Sans" panose="020B0606030504020204" pitchFamily="34" charset="0"/>
              <a:cs typeface="Open Sans" panose="020B0606030504020204" pitchFamily="34" charset="0"/>
            </a:rPr>
            <a:t>1,200 MW wind and 300 MW solar </a:t>
          </a:r>
          <a:r>
            <a:rPr lang="en-GB" sz="750" dirty="0">
              <a:solidFill>
                <a:srgbClr val="000000"/>
              </a:solidFill>
              <a:latin typeface="Open Sans" panose="020B0606030504020204" pitchFamily="34" charset="0"/>
              <a:ea typeface="Open Sans" panose="020B0606030504020204" pitchFamily="34" charset="0"/>
              <a:cs typeface="Open Sans" panose="020B0606030504020204" pitchFamily="34" charset="0"/>
            </a:rPr>
            <a:t>and around </a:t>
          </a:r>
          <a:r>
            <a:rPr lang="en-GB" sz="750" b="1" dirty="0">
              <a:solidFill>
                <a:srgbClr val="575756"/>
              </a:solidFill>
              <a:latin typeface="Open Sans" panose="020B0606030504020204" pitchFamily="34" charset="0"/>
              <a:ea typeface="Open Sans" panose="020B0606030504020204" pitchFamily="34" charset="0"/>
              <a:cs typeface="Open Sans" panose="020B0606030504020204" pitchFamily="34" charset="0"/>
            </a:rPr>
            <a:t>1.0–1.5 GWh of energy storage</a:t>
          </a:r>
          <a:r>
            <a:rPr lang="en-GB" sz="750" dirty="0">
              <a:solidFill>
                <a:srgbClr val="575756"/>
              </a:solidFill>
              <a:latin typeface="Open Sans" panose="020B0606030504020204" pitchFamily="34" charset="0"/>
              <a:ea typeface="Open Sans" panose="020B0606030504020204" pitchFamily="34" charset="0"/>
              <a:cs typeface="Open Sans" panose="020B0606030504020204" pitchFamily="34" charset="0"/>
            </a:rPr>
            <a:t>.</a:t>
          </a:r>
          <a:endParaRPr lang="en-US" sz="75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dgm:t>
    </dgm:pt>
    <dgm:pt modelId="{50851C3D-00A7-4F41-8FBC-EF176516997A}" type="parTrans" cxnId="{ADE103DB-394F-4B3E-897E-ADE8803C142E}">
      <dgm:prSet/>
      <dgm:spPr/>
      <dgm:t>
        <a:bodyPr/>
        <a:lstStyle/>
        <a:p>
          <a:endParaRPr lang="en-US"/>
        </a:p>
      </dgm:t>
    </dgm:pt>
    <dgm:pt modelId="{252C47F9-C48C-4CA9-97F8-4A35FEA4F3BF}" type="sibTrans" cxnId="{ADE103DB-394F-4B3E-897E-ADE8803C142E}">
      <dgm:prSet/>
      <dgm:spPr/>
      <dgm:t>
        <a:bodyPr/>
        <a:lstStyle/>
        <a:p>
          <a:endParaRPr lang="en-US"/>
        </a:p>
      </dgm:t>
    </dgm:pt>
    <dgm:pt modelId="{34469E93-617E-442C-A288-AC79BA7B1594}">
      <dgm:prSet custT="1"/>
      <dgm:spPr/>
      <dgm:t>
        <a:bodyPr/>
        <a:lstStyle/>
        <a:p>
          <a:r>
            <a:rPr lang="en-GB" sz="750" dirty="0">
              <a:solidFill>
                <a:srgbClr val="000000"/>
              </a:solidFill>
              <a:latin typeface="Open Sans" panose="020B0606030504020204" pitchFamily="34" charset="0"/>
              <a:ea typeface="Open Sans" panose="020B0606030504020204" pitchFamily="34" charset="0"/>
              <a:cs typeface="Open Sans" panose="020B0606030504020204" pitchFamily="34" charset="0"/>
            </a:rPr>
            <a:t>In addition, such capacity oversizing is expected to lead to monthly CUFs of </a:t>
          </a:r>
          <a:r>
            <a:rPr lang="en-GB" sz="750" b="1" dirty="0">
              <a:solidFill>
                <a:srgbClr val="575756"/>
              </a:solidFill>
              <a:latin typeface="Open Sans" panose="020B0606030504020204" pitchFamily="34" charset="0"/>
              <a:ea typeface="Open Sans" panose="020B0606030504020204" pitchFamily="34" charset="0"/>
              <a:cs typeface="Open Sans" panose="020B0606030504020204" pitchFamily="34" charset="0"/>
            </a:rPr>
            <a:t>150–180%</a:t>
          </a:r>
          <a:r>
            <a:rPr lang="en-GB" sz="750"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r>
            <a:rPr lang="en-GB" sz="750" dirty="0">
              <a:solidFill>
                <a:srgbClr val="000000"/>
              </a:solidFill>
              <a:latin typeface="Open Sans" panose="020B0606030504020204" pitchFamily="34" charset="0"/>
              <a:ea typeface="Open Sans" panose="020B0606030504020204" pitchFamily="34" charset="0"/>
              <a:cs typeface="Open Sans" panose="020B0606030504020204" pitchFamily="34" charset="0"/>
            </a:rPr>
            <a:t>during the high wind season </a:t>
          </a:r>
          <a:r>
            <a:rPr lang="en-GB" sz="750" b="1" dirty="0">
              <a:solidFill>
                <a:srgbClr val="575756"/>
              </a:solidFill>
              <a:latin typeface="Open Sans" panose="020B0606030504020204" pitchFamily="34" charset="0"/>
              <a:ea typeface="Open Sans" panose="020B0606030504020204" pitchFamily="34" charset="0"/>
              <a:cs typeface="Open Sans" panose="020B0606030504020204" pitchFamily="34" charset="0"/>
            </a:rPr>
            <a:t>(May–July) </a:t>
          </a:r>
          <a:r>
            <a:rPr lang="en-GB" sz="750" dirty="0">
              <a:solidFill>
                <a:srgbClr val="000000"/>
              </a:solidFill>
              <a:latin typeface="Open Sans" panose="020B0606030504020204" pitchFamily="34" charset="0"/>
              <a:ea typeface="Open Sans" panose="020B0606030504020204" pitchFamily="34" charset="0"/>
              <a:cs typeface="Open Sans" panose="020B0606030504020204" pitchFamily="34" charset="0"/>
            </a:rPr>
            <a:t>and </a:t>
          </a:r>
          <a:r>
            <a:rPr lang="en-GB" sz="750" b="1" dirty="0">
              <a:solidFill>
                <a:srgbClr val="575756"/>
              </a:solidFill>
              <a:latin typeface="Open Sans" panose="020B0606030504020204" pitchFamily="34" charset="0"/>
              <a:ea typeface="Open Sans" panose="020B0606030504020204" pitchFamily="34" charset="0"/>
              <a:cs typeface="Open Sans" panose="020B0606030504020204" pitchFamily="34" charset="0"/>
            </a:rPr>
            <a:t>70–72% </a:t>
          </a:r>
          <a:r>
            <a:rPr lang="en-GB" sz="750" dirty="0">
              <a:solidFill>
                <a:srgbClr val="000000"/>
              </a:solidFill>
              <a:latin typeface="Open Sans" panose="020B0606030504020204" pitchFamily="34" charset="0"/>
              <a:ea typeface="Open Sans" panose="020B0606030504020204" pitchFamily="34" charset="0"/>
              <a:cs typeface="Open Sans" panose="020B0606030504020204" pitchFamily="34" charset="0"/>
            </a:rPr>
            <a:t>CUF in </a:t>
          </a:r>
          <a:r>
            <a:rPr lang="en-GB" sz="750" b="1" dirty="0">
              <a:solidFill>
                <a:srgbClr val="575756"/>
              </a:solidFill>
              <a:latin typeface="Open Sans" panose="020B0606030504020204" pitchFamily="34" charset="0"/>
              <a:ea typeface="Open Sans" panose="020B0606030504020204" pitchFamily="34" charset="0"/>
              <a:cs typeface="Open Sans" panose="020B0606030504020204" pitchFamily="34" charset="0"/>
            </a:rPr>
            <a:t>September–October</a:t>
          </a:r>
          <a:r>
            <a:rPr lang="en-GB" sz="750" dirty="0">
              <a:solidFill>
                <a:srgbClr val="575756"/>
              </a:solidFill>
              <a:latin typeface="Open Sans" panose="020B0606030504020204" pitchFamily="34" charset="0"/>
              <a:ea typeface="Open Sans" panose="020B0606030504020204" pitchFamily="34" charset="0"/>
              <a:cs typeface="Open Sans" panose="020B0606030504020204" pitchFamily="34" charset="0"/>
            </a:rPr>
            <a:t>.</a:t>
          </a:r>
          <a:endParaRPr lang="en-US" sz="75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dgm:t>
    </dgm:pt>
    <dgm:pt modelId="{0EDBD11E-AEDA-42EE-A5B0-2C7101FF91EA}" type="parTrans" cxnId="{5FF70769-F8FF-4895-A211-AC491AE22FFD}">
      <dgm:prSet/>
      <dgm:spPr/>
      <dgm:t>
        <a:bodyPr/>
        <a:lstStyle/>
        <a:p>
          <a:endParaRPr lang="en-US"/>
        </a:p>
      </dgm:t>
    </dgm:pt>
    <dgm:pt modelId="{25FA9FF5-3B62-4ED9-9520-AC964947344E}" type="sibTrans" cxnId="{5FF70769-F8FF-4895-A211-AC491AE22FFD}">
      <dgm:prSet/>
      <dgm:spPr/>
      <dgm:t>
        <a:bodyPr/>
        <a:lstStyle/>
        <a:p>
          <a:endParaRPr lang="en-US"/>
        </a:p>
      </dgm:t>
    </dgm:pt>
    <dgm:pt modelId="{D2B234E5-FA00-4319-A4E6-01DFA3CBA91C}" type="pres">
      <dgm:prSet presAssocID="{5FAAE6C6-0B51-4726-8711-0890C89552EE}" presName="linear" presStyleCnt="0">
        <dgm:presLayoutVars>
          <dgm:animLvl val="lvl"/>
          <dgm:resizeHandles val="exact"/>
        </dgm:presLayoutVars>
      </dgm:prSet>
      <dgm:spPr/>
    </dgm:pt>
    <dgm:pt modelId="{325CE26D-8C07-4322-BB08-40C83C8F507E}" type="pres">
      <dgm:prSet presAssocID="{63E36C0B-F399-468B-8F9B-E70E22522465}" presName="parentText" presStyleLbl="node1" presStyleIdx="0" presStyleCnt="3" custLinFactY="-13413" custLinFactNeighborX="12348" custLinFactNeighborY="-100000">
        <dgm:presLayoutVars>
          <dgm:chMax val="0"/>
          <dgm:bulletEnabled val="1"/>
        </dgm:presLayoutVars>
      </dgm:prSet>
      <dgm:spPr/>
    </dgm:pt>
    <dgm:pt modelId="{C36CAE53-5318-4239-9476-4EB68B1F5A60}" type="pres">
      <dgm:prSet presAssocID="{63E36C0B-F399-468B-8F9B-E70E22522465}" presName="childText" presStyleLbl="revTx" presStyleIdx="0" presStyleCnt="3" custScaleY="125877">
        <dgm:presLayoutVars>
          <dgm:bulletEnabled val="1"/>
        </dgm:presLayoutVars>
      </dgm:prSet>
      <dgm:spPr/>
    </dgm:pt>
    <dgm:pt modelId="{59935BC0-3288-4FB0-B893-CA0305DC7B51}" type="pres">
      <dgm:prSet presAssocID="{0517AF8D-C80D-4011-A8AD-C52FAE49C0E9}" presName="parentText" presStyleLbl="node1" presStyleIdx="1" presStyleCnt="3" custLinFactNeighborY="-9266">
        <dgm:presLayoutVars>
          <dgm:chMax val="0"/>
          <dgm:bulletEnabled val="1"/>
        </dgm:presLayoutVars>
      </dgm:prSet>
      <dgm:spPr/>
    </dgm:pt>
    <dgm:pt modelId="{8B19CA0D-7A55-4AA5-B671-C53C098AD8F3}" type="pres">
      <dgm:prSet presAssocID="{0517AF8D-C80D-4011-A8AD-C52FAE49C0E9}" presName="childText" presStyleLbl="revTx" presStyleIdx="1" presStyleCnt="3" custScaleY="103120" custLinFactNeighborY="-27185">
        <dgm:presLayoutVars>
          <dgm:bulletEnabled val="1"/>
        </dgm:presLayoutVars>
      </dgm:prSet>
      <dgm:spPr/>
    </dgm:pt>
    <dgm:pt modelId="{380BE7A0-0512-461A-BFE5-57B1F8BFFCBE}" type="pres">
      <dgm:prSet presAssocID="{22EF3793-1D8E-4CFF-A639-1C1E357F813C}" presName="parentText" presStyleLbl="node1" presStyleIdx="2" presStyleCnt="3" custLinFactNeighborY="-9682">
        <dgm:presLayoutVars>
          <dgm:chMax val="0"/>
          <dgm:bulletEnabled val="1"/>
        </dgm:presLayoutVars>
      </dgm:prSet>
      <dgm:spPr/>
    </dgm:pt>
    <dgm:pt modelId="{D86723D5-F4F9-4659-B258-0B5A0E55F125}" type="pres">
      <dgm:prSet presAssocID="{22EF3793-1D8E-4CFF-A639-1C1E357F813C}" presName="childText" presStyleLbl="revTx" presStyleIdx="2" presStyleCnt="3" custScaleY="102669" custLinFactNeighborY="-25212">
        <dgm:presLayoutVars>
          <dgm:bulletEnabled val="1"/>
        </dgm:presLayoutVars>
      </dgm:prSet>
      <dgm:spPr/>
    </dgm:pt>
  </dgm:ptLst>
  <dgm:cxnLst>
    <dgm:cxn modelId="{0D6C8102-E697-4A42-AE4D-FED9C349D0A1}" type="presOf" srcId="{70CBC6B4-C18F-476A-97B4-E419364F3931}" destId="{C36CAE53-5318-4239-9476-4EB68B1F5A60}" srcOrd="0" destOrd="0" presId="urn:microsoft.com/office/officeart/2005/8/layout/vList2"/>
    <dgm:cxn modelId="{F43F1C27-A799-4365-B1A5-2DB6F644A215}" type="presOf" srcId="{98BEB6DE-5E66-47AE-AF6D-46D35A237A82}" destId="{8B19CA0D-7A55-4AA5-B671-C53C098AD8F3}" srcOrd="0" destOrd="0" presId="urn:microsoft.com/office/officeart/2005/8/layout/vList2"/>
    <dgm:cxn modelId="{939B363F-5037-42E2-8934-99E34D92F9EC}" srcId="{63E36C0B-F399-468B-8F9B-E70E22522465}" destId="{70CBC6B4-C18F-476A-97B4-E419364F3931}" srcOrd="0" destOrd="0" parTransId="{ED3C5896-C29B-4693-ACCB-C3B0BB82448C}" sibTransId="{6848E869-EFB7-4A57-A11C-950212FE6EDC}"/>
    <dgm:cxn modelId="{5FF70769-F8FF-4895-A211-AC491AE22FFD}" srcId="{22EF3793-1D8E-4CFF-A639-1C1E357F813C}" destId="{34469E93-617E-442C-A288-AC79BA7B1594}" srcOrd="2" destOrd="0" parTransId="{0EDBD11E-AEDA-42EE-A5B0-2C7101FF91EA}" sibTransId="{25FA9FF5-3B62-4ED9-9520-AC964947344E}"/>
    <dgm:cxn modelId="{AD79374C-0160-42EE-88BE-84DABB52CA2C}" srcId="{5FAAE6C6-0B51-4726-8711-0890C89552EE}" destId="{63E36C0B-F399-468B-8F9B-E70E22522465}" srcOrd="0" destOrd="0" parTransId="{692F62A7-CA63-4F3B-A599-CDCCF7BC06D5}" sibTransId="{B8AB48E8-B000-4C7B-BF5B-CCC4FEFF3A9B}"/>
    <dgm:cxn modelId="{55C8C073-7ADA-43D0-95C8-269E2886CD83}" type="presOf" srcId="{93F280FE-340B-4713-8C86-BDFA718AB024}" destId="{D86723D5-F4F9-4659-B258-0B5A0E55F125}" srcOrd="0" destOrd="1" presId="urn:microsoft.com/office/officeart/2005/8/layout/vList2"/>
    <dgm:cxn modelId="{294F2576-FDD2-4399-9966-7643EF5A5BAF}" type="presOf" srcId="{63E36C0B-F399-468B-8F9B-E70E22522465}" destId="{325CE26D-8C07-4322-BB08-40C83C8F507E}" srcOrd="0" destOrd="0" presId="urn:microsoft.com/office/officeart/2005/8/layout/vList2"/>
    <dgm:cxn modelId="{C7608478-6A92-4AE2-A9FA-5CF61919439E}" type="presOf" srcId="{22EF3793-1D8E-4CFF-A639-1C1E357F813C}" destId="{380BE7A0-0512-461A-BFE5-57B1F8BFFCBE}" srcOrd="0" destOrd="0" presId="urn:microsoft.com/office/officeart/2005/8/layout/vList2"/>
    <dgm:cxn modelId="{71DCB27E-49BA-4B75-BAA0-9C7C0A250DAF}" type="presOf" srcId="{79391C91-61AB-4B8D-A034-322954C34F77}" destId="{8B19CA0D-7A55-4AA5-B671-C53C098AD8F3}" srcOrd="0" destOrd="1" presId="urn:microsoft.com/office/officeart/2005/8/layout/vList2"/>
    <dgm:cxn modelId="{44DD1580-A4FB-45B3-B1EF-018A4EFCDF3A}" type="presOf" srcId="{0C21E477-C16D-492C-B7B9-70BC56C46E4A}" destId="{C36CAE53-5318-4239-9476-4EB68B1F5A60}" srcOrd="0" destOrd="1" presId="urn:microsoft.com/office/officeart/2005/8/layout/vList2"/>
    <dgm:cxn modelId="{2B33A18A-103F-4ABF-B3F8-1D510134F807}" type="presOf" srcId="{9ABC181A-91F7-4CD1-B00C-1EB53D24AA79}" destId="{D86723D5-F4F9-4659-B258-0B5A0E55F125}" srcOrd="0" destOrd="0" presId="urn:microsoft.com/office/officeart/2005/8/layout/vList2"/>
    <dgm:cxn modelId="{DE18DD8E-8F5E-4907-8B66-4B4832F9DE9C}" srcId="{5FAAE6C6-0B51-4726-8711-0890C89552EE}" destId="{22EF3793-1D8E-4CFF-A639-1C1E357F813C}" srcOrd="2" destOrd="0" parTransId="{3A7BCF0B-60E2-435E-8313-1A0289DD31EF}" sibTransId="{002611BB-EA03-442F-B28F-82B99E696218}"/>
    <dgm:cxn modelId="{CDC3B99A-F37C-4667-AD6F-8569D1754DA2}" srcId="{0517AF8D-C80D-4011-A8AD-C52FAE49C0E9}" destId="{79391C91-61AB-4B8D-A034-322954C34F77}" srcOrd="1" destOrd="0" parTransId="{ED45C39B-79FB-4F68-8E49-7C64ECAD3A64}" sibTransId="{A4582CE9-281E-45BD-950A-96ACC5C211BD}"/>
    <dgm:cxn modelId="{AAC5A89C-AD51-42CD-AE83-2112944B7CEA}" srcId="{0517AF8D-C80D-4011-A8AD-C52FAE49C0E9}" destId="{98BEB6DE-5E66-47AE-AF6D-46D35A237A82}" srcOrd="0" destOrd="0" parTransId="{59058870-0E9C-4A1E-B895-A6690E3C4E95}" sibTransId="{A83B63DC-B704-417F-9A01-F5545D0ECA05}"/>
    <dgm:cxn modelId="{B2703DA8-A604-4515-97AB-23D4C255E603}" type="presOf" srcId="{34469E93-617E-442C-A288-AC79BA7B1594}" destId="{D86723D5-F4F9-4659-B258-0B5A0E55F125}" srcOrd="0" destOrd="2" presId="urn:microsoft.com/office/officeart/2005/8/layout/vList2"/>
    <dgm:cxn modelId="{C82A53BD-F222-45A4-99FC-BD9CAB66A92A}" srcId="{5FAAE6C6-0B51-4726-8711-0890C89552EE}" destId="{0517AF8D-C80D-4011-A8AD-C52FAE49C0E9}" srcOrd="1" destOrd="0" parTransId="{3DAC7F18-9C41-4396-8798-BF4687861486}" sibTransId="{E98518DD-9D48-43C5-937C-6DAA7C8096C0}"/>
    <dgm:cxn modelId="{F8A592DA-9CE6-4F1D-AEA1-B4BB4C539ED9}" srcId="{0517AF8D-C80D-4011-A8AD-C52FAE49C0E9}" destId="{A2A509B4-A30B-48FD-A30A-0F61CED115C1}" srcOrd="2" destOrd="0" parTransId="{75453124-B8A7-49A1-9590-25AE99AE0B53}" sibTransId="{5FF177D6-25BB-4327-88A6-D7386B07A5FE}"/>
    <dgm:cxn modelId="{ADE103DB-394F-4B3E-897E-ADE8803C142E}" srcId="{22EF3793-1D8E-4CFF-A639-1C1E357F813C}" destId="{93F280FE-340B-4713-8C86-BDFA718AB024}" srcOrd="1" destOrd="0" parTransId="{50851C3D-00A7-4F41-8FBC-EF176516997A}" sibTransId="{252C47F9-C48C-4CA9-97F8-4A35FEA4F3BF}"/>
    <dgm:cxn modelId="{601A67E0-F580-4CA0-8685-29C29CFA1374}" type="presOf" srcId="{A2A509B4-A30B-48FD-A30A-0F61CED115C1}" destId="{8B19CA0D-7A55-4AA5-B671-C53C098AD8F3}" srcOrd="0" destOrd="2" presId="urn:microsoft.com/office/officeart/2005/8/layout/vList2"/>
    <dgm:cxn modelId="{65B04EF2-A948-43F9-98E4-B462C52BCFA7}" type="presOf" srcId="{5FAAE6C6-0B51-4726-8711-0890C89552EE}" destId="{D2B234E5-FA00-4319-A4E6-01DFA3CBA91C}" srcOrd="0" destOrd="0" presId="urn:microsoft.com/office/officeart/2005/8/layout/vList2"/>
    <dgm:cxn modelId="{F539BEF2-2D71-4103-B36A-379E4B1323EE}" srcId="{63E36C0B-F399-468B-8F9B-E70E22522465}" destId="{0C21E477-C16D-492C-B7B9-70BC56C46E4A}" srcOrd="1" destOrd="0" parTransId="{118D63DA-5EC7-4E94-A4F8-312BB468DAEE}" sibTransId="{BF77B5C2-446B-4420-9E76-78300F8ECFC7}"/>
    <dgm:cxn modelId="{934771F5-D324-4C18-B9A7-E0B74B9E8ECB}" type="presOf" srcId="{0517AF8D-C80D-4011-A8AD-C52FAE49C0E9}" destId="{59935BC0-3288-4FB0-B893-CA0305DC7B51}" srcOrd="0" destOrd="0" presId="urn:microsoft.com/office/officeart/2005/8/layout/vList2"/>
    <dgm:cxn modelId="{7A161FF9-B473-477A-8D62-2AC20CD9C661}" srcId="{22EF3793-1D8E-4CFF-A639-1C1E357F813C}" destId="{9ABC181A-91F7-4CD1-B00C-1EB53D24AA79}" srcOrd="0" destOrd="0" parTransId="{BB98019A-EEB7-4B71-9E59-96FC804A9298}" sibTransId="{5533B31D-38EC-4D21-BB0D-90A68FAF0500}"/>
    <dgm:cxn modelId="{705FFC72-BAC9-4B12-8425-92B5AFAF6C60}" type="presParOf" srcId="{D2B234E5-FA00-4319-A4E6-01DFA3CBA91C}" destId="{325CE26D-8C07-4322-BB08-40C83C8F507E}" srcOrd="0" destOrd="0" presId="urn:microsoft.com/office/officeart/2005/8/layout/vList2"/>
    <dgm:cxn modelId="{F55F7FCF-FA4F-4150-98BC-263BD0EB0310}" type="presParOf" srcId="{D2B234E5-FA00-4319-A4E6-01DFA3CBA91C}" destId="{C36CAE53-5318-4239-9476-4EB68B1F5A60}" srcOrd="1" destOrd="0" presId="urn:microsoft.com/office/officeart/2005/8/layout/vList2"/>
    <dgm:cxn modelId="{95562F0E-0E11-4CD5-B2D4-5D6B1938AFC2}" type="presParOf" srcId="{D2B234E5-FA00-4319-A4E6-01DFA3CBA91C}" destId="{59935BC0-3288-4FB0-B893-CA0305DC7B51}" srcOrd="2" destOrd="0" presId="urn:microsoft.com/office/officeart/2005/8/layout/vList2"/>
    <dgm:cxn modelId="{60864B50-7B8E-4F7D-A02E-F20CAC65444A}" type="presParOf" srcId="{D2B234E5-FA00-4319-A4E6-01DFA3CBA91C}" destId="{8B19CA0D-7A55-4AA5-B671-C53C098AD8F3}" srcOrd="3" destOrd="0" presId="urn:microsoft.com/office/officeart/2005/8/layout/vList2"/>
    <dgm:cxn modelId="{329761CF-61DC-49A0-8E72-4282F70E322C}" type="presParOf" srcId="{D2B234E5-FA00-4319-A4E6-01DFA3CBA91C}" destId="{380BE7A0-0512-461A-BFE5-57B1F8BFFCBE}" srcOrd="4" destOrd="0" presId="urn:microsoft.com/office/officeart/2005/8/layout/vList2"/>
    <dgm:cxn modelId="{DBE4CB67-A4E8-4A90-AF1E-4B867E04E77F}" type="presParOf" srcId="{D2B234E5-FA00-4319-A4E6-01DFA3CBA91C}" destId="{D86723D5-F4F9-4659-B258-0B5A0E55F125}"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CE26D-8C07-4322-BB08-40C83C8F507E}">
      <dsp:nvSpPr>
        <dsp:cNvPr id="0" name=""/>
        <dsp:cNvSpPr/>
      </dsp:nvSpPr>
      <dsp:spPr>
        <a:xfrm>
          <a:off x="0" y="0"/>
          <a:ext cx="2321123" cy="299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latin typeface="Open Sans" panose="020B0606030504020204" pitchFamily="34" charset="0"/>
              <a:ea typeface="Open Sans" panose="020B0606030504020204" pitchFamily="34" charset="0"/>
              <a:cs typeface="Open Sans" panose="020B0606030504020204" pitchFamily="34" charset="0"/>
            </a:rPr>
            <a:t>Tariff and winner</a:t>
          </a:r>
        </a:p>
      </dsp:txBody>
      <dsp:txXfrm>
        <a:off x="14621" y="14621"/>
        <a:ext cx="2291881" cy="270278"/>
      </dsp:txXfrm>
    </dsp:sp>
    <dsp:sp modelId="{C36CAE53-5318-4239-9476-4EB68B1F5A60}">
      <dsp:nvSpPr>
        <dsp:cNvPr id="0" name=""/>
        <dsp:cNvSpPr/>
      </dsp:nvSpPr>
      <dsp:spPr>
        <a:xfrm>
          <a:off x="0" y="310602"/>
          <a:ext cx="2321123" cy="64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ct val="20000"/>
            </a:spcAft>
            <a:buChar char="•"/>
          </a:pPr>
          <a:r>
            <a:rPr lang="en-US" sz="750" b="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Tariff: </a:t>
          </a:r>
          <a:r>
            <a:rPr lang="en-US" sz="750" kern="1200" dirty="0">
              <a:latin typeface="Open Sans" panose="020B0606030504020204" pitchFamily="34" charset="0"/>
              <a:ea typeface="Open Sans" panose="020B0606030504020204" pitchFamily="34" charset="0"/>
              <a:cs typeface="Open Sans" panose="020B0606030504020204" pitchFamily="34" charset="0"/>
            </a:rPr>
            <a:t>INR 2.90/kWh (first year) with an annual escalation of 3%. </a:t>
          </a:r>
          <a:r>
            <a:rPr lang="en-US" sz="750" b="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Levelised cost of energy (LCOE) of INR 3.60/kWh</a:t>
          </a:r>
        </a:p>
        <a:p>
          <a:pPr marL="57150" lvl="1" indent="-57150" algn="l" defTabSz="333375">
            <a:lnSpc>
              <a:spcPct val="90000"/>
            </a:lnSpc>
            <a:spcBef>
              <a:spcPct val="0"/>
            </a:spcBef>
            <a:spcAft>
              <a:spcPct val="20000"/>
            </a:spcAft>
            <a:buChar char="•"/>
          </a:pPr>
          <a:r>
            <a:rPr lang="en-US" sz="750" b="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Winner: </a:t>
          </a:r>
          <a:r>
            <a:rPr lang="en-US" sz="750" kern="1200" dirty="0">
              <a:latin typeface="Open Sans" panose="020B0606030504020204" pitchFamily="34" charset="0"/>
              <a:ea typeface="Open Sans" panose="020B0606030504020204" pitchFamily="34" charset="0"/>
              <a:cs typeface="Open Sans" panose="020B0606030504020204" pitchFamily="34" charset="0"/>
            </a:rPr>
            <a:t>ReNew Power</a:t>
          </a:r>
        </a:p>
      </dsp:txBody>
      <dsp:txXfrm>
        <a:off x="0" y="310602"/>
        <a:ext cx="2321123" cy="646202"/>
      </dsp:txXfrm>
    </dsp:sp>
    <dsp:sp modelId="{59935BC0-3288-4FB0-B893-CA0305DC7B51}">
      <dsp:nvSpPr>
        <dsp:cNvPr id="0" name=""/>
        <dsp:cNvSpPr/>
      </dsp:nvSpPr>
      <dsp:spPr>
        <a:xfrm>
          <a:off x="0" y="840186"/>
          <a:ext cx="2321123" cy="299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Key provisions</a:t>
          </a:r>
          <a:endParaRPr lang="en-US" sz="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4621" y="854807"/>
        <a:ext cx="2291881" cy="270278"/>
      </dsp:txXfrm>
    </dsp:sp>
    <dsp:sp modelId="{8B19CA0D-7A55-4AA5-B671-C53C098AD8F3}">
      <dsp:nvSpPr>
        <dsp:cNvPr id="0" name=""/>
        <dsp:cNvSpPr/>
      </dsp:nvSpPr>
      <dsp:spPr>
        <a:xfrm>
          <a:off x="0" y="1174900"/>
          <a:ext cx="2321123" cy="129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ct val="20000"/>
            </a:spcAft>
            <a:buChar char="•"/>
          </a:pP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Round-the-clock energy supply with a combination of solar, wind, and storage technologies. Provision to locate solar and wind plants at different locations</a:t>
          </a:r>
          <a:endParaRPr lang="en-US" sz="750" kern="1200" dirty="0">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ct val="20000"/>
            </a:spcAft>
            <a:buChar char="•"/>
          </a:pP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Minimum </a:t>
          </a:r>
          <a:r>
            <a:rPr lang="en-US" sz="750" b="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monthly and yearly capacity utilization factor (CUF)</a:t>
          </a:r>
          <a:r>
            <a:rPr lang="en-US" sz="750"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requirements of </a:t>
          </a:r>
          <a:r>
            <a:rPr lang="en-US" sz="750" b="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70% and 80%,</a:t>
          </a:r>
          <a:r>
            <a:rPr lang="en-US" sz="750" b="1" kern="1200" dirty="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respectively</a:t>
          </a:r>
        </a:p>
        <a:p>
          <a:pPr marL="57150" lvl="1" indent="-57150" algn="l" defTabSz="333375">
            <a:lnSpc>
              <a:spcPct val="90000"/>
            </a:lnSpc>
            <a:spcBef>
              <a:spcPct val="0"/>
            </a:spcBef>
            <a:spcAft>
              <a:spcPct val="20000"/>
            </a:spcAft>
            <a:buChar char="•"/>
          </a:pPr>
          <a:r>
            <a:rPr lang="en-US" sz="750" b="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Excess energy </a:t>
          </a: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generation may be sold in </a:t>
          </a:r>
          <a:r>
            <a:rPr lang="en-US" sz="750" b="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open markets</a:t>
          </a:r>
          <a:r>
            <a:rPr lang="en-US" sz="750"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r>
            <a:rPr lang="en-US" sz="75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with the facility of additional connectivity</a:t>
          </a:r>
        </a:p>
      </dsp:txBody>
      <dsp:txXfrm>
        <a:off x="0" y="1174900"/>
        <a:ext cx="2321123" cy="1297827"/>
      </dsp:txXfrm>
    </dsp:sp>
    <dsp:sp modelId="{380BE7A0-0512-461A-BFE5-57B1F8BFFCBE}">
      <dsp:nvSpPr>
        <dsp:cNvPr id="0" name=""/>
        <dsp:cNvSpPr/>
      </dsp:nvSpPr>
      <dsp:spPr>
        <a:xfrm>
          <a:off x="0" y="2445125"/>
          <a:ext cx="2321123" cy="299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Analysis</a:t>
          </a:r>
          <a:endParaRPr lang="en-US" sz="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4621" y="2459746"/>
        <a:ext cx="2291881" cy="270278"/>
      </dsp:txXfrm>
    </dsp:sp>
    <dsp:sp modelId="{D86723D5-F4F9-4659-B258-0B5A0E55F125}">
      <dsp:nvSpPr>
        <dsp:cNvPr id="0" name=""/>
        <dsp:cNvSpPr/>
      </dsp:nvSpPr>
      <dsp:spPr>
        <a:xfrm>
          <a:off x="0" y="2778157"/>
          <a:ext cx="2321123" cy="1156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696" tIns="10160" rIns="56896" bIns="10160" numCol="1" spcCol="1270" anchor="t" anchorCtr="0">
          <a:noAutofit/>
        </a:bodyPr>
        <a:lstStyle/>
        <a:p>
          <a:pPr marL="57150" lvl="1" indent="-57150" algn="l" defTabSz="333375">
            <a:lnSpc>
              <a:spcPct val="90000"/>
            </a:lnSpc>
            <a:spcBef>
              <a:spcPct val="0"/>
            </a:spcBef>
            <a:spcAft>
              <a:spcPct val="20000"/>
            </a:spcAft>
            <a:buChar char="•"/>
          </a:pPr>
          <a:r>
            <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Bid allows significant oversizing of the project and </a:t>
          </a:r>
          <a:r>
            <a:rPr lang="en-GB" sz="750" b="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does not require firm power</a:t>
          </a:r>
          <a:r>
            <a:rPr lang="en-GB" sz="750"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a:t>
          </a:r>
          <a:endParaRPr lang="en-US" sz="750" kern="12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ct val="20000"/>
            </a:spcAft>
            <a:buChar char="•"/>
          </a:pPr>
          <a:r>
            <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As per a CEEW-CEF analysis, the project would require </a:t>
          </a:r>
          <a:r>
            <a:rPr lang="en-GB" sz="750" b="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1,200 MW wind and 300 MW solar </a:t>
          </a:r>
          <a:r>
            <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and around </a:t>
          </a:r>
          <a:r>
            <a:rPr lang="en-GB" sz="750" b="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1.0–1.5 GWh of energy storage</a:t>
          </a:r>
          <a:r>
            <a:rPr lang="en-GB" sz="750"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a:t>
          </a:r>
          <a:endParaRPr lang="en-US" sz="750" kern="12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a:p>
          <a:pPr marL="57150" lvl="1" indent="-57150" algn="l" defTabSz="333375">
            <a:lnSpc>
              <a:spcPct val="90000"/>
            </a:lnSpc>
            <a:spcBef>
              <a:spcPct val="0"/>
            </a:spcBef>
            <a:spcAft>
              <a:spcPct val="20000"/>
            </a:spcAft>
            <a:buChar char="•"/>
          </a:pPr>
          <a:r>
            <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In addition, such capacity oversizing is expected to lead to monthly CUFs of </a:t>
          </a:r>
          <a:r>
            <a:rPr lang="en-GB" sz="750" b="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150–180%</a:t>
          </a:r>
          <a:r>
            <a:rPr lang="en-GB" sz="750"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r>
            <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during the high wind season </a:t>
          </a:r>
          <a:r>
            <a:rPr lang="en-GB" sz="750" b="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(May–July) </a:t>
          </a:r>
          <a:r>
            <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and </a:t>
          </a:r>
          <a:r>
            <a:rPr lang="en-GB" sz="750" b="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70–72% </a:t>
          </a:r>
          <a:r>
            <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CUF in </a:t>
          </a:r>
          <a:r>
            <a:rPr lang="en-GB" sz="750" b="1"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September–October</a:t>
          </a:r>
          <a:r>
            <a:rPr lang="en-GB" sz="750" kern="1200" dirty="0">
              <a:solidFill>
                <a:srgbClr val="575756"/>
              </a:solidFill>
              <a:latin typeface="Open Sans" panose="020B0606030504020204" pitchFamily="34" charset="0"/>
              <a:ea typeface="Open Sans" panose="020B0606030504020204" pitchFamily="34" charset="0"/>
              <a:cs typeface="Open Sans" panose="020B0606030504020204" pitchFamily="34" charset="0"/>
            </a:rPr>
            <a:t>.</a:t>
          </a:r>
          <a:endParaRPr lang="en-US" sz="750" kern="12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dsp:txBody>
      <dsp:txXfrm>
        <a:off x="0" y="2778157"/>
        <a:ext cx="2321123" cy="11561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0.60912</cdr:x>
      <cdr:y>0.16649</cdr:y>
    </cdr:from>
    <cdr:to>
      <cdr:x>0.64555</cdr:x>
      <cdr:y>0.21126</cdr:y>
    </cdr:to>
    <cdr:sp macro="" textlink="">
      <cdr:nvSpPr>
        <cdr:cNvPr id="4" name="Oval 3">
          <a:extLst xmlns:a="http://schemas.openxmlformats.org/drawingml/2006/main">
            <a:ext uri="{FF2B5EF4-FFF2-40B4-BE49-F238E27FC236}">
              <a16:creationId xmlns:a16="http://schemas.microsoft.com/office/drawing/2014/main" id="{EDB1BB6C-5FB5-A84B-9D73-2A671E9D0455}"/>
            </a:ext>
          </a:extLst>
        </cdr:cNvPr>
        <cdr:cNvSpPr/>
      </cdr:nvSpPr>
      <cdr:spPr>
        <a:xfrm xmlns:a="http://schemas.openxmlformats.org/drawingml/2006/main">
          <a:off x="3715765" y="500841"/>
          <a:ext cx="222233" cy="134679"/>
        </a:xfrm>
        <a:prstGeom xmlns:a="http://schemas.openxmlformats.org/drawingml/2006/main" prst="ellipse">
          <a:avLst/>
        </a:prstGeom>
        <a:noFill xmlns:a="http://schemas.openxmlformats.org/drawingml/2006/main"/>
        <a:ln xmlns:a="http://schemas.openxmlformats.org/drawingml/2006/main" w="28575">
          <a:solidFill>
            <a:srgbClr val="575756"/>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0.56973</cdr:x>
      <cdr:y>0.16301</cdr:y>
    </cdr:from>
    <cdr:to>
      <cdr:x>0.60912</cdr:x>
      <cdr:y>0.18887</cdr:y>
    </cdr:to>
    <cdr:cxnSp macro="">
      <cdr:nvCxnSpPr>
        <cdr:cNvPr id="6" name="Straight Arrow Connector 5">
          <a:extLst xmlns:a="http://schemas.openxmlformats.org/drawingml/2006/main">
            <a:ext uri="{FF2B5EF4-FFF2-40B4-BE49-F238E27FC236}">
              <a16:creationId xmlns:a16="http://schemas.microsoft.com/office/drawing/2014/main" id="{574626EF-B015-474E-986C-C4D5D0DAB4CE}"/>
            </a:ext>
          </a:extLst>
        </cdr:cNvPr>
        <cdr:cNvCxnSpPr>
          <a:stCxn xmlns:a="http://schemas.openxmlformats.org/drawingml/2006/main" id="12" idx="3"/>
          <a:endCxn xmlns:a="http://schemas.openxmlformats.org/drawingml/2006/main" id="4" idx="2"/>
        </cdr:cNvCxnSpPr>
      </cdr:nvCxnSpPr>
      <cdr:spPr>
        <a:xfrm xmlns:a="http://schemas.openxmlformats.org/drawingml/2006/main">
          <a:off x="3475499" y="490361"/>
          <a:ext cx="240266" cy="77820"/>
        </a:xfrm>
        <a:prstGeom xmlns:a="http://schemas.openxmlformats.org/drawingml/2006/main" prst="straightConnector1">
          <a:avLst/>
        </a:prstGeom>
        <a:ln xmlns:a="http://schemas.openxmlformats.org/drawingml/2006/main" w="19050">
          <a:solidFill>
            <a:srgbClr val="575756"/>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0.3558</cdr:x>
      <cdr:y>0.09443</cdr:y>
    </cdr:from>
    <cdr:to>
      <cdr:x>0.56973</cdr:x>
      <cdr:y>0.23158</cdr:y>
    </cdr:to>
    <cdr:sp macro="" textlink="">
      <cdr:nvSpPr>
        <cdr:cNvPr id="12" name="TextBox 11">
          <a:extLst xmlns:a="http://schemas.openxmlformats.org/drawingml/2006/main">
            <a:ext uri="{FF2B5EF4-FFF2-40B4-BE49-F238E27FC236}">
              <a16:creationId xmlns:a16="http://schemas.microsoft.com/office/drawing/2014/main" id="{19FF6438-24D9-4D48-A77B-867BB707EB73}"/>
            </a:ext>
          </a:extLst>
        </cdr:cNvPr>
        <cdr:cNvSpPr txBox="1"/>
      </cdr:nvSpPr>
      <cdr:spPr>
        <a:xfrm xmlns:a="http://schemas.openxmlformats.org/drawingml/2006/main">
          <a:off x="2170484" y="284070"/>
          <a:ext cx="1305015" cy="412586"/>
        </a:xfrm>
        <a:prstGeom xmlns:a="http://schemas.openxmlformats.org/drawingml/2006/main" prst="rect">
          <a:avLst/>
        </a:prstGeom>
        <a:solidFill xmlns:a="http://schemas.openxmlformats.org/drawingml/2006/main">
          <a:srgbClr val="F49A70"/>
        </a:solidFill>
        <a:ln xmlns:a="http://schemas.openxmlformats.org/drawingml/2006/main">
          <a:solidFill>
            <a:schemeClr val="bg1">
              <a:lumMod val="65000"/>
            </a:schemeClr>
          </a:solidFill>
        </a:ln>
      </cdr:spPr>
      <cdr:txBody>
        <a:bodyPr xmlns:a="http://schemas.openxmlformats.org/drawingml/2006/main" vertOverflow="clip" wrap="square" rtlCol="0"/>
        <a:lstStyle xmlns:a="http://schemas.openxmlformats.org/drawingml/2006/main"/>
        <a:p xmlns:a="http://schemas.openxmlformats.org/drawingml/2006/main">
          <a:pPr algn="ctr">
            <a:spcAft>
              <a:spcPts val="3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Highest RE share</a:t>
          </a:r>
        </a:p>
        <a:p xmlns:a="http://schemas.openxmlformats.org/drawingml/2006/main">
          <a:pPr algn="ct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16.0% on 28</a:t>
          </a:r>
          <a:r>
            <a:rPr lang="en-US" sz="8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th</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May</a:t>
          </a:r>
        </a:p>
      </cdr:txBody>
    </cdr:sp>
  </cdr:relSizeAnchor>
  <cdr:relSizeAnchor xmlns:cdr="http://schemas.openxmlformats.org/drawingml/2006/chartDrawing">
    <cdr:from>
      <cdr:x>0.92661</cdr:x>
      <cdr:y>0.43756</cdr:y>
    </cdr:from>
    <cdr:to>
      <cdr:x>0.96304</cdr:x>
      <cdr:y>0.48233</cdr:y>
    </cdr:to>
    <cdr:sp macro="" textlink="">
      <cdr:nvSpPr>
        <cdr:cNvPr id="15" name="Oval 14">
          <a:extLst xmlns:a="http://schemas.openxmlformats.org/drawingml/2006/main">
            <a:ext uri="{FF2B5EF4-FFF2-40B4-BE49-F238E27FC236}">
              <a16:creationId xmlns:a16="http://schemas.microsoft.com/office/drawing/2014/main" id="{A84F4E2D-A4D4-F541-9908-75FCABD6EF71}"/>
            </a:ext>
          </a:extLst>
        </cdr:cNvPr>
        <cdr:cNvSpPr/>
      </cdr:nvSpPr>
      <cdr:spPr>
        <a:xfrm xmlns:a="http://schemas.openxmlformats.org/drawingml/2006/main">
          <a:off x="7351796" y="1335709"/>
          <a:ext cx="289037" cy="136665"/>
        </a:xfrm>
        <a:prstGeom xmlns:a="http://schemas.openxmlformats.org/drawingml/2006/main" prst="ellipse">
          <a:avLst/>
        </a:prstGeom>
        <a:noFill xmlns:a="http://schemas.openxmlformats.org/drawingml/2006/main"/>
        <a:ln xmlns:a="http://schemas.openxmlformats.org/drawingml/2006/main" w="28575">
          <a:solidFill>
            <a:srgbClr val="575756"/>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0.72647</cdr:x>
      <cdr:y>0.09871</cdr:y>
    </cdr:from>
    <cdr:to>
      <cdr:x>0.94131</cdr:x>
      <cdr:y>0.21649</cdr:y>
    </cdr:to>
    <cdr:sp macro="" textlink="">
      <cdr:nvSpPr>
        <cdr:cNvPr id="16" name="TextBox 1">
          <a:extLst xmlns:a="http://schemas.openxmlformats.org/drawingml/2006/main">
            <a:ext uri="{FF2B5EF4-FFF2-40B4-BE49-F238E27FC236}">
              <a16:creationId xmlns:a16="http://schemas.microsoft.com/office/drawing/2014/main" id="{A14855E3-5E25-E841-AA50-A626A863F539}"/>
            </a:ext>
          </a:extLst>
        </cdr:cNvPr>
        <cdr:cNvSpPr txBox="1"/>
      </cdr:nvSpPr>
      <cdr:spPr>
        <a:xfrm xmlns:a="http://schemas.openxmlformats.org/drawingml/2006/main">
          <a:off x="4431675" y="311302"/>
          <a:ext cx="1310557" cy="371443"/>
        </a:xfrm>
        <a:prstGeom xmlns:a="http://schemas.openxmlformats.org/drawingml/2006/main" prst="rect">
          <a:avLst/>
        </a:prstGeom>
        <a:solidFill xmlns:a="http://schemas.openxmlformats.org/drawingml/2006/main">
          <a:srgbClr val="F49A70"/>
        </a:solidFill>
        <a:ln xmlns:a="http://schemas.openxmlformats.org/drawingml/2006/main">
          <a:solidFill>
            <a:schemeClr val="bg1">
              <a:lumMod val="65000"/>
            </a:schemeClr>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Lowest RE share</a:t>
          </a:r>
        </a:p>
        <a:p xmlns:a="http://schemas.openxmlformats.org/drawingml/2006/main">
          <a:pPr algn="ctr">
            <a:spcAft>
              <a:spcPts val="600"/>
            </a:spcAft>
          </a:pP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8.8% on 30</a:t>
          </a:r>
          <a:r>
            <a:rPr lang="en-US" sz="8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th</a:t>
          </a:r>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 June</a:t>
          </a:r>
        </a:p>
      </cdr:txBody>
    </cdr:sp>
  </cdr:relSizeAnchor>
  <cdr:relSizeAnchor xmlns:cdr="http://schemas.openxmlformats.org/drawingml/2006/chartDrawing">
    <cdr:from>
      <cdr:x>0.92975</cdr:x>
      <cdr:y>0.21485</cdr:y>
    </cdr:from>
    <cdr:to>
      <cdr:x>0.94483</cdr:x>
      <cdr:y>0.43756</cdr:y>
    </cdr:to>
    <cdr:cxnSp macro="">
      <cdr:nvCxnSpPr>
        <cdr:cNvPr id="19" name="Straight Arrow Connector 18">
          <a:extLst xmlns:a="http://schemas.openxmlformats.org/drawingml/2006/main">
            <a:ext uri="{FF2B5EF4-FFF2-40B4-BE49-F238E27FC236}">
              <a16:creationId xmlns:a16="http://schemas.microsoft.com/office/drawing/2014/main" id="{7CF545FF-D549-DA4E-B1D3-631E72D47F93}"/>
            </a:ext>
          </a:extLst>
        </cdr:cNvPr>
        <cdr:cNvCxnSpPr>
          <a:endCxn xmlns:a="http://schemas.openxmlformats.org/drawingml/2006/main" id="15" idx="0"/>
        </cdr:cNvCxnSpPr>
      </cdr:nvCxnSpPr>
      <cdr:spPr>
        <a:xfrm xmlns:a="http://schemas.openxmlformats.org/drawingml/2006/main">
          <a:off x="7376693" y="655844"/>
          <a:ext cx="119622" cy="679865"/>
        </a:xfrm>
        <a:prstGeom xmlns:a="http://schemas.openxmlformats.org/drawingml/2006/main" prst="straightConnector1">
          <a:avLst/>
        </a:prstGeom>
        <a:ln xmlns:a="http://schemas.openxmlformats.org/drawingml/2006/main" w="19050">
          <a:solidFill>
            <a:srgbClr val="575756"/>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0.83505</cdr:x>
      <cdr:y>0.3664</cdr:y>
    </cdr:from>
    <cdr:to>
      <cdr:x>0.83788</cdr:x>
      <cdr:y>0.77491</cdr:y>
    </cdr:to>
    <cdr:cxnSp macro="">
      <cdr:nvCxnSpPr>
        <cdr:cNvPr id="3" name="Google Shape;112;p30">
          <a:extLst xmlns:a="http://schemas.openxmlformats.org/drawingml/2006/main">
            <a:ext uri="{FF2B5EF4-FFF2-40B4-BE49-F238E27FC236}">
              <a16:creationId xmlns:a16="http://schemas.microsoft.com/office/drawing/2014/main" id="{AB30D4A6-0DCB-4F47-8B36-D5827B26F33D}"/>
            </a:ext>
          </a:extLst>
        </cdr:cNvPr>
        <cdr:cNvCxnSpPr/>
      </cdr:nvCxnSpPr>
      <cdr:spPr>
        <a:xfrm xmlns:a="http://schemas.openxmlformats.org/drawingml/2006/main" flipH="1">
          <a:off x="2707857" y="1248502"/>
          <a:ext cx="9187" cy="1391978"/>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0.73125</cdr:x>
      <cdr:y>0.77356</cdr:y>
    </cdr:from>
    <cdr:to>
      <cdr:x>0.83156</cdr:x>
      <cdr:y>0.77356</cdr:y>
    </cdr:to>
    <cdr:cxnSp macro="">
      <cdr:nvCxnSpPr>
        <cdr:cNvPr id="4" name="Straight Arrow Connector 3">
          <a:extLst xmlns:a="http://schemas.openxmlformats.org/drawingml/2006/main">
            <a:ext uri="{FF2B5EF4-FFF2-40B4-BE49-F238E27FC236}">
              <a16:creationId xmlns:a16="http://schemas.microsoft.com/office/drawing/2014/main" id="{E4E021AF-0F80-D04B-83CD-E4406FD5C092}"/>
            </a:ext>
          </a:extLst>
        </cdr:cNvPr>
        <cdr:cNvCxnSpPr/>
      </cdr:nvCxnSpPr>
      <cdr:spPr>
        <a:xfrm xmlns:a="http://schemas.openxmlformats.org/drawingml/2006/main" rot="10800000">
          <a:off x="2371275" y="2635881"/>
          <a:ext cx="325282" cy="0"/>
        </a:xfrm>
        <a:prstGeom xmlns:a="http://schemas.openxmlformats.org/drawingml/2006/main" prst="straightConnector1">
          <a:avLst/>
        </a:prstGeom>
        <a:ln xmlns:a="http://schemas.openxmlformats.org/drawingml/2006/main" w="12700">
          <a:solidFill>
            <a:srgbClr val="575756"/>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0.70565</cdr:x>
      <cdr:y>0.36408</cdr:y>
    </cdr:from>
    <cdr:to>
      <cdr:x>0.84205</cdr:x>
      <cdr:y>0.36408</cdr:y>
    </cdr:to>
    <cdr:cxnSp macro="">
      <cdr:nvCxnSpPr>
        <cdr:cNvPr id="5" name="Google Shape;112;p30">
          <a:extLst xmlns:a="http://schemas.openxmlformats.org/drawingml/2006/main">
            <a:ext uri="{FF2B5EF4-FFF2-40B4-BE49-F238E27FC236}">
              <a16:creationId xmlns:a16="http://schemas.microsoft.com/office/drawing/2014/main" id="{4AC2C7F8-E34F-E041-A6A9-38F77BA75BFC}"/>
            </a:ext>
          </a:extLst>
        </cdr:cNvPr>
        <cdr:cNvCxnSpPr/>
      </cdr:nvCxnSpPr>
      <cdr:spPr>
        <a:xfrm xmlns:a="http://schemas.openxmlformats.org/drawingml/2006/main" flipH="1">
          <a:off x="2288261" y="1240588"/>
          <a:ext cx="442290" cy="0"/>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0.73447</cdr:x>
      <cdr:y>0.46063</cdr:y>
    </cdr:from>
    <cdr:to>
      <cdr:x>0.95306</cdr:x>
      <cdr:y>0.68245</cdr:y>
    </cdr:to>
    <cdr:sp macro="" textlink="">
      <cdr:nvSpPr>
        <cdr:cNvPr id="6" name="Rounded Rectangle 5">
          <a:extLst xmlns:a="http://schemas.openxmlformats.org/drawingml/2006/main">
            <a:ext uri="{FF2B5EF4-FFF2-40B4-BE49-F238E27FC236}">
              <a16:creationId xmlns:a16="http://schemas.microsoft.com/office/drawing/2014/main" id="{F9C01E1C-BCF3-AC4B-8765-E9695D376A17}"/>
            </a:ext>
          </a:extLst>
        </cdr:cNvPr>
        <cdr:cNvSpPr/>
      </cdr:nvSpPr>
      <cdr:spPr>
        <a:xfrm xmlns:a="http://schemas.openxmlformats.org/drawingml/2006/main">
          <a:off x="2311271" y="1561830"/>
          <a:ext cx="687871" cy="752105"/>
        </a:xfrm>
        <a:prstGeom xmlns:a="http://schemas.openxmlformats.org/drawingml/2006/main" prst="roundRect">
          <a:avLst/>
        </a:prstGeom>
        <a:solidFill xmlns:a="http://schemas.openxmlformats.org/drawingml/2006/main">
          <a:srgbClr val="71C9EB"/>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bg1"/>
              </a:solidFill>
              <a:latin typeface="Calibri" panose="020F0502020204030204" pitchFamily="34" charset="0"/>
              <a:cs typeface="Calibri" panose="020F0502020204030204" pitchFamily="34" charset="0"/>
            </a:rPr>
            <a:t>India seems to be nearly 5 years behind in terms of PPA prices</a:t>
          </a:r>
        </a:p>
      </cdr:txBody>
    </cdr:sp>
  </cdr:relSizeAnchor>
</c:userShapes>
</file>

<file path=ppt/drawings/drawing2.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0.88827</cdr:x>
      <cdr:y>0.16646</cdr:y>
    </cdr:from>
    <cdr:to>
      <cdr:x>0.88827</cdr:x>
      <cdr:y>0.95077</cdr:y>
    </cdr:to>
    <cdr:cxnSp macro="">
      <cdr:nvCxnSpPr>
        <cdr:cNvPr id="5" name="Google Shape;112;p30">
          <a:extLst xmlns:a="http://schemas.openxmlformats.org/drawingml/2006/main">
            <a:ext uri="{FF2B5EF4-FFF2-40B4-BE49-F238E27FC236}">
              <a16:creationId xmlns:a16="http://schemas.microsoft.com/office/drawing/2014/main" id="{9206EB49-E852-3A4D-9B6D-4F9A83C9BD99}"/>
            </a:ext>
          </a:extLst>
        </cdr:cNvPr>
        <cdr:cNvCxnSpPr/>
      </cdr:nvCxnSpPr>
      <cdr:spPr>
        <a:xfrm xmlns:a="http://schemas.openxmlformats.org/drawingml/2006/main">
          <a:off x="2162239" y="519560"/>
          <a:ext cx="0" cy="2448000"/>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0.59005</cdr:x>
      <cdr:y>0.95068</cdr:y>
    </cdr:from>
    <cdr:to>
      <cdr:x>0.87281</cdr:x>
      <cdr:y>0.95104</cdr:y>
    </cdr:to>
    <cdr:cxnSp macro="">
      <cdr:nvCxnSpPr>
        <cdr:cNvPr id="6" name="Google Shape;112;p30">
          <a:extLst xmlns:a="http://schemas.openxmlformats.org/drawingml/2006/main">
            <a:ext uri="{FF2B5EF4-FFF2-40B4-BE49-F238E27FC236}">
              <a16:creationId xmlns:a16="http://schemas.microsoft.com/office/drawing/2014/main" id="{EBC72601-FFFC-1A4B-8F6B-734DD4EC1994}"/>
            </a:ext>
          </a:extLst>
        </cdr:cNvPr>
        <cdr:cNvCxnSpPr/>
      </cdr:nvCxnSpPr>
      <cdr:spPr>
        <a:xfrm xmlns:a="http://schemas.openxmlformats.org/drawingml/2006/main" rot="5400000" flipH="1">
          <a:off x="1779881" y="2623697"/>
          <a:ext cx="1124" cy="688297"/>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0.77912</cdr:x>
      <cdr:y>0.48339</cdr:y>
    </cdr:from>
    <cdr:to>
      <cdr:x>0.95547</cdr:x>
      <cdr:y>0.53725</cdr:y>
    </cdr:to>
    <cdr:sp macro="" textlink="">
      <cdr:nvSpPr>
        <cdr:cNvPr id="4" name="Oval 3">
          <a:extLst xmlns:a="http://schemas.openxmlformats.org/drawingml/2006/main">
            <a:ext uri="{FF2B5EF4-FFF2-40B4-BE49-F238E27FC236}">
              <a16:creationId xmlns:a16="http://schemas.microsoft.com/office/drawing/2014/main" id="{C28871FF-87BE-5840-962D-115F2F56B2E1}"/>
            </a:ext>
          </a:extLst>
        </cdr:cNvPr>
        <cdr:cNvSpPr/>
      </cdr:nvSpPr>
      <cdr:spPr>
        <a:xfrm xmlns:a="http://schemas.openxmlformats.org/drawingml/2006/main">
          <a:off x="1896532" y="1508761"/>
          <a:ext cx="429273" cy="168109"/>
        </a:xfrm>
        <a:prstGeom xmlns:a="http://schemas.openxmlformats.org/drawingml/2006/main" prst="ellipse">
          <a:avLst/>
        </a:prstGeom>
        <a:solidFill xmlns:a="http://schemas.openxmlformats.org/drawingml/2006/main">
          <a:srgbClr val="57575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0" tIns="0" rIns="0" bIns="0"/>
        <a:lstStyle xmlns:a="http://schemas.openxmlformats.org/drawingml/2006/main"/>
        <a:p xmlns:a="http://schemas.openxmlformats.org/drawingml/2006/main">
          <a:pPr algn="ctr"/>
          <a:r>
            <a:rPr lang="en-US" sz="800" b="1" dirty="0">
              <a:solidFill>
                <a:schemeClr val="bg1"/>
              </a:solidFill>
              <a:latin typeface="Calibri" panose="020F0502020204030204" pitchFamily="34" charset="0"/>
              <a:cs typeface="Calibri" panose="020F0502020204030204" pitchFamily="34" charset="0"/>
            </a:rPr>
            <a:t>↑ 71%</a:t>
          </a:r>
        </a:p>
      </cdr:txBody>
    </cdr:sp>
  </cdr:relSizeAnchor>
  <cdr:relSizeAnchor xmlns:cdr="http://schemas.openxmlformats.org/drawingml/2006/chartDrawing">
    <cdr:from>
      <cdr:x>0.81408</cdr:x>
      <cdr:y>0.16825</cdr:y>
    </cdr:from>
    <cdr:to>
      <cdr:x>0.87728</cdr:x>
      <cdr:y>0.16825</cdr:y>
    </cdr:to>
    <cdr:cxnSp macro="">
      <cdr:nvCxnSpPr>
        <cdr:cNvPr id="9" name="Straight Arrow Connector 8">
          <a:extLst xmlns:a="http://schemas.openxmlformats.org/drawingml/2006/main">
            <a:ext uri="{FF2B5EF4-FFF2-40B4-BE49-F238E27FC236}">
              <a16:creationId xmlns:a16="http://schemas.microsoft.com/office/drawing/2014/main" id="{F6007366-11E4-F247-A977-561606099165}"/>
            </a:ext>
          </a:extLst>
        </cdr:cNvPr>
        <cdr:cNvCxnSpPr/>
      </cdr:nvCxnSpPr>
      <cdr:spPr>
        <a:xfrm xmlns:a="http://schemas.openxmlformats.org/drawingml/2006/main" flipH="1">
          <a:off x="1981640" y="525144"/>
          <a:ext cx="153842" cy="0"/>
        </a:xfrm>
        <a:prstGeom xmlns:a="http://schemas.openxmlformats.org/drawingml/2006/main" prst="straightConnector1">
          <a:avLst/>
        </a:prstGeom>
        <a:ln xmlns:a="http://schemas.openxmlformats.org/drawingml/2006/main">
          <a:solidFill>
            <a:srgbClr val="575756"/>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0.80003</cdr:x>
      <cdr:y>0.17203</cdr:y>
    </cdr:from>
    <cdr:to>
      <cdr:x>0.80003</cdr:x>
      <cdr:y>0.34504</cdr:y>
    </cdr:to>
    <cdr:cxnSp macro="">
      <cdr:nvCxnSpPr>
        <cdr:cNvPr id="7" name="Google Shape;112;p30">
          <a:extLst xmlns:a="http://schemas.openxmlformats.org/drawingml/2006/main">
            <a:ext uri="{FF2B5EF4-FFF2-40B4-BE49-F238E27FC236}">
              <a16:creationId xmlns:a16="http://schemas.microsoft.com/office/drawing/2014/main" id="{6A6F428B-2599-CD48-B772-D429849E0A76}"/>
            </a:ext>
          </a:extLst>
        </cdr:cNvPr>
        <cdr:cNvCxnSpPr/>
      </cdr:nvCxnSpPr>
      <cdr:spPr>
        <a:xfrm xmlns:a="http://schemas.openxmlformats.org/drawingml/2006/main" rot="10800000">
          <a:off x="1947441" y="536944"/>
          <a:ext cx="0" cy="540003"/>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0.69062</cdr:x>
      <cdr:y>0.36172</cdr:y>
    </cdr:from>
    <cdr:to>
      <cdr:x>0.80372</cdr:x>
      <cdr:y>0.36208</cdr:y>
    </cdr:to>
    <cdr:cxnSp macro="">
      <cdr:nvCxnSpPr>
        <cdr:cNvPr id="8" name="Google Shape;112;p30">
          <a:extLst xmlns:a="http://schemas.openxmlformats.org/drawingml/2006/main">
            <a:ext uri="{FF2B5EF4-FFF2-40B4-BE49-F238E27FC236}">
              <a16:creationId xmlns:a16="http://schemas.microsoft.com/office/drawing/2014/main" id="{2326FE55-7E39-054E-87F6-2107F68806B3}"/>
            </a:ext>
          </a:extLst>
        </cdr:cNvPr>
        <cdr:cNvCxnSpPr/>
      </cdr:nvCxnSpPr>
      <cdr:spPr>
        <a:xfrm xmlns:a="http://schemas.openxmlformats.org/drawingml/2006/main" rot="5400000" flipH="1">
          <a:off x="1818202" y="991931"/>
          <a:ext cx="1123" cy="275309"/>
        </a:xfrm>
        <a:prstGeom xmlns:a="http://schemas.openxmlformats.org/drawingml/2006/main" prst="straightConnector1">
          <a:avLst/>
        </a:prstGeom>
        <a:noFill xmlns:a="http://schemas.openxmlformats.org/drawingml/2006/main"/>
        <a:ln xmlns:a="http://schemas.openxmlformats.org/drawingml/2006/main" w="12700" cap="flat" cmpd="sng">
          <a:solidFill>
            <a:srgbClr val="575756"/>
          </a:solidFill>
          <a:prstDash val="dash"/>
          <a:round/>
          <a:headEnd type="none" w="sm" len="sm"/>
          <a:tailEnd type="none" w="sm" len="sm"/>
        </a:ln>
      </cdr:spPr>
    </cdr:cxnSp>
  </cdr:relSizeAnchor>
  <cdr:relSizeAnchor xmlns:cdr="http://schemas.openxmlformats.org/drawingml/2006/chartDrawing">
    <cdr:from>
      <cdr:x>0.72434</cdr:x>
      <cdr:y>0.16787</cdr:y>
    </cdr:from>
    <cdr:to>
      <cdr:x>0.79503</cdr:x>
      <cdr:y>0.16787</cdr:y>
    </cdr:to>
    <cdr:cxnSp macro="">
      <cdr:nvCxnSpPr>
        <cdr:cNvPr id="10" name="Straight Arrow Connector 9">
          <a:extLst xmlns:a="http://schemas.openxmlformats.org/drawingml/2006/main">
            <a:ext uri="{FF2B5EF4-FFF2-40B4-BE49-F238E27FC236}">
              <a16:creationId xmlns:a16="http://schemas.microsoft.com/office/drawing/2014/main" id="{04DDD19B-F926-D44F-BC4D-17840AE55A4A}"/>
            </a:ext>
          </a:extLst>
        </cdr:cNvPr>
        <cdr:cNvCxnSpPr/>
      </cdr:nvCxnSpPr>
      <cdr:spPr>
        <a:xfrm xmlns:a="http://schemas.openxmlformats.org/drawingml/2006/main" rot="10800000">
          <a:off x="1763196" y="523967"/>
          <a:ext cx="172074" cy="0"/>
        </a:xfrm>
        <a:prstGeom xmlns:a="http://schemas.openxmlformats.org/drawingml/2006/main" prst="straightConnector1">
          <a:avLst/>
        </a:prstGeom>
        <a:ln xmlns:a="http://schemas.openxmlformats.org/drawingml/2006/main">
          <a:solidFill>
            <a:srgbClr val="575756"/>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0.69094</cdr:x>
      <cdr:y>0.22256</cdr:y>
    </cdr:from>
    <cdr:to>
      <cdr:x>0.86729</cdr:x>
      <cdr:y>0.27642</cdr:y>
    </cdr:to>
    <cdr:sp macro="" textlink="">
      <cdr:nvSpPr>
        <cdr:cNvPr id="11" name="Oval 10">
          <a:extLst xmlns:a="http://schemas.openxmlformats.org/drawingml/2006/main">
            <a:ext uri="{FF2B5EF4-FFF2-40B4-BE49-F238E27FC236}">
              <a16:creationId xmlns:a16="http://schemas.microsoft.com/office/drawing/2014/main" id="{A423A596-06FE-6843-B575-119A1FF79E66}"/>
            </a:ext>
          </a:extLst>
        </cdr:cNvPr>
        <cdr:cNvSpPr/>
      </cdr:nvSpPr>
      <cdr:spPr>
        <a:xfrm xmlns:a="http://schemas.openxmlformats.org/drawingml/2006/main">
          <a:off x="1681896" y="694646"/>
          <a:ext cx="429273" cy="168109"/>
        </a:xfrm>
        <a:prstGeom xmlns:a="http://schemas.openxmlformats.org/drawingml/2006/main" prst="ellipse">
          <a:avLst/>
        </a:prstGeom>
        <a:solidFill xmlns:a="http://schemas.openxmlformats.org/drawingml/2006/main">
          <a:srgbClr val="57575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800" b="1" dirty="0">
              <a:solidFill>
                <a:schemeClr val="bg1"/>
              </a:solidFill>
              <a:latin typeface="Calibri" panose="020F0502020204030204" pitchFamily="34" charset="0"/>
              <a:cs typeface="Calibri" panose="020F0502020204030204" pitchFamily="34" charset="0"/>
            </a:rPr>
            <a:t>↑ 30%</a:t>
          </a:r>
        </a:p>
      </cdr:txBody>
    </cdr:sp>
  </cdr:relSizeAnchor>
</c:userShapes>
</file>

<file path=ppt/drawings/drawing3.xml><?xml version="1.0" encoding="utf-8"?>
<c:userShapes xmlns:c="http://schemas.openxmlformats.org/drawingml/2006/chart">
  <cdr:relSizeAnchor xmlns:cdr="http://schemas.openxmlformats.org/drawingml/2006/chartDrawing">
    <cdr:from>
      <cdr:x>0.35332</cdr:x>
      <cdr:y>0.10574</cdr:y>
    </cdr:from>
    <cdr:to>
      <cdr:x>0.35356</cdr:x>
      <cdr:y>0.89426</cdr:y>
    </cdr:to>
    <cdr:cxnSp macro="">
      <cdr:nvCxnSpPr>
        <cdr:cNvPr id="2" name="Google Shape;112;p30">
          <a:extLst xmlns:a="http://schemas.openxmlformats.org/drawingml/2006/main">
            <a:ext uri="{FF2B5EF4-FFF2-40B4-BE49-F238E27FC236}">
              <a16:creationId xmlns:a16="http://schemas.microsoft.com/office/drawing/2014/main" id="{1672DD20-45A4-DE46-80A1-7FCDC24B0D5D}"/>
            </a:ext>
          </a:extLst>
        </cdr:cNvPr>
        <cdr:cNvCxnSpPr/>
      </cdr:nvCxnSpPr>
      <cdr:spPr>
        <a:xfrm xmlns:a="http://schemas.openxmlformats.org/drawingml/2006/main" rot="10800000" flipH="1">
          <a:off x="1615311" y="405317"/>
          <a:ext cx="1098" cy="3022516"/>
        </a:xfrm>
        <a:prstGeom xmlns:a="http://schemas.openxmlformats.org/drawingml/2006/main" prst="straightConnector1">
          <a:avLst/>
        </a:prstGeom>
        <a:noFill xmlns:a="http://schemas.openxmlformats.org/drawingml/2006/main"/>
        <a:ln xmlns:a="http://schemas.openxmlformats.org/drawingml/2006/main" w="12700" cap="flat" cmpd="sng">
          <a:solidFill>
            <a:schemeClr val="accent1"/>
          </a:solidFill>
          <a:prstDash val="dash"/>
          <a:round/>
          <a:headEnd type="none" w="sm" len="sm"/>
          <a:tailEnd type="none" w="sm" len="sm"/>
        </a:ln>
      </cdr:spPr>
    </cdr:cxnSp>
  </cdr:relSizeAnchor>
  <cdr:relSizeAnchor xmlns:cdr="http://schemas.openxmlformats.org/drawingml/2006/chartDrawing">
    <cdr:from>
      <cdr:x>0.10163</cdr:x>
      <cdr:y>0.61007</cdr:y>
    </cdr:from>
    <cdr:to>
      <cdr:x>0.96168</cdr:x>
      <cdr:y>0.61043</cdr:y>
    </cdr:to>
    <cdr:cxnSp macro="">
      <cdr:nvCxnSpPr>
        <cdr:cNvPr id="3" name="Google Shape;112;p30">
          <a:extLst xmlns:a="http://schemas.openxmlformats.org/drawingml/2006/main">
            <a:ext uri="{FF2B5EF4-FFF2-40B4-BE49-F238E27FC236}">
              <a16:creationId xmlns:a16="http://schemas.microsoft.com/office/drawing/2014/main" id="{E44EF21A-E62E-9249-9EF9-5D78EA60C784}"/>
            </a:ext>
          </a:extLst>
        </cdr:cNvPr>
        <cdr:cNvCxnSpPr/>
      </cdr:nvCxnSpPr>
      <cdr:spPr>
        <a:xfrm xmlns:a="http://schemas.openxmlformats.org/drawingml/2006/main" rot="16200000" flipH="1">
          <a:off x="2429920" y="373206"/>
          <a:ext cx="1380" cy="3931920"/>
        </a:xfrm>
        <a:prstGeom xmlns:a="http://schemas.openxmlformats.org/drawingml/2006/main" prst="straightConnector1">
          <a:avLst/>
        </a:prstGeom>
        <a:noFill xmlns:a="http://schemas.openxmlformats.org/drawingml/2006/main"/>
        <a:ln xmlns:a="http://schemas.openxmlformats.org/drawingml/2006/main" w="12700" cap="flat" cmpd="sng">
          <a:solidFill>
            <a:schemeClr val="accent1"/>
          </a:solidFill>
          <a:prstDash val="dash"/>
          <a:round/>
          <a:headEnd type="none" w="sm" len="sm"/>
          <a:tailEnd type="none" w="sm" len="sm"/>
        </a:ln>
      </cdr:spPr>
    </cdr:cxnSp>
  </cdr:relSizeAnchor>
  <cdr:relSizeAnchor xmlns:cdr="http://schemas.openxmlformats.org/drawingml/2006/chartDrawing">
    <cdr:from>
      <cdr:x>0.77099</cdr:x>
      <cdr:y>0.5498</cdr:y>
    </cdr:from>
    <cdr:to>
      <cdr:x>0.96811</cdr:x>
      <cdr:y>0.61007</cdr:y>
    </cdr:to>
    <cdr:sp macro="" textlink="">
      <cdr:nvSpPr>
        <cdr:cNvPr id="4" name="TextBox 1">
          <a:extLst xmlns:a="http://schemas.openxmlformats.org/drawingml/2006/main">
            <a:ext uri="{FF2B5EF4-FFF2-40B4-BE49-F238E27FC236}">
              <a16:creationId xmlns:a16="http://schemas.microsoft.com/office/drawing/2014/main" id="{DCBEB5BE-228B-CC47-8FC9-40BA23ACF03A}"/>
            </a:ext>
          </a:extLst>
        </cdr:cNvPr>
        <cdr:cNvSpPr txBox="1"/>
      </cdr:nvSpPr>
      <cdr:spPr>
        <a:xfrm xmlns:a="http://schemas.openxmlformats.org/drawingml/2006/main">
          <a:off x="2887392" y="1619674"/>
          <a:ext cx="738243" cy="1775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b="1" i="0" dirty="0">
              <a:solidFill>
                <a:schemeClr val="accent1"/>
              </a:solidFill>
              <a:latin typeface="Calibri" panose="020F0502020204030204" pitchFamily="34" charset="0"/>
              <a:cs typeface="Calibri" panose="020F0502020204030204" pitchFamily="34" charset="0"/>
            </a:rPr>
            <a:t> 90 </a:t>
          </a:r>
          <a:r>
            <a:rPr lang="en-US" sz="800" b="1" i="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days</a:t>
          </a:r>
        </a:p>
      </cdr:txBody>
    </cdr:sp>
  </cdr:relSizeAnchor>
  <cdr:relSizeAnchor xmlns:cdr="http://schemas.openxmlformats.org/drawingml/2006/chartDrawing">
    <cdr:from>
      <cdr:x>0.29537</cdr:x>
      <cdr:y>0.09656</cdr:y>
    </cdr:from>
    <cdr:to>
      <cdr:x>0.34644</cdr:x>
      <cdr:y>0.34838</cdr:y>
    </cdr:to>
    <cdr:sp macro="" textlink="">
      <cdr:nvSpPr>
        <cdr:cNvPr id="5" name="TextBox 1">
          <a:extLst xmlns:a="http://schemas.openxmlformats.org/drawingml/2006/main">
            <a:ext uri="{FF2B5EF4-FFF2-40B4-BE49-F238E27FC236}">
              <a16:creationId xmlns:a16="http://schemas.microsoft.com/office/drawing/2014/main" id="{BA336F7B-10E9-4E4E-9F15-B8B80BE91C64}"/>
            </a:ext>
          </a:extLst>
        </cdr:cNvPr>
        <cdr:cNvSpPr txBox="1"/>
      </cdr:nvSpPr>
      <cdr:spPr>
        <a:xfrm xmlns:a="http://schemas.openxmlformats.org/drawingml/2006/main" rot="16200000">
          <a:off x="830887" y="559754"/>
          <a:ext cx="741836" cy="1912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00" b="1" i="0" dirty="0">
              <a:solidFill>
                <a:schemeClr val="accent1"/>
              </a:solidFill>
              <a:latin typeface="Calibri" panose="020F0502020204030204" pitchFamily="34" charset="0"/>
              <a:cs typeface="Calibri" panose="020F0502020204030204" pitchFamily="34" charset="0"/>
            </a:rPr>
            <a:t> 90 days</a:t>
          </a:r>
        </a:p>
      </cdr:txBody>
    </cdr:sp>
  </cdr:relSizeAnchor>
</c:userShapes>
</file>

<file path=ppt/drawings/drawing4.xml><?xml version="1.0" encoding="utf-8"?>
<c:userShapes xmlns:c="http://schemas.openxmlformats.org/drawingml/2006/chart">
  <cdr:relSizeAnchor xmlns:cdr="http://schemas.openxmlformats.org/drawingml/2006/chartDrawing">
    <cdr:from>
      <cdr:x>0.05264</cdr:x>
      <cdr:y>0.60938</cdr:y>
    </cdr:from>
    <cdr:to>
      <cdr:x>0.19379</cdr:x>
      <cdr:y>0.73151</cdr:y>
    </cdr:to>
    <cdr:sp macro="" textlink="">
      <cdr:nvSpPr>
        <cdr:cNvPr id="3" name="TextBox 2">
          <a:extLst xmlns:a="http://schemas.openxmlformats.org/drawingml/2006/main">
            <a:ext uri="{FF2B5EF4-FFF2-40B4-BE49-F238E27FC236}">
              <a16:creationId xmlns:a16="http://schemas.microsoft.com/office/drawing/2014/main" id="{EC1134BE-582C-184E-AF84-0614977878A7}"/>
            </a:ext>
          </a:extLst>
        </cdr:cNvPr>
        <cdr:cNvSpPr txBox="1"/>
      </cdr:nvSpPr>
      <cdr:spPr>
        <a:xfrm xmlns:a="http://schemas.openxmlformats.org/drawingml/2006/main">
          <a:off x="192150" y="944617"/>
          <a:ext cx="515236" cy="1893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b="1" i="0" dirty="0">
              <a:solidFill>
                <a:schemeClr val="bg1"/>
              </a:solidFill>
              <a:highlight>
                <a:srgbClr val="808080"/>
              </a:highlight>
              <a:latin typeface="Calibri" panose="020F0502020204030204" pitchFamily="34" charset="0"/>
              <a:cs typeface="Calibri" panose="020F0502020204030204" pitchFamily="34" charset="0"/>
            </a:rPr>
            <a:t> </a:t>
          </a:r>
          <a:r>
            <a:rPr lang="en-US" sz="800" b="1" i="0" dirty="0">
              <a:solidFill>
                <a:schemeClr val="bg1"/>
              </a:solidFill>
              <a:highlight>
                <a:srgbClr val="808080"/>
              </a:highlight>
              <a:latin typeface="Open Sans" panose="020B0606030504020204" pitchFamily="34" charset="0"/>
              <a:ea typeface="Open Sans" panose="020B0606030504020204" pitchFamily="34" charset="0"/>
              <a:cs typeface="Open Sans" panose="020B0606030504020204" pitchFamily="34" charset="0"/>
            </a:rPr>
            <a:t>2020</a:t>
          </a:r>
          <a:r>
            <a:rPr lang="en-US" sz="1000" b="1" i="0" dirty="0">
              <a:solidFill>
                <a:schemeClr val="bg1"/>
              </a:solidFill>
              <a:highlight>
                <a:srgbClr val="808080"/>
              </a:highlight>
              <a:latin typeface="Calibri" panose="020F0502020204030204" pitchFamily="34" charset="0"/>
              <a:cs typeface="Calibri" panose="020F0502020204030204" pitchFamily="34" charset="0"/>
            </a:rPr>
            <a:t>  </a:t>
          </a:r>
        </a:p>
      </cdr:txBody>
    </cdr:sp>
  </cdr:relSizeAnchor>
  <cdr:relSizeAnchor xmlns:cdr="http://schemas.openxmlformats.org/drawingml/2006/chartDrawing">
    <cdr:from>
      <cdr:x>0.16083</cdr:x>
      <cdr:y>0.62256</cdr:y>
    </cdr:from>
    <cdr:to>
      <cdr:x>0.30198</cdr:x>
      <cdr:y>0.73461</cdr:y>
    </cdr:to>
    <cdr:sp macro="" textlink="">
      <cdr:nvSpPr>
        <cdr:cNvPr id="10" name="TextBox 1">
          <a:extLst xmlns:a="http://schemas.openxmlformats.org/drawingml/2006/main">
            <a:ext uri="{FF2B5EF4-FFF2-40B4-BE49-F238E27FC236}">
              <a16:creationId xmlns:a16="http://schemas.microsoft.com/office/drawing/2014/main" id="{128A1411-764A-2942-A418-7DE0171F2C0C}"/>
            </a:ext>
          </a:extLst>
        </cdr:cNvPr>
        <cdr:cNvSpPr txBox="1"/>
      </cdr:nvSpPr>
      <cdr:spPr>
        <a:xfrm xmlns:a="http://schemas.openxmlformats.org/drawingml/2006/main">
          <a:off x="676334" y="1170415"/>
          <a:ext cx="593589" cy="2106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i="0" dirty="0">
              <a:solidFill>
                <a:schemeClr val="bg1"/>
              </a:solidFill>
              <a:highlight>
                <a:srgbClr val="808080"/>
              </a:highlight>
              <a:latin typeface="Open Sans" panose="020B0606030504020204" pitchFamily="34" charset="0"/>
              <a:ea typeface="Open Sans" panose="020B0606030504020204" pitchFamily="34" charset="0"/>
              <a:cs typeface="Open Sans" panose="020B0606030504020204" pitchFamily="34" charset="0"/>
            </a:rPr>
            <a:t> 2019 </a:t>
          </a:r>
        </a:p>
      </cdr:txBody>
    </cdr:sp>
  </cdr:relSizeAnchor>
</c:userShapes>
</file>

<file path=ppt/drawings/drawing5.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0.05758</cdr:x>
      <cdr:y>0.62462</cdr:y>
    </cdr:from>
    <cdr:to>
      <cdr:x>0.19873</cdr:x>
      <cdr:y>0.73667</cdr:y>
    </cdr:to>
    <cdr:sp macro="" textlink="">
      <cdr:nvSpPr>
        <cdr:cNvPr id="3" name="TextBox 2">
          <a:extLst xmlns:a="http://schemas.openxmlformats.org/drawingml/2006/main">
            <a:ext uri="{FF2B5EF4-FFF2-40B4-BE49-F238E27FC236}">
              <a16:creationId xmlns:a16="http://schemas.microsoft.com/office/drawing/2014/main" id="{EC1134BE-582C-184E-AF84-0614977878A7}"/>
            </a:ext>
          </a:extLst>
        </cdr:cNvPr>
        <cdr:cNvSpPr txBox="1"/>
      </cdr:nvSpPr>
      <cdr:spPr>
        <a:xfrm xmlns:a="http://schemas.openxmlformats.org/drawingml/2006/main">
          <a:off x="242156" y="1174274"/>
          <a:ext cx="593589" cy="2106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b="1" i="0" dirty="0">
              <a:solidFill>
                <a:schemeClr val="bg1"/>
              </a:solidFill>
              <a:highlight>
                <a:srgbClr val="808080"/>
              </a:highlight>
              <a:latin typeface="Calibri" panose="020F0502020204030204" pitchFamily="34" charset="0"/>
              <a:cs typeface="Calibri" panose="020F0502020204030204" pitchFamily="34" charset="0"/>
            </a:rPr>
            <a:t> 2020  </a:t>
          </a:r>
        </a:p>
      </cdr:txBody>
    </cdr:sp>
  </cdr:relSizeAnchor>
  <cdr:relSizeAnchor xmlns:cdr="http://schemas.openxmlformats.org/drawingml/2006/chartDrawing">
    <cdr:from>
      <cdr:x>0.16113</cdr:x>
      <cdr:y>0.62462</cdr:y>
    </cdr:from>
    <cdr:to>
      <cdr:x>0.34437</cdr:x>
      <cdr:y>0.74386</cdr:y>
    </cdr:to>
    <cdr:sp macro="" textlink="">
      <cdr:nvSpPr>
        <cdr:cNvPr id="10" name="TextBox 1">
          <a:extLst xmlns:a="http://schemas.openxmlformats.org/drawingml/2006/main">
            <a:ext uri="{FF2B5EF4-FFF2-40B4-BE49-F238E27FC236}">
              <a16:creationId xmlns:a16="http://schemas.microsoft.com/office/drawing/2014/main" id="{128A1411-764A-2942-A418-7DE0171F2C0C}"/>
            </a:ext>
          </a:extLst>
        </cdr:cNvPr>
        <cdr:cNvSpPr txBox="1"/>
      </cdr:nvSpPr>
      <cdr:spPr>
        <a:xfrm xmlns:a="http://schemas.openxmlformats.org/drawingml/2006/main">
          <a:off x="444853" y="991698"/>
          <a:ext cx="505895" cy="18931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i="0" dirty="0">
              <a:solidFill>
                <a:schemeClr val="bg1"/>
              </a:solidFill>
              <a:highlight>
                <a:srgbClr val="808080"/>
              </a:highlight>
              <a:latin typeface="Open Sans" panose="020B0606030504020204" pitchFamily="34" charset="0"/>
              <a:ea typeface="Open Sans" panose="020B0606030504020204" pitchFamily="34" charset="0"/>
              <a:cs typeface="Open Sans" panose="020B0606030504020204" pitchFamily="34" charset="0"/>
            </a:rPr>
            <a:t> 2019 </a:t>
          </a:r>
        </a:p>
      </cdr:txBody>
    </cdr:sp>
  </cdr:relSizeAnchor>
</c:userShapes>
</file>

<file path=ppt/drawings/drawing6.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7.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0.81822</cdr:x>
      <cdr:y>0.23083</cdr:y>
    </cdr:from>
    <cdr:to>
      <cdr:x>1</cdr:x>
      <cdr:y>0.28144</cdr:y>
    </cdr:to>
    <cdr:sp macro="" textlink="">
      <cdr:nvSpPr>
        <cdr:cNvPr id="3" name="Rounded Rectangle 2">
          <a:extLst xmlns:a="http://schemas.openxmlformats.org/drawingml/2006/main">
            <a:ext uri="{FF2B5EF4-FFF2-40B4-BE49-F238E27FC236}">
              <a16:creationId xmlns:a16="http://schemas.microsoft.com/office/drawing/2014/main" id="{84E565C6-C609-234F-BF90-81A1B25DFFBB}"/>
            </a:ext>
          </a:extLst>
        </cdr:cNvPr>
        <cdr:cNvSpPr/>
      </cdr:nvSpPr>
      <cdr:spPr>
        <a:xfrm xmlns:a="http://schemas.openxmlformats.org/drawingml/2006/main">
          <a:off x="1960169" y="651096"/>
          <a:ext cx="435481" cy="142754"/>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lIns="91440" tIns="0" rIns="0" bIns="0"/>
        <a:lstStyle xmlns:a="http://schemas.openxmlformats.org/drawingml/2006/main"/>
        <a:p xmlns:a="http://schemas.openxmlformats.org/drawingml/2006/main">
          <a:r>
            <a:rPr lang="en-US" sz="800" b="1" dirty="0">
              <a:solidFill>
                <a:schemeClr val="accent1">
                  <a:lumMod val="75000"/>
                </a:schemeClr>
              </a:solidFill>
              <a:latin typeface="Calibri" panose="020F0502020204030204" pitchFamily="34" charset="0"/>
              <a:cs typeface="Calibri" panose="020F0502020204030204" pitchFamily="34" charset="0"/>
            </a:rPr>
            <a:t>2,030</a:t>
          </a:r>
        </a:p>
      </cdr:txBody>
    </cdr:sp>
  </cdr:relSizeAnchor>
  <cdr:relSizeAnchor xmlns:cdr="http://schemas.openxmlformats.org/drawingml/2006/chartDrawing">
    <cdr:from>
      <cdr:x>0.58458</cdr:x>
      <cdr:y>0.11171</cdr:y>
    </cdr:from>
    <cdr:to>
      <cdr:x>0.98548</cdr:x>
      <cdr:y>0.20394</cdr:y>
    </cdr:to>
    <cdr:sp macro="" textlink="">
      <cdr:nvSpPr>
        <cdr:cNvPr id="5" name="TextBox 1">
          <a:extLst xmlns:a="http://schemas.openxmlformats.org/drawingml/2006/main">
            <a:ext uri="{FF2B5EF4-FFF2-40B4-BE49-F238E27FC236}">
              <a16:creationId xmlns:a16="http://schemas.microsoft.com/office/drawing/2014/main" id="{59E47C6E-9B97-8B49-ABB0-3FEFD74409ED}"/>
            </a:ext>
          </a:extLst>
        </cdr:cNvPr>
        <cdr:cNvSpPr txBox="1"/>
      </cdr:nvSpPr>
      <cdr:spPr>
        <a:xfrm xmlns:a="http://schemas.openxmlformats.org/drawingml/2006/main">
          <a:off x="1400445" y="315092"/>
          <a:ext cx="960423" cy="260151"/>
        </a:xfrm>
        <a:prstGeom xmlns:a="http://schemas.openxmlformats.org/drawingml/2006/main" prst="rect">
          <a:avLst/>
        </a:prstGeom>
        <a:noFill xmlns:a="http://schemas.openxmlformats.org/drawingml/2006/main"/>
        <a:ln xmlns:a="http://schemas.openxmlformats.org/drawingml/2006/main">
          <a:noFill/>
          <a:prstDash val="dash"/>
        </a:ln>
      </cdr:spPr>
      <cdr:txBody>
        <a:bodyPr xmlns:a="http://schemas.openxmlformats.org/drawingml/2006/main" wrap="square" lIns="0" r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6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Operational RE capacity in India (MW)</a:t>
          </a:r>
        </a:p>
      </cdr:txBody>
    </cdr:sp>
  </cdr:relSizeAnchor>
  <cdr:relSizeAnchor xmlns:cdr="http://schemas.openxmlformats.org/drawingml/2006/chartDrawing">
    <cdr:from>
      <cdr:x>0.81718</cdr:x>
      <cdr:y>0.28634</cdr:y>
    </cdr:from>
    <cdr:to>
      <cdr:x>0.99896</cdr:x>
      <cdr:y>0.33694</cdr:y>
    </cdr:to>
    <cdr:sp macro="" textlink="">
      <cdr:nvSpPr>
        <cdr:cNvPr id="6" name="Rounded Rectangle 5">
          <a:extLst xmlns:a="http://schemas.openxmlformats.org/drawingml/2006/main">
            <a:ext uri="{FF2B5EF4-FFF2-40B4-BE49-F238E27FC236}">
              <a16:creationId xmlns:a16="http://schemas.microsoft.com/office/drawing/2014/main" id="{3225B48A-08AA-0E41-82B2-15EDDC4CFA98}"/>
            </a:ext>
          </a:extLst>
        </cdr:cNvPr>
        <cdr:cNvSpPr/>
      </cdr:nvSpPr>
      <cdr:spPr>
        <a:xfrm xmlns:a="http://schemas.openxmlformats.org/drawingml/2006/main">
          <a:off x="1957678" y="792562"/>
          <a:ext cx="435481" cy="140057"/>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9144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b="1" dirty="0">
              <a:solidFill>
                <a:schemeClr val="accent1">
                  <a:lumMod val="75000"/>
                </a:schemeClr>
              </a:solidFill>
              <a:latin typeface="Calibri" panose="020F0502020204030204" pitchFamily="34" charset="0"/>
              <a:cs typeface="Calibri" panose="020F0502020204030204" pitchFamily="34" charset="0"/>
            </a:rPr>
            <a:t>1,808</a:t>
          </a:r>
        </a:p>
      </cdr:txBody>
    </cdr:sp>
  </cdr:relSizeAnchor>
  <cdr:relSizeAnchor xmlns:cdr="http://schemas.openxmlformats.org/drawingml/2006/chartDrawing">
    <cdr:from>
      <cdr:x>0.81822</cdr:x>
      <cdr:y>0.34488</cdr:y>
    </cdr:from>
    <cdr:to>
      <cdr:x>1</cdr:x>
      <cdr:y>0.39549</cdr:y>
    </cdr:to>
    <cdr:sp macro="" textlink="">
      <cdr:nvSpPr>
        <cdr:cNvPr id="7" name="Rounded Rectangle 6">
          <a:extLst xmlns:a="http://schemas.openxmlformats.org/drawingml/2006/main">
            <a:ext uri="{FF2B5EF4-FFF2-40B4-BE49-F238E27FC236}">
              <a16:creationId xmlns:a16="http://schemas.microsoft.com/office/drawing/2014/main" id="{BDA6AF48-33F4-B54E-B1D4-D6079E84AE78}"/>
            </a:ext>
          </a:extLst>
        </cdr:cNvPr>
        <cdr:cNvSpPr/>
      </cdr:nvSpPr>
      <cdr:spPr>
        <a:xfrm xmlns:a="http://schemas.openxmlformats.org/drawingml/2006/main">
          <a:off x="1960169" y="972793"/>
          <a:ext cx="435481" cy="142755"/>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9144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b="1" dirty="0">
              <a:solidFill>
                <a:schemeClr val="accent1">
                  <a:lumMod val="75000"/>
                </a:schemeClr>
              </a:solidFill>
              <a:latin typeface="Calibri" panose="020F0502020204030204" pitchFamily="34" charset="0"/>
              <a:cs typeface="Calibri" panose="020F0502020204030204" pitchFamily="34" charset="0"/>
            </a:rPr>
            <a:t>5,440</a:t>
          </a:r>
        </a:p>
      </cdr:txBody>
    </cdr:sp>
  </cdr:relSizeAnchor>
  <cdr:relSizeAnchor xmlns:cdr="http://schemas.openxmlformats.org/drawingml/2006/chartDrawing">
    <cdr:from>
      <cdr:x>0.81822</cdr:x>
      <cdr:y>0.40467</cdr:y>
    </cdr:from>
    <cdr:to>
      <cdr:x>1</cdr:x>
      <cdr:y>0.45528</cdr:y>
    </cdr:to>
    <cdr:sp macro="" textlink="">
      <cdr:nvSpPr>
        <cdr:cNvPr id="8" name="Rounded Rectangle 7">
          <a:extLst xmlns:a="http://schemas.openxmlformats.org/drawingml/2006/main">
            <a:ext uri="{FF2B5EF4-FFF2-40B4-BE49-F238E27FC236}">
              <a16:creationId xmlns:a16="http://schemas.microsoft.com/office/drawing/2014/main" id="{E0183D87-B37B-3A42-996F-B986C2D7C748}"/>
            </a:ext>
          </a:extLst>
        </cdr:cNvPr>
        <cdr:cNvSpPr/>
      </cdr:nvSpPr>
      <cdr:spPr>
        <a:xfrm xmlns:a="http://schemas.openxmlformats.org/drawingml/2006/main">
          <a:off x="1960169" y="1141441"/>
          <a:ext cx="435481" cy="142755"/>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9144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b="1" dirty="0">
              <a:solidFill>
                <a:schemeClr val="accent1">
                  <a:lumMod val="75000"/>
                </a:schemeClr>
              </a:solidFill>
              <a:latin typeface="Calibri" panose="020F0502020204030204" pitchFamily="34" charset="0"/>
              <a:cs typeface="Calibri" panose="020F0502020204030204" pitchFamily="34" charset="0"/>
            </a:rPr>
            <a:t>2,000</a:t>
          </a:r>
        </a:p>
      </cdr:txBody>
    </cdr:sp>
  </cdr:relSizeAnchor>
  <cdr:relSizeAnchor xmlns:cdr="http://schemas.openxmlformats.org/drawingml/2006/chartDrawing">
    <cdr:from>
      <cdr:x>0.81822</cdr:x>
      <cdr:y>0.46131</cdr:y>
    </cdr:from>
    <cdr:to>
      <cdr:x>1</cdr:x>
      <cdr:y>0.51191</cdr:y>
    </cdr:to>
    <cdr:sp macro="" textlink="">
      <cdr:nvSpPr>
        <cdr:cNvPr id="9" name="Rounded Rectangle 8">
          <a:extLst xmlns:a="http://schemas.openxmlformats.org/drawingml/2006/main">
            <a:ext uri="{FF2B5EF4-FFF2-40B4-BE49-F238E27FC236}">
              <a16:creationId xmlns:a16="http://schemas.microsoft.com/office/drawing/2014/main" id="{CE56E5A3-204D-CD4C-AC7A-CB22A7B21BB1}"/>
            </a:ext>
          </a:extLst>
        </cdr:cNvPr>
        <cdr:cNvSpPr/>
      </cdr:nvSpPr>
      <cdr:spPr>
        <a:xfrm xmlns:a="http://schemas.openxmlformats.org/drawingml/2006/main">
          <a:off x="1960169" y="1301204"/>
          <a:ext cx="435481" cy="142726"/>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9144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US" sz="800" b="1" dirty="0">
              <a:solidFill>
                <a:schemeClr val="accent1">
                  <a:lumMod val="75000"/>
                </a:schemeClr>
              </a:solidFill>
              <a:latin typeface="Calibri" panose="020F0502020204030204" pitchFamily="34" charset="0"/>
              <a:cs typeface="Calibri" panose="020F0502020204030204" pitchFamily="34" charset="0"/>
            </a:rPr>
            <a:t>  207</a:t>
          </a:r>
        </a:p>
      </cdr:txBody>
    </cdr:sp>
  </cdr:relSizeAnchor>
  <cdr:relSizeAnchor xmlns:cdr="http://schemas.openxmlformats.org/drawingml/2006/chartDrawing">
    <cdr:from>
      <cdr:x>0.81822</cdr:x>
      <cdr:y>0.51783</cdr:y>
    </cdr:from>
    <cdr:to>
      <cdr:x>1</cdr:x>
      <cdr:y>0.56844</cdr:y>
    </cdr:to>
    <cdr:sp macro="" textlink="">
      <cdr:nvSpPr>
        <cdr:cNvPr id="10" name="Rounded Rectangle 9">
          <a:extLst xmlns:a="http://schemas.openxmlformats.org/drawingml/2006/main">
            <a:ext uri="{FF2B5EF4-FFF2-40B4-BE49-F238E27FC236}">
              <a16:creationId xmlns:a16="http://schemas.microsoft.com/office/drawing/2014/main" id="{CB0F9FB4-52AA-D549-A420-B038E3143E1D}"/>
            </a:ext>
          </a:extLst>
        </cdr:cNvPr>
        <cdr:cNvSpPr/>
      </cdr:nvSpPr>
      <cdr:spPr>
        <a:xfrm xmlns:a="http://schemas.openxmlformats.org/drawingml/2006/main">
          <a:off x="1960169" y="1433292"/>
          <a:ext cx="435481" cy="140084"/>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9144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US" sz="800" b="1" dirty="0">
              <a:solidFill>
                <a:schemeClr val="accent1">
                  <a:lumMod val="75000"/>
                </a:schemeClr>
              </a:solidFill>
              <a:latin typeface="Calibri" panose="020F0502020204030204" pitchFamily="34" charset="0"/>
              <a:cs typeface="Calibri" panose="020F0502020204030204" pitchFamily="34" charset="0"/>
            </a:rPr>
            <a:t>  306</a:t>
          </a:r>
        </a:p>
      </cdr:txBody>
    </cdr:sp>
  </cdr:relSizeAnchor>
  <cdr:relSizeAnchor xmlns:cdr="http://schemas.openxmlformats.org/drawingml/2006/chartDrawing">
    <cdr:from>
      <cdr:x>0.81718</cdr:x>
      <cdr:y>0.57616</cdr:y>
    </cdr:from>
    <cdr:to>
      <cdr:x>0.99896</cdr:x>
      <cdr:y>0.62677</cdr:y>
    </cdr:to>
    <cdr:sp macro="" textlink="">
      <cdr:nvSpPr>
        <cdr:cNvPr id="11" name="Rounded Rectangle 10">
          <a:extLst xmlns:a="http://schemas.openxmlformats.org/drawingml/2006/main">
            <a:ext uri="{FF2B5EF4-FFF2-40B4-BE49-F238E27FC236}">
              <a16:creationId xmlns:a16="http://schemas.microsoft.com/office/drawing/2014/main" id="{71403F8B-EC7F-774C-A2C4-B2D3EC65542D}"/>
            </a:ext>
          </a:extLst>
        </cdr:cNvPr>
        <cdr:cNvSpPr/>
      </cdr:nvSpPr>
      <cdr:spPr>
        <a:xfrm xmlns:a="http://schemas.openxmlformats.org/drawingml/2006/main">
          <a:off x="1957678" y="1594744"/>
          <a:ext cx="435481" cy="140084"/>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9144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US" sz="800" b="1" dirty="0">
              <a:solidFill>
                <a:schemeClr val="accent1">
                  <a:lumMod val="75000"/>
                </a:schemeClr>
              </a:solidFill>
              <a:latin typeface="Calibri" panose="020F0502020204030204" pitchFamily="34" charset="0"/>
              <a:cs typeface="Calibri" panose="020F0502020204030204" pitchFamily="34" charset="0"/>
            </a:rPr>
            <a:t>    0</a:t>
          </a:r>
        </a:p>
      </cdr:txBody>
    </cdr:sp>
  </cdr:relSizeAnchor>
  <cdr:relSizeAnchor xmlns:cdr="http://schemas.openxmlformats.org/drawingml/2006/chartDrawing">
    <cdr:from>
      <cdr:x>0.81718</cdr:x>
      <cdr:y>0.63461</cdr:y>
    </cdr:from>
    <cdr:to>
      <cdr:x>0.99896</cdr:x>
      <cdr:y>0.68521</cdr:y>
    </cdr:to>
    <cdr:sp macro="" textlink="">
      <cdr:nvSpPr>
        <cdr:cNvPr id="12" name="Rounded Rectangle 11">
          <a:extLst xmlns:a="http://schemas.openxmlformats.org/drawingml/2006/main">
            <a:ext uri="{FF2B5EF4-FFF2-40B4-BE49-F238E27FC236}">
              <a16:creationId xmlns:a16="http://schemas.microsoft.com/office/drawing/2014/main" id="{E2A942F6-2762-A147-B61B-4BB9954C6801}"/>
            </a:ext>
          </a:extLst>
        </cdr:cNvPr>
        <cdr:cNvSpPr/>
      </cdr:nvSpPr>
      <cdr:spPr>
        <a:xfrm xmlns:a="http://schemas.openxmlformats.org/drawingml/2006/main">
          <a:off x="1957678" y="1756531"/>
          <a:ext cx="435481" cy="140056"/>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9144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US" sz="800" b="1" dirty="0">
              <a:solidFill>
                <a:schemeClr val="accent1">
                  <a:lumMod val="75000"/>
                </a:schemeClr>
              </a:solidFill>
              <a:latin typeface="Calibri" panose="020F0502020204030204" pitchFamily="34" charset="0"/>
              <a:cs typeface="Calibri" panose="020F0502020204030204" pitchFamily="34" charset="0"/>
            </a:rPr>
            <a:t>  680</a:t>
          </a:r>
        </a:p>
      </cdr:txBody>
    </cdr:sp>
  </cdr:relSizeAnchor>
  <cdr:relSizeAnchor xmlns:cdr="http://schemas.openxmlformats.org/drawingml/2006/chartDrawing">
    <cdr:from>
      <cdr:x>0.81822</cdr:x>
      <cdr:y>0.69206</cdr:y>
    </cdr:from>
    <cdr:to>
      <cdr:x>1</cdr:x>
      <cdr:y>0.74267</cdr:y>
    </cdr:to>
    <cdr:sp macro="" textlink="">
      <cdr:nvSpPr>
        <cdr:cNvPr id="13" name="Rounded Rectangle 12">
          <a:extLst xmlns:a="http://schemas.openxmlformats.org/drawingml/2006/main">
            <a:ext uri="{FF2B5EF4-FFF2-40B4-BE49-F238E27FC236}">
              <a16:creationId xmlns:a16="http://schemas.microsoft.com/office/drawing/2014/main" id="{C474FC92-F309-634D-96FC-0BDA813EB7D4}"/>
            </a:ext>
          </a:extLst>
        </cdr:cNvPr>
        <cdr:cNvSpPr/>
      </cdr:nvSpPr>
      <cdr:spPr>
        <a:xfrm xmlns:a="http://schemas.openxmlformats.org/drawingml/2006/main">
          <a:off x="1960169" y="1915564"/>
          <a:ext cx="435481" cy="140084"/>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9144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US" sz="800" b="1" dirty="0">
              <a:solidFill>
                <a:schemeClr val="accent3">
                  <a:lumMod val="50000"/>
                </a:schemeClr>
              </a:solidFill>
              <a:latin typeface="Calibri" panose="020F0502020204030204" pitchFamily="34" charset="0"/>
              <a:cs typeface="Calibri" panose="020F0502020204030204" pitchFamily="34" charset="0"/>
            </a:rPr>
            <a:t>  </a:t>
          </a:r>
          <a:r>
            <a:rPr lang="en-US" sz="800" b="1" dirty="0">
              <a:solidFill>
                <a:schemeClr val="accent1">
                  <a:lumMod val="75000"/>
                </a:schemeClr>
              </a:solidFill>
              <a:latin typeface="Calibri" panose="020F0502020204030204" pitchFamily="34" charset="0"/>
              <a:cs typeface="Calibri" panose="020F0502020204030204" pitchFamily="34" charset="0"/>
            </a:rPr>
            <a:t>172</a:t>
          </a:r>
        </a:p>
      </cdr:txBody>
    </cdr:sp>
  </cdr:relSizeAnchor>
  <cdr:relSizeAnchor xmlns:cdr="http://schemas.openxmlformats.org/drawingml/2006/chartDrawing">
    <cdr:from>
      <cdr:x>0.81822</cdr:x>
      <cdr:y>0.74869</cdr:y>
    </cdr:from>
    <cdr:to>
      <cdr:x>1</cdr:x>
      <cdr:y>0.7993</cdr:y>
    </cdr:to>
    <cdr:sp macro="" textlink="">
      <cdr:nvSpPr>
        <cdr:cNvPr id="14" name="Rounded Rectangle 13">
          <a:extLst xmlns:a="http://schemas.openxmlformats.org/drawingml/2006/main">
            <a:ext uri="{FF2B5EF4-FFF2-40B4-BE49-F238E27FC236}">
              <a16:creationId xmlns:a16="http://schemas.microsoft.com/office/drawing/2014/main" id="{6CB8E070-6910-8343-B668-DF35D9998E28}"/>
            </a:ext>
          </a:extLst>
        </cdr:cNvPr>
        <cdr:cNvSpPr/>
      </cdr:nvSpPr>
      <cdr:spPr>
        <a:xfrm xmlns:a="http://schemas.openxmlformats.org/drawingml/2006/main">
          <a:off x="1960169" y="2072317"/>
          <a:ext cx="435481" cy="140084"/>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9144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US" sz="800" b="1" dirty="0">
              <a:solidFill>
                <a:schemeClr val="accent1">
                  <a:lumMod val="75000"/>
                </a:schemeClr>
              </a:solidFill>
              <a:latin typeface="Calibri" panose="020F0502020204030204" pitchFamily="34" charset="0"/>
              <a:cs typeface="Calibri" panose="020F0502020204030204" pitchFamily="34" charset="0"/>
            </a:rPr>
            <a:t>  160</a:t>
          </a:r>
        </a:p>
      </cdr:txBody>
    </cdr:sp>
  </cdr:relSizeAnchor>
  <cdr:relSizeAnchor xmlns:cdr="http://schemas.openxmlformats.org/drawingml/2006/chartDrawing">
    <cdr:from>
      <cdr:x>0.81718</cdr:x>
      <cdr:y>0.80599</cdr:y>
    </cdr:from>
    <cdr:to>
      <cdr:x>0.99896</cdr:x>
      <cdr:y>0.8566</cdr:y>
    </cdr:to>
    <cdr:sp macro="" textlink="">
      <cdr:nvSpPr>
        <cdr:cNvPr id="15" name="Rounded Rectangle 14">
          <a:extLst xmlns:a="http://schemas.openxmlformats.org/drawingml/2006/main">
            <a:ext uri="{FF2B5EF4-FFF2-40B4-BE49-F238E27FC236}">
              <a16:creationId xmlns:a16="http://schemas.microsoft.com/office/drawing/2014/main" id="{05DFF084-AD95-D84B-BEA5-4DE88DA138DF}"/>
            </a:ext>
          </a:extLst>
        </cdr:cNvPr>
        <cdr:cNvSpPr/>
      </cdr:nvSpPr>
      <cdr:spPr>
        <a:xfrm xmlns:a="http://schemas.openxmlformats.org/drawingml/2006/main">
          <a:off x="1957678" y="2230905"/>
          <a:ext cx="435481" cy="140084"/>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9144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US" sz="800" b="1" dirty="0">
              <a:solidFill>
                <a:schemeClr val="accent1">
                  <a:lumMod val="75000"/>
                </a:schemeClr>
              </a:solidFill>
              <a:latin typeface="Calibri" panose="020F0502020204030204" pitchFamily="34" charset="0"/>
              <a:cs typeface="Calibri" panose="020F0502020204030204" pitchFamily="34" charset="0"/>
            </a:rPr>
            <a:t>   NA</a:t>
          </a:r>
        </a:p>
      </cdr:txBody>
    </cdr:sp>
  </cdr:relSizeAnchor>
  <cdr:relSizeAnchor xmlns:cdr="http://schemas.openxmlformats.org/drawingml/2006/chartDrawing">
    <cdr:from>
      <cdr:x>0.81718</cdr:x>
      <cdr:y>0.86213</cdr:y>
    </cdr:from>
    <cdr:to>
      <cdr:x>0.99896</cdr:x>
      <cdr:y>0.91274</cdr:y>
    </cdr:to>
    <cdr:sp macro="" textlink="">
      <cdr:nvSpPr>
        <cdr:cNvPr id="16" name="Rounded Rectangle 15">
          <a:extLst xmlns:a="http://schemas.openxmlformats.org/drawingml/2006/main">
            <a:ext uri="{FF2B5EF4-FFF2-40B4-BE49-F238E27FC236}">
              <a16:creationId xmlns:a16="http://schemas.microsoft.com/office/drawing/2014/main" id="{E8874818-1F59-AD4D-8292-923D69CC5F0B}"/>
            </a:ext>
          </a:extLst>
        </cdr:cNvPr>
        <cdr:cNvSpPr/>
      </cdr:nvSpPr>
      <cdr:spPr>
        <a:xfrm xmlns:a="http://schemas.openxmlformats.org/drawingml/2006/main">
          <a:off x="1957678" y="2386295"/>
          <a:ext cx="435481" cy="140084"/>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9144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US" sz="800" b="1" dirty="0">
              <a:solidFill>
                <a:schemeClr val="accent1">
                  <a:lumMod val="75000"/>
                </a:schemeClr>
              </a:solidFill>
              <a:latin typeface="Calibri" panose="020F0502020204030204" pitchFamily="34" charset="0"/>
              <a:cs typeface="Calibri" panose="020F0502020204030204" pitchFamily="34" charset="0"/>
            </a:rPr>
            <a:t>    0</a:t>
          </a:r>
        </a:p>
      </cdr:txBody>
    </cdr:sp>
  </cdr:relSizeAnchor>
  <cdr:relSizeAnchor xmlns:cdr="http://schemas.openxmlformats.org/drawingml/2006/chartDrawing">
    <cdr:from>
      <cdr:x>0.81822</cdr:x>
      <cdr:y>0.91874</cdr:y>
    </cdr:from>
    <cdr:to>
      <cdr:x>1</cdr:x>
      <cdr:y>0.96934</cdr:y>
    </cdr:to>
    <cdr:sp macro="" textlink="">
      <cdr:nvSpPr>
        <cdr:cNvPr id="17" name="Rounded Rectangle 16">
          <a:extLst xmlns:a="http://schemas.openxmlformats.org/drawingml/2006/main">
            <a:ext uri="{FF2B5EF4-FFF2-40B4-BE49-F238E27FC236}">
              <a16:creationId xmlns:a16="http://schemas.microsoft.com/office/drawing/2014/main" id="{22AEB4F7-E089-F54D-9E00-92EFA8E876DE}"/>
            </a:ext>
          </a:extLst>
        </cdr:cNvPr>
        <cdr:cNvSpPr/>
      </cdr:nvSpPr>
      <cdr:spPr>
        <a:xfrm xmlns:a="http://schemas.openxmlformats.org/drawingml/2006/main">
          <a:off x="1960169" y="2591464"/>
          <a:ext cx="435481" cy="142726"/>
        </a:xfrm>
        <a:prstGeom xmlns:a="http://schemas.openxmlformats.org/drawingml/2006/main" prst="roundRect">
          <a:avLst/>
        </a:prstGeom>
        <a:solidFill xmlns:a="http://schemas.openxmlformats.org/drawingml/2006/main">
          <a:schemeClr val="accent1">
            <a:lumMod val="20000"/>
            <a:lumOff val="8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91440" tIns="0" rIns="0" b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US" sz="800" b="1" dirty="0">
              <a:solidFill>
                <a:schemeClr val="accent1">
                  <a:lumMod val="75000"/>
                </a:schemeClr>
              </a:solidFill>
              <a:latin typeface="Calibri" panose="020F0502020204030204" pitchFamily="34" charset="0"/>
              <a:cs typeface="Calibri" panose="020F0502020204030204" pitchFamily="34" charset="0"/>
            </a:rPr>
            <a:t>  450</a:t>
          </a:r>
        </a:p>
      </cdr:txBody>
    </cdr:sp>
  </cdr:relSizeAnchor>
</c:userShapes>
</file>

<file path=ppt/drawings/drawing8.xml><?xml version="1.0" encoding="utf-8"?>
<c:userShapes xmlns:c="http://schemas.openxmlformats.org/drawingml/2006/chart">
  <cdr:relSizeAnchor xmlns:cdr="http://schemas.openxmlformats.org/drawingml/2006/chartDrawing">
    <cdr:from>
      <cdr:x>0.52361</cdr:x>
      <cdr:y>0.42725</cdr:y>
    </cdr:from>
    <cdr:to>
      <cdr:x>0.57482</cdr:x>
      <cdr:y>0.48616</cdr:y>
    </cdr:to>
    <cdr:sp macro="" textlink="">
      <cdr:nvSpPr>
        <cdr:cNvPr id="2" name="Down Arrow 1">
          <a:extLst xmlns:a="http://schemas.openxmlformats.org/drawingml/2006/main">
            <a:ext uri="{FF2B5EF4-FFF2-40B4-BE49-F238E27FC236}">
              <a16:creationId xmlns:a16="http://schemas.microsoft.com/office/drawing/2014/main" id="{E14B9006-4B64-4E43-9B35-A810253DF502}"/>
            </a:ext>
          </a:extLst>
        </cdr:cNvPr>
        <cdr:cNvSpPr/>
      </cdr:nvSpPr>
      <cdr:spPr>
        <a:xfrm xmlns:a="http://schemas.openxmlformats.org/drawingml/2006/main">
          <a:off x="3140727" y="1588869"/>
          <a:ext cx="307167" cy="219077"/>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solidFill>
              <a:srgbClr val="71C9EB"/>
            </a:solidFill>
          </a:endParaRPr>
        </a:p>
      </cdr:txBody>
    </cdr:sp>
  </cdr:relSizeAnchor>
  <cdr:relSizeAnchor xmlns:cdr="http://schemas.openxmlformats.org/drawingml/2006/chartDrawing">
    <cdr:from>
      <cdr:x>0.47197</cdr:x>
      <cdr:y>0.27904</cdr:y>
    </cdr:from>
    <cdr:to>
      <cdr:x>0.6296</cdr:x>
      <cdr:y>0.44054</cdr:y>
    </cdr:to>
    <cdr:sp macro="" textlink="">
      <cdr:nvSpPr>
        <cdr:cNvPr id="3" name="TextBox 1">
          <a:extLst xmlns:a="http://schemas.openxmlformats.org/drawingml/2006/main">
            <a:ext uri="{FF2B5EF4-FFF2-40B4-BE49-F238E27FC236}">
              <a16:creationId xmlns:a16="http://schemas.microsoft.com/office/drawing/2014/main" id="{56ACC720-330B-684B-B13A-BF5C67422EEA}"/>
            </a:ext>
          </a:extLst>
        </cdr:cNvPr>
        <cdr:cNvSpPr txBox="1"/>
      </cdr:nvSpPr>
      <cdr:spPr>
        <a:xfrm xmlns:a="http://schemas.openxmlformats.org/drawingml/2006/main">
          <a:off x="2830996" y="1037720"/>
          <a:ext cx="945442" cy="600566"/>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Covid-19 nationwide lockdown announcement</a:t>
          </a:r>
          <a:endParaRPr lang="en-US" sz="7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0.62943</cdr:x>
      <cdr:y>0.37307</cdr:y>
    </cdr:from>
    <cdr:to>
      <cdr:x>0.85824</cdr:x>
      <cdr:y>0.5</cdr:y>
    </cdr:to>
    <cdr:sp macro="" textlink="">
      <cdr:nvSpPr>
        <cdr:cNvPr id="2" name="TextBox 1">
          <a:extLst xmlns:a="http://schemas.openxmlformats.org/drawingml/2006/main">
            <a:ext uri="{FF2B5EF4-FFF2-40B4-BE49-F238E27FC236}">
              <a16:creationId xmlns:a16="http://schemas.microsoft.com/office/drawing/2014/main" id="{C6EE77B7-2333-5249-9B1E-96BC7E8719B0}"/>
            </a:ext>
          </a:extLst>
        </cdr:cNvPr>
        <cdr:cNvSpPr txBox="1"/>
      </cdr:nvSpPr>
      <cdr:spPr>
        <a:xfrm xmlns:a="http://schemas.openxmlformats.org/drawingml/2006/main">
          <a:off x="2690974" y="1036478"/>
          <a:ext cx="978195" cy="352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0.68419</cdr:x>
      <cdr:y>0.15453</cdr:y>
    </cdr:from>
    <cdr:to>
      <cdr:x>0.72336</cdr:x>
      <cdr:y>0.23207</cdr:y>
    </cdr:to>
    <cdr:sp macro="" textlink="">
      <cdr:nvSpPr>
        <cdr:cNvPr id="3" name="Down Arrow 2">
          <a:extLst xmlns:a="http://schemas.openxmlformats.org/drawingml/2006/main">
            <a:ext uri="{FF2B5EF4-FFF2-40B4-BE49-F238E27FC236}">
              <a16:creationId xmlns:a16="http://schemas.microsoft.com/office/drawing/2014/main" id="{A2C4E083-871D-724B-930B-252CD5E36F8A}"/>
            </a:ext>
          </a:extLst>
        </cdr:cNvPr>
        <cdr:cNvSpPr/>
      </cdr:nvSpPr>
      <cdr:spPr>
        <a:xfrm xmlns:a="http://schemas.openxmlformats.org/drawingml/2006/main" rot="16200000">
          <a:off x="3914064" y="624205"/>
          <a:ext cx="295739" cy="226091"/>
        </a:xfrm>
        <a:prstGeom xmlns:a="http://schemas.openxmlformats.org/drawingml/2006/main" prst="downArrow">
          <a:avLst/>
        </a:prstGeom>
        <a:solidFill xmlns:a="http://schemas.openxmlformats.org/drawingml/2006/main">
          <a:srgbClr val="009CD8"/>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0.42818</cdr:x>
      <cdr:y>0.14486</cdr:y>
    </cdr:from>
    <cdr:to>
      <cdr:x>0.67855</cdr:x>
      <cdr:y>0.23455</cdr:y>
    </cdr:to>
    <cdr:sp macro="" textlink="">
      <cdr:nvSpPr>
        <cdr:cNvPr id="4" name="TextBox 1">
          <a:extLst xmlns:a="http://schemas.openxmlformats.org/drawingml/2006/main">
            <a:ext uri="{FF2B5EF4-FFF2-40B4-BE49-F238E27FC236}">
              <a16:creationId xmlns:a16="http://schemas.microsoft.com/office/drawing/2014/main" id="{61DF6CDB-FB80-7241-8CB7-164790810C18}"/>
            </a:ext>
          </a:extLst>
        </cdr:cNvPr>
        <cdr:cNvSpPr txBox="1"/>
      </cdr:nvSpPr>
      <cdr:spPr>
        <a:xfrm xmlns:a="http://schemas.openxmlformats.org/drawingml/2006/main">
          <a:off x="2471308" y="552474"/>
          <a:ext cx="1445017" cy="342072"/>
        </a:xfrm>
        <a:prstGeom xmlns:a="http://schemas.openxmlformats.org/drawingml/2006/main" prst="rect">
          <a:avLst/>
        </a:prstGeom>
        <a:solidFill xmlns:a="http://schemas.openxmlformats.org/drawingml/2006/main">
          <a:schemeClr val="accent6"/>
        </a:solidFill>
        <a:ln xmlns:a="http://schemas.openxmlformats.org/drawingml/2006/main">
          <a:solidFill>
            <a:srgbClr val="009CD8"/>
          </a:solidFill>
          <a:prstDash val="dash"/>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Aft>
              <a:spcPts val="300"/>
            </a:spcAft>
          </a:pPr>
          <a:r>
            <a:rPr lang="en-US" sz="800" b="1" dirty="0">
              <a:solidFill>
                <a:srgbClr val="009CD8"/>
              </a:solidFill>
              <a:latin typeface="Calibri" panose="020F0502020204030204" pitchFamily="34" charset="0"/>
              <a:cs typeface="Calibri" panose="020F0502020204030204" pitchFamily="34" charset="0"/>
            </a:rPr>
            <a:t>Covid-19 nation-wide lockdown announcement</a:t>
          </a:r>
          <a:endParaRPr lang="en-US" sz="800" dirty="0">
            <a:solidFill>
              <a:srgbClr val="009CD8"/>
            </a:solidFill>
            <a:latin typeface="Calibri" panose="020F0502020204030204" pitchFamily="34" charset="0"/>
            <a:cs typeface="Calibri" panose="020F0502020204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725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950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29633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3462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5826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8469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02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931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2361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14685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021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7589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36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794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3527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7821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4934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3224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bg>
      <p:bgPr>
        <a:solidFill>
          <a:srgbClr val="FFFFFF"/>
        </a:solidFill>
        <a:effectLst/>
      </p:bgPr>
    </p:bg>
    <p:spTree>
      <p:nvGrpSpPr>
        <p:cNvPr id="1" name="Shape 9"/>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2681" r="3928"/>
          <a:stretch/>
        </p:blipFill>
        <p:spPr>
          <a:xfrm>
            <a:off x="3488200" y="1"/>
            <a:ext cx="5662378" cy="5143500"/>
          </a:xfrm>
          <a:prstGeom prst="rect">
            <a:avLst/>
          </a:prstGeom>
        </p:spPr>
      </p:pic>
      <p:sp>
        <p:nvSpPr>
          <p:cNvPr id="10" name="Google Shape;10;p2"/>
          <p:cNvSpPr txBox="1">
            <a:spLocks noGrp="1"/>
          </p:cNvSpPr>
          <p:nvPr>
            <p:ph type="ctrTitle"/>
          </p:nvPr>
        </p:nvSpPr>
        <p:spPr>
          <a:xfrm>
            <a:off x="595850" y="2906213"/>
            <a:ext cx="5012899" cy="1188000"/>
          </a:xfrm>
          <a:prstGeom prst="rect">
            <a:avLst/>
          </a:prstGeom>
        </p:spPr>
        <p:txBody>
          <a:bodyPr spcFirstLastPara="1" wrap="square" lIns="91425" tIns="91425" rIns="91425" bIns="91425" anchor="b" anchorCtr="0">
            <a:noAutofit/>
          </a:bodyPr>
          <a:lstStyle>
            <a:lvl1pPr lvl="0">
              <a:spcBef>
                <a:spcPts val="0"/>
              </a:spcBef>
              <a:spcAft>
                <a:spcPts val="0"/>
              </a:spcAft>
              <a:buSzPts val="5800"/>
              <a:buNone/>
              <a:defRPr sz="3000"/>
            </a:lvl1pPr>
            <a:lvl2pPr lvl="1" algn="ctr">
              <a:spcBef>
                <a:spcPts val="0"/>
              </a:spcBef>
              <a:spcAft>
                <a:spcPts val="0"/>
              </a:spcAft>
              <a:buSzPts val="5800"/>
              <a:buNone/>
              <a:defRPr sz="5800"/>
            </a:lvl2pPr>
            <a:lvl3pPr lvl="2" algn="ctr">
              <a:spcBef>
                <a:spcPts val="0"/>
              </a:spcBef>
              <a:spcAft>
                <a:spcPts val="0"/>
              </a:spcAft>
              <a:buSzPts val="5800"/>
              <a:buNone/>
              <a:defRPr sz="5800"/>
            </a:lvl3pPr>
            <a:lvl4pPr lvl="3" algn="ctr">
              <a:spcBef>
                <a:spcPts val="0"/>
              </a:spcBef>
              <a:spcAft>
                <a:spcPts val="0"/>
              </a:spcAft>
              <a:buSzPts val="5800"/>
              <a:buNone/>
              <a:defRPr sz="5800"/>
            </a:lvl4pPr>
            <a:lvl5pPr lvl="4" algn="ctr">
              <a:spcBef>
                <a:spcPts val="0"/>
              </a:spcBef>
              <a:spcAft>
                <a:spcPts val="0"/>
              </a:spcAft>
              <a:buSzPts val="5800"/>
              <a:buNone/>
              <a:defRPr sz="5800"/>
            </a:lvl5pPr>
            <a:lvl6pPr lvl="5" algn="ctr">
              <a:spcBef>
                <a:spcPts val="0"/>
              </a:spcBef>
              <a:spcAft>
                <a:spcPts val="0"/>
              </a:spcAft>
              <a:buSzPts val="5800"/>
              <a:buNone/>
              <a:defRPr sz="5800"/>
            </a:lvl6pPr>
            <a:lvl7pPr lvl="6" algn="ctr">
              <a:spcBef>
                <a:spcPts val="0"/>
              </a:spcBef>
              <a:spcAft>
                <a:spcPts val="0"/>
              </a:spcAft>
              <a:buSzPts val="5800"/>
              <a:buNone/>
              <a:defRPr sz="5800"/>
            </a:lvl7pPr>
            <a:lvl8pPr lvl="7" algn="ctr">
              <a:spcBef>
                <a:spcPts val="0"/>
              </a:spcBef>
              <a:spcAft>
                <a:spcPts val="0"/>
              </a:spcAft>
              <a:buSzPts val="5800"/>
              <a:buNone/>
              <a:defRPr sz="5800"/>
            </a:lvl8pPr>
            <a:lvl9pPr lvl="8" algn="ctr">
              <a:spcBef>
                <a:spcPts val="0"/>
              </a:spcBef>
              <a:spcAft>
                <a:spcPts val="0"/>
              </a:spcAft>
              <a:buSzPts val="5800"/>
              <a:buNone/>
              <a:defRPr sz="5800"/>
            </a:lvl9pPr>
          </a:lstStyle>
          <a:p>
            <a:endParaRPr dirty="0"/>
          </a:p>
        </p:txBody>
      </p:sp>
      <p:sp>
        <p:nvSpPr>
          <p:cNvPr id="11" name="Google Shape;11;p2"/>
          <p:cNvSpPr/>
          <p:nvPr/>
        </p:nvSpPr>
        <p:spPr>
          <a:xfrm>
            <a:off x="595850" y="4392919"/>
            <a:ext cx="6016800" cy="126300"/>
          </a:xfrm>
          <a:prstGeom prst="rect">
            <a:avLst/>
          </a:prstGeom>
          <a:solidFill>
            <a:srgbClr val="5757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userDrawn="1"/>
        </p:nvSpPr>
        <p:spPr>
          <a:xfrm>
            <a:off x="443450" y="0"/>
            <a:ext cx="2763826" cy="9625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Google Shape;21;p25"/>
          <p:cNvPicPr preferRelativeResize="0"/>
          <p:nvPr userDrawn="1"/>
        </p:nvPicPr>
        <p:blipFill>
          <a:blip r:embed="rId3">
            <a:alphaModFix/>
          </a:blip>
          <a:stretch>
            <a:fillRect/>
          </a:stretch>
        </p:blipFill>
        <p:spPr>
          <a:xfrm>
            <a:off x="567203" y="176646"/>
            <a:ext cx="2487132" cy="565874"/>
          </a:xfrm>
          <a:prstGeom prst="rect">
            <a:avLst/>
          </a:prstGeom>
          <a:noFill/>
          <a:ln>
            <a:noFill/>
          </a:ln>
        </p:spPr>
      </p:pic>
      <p:sp>
        <p:nvSpPr>
          <p:cNvPr id="8" name="Google Shape;11;p2"/>
          <p:cNvSpPr/>
          <p:nvPr userDrawn="1"/>
        </p:nvSpPr>
        <p:spPr>
          <a:xfrm>
            <a:off x="3488200" y="4392919"/>
            <a:ext cx="3124450" cy="126300"/>
          </a:xfrm>
          <a:prstGeom prst="rect">
            <a:avLst/>
          </a:prstGeom>
          <a:solidFill>
            <a:srgbClr val="009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chemeClr val="bg1"/>
        </a:solidFill>
        <a:effectLst/>
      </p:bgPr>
    </p:bg>
    <p:spTree>
      <p:nvGrpSpPr>
        <p:cNvPr id="1" name="Shape 62"/>
        <p:cNvGrpSpPr/>
        <p:nvPr/>
      </p:nvGrpSpPr>
      <p:grpSpPr>
        <a:xfrm>
          <a:off x="0" y="0"/>
          <a:ext cx="0" cy="0"/>
          <a:chOff x="0" y="0"/>
          <a:chExt cx="0" cy="0"/>
        </a:xfrm>
      </p:grpSpPr>
      <p:sp>
        <p:nvSpPr>
          <p:cNvPr id="63" name="Google Shape;63;p13"/>
          <p:cNvSpPr/>
          <p:nvPr/>
        </p:nvSpPr>
        <p:spPr>
          <a:xfrm>
            <a:off x="0" y="189620"/>
            <a:ext cx="412800" cy="258000"/>
          </a:xfrm>
          <a:prstGeom prst="rect">
            <a:avLst/>
          </a:prstGeom>
          <a:solidFill>
            <a:srgbClr val="0A9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99341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 Gold">
  <p:cSld name="TITLE_1_3_1">
    <p:bg>
      <p:bgPr>
        <a:solidFill>
          <a:srgbClr val="0A9FD9"/>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65775" y="1583344"/>
            <a:ext cx="60093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 name="Google Shape;19;p4"/>
          <p:cNvSpPr txBox="1">
            <a:spLocks noGrp="1"/>
          </p:cNvSpPr>
          <p:nvPr>
            <p:ph type="subTitle" idx="1"/>
          </p:nvPr>
        </p:nvSpPr>
        <p:spPr>
          <a:xfrm>
            <a:off x="481675" y="3494044"/>
            <a:ext cx="6093600" cy="8193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Montserrat"/>
              <a:buNone/>
              <a:defRPr>
                <a:latin typeface="Montserrat"/>
                <a:ea typeface="Montserrat"/>
                <a:cs typeface="Montserrat"/>
                <a:sym typeface="Montserrat"/>
              </a:defRPr>
            </a:lvl1pPr>
            <a:lvl2pPr lvl="1" rtl="0">
              <a:spcBef>
                <a:spcPts val="0"/>
              </a:spcBef>
              <a:spcAft>
                <a:spcPts val="0"/>
              </a:spcAft>
              <a:buSzPts val="3000"/>
              <a:buFont typeface="Montserrat"/>
              <a:buNone/>
              <a:defRPr sz="3000">
                <a:latin typeface="Montserrat"/>
                <a:ea typeface="Montserrat"/>
                <a:cs typeface="Montserrat"/>
                <a:sym typeface="Montserrat"/>
              </a:defRPr>
            </a:lvl2pPr>
            <a:lvl3pPr lvl="2" rtl="0">
              <a:spcBef>
                <a:spcPts val="0"/>
              </a:spcBef>
              <a:spcAft>
                <a:spcPts val="0"/>
              </a:spcAft>
              <a:buSzPts val="3000"/>
              <a:buFont typeface="Montserrat"/>
              <a:buNone/>
              <a:defRPr sz="3000">
                <a:latin typeface="Montserrat"/>
                <a:ea typeface="Montserrat"/>
                <a:cs typeface="Montserrat"/>
                <a:sym typeface="Montserrat"/>
              </a:defRPr>
            </a:lvl3pPr>
            <a:lvl4pPr lvl="3" rtl="0">
              <a:spcBef>
                <a:spcPts val="0"/>
              </a:spcBef>
              <a:spcAft>
                <a:spcPts val="0"/>
              </a:spcAft>
              <a:buSzPts val="3000"/>
              <a:buFont typeface="Montserrat"/>
              <a:buNone/>
              <a:defRPr sz="3000">
                <a:latin typeface="Montserrat"/>
                <a:ea typeface="Montserrat"/>
                <a:cs typeface="Montserrat"/>
                <a:sym typeface="Montserrat"/>
              </a:defRPr>
            </a:lvl4pPr>
            <a:lvl5pPr lvl="4" rtl="0">
              <a:spcBef>
                <a:spcPts val="0"/>
              </a:spcBef>
              <a:spcAft>
                <a:spcPts val="0"/>
              </a:spcAft>
              <a:buSzPts val="3000"/>
              <a:buFont typeface="Montserrat"/>
              <a:buNone/>
              <a:defRPr sz="3000">
                <a:latin typeface="Montserrat"/>
                <a:ea typeface="Montserrat"/>
                <a:cs typeface="Montserrat"/>
                <a:sym typeface="Montserrat"/>
              </a:defRPr>
            </a:lvl5pPr>
            <a:lvl6pPr lvl="5" rtl="0">
              <a:spcBef>
                <a:spcPts val="0"/>
              </a:spcBef>
              <a:spcAft>
                <a:spcPts val="0"/>
              </a:spcAft>
              <a:buSzPts val="3000"/>
              <a:buFont typeface="Montserrat"/>
              <a:buNone/>
              <a:defRPr sz="3000">
                <a:latin typeface="Montserrat"/>
                <a:ea typeface="Montserrat"/>
                <a:cs typeface="Montserrat"/>
                <a:sym typeface="Montserrat"/>
              </a:defRPr>
            </a:lvl6pPr>
            <a:lvl7pPr lvl="6" rtl="0">
              <a:spcBef>
                <a:spcPts val="0"/>
              </a:spcBef>
              <a:spcAft>
                <a:spcPts val="0"/>
              </a:spcAft>
              <a:buSzPts val="3000"/>
              <a:buFont typeface="Montserrat"/>
              <a:buNone/>
              <a:defRPr sz="3000">
                <a:latin typeface="Montserrat"/>
                <a:ea typeface="Montserrat"/>
                <a:cs typeface="Montserrat"/>
                <a:sym typeface="Montserrat"/>
              </a:defRPr>
            </a:lvl7pPr>
            <a:lvl8pPr lvl="7" rtl="0">
              <a:spcBef>
                <a:spcPts val="0"/>
              </a:spcBef>
              <a:spcAft>
                <a:spcPts val="0"/>
              </a:spcAft>
              <a:buSzPts val="3000"/>
              <a:buFont typeface="Montserrat"/>
              <a:buNone/>
              <a:defRPr sz="3000">
                <a:latin typeface="Montserrat"/>
                <a:ea typeface="Montserrat"/>
                <a:cs typeface="Montserrat"/>
                <a:sym typeface="Montserrat"/>
              </a:defRPr>
            </a:lvl8pPr>
            <a:lvl9pPr lvl="8" rtl="0">
              <a:spcBef>
                <a:spcPts val="0"/>
              </a:spcBef>
              <a:spcAft>
                <a:spcPts val="0"/>
              </a:spcAft>
              <a:buSzPts val="3000"/>
              <a:buFont typeface="Montserrat"/>
              <a:buNone/>
              <a:defRPr sz="3000">
                <a:latin typeface="Montserrat"/>
                <a:ea typeface="Montserrat"/>
                <a:cs typeface="Montserrat"/>
                <a:sym typeface="Montserrat"/>
              </a:defRPr>
            </a:lvl9pPr>
          </a:lstStyle>
          <a:p>
            <a:endParaRPr/>
          </a:p>
        </p:txBody>
      </p:sp>
      <p:sp>
        <p:nvSpPr>
          <p:cNvPr id="20" name="Google Shape;20;p4"/>
          <p:cNvSpPr/>
          <p:nvPr/>
        </p:nvSpPr>
        <p:spPr>
          <a:xfrm>
            <a:off x="581050" y="3055519"/>
            <a:ext cx="60168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 Teal">
  <p:cSld name="TITLE_1_1">
    <p:spTree>
      <p:nvGrpSpPr>
        <p:cNvPr id="1" name="Shape 22"/>
        <p:cNvGrpSpPr/>
        <p:nvPr/>
      </p:nvGrpSpPr>
      <p:grpSpPr>
        <a:xfrm>
          <a:off x="0" y="0"/>
          <a:ext cx="0" cy="0"/>
          <a:chOff x="0" y="0"/>
          <a:chExt cx="0" cy="0"/>
        </a:xfrm>
      </p:grpSpPr>
      <p:sp>
        <p:nvSpPr>
          <p:cNvPr id="23" name="Google Shape;23;p5"/>
          <p:cNvSpPr txBox="1">
            <a:spLocks noGrp="1"/>
          </p:cNvSpPr>
          <p:nvPr>
            <p:ph type="body" idx="1"/>
          </p:nvPr>
        </p:nvSpPr>
        <p:spPr>
          <a:xfrm>
            <a:off x="1513800" y="2161800"/>
            <a:ext cx="6116400" cy="819900"/>
          </a:xfrm>
          <a:prstGeom prst="rect">
            <a:avLst/>
          </a:prstGeom>
        </p:spPr>
        <p:txBody>
          <a:bodyPr spcFirstLastPara="1" wrap="square" lIns="91425" tIns="91425" rIns="91425" bIns="91425" anchor="t" anchorCtr="0">
            <a:noAutofit/>
          </a:bodyPr>
          <a:lstStyle>
            <a:lvl1pPr marL="457200" lvl="0" indent="-355600" algn="ctr" rtl="0">
              <a:spcBef>
                <a:spcPts val="600"/>
              </a:spcBef>
              <a:spcAft>
                <a:spcPts val="0"/>
              </a:spcAft>
              <a:buSzPts val="2000"/>
              <a:buChar char="○"/>
              <a:defRPr i="1"/>
            </a:lvl1pPr>
            <a:lvl2pPr marL="914400" lvl="1" indent="-355600" algn="ctr" rtl="0">
              <a:spcBef>
                <a:spcPts val="0"/>
              </a:spcBef>
              <a:spcAft>
                <a:spcPts val="0"/>
              </a:spcAft>
              <a:buSzPts val="2000"/>
              <a:buChar char="●"/>
              <a:defRPr i="1"/>
            </a:lvl2pPr>
            <a:lvl3pPr marL="1371600" lvl="2" indent="-355600" algn="ctr" rtl="0">
              <a:spcBef>
                <a:spcPts val="0"/>
              </a:spcBef>
              <a:spcAft>
                <a:spcPts val="0"/>
              </a:spcAft>
              <a:buSzPts val="2000"/>
              <a:buChar char="■"/>
              <a:defRPr i="1"/>
            </a:lvl3pPr>
            <a:lvl4pPr marL="1828800" lvl="3" indent="-355600" algn="ctr" rtl="0">
              <a:spcBef>
                <a:spcPts val="0"/>
              </a:spcBef>
              <a:spcAft>
                <a:spcPts val="0"/>
              </a:spcAft>
              <a:buSzPts val="2000"/>
              <a:buChar char="●"/>
              <a:defRPr i="1"/>
            </a:lvl4pPr>
            <a:lvl5pPr marL="2286000" lvl="4" indent="-355600" algn="ctr" rtl="0">
              <a:spcBef>
                <a:spcPts val="0"/>
              </a:spcBef>
              <a:spcAft>
                <a:spcPts val="0"/>
              </a:spcAft>
              <a:buSzPts val="2000"/>
              <a:buChar char="○"/>
              <a:defRPr i="1"/>
            </a:lvl5pPr>
            <a:lvl6pPr marL="2743200" lvl="5" indent="-355600" algn="ctr" rtl="0">
              <a:spcBef>
                <a:spcPts val="0"/>
              </a:spcBef>
              <a:spcAft>
                <a:spcPts val="0"/>
              </a:spcAft>
              <a:buSzPts val="2000"/>
              <a:buChar char="■"/>
              <a:defRPr i="1"/>
            </a:lvl6pPr>
            <a:lvl7pPr marL="3200400" lvl="6" indent="-355600" algn="ctr" rtl="0">
              <a:spcBef>
                <a:spcPts val="0"/>
              </a:spcBef>
              <a:spcAft>
                <a:spcPts val="0"/>
              </a:spcAft>
              <a:buSzPts val="2000"/>
              <a:buChar char="●"/>
              <a:defRPr i="1"/>
            </a:lvl7pPr>
            <a:lvl8pPr marL="3657600" lvl="7" indent="-355600" algn="ctr" rtl="0">
              <a:spcBef>
                <a:spcPts val="0"/>
              </a:spcBef>
              <a:spcAft>
                <a:spcPts val="0"/>
              </a:spcAft>
              <a:buSzPts val="2000"/>
              <a:buChar char="○"/>
              <a:defRPr i="1"/>
            </a:lvl8pPr>
            <a:lvl9pPr marL="4114800" lvl="8" indent="-355600" algn="ctr">
              <a:spcBef>
                <a:spcPts val="0"/>
              </a:spcBef>
              <a:spcAft>
                <a:spcPts val="0"/>
              </a:spcAft>
              <a:buSzPts val="2000"/>
              <a:buChar char="■"/>
              <a:defRPr i="1"/>
            </a:lvl9pPr>
          </a:lstStyle>
          <a:p>
            <a:endParaRPr/>
          </a:p>
        </p:txBody>
      </p:sp>
      <p:sp>
        <p:nvSpPr>
          <p:cNvPr id="24" name="Google Shape;24;p5"/>
          <p:cNvSpPr txBox="1"/>
          <p:nvPr/>
        </p:nvSpPr>
        <p:spPr>
          <a:xfrm>
            <a:off x="3593400" y="11814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rgbClr val="FFFFFF"/>
                </a:solidFill>
                <a:latin typeface="Times New Roman"/>
                <a:ea typeface="Times New Roman"/>
                <a:cs typeface="Times New Roman"/>
                <a:sym typeface="Times New Roman"/>
              </a:rPr>
              <a:t>“</a:t>
            </a:r>
            <a:endParaRPr sz="9600" b="1">
              <a:solidFill>
                <a:srgbClr val="FFFFFF"/>
              </a:solidFill>
              <a:latin typeface="Times New Roman"/>
              <a:ea typeface="Times New Roman"/>
              <a:cs typeface="Times New Roman"/>
              <a:sym typeface="Times New Roman"/>
            </a:endParaRPr>
          </a:p>
        </p:txBody>
      </p:sp>
      <p:sp>
        <p:nvSpPr>
          <p:cNvPr id="25" name="Google Shape;25;p5"/>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457200" y="428569"/>
            <a:ext cx="8229600" cy="5730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endParaRPr/>
          </a:p>
        </p:txBody>
      </p:sp>
      <p:sp>
        <p:nvSpPr>
          <p:cNvPr id="54" name="Google Shape;54;p10"/>
          <p:cNvSpPr/>
          <p:nvPr/>
        </p:nvSpPr>
        <p:spPr>
          <a:xfrm>
            <a:off x="2584275" y="4565606"/>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rgbClr val="0A9FD9"/>
        </a:solidFill>
        <a:effectLst/>
      </p:bgPr>
    </p:bg>
    <p:spTree>
      <p:nvGrpSpPr>
        <p:cNvPr id="1" name="Shape 62"/>
        <p:cNvGrpSpPr/>
        <p:nvPr/>
      </p:nvGrpSpPr>
      <p:grpSpPr>
        <a:xfrm>
          <a:off x="0" y="0"/>
          <a:ext cx="0" cy="0"/>
          <a:chOff x="0" y="0"/>
          <a:chExt cx="0" cy="0"/>
        </a:xfrm>
      </p:grpSpPr>
      <p:sp>
        <p:nvSpPr>
          <p:cNvPr id="63" name="Google Shape;63;p13"/>
          <p:cNvSpPr/>
          <p:nvPr/>
        </p:nvSpPr>
        <p:spPr>
          <a:xfrm>
            <a:off x="0" y="318620"/>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8327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 Gold" preserve="1">
  <p:cSld name="1_Title + 1 column - Gold">
    <p:bg>
      <p:bgPr>
        <a:solidFill>
          <a:schemeClr val="bg1"/>
        </a:solidFill>
        <a:effectLst/>
      </p:bgPr>
    </p:bg>
    <p:spTree>
      <p:nvGrpSpPr>
        <p:cNvPr id="1" name="Shape 62"/>
        <p:cNvGrpSpPr/>
        <p:nvPr/>
      </p:nvGrpSpPr>
      <p:grpSpPr>
        <a:xfrm>
          <a:off x="0" y="0"/>
          <a:ext cx="0" cy="0"/>
          <a:chOff x="0" y="0"/>
          <a:chExt cx="0" cy="0"/>
        </a:xfrm>
      </p:grpSpPr>
      <p:sp>
        <p:nvSpPr>
          <p:cNvPr id="63" name="Google Shape;63;p13"/>
          <p:cNvSpPr/>
          <p:nvPr/>
        </p:nvSpPr>
        <p:spPr>
          <a:xfrm>
            <a:off x="0" y="318620"/>
            <a:ext cx="412800" cy="258000"/>
          </a:xfrm>
          <a:prstGeom prst="rect">
            <a:avLst/>
          </a:prstGeom>
          <a:solidFill>
            <a:srgbClr val="009C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5" name="Google Shape;65;p13"/>
          <p:cNvSpPr txBox="1">
            <a:spLocks noGrp="1"/>
          </p:cNvSpPr>
          <p:nvPr>
            <p:ph type="body" idx="1"/>
          </p:nvPr>
        </p:nvSpPr>
        <p:spPr>
          <a:xfrm>
            <a:off x="561950" y="1880794"/>
            <a:ext cx="8020200" cy="28152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endParaRPr/>
          </a:p>
        </p:txBody>
      </p:sp>
      <p:sp>
        <p:nvSpPr>
          <p:cNvPr id="66" name="Google Shape;66;p13"/>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6773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 Gold">
  <p:cSld name="TITLE_AND_TWO_COLUMNS_2_1">
    <p:bg>
      <p:bgPr>
        <a:solidFill>
          <a:srgbClr val="0A9FD9"/>
        </a:solidFill>
        <a:effectLst/>
      </p:bgPr>
    </p:bg>
    <p:spTree>
      <p:nvGrpSpPr>
        <p:cNvPr id="1" name="Shape 67"/>
        <p:cNvGrpSpPr/>
        <p:nvPr/>
      </p:nvGrpSpPr>
      <p:grpSpPr>
        <a:xfrm>
          <a:off x="0" y="0"/>
          <a:ext cx="0" cy="0"/>
          <a:chOff x="0" y="0"/>
          <a:chExt cx="0" cy="0"/>
        </a:xfrm>
      </p:grpSpPr>
      <p:sp>
        <p:nvSpPr>
          <p:cNvPr id="68" name="Google Shape;68;p14"/>
          <p:cNvSpPr/>
          <p:nvPr/>
        </p:nvSpPr>
        <p:spPr>
          <a:xfrm>
            <a:off x="0" y="1069462"/>
            <a:ext cx="412800" cy="2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0" name="Google Shape;70;p14"/>
          <p:cNvSpPr txBox="1">
            <a:spLocks noGrp="1"/>
          </p:cNvSpPr>
          <p:nvPr>
            <p:ph type="body" idx="1"/>
          </p:nvPr>
        </p:nvSpPr>
        <p:spPr>
          <a:xfrm>
            <a:off x="457200" y="1852210"/>
            <a:ext cx="3561000" cy="30738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
        <p:nvSpPr>
          <p:cNvPr id="71" name="Google Shape;71;p14"/>
          <p:cNvSpPr txBox="1">
            <a:spLocks noGrp="1"/>
          </p:cNvSpPr>
          <p:nvPr>
            <p:ph type="body" idx="2"/>
          </p:nvPr>
        </p:nvSpPr>
        <p:spPr>
          <a:xfrm>
            <a:off x="5131069" y="1852125"/>
            <a:ext cx="3600000" cy="3073800"/>
          </a:xfrm>
          <a:prstGeom prst="rect">
            <a:avLst/>
          </a:prstGeom>
        </p:spPr>
        <p:txBody>
          <a:bodyPr spcFirstLastPara="1" wrap="square" lIns="91425" tIns="91425" rIns="91425" bIns="91425" anchor="t" anchorCtr="0">
            <a:noAutofit/>
          </a:bodyPr>
          <a:lstStyle>
            <a:lvl1pPr marL="457200" lvl="0" indent="-342900" rtl="0">
              <a:lnSpc>
                <a:spcPct val="115000"/>
              </a:lnSpc>
              <a:spcBef>
                <a:spcPts val="600"/>
              </a:spcBef>
              <a:spcAft>
                <a:spcPts val="0"/>
              </a:spcAft>
              <a:buSzPts val="1800"/>
              <a:buChar char="○"/>
              <a:defRPr sz="1800"/>
            </a:lvl1pPr>
            <a:lvl2pPr marL="914400" lvl="1" indent="-342900" rtl="0">
              <a:lnSpc>
                <a:spcPct val="115000"/>
              </a:lnSpc>
              <a:spcBef>
                <a:spcPts val="0"/>
              </a:spcBef>
              <a:spcAft>
                <a:spcPts val="0"/>
              </a:spcAft>
              <a:buSzPts val="1800"/>
              <a:buChar char="●"/>
              <a:defRPr sz="1800"/>
            </a:lvl2pPr>
            <a:lvl3pPr marL="1371600" lvl="2" indent="-342900" rtl="0">
              <a:lnSpc>
                <a:spcPct val="115000"/>
              </a:lnSpc>
              <a:spcBef>
                <a:spcPts val="0"/>
              </a:spcBef>
              <a:spcAft>
                <a:spcPts val="0"/>
              </a:spcAft>
              <a:buSzPts val="1800"/>
              <a:buChar char="■"/>
              <a:defRPr sz="1800"/>
            </a:lvl3pPr>
            <a:lvl4pPr marL="1828800" lvl="3" indent="-342900" rtl="0">
              <a:lnSpc>
                <a:spcPct val="115000"/>
              </a:lnSpc>
              <a:spcBef>
                <a:spcPts val="0"/>
              </a:spcBef>
              <a:spcAft>
                <a:spcPts val="0"/>
              </a:spcAft>
              <a:buSzPts val="1800"/>
              <a:buChar char="●"/>
              <a:defRPr sz="1800"/>
            </a:lvl4pPr>
            <a:lvl5pPr marL="2286000" lvl="4" indent="-342900" rtl="0">
              <a:lnSpc>
                <a:spcPct val="115000"/>
              </a:lnSpc>
              <a:spcBef>
                <a:spcPts val="0"/>
              </a:spcBef>
              <a:spcAft>
                <a:spcPts val="0"/>
              </a:spcAft>
              <a:buSzPts val="1800"/>
              <a:buChar char="○"/>
              <a:defRPr sz="1800"/>
            </a:lvl5pPr>
            <a:lvl6pPr marL="2743200" lvl="5" indent="-342900" rtl="0">
              <a:lnSpc>
                <a:spcPct val="115000"/>
              </a:lnSpc>
              <a:spcBef>
                <a:spcPts val="0"/>
              </a:spcBef>
              <a:spcAft>
                <a:spcPts val="0"/>
              </a:spcAft>
              <a:buSzPts val="1800"/>
              <a:buChar char="■"/>
              <a:defRPr sz="1800"/>
            </a:lvl6pPr>
            <a:lvl7pPr marL="3200400" lvl="6" indent="-342900" rtl="0">
              <a:lnSpc>
                <a:spcPct val="115000"/>
              </a:lnSpc>
              <a:spcBef>
                <a:spcPts val="0"/>
              </a:spcBef>
              <a:spcAft>
                <a:spcPts val="0"/>
              </a:spcAft>
              <a:buSzPts val="1800"/>
              <a:buChar char="●"/>
              <a:defRPr sz="1800"/>
            </a:lvl7pPr>
            <a:lvl8pPr marL="3657600" lvl="7" indent="-342900" rtl="0">
              <a:lnSpc>
                <a:spcPct val="115000"/>
              </a:lnSpc>
              <a:spcBef>
                <a:spcPts val="0"/>
              </a:spcBef>
              <a:spcAft>
                <a:spcPts val="0"/>
              </a:spcAft>
              <a:buSzPts val="1800"/>
              <a:buChar char="○"/>
              <a:defRPr sz="1800"/>
            </a:lvl8pPr>
            <a:lvl9pPr marL="4114800" lvl="8" indent="-342900" rtl="0">
              <a:lnSpc>
                <a:spcPct val="115000"/>
              </a:lnSpc>
              <a:spcBef>
                <a:spcPts val="0"/>
              </a:spcBef>
              <a:spcAft>
                <a:spcPts val="0"/>
              </a:spcAft>
              <a:buSzPts val="1800"/>
              <a:buChar char="■"/>
              <a:defRPr sz="1800"/>
            </a:lvl9pPr>
          </a:lstStyle>
          <a:p>
            <a:endParaRPr/>
          </a:p>
        </p:txBody>
      </p:sp>
      <p:sp>
        <p:nvSpPr>
          <p:cNvPr id="72" name="Google Shape;72;p14"/>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 Gold">
  <p:cSld name="CAPTION_ONLY_1_1">
    <p:bg>
      <p:bgPr>
        <a:solidFill>
          <a:srgbClr val="0A9FD9"/>
        </a:solidFill>
        <a:effectLst/>
      </p:bgPr>
    </p:bg>
    <p:spTree>
      <p:nvGrpSpPr>
        <p:cNvPr id="1" name="Shape 84"/>
        <p:cNvGrpSpPr/>
        <p:nvPr/>
      </p:nvGrpSpPr>
      <p:grpSpPr>
        <a:xfrm>
          <a:off x="0" y="0"/>
          <a:ext cx="0" cy="0"/>
          <a:chOff x="0" y="0"/>
          <a:chExt cx="0" cy="0"/>
        </a:xfrm>
      </p:grpSpPr>
      <p:sp>
        <p:nvSpPr>
          <p:cNvPr id="85" name="Google Shape;85;p17"/>
          <p:cNvSpPr txBox="1">
            <a:spLocks noGrp="1"/>
          </p:cNvSpPr>
          <p:nvPr>
            <p:ph type="body" idx="1"/>
          </p:nvPr>
        </p:nvSpPr>
        <p:spPr>
          <a:xfrm>
            <a:off x="588700" y="4406306"/>
            <a:ext cx="7966500" cy="2787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SzPts val="1800"/>
              <a:buNone/>
              <a:defRPr sz="1800"/>
            </a:lvl1pPr>
          </a:lstStyle>
          <a:p>
            <a:endParaRPr/>
          </a:p>
        </p:txBody>
      </p:sp>
      <p:sp>
        <p:nvSpPr>
          <p:cNvPr id="86" name="Google Shape;86;p17"/>
          <p:cNvSpPr/>
          <p:nvPr/>
        </p:nvSpPr>
        <p:spPr>
          <a:xfrm>
            <a:off x="2584275" y="451669"/>
            <a:ext cx="3996000" cy="12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7"/>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Gold">
  <p:cSld name="BLANK_1_1">
    <p:bg>
      <p:bgPr>
        <a:solidFill>
          <a:srgbClr val="0A9FD9"/>
        </a:solidFill>
        <a:effectLst/>
      </p:bgPr>
    </p:bg>
    <p:spTree>
      <p:nvGrpSpPr>
        <p:cNvPr id="1" name="Shape 88"/>
        <p:cNvGrpSpPr/>
        <p:nvPr/>
      </p:nvGrpSpPr>
      <p:grpSpPr>
        <a:xfrm>
          <a:off x="0" y="0"/>
          <a:ext cx="0" cy="0"/>
          <a:chOff x="0" y="0"/>
          <a:chExt cx="0" cy="0"/>
        </a:xfrm>
      </p:grpSpPr>
      <p:sp>
        <p:nvSpPr>
          <p:cNvPr id="89" name="Google Shape;89;p18"/>
          <p:cNvSpPr txBox="1">
            <a:spLocks noGrp="1"/>
          </p:cNvSpPr>
          <p:nvPr>
            <p:ph type="sldNum" idx="12"/>
          </p:nvPr>
        </p:nvSpPr>
        <p:spPr>
          <a:xfrm>
            <a:off x="8556775" y="4777350"/>
            <a:ext cx="548700" cy="2901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47620"/>
            <a:ext cx="8229600" cy="107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1pPr>
            <a:lvl2pPr lvl="1">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2pPr>
            <a:lvl3pPr lvl="2">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3pPr>
            <a:lvl4pPr lvl="3">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4pPr>
            <a:lvl5pPr lvl="4">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5pPr>
            <a:lvl6pPr lvl="5">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6pPr>
            <a:lvl7pPr lvl="6">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7pPr>
            <a:lvl8pPr lvl="7">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8pPr>
            <a:lvl9pPr lvl="8">
              <a:spcBef>
                <a:spcPts val="0"/>
              </a:spcBef>
              <a:spcAft>
                <a:spcPts val="0"/>
              </a:spcAft>
              <a:buClr>
                <a:schemeClr val="lt1"/>
              </a:buClr>
              <a:buSzPts val="3200"/>
              <a:buFont typeface="Montserrat"/>
              <a:buNone/>
              <a:defRPr sz="32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561950" y="1880794"/>
            <a:ext cx="8020200" cy="2815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1pPr>
            <a:lvl2pPr marL="914400" lvl="1"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2pPr>
            <a:lvl3pPr marL="1371600" lvl="2"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3pPr>
            <a:lvl4pPr marL="1828800" lvl="3"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4pPr>
            <a:lvl5pPr marL="2286000" lvl="4"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5pPr>
            <a:lvl6pPr marL="2743200" lvl="5"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6pPr>
            <a:lvl7pPr marL="3200400" lvl="6"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7pPr>
            <a:lvl8pPr marL="3657600" lvl="7"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8pPr>
            <a:lvl9pPr marL="4114800" lvl="8" indent="-355600">
              <a:spcBef>
                <a:spcPts val="0"/>
              </a:spcBef>
              <a:spcAft>
                <a:spcPts val="0"/>
              </a:spcAft>
              <a:buClr>
                <a:schemeClr val="lt1"/>
              </a:buClr>
              <a:buSzPts val="2000"/>
              <a:buFont typeface="Open Sans"/>
              <a:buChar char="■"/>
              <a:defRPr sz="2000">
                <a:solidFill>
                  <a:schemeClr val="lt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556775" y="4777350"/>
            <a:ext cx="548700" cy="290100"/>
          </a:xfrm>
          <a:prstGeom prst="rect">
            <a:avLst/>
          </a:prstGeom>
          <a:noFill/>
          <a:ln>
            <a:noFill/>
          </a:ln>
        </p:spPr>
        <p:txBody>
          <a:bodyPr spcFirstLastPara="1" wrap="square" lIns="91425" tIns="91425" rIns="91425" bIns="91425" anchor="t" anchorCtr="0">
            <a:noAutofit/>
          </a:bodyPr>
          <a:lstStyle>
            <a:lvl1pPr lvl="0" algn="r">
              <a:buNone/>
              <a:defRPr sz="1100">
                <a:solidFill>
                  <a:schemeClr val="lt1"/>
                </a:solidFill>
                <a:latin typeface="Montserrat"/>
                <a:ea typeface="Montserrat"/>
                <a:cs typeface="Montserrat"/>
                <a:sym typeface="Montserrat"/>
              </a:defRPr>
            </a:lvl1pPr>
            <a:lvl2pPr lvl="1" algn="r">
              <a:buNone/>
              <a:defRPr sz="1100">
                <a:solidFill>
                  <a:schemeClr val="lt1"/>
                </a:solidFill>
                <a:latin typeface="Montserrat"/>
                <a:ea typeface="Montserrat"/>
                <a:cs typeface="Montserrat"/>
                <a:sym typeface="Montserrat"/>
              </a:defRPr>
            </a:lvl2pPr>
            <a:lvl3pPr lvl="2" algn="r">
              <a:buNone/>
              <a:defRPr sz="1100">
                <a:solidFill>
                  <a:schemeClr val="lt1"/>
                </a:solidFill>
                <a:latin typeface="Montserrat"/>
                <a:ea typeface="Montserrat"/>
                <a:cs typeface="Montserrat"/>
                <a:sym typeface="Montserrat"/>
              </a:defRPr>
            </a:lvl3pPr>
            <a:lvl4pPr lvl="3" algn="r">
              <a:buNone/>
              <a:defRPr sz="1100">
                <a:solidFill>
                  <a:schemeClr val="lt1"/>
                </a:solidFill>
                <a:latin typeface="Montserrat"/>
                <a:ea typeface="Montserrat"/>
                <a:cs typeface="Montserrat"/>
                <a:sym typeface="Montserrat"/>
              </a:defRPr>
            </a:lvl4pPr>
            <a:lvl5pPr lvl="4" algn="r">
              <a:buNone/>
              <a:defRPr sz="1100">
                <a:solidFill>
                  <a:schemeClr val="lt1"/>
                </a:solidFill>
                <a:latin typeface="Montserrat"/>
                <a:ea typeface="Montserrat"/>
                <a:cs typeface="Montserrat"/>
                <a:sym typeface="Montserrat"/>
              </a:defRPr>
            </a:lvl5pPr>
            <a:lvl6pPr lvl="5" algn="r">
              <a:buNone/>
              <a:defRPr sz="1100">
                <a:solidFill>
                  <a:schemeClr val="lt1"/>
                </a:solidFill>
                <a:latin typeface="Montserrat"/>
                <a:ea typeface="Montserrat"/>
                <a:cs typeface="Montserrat"/>
                <a:sym typeface="Montserrat"/>
              </a:defRPr>
            </a:lvl6pPr>
            <a:lvl7pPr lvl="6" algn="r">
              <a:buNone/>
              <a:defRPr sz="1100">
                <a:solidFill>
                  <a:schemeClr val="lt1"/>
                </a:solidFill>
                <a:latin typeface="Montserrat"/>
                <a:ea typeface="Montserrat"/>
                <a:cs typeface="Montserrat"/>
                <a:sym typeface="Montserrat"/>
              </a:defRPr>
            </a:lvl7pPr>
            <a:lvl8pPr lvl="7" algn="r">
              <a:buNone/>
              <a:defRPr sz="1100">
                <a:solidFill>
                  <a:schemeClr val="lt1"/>
                </a:solidFill>
                <a:latin typeface="Montserrat"/>
                <a:ea typeface="Montserrat"/>
                <a:cs typeface="Montserrat"/>
                <a:sym typeface="Montserrat"/>
              </a:defRPr>
            </a:lvl8pPr>
            <a:lvl9pPr lvl="8" algn="r">
              <a:buNone/>
              <a:defRPr sz="1100">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6" r:id="rId4"/>
    <p:sldLayoutId id="2147483667" r:id="rId5"/>
    <p:sldLayoutId id="2147483668" r:id="rId6"/>
    <p:sldLayoutId id="2147483660" r:id="rId7"/>
    <p:sldLayoutId id="2147483663" r:id="rId8"/>
    <p:sldLayoutId id="2147483664" r:id="rId9"/>
    <p:sldLayoutId id="2147483666"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notesSlide" Target="../notesSlides/notesSlide10.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0.xml"/><Relationship Id="rId5" Type="http://schemas.openxmlformats.org/officeDocument/2006/relationships/tags" Target="../tags/tag5.xml"/><Relationship Id="rId4"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oilprice.com/Energy/Energy-General/10-Energy-Stocks-Defying-The-COVID-19-Slump.html"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chart" Target="../charts/chart12.xml"/></Relationships>
</file>

<file path=ppt/slides/_rels/slide1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chart" Target="../charts/char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jpg"/><Relationship Id="rId4" Type="http://schemas.microsoft.com/office/2007/relationships/hdphoto" Target="../media/hdphoto1.wdp"/><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16.tiff"/><Relationship Id="rId13" Type="http://schemas.openxmlformats.org/officeDocument/2006/relationships/hyperlink" Target="http://cef.ceew.in/solutions-factory/tool/electric-mobility" TargetMode="External"/><Relationship Id="rId3" Type="http://schemas.openxmlformats.org/officeDocument/2006/relationships/hyperlink" Target="https://www.ceew.in/publications/jobs-growth-and-sustainability" TargetMode="External"/><Relationship Id="rId7" Type="http://schemas.openxmlformats.org/officeDocument/2006/relationships/hyperlink" Target="https://cef.ceew.in/solutions-factory/publications/cheaper-finance-is-key-to-lowering-re-tariffs-in-indonesia" TargetMode="External"/><Relationship Id="rId12" Type="http://schemas.openxmlformats.org/officeDocument/2006/relationships/image" Target="../media/image18.png"/><Relationship Id="rId2" Type="http://schemas.openxmlformats.org/officeDocument/2006/relationships/notesSlide" Target="../notesSlides/notesSlide21.xml"/><Relationship Id="rId16" Type="http://schemas.openxmlformats.org/officeDocument/2006/relationships/image" Target="../media/image20.tiff"/><Relationship Id="rId1" Type="http://schemas.openxmlformats.org/officeDocument/2006/relationships/slideLayout" Target="../slideLayouts/slideLayout5.xml"/><Relationship Id="rId6" Type="http://schemas.openxmlformats.org/officeDocument/2006/relationships/image" Target="../media/image15.tiff"/><Relationship Id="rId11" Type="http://schemas.openxmlformats.org/officeDocument/2006/relationships/hyperlink" Target="http://cef.ceew.in/solutions-factory/tool/open-access" TargetMode="External"/><Relationship Id="rId5" Type="http://schemas.openxmlformats.org/officeDocument/2006/relationships/hyperlink" Target="http://cef.ceew.in/solutions-factory/publications/accelerating-investments-in-renewable-energy-in-sri-lanka-drivers-risks-and-opportunities" TargetMode="External"/><Relationship Id="rId15" Type="http://schemas.openxmlformats.org/officeDocument/2006/relationships/hyperlink" Target="https://cef.ceew.in/solutions-factory/publications/re-financing-india-energy-transition" TargetMode="External"/><Relationship Id="rId10" Type="http://schemas.openxmlformats.org/officeDocument/2006/relationships/image" Target="../media/image17.png"/><Relationship Id="rId4" Type="http://schemas.openxmlformats.org/officeDocument/2006/relationships/image" Target="../media/image14.tiff"/><Relationship Id="rId9" Type="http://schemas.openxmlformats.org/officeDocument/2006/relationships/hyperlink" Target="http://cef.ceew.in/" TargetMode="External"/><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7.xml"/><Relationship Id="rId3" Type="http://schemas.openxmlformats.org/officeDocument/2006/relationships/image" Target="../media/image5.jpg"/><Relationship Id="rId7" Type="http://schemas.openxmlformats.org/officeDocument/2006/relationships/slide" Target="slide8.xml"/><Relationship Id="rId12"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7.xml"/><Relationship Id="rId11" Type="http://schemas.openxmlformats.org/officeDocument/2006/relationships/slide" Target="slide14.xml"/><Relationship Id="rId5" Type="http://schemas.openxmlformats.org/officeDocument/2006/relationships/slide" Target="slide6.xml"/><Relationship Id="rId15" Type="http://schemas.openxmlformats.org/officeDocument/2006/relationships/image" Target="../media/image6.png"/><Relationship Id="rId10" Type="http://schemas.openxmlformats.org/officeDocument/2006/relationships/slide" Target="slide11.xml"/><Relationship Id="rId4" Type="http://schemas.openxmlformats.org/officeDocument/2006/relationships/slide" Target="slide4.xml"/><Relationship Id="rId9" Type="http://schemas.openxmlformats.org/officeDocument/2006/relationships/slide" Target="slide10.xml"/><Relationship Id="rId14" Type="http://schemas.openxmlformats.org/officeDocument/2006/relationships/slide" Target="slide19.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chart" Target="../charts/chart10.xml"/><Relationship Id="rId4"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Rectangle 1"/>
          <p:cNvSpPr/>
          <p:nvPr/>
        </p:nvSpPr>
        <p:spPr>
          <a:xfrm>
            <a:off x="443450" y="0"/>
            <a:ext cx="2763826" cy="9625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Google Shape;94;p19"/>
          <p:cNvSpPr txBox="1">
            <a:spLocks noGrp="1"/>
          </p:cNvSpPr>
          <p:nvPr>
            <p:ph type="ctrTitle"/>
          </p:nvPr>
        </p:nvSpPr>
        <p:spPr>
          <a:xfrm>
            <a:off x="477825" y="2991376"/>
            <a:ext cx="6291000" cy="1188000"/>
          </a:xfrm>
          <a:prstGeom prst="rect">
            <a:avLst/>
          </a:prstGeom>
        </p:spPr>
        <p:txBody>
          <a:bodyPr spcFirstLastPara="1" wrap="square" lIns="91425" tIns="91425" rIns="91425" bIns="91425" anchor="b" anchorCtr="0">
            <a:noAutofit/>
          </a:bodyPr>
          <a:lstStyle/>
          <a:p>
            <a:pPr lvl="0"/>
            <a:r>
              <a:rPr lang="en-IN" sz="2350" dirty="0">
                <a:solidFill>
                  <a:srgbClr val="575756"/>
                </a:solidFill>
              </a:rPr>
              <a:t>CEEW-CEF</a:t>
            </a:r>
            <a:r>
              <a:rPr lang="en-GB" sz="2350" dirty="0">
                <a:solidFill>
                  <a:srgbClr val="575756"/>
                </a:solidFill>
              </a:rPr>
              <a:t> Market </a:t>
            </a:r>
            <a:r>
              <a:rPr lang="en-GB" sz="2350" dirty="0">
                <a:solidFill>
                  <a:schemeClr val="bg1"/>
                </a:solidFill>
              </a:rPr>
              <a:t>Handbook</a:t>
            </a:r>
            <a:br>
              <a:rPr lang="en-GB" sz="2350" dirty="0"/>
            </a:br>
            <a:r>
              <a:rPr lang="en-GB" sz="2350" dirty="0">
                <a:solidFill>
                  <a:srgbClr val="575756"/>
                </a:solidFill>
              </a:rPr>
              <a:t>Q1 2020-21</a:t>
            </a:r>
            <a:endParaRPr sz="2350" dirty="0">
              <a:solidFill>
                <a:srgbClr val="575756"/>
              </a:solidFill>
            </a:endParaRPr>
          </a:p>
        </p:txBody>
      </p:sp>
      <p:pic>
        <p:nvPicPr>
          <p:cNvPr id="3" name="Google Shape;21;p25"/>
          <p:cNvPicPr preferRelativeResize="0"/>
          <p:nvPr/>
        </p:nvPicPr>
        <p:blipFill>
          <a:blip r:embed="rId3">
            <a:extLst>
              <a:ext uri="{28A0092B-C50C-407E-A947-70E740481C1C}">
                <a14:useLocalDpi xmlns:a14="http://schemas.microsoft.com/office/drawing/2010/main" val="0"/>
              </a:ext>
            </a:extLst>
          </a:blip>
          <a:stretch>
            <a:fillRect/>
          </a:stretch>
        </p:blipFill>
        <p:spPr>
          <a:xfrm>
            <a:off x="567203" y="178101"/>
            <a:ext cx="2487132" cy="562964"/>
          </a:xfrm>
          <a:prstGeom prst="rect">
            <a:avLst/>
          </a:prstGeom>
          <a:noFill/>
          <a:ln>
            <a:noFill/>
          </a:ln>
        </p:spPr>
      </p:pic>
      <p:sp>
        <p:nvSpPr>
          <p:cNvPr id="5" name="Google Shape;100;p20"/>
          <p:cNvSpPr txBox="1"/>
          <p:nvPr/>
        </p:nvSpPr>
        <p:spPr>
          <a:xfrm>
            <a:off x="491575" y="4077289"/>
            <a:ext cx="3776700" cy="376724"/>
          </a:xfrm>
          <a:prstGeom prst="rect">
            <a:avLst/>
          </a:prstGeom>
          <a:noFill/>
          <a:ln>
            <a:noFill/>
          </a:ln>
        </p:spPr>
        <p:txBody>
          <a:bodyPr spcFirstLastPara="1" wrap="square" lIns="91425" tIns="91425" rIns="91425" bIns="91425" anchor="t" anchorCtr="0">
            <a:noAutofit/>
          </a:bodyPr>
          <a:lstStyle/>
          <a:p>
            <a:pPr>
              <a:buClr>
                <a:srgbClr val="6C6E71"/>
              </a:buClr>
              <a:buSzPts val="3200"/>
            </a:pPr>
            <a:r>
              <a:rPr lang="en-GB" sz="1200" dirty="0">
                <a:solidFill>
                  <a:srgbClr val="575756"/>
                </a:solidFill>
                <a:latin typeface="Open Sans" panose="020B0606030504020204" pitchFamily="34" charset="0"/>
                <a:ea typeface="Open Sans" panose="020B0606030504020204" pitchFamily="34" charset="0"/>
                <a:cs typeface="Open Sans" panose="020B0606030504020204" pitchFamily="34" charset="0"/>
              </a:rPr>
              <a:t>10 September 2020</a:t>
            </a:r>
          </a:p>
        </p:txBody>
      </p:sp>
      <p:sp>
        <p:nvSpPr>
          <p:cNvPr id="6" name="Google Shape;47;p1"/>
          <p:cNvSpPr txBox="1">
            <a:spLocks/>
          </p:cNvSpPr>
          <p:nvPr/>
        </p:nvSpPr>
        <p:spPr>
          <a:xfrm>
            <a:off x="5476760" y="4770185"/>
            <a:ext cx="3582201" cy="280365"/>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300"/>
            </a:pPr>
            <a:r>
              <a:rPr lang="en-GB" sz="1300"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 Council on Energy, Environment and Water 2020</a:t>
            </a:r>
            <a:endParaRPr lang="en-GB"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rot="16200000">
            <a:off x="8583621" y="3704036"/>
            <a:ext cx="750626" cy="200055"/>
          </a:xfrm>
          <a:prstGeom prst="rect">
            <a:avLst/>
          </a:prstGeom>
          <a:noFill/>
        </p:spPr>
        <p:txBody>
          <a:bodyPr wrap="square" rtlCol="0">
            <a:spAutoFit/>
          </a:bodyPr>
          <a:lstStyle/>
          <a:p>
            <a:r>
              <a:rPr lang="en-IN"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Image: iStock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Rounded Rectangle 1"/>
          <p:cNvSpPr/>
          <p:nvPr/>
        </p:nvSpPr>
        <p:spPr>
          <a:xfrm>
            <a:off x="6485302" y="605764"/>
            <a:ext cx="3238213" cy="412898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Google Shape;99;p20"/>
          <p:cNvSpPr txBox="1">
            <a:spLocks noGrp="1"/>
          </p:cNvSpPr>
          <p:nvPr>
            <p:ph type="title"/>
          </p:nvPr>
        </p:nvSpPr>
        <p:spPr>
          <a:xfrm>
            <a:off x="457199" y="128763"/>
            <a:ext cx="8638309"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Policy and regulatory developments: </a:t>
            </a:r>
            <a:r>
              <a:rPr lang="en-IN" sz="1200" dirty="0">
                <a:solidFill>
                  <a:srgbClr val="009CD8"/>
                </a:solidFill>
              </a:rPr>
              <a:t>amendments to the Electricity Act proposed, </a:t>
            </a:r>
            <a:br>
              <a:rPr lang="en-IN" sz="1200" dirty="0">
                <a:solidFill>
                  <a:srgbClr val="009CD8"/>
                </a:solidFill>
              </a:rPr>
            </a:br>
            <a:r>
              <a:rPr lang="en-IN" sz="1200" dirty="0">
                <a:solidFill>
                  <a:srgbClr val="009CD8"/>
                </a:solidFill>
              </a:rPr>
              <a:t>floor price of RECs removed</a:t>
            </a:r>
            <a:endParaRPr sz="1200" dirty="0">
              <a:solidFill>
                <a:srgbClr val="009CD8"/>
              </a:solidFill>
            </a:endParaRPr>
          </a:p>
        </p:txBody>
      </p:sp>
      <p:sp>
        <p:nvSpPr>
          <p:cNvPr id="19" name="Google Shape;100;p20"/>
          <p:cNvSpPr txBox="1"/>
          <p:nvPr/>
        </p:nvSpPr>
        <p:spPr>
          <a:xfrm>
            <a:off x="6554363" y="668688"/>
            <a:ext cx="2333107" cy="369729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dirty="0">
                <a:solidFill>
                  <a:srgbClr val="575756"/>
                </a:solidFill>
                <a:latin typeface="Open Sans"/>
                <a:ea typeface="Open Sans"/>
                <a:cs typeface="Open Sans"/>
                <a:sym typeface="Open Sans"/>
              </a:rPr>
              <a:t>Proposed amendments to the Electricity Act of 2003 broadly aim to</a:t>
            </a:r>
            <a:r>
              <a:rPr lang="en-IN" sz="800" b="1" dirty="0">
                <a:solidFill>
                  <a:srgbClr val="575756"/>
                </a:solidFill>
                <a:latin typeface="Open Sans"/>
                <a:ea typeface="Open Sans"/>
                <a:cs typeface="Open Sans"/>
                <a:sym typeface="Open Sans"/>
              </a:rPr>
              <a:t> improve contract enforcement, mitigate offtake and payment risk for RE developers,</a:t>
            </a:r>
            <a:r>
              <a:rPr lang="en-IN" sz="800" dirty="0">
                <a:solidFill>
                  <a:srgbClr val="575756"/>
                </a:solidFill>
                <a:latin typeface="Open Sans"/>
                <a:ea typeface="Open Sans"/>
                <a:cs typeface="Open Sans"/>
                <a:sym typeface="Open Sans"/>
              </a:rPr>
              <a:t> promoting renewable energy with a dedicated policy and obligations for discoms to procure hydro power.</a:t>
            </a:r>
          </a:p>
          <a:p>
            <a:pPr lvl="0">
              <a:spcBef>
                <a:spcPts val="700"/>
              </a:spcBef>
              <a:buClr>
                <a:schemeClr val="dk1"/>
              </a:buClr>
              <a:buSzPts val="1100"/>
            </a:pPr>
            <a:r>
              <a:rPr lang="en-IN" sz="800" dirty="0">
                <a:solidFill>
                  <a:srgbClr val="575756"/>
                </a:solidFill>
                <a:latin typeface="Open Sans"/>
                <a:ea typeface="Open Sans"/>
                <a:cs typeface="Open Sans"/>
                <a:sym typeface="Open Sans"/>
              </a:rPr>
              <a:t>Reforming electricity distribution proposed through phasing out cross-subsidies and alternative PPP business models.</a:t>
            </a:r>
          </a:p>
          <a:p>
            <a:pPr lvl="0">
              <a:spcBef>
                <a:spcPts val="700"/>
              </a:spcBef>
              <a:buClr>
                <a:schemeClr val="dk1"/>
              </a:buClr>
              <a:buSzPts val="1100"/>
            </a:pPr>
            <a:r>
              <a:rPr lang="en-IN" sz="800" dirty="0">
                <a:solidFill>
                  <a:srgbClr val="575756"/>
                </a:solidFill>
                <a:latin typeface="Open Sans"/>
                <a:ea typeface="Open Sans"/>
                <a:cs typeface="Open Sans"/>
                <a:sym typeface="Open Sans"/>
              </a:rPr>
              <a:t>Removal of floor price from the REC market to lower the price of RECs,</a:t>
            </a:r>
            <a:r>
              <a:rPr lang="en-IN" sz="800" b="1" dirty="0">
                <a:solidFill>
                  <a:srgbClr val="575756"/>
                </a:solidFill>
                <a:latin typeface="Open Sans"/>
                <a:ea typeface="Open Sans"/>
                <a:cs typeface="Open Sans"/>
                <a:sym typeface="Open Sans"/>
              </a:rPr>
              <a:t> thereby encouraging </a:t>
            </a:r>
            <a:r>
              <a:rPr lang="en-IN" sz="800" b="1" dirty="0" err="1">
                <a:solidFill>
                  <a:srgbClr val="575756"/>
                </a:solidFill>
                <a:latin typeface="Open Sans"/>
                <a:ea typeface="Open Sans"/>
                <a:cs typeface="Open Sans"/>
                <a:sym typeface="Open Sans"/>
              </a:rPr>
              <a:t>discoms</a:t>
            </a:r>
            <a:r>
              <a:rPr lang="en-IN" sz="800" b="1" dirty="0">
                <a:solidFill>
                  <a:srgbClr val="575756"/>
                </a:solidFill>
                <a:latin typeface="Open Sans"/>
                <a:ea typeface="Open Sans"/>
                <a:cs typeface="Open Sans"/>
                <a:sym typeface="Open Sans"/>
              </a:rPr>
              <a:t> and corporate consumers to meet their RE obligations through the REC market.</a:t>
            </a:r>
          </a:p>
          <a:p>
            <a:pPr lvl="0">
              <a:spcBef>
                <a:spcPts val="700"/>
              </a:spcBef>
              <a:buClr>
                <a:schemeClr val="dk1"/>
              </a:buClr>
              <a:buSzPts val="1100"/>
            </a:pPr>
            <a:r>
              <a:rPr lang="en-IN" sz="800" dirty="0">
                <a:solidFill>
                  <a:srgbClr val="575756"/>
                </a:solidFill>
                <a:latin typeface="Open Sans"/>
                <a:ea typeface="Open Sans"/>
                <a:cs typeface="Open Sans"/>
                <a:sym typeface="Open Sans"/>
              </a:rPr>
              <a:t>Increasingly, Indian </a:t>
            </a:r>
            <a:r>
              <a:rPr lang="en-IN" sz="800" b="1" dirty="0">
                <a:solidFill>
                  <a:srgbClr val="575756"/>
                </a:solidFill>
                <a:latin typeface="Open Sans"/>
                <a:ea typeface="Open Sans"/>
                <a:cs typeface="Open Sans"/>
                <a:sym typeface="Open Sans"/>
              </a:rPr>
              <a:t>corporate electricity consumers have been committing to 100% RE</a:t>
            </a:r>
            <a:r>
              <a:rPr lang="en-IN" sz="800" dirty="0">
                <a:solidFill>
                  <a:srgbClr val="575756"/>
                </a:solidFill>
                <a:latin typeface="Open Sans"/>
                <a:ea typeface="Open Sans"/>
                <a:cs typeface="Open Sans"/>
                <a:sym typeface="Open Sans"/>
              </a:rPr>
              <a:t> consumption (e.g., Mahindra &amp; Mahindra, Tata Motors, and Infosys). A liquid REC market is expected to accelerate this transition.</a:t>
            </a:r>
          </a:p>
          <a:p>
            <a:pPr lvl="0">
              <a:spcBef>
                <a:spcPts val="700"/>
              </a:spcBef>
              <a:buClr>
                <a:schemeClr val="dk1"/>
              </a:buClr>
              <a:buSzPts val="1100"/>
            </a:pPr>
            <a:r>
              <a:rPr lang="en-IN" sz="800" dirty="0">
                <a:solidFill>
                  <a:srgbClr val="575756"/>
                </a:solidFill>
                <a:latin typeface="Open Sans"/>
                <a:ea typeface="Open Sans"/>
                <a:cs typeface="Open Sans"/>
                <a:sym typeface="Open Sans"/>
              </a:rPr>
              <a:t>SGD will have a limited impact on manufacturing and RE tariffs. Current projects will not be impacted by the change in the law clause.</a:t>
            </a:r>
          </a:p>
        </p:txBody>
      </p:sp>
      <p:sp>
        <p:nvSpPr>
          <p:cNvPr id="62" name="Text Placeholder 5">
            <a:extLst>
              <a:ext uri="{FF2B5EF4-FFF2-40B4-BE49-F238E27FC236}">
                <a16:creationId xmlns:a16="http://schemas.microsoft.com/office/drawing/2014/main" id="{B49A8393-F8F7-DE4B-8172-D3E9873B647E}"/>
              </a:ext>
            </a:extLst>
          </p:cNvPr>
          <p:cNvSpPr txBox="1">
            <a:spLocks/>
          </p:cNvSpPr>
          <p:nvPr/>
        </p:nvSpPr>
        <p:spPr>
          <a:xfrm>
            <a:off x="2479057" y="995343"/>
            <a:ext cx="1863772" cy="1521993"/>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With effect from 1 June 2020, the real-time electricity market went live.</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IEX and PXIL work in coordination with NLDC on trade and transmission corridor availability.</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Half-hour trading windows with gate closure defined at 90 minutes before the actual delivery. </a:t>
            </a:r>
          </a:p>
        </p:txBody>
      </p:sp>
      <p:sp>
        <p:nvSpPr>
          <p:cNvPr id="65" name="Text Placeholder 5">
            <a:extLst>
              <a:ext uri="{FF2B5EF4-FFF2-40B4-BE49-F238E27FC236}">
                <a16:creationId xmlns:a16="http://schemas.microsoft.com/office/drawing/2014/main" id="{CF0648C5-46BF-504F-886B-0CF3F7DD5D4C}"/>
              </a:ext>
            </a:extLst>
          </p:cNvPr>
          <p:cNvSpPr txBox="1">
            <a:spLocks/>
          </p:cNvSpPr>
          <p:nvPr/>
        </p:nvSpPr>
        <p:spPr>
          <a:xfrm>
            <a:off x="2466851" y="2956284"/>
            <a:ext cx="1875978" cy="1624841"/>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CERC proposes a floor price (minimum) of INR 0/MWh; this was INR 1,000/MWh in 2017. </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Forbearance price (maximum) of INR 1,000/MWh; this was INR 2,400/MWh in 2017.</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The Supreme Court dismissed the Green Energy Association’s (GEA) appeal seeking a stay order on CERC’s mandate to remove the floor price. </a:t>
            </a:r>
          </a:p>
        </p:txBody>
      </p:sp>
      <p:sp>
        <p:nvSpPr>
          <p:cNvPr id="68" name="Text Placeholder 5">
            <a:extLst>
              <a:ext uri="{FF2B5EF4-FFF2-40B4-BE49-F238E27FC236}">
                <a16:creationId xmlns:a16="http://schemas.microsoft.com/office/drawing/2014/main" id="{3188A0D5-01A7-364C-8A0B-743DE2CDB7DC}"/>
              </a:ext>
            </a:extLst>
          </p:cNvPr>
          <p:cNvSpPr txBox="1">
            <a:spLocks/>
          </p:cNvSpPr>
          <p:nvPr/>
        </p:nvSpPr>
        <p:spPr>
          <a:xfrm>
            <a:off x="4511551" y="992342"/>
            <a:ext cx="1754225" cy="1524993"/>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Creation of FDI cell in the MNRE for processing FDI proposals from countries that share land borders in India.</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Creation of a project development cell in the MNRE to create projects with all approvals, land availability, and detailed project reports for adoption/investment by investors </a:t>
            </a:r>
          </a:p>
        </p:txBody>
      </p:sp>
      <p:sp>
        <p:nvSpPr>
          <p:cNvPr id="71" name="Text Placeholder 5">
            <a:extLst>
              <a:ext uri="{FF2B5EF4-FFF2-40B4-BE49-F238E27FC236}">
                <a16:creationId xmlns:a16="http://schemas.microsoft.com/office/drawing/2014/main" id="{81AA34BE-65C8-724A-8117-96BE2C19926E}"/>
              </a:ext>
            </a:extLst>
          </p:cNvPr>
          <p:cNvSpPr txBox="1">
            <a:spLocks/>
          </p:cNvSpPr>
          <p:nvPr/>
        </p:nvSpPr>
        <p:spPr>
          <a:xfrm>
            <a:off x="4511552" y="2991730"/>
            <a:ext cx="1754225" cy="1589396"/>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An SGD of 14.9% has been imposed for the period of August 2020 to January 2021; 14.5% SGD for February to July 2021.</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The government plans to implement a basic customs duty (BCD) on solar cells and modules soon and will share details over the next few months. </a:t>
            </a:r>
          </a:p>
        </p:txBody>
      </p:sp>
      <p:sp>
        <p:nvSpPr>
          <p:cNvPr id="7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02661" y="4627718"/>
            <a:ext cx="2005539"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Publicly available information.</a:t>
            </a:r>
          </a:p>
        </p:txBody>
      </p:sp>
      <p:sp>
        <p:nvSpPr>
          <p:cNvPr id="59" name="Text Placeholder 5">
            <a:extLst>
              <a:ext uri="{FF2B5EF4-FFF2-40B4-BE49-F238E27FC236}">
                <a16:creationId xmlns:a16="http://schemas.microsoft.com/office/drawing/2014/main" id="{48A112BF-3D4C-E74B-AD27-E7F9A1373F62}"/>
              </a:ext>
            </a:extLst>
          </p:cNvPr>
          <p:cNvSpPr txBox="1">
            <a:spLocks/>
          </p:cNvSpPr>
          <p:nvPr/>
        </p:nvSpPr>
        <p:spPr>
          <a:xfrm>
            <a:off x="271384" y="992344"/>
            <a:ext cx="2106736" cy="3588782"/>
          </a:xfrm>
          <a:prstGeom prst="rect">
            <a:avLst/>
          </a:prstGeom>
          <a:solidFill>
            <a:schemeClr val="bg1">
              <a:lumMod val="95000"/>
            </a:schemeClr>
          </a:solidFill>
          <a:ln w="12700">
            <a:noFill/>
          </a:ln>
        </p:spPr>
        <p:txBody>
          <a:bodyPr wrap="square" lIns="109728" tIns="146304" rIns="109728"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Establishment of a central body, Electricity Contract Enforcement Authority, to resolve PPA related disputes within 120 days.</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Selection of ERC members to be centralised; one member must mandatorily be a legal professional</a:t>
            </a: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Central government to specify the modalities of a payment security mechanism and the bundling of hydro with thermal energy.</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LDCs empowered to regulate electricity dispatch to states in case of inadequate payments from discoms.</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National RE policy notified with penalties for states for non-compliance with RPO; HPO (hydro) also introduced.</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Electricity tariffs to be determined by states without subsidy; DBT for electricity subsidy.</a:t>
            </a:r>
            <a:endPar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750" dirty="0">
                <a:solidFill>
                  <a:schemeClr val="tx1"/>
                </a:solidFill>
                <a:latin typeface="Open Sans" panose="020B0606030504020204" pitchFamily="34" charset="0"/>
                <a:ea typeface="Open Sans" panose="020B0606030504020204" pitchFamily="34" charset="0"/>
                <a:cs typeface="Open Sans" panose="020B0606030504020204" pitchFamily="34" charset="0"/>
              </a:rPr>
              <a:t>Reduction of cross-subsidies and associated surcharges to follow the trajectory specified in the tariff policy. </a:t>
            </a:r>
          </a:p>
        </p:txBody>
      </p:sp>
      <p:sp>
        <p:nvSpPr>
          <p:cNvPr id="58" name="Text Box 10">
            <a:extLst>
              <a:ext uri="{FF2B5EF4-FFF2-40B4-BE49-F238E27FC236}">
                <a16:creationId xmlns:a16="http://schemas.microsoft.com/office/drawing/2014/main" id="{840A8F34-226E-094D-AD5D-78BAE931C582}"/>
              </a:ext>
            </a:extLst>
          </p:cNvPr>
          <p:cNvSpPr txBox="1">
            <a:spLocks noChangeArrowheads="1"/>
          </p:cNvSpPr>
          <p:nvPr>
            <p:custDataLst>
              <p:tags r:id="rId1"/>
            </p:custDataLst>
          </p:nvPr>
        </p:nvSpPr>
        <p:spPr bwMode="auto">
          <a:xfrm>
            <a:off x="271385" y="656028"/>
            <a:ext cx="2106734"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Draft Electricity (Amendment) </a:t>
            </a:r>
            <a:b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Act of 2003</a:t>
            </a:r>
          </a:p>
        </p:txBody>
      </p:sp>
      <p:sp>
        <p:nvSpPr>
          <p:cNvPr id="61" name="Text Box 10">
            <a:extLst>
              <a:ext uri="{FF2B5EF4-FFF2-40B4-BE49-F238E27FC236}">
                <a16:creationId xmlns:a16="http://schemas.microsoft.com/office/drawing/2014/main" id="{D9911718-1BDC-E84F-B223-8FE36C9AD735}"/>
              </a:ext>
            </a:extLst>
          </p:cNvPr>
          <p:cNvSpPr txBox="1">
            <a:spLocks noChangeArrowheads="1"/>
          </p:cNvSpPr>
          <p:nvPr>
            <p:custDataLst>
              <p:tags r:id="rId2"/>
            </p:custDataLst>
          </p:nvPr>
        </p:nvSpPr>
        <p:spPr bwMode="auto">
          <a:xfrm>
            <a:off x="2479058" y="647390"/>
            <a:ext cx="1863772" cy="401661"/>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Real-time market goes live</a:t>
            </a:r>
          </a:p>
        </p:txBody>
      </p:sp>
      <p:sp>
        <p:nvSpPr>
          <p:cNvPr id="67" name="Text Box 10">
            <a:extLst>
              <a:ext uri="{FF2B5EF4-FFF2-40B4-BE49-F238E27FC236}">
                <a16:creationId xmlns:a16="http://schemas.microsoft.com/office/drawing/2014/main" id="{09FCABAF-BB53-1845-A346-6A2DE2A26533}"/>
              </a:ext>
            </a:extLst>
          </p:cNvPr>
          <p:cNvSpPr txBox="1">
            <a:spLocks noChangeArrowheads="1"/>
          </p:cNvSpPr>
          <p:nvPr>
            <p:custDataLst>
              <p:tags r:id="rId3"/>
            </p:custDataLst>
          </p:nvPr>
        </p:nvSpPr>
        <p:spPr bwMode="auto">
          <a:xfrm>
            <a:off x="4511553" y="656028"/>
            <a:ext cx="1754224"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Creation of FDI and project development cells in MNRE</a:t>
            </a:r>
          </a:p>
        </p:txBody>
      </p:sp>
      <p:sp>
        <p:nvSpPr>
          <p:cNvPr id="64" name="Text Box 10">
            <a:extLst>
              <a:ext uri="{FF2B5EF4-FFF2-40B4-BE49-F238E27FC236}">
                <a16:creationId xmlns:a16="http://schemas.microsoft.com/office/drawing/2014/main" id="{63F9B9C3-AC19-EB49-B9BE-CCCDC72799AA}"/>
              </a:ext>
            </a:extLst>
          </p:cNvPr>
          <p:cNvSpPr txBox="1">
            <a:spLocks noChangeArrowheads="1"/>
          </p:cNvSpPr>
          <p:nvPr>
            <p:custDataLst>
              <p:tags r:id="rId4"/>
            </p:custDataLst>
          </p:nvPr>
        </p:nvSpPr>
        <p:spPr bwMode="auto">
          <a:xfrm>
            <a:off x="2468227" y="2645824"/>
            <a:ext cx="1874602"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Removal of floor price for RECs</a:t>
            </a:r>
          </a:p>
        </p:txBody>
      </p:sp>
      <p:sp>
        <p:nvSpPr>
          <p:cNvPr id="70" name="Text Box 10">
            <a:extLst>
              <a:ext uri="{FF2B5EF4-FFF2-40B4-BE49-F238E27FC236}">
                <a16:creationId xmlns:a16="http://schemas.microsoft.com/office/drawing/2014/main" id="{ADF96EF8-C627-8842-B76C-EB99A908261E}"/>
              </a:ext>
            </a:extLst>
          </p:cNvPr>
          <p:cNvSpPr txBox="1">
            <a:spLocks noChangeArrowheads="1"/>
          </p:cNvSpPr>
          <p:nvPr>
            <p:custDataLst>
              <p:tags r:id="rId5"/>
            </p:custDataLst>
          </p:nvPr>
        </p:nvSpPr>
        <p:spPr bwMode="auto">
          <a:xfrm>
            <a:off x="4511552" y="2643156"/>
            <a:ext cx="1754225" cy="393023"/>
          </a:xfrm>
          <a:prstGeom prst="roundRect">
            <a:avLst/>
          </a:prstGeom>
          <a:solidFill>
            <a:srgbClr val="009CD8"/>
          </a:solidFill>
          <a:ln w="12700" algn="ctr">
            <a:noFill/>
            <a:miter lim="800000"/>
            <a:headEnd/>
            <a:tailEnd type="none" w="sm" len="med"/>
          </a:ln>
        </p:spPr>
        <p:txBody>
          <a:bodyPr lIns="36000" tIns="36000" rIns="36000" bIns="36000" anchor="ctr" anchorCtr="1"/>
          <a:lstStyle/>
          <a:p>
            <a:pPr algn="ctr" defTabSz="957263"/>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Imposition of safeguard duty on import of solar panels</a:t>
            </a:r>
          </a:p>
        </p:txBody>
      </p:sp>
      <p:sp>
        <p:nvSpPr>
          <p:cNvPr id="36" name="Rectangle 3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TextBox 36"/>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p>
        </p:txBody>
      </p:sp>
      <p:grpSp>
        <p:nvGrpSpPr>
          <p:cNvPr id="24" name="Group 23"/>
          <p:cNvGrpSpPr/>
          <p:nvPr/>
        </p:nvGrpSpPr>
        <p:grpSpPr>
          <a:xfrm>
            <a:off x="8284057" y="4779402"/>
            <a:ext cx="715926" cy="418214"/>
            <a:chOff x="8284057" y="4779402"/>
            <a:chExt cx="715926" cy="418214"/>
          </a:xfrm>
        </p:grpSpPr>
        <p:sp>
          <p:nvSpPr>
            <p:cNvPr id="25" name="Rounded Rectangle 24"/>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6" name="Group 25"/>
            <p:cNvGrpSpPr/>
            <p:nvPr/>
          </p:nvGrpSpPr>
          <p:grpSpPr>
            <a:xfrm>
              <a:off x="8284057" y="4879531"/>
              <a:ext cx="715926" cy="263969"/>
              <a:chOff x="1376812" y="1471708"/>
              <a:chExt cx="715926" cy="263969"/>
            </a:xfrm>
          </p:grpSpPr>
          <p:sp>
            <p:nvSpPr>
              <p:cNvPr id="27" name="TextBox 26"/>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8" name="Group 27"/>
              <p:cNvGrpSpPr/>
              <p:nvPr/>
            </p:nvGrpSpPr>
            <p:grpSpPr>
              <a:xfrm>
                <a:off x="1504037" y="1471708"/>
                <a:ext cx="436340" cy="63914"/>
                <a:chOff x="973747" y="978085"/>
                <a:chExt cx="436340" cy="63914"/>
              </a:xfrm>
            </p:grpSpPr>
            <p:sp>
              <p:nvSpPr>
                <p:cNvPr id="29" name="Oval 28"/>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Tree>
    <p:extLst>
      <p:ext uri="{BB962C8B-B14F-4D97-AF65-F5344CB8AC3E}">
        <p14:creationId xmlns:p14="http://schemas.microsoft.com/office/powerpoint/2010/main" val="968653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Rounded Rectangle 1"/>
          <p:cNvSpPr/>
          <p:nvPr/>
        </p:nvSpPr>
        <p:spPr>
          <a:xfrm>
            <a:off x="6485302" y="664841"/>
            <a:ext cx="3238213" cy="4069910"/>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Google Shape;99;p20"/>
          <p:cNvSpPr txBox="1">
            <a:spLocks noGrp="1"/>
          </p:cNvSpPr>
          <p:nvPr>
            <p:ph type="title"/>
          </p:nvPr>
        </p:nvSpPr>
        <p:spPr>
          <a:xfrm>
            <a:off x="467166" y="128609"/>
            <a:ext cx="8638309"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IN" sz="1200" dirty="0">
                <a:solidFill>
                  <a:srgbClr val="009CD8"/>
                </a:solidFill>
              </a:rPr>
              <a:t>Adani Green Energy, Azure Power, and ReNew Power lead </a:t>
            </a:r>
            <a:br>
              <a:rPr lang="en-IN" sz="1200" dirty="0">
                <a:solidFill>
                  <a:srgbClr val="009CD8"/>
                </a:solidFill>
              </a:rPr>
            </a:br>
            <a:r>
              <a:rPr lang="en-IN" sz="1200" dirty="0">
                <a:solidFill>
                  <a:srgbClr val="009CD8"/>
                </a:solidFill>
              </a:rPr>
              <a:t>the RE capacity sanctioned in Q1 FY21</a:t>
            </a:r>
            <a:endParaRPr sz="1200" dirty="0">
              <a:solidFill>
                <a:srgbClr val="009CD8"/>
              </a:solidFill>
            </a:endParaRPr>
          </a:p>
        </p:txBody>
      </p:sp>
      <p:sp>
        <p:nvSpPr>
          <p:cNvPr id="19" name="Google Shape;100;p20"/>
          <p:cNvSpPr txBox="1"/>
          <p:nvPr/>
        </p:nvSpPr>
        <p:spPr>
          <a:xfrm>
            <a:off x="6554363" y="750459"/>
            <a:ext cx="2333107" cy="3959030"/>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dirty="0">
                <a:solidFill>
                  <a:srgbClr val="575756"/>
                </a:solidFill>
                <a:latin typeface="Open Sans"/>
                <a:ea typeface="Open Sans"/>
                <a:cs typeface="Open Sans"/>
                <a:sym typeface="Open Sans"/>
              </a:rPr>
              <a:t>Impressive 12.4 GW of RE capacity sanctioned/auctioned in Q1 FY21, but highly concentrated in the hands of a few developers.</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Adani Green Energy exercised its green-shoe option to develop an additional 6 GW of solar capacity </a:t>
            </a:r>
            <a:r>
              <a:rPr lang="en-IN" sz="800" dirty="0">
                <a:solidFill>
                  <a:srgbClr val="575756"/>
                </a:solidFill>
                <a:latin typeface="Open Sans"/>
                <a:ea typeface="Open Sans"/>
                <a:cs typeface="Open Sans"/>
                <a:sym typeface="Open Sans"/>
              </a:rPr>
              <a:t>under the manufacturing linked tender (1.5 GW additional solar manufacturing). This (6 GW) is reportedly the single largest solar capacity award to date globally.</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Active participation from companies backed by foreign investors</a:t>
            </a:r>
            <a:r>
              <a:rPr lang="en-IN" sz="800" dirty="0">
                <a:solidFill>
                  <a:srgbClr val="575756"/>
                </a:solidFill>
                <a:latin typeface="Open Sans"/>
                <a:ea typeface="Open Sans"/>
                <a:cs typeface="Open Sans"/>
                <a:sym typeface="Open Sans"/>
              </a:rPr>
              <a:t> in the SECI 2 GW auction drove solar tariffs to their all time low of 2.36 INR/kWh.</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Market concentration is expected to remain high going forward. </a:t>
            </a:r>
            <a:r>
              <a:rPr lang="en-IN" sz="800" dirty="0">
                <a:solidFill>
                  <a:srgbClr val="575756"/>
                </a:solidFill>
                <a:latin typeface="Open Sans"/>
                <a:ea typeface="Open Sans"/>
                <a:cs typeface="Open Sans"/>
                <a:sym typeface="Open Sans"/>
              </a:rPr>
              <a:t>Dominant players will have an edge in raising and pricing capital at the scale required to match India’s ambitious RE capacity additions. </a:t>
            </a:r>
          </a:p>
          <a:p>
            <a:pPr lvl="0">
              <a:spcBef>
                <a:spcPts val="700"/>
              </a:spcBef>
              <a:buClr>
                <a:schemeClr val="dk1"/>
              </a:buClr>
              <a:buSzPts val="1100"/>
            </a:pPr>
            <a:r>
              <a:rPr lang="en-IN" sz="800" dirty="0">
                <a:solidFill>
                  <a:srgbClr val="575756"/>
                </a:solidFill>
                <a:latin typeface="Open Sans"/>
                <a:ea typeface="Open Sans"/>
                <a:cs typeface="Open Sans"/>
                <a:sym typeface="Open Sans"/>
              </a:rPr>
              <a:t>Safeguard duty is expected to be levied only till July 2021. Depending on commissioning deadlines, developers may have the flexibility to procure modules and avoid its impact.</a:t>
            </a:r>
          </a:p>
        </p:txBody>
      </p:sp>
      <p:sp>
        <p:nvSpPr>
          <p:cNvPr id="7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64561" y="4627718"/>
            <a:ext cx="2005539"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Publicly available information.</a:t>
            </a:r>
          </a:p>
        </p:txBody>
      </p:sp>
      <p:grpSp>
        <p:nvGrpSpPr>
          <p:cNvPr id="25" name="Group 24">
            <a:extLst>
              <a:ext uri="{FF2B5EF4-FFF2-40B4-BE49-F238E27FC236}">
                <a16:creationId xmlns:a16="http://schemas.microsoft.com/office/drawing/2014/main" id="{3153FF21-32C3-5841-9665-AD66903095D0}"/>
              </a:ext>
            </a:extLst>
          </p:cNvPr>
          <p:cNvGrpSpPr/>
          <p:nvPr/>
        </p:nvGrpSpPr>
        <p:grpSpPr>
          <a:xfrm>
            <a:off x="150286" y="546365"/>
            <a:ext cx="3718944" cy="3976833"/>
            <a:chOff x="-46551" y="915090"/>
            <a:chExt cx="5495178" cy="5392397"/>
          </a:xfrm>
        </p:grpSpPr>
        <p:cxnSp>
          <p:nvCxnSpPr>
            <p:cNvPr id="26" name="Straight Arrow Connector 25">
              <a:extLst>
                <a:ext uri="{FF2B5EF4-FFF2-40B4-BE49-F238E27FC236}">
                  <a16:creationId xmlns:a16="http://schemas.microsoft.com/office/drawing/2014/main" id="{CBA17531-27CF-364C-8140-2C33C8E699C8}"/>
                </a:ext>
              </a:extLst>
            </p:cNvPr>
            <p:cNvCxnSpPr/>
            <p:nvPr/>
          </p:nvCxnSpPr>
          <p:spPr>
            <a:xfrm flipV="1">
              <a:off x="921247" y="1315547"/>
              <a:ext cx="0" cy="54864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DE0496C-3FC7-5A46-BF0F-195D96256635}"/>
                </a:ext>
              </a:extLst>
            </p:cNvPr>
            <p:cNvGrpSpPr/>
            <p:nvPr/>
          </p:nvGrpSpPr>
          <p:grpSpPr>
            <a:xfrm>
              <a:off x="878618" y="1943314"/>
              <a:ext cx="87256" cy="558064"/>
              <a:chOff x="3643970" y="2762602"/>
              <a:chExt cx="87256" cy="558064"/>
            </a:xfrm>
          </p:grpSpPr>
          <p:sp>
            <p:nvSpPr>
              <p:cNvPr id="73" name="Oval 72">
                <a:extLst>
                  <a:ext uri="{FF2B5EF4-FFF2-40B4-BE49-F238E27FC236}">
                    <a16:creationId xmlns:a16="http://schemas.microsoft.com/office/drawing/2014/main" id="{04415DE8-C026-EB4F-9E06-7327E7DEF956}"/>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cxnSp>
            <p:nvCxnSpPr>
              <p:cNvPr id="74" name="Straight Connector 73">
                <a:extLst>
                  <a:ext uri="{FF2B5EF4-FFF2-40B4-BE49-F238E27FC236}">
                    <a16:creationId xmlns:a16="http://schemas.microsoft.com/office/drawing/2014/main" id="{1258FE0E-764A-4C4C-B0B3-4260261665BC}"/>
                  </a:ext>
                </a:extLst>
              </p:cNvPr>
              <p:cNvCxnSpPr/>
              <p:nvPr/>
            </p:nvCxnSpPr>
            <p:spPr>
              <a:xfrm>
                <a:off x="3691956" y="2863466"/>
                <a:ext cx="0" cy="45720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435859FA-9B0B-BC41-8BB2-7CB96B60AA93}"/>
                </a:ext>
              </a:extLst>
            </p:cNvPr>
            <p:cNvGrpSpPr/>
            <p:nvPr/>
          </p:nvGrpSpPr>
          <p:grpSpPr>
            <a:xfrm>
              <a:off x="881690" y="2532170"/>
              <a:ext cx="87256" cy="923824"/>
              <a:chOff x="3643970" y="2762602"/>
              <a:chExt cx="87256" cy="923824"/>
            </a:xfrm>
          </p:grpSpPr>
          <p:sp>
            <p:nvSpPr>
              <p:cNvPr id="69" name="Oval 68">
                <a:extLst>
                  <a:ext uri="{FF2B5EF4-FFF2-40B4-BE49-F238E27FC236}">
                    <a16:creationId xmlns:a16="http://schemas.microsoft.com/office/drawing/2014/main" id="{F89869E3-91C7-A24A-9E89-BCDDDB4FB971}"/>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2" name="Straight Connector 71">
                <a:extLst>
                  <a:ext uri="{FF2B5EF4-FFF2-40B4-BE49-F238E27FC236}">
                    <a16:creationId xmlns:a16="http://schemas.microsoft.com/office/drawing/2014/main" id="{4BD53B2A-7051-1B4D-A291-19DB7436416F}"/>
                  </a:ext>
                </a:extLst>
              </p:cNvPr>
              <p:cNvCxnSpPr/>
              <p:nvPr/>
            </p:nvCxnSpPr>
            <p:spPr>
              <a:xfrm>
                <a:off x="3691956" y="2863466"/>
                <a:ext cx="0" cy="82296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3C9E6D9C-1493-864A-A262-6C4DD3ED080F}"/>
                </a:ext>
              </a:extLst>
            </p:cNvPr>
            <p:cNvGrpSpPr/>
            <p:nvPr/>
          </p:nvGrpSpPr>
          <p:grpSpPr>
            <a:xfrm>
              <a:off x="884595" y="3575217"/>
              <a:ext cx="87256" cy="694310"/>
              <a:chOff x="3643970" y="2762602"/>
              <a:chExt cx="87256" cy="694310"/>
            </a:xfrm>
          </p:grpSpPr>
          <p:sp>
            <p:nvSpPr>
              <p:cNvPr id="63" name="Oval 62">
                <a:extLst>
                  <a:ext uri="{FF2B5EF4-FFF2-40B4-BE49-F238E27FC236}">
                    <a16:creationId xmlns:a16="http://schemas.microsoft.com/office/drawing/2014/main" id="{F123059F-4B77-9840-9874-0568D0BCB085}"/>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6" name="Straight Connector 65">
                <a:extLst>
                  <a:ext uri="{FF2B5EF4-FFF2-40B4-BE49-F238E27FC236}">
                    <a16:creationId xmlns:a16="http://schemas.microsoft.com/office/drawing/2014/main" id="{5B673157-CFB9-744E-986A-0B25F7201AA0}"/>
                  </a:ext>
                </a:extLst>
              </p:cNvPr>
              <p:cNvCxnSpPr/>
              <p:nvPr/>
            </p:nvCxnSpPr>
            <p:spPr>
              <a:xfrm>
                <a:off x="3691956" y="2863466"/>
                <a:ext cx="0" cy="59344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5FD025F4-A8A2-6C44-B175-59484E84A28B}"/>
                </a:ext>
              </a:extLst>
            </p:cNvPr>
            <p:cNvGrpSpPr/>
            <p:nvPr/>
          </p:nvGrpSpPr>
          <p:grpSpPr>
            <a:xfrm>
              <a:off x="888953" y="4327630"/>
              <a:ext cx="87256" cy="694310"/>
              <a:chOff x="3643970" y="2762602"/>
              <a:chExt cx="87256" cy="694310"/>
            </a:xfrm>
          </p:grpSpPr>
          <p:sp>
            <p:nvSpPr>
              <p:cNvPr id="56" name="Oval 55">
                <a:extLst>
                  <a:ext uri="{FF2B5EF4-FFF2-40B4-BE49-F238E27FC236}">
                    <a16:creationId xmlns:a16="http://schemas.microsoft.com/office/drawing/2014/main" id="{BD552693-9A82-8041-A371-324C2F3244E1}"/>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0" name="Straight Connector 59">
                <a:extLst>
                  <a:ext uri="{FF2B5EF4-FFF2-40B4-BE49-F238E27FC236}">
                    <a16:creationId xmlns:a16="http://schemas.microsoft.com/office/drawing/2014/main" id="{D11587EA-9EFE-9C4C-8D04-FDE58C9CF212}"/>
                  </a:ext>
                </a:extLst>
              </p:cNvPr>
              <p:cNvCxnSpPr/>
              <p:nvPr/>
            </p:nvCxnSpPr>
            <p:spPr>
              <a:xfrm>
                <a:off x="3691956" y="2863466"/>
                <a:ext cx="0" cy="59344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3170D0FD-74E9-8641-843A-9E0B8C89C5F1}"/>
                </a:ext>
              </a:extLst>
            </p:cNvPr>
            <p:cNvSpPr txBox="1"/>
            <p:nvPr/>
          </p:nvSpPr>
          <p:spPr>
            <a:xfrm>
              <a:off x="1201263" y="3949127"/>
              <a:ext cx="4236029"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Pre-series A round funding (April 2020)</a:t>
              </a:r>
            </a:p>
            <a:p>
              <a:pPr>
                <a:spcAft>
                  <a:spcPts val="600"/>
                </a:spcAft>
              </a:pPr>
              <a:r>
                <a:rPr lang="en-GB" sz="700" b="1" dirty="0">
                  <a:latin typeface="Open Sans" panose="020B0606030504020204" pitchFamily="34" charset="0"/>
                  <a:ea typeface="Open Sans" panose="020B0606030504020204" pitchFamily="34" charset="0"/>
                  <a:cs typeface="Open Sans" panose="020B0606030504020204" pitchFamily="34" charset="0"/>
                </a:rPr>
                <a:t>Company: </a:t>
              </a:r>
              <a:r>
                <a:rPr lang="en-GB" sz="700" dirty="0">
                  <a:latin typeface="Open Sans" panose="020B0606030504020204" pitchFamily="34" charset="0"/>
                  <a:ea typeface="Open Sans" panose="020B0606030504020204" pitchFamily="34" charset="0"/>
                  <a:cs typeface="Open Sans" panose="020B0606030504020204" pitchFamily="34" charset="0"/>
                </a:rPr>
                <a:t>Mysun (Rooftop) </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Investor(s): </a:t>
              </a:r>
              <a:r>
                <a:rPr lang="en-GB" sz="700" dirty="0">
                  <a:latin typeface="Open Sans" panose="020B0606030504020204" pitchFamily="34" charset="0"/>
                  <a:ea typeface="Open Sans" panose="020B0606030504020204" pitchFamily="34" charset="0"/>
                  <a:cs typeface="Open Sans" panose="020B0606030504020204" pitchFamily="34" charset="0"/>
                </a:rPr>
                <a:t>Existing investors</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Amount:</a:t>
              </a:r>
              <a:r>
                <a:rPr lang="en-GB" sz="700" dirty="0">
                  <a:latin typeface="Open Sans" panose="020B0606030504020204" pitchFamily="34" charset="0"/>
                  <a:ea typeface="Open Sans" panose="020B0606030504020204" pitchFamily="34" charset="0"/>
                  <a:cs typeface="Open Sans" panose="020B0606030504020204" pitchFamily="34" charset="0"/>
                </a:rPr>
                <a:t> INR 32.0 cr (USD 4.2 million)</a:t>
              </a:r>
              <a:endParaRPr lang="en-GB"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0AF9D782-1466-1348-9767-9F3A326A3CFB}"/>
                </a:ext>
              </a:extLst>
            </p:cNvPr>
            <p:cNvSpPr txBox="1"/>
            <p:nvPr/>
          </p:nvSpPr>
          <p:spPr>
            <a:xfrm>
              <a:off x="1213198" y="3028797"/>
              <a:ext cx="4235429" cy="900369"/>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Equity investment</a:t>
              </a:r>
              <a:b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SILRES (Subsidiary of SunEdison Infra) | </a:t>
              </a: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Fenice Investment Group </a:t>
              </a:r>
            </a:p>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 INR 18.8 cr (USD 2.5 million) </a:t>
              </a:r>
              <a:endPar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3" name="Group 32">
              <a:extLst>
                <a:ext uri="{FF2B5EF4-FFF2-40B4-BE49-F238E27FC236}">
                  <a16:creationId xmlns:a16="http://schemas.microsoft.com/office/drawing/2014/main" id="{8ACCA5DC-7AC5-1C4F-B1C6-304A325AA96D}"/>
                </a:ext>
              </a:extLst>
            </p:cNvPr>
            <p:cNvGrpSpPr/>
            <p:nvPr/>
          </p:nvGrpSpPr>
          <p:grpSpPr>
            <a:xfrm>
              <a:off x="890824" y="5050913"/>
              <a:ext cx="87256" cy="832384"/>
              <a:chOff x="3643970" y="2762602"/>
              <a:chExt cx="87256" cy="832384"/>
            </a:xfrm>
          </p:grpSpPr>
          <p:sp>
            <p:nvSpPr>
              <p:cNvPr id="54" name="Oval 53">
                <a:extLst>
                  <a:ext uri="{FF2B5EF4-FFF2-40B4-BE49-F238E27FC236}">
                    <a16:creationId xmlns:a16="http://schemas.microsoft.com/office/drawing/2014/main" id="{9BDEE639-4B72-4341-A058-C8491C22457B}"/>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5" name="Straight Connector 54">
                <a:extLst>
                  <a:ext uri="{FF2B5EF4-FFF2-40B4-BE49-F238E27FC236}">
                    <a16:creationId xmlns:a16="http://schemas.microsoft.com/office/drawing/2014/main" id="{E32BF449-8B37-A241-AB63-BD6E01A6BF92}"/>
                  </a:ext>
                </a:extLst>
              </p:cNvPr>
              <p:cNvCxnSpPr/>
              <p:nvPr/>
            </p:nvCxnSpPr>
            <p:spPr>
              <a:xfrm>
                <a:off x="3691956" y="2863466"/>
                <a:ext cx="0" cy="73152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022ECDC9-E644-0049-8C0E-140DCCD131B4}"/>
                </a:ext>
              </a:extLst>
            </p:cNvPr>
            <p:cNvSpPr txBox="1"/>
            <p:nvPr/>
          </p:nvSpPr>
          <p:spPr>
            <a:xfrm>
              <a:off x="1207770" y="4747167"/>
              <a:ext cx="4229522" cy="738763"/>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Asset sale (5 projects)</a:t>
              </a:r>
              <a:b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Shapoorji Pallonji Infra Capital | </a:t>
              </a: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KKR</a:t>
              </a:r>
            </a:p>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 INR 1554 cr (USD 204 million) </a:t>
              </a:r>
              <a:endPar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5" name="Group 34">
              <a:extLst>
                <a:ext uri="{FF2B5EF4-FFF2-40B4-BE49-F238E27FC236}">
                  <a16:creationId xmlns:a16="http://schemas.microsoft.com/office/drawing/2014/main" id="{702757A0-E807-854F-8AC4-17B445CA352A}"/>
                </a:ext>
              </a:extLst>
            </p:cNvPr>
            <p:cNvGrpSpPr/>
            <p:nvPr/>
          </p:nvGrpSpPr>
          <p:grpSpPr>
            <a:xfrm>
              <a:off x="894750" y="5938710"/>
              <a:ext cx="87256" cy="290905"/>
              <a:chOff x="3643970" y="2762602"/>
              <a:chExt cx="87256" cy="290905"/>
            </a:xfrm>
          </p:grpSpPr>
          <p:sp>
            <p:nvSpPr>
              <p:cNvPr id="51" name="Oval 50">
                <a:extLst>
                  <a:ext uri="{FF2B5EF4-FFF2-40B4-BE49-F238E27FC236}">
                    <a16:creationId xmlns:a16="http://schemas.microsoft.com/office/drawing/2014/main" id="{97B8CAFC-87AF-3F46-A26D-3E7970C1891C}"/>
                  </a:ext>
                </a:extLst>
              </p:cNvPr>
              <p:cNvSpPr/>
              <p:nvPr/>
            </p:nvSpPr>
            <p:spPr>
              <a:xfrm flipV="1">
                <a:off x="3643970" y="2762602"/>
                <a:ext cx="87256" cy="45719"/>
              </a:xfrm>
              <a:prstGeom prst="ellipse">
                <a:avLst/>
              </a:prstGeom>
              <a:solidFill>
                <a:schemeClr val="tx1">
                  <a:lumMod val="50000"/>
                  <a:lumOff val="50000"/>
                </a:schemeClr>
              </a:solidFill>
              <a:ln w="28575">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3" name="Straight Connector 52">
                <a:extLst>
                  <a:ext uri="{FF2B5EF4-FFF2-40B4-BE49-F238E27FC236}">
                    <a16:creationId xmlns:a16="http://schemas.microsoft.com/office/drawing/2014/main" id="{64719E15-87BE-5545-9DC5-4E7CB248B26F}"/>
                  </a:ext>
                </a:extLst>
              </p:cNvPr>
              <p:cNvCxnSpPr/>
              <p:nvPr/>
            </p:nvCxnSpPr>
            <p:spPr>
              <a:xfrm>
                <a:off x="3687598" y="2870627"/>
                <a:ext cx="0" cy="18288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2F4F99D4-9A67-1045-B843-6A37AE0D9B36}"/>
                </a:ext>
              </a:extLst>
            </p:cNvPr>
            <p:cNvSpPr txBox="1"/>
            <p:nvPr/>
          </p:nvSpPr>
          <p:spPr>
            <a:xfrm>
              <a:off x="1201263" y="5493693"/>
              <a:ext cx="4236027"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Equity investment: 37.5% (April 2020)</a:t>
              </a:r>
            </a:p>
            <a:p>
              <a:pPr>
                <a:spcAft>
                  <a:spcPts val="600"/>
                </a:spcAft>
              </a:pPr>
              <a:r>
                <a:rPr lang="en-GB" sz="700" b="1" dirty="0">
                  <a:latin typeface="Open Sans" panose="020B0606030504020204" pitchFamily="34" charset="0"/>
                  <a:ea typeface="Open Sans" panose="020B0606030504020204" pitchFamily="34" charset="0"/>
                  <a:cs typeface="Open Sans" panose="020B0606030504020204" pitchFamily="34" charset="0"/>
                </a:rPr>
                <a:t>Target: </a:t>
              </a:r>
              <a:r>
                <a:rPr lang="en-GB" sz="700" dirty="0">
                  <a:latin typeface="Open Sans" panose="020B0606030504020204" pitchFamily="34" charset="0"/>
                  <a:ea typeface="Open Sans" panose="020B0606030504020204" pitchFamily="34" charset="0"/>
                  <a:cs typeface="Open Sans" panose="020B0606030504020204" pitchFamily="34" charset="0"/>
                </a:rPr>
                <a:t>Rising Sun Energy</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Acquirer: </a:t>
              </a:r>
              <a:r>
                <a:rPr lang="en-GB" sz="700" dirty="0">
                  <a:latin typeface="Open Sans" panose="020B0606030504020204" pitchFamily="34" charset="0"/>
                  <a:ea typeface="Open Sans" panose="020B0606030504020204" pitchFamily="34" charset="0"/>
                  <a:cs typeface="Open Sans" panose="020B0606030504020204" pitchFamily="34" charset="0"/>
                </a:rPr>
                <a:t>Yinson Renewables (Malaysia)</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Amount:</a:t>
              </a:r>
              <a:r>
                <a:rPr lang="en-GB" sz="700" dirty="0">
                  <a:latin typeface="Open Sans" panose="020B0606030504020204" pitchFamily="34" charset="0"/>
                  <a:ea typeface="Open Sans" panose="020B0606030504020204" pitchFamily="34" charset="0"/>
                  <a:cs typeface="Open Sans" panose="020B0606030504020204" pitchFamily="34" charset="0"/>
                </a:rPr>
                <a:t> INR 55.4 cr (USD 7.4 million) </a:t>
              </a:r>
              <a:endParaRPr lang="en-GB"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 Placeholder 5">
              <a:extLst>
                <a:ext uri="{FF2B5EF4-FFF2-40B4-BE49-F238E27FC236}">
                  <a16:creationId xmlns:a16="http://schemas.microsoft.com/office/drawing/2014/main" id="{094098A2-062F-5F47-8FA8-189741C0E8C7}"/>
                </a:ext>
              </a:extLst>
            </p:cNvPr>
            <p:cNvSpPr txBox="1">
              <a:spLocks/>
            </p:cNvSpPr>
            <p:nvPr/>
          </p:nvSpPr>
          <p:spPr>
            <a:xfrm>
              <a:off x="-46551" y="915090"/>
              <a:ext cx="2341044" cy="220192"/>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Key deals</a:t>
              </a:r>
              <a:r>
                <a:rPr lang="en-US" sz="10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 (Q1 FY21)</a:t>
              </a:r>
            </a:p>
          </p:txBody>
        </p:sp>
        <p:sp>
          <p:nvSpPr>
            <p:cNvPr id="38" name="TextBox 37">
              <a:extLst>
                <a:ext uri="{FF2B5EF4-FFF2-40B4-BE49-F238E27FC236}">
                  <a16:creationId xmlns:a16="http://schemas.microsoft.com/office/drawing/2014/main" id="{1BC795FE-456A-4D4B-BF5B-1AD5EE2E5413}"/>
                </a:ext>
              </a:extLst>
            </p:cNvPr>
            <p:cNvSpPr txBox="1"/>
            <p:nvPr/>
          </p:nvSpPr>
          <p:spPr>
            <a:xfrm>
              <a:off x="1213199" y="2220459"/>
              <a:ext cx="4224094" cy="813794"/>
            </a:xfrm>
            <a:prstGeom prst="rect">
              <a:avLst/>
            </a:prstGeom>
            <a:noFill/>
          </p:spPr>
          <p:txBody>
            <a:bodyPr wrap="square" lIns="45720" rIns="45720" rtlCol="0">
              <a:spAutoFit/>
            </a:bodyPr>
            <a:lstStyle/>
            <a:p>
              <a:pPr>
                <a:spcAft>
                  <a:spcPts val="600"/>
                </a:spcAft>
              </a:pPr>
              <a:r>
                <a:rPr lang="en-GB" sz="7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Acquisition</a:t>
              </a:r>
            </a:p>
            <a:p>
              <a:pPr>
                <a:spcAft>
                  <a:spcPts val="600"/>
                </a:spcAft>
              </a:pPr>
              <a:r>
                <a:rPr lang="en-GB" sz="700" b="1" dirty="0">
                  <a:latin typeface="Open Sans" panose="020B0606030504020204" pitchFamily="34" charset="0"/>
                  <a:ea typeface="Open Sans" panose="020B0606030504020204" pitchFamily="34" charset="0"/>
                  <a:cs typeface="Open Sans" panose="020B0606030504020204" pitchFamily="34" charset="0"/>
                </a:rPr>
                <a:t>Target: </a:t>
              </a:r>
              <a:r>
                <a:rPr lang="en-GB" sz="700" dirty="0">
                  <a:latin typeface="Open Sans" panose="020B0606030504020204" pitchFamily="34" charset="0"/>
                  <a:ea typeface="Open Sans" panose="020B0606030504020204" pitchFamily="34" charset="0"/>
                  <a:cs typeface="Open Sans" panose="020B0606030504020204" pitchFamily="34" charset="0"/>
                </a:rPr>
                <a:t>Climate Connect (AI &amp; analytics in power market) </a:t>
              </a:r>
              <a:r>
                <a:rPr lang="en-GB" sz="700" b="1" dirty="0">
                  <a:latin typeface="Open Sans" panose="020B0606030504020204" pitchFamily="34" charset="0"/>
                  <a:ea typeface="Open Sans" panose="020B0606030504020204" pitchFamily="34" charset="0"/>
                  <a:cs typeface="Open Sans" panose="020B0606030504020204" pitchFamily="34" charset="0"/>
                </a:rPr>
                <a:t>Acquirer: </a:t>
              </a:r>
              <a:r>
                <a:rPr lang="en-GB" sz="700" dirty="0">
                  <a:latin typeface="Open Sans" panose="020B0606030504020204" pitchFamily="34" charset="0"/>
                  <a:ea typeface="Open Sans" panose="020B0606030504020204" pitchFamily="34" charset="0"/>
                  <a:cs typeface="Open Sans" panose="020B0606030504020204" pitchFamily="34" charset="0"/>
                </a:rPr>
                <a:t>ReNew Power</a:t>
              </a:r>
              <a:br>
                <a:rPr lang="en-GB" sz="700" dirty="0">
                  <a:latin typeface="Open Sans" panose="020B0606030504020204" pitchFamily="34" charset="0"/>
                  <a:ea typeface="Open Sans" panose="020B0606030504020204" pitchFamily="34" charset="0"/>
                  <a:cs typeface="Open Sans" panose="020B0606030504020204" pitchFamily="34" charset="0"/>
                </a:rPr>
              </a:br>
              <a:r>
                <a:rPr lang="en-GB" sz="700" b="1" dirty="0">
                  <a:latin typeface="Open Sans" panose="020B0606030504020204" pitchFamily="34" charset="0"/>
                  <a:ea typeface="Open Sans" panose="020B0606030504020204" pitchFamily="34" charset="0"/>
                  <a:cs typeface="Open Sans" panose="020B0606030504020204" pitchFamily="34" charset="0"/>
                </a:rPr>
                <a:t>Amount:</a:t>
              </a:r>
              <a:r>
                <a:rPr lang="en-GB" sz="700" dirty="0">
                  <a:latin typeface="Open Sans" panose="020B0606030504020204" pitchFamily="34" charset="0"/>
                  <a:ea typeface="Open Sans" panose="020B0606030504020204" pitchFamily="34" charset="0"/>
                  <a:cs typeface="Open Sans" panose="020B0606030504020204" pitchFamily="34" charset="0"/>
                </a:rPr>
                <a:t> Not available</a:t>
              </a:r>
              <a:endParaRPr lang="en-GB"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6B11B36D-2D88-A340-813E-8E4AD90B07B1}"/>
                </a:ext>
              </a:extLst>
            </p:cNvPr>
            <p:cNvSpPr txBox="1"/>
            <p:nvPr/>
          </p:nvSpPr>
          <p:spPr>
            <a:xfrm>
              <a:off x="1213196" y="1331032"/>
              <a:ext cx="4224097" cy="900369"/>
            </a:xfrm>
            <a:prstGeom prst="roundRect">
              <a:avLst/>
            </a:prstGeom>
            <a:solidFill>
              <a:srgbClr val="575756"/>
            </a:solidFill>
          </p:spPr>
          <p:txBody>
            <a:bodyPr wrap="square" lIns="45720" rIns="45720" rtlCol="0">
              <a:spAutoFit/>
            </a:bodyPr>
            <a:lstStyle/>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Acquisition</a:t>
              </a:r>
              <a:b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Target: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Emami Group’s power business | </a:t>
              </a: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Acquirer: </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Brookefield Asset Management, Canada </a:t>
              </a:r>
            </a:p>
            <a:p>
              <a:pPr>
                <a:spcAft>
                  <a:spcPts val="600"/>
                </a:spcAft>
              </a:pPr>
              <a:r>
                <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Amount:</a:t>
              </a:r>
              <a:r>
                <a:rPr lang="en-GB" sz="700" dirty="0">
                  <a:solidFill>
                    <a:schemeClr val="bg1"/>
                  </a:solidFill>
                  <a:latin typeface="Open Sans" panose="020B0606030504020204" pitchFamily="34" charset="0"/>
                  <a:ea typeface="Open Sans" panose="020B0606030504020204" pitchFamily="34" charset="0"/>
                  <a:cs typeface="Open Sans" panose="020B0606030504020204" pitchFamily="34" charset="0"/>
                </a:rPr>
                <a:t> Not available </a:t>
              </a:r>
              <a:endParaRPr lang="en-GB" sz="7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 Placeholder 5">
              <a:extLst>
                <a:ext uri="{FF2B5EF4-FFF2-40B4-BE49-F238E27FC236}">
                  <a16:creationId xmlns:a16="http://schemas.microsoft.com/office/drawing/2014/main" id="{A2CC374C-3070-404B-A1E7-B9F42E87B41F}"/>
                </a:ext>
              </a:extLst>
            </p:cNvPr>
            <p:cNvSpPr txBox="1">
              <a:spLocks/>
            </p:cNvSpPr>
            <p:nvPr/>
          </p:nvSpPr>
          <p:spPr>
            <a:xfrm>
              <a:off x="4867" y="1825477"/>
              <a:ext cx="898203" cy="25284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June ‘20</a:t>
              </a:r>
            </a:p>
          </p:txBody>
        </p:sp>
        <p:sp>
          <p:nvSpPr>
            <p:cNvPr id="42" name="Text Placeholder 5">
              <a:extLst>
                <a:ext uri="{FF2B5EF4-FFF2-40B4-BE49-F238E27FC236}">
                  <a16:creationId xmlns:a16="http://schemas.microsoft.com/office/drawing/2014/main" id="{5360ECD6-5D9A-4740-B512-E26E7A615797}"/>
                </a:ext>
              </a:extLst>
            </p:cNvPr>
            <p:cNvSpPr txBox="1">
              <a:spLocks/>
            </p:cNvSpPr>
            <p:nvPr/>
          </p:nvSpPr>
          <p:spPr>
            <a:xfrm>
              <a:off x="-22158" y="3454160"/>
              <a:ext cx="943407" cy="22555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May ‘20</a:t>
              </a:r>
            </a:p>
          </p:txBody>
        </p:sp>
        <p:sp>
          <p:nvSpPr>
            <p:cNvPr id="43" name="Text Placeholder 5">
              <a:extLst>
                <a:ext uri="{FF2B5EF4-FFF2-40B4-BE49-F238E27FC236}">
                  <a16:creationId xmlns:a16="http://schemas.microsoft.com/office/drawing/2014/main" id="{C258E906-ABD3-E340-9E8D-A791C7C3594C}"/>
                </a:ext>
              </a:extLst>
            </p:cNvPr>
            <p:cNvSpPr txBox="1">
              <a:spLocks/>
            </p:cNvSpPr>
            <p:nvPr/>
          </p:nvSpPr>
          <p:spPr>
            <a:xfrm>
              <a:off x="-22158" y="4209215"/>
              <a:ext cx="943407" cy="25284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April ’20</a:t>
              </a:r>
            </a:p>
          </p:txBody>
        </p:sp>
        <p:sp>
          <p:nvSpPr>
            <p:cNvPr id="44" name="Text Placeholder 5">
              <a:extLst>
                <a:ext uri="{FF2B5EF4-FFF2-40B4-BE49-F238E27FC236}">
                  <a16:creationId xmlns:a16="http://schemas.microsoft.com/office/drawing/2014/main" id="{60F388D6-EB1B-574C-8841-8F5F9759496D}"/>
                </a:ext>
              </a:extLst>
            </p:cNvPr>
            <p:cNvSpPr txBox="1">
              <a:spLocks/>
            </p:cNvSpPr>
            <p:nvPr/>
          </p:nvSpPr>
          <p:spPr>
            <a:xfrm>
              <a:off x="-27584" y="4939704"/>
              <a:ext cx="948833" cy="25284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April ’20</a:t>
              </a:r>
            </a:p>
          </p:txBody>
        </p:sp>
        <p:sp>
          <p:nvSpPr>
            <p:cNvPr id="45" name="Text Placeholder 5">
              <a:extLst>
                <a:ext uri="{FF2B5EF4-FFF2-40B4-BE49-F238E27FC236}">
                  <a16:creationId xmlns:a16="http://schemas.microsoft.com/office/drawing/2014/main" id="{8509ECCE-5979-7244-A44A-2156F507234E}"/>
                </a:ext>
              </a:extLst>
            </p:cNvPr>
            <p:cNvSpPr txBox="1">
              <a:spLocks/>
            </p:cNvSpPr>
            <p:nvPr/>
          </p:nvSpPr>
          <p:spPr>
            <a:xfrm>
              <a:off x="48061" y="5833112"/>
              <a:ext cx="888882" cy="25284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April ’20</a:t>
              </a:r>
            </a:p>
          </p:txBody>
        </p:sp>
      </p:grpSp>
      <p:sp>
        <p:nvSpPr>
          <p:cNvPr id="76" name="Text Placeholder 5">
            <a:extLst>
              <a:ext uri="{FF2B5EF4-FFF2-40B4-BE49-F238E27FC236}">
                <a16:creationId xmlns:a16="http://schemas.microsoft.com/office/drawing/2014/main" id="{75CF9B37-F7CF-FF46-80B8-99DF749E3BF2}"/>
              </a:ext>
            </a:extLst>
          </p:cNvPr>
          <p:cNvSpPr txBox="1">
            <a:spLocks/>
          </p:cNvSpPr>
          <p:nvPr/>
        </p:nvSpPr>
        <p:spPr>
          <a:xfrm>
            <a:off x="4072688" y="529088"/>
            <a:ext cx="1683045" cy="88027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5000" b="1" dirty="0">
                <a:solidFill>
                  <a:srgbClr val="009CD8"/>
                </a:solidFill>
                <a:latin typeface="Montserrat Alternates Black" panose="00000A00000000000000" pitchFamily="50" charset="0"/>
                <a:ea typeface="Open Sans" panose="020B0606030504020204" pitchFamily="34" charset="0"/>
                <a:cs typeface="Open Sans" panose="020B0606030504020204" pitchFamily="34" charset="0"/>
              </a:rPr>
              <a:t>81%</a:t>
            </a:r>
          </a:p>
        </p:txBody>
      </p:sp>
      <p:sp>
        <p:nvSpPr>
          <p:cNvPr id="77" name="Text Placeholder 5">
            <a:extLst>
              <a:ext uri="{FF2B5EF4-FFF2-40B4-BE49-F238E27FC236}">
                <a16:creationId xmlns:a16="http://schemas.microsoft.com/office/drawing/2014/main" id="{91CFEADE-18C0-0F4C-967B-08ED02542531}"/>
              </a:ext>
            </a:extLst>
          </p:cNvPr>
          <p:cNvSpPr txBox="1">
            <a:spLocks/>
          </p:cNvSpPr>
          <p:nvPr/>
        </p:nvSpPr>
        <p:spPr>
          <a:xfrm>
            <a:off x="3975579" y="1202567"/>
            <a:ext cx="2400329" cy="3918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IN"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Market concentration in sanctioned RE capacity</a:t>
            </a:r>
          </a:p>
        </p:txBody>
      </p:sp>
      <p:sp>
        <p:nvSpPr>
          <p:cNvPr id="78" name="Text Placeholder 5">
            <a:extLst>
              <a:ext uri="{FF2B5EF4-FFF2-40B4-BE49-F238E27FC236}">
                <a16:creationId xmlns:a16="http://schemas.microsoft.com/office/drawing/2014/main" id="{5A078CF1-2A98-9641-A022-FFD24C34EFE3}"/>
              </a:ext>
            </a:extLst>
          </p:cNvPr>
          <p:cNvSpPr txBox="1">
            <a:spLocks/>
          </p:cNvSpPr>
          <p:nvPr/>
        </p:nvSpPr>
        <p:spPr>
          <a:xfrm>
            <a:off x="5512705" y="976509"/>
            <a:ext cx="877146" cy="22227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575756"/>
                </a:solidFill>
                <a:latin typeface="Open Sans" panose="020B0606030504020204" pitchFamily="34" charset="0"/>
                <a:ea typeface="Open Sans" panose="020B0606030504020204" pitchFamily="34" charset="0"/>
                <a:cs typeface="Open Sans" panose="020B0606030504020204" pitchFamily="34" charset="0"/>
              </a:rPr>
              <a:t>Q1 FY21</a:t>
            </a:r>
          </a:p>
        </p:txBody>
      </p:sp>
      <p:sp>
        <p:nvSpPr>
          <p:cNvPr id="79"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4048603" y="1498386"/>
            <a:ext cx="2254280" cy="484071"/>
          </a:xfrm>
          <a:prstGeom prst="rect">
            <a:avLst/>
          </a:prstGeom>
        </p:spPr>
        <p:txBody>
          <a:bodyPr>
            <a:noAutofit/>
          </a:bodyPr>
          <a:lstStyle/>
          <a:p>
            <a:pPr marL="101600" indent="0" algn="ctr">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Note:</a:t>
            </a:r>
            <a:r>
              <a:rPr lang="en-US" sz="700" b="1" i="1" dirty="0">
                <a:solidFill>
                  <a:srgbClr val="0A9FD9"/>
                </a:solidFill>
                <a:latin typeface="Open Sans" panose="020B0606030504020204" pitchFamily="34" charset="0"/>
                <a:ea typeface="Open Sans" panose="020B0606030504020204" pitchFamily="34" charset="0"/>
                <a:cs typeface="Open Sans" panose="020B0606030504020204" pitchFamily="34" charset="0"/>
              </a:rPr>
              <a:t>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Market concentration has been calculated as the ratio of top five RE capacities sanctioned, to the total RE capacity sanctioned </a:t>
            </a:r>
          </a:p>
          <a:p>
            <a:pPr marL="101600" indent="0" algn="ctr">
              <a:buNone/>
            </a:pP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graphicFrame>
        <p:nvGraphicFramePr>
          <p:cNvPr id="80" name="Chart 79">
            <a:extLst>
              <a:ext uri="{FF2B5EF4-FFF2-40B4-BE49-F238E27FC236}">
                <a16:creationId xmlns:a16="http://schemas.microsoft.com/office/drawing/2014/main" id="{883267F3-B33F-1A4B-AD91-4A6CBC03E3AC}"/>
              </a:ext>
            </a:extLst>
          </p:cNvPr>
          <p:cNvGraphicFramePr/>
          <p:nvPr>
            <p:extLst>
              <p:ext uri="{D42A27DB-BD31-4B8C-83A1-F6EECF244321}">
                <p14:modId xmlns:p14="http://schemas.microsoft.com/office/powerpoint/2010/main" val="896082918"/>
              </p:ext>
            </p:extLst>
          </p:nvPr>
        </p:nvGraphicFramePr>
        <p:xfrm>
          <a:off x="3993600" y="2001745"/>
          <a:ext cx="2395650" cy="276790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000086" y="2016891"/>
            <a:ext cx="2351314" cy="338554"/>
          </a:xfrm>
          <a:prstGeom prst="rect">
            <a:avLst/>
          </a:prstGeom>
          <a:noFill/>
        </p:spPr>
        <p:txBody>
          <a:bodyPr wrap="square" rtlCol="0">
            <a:spAutoFit/>
          </a:bodyPr>
          <a:lstStyle/>
          <a:p>
            <a:pPr algn="ctr"/>
            <a:r>
              <a:rPr lang="en-US" sz="8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Developer-wise RE capacity sanctioned during Q1 FY21 (12,400 MW)</a:t>
            </a:r>
            <a:endParaRPr lang="en-IN" sz="800" dirty="0">
              <a:solidFill>
                <a:srgbClr val="575756"/>
              </a:solidFill>
            </a:endParaRPr>
          </a:p>
        </p:txBody>
      </p:sp>
      <p:sp>
        <p:nvSpPr>
          <p:cNvPr id="81"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3975579" y="4631263"/>
            <a:ext cx="2005539"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a:t>
            </a:r>
            <a:r>
              <a:rPr lang="en-US" sz="700" b="1" i="1" dirty="0">
                <a:solidFill>
                  <a:srgbClr val="0A9FD9"/>
                </a:solidFill>
                <a:latin typeface="Open Sans" panose="020B0606030504020204" pitchFamily="34" charset="0"/>
                <a:ea typeface="Open Sans" panose="020B0606030504020204" pitchFamily="34" charset="0"/>
                <a:cs typeface="Open Sans" panose="020B0606030504020204" pitchFamily="34" charset="0"/>
              </a:rPr>
              <a:t>: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CEEW Centre for Energy Finance</a:t>
            </a:r>
          </a:p>
        </p:txBody>
      </p:sp>
      <p:sp>
        <p:nvSpPr>
          <p:cNvPr id="83" name="Rectangle 82"/>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TextBox 83"/>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p>
        </p:txBody>
      </p:sp>
      <p:grpSp>
        <p:nvGrpSpPr>
          <p:cNvPr id="57" name="Group 56"/>
          <p:cNvGrpSpPr/>
          <p:nvPr/>
        </p:nvGrpSpPr>
        <p:grpSpPr>
          <a:xfrm>
            <a:off x="8284057" y="4779402"/>
            <a:ext cx="715926" cy="418214"/>
            <a:chOff x="8284057" y="4779402"/>
            <a:chExt cx="715926" cy="418214"/>
          </a:xfrm>
        </p:grpSpPr>
        <p:sp>
          <p:nvSpPr>
            <p:cNvPr id="58" name="Rounded Rectangle 5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9" name="Group 58"/>
            <p:cNvGrpSpPr/>
            <p:nvPr/>
          </p:nvGrpSpPr>
          <p:grpSpPr>
            <a:xfrm>
              <a:off x="8284057" y="4879531"/>
              <a:ext cx="715926" cy="263969"/>
              <a:chOff x="1376812" y="1471708"/>
              <a:chExt cx="715926" cy="263969"/>
            </a:xfrm>
          </p:grpSpPr>
          <p:sp>
            <p:nvSpPr>
              <p:cNvPr id="61" name="TextBox 60"/>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62" name="Group 61"/>
              <p:cNvGrpSpPr/>
              <p:nvPr/>
            </p:nvGrpSpPr>
            <p:grpSpPr>
              <a:xfrm>
                <a:off x="1504037" y="1471708"/>
                <a:ext cx="436340" cy="63914"/>
                <a:chOff x="973747" y="978085"/>
                <a:chExt cx="436340" cy="63914"/>
              </a:xfrm>
            </p:grpSpPr>
            <p:sp>
              <p:nvSpPr>
                <p:cNvPr id="64" name="Oval 6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6" name="Oval 85"/>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
        <p:nvSpPr>
          <p:cNvPr id="4" name="Text Placeholder 5">
            <a:extLst>
              <a:ext uri="{FF2B5EF4-FFF2-40B4-BE49-F238E27FC236}">
                <a16:creationId xmlns:a16="http://schemas.microsoft.com/office/drawing/2014/main" id="{7B2620DC-FB19-4566-9FB4-4A92F4B7FE6B}"/>
              </a:ext>
            </a:extLst>
          </p:cNvPr>
          <p:cNvSpPr txBox="1">
            <a:spLocks/>
          </p:cNvSpPr>
          <p:nvPr/>
        </p:nvSpPr>
        <p:spPr>
          <a:xfrm>
            <a:off x="180254" y="1641029"/>
            <a:ext cx="607872" cy="18646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June ‘20</a:t>
            </a:r>
          </a:p>
        </p:txBody>
      </p:sp>
    </p:spTree>
    <p:extLst>
      <p:ext uri="{BB962C8B-B14F-4D97-AF65-F5344CB8AC3E}">
        <p14:creationId xmlns:p14="http://schemas.microsoft.com/office/powerpoint/2010/main" val="3430464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9" name="Rounded Rectangle 28"/>
          <p:cNvSpPr/>
          <p:nvPr/>
        </p:nvSpPr>
        <p:spPr>
          <a:xfrm>
            <a:off x="6485302" y="1006375"/>
            <a:ext cx="3238213" cy="3728376"/>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Google Shape;99;p20"/>
          <p:cNvSpPr txBox="1">
            <a:spLocks noGrp="1"/>
          </p:cNvSpPr>
          <p:nvPr>
            <p:ph type="title"/>
          </p:nvPr>
        </p:nvSpPr>
        <p:spPr>
          <a:xfrm>
            <a:off x="457200" y="123746"/>
            <a:ext cx="8229600"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US" sz="1200" dirty="0">
                <a:solidFill>
                  <a:srgbClr val="0A9FD9"/>
                </a:solidFill>
              </a:rPr>
              <a:t>key RE stocks pickup even as market experiences a steep decline </a:t>
            </a:r>
            <a:br>
              <a:rPr lang="en-US" sz="1200" dirty="0">
                <a:solidFill>
                  <a:srgbClr val="0A9FD9"/>
                </a:solidFill>
              </a:rPr>
            </a:br>
            <a:r>
              <a:rPr lang="en-US" sz="1200" dirty="0">
                <a:solidFill>
                  <a:srgbClr val="0A9FD9"/>
                </a:solidFill>
              </a:rPr>
              <a:t>due to Covid-19</a:t>
            </a:r>
            <a:endParaRPr sz="1200" dirty="0">
              <a:solidFill>
                <a:srgbClr val="0A9FD9"/>
              </a:solidFill>
            </a:endParaRPr>
          </a:p>
        </p:txBody>
      </p:sp>
      <p:sp>
        <p:nvSpPr>
          <p:cNvPr id="21" name="Text Placeholder 3">
            <a:extLst>
              <a:ext uri="{FF2B5EF4-FFF2-40B4-BE49-F238E27FC236}">
                <a16:creationId xmlns:a16="http://schemas.microsoft.com/office/drawing/2014/main" id="{0360A977-9629-CC46-AD9C-DEB07F225895}"/>
              </a:ext>
            </a:extLst>
          </p:cNvPr>
          <p:cNvSpPr txBox="1">
            <a:spLocks/>
          </p:cNvSpPr>
          <p:nvPr/>
        </p:nvSpPr>
        <p:spPr>
          <a:xfrm>
            <a:off x="191932" y="4584486"/>
            <a:ext cx="5951652"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hlinkClick r:id="rId3"/>
              </a:rPr>
              <a:t>Money Control.</a:t>
            </a:r>
            <a:endParaRPr lang="en-US" sz="7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endParaRPr>
          </a:p>
          <a:p>
            <a:r>
              <a:rPr lang="en-US" sz="7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1</a:t>
            </a:r>
            <a:r>
              <a:rPr lang="en-US" sz="200" i="1" u="sng" dirty="0">
                <a:solidFill>
                  <a:schemeClr val="accent6">
                    <a:lumMod val="50000"/>
                  </a:schemeClr>
                </a:solidFill>
                <a:uFill>
                  <a:solidFill>
                    <a:schemeClr val="bg1"/>
                  </a:solidFill>
                </a:uFill>
                <a:latin typeface="Open Sans" panose="020B0606030504020204" pitchFamily="34" charset="0"/>
                <a:ea typeface="Open Sans" panose="020B0606030504020204" pitchFamily="34" charset="0"/>
                <a:cs typeface="Open Sans" panose="020B0606030504020204" pitchFamily="34" charset="0"/>
                <a:sym typeface="Open Sans"/>
              </a:rPr>
              <a:t>         </a:t>
            </a:r>
            <a:r>
              <a:rPr lang="en-GB" sz="7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https://oilprice.com/Energy/Energy-General/10-Energy-Stocks-Defying-The-COVID-19-Slump.html</a:t>
            </a:r>
            <a:endParaRPr lang="en-US" sz="7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5" name="Chart 34">
            <a:extLst>
              <a:ext uri="{FF2B5EF4-FFF2-40B4-BE49-F238E27FC236}">
                <a16:creationId xmlns:a16="http://schemas.microsoft.com/office/drawing/2014/main" id="{0003186A-5AE7-E744-A1E8-AFA244023C7C}"/>
              </a:ext>
            </a:extLst>
          </p:cNvPr>
          <p:cNvGraphicFramePr/>
          <p:nvPr>
            <p:extLst>
              <p:ext uri="{D42A27DB-BD31-4B8C-83A1-F6EECF244321}">
                <p14:modId xmlns:p14="http://schemas.microsoft.com/office/powerpoint/2010/main" val="2217204022"/>
              </p:ext>
            </p:extLst>
          </p:nvPr>
        </p:nvGraphicFramePr>
        <p:xfrm>
          <a:off x="254315" y="727470"/>
          <a:ext cx="5998197" cy="3718832"/>
        </p:xfrm>
        <a:graphic>
          <a:graphicData uri="http://schemas.openxmlformats.org/drawingml/2006/chart">
            <c:chart xmlns:c="http://schemas.openxmlformats.org/drawingml/2006/chart" xmlns:r="http://schemas.openxmlformats.org/officeDocument/2006/relationships" r:id="rId4"/>
          </a:graphicData>
        </a:graphic>
      </p:graphicFrame>
      <p:cxnSp>
        <p:nvCxnSpPr>
          <p:cNvPr id="36" name="Straight Connector 35"/>
          <p:cNvCxnSpPr/>
          <p:nvPr/>
        </p:nvCxnSpPr>
        <p:spPr>
          <a:xfrm>
            <a:off x="4253948" y="944463"/>
            <a:ext cx="2066828"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6196951" y="88255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Google Shape;100;p20"/>
          <p:cNvSpPr txBox="1"/>
          <p:nvPr/>
        </p:nvSpPr>
        <p:spPr>
          <a:xfrm>
            <a:off x="6554363" y="1109000"/>
            <a:ext cx="2445620" cy="3556464"/>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dirty="0">
                <a:solidFill>
                  <a:srgbClr val="575756"/>
                </a:solidFill>
                <a:latin typeface="Open Sans"/>
                <a:ea typeface="Open Sans"/>
                <a:cs typeface="Open Sans"/>
                <a:sym typeface="Open Sans"/>
              </a:rPr>
              <a:t>Share prices of pure play RE developers such as </a:t>
            </a:r>
            <a:r>
              <a:rPr lang="en-IN" sz="800" b="1" dirty="0">
                <a:solidFill>
                  <a:srgbClr val="575756"/>
                </a:solidFill>
                <a:latin typeface="Open Sans"/>
                <a:ea typeface="Open Sans"/>
                <a:cs typeface="Open Sans"/>
                <a:sym typeface="Open Sans"/>
              </a:rPr>
              <a:t>Adani Green and Azure Power attracted increased investor interest in the immediate aftermath of the Covid-19 disruption</a:t>
            </a:r>
            <a:r>
              <a:rPr lang="en-IN" sz="800" dirty="0">
                <a:solidFill>
                  <a:srgbClr val="575756"/>
                </a:solidFill>
                <a:latin typeface="Open Sans"/>
                <a:ea typeface="Open Sans"/>
                <a:cs typeface="Open Sans"/>
                <a:sym typeface="Open Sans"/>
              </a:rPr>
              <a:t> which otherwise saw global stock markets fall sharply in March 2020.</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Rising RE developer share prices in the wake of Covid-19 seems to be global trend</a:t>
            </a:r>
            <a:r>
              <a:rPr lang="en-IN" sz="800" dirty="0">
                <a:solidFill>
                  <a:srgbClr val="575756"/>
                </a:solidFill>
                <a:latin typeface="Open Sans"/>
                <a:ea typeface="Open Sans"/>
                <a:cs typeface="Open Sans"/>
                <a:sym typeface="Open Sans"/>
              </a:rPr>
              <a:t>, not only limited to Indian developers</a:t>
            </a:r>
            <a:r>
              <a:rPr lang="en-IN" sz="800" u="sng" baseline="30000" dirty="0">
                <a:solidFill>
                  <a:srgbClr val="575756"/>
                </a:solidFill>
                <a:uFill>
                  <a:solidFill>
                    <a:srgbClr val="C3E5F5"/>
                  </a:solidFill>
                </a:uFill>
                <a:latin typeface="Open Sans"/>
                <a:ea typeface="Open Sans"/>
                <a:cs typeface="Open Sans"/>
                <a:sym typeface="Open Sans"/>
                <a:hlinkClick r:id="rId3"/>
              </a:rPr>
              <a:t>1</a:t>
            </a:r>
            <a:r>
              <a:rPr lang="en-IN" sz="800" dirty="0">
                <a:solidFill>
                  <a:srgbClr val="575756"/>
                </a:solidFill>
                <a:latin typeface="Open Sans"/>
                <a:ea typeface="Open Sans"/>
                <a:cs typeface="Open Sans"/>
                <a:sym typeface="Open Sans"/>
              </a:rPr>
              <a:t>. </a:t>
            </a:r>
          </a:p>
          <a:p>
            <a:pPr lvl="0">
              <a:spcBef>
                <a:spcPts val="700"/>
              </a:spcBef>
              <a:buClr>
                <a:schemeClr val="dk1"/>
              </a:buClr>
              <a:buSzPts val="1100"/>
            </a:pPr>
            <a:r>
              <a:rPr lang="en-IN" sz="800" dirty="0">
                <a:solidFill>
                  <a:srgbClr val="575756"/>
                </a:solidFill>
                <a:latin typeface="Open Sans"/>
                <a:ea typeface="Open Sans"/>
                <a:cs typeface="Open Sans"/>
                <a:sym typeface="Open Sans"/>
              </a:rPr>
              <a:t>Share prices of </a:t>
            </a:r>
            <a:r>
              <a:rPr lang="en-IN" sz="800" b="1" dirty="0">
                <a:solidFill>
                  <a:srgbClr val="575756"/>
                </a:solidFill>
                <a:latin typeface="Open Sans"/>
                <a:ea typeface="Open Sans"/>
                <a:cs typeface="Open Sans"/>
                <a:sym typeface="Open Sans"/>
              </a:rPr>
              <a:t>even smaller RE developer-manufacturer companies such as Suzlon Energy and Inox Wind have outperformed the Sensex</a:t>
            </a:r>
            <a:r>
              <a:rPr lang="en-IN" sz="800" dirty="0">
                <a:solidFill>
                  <a:srgbClr val="575756"/>
                </a:solidFill>
                <a:latin typeface="Open Sans"/>
                <a:ea typeface="Open Sans"/>
                <a:cs typeface="Open Sans"/>
                <a:sym typeface="Open Sans"/>
              </a:rPr>
              <a:t> which was down 14.3% as of June 2020 (vs Dec 2019). The former (Suzlon) has also benefitted from a debt restructuring.</a:t>
            </a:r>
          </a:p>
          <a:p>
            <a:pPr lvl="0">
              <a:spcBef>
                <a:spcPts val="700"/>
              </a:spcBef>
              <a:buClr>
                <a:schemeClr val="dk1"/>
              </a:buClr>
              <a:buSzPts val="1100"/>
            </a:pPr>
            <a:r>
              <a:rPr lang="en-IN" sz="800" dirty="0">
                <a:solidFill>
                  <a:srgbClr val="575756"/>
                </a:solidFill>
                <a:latin typeface="Open Sans"/>
                <a:ea typeface="Open Sans"/>
                <a:cs typeface="Open Sans"/>
                <a:sym typeface="Open Sans"/>
              </a:rPr>
              <a:t>Other listed RE companies such as Sterling Wilson Solar (EPC) and Borosil Renewables (glass manufacturing) have been affected by specific issues. A delayed promoter loan repayment overhang in the case of the former, and supply chain disruptions in the case of the latter. </a:t>
            </a:r>
            <a:endParaRPr sz="800" dirty="0">
              <a:solidFill>
                <a:srgbClr val="575756"/>
              </a:solidFill>
              <a:latin typeface="Open Sans"/>
              <a:ea typeface="Open Sans"/>
              <a:cs typeface="Open Sans"/>
              <a:sym typeface="Open Sans"/>
            </a:endParaRPr>
          </a:p>
        </p:txBody>
      </p:sp>
      <p:sp>
        <p:nvSpPr>
          <p:cNvPr id="27" name="Rectangle 26"/>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TextBox 27"/>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12</a:t>
            </a:r>
          </a:p>
        </p:txBody>
      </p:sp>
      <p:grpSp>
        <p:nvGrpSpPr>
          <p:cNvPr id="17" name="Group 16"/>
          <p:cNvGrpSpPr/>
          <p:nvPr/>
        </p:nvGrpSpPr>
        <p:grpSpPr>
          <a:xfrm>
            <a:off x="8284057" y="4779402"/>
            <a:ext cx="715926" cy="418214"/>
            <a:chOff x="8284057" y="4779402"/>
            <a:chExt cx="715926" cy="418214"/>
          </a:xfrm>
        </p:grpSpPr>
        <p:sp>
          <p:nvSpPr>
            <p:cNvPr id="18" name="Rounded Rectangle 1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9" name="Group 18"/>
            <p:cNvGrpSpPr/>
            <p:nvPr/>
          </p:nvGrpSpPr>
          <p:grpSpPr>
            <a:xfrm>
              <a:off x="8284057" y="4879531"/>
              <a:ext cx="715926" cy="263969"/>
              <a:chOff x="1376812" y="1471708"/>
              <a:chExt cx="715926" cy="263969"/>
            </a:xfrm>
          </p:grpSpPr>
          <p:sp>
            <p:nvSpPr>
              <p:cNvPr id="30" name="TextBox 2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1" name="Group 30"/>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Tree>
    <p:extLst>
      <p:ext uri="{BB962C8B-B14F-4D97-AF65-F5344CB8AC3E}">
        <p14:creationId xmlns:p14="http://schemas.microsoft.com/office/powerpoint/2010/main" val="1792233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0" name="Rounded Rectangle 29"/>
          <p:cNvSpPr/>
          <p:nvPr/>
        </p:nvSpPr>
        <p:spPr>
          <a:xfrm>
            <a:off x="6485302" y="687819"/>
            <a:ext cx="3238213" cy="4046932"/>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Google Shape;99;p20"/>
          <p:cNvSpPr txBox="1">
            <a:spLocks noGrp="1"/>
          </p:cNvSpPr>
          <p:nvPr>
            <p:ph type="title"/>
          </p:nvPr>
        </p:nvSpPr>
        <p:spPr>
          <a:xfrm>
            <a:off x="457200" y="141111"/>
            <a:ext cx="8229600" cy="281786"/>
          </a:xfrm>
          <a:prstGeom prst="rect">
            <a:avLst/>
          </a:prstGeom>
        </p:spPr>
        <p:txBody>
          <a:bodyPr spcFirstLastPara="1" wrap="square" lIns="91425" tIns="91425" rIns="91425" bIns="91425" anchor="b" anchorCtr="0">
            <a:noAutofit/>
          </a:bodyPr>
          <a:lstStyle/>
          <a:p>
            <a:pPr lvl="0"/>
            <a:r>
              <a:rPr lang="en-US" sz="1200" dirty="0">
                <a:solidFill>
                  <a:srgbClr val="575756"/>
                </a:solidFill>
              </a:rPr>
              <a:t>Renewable energy finance: </a:t>
            </a:r>
            <a:r>
              <a:rPr lang="en-IN" sz="1200" dirty="0">
                <a:solidFill>
                  <a:srgbClr val="0A9FD9"/>
                </a:solidFill>
              </a:rPr>
              <a:t>bond yields temporarily rose sharply, but on their way back down now</a:t>
            </a:r>
            <a:endParaRPr sz="1200" dirty="0">
              <a:solidFill>
                <a:srgbClr val="0A9FD9"/>
              </a:solidFill>
            </a:endParaRPr>
          </a:p>
        </p:txBody>
      </p:sp>
      <p:sp>
        <p:nvSpPr>
          <p:cNvPr id="21" name="Text Placeholder 3">
            <a:extLst>
              <a:ext uri="{FF2B5EF4-FFF2-40B4-BE49-F238E27FC236}">
                <a16:creationId xmlns:a16="http://schemas.microsoft.com/office/drawing/2014/main" id="{0360A977-9629-CC46-AD9C-DEB07F225895}"/>
              </a:ext>
            </a:extLst>
          </p:cNvPr>
          <p:cNvSpPr txBox="1">
            <a:spLocks/>
          </p:cNvSpPr>
          <p:nvPr/>
        </p:nvSpPr>
        <p:spPr>
          <a:xfrm>
            <a:off x="191932" y="4584486"/>
            <a:ext cx="5951652"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Reserve Bank of India, State Bank of India, Trading Economics, Money Control and </a:t>
            </a:r>
            <a:r>
              <a:rPr lang="en-IN" sz="700" i="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BondEvalue</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cxnSp>
        <p:nvCxnSpPr>
          <p:cNvPr id="36" name="Straight Connector 35"/>
          <p:cNvCxnSpPr/>
          <p:nvPr/>
        </p:nvCxnSpPr>
        <p:spPr>
          <a:xfrm>
            <a:off x="2624667" y="749732"/>
            <a:ext cx="3696109"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6196951" y="68781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Google Shape;100;p20"/>
          <p:cNvSpPr txBox="1"/>
          <p:nvPr/>
        </p:nvSpPr>
        <p:spPr>
          <a:xfrm>
            <a:off x="6554362" y="745363"/>
            <a:ext cx="2541871" cy="3839123"/>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dirty="0">
                <a:solidFill>
                  <a:srgbClr val="575756"/>
                </a:solidFill>
                <a:latin typeface="Open Sans"/>
                <a:ea typeface="Open Sans"/>
                <a:cs typeface="Open Sans"/>
                <a:sym typeface="Open Sans"/>
              </a:rPr>
              <a:t>Adani Green Energy and ReNew Power have been among the </a:t>
            </a:r>
            <a:r>
              <a:rPr lang="en-IN" sz="800" b="1" dirty="0">
                <a:solidFill>
                  <a:srgbClr val="575756"/>
                </a:solidFill>
                <a:latin typeface="Open Sans"/>
                <a:ea typeface="Open Sans"/>
                <a:cs typeface="Open Sans"/>
                <a:sym typeface="Open Sans"/>
              </a:rPr>
              <a:t>most active among RE developers </a:t>
            </a:r>
            <a:r>
              <a:rPr lang="en-IN" sz="800" dirty="0">
                <a:solidFill>
                  <a:srgbClr val="575756"/>
                </a:solidFill>
                <a:latin typeface="Open Sans"/>
                <a:ea typeface="Open Sans"/>
                <a:cs typeface="Open Sans"/>
                <a:sym typeface="Open Sans"/>
              </a:rPr>
              <a:t>in India (</a:t>
            </a:r>
            <a:r>
              <a:rPr lang="en-IN" sz="800" u="sng" dirty="0">
                <a:solidFill>
                  <a:srgbClr val="575756"/>
                </a:solidFill>
                <a:uFill>
                  <a:solidFill>
                    <a:srgbClr val="C3E5F5"/>
                  </a:solidFill>
                </a:uFill>
                <a:latin typeface="Open Sans"/>
                <a:ea typeface="Open Sans"/>
                <a:cs typeface="Open Sans"/>
                <a:sym typeface="Open Sans"/>
                <a:hlinkClick r:id="rId3" action="ppaction://hlinksldjump"/>
              </a:rPr>
              <a:t>see Annexure I</a:t>
            </a:r>
            <a:r>
              <a:rPr lang="en-IN" sz="800" dirty="0">
                <a:solidFill>
                  <a:srgbClr val="575756"/>
                </a:solidFill>
                <a:latin typeface="Open Sans"/>
                <a:ea typeface="Open Sans"/>
                <a:cs typeface="Open Sans"/>
                <a:sym typeface="Open Sans"/>
              </a:rPr>
              <a:t>). The key purpose of such capital raises has been to </a:t>
            </a:r>
            <a:r>
              <a:rPr lang="en-IN" sz="800" b="1" dirty="0">
                <a:solidFill>
                  <a:srgbClr val="575756"/>
                </a:solidFill>
                <a:latin typeface="Open Sans"/>
                <a:ea typeface="Open Sans"/>
                <a:cs typeface="Open Sans"/>
                <a:sym typeface="Open Sans"/>
              </a:rPr>
              <a:t>refinance existing debt  with</a:t>
            </a:r>
            <a:r>
              <a:rPr lang="en-IN" sz="800" dirty="0">
                <a:solidFill>
                  <a:srgbClr val="575756"/>
                </a:solidFill>
                <a:latin typeface="Open Sans"/>
                <a:ea typeface="Open Sans"/>
                <a:cs typeface="Open Sans"/>
                <a:sym typeface="Open Sans"/>
              </a:rPr>
              <a:t> some portion left over for </a:t>
            </a:r>
            <a:r>
              <a:rPr lang="en-IN" sz="800" b="1" dirty="0">
                <a:solidFill>
                  <a:srgbClr val="575756"/>
                </a:solidFill>
                <a:latin typeface="Open Sans"/>
                <a:ea typeface="Open Sans"/>
                <a:cs typeface="Open Sans"/>
                <a:sym typeface="Open Sans"/>
              </a:rPr>
              <a:t>capacity expansion</a:t>
            </a:r>
            <a:r>
              <a:rPr lang="en-IN" sz="800" dirty="0">
                <a:solidFill>
                  <a:srgbClr val="575756"/>
                </a:solidFill>
                <a:latin typeface="Open Sans"/>
                <a:ea typeface="Open Sans"/>
                <a:cs typeface="Open Sans"/>
                <a:sym typeface="Open Sans"/>
              </a:rPr>
              <a:t>.</a:t>
            </a:r>
          </a:p>
          <a:p>
            <a:pPr lvl="0">
              <a:spcBef>
                <a:spcPts val="700"/>
              </a:spcBef>
              <a:buClr>
                <a:schemeClr val="dk1"/>
              </a:buClr>
              <a:buSzPts val="1100"/>
            </a:pPr>
            <a:r>
              <a:rPr lang="en-IN" sz="800" dirty="0">
                <a:solidFill>
                  <a:srgbClr val="575756"/>
                </a:solidFill>
                <a:latin typeface="Open Sans"/>
                <a:ea typeface="Open Sans"/>
                <a:cs typeface="Open Sans"/>
                <a:sym typeface="Open Sans"/>
              </a:rPr>
              <a:t>Covid-19 prompted the </a:t>
            </a:r>
            <a:r>
              <a:rPr lang="en-IN" sz="800" b="1" dirty="0">
                <a:solidFill>
                  <a:srgbClr val="575756"/>
                </a:solidFill>
                <a:latin typeface="Open Sans"/>
                <a:ea typeface="Open Sans"/>
                <a:cs typeface="Open Sans"/>
                <a:sym typeface="Open Sans"/>
              </a:rPr>
              <a:t>RBI to lower its repo rate to an all time low of 4.00%</a:t>
            </a:r>
            <a:r>
              <a:rPr lang="en-IN" sz="800" dirty="0">
                <a:solidFill>
                  <a:srgbClr val="575756"/>
                </a:solidFill>
                <a:latin typeface="Open Sans"/>
                <a:ea typeface="Open Sans"/>
                <a:cs typeface="Open Sans"/>
                <a:sym typeface="Open Sans"/>
              </a:rPr>
              <a:t> (lower than the 4.75% set during the 2008–09 financial crisis).</a:t>
            </a:r>
          </a:p>
          <a:p>
            <a:pPr lvl="0">
              <a:spcBef>
                <a:spcPts val="700"/>
              </a:spcBef>
              <a:buClr>
                <a:schemeClr val="dk1"/>
              </a:buClr>
              <a:buSzPts val="1100"/>
            </a:pPr>
            <a:r>
              <a:rPr lang="en-IN" sz="800" dirty="0">
                <a:solidFill>
                  <a:srgbClr val="575756"/>
                </a:solidFill>
                <a:latin typeface="Open Sans"/>
                <a:ea typeface="Open Sans"/>
                <a:cs typeface="Open Sans"/>
                <a:sym typeface="Open Sans"/>
              </a:rPr>
              <a:t>Yields for internationally listed bonds of Indian RE developers saw a brief period of dramatic rise in March 2020. However, this shock in terms of </a:t>
            </a:r>
            <a:r>
              <a:rPr lang="en-IN" sz="800" b="1" dirty="0">
                <a:solidFill>
                  <a:srgbClr val="575756"/>
                </a:solidFill>
                <a:latin typeface="Open Sans"/>
                <a:ea typeface="Open Sans"/>
                <a:cs typeface="Open Sans"/>
                <a:sym typeface="Open Sans"/>
              </a:rPr>
              <a:t>rising yields (falling bond prices) appears to have been a temporary aberration</a:t>
            </a:r>
            <a:r>
              <a:rPr lang="en-IN" sz="800" dirty="0">
                <a:solidFill>
                  <a:srgbClr val="575756"/>
                </a:solidFill>
                <a:latin typeface="Open Sans"/>
                <a:ea typeface="Open Sans"/>
                <a:cs typeface="Open Sans"/>
                <a:sym typeface="Open Sans"/>
              </a:rPr>
              <a:t>, with yields now moving towards their pre Covid-19 levels.</a:t>
            </a:r>
          </a:p>
          <a:p>
            <a:pPr lvl="0">
              <a:spcBef>
                <a:spcPts val="700"/>
              </a:spcBef>
              <a:buClr>
                <a:schemeClr val="dk1"/>
              </a:buClr>
              <a:buSzPts val="1100"/>
            </a:pPr>
            <a:r>
              <a:rPr lang="en-IN" sz="800" dirty="0">
                <a:solidFill>
                  <a:srgbClr val="575756"/>
                </a:solidFill>
                <a:latin typeface="Open Sans"/>
                <a:ea typeface="Open Sans"/>
                <a:cs typeface="Open Sans"/>
                <a:sym typeface="Open Sans"/>
              </a:rPr>
              <a:t>Interestingly, at a time of falling bond prices, the stock prices of RE developers moved up sharply (previous slide).</a:t>
            </a:r>
          </a:p>
          <a:p>
            <a:pPr lvl="0">
              <a:spcBef>
                <a:spcPts val="700"/>
              </a:spcBef>
              <a:buClr>
                <a:schemeClr val="dk1"/>
              </a:buClr>
              <a:buSzPts val="1100"/>
            </a:pPr>
            <a:r>
              <a:rPr lang="en-IN" sz="800" dirty="0">
                <a:solidFill>
                  <a:srgbClr val="575756"/>
                </a:solidFill>
                <a:latin typeface="Open Sans"/>
                <a:ea typeface="Open Sans"/>
                <a:cs typeface="Open Sans"/>
                <a:sym typeface="Open Sans"/>
              </a:rPr>
              <a:t>Due to </a:t>
            </a:r>
            <a:r>
              <a:rPr lang="en-IN" sz="800" b="1" dirty="0">
                <a:solidFill>
                  <a:srgbClr val="575756"/>
                </a:solidFill>
                <a:latin typeface="Open Sans"/>
                <a:ea typeface="Open Sans"/>
                <a:cs typeface="Open Sans"/>
                <a:sym typeface="Open Sans"/>
              </a:rPr>
              <a:t>low liquidity </a:t>
            </a:r>
            <a:r>
              <a:rPr lang="en-IN" sz="800" dirty="0">
                <a:solidFill>
                  <a:srgbClr val="575756"/>
                </a:solidFill>
                <a:latin typeface="Open Sans"/>
                <a:ea typeface="Open Sans"/>
                <a:cs typeface="Open Sans"/>
                <a:sym typeface="Open Sans"/>
              </a:rPr>
              <a:t>in the Indian bond market and </a:t>
            </a:r>
            <a:r>
              <a:rPr lang="en-IN" sz="800" b="1" dirty="0">
                <a:solidFill>
                  <a:srgbClr val="575756"/>
                </a:solidFill>
                <a:latin typeface="Open Sans"/>
                <a:ea typeface="Open Sans"/>
                <a:cs typeface="Open Sans"/>
                <a:sym typeface="Open Sans"/>
              </a:rPr>
              <a:t>credit rating constraints</a:t>
            </a:r>
            <a:r>
              <a:rPr lang="en-IN" sz="800" dirty="0">
                <a:solidFill>
                  <a:srgbClr val="575756"/>
                </a:solidFill>
                <a:latin typeface="Open Sans"/>
                <a:ea typeface="Open Sans"/>
                <a:cs typeface="Open Sans"/>
                <a:sym typeface="Open Sans"/>
              </a:rPr>
              <a:t> (most RE project loans are typically rated below AA, the minimum requirement for issuance), we may continue to see</a:t>
            </a:r>
            <a:r>
              <a:rPr lang="en-IN" sz="800" b="1" dirty="0">
                <a:solidFill>
                  <a:srgbClr val="575756"/>
                </a:solidFill>
                <a:latin typeface="Open Sans"/>
                <a:ea typeface="Open Sans"/>
                <a:cs typeface="Open Sans"/>
                <a:sym typeface="Open Sans"/>
              </a:rPr>
              <a:t> international bond issuances from Indian RE developers. </a:t>
            </a:r>
          </a:p>
        </p:txBody>
      </p:sp>
      <p:graphicFrame>
        <p:nvGraphicFramePr>
          <p:cNvPr id="14" name="Chart 13">
            <a:extLst>
              <a:ext uri="{FF2B5EF4-FFF2-40B4-BE49-F238E27FC236}">
                <a16:creationId xmlns:a16="http://schemas.microsoft.com/office/drawing/2014/main" id="{121B240C-2A6F-5146-9593-9B2BF3FE699F}"/>
              </a:ext>
            </a:extLst>
          </p:cNvPr>
          <p:cNvGraphicFramePr/>
          <p:nvPr>
            <p:extLst>
              <p:ext uri="{D42A27DB-BD31-4B8C-83A1-F6EECF244321}">
                <p14:modId xmlns:p14="http://schemas.microsoft.com/office/powerpoint/2010/main" val="3785405373"/>
              </p:ext>
            </p:extLst>
          </p:nvPr>
        </p:nvGraphicFramePr>
        <p:xfrm>
          <a:off x="260794" y="632361"/>
          <a:ext cx="6059981" cy="3813942"/>
        </p:xfrm>
        <a:graphic>
          <a:graphicData uri="http://schemas.openxmlformats.org/drawingml/2006/chart">
            <c:chart xmlns:c="http://schemas.openxmlformats.org/drawingml/2006/chart" xmlns:r="http://schemas.openxmlformats.org/officeDocument/2006/relationships" r:id="rId4"/>
          </a:graphicData>
        </a:graphic>
      </p:graphicFrame>
      <p:sp>
        <p:nvSpPr>
          <p:cNvPr id="28" name="Rectangle 2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TextBox 2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13</a:t>
            </a:r>
          </a:p>
        </p:txBody>
      </p:sp>
      <p:grpSp>
        <p:nvGrpSpPr>
          <p:cNvPr id="17" name="Group 16"/>
          <p:cNvGrpSpPr/>
          <p:nvPr/>
        </p:nvGrpSpPr>
        <p:grpSpPr>
          <a:xfrm>
            <a:off x="8284057" y="4779402"/>
            <a:ext cx="715926" cy="418214"/>
            <a:chOff x="8284057" y="4779402"/>
            <a:chExt cx="715926" cy="418214"/>
          </a:xfrm>
        </p:grpSpPr>
        <p:sp>
          <p:nvSpPr>
            <p:cNvPr id="18" name="Rounded Rectangle 1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9" name="Group 18"/>
            <p:cNvGrpSpPr/>
            <p:nvPr/>
          </p:nvGrpSpPr>
          <p:grpSpPr>
            <a:xfrm>
              <a:off x="8284057" y="4879531"/>
              <a:ext cx="715926" cy="263969"/>
              <a:chOff x="1376812" y="1471708"/>
              <a:chExt cx="715926" cy="263969"/>
            </a:xfrm>
          </p:grpSpPr>
          <p:sp>
            <p:nvSpPr>
              <p:cNvPr id="20" name="TextBox 1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1" name="Group 30"/>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Tree>
    <p:extLst>
      <p:ext uri="{BB962C8B-B14F-4D97-AF65-F5344CB8AC3E}">
        <p14:creationId xmlns:p14="http://schemas.microsoft.com/office/powerpoint/2010/main" val="1929262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50" name="Rounded Rectangle 49"/>
          <p:cNvSpPr/>
          <p:nvPr/>
        </p:nvSpPr>
        <p:spPr>
          <a:xfrm>
            <a:off x="6485302" y="1282366"/>
            <a:ext cx="3238213" cy="3452385"/>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Google Shape;99;p20"/>
          <p:cNvSpPr txBox="1">
            <a:spLocks noGrp="1"/>
          </p:cNvSpPr>
          <p:nvPr>
            <p:ph type="title"/>
          </p:nvPr>
        </p:nvSpPr>
        <p:spPr>
          <a:xfrm>
            <a:off x="457200" y="172873"/>
            <a:ext cx="8229600" cy="256735"/>
          </a:xfrm>
          <a:prstGeom prst="rect">
            <a:avLst/>
          </a:prstGeom>
        </p:spPr>
        <p:txBody>
          <a:bodyPr spcFirstLastPara="1" wrap="square" lIns="91425" tIns="91425" rIns="91425" bIns="91425" anchor="b" anchorCtr="0">
            <a:noAutofit/>
          </a:bodyPr>
          <a:lstStyle/>
          <a:p>
            <a:pPr lvl="0"/>
            <a:r>
              <a:rPr lang="en-US" sz="1200" dirty="0">
                <a:solidFill>
                  <a:srgbClr val="575756"/>
                </a:solidFill>
              </a:rPr>
              <a:t>Energy storage: </a:t>
            </a:r>
            <a:r>
              <a:rPr lang="en-US" sz="1200" dirty="0">
                <a:solidFill>
                  <a:srgbClr val="0A9FD9"/>
                </a:solidFill>
              </a:rPr>
              <a:t>lowest ever tariffs discovered for RE with storage</a:t>
            </a:r>
            <a:endParaRPr sz="1200" dirty="0">
              <a:solidFill>
                <a:srgbClr val="0A9FD9"/>
              </a:solidFill>
            </a:endParaRPr>
          </a:p>
        </p:txBody>
      </p:sp>
      <p:sp>
        <p:nvSpPr>
          <p:cNvPr id="22" name="Text Placeholder 5">
            <a:extLst>
              <a:ext uri="{FF2B5EF4-FFF2-40B4-BE49-F238E27FC236}">
                <a16:creationId xmlns:a16="http://schemas.microsoft.com/office/drawing/2014/main" id="{75CF9B37-F7CF-FF46-80B8-99DF749E3BF2}"/>
              </a:ext>
            </a:extLst>
          </p:cNvPr>
          <p:cNvSpPr txBox="1">
            <a:spLocks/>
          </p:cNvSpPr>
          <p:nvPr/>
        </p:nvSpPr>
        <p:spPr>
          <a:xfrm>
            <a:off x="0" y="457203"/>
            <a:ext cx="1683045" cy="88027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6000" b="1" dirty="0">
                <a:solidFill>
                  <a:srgbClr val="0A9FD9"/>
                </a:solidFill>
                <a:latin typeface="Montserrat Alternates Black" panose="00000A00000000000000" pitchFamily="50" charset="0"/>
                <a:ea typeface="Open Sans" panose="020B0606030504020204" pitchFamily="34" charset="0"/>
                <a:cs typeface="Open Sans" panose="020B0606030504020204" pitchFamily="34" charset="0"/>
              </a:rPr>
              <a:t>143</a:t>
            </a:r>
          </a:p>
        </p:txBody>
      </p:sp>
      <p:sp>
        <p:nvSpPr>
          <p:cNvPr id="23" name="Text Placeholder 5">
            <a:extLst>
              <a:ext uri="{FF2B5EF4-FFF2-40B4-BE49-F238E27FC236}">
                <a16:creationId xmlns:a16="http://schemas.microsoft.com/office/drawing/2014/main" id="{91CFEADE-18C0-0F4C-967B-08ED02542531}"/>
              </a:ext>
            </a:extLst>
          </p:cNvPr>
          <p:cNvSpPr txBox="1">
            <a:spLocks/>
          </p:cNvSpPr>
          <p:nvPr/>
        </p:nvSpPr>
        <p:spPr>
          <a:xfrm>
            <a:off x="1482552" y="890528"/>
            <a:ext cx="2032876" cy="39183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Current average battery prices </a:t>
            </a:r>
            <a:r>
              <a:rPr lang="en-US" sz="12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(lithium-ion)</a:t>
            </a:r>
          </a:p>
        </p:txBody>
      </p:sp>
      <p:sp>
        <p:nvSpPr>
          <p:cNvPr id="24" name="Text Placeholder 5">
            <a:extLst>
              <a:ext uri="{FF2B5EF4-FFF2-40B4-BE49-F238E27FC236}">
                <a16:creationId xmlns:a16="http://schemas.microsoft.com/office/drawing/2014/main" id="{5A078CF1-2A98-9641-A022-FFD24C34EFE3}"/>
              </a:ext>
            </a:extLst>
          </p:cNvPr>
          <p:cNvSpPr txBox="1">
            <a:spLocks/>
          </p:cNvSpPr>
          <p:nvPr/>
        </p:nvSpPr>
        <p:spPr>
          <a:xfrm>
            <a:off x="1503024" y="678125"/>
            <a:ext cx="877146" cy="22227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575756"/>
                </a:solidFill>
                <a:latin typeface="Open Sans" panose="020B0606030504020204" pitchFamily="34" charset="0"/>
                <a:ea typeface="Open Sans" panose="020B0606030504020204" pitchFamily="34" charset="0"/>
                <a:cs typeface="Open Sans" panose="020B0606030504020204" pitchFamily="34" charset="0"/>
              </a:rPr>
              <a:t>USD/kWh</a:t>
            </a:r>
          </a:p>
        </p:txBody>
      </p:sp>
      <p:graphicFrame>
        <p:nvGraphicFramePr>
          <p:cNvPr id="26" name="Table 25">
            <a:extLst>
              <a:ext uri="{FF2B5EF4-FFF2-40B4-BE49-F238E27FC236}">
                <a16:creationId xmlns:a16="http://schemas.microsoft.com/office/drawing/2014/main" id="{1719A63F-8F08-1241-9D45-4EAFACCE92C5}"/>
              </a:ext>
            </a:extLst>
          </p:cNvPr>
          <p:cNvGraphicFramePr>
            <a:graphicFrameLocks noGrp="1"/>
          </p:cNvGraphicFramePr>
          <p:nvPr>
            <p:extLst>
              <p:ext uri="{D42A27DB-BD31-4B8C-83A1-F6EECF244321}">
                <p14:modId xmlns:p14="http://schemas.microsoft.com/office/powerpoint/2010/main" val="3146898819"/>
              </p:ext>
            </p:extLst>
          </p:nvPr>
        </p:nvGraphicFramePr>
        <p:xfrm>
          <a:off x="3558845" y="682920"/>
          <a:ext cx="2778345" cy="4006927"/>
        </p:xfrm>
        <a:graphic>
          <a:graphicData uri="http://schemas.openxmlformats.org/drawingml/2006/table">
            <a:tbl>
              <a:tblPr firstRow="1" bandRow="1">
                <a:tableStyleId>{0E3FDE45-AF77-4B5C-9715-49D594BDF05E}</a:tableStyleId>
              </a:tblPr>
              <a:tblGrid>
                <a:gridCol w="970772">
                  <a:extLst>
                    <a:ext uri="{9D8B030D-6E8A-4147-A177-3AD203B41FA5}">
                      <a16:colId xmlns:a16="http://schemas.microsoft.com/office/drawing/2014/main" val="2145987011"/>
                    </a:ext>
                  </a:extLst>
                </a:gridCol>
                <a:gridCol w="1005238">
                  <a:extLst>
                    <a:ext uri="{9D8B030D-6E8A-4147-A177-3AD203B41FA5}">
                      <a16:colId xmlns:a16="http://schemas.microsoft.com/office/drawing/2014/main" val="599864313"/>
                    </a:ext>
                  </a:extLst>
                </a:gridCol>
                <a:gridCol w="802335">
                  <a:extLst>
                    <a:ext uri="{9D8B030D-6E8A-4147-A177-3AD203B41FA5}">
                      <a16:colId xmlns:a16="http://schemas.microsoft.com/office/drawing/2014/main" val="1011207916"/>
                    </a:ext>
                  </a:extLst>
                </a:gridCol>
              </a:tblGrid>
              <a:tr h="534257">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Project location &amp; issue date</a:t>
                      </a:r>
                    </a:p>
                  </a:txBody>
                  <a:tcPr anchor="ctr"/>
                </a:tc>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Application &amp; technology</a:t>
                      </a:r>
                    </a:p>
                  </a:txBody>
                  <a:tcPr anchor="ctr"/>
                </a:tc>
                <a:tc>
                  <a:txBody>
                    <a:bodyPr/>
                    <a:lstStyle/>
                    <a:p>
                      <a:pPr algn="ctr"/>
                      <a:r>
                        <a:rPr lang="en-US" sz="800" dirty="0">
                          <a:solidFill>
                            <a:srgbClr val="575756"/>
                          </a:solidFill>
                          <a:latin typeface="Open Sans" panose="020B0606030504020204" pitchFamily="34" charset="0"/>
                          <a:ea typeface="Open Sans" panose="020B0606030504020204" pitchFamily="34" charset="0"/>
                          <a:cs typeface="Open Sans" panose="020B0606030504020204" pitchFamily="34" charset="0"/>
                        </a:rPr>
                        <a:t>Details</a:t>
                      </a:r>
                    </a:p>
                  </a:txBody>
                  <a:tcPr anchor="ctr"/>
                </a:tc>
                <a:extLst>
                  <a:ext uri="{0D108BD9-81ED-4DB2-BD59-A6C34878D82A}">
                    <a16:rowId xmlns:a16="http://schemas.microsoft.com/office/drawing/2014/main" val="893640282"/>
                  </a:ext>
                </a:extLst>
              </a:tr>
              <a:tr h="445214">
                <a:tc>
                  <a:txBody>
                    <a:bodyPr/>
                    <a:lstStyle/>
                    <a:p>
                      <a:pPr marR="0" algn="l" rtl="0" fontAlgn="b">
                        <a:lnSpc>
                          <a:spcPct val="100000"/>
                        </a:lnSpc>
                        <a:spcBef>
                          <a:spcPts val="0"/>
                        </a:spcBef>
                        <a:spcAft>
                          <a:spcPts val="0"/>
                        </a:spcAft>
                        <a:buClr>
                          <a:srgbClr val="000000"/>
                        </a:buClr>
                        <a:buFont typeface="Arial"/>
                      </a:pPr>
                      <a:r>
                        <a:rPr lang="en-IN" sz="700" u="none" strike="noStrike" cap="none" dirty="0">
                          <a:effectLst/>
                          <a:latin typeface="Open Sans" panose="020B0606030504020204" pitchFamily="34" charset="0"/>
                          <a:ea typeface="Open Sans" panose="020B0606030504020204" pitchFamily="34" charset="0"/>
                          <a:cs typeface="Open Sans" panose="020B0606030504020204" pitchFamily="34" charset="0"/>
                          <a:sym typeface="Calibri"/>
                        </a:rPr>
                        <a:t>Leh &amp; Kargil (SECI), January 2020</a:t>
                      </a:r>
                      <a:endPar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Generation</a:t>
                      </a:r>
                    </a:p>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14 MW solar with 42 MWh BESS</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Q2 FY21</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2923793081"/>
                  </a:ext>
                </a:extLst>
              </a:tr>
              <a:tr h="445214">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Andaman &amp; Nicobar Islands (SECI), January 2020</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Generation</a:t>
                      </a:r>
                    </a:p>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4 MW floating solar with 2 MW BESS</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Q2 FY21</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2672628707"/>
                  </a:ext>
                </a:extLst>
              </a:tr>
              <a:tr h="563938">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Delhi and Dadra &amp; Nagar Haveli (SECI), October 2019</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Generation</a:t>
                      </a:r>
                    </a:p>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400 MW with solar, wind and storage hybrid</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a:r>
                        <a:rPr lang="en-GB" sz="700" u="none" strike="noStrike" cap="none" dirty="0">
                          <a:effectLst/>
                          <a:latin typeface="Open Sans" panose="020B0606030504020204" pitchFamily="34" charset="0"/>
                          <a:ea typeface="Open Sans" panose="020B0606030504020204" pitchFamily="34" charset="0"/>
                          <a:cs typeface="Open Sans" panose="020B0606030504020204" pitchFamily="34" charset="0"/>
                          <a:sym typeface="Arial"/>
                        </a:rPr>
                        <a:t>Bid concluded in May 2020 with </a:t>
                      </a:r>
                      <a:r>
                        <a:rPr lang="en-US" sz="700" u="none" strike="noStrike" cap="none" dirty="0">
                          <a:effectLst/>
                          <a:latin typeface="Open Sans" panose="020B0606030504020204" pitchFamily="34" charset="0"/>
                          <a:ea typeface="Open Sans" panose="020B0606030504020204" pitchFamily="34" charset="0"/>
                          <a:cs typeface="Open Sans" panose="020B0606030504020204" pitchFamily="34" charset="0"/>
                          <a:sym typeface="Arial"/>
                        </a:rPr>
                        <a:t>tariff of 3.60 INR/kWh </a:t>
                      </a:r>
                      <a:endPar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extLst>
                  <a:ext uri="{0D108BD9-81ED-4DB2-BD59-A6C34878D82A}">
                    <a16:rowId xmlns:a16="http://schemas.microsoft.com/office/drawing/2014/main" val="653163533"/>
                  </a:ext>
                </a:extLst>
              </a:tr>
              <a:tr h="445214">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Lakshadweep (SECI), September 2019</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Generation</a:t>
                      </a:r>
                    </a:p>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1.95 MW solar with 2.15 MWh BESS</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Q2 FY21</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3144841982"/>
                  </a:ext>
                </a:extLst>
              </a:tr>
              <a:tr h="563938">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Haryana (UHBVN/DHBVN), September 2019</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Generation</a:t>
                      </a:r>
                    </a:p>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100 MW solar, solar-wind or small hydro with storage</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Expected bid conclusion in Q2 FY21</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extLst>
                  <a:ext uri="{0D108BD9-81ED-4DB2-BD59-A6C34878D82A}">
                    <a16:rowId xmlns:a16="http://schemas.microsoft.com/office/drawing/2014/main" val="740085243"/>
                  </a:ext>
                </a:extLst>
              </a:tr>
              <a:tr h="563938">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Pan India (SECI), August 2019</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Generation </a:t>
                      </a:r>
                    </a:p>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1,200 MW assured peak power supply with storage</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GB" sz="700" u="none" strike="noStrike" cap="none" dirty="0">
                          <a:effectLst/>
                          <a:latin typeface="Open Sans" panose="020B0606030504020204" pitchFamily="34" charset="0"/>
                          <a:ea typeface="Open Sans" panose="020B0606030504020204" pitchFamily="34" charset="0"/>
                          <a:cs typeface="Open Sans" panose="020B0606030504020204" pitchFamily="34" charset="0"/>
                          <a:sym typeface="Arial"/>
                        </a:rPr>
                        <a:t>Bid concluded in Jan 2020 with </a:t>
                      </a:r>
                      <a:r>
                        <a:rPr lang="en-US" sz="700" u="none" strike="noStrike" cap="none" dirty="0">
                          <a:effectLst/>
                          <a:latin typeface="Open Sans" panose="020B0606030504020204" pitchFamily="34" charset="0"/>
                          <a:ea typeface="Open Sans" panose="020B0606030504020204" pitchFamily="34" charset="0"/>
                          <a:cs typeface="Open Sans" panose="020B0606030504020204" pitchFamily="34" charset="0"/>
                          <a:sym typeface="Arial"/>
                        </a:rPr>
                        <a:t>tariff of 4.04 - 4.30 INR/kWh </a:t>
                      </a:r>
                      <a:endPar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extLst>
                  <a:ext uri="{0D108BD9-81ED-4DB2-BD59-A6C34878D82A}">
                    <a16:rowId xmlns:a16="http://schemas.microsoft.com/office/drawing/2014/main" val="830139713"/>
                  </a:ext>
                </a:extLst>
              </a:tr>
              <a:tr h="445214">
                <a:tc>
                  <a:txBody>
                    <a:bodyPr/>
                    <a:lstStyle/>
                    <a:p>
                      <a:pPr marR="0" algn="l" rtl="0" fontAlgn="b">
                        <a:lnSpc>
                          <a:spcPct val="100000"/>
                        </a:lnSpc>
                        <a:spcBef>
                          <a:spcPts val="0"/>
                        </a:spcBef>
                        <a:spcAft>
                          <a:spcPts val="0"/>
                        </a:spcAft>
                        <a:buClr>
                          <a:srgbClr val="000000"/>
                        </a:buClr>
                        <a:buFont typeface="Arial"/>
                      </a:pPr>
                      <a:r>
                        <a:rPr lang="en-IN" sz="700" u="none" strike="noStrike" cap="none" dirty="0">
                          <a:effectLst/>
                          <a:latin typeface="Open Sans" panose="020B0606030504020204" pitchFamily="34" charset="0"/>
                          <a:ea typeface="Open Sans" panose="020B0606030504020204" pitchFamily="34" charset="0"/>
                          <a:cs typeface="Open Sans" panose="020B0606030504020204" pitchFamily="34" charset="0"/>
                          <a:sym typeface="Arial"/>
                        </a:rPr>
                        <a:t>Andhra Pradesh (AP Transco), February 2019</a:t>
                      </a:r>
                      <a:endParaRPr lang="en-IN"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tc>
                  <a:txBody>
                    <a:bodyPr/>
                    <a:lstStyle/>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Transmission </a:t>
                      </a:r>
                    </a:p>
                    <a:p>
                      <a:pPr algn="l" fontAlgn="b"/>
                      <a:r>
                        <a:rPr lang="en-US" sz="700" u="none" strike="noStrike" dirty="0">
                          <a:effectLst/>
                          <a:latin typeface="Open Sans" panose="020B0606030504020204" pitchFamily="34" charset="0"/>
                          <a:ea typeface="Open Sans" panose="020B0606030504020204" pitchFamily="34" charset="0"/>
                          <a:cs typeface="Open Sans" panose="020B0606030504020204" pitchFamily="34" charset="0"/>
                        </a:rPr>
                        <a:t>400 MW with 8 hours of daily discharge</a:t>
                      </a:r>
                      <a:endParaRPr lang="en-US" sz="7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700" u="none" strike="noStrike" cap="none" dirty="0">
                          <a:effectLst/>
                          <a:latin typeface="Open Sans" panose="020B0606030504020204" pitchFamily="34" charset="0"/>
                          <a:ea typeface="Open Sans" panose="020B0606030504020204" pitchFamily="34" charset="0"/>
                          <a:cs typeface="Open Sans" panose="020B0606030504020204" pitchFamily="34" charset="0"/>
                          <a:sym typeface="Arial"/>
                        </a:rPr>
                        <a:t>Bid cancelled</a:t>
                      </a:r>
                      <a:endParaRPr lang="en-US" sz="700" b="0" i="0" u="none" strike="noStrike" cap="non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sym typeface="Arial"/>
                      </a:endParaRPr>
                    </a:p>
                  </a:txBody>
                  <a:tcPr marL="45720" marR="45720" anchor="ctr"/>
                </a:tc>
                <a:extLst>
                  <a:ext uri="{0D108BD9-81ED-4DB2-BD59-A6C34878D82A}">
                    <a16:rowId xmlns:a16="http://schemas.microsoft.com/office/drawing/2014/main" val="417347986"/>
                  </a:ext>
                </a:extLst>
              </a:tr>
            </a:tbl>
          </a:graphicData>
        </a:graphic>
      </p:graphicFrame>
      <p:sp>
        <p:nvSpPr>
          <p:cNvPr id="16" name="Google Shape;100;p20"/>
          <p:cNvSpPr txBox="1"/>
          <p:nvPr/>
        </p:nvSpPr>
        <p:spPr>
          <a:xfrm>
            <a:off x="6554363" y="1382573"/>
            <a:ext cx="2333107" cy="320706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700" dirty="0">
                <a:solidFill>
                  <a:srgbClr val="575756"/>
                </a:solidFill>
                <a:latin typeface="Open Sans"/>
                <a:ea typeface="Open Sans"/>
                <a:cs typeface="Open Sans"/>
                <a:sym typeface="Open Sans"/>
              </a:rPr>
              <a:t>The key driver for energy storage growth has been the co-location of storage with RE generation projects; e.g., 1.2 GW tender in India (2019) with assured peak power supply for 6 hours (50% capacity). The PPA price discovered was </a:t>
            </a:r>
            <a:r>
              <a:rPr lang="en-IN" sz="800" b="1" dirty="0">
                <a:solidFill>
                  <a:srgbClr val="575756"/>
                </a:solidFill>
                <a:latin typeface="Open Sans"/>
                <a:ea typeface="Open Sans"/>
                <a:cs typeface="Open Sans"/>
                <a:sym typeface="Open Sans"/>
              </a:rPr>
              <a:t>4.04–4.30 INR/kWh (54–58 USD/MWh).</a:t>
            </a:r>
          </a:p>
          <a:p>
            <a:pPr lvl="0">
              <a:spcBef>
                <a:spcPts val="700"/>
              </a:spcBef>
              <a:buClr>
                <a:schemeClr val="dk1"/>
              </a:buClr>
              <a:buSzPts val="1100"/>
            </a:pPr>
            <a:r>
              <a:rPr lang="en-IN" sz="700" dirty="0">
                <a:solidFill>
                  <a:srgbClr val="575756"/>
                </a:solidFill>
                <a:latin typeface="Open Sans"/>
                <a:ea typeface="Open Sans"/>
                <a:cs typeface="Open Sans"/>
                <a:sym typeface="Open Sans"/>
              </a:rPr>
              <a:t>Recent hybrid (RE + battery) project tariffs discovered in the US reached a record low of </a:t>
            </a:r>
            <a:r>
              <a:rPr lang="en-IN" sz="800" b="1" dirty="0">
                <a:solidFill>
                  <a:srgbClr val="575756"/>
                </a:solidFill>
                <a:latin typeface="Open Sans"/>
                <a:ea typeface="Open Sans"/>
                <a:cs typeface="Open Sans"/>
                <a:sym typeface="Open Sans"/>
              </a:rPr>
              <a:t>1.64–2.14 INR/kWh (21.8–28.5 USD/MWh) for 4-hour backup (45–75% capacity).</a:t>
            </a:r>
          </a:p>
          <a:p>
            <a:pPr lvl="0">
              <a:spcBef>
                <a:spcPts val="700"/>
              </a:spcBef>
              <a:buClr>
                <a:schemeClr val="dk1"/>
              </a:buClr>
              <a:buSzPts val="1100"/>
            </a:pPr>
            <a:r>
              <a:rPr lang="en-IN" sz="700" dirty="0">
                <a:solidFill>
                  <a:srgbClr val="575756"/>
                </a:solidFill>
                <a:latin typeface="Open Sans"/>
                <a:ea typeface="Open Sans"/>
                <a:cs typeface="Open Sans"/>
                <a:sym typeface="Open Sans"/>
              </a:rPr>
              <a:t>Battery storage prices and levelised tariffs have been rapidly declining due to the supersizing of battery capacities, anywhere from </a:t>
            </a:r>
            <a:r>
              <a:rPr lang="en-IN" sz="800" b="1" dirty="0">
                <a:solidFill>
                  <a:srgbClr val="575756"/>
                </a:solidFill>
                <a:latin typeface="Open Sans"/>
                <a:ea typeface="Open Sans"/>
                <a:cs typeface="Open Sans"/>
                <a:sym typeface="Open Sans"/>
              </a:rPr>
              <a:t>400 to 1,200 MWh, thereby driving costs down.</a:t>
            </a:r>
          </a:p>
          <a:p>
            <a:pPr lvl="0">
              <a:spcBef>
                <a:spcPts val="700"/>
              </a:spcBef>
              <a:buClr>
                <a:schemeClr val="dk1"/>
              </a:buClr>
              <a:buSzPts val="1100"/>
            </a:pPr>
            <a:r>
              <a:rPr lang="en-IN" sz="700" dirty="0">
                <a:solidFill>
                  <a:srgbClr val="575756"/>
                </a:solidFill>
                <a:latin typeface="Open Sans"/>
                <a:ea typeface="Open Sans"/>
                <a:cs typeface="Open Sans"/>
                <a:sym typeface="Open Sans"/>
              </a:rPr>
              <a:t>India is expected to have more hybrid (RE + storage) auctions of higher capacities in the future as the chief tendering agency (SECI) plans to come up with such tenders on demands from </a:t>
            </a:r>
            <a:r>
              <a:rPr lang="en-IN" sz="800" b="1" dirty="0">
                <a:solidFill>
                  <a:srgbClr val="575756"/>
                </a:solidFill>
                <a:latin typeface="Open Sans"/>
                <a:ea typeface="Open Sans"/>
                <a:cs typeface="Open Sans"/>
                <a:sym typeface="Open Sans"/>
              </a:rPr>
              <a:t>discoms to meet their renewable obligations and tackle grid-level integration challenges simultaneously.</a:t>
            </a:r>
          </a:p>
        </p:txBody>
      </p:sp>
      <p:graphicFrame>
        <p:nvGraphicFramePr>
          <p:cNvPr id="32" name="Chart 31">
            <a:extLst>
              <a:ext uri="{FF2B5EF4-FFF2-40B4-BE49-F238E27FC236}">
                <a16:creationId xmlns:a16="http://schemas.microsoft.com/office/drawing/2014/main" id="{346074BC-1519-CB4A-A812-8406D3F1A8F8}"/>
              </a:ext>
            </a:extLst>
          </p:cNvPr>
          <p:cNvGraphicFramePr/>
          <p:nvPr>
            <p:extLst>
              <p:ext uri="{D42A27DB-BD31-4B8C-83A1-F6EECF244321}">
                <p14:modId xmlns:p14="http://schemas.microsoft.com/office/powerpoint/2010/main" val="2217369351"/>
              </p:ext>
            </p:extLst>
          </p:nvPr>
        </p:nvGraphicFramePr>
        <p:xfrm>
          <a:off x="272668" y="1282366"/>
          <a:ext cx="3242760" cy="3407483"/>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 Placeholder 3">
            <a:extLst>
              <a:ext uri="{FF2B5EF4-FFF2-40B4-BE49-F238E27FC236}">
                <a16:creationId xmlns:a16="http://schemas.microsoft.com/office/drawing/2014/main" id="{0360A977-9629-CC46-AD9C-DEB07F225895}"/>
              </a:ext>
            </a:extLst>
          </p:cNvPr>
          <p:cNvSpPr txBox="1">
            <a:spLocks/>
          </p:cNvSpPr>
          <p:nvPr/>
        </p:nvSpPr>
        <p:spPr>
          <a:xfrm>
            <a:off x="171137" y="4744965"/>
            <a:ext cx="3249121" cy="32684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Gormon, Mills, Bolinger, Wiser, Singhal, Ela, and O’Shaughnnessy (2020); LBNL; and BNEF (2020). Exchange rate = 75.0 INR/USD</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Text Placeholder 3">
            <a:extLst>
              <a:ext uri="{FF2B5EF4-FFF2-40B4-BE49-F238E27FC236}">
                <a16:creationId xmlns:a16="http://schemas.microsoft.com/office/drawing/2014/main" id="{0360A977-9629-CC46-AD9C-DEB07F225895}"/>
              </a:ext>
            </a:extLst>
          </p:cNvPr>
          <p:cNvSpPr txBox="1">
            <a:spLocks/>
          </p:cNvSpPr>
          <p:nvPr/>
        </p:nvSpPr>
        <p:spPr>
          <a:xfrm>
            <a:off x="3474062" y="4743196"/>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and state renewable agencies.</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4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TextBox 4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14</a:t>
            </a:r>
          </a:p>
        </p:txBody>
      </p:sp>
      <p:sp>
        <p:nvSpPr>
          <p:cNvPr id="2" name="TextBox 1"/>
          <p:cNvSpPr txBox="1"/>
          <p:nvPr/>
        </p:nvSpPr>
        <p:spPr>
          <a:xfrm>
            <a:off x="185803" y="1799752"/>
            <a:ext cx="1535633" cy="307777"/>
          </a:xfrm>
          <a:prstGeom prst="rect">
            <a:avLst/>
          </a:prstGeom>
          <a:noFill/>
        </p:spPr>
        <p:txBody>
          <a:bodyPr wrap="square" rtlCol="0">
            <a:spAutoFit/>
          </a:bodyPr>
          <a:lstStyle/>
          <a:p>
            <a:pPr algn="r"/>
            <a:r>
              <a:rPr lang="en-IN" sz="700" dirty="0">
                <a:latin typeface="Open Sans" panose="020B0606030504020204" pitchFamily="34" charset="0"/>
                <a:ea typeface="Open Sans" panose="020B0606030504020204" pitchFamily="34" charset="0"/>
                <a:cs typeface="Open Sans" panose="020B0606030504020204" pitchFamily="34" charset="0"/>
              </a:rPr>
              <a:t>Southern Bighorn Solar &amp; Storage Center, Nevada US 2023 </a:t>
            </a:r>
          </a:p>
        </p:txBody>
      </p:sp>
      <p:sp>
        <p:nvSpPr>
          <p:cNvPr id="21" name="TextBox 20"/>
          <p:cNvSpPr txBox="1"/>
          <p:nvPr/>
        </p:nvSpPr>
        <p:spPr>
          <a:xfrm>
            <a:off x="161612" y="2072211"/>
            <a:ext cx="1535633" cy="307777"/>
          </a:xfrm>
          <a:prstGeom prst="rect">
            <a:avLst/>
          </a:prstGeom>
          <a:noFill/>
        </p:spPr>
        <p:txBody>
          <a:bodyPr wrap="square" rtlCol="0">
            <a:spAutoFit/>
          </a:bodyPr>
          <a:lstStyle/>
          <a:p>
            <a:pPr algn="r"/>
            <a:r>
              <a:rPr lang="en-IN" sz="700" dirty="0">
                <a:latin typeface="Open Sans" panose="020B0606030504020204" pitchFamily="34" charset="0"/>
                <a:ea typeface="Open Sans" panose="020B0606030504020204" pitchFamily="34" charset="0"/>
                <a:cs typeface="Open Sans" panose="020B0606030504020204" pitchFamily="34" charset="0"/>
              </a:rPr>
              <a:t>Eland Solar Farm, </a:t>
            </a:r>
            <a:br>
              <a:rPr lang="en-IN" sz="700" dirty="0">
                <a:latin typeface="Open Sans" panose="020B0606030504020204" pitchFamily="34" charset="0"/>
                <a:ea typeface="Open Sans" panose="020B0606030504020204" pitchFamily="34" charset="0"/>
                <a:cs typeface="Open Sans" panose="020B0606030504020204" pitchFamily="34" charset="0"/>
              </a:rPr>
            </a:br>
            <a:r>
              <a:rPr lang="en-IN" sz="700" dirty="0">
                <a:latin typeface="Open Sans" panose="020B0606030504020204" pitchFamily="34" charset="0"/>
                <a:ea typeface="Open Sans" panose="020B0606030504020204" pitchFamily="34" charset="0"/>
                <a:cs typeface="Open Sans" panose="020B0606030504020204" pitchFamily="34" charset="0"/>
              </a:rPr>
              <a:t>California US 2023 </a:t>
            </a:r>
          </a:p>
        </p:txBody>
      </p:sp>
      <p:sp>
        <p:nvSpPr>
          <p:cNvPr id="25" name="TextBox 24"/>
          <p:cNvSpPr txBox="1"/>
          <p:nvPr/>
        </p:nvSpPr>
        <p:spPr>
          <a:xfrm>
            <a:off x="147412" y="2344100"/>
            <a:ext cx="1535633" cy="307777"/>
          </a:xfrm>
          <a:prstGeom prst="rect">
            <a:avLst/>
          </a:prstGeom>
          <a:noFill/>
        </p:spPr>
        <p:txBody>
          <a:bodyPr wrap="square" rtlCol="0">
            <a:spAutoFit/>
          </a:bodyPr>
          <a:lstStyle/>
          <a:p>
            <a:pPr algn="r"/>
            <a:r>
              <a:rPr lang="en-IN" sz="700" dirty="0">
                <a:latin typeface="Open Sans" panose="020B0606030504020204" pitchFamily="34" charset="0"/>
                <a:ea typeface="Open Sans" panose="020B0606030504020204" pitchFamily="34" charset="0"/>
                <a:cs typeface="Open Sans" panose="020B0606030504020204" pitchFamily="34" charset="0"/>
              </a:rPr>
              <a:t>SECI Assured Peak Power Supply, India 2022 </a:t>
            </a:r>
          </a:p>
        </p:txBody>
      </p:sp>
      <p:sp>
        <p:nvSpPr>
          <p:cNvPr id="27" name="TextBox 26"/>
          <p:cNvSpPr txBox="1"/>
          <p:nvPr/>
        </p:nvSpPr>
        <p:spPr>
          <a:xfrm>
            <a:off x="147411" y="2635543"/>
            <a:ext cx="1535633" cy="307777"/>
          </a:xfrm>
          <a:prstGeom prst="rect">
            <a:avLst/>
          </a:prstGeom>
          <a:noFill/>
        </p:spPr>
        <p:txBody>
          <a:bodyPr wrap="square" rtlCol="0">
            <a:spAutoFit/>
          </a:bodyPr>
          <a:lstStyle/>
          <a:p>
            <a:pPr algn="r"/>
            <a:r>
              <a:rPr lang="en-IN" sz="700" dirty="0">
                <a:latin typeface="Open Sans" panose="020B0606030504020204" pitchFamily="34" charset="0"/>
                <a:ea typeface="Open Sans" panose="020B0606030504020204" pitchFamily="34" charset="0"/>
                <a:cs typeface="Open Sans" panose="020B0606030504020204" pitchFamily="34" charset="0"/>
              </a:rPr>
              <a:t>Arrow Canyon Solar, </a:t>
            </a:r>
            <a:br>
              <a:rPr lang="en-IN" sz="700" dirty="0">
                <a:latin typeface="Open Sans" panose="020B0606030504020204" pitchFamily="34" charset="0"/>
                <a:ea typeface="Open Sans" panose="020B0606030504020204" pitchFamily="34" charset="0"/>
                <a:cs typeface="Open Sans" panose="020B0606030504020204" pitchFamily="34" charset="0"/>
              </a:rPr>
            </a:br>
            <a:r>
              <a:rPr lang="en-IN" sz="700" dirty="0">
                <a:latin typeface="Open Sans" panose="020B0606030504020204" pitchFamily="34" charset="0"/>
                <a:ea typeface="Open Sans" panose="020B0606030504020204" pitchFamily="34" charset="0"/>
                <a:cs typeface="Open Sans" panose="020B0606030504020204" pitchFamily="34" charset="0"/>
              </a:rPr>
              <a:t>Nevada US 2021 </a:t>
            </a:r>
          </a:p>
        </p:txBody>
      </p:sp>
      <p:sp>
        <p:nvSpPr>
          <p:cNvPr id="28" name="TextBox 27"/>
          <p:cNvSpPr txBox="1"/>
          <p:nvPr/>
        </p:nvSpPr>
        <p:spPr>
          <a:xfrm>
            <a:off x="159834" y="2911752"/>
            <a:ext cx="1535633" cy="307777"/>
          </a:xfrm>
          <a:prstGeom prst="rect">
            <a:avLst/>
          </a:prstGeom>
          <a:noFill/>
        </p:spPr>
        <p:txBody>
          <a:bodyPr wrap="square" rtlCol="0">
            <a:spAutoFit/>
          </a:bodyPr>
          <a:lstStyle/>
          <a:p>
            <a:pPr algn="r"/>
            <a:r>
              <a:rPr lang="en-IN" sz="700" dirty="0">
                <a:latin typeface="Open Sans" panose="020B0606030504020204" pitchFamily="34" charset="0"/>
                <a:ea typeface="Open Sans" panose="020B0606030504020204" pitchFamily="34" charset="0"/>
                <a:cs typeface="Open Sans" panose="020B0606030504020204" pitchFamily="34" charset="0"/>
              </a:rPr>
              <a:t>Dodge Flat Solar, </a:t>
            </a:r>
            <a:br>
              <a:rPr lang="en-IN" sz="700" dirty="0">
                <a:latin typeface="Open Sans" panose="020B0606030504020204" pitchFamily="34" charset="0"/>
                <a:ea typeface="Open Sans" panose="020B0606030504020204" pitchFamily="34" charset="0"/>
                <a:cs typeface="Open Sans" panose="020B0606030504020204" pitchFamily="34" charset="0"/>
              </a:rPr>
            </a:br>
            <a:r>
              <a:rPr lang="en-IN" sz="700" dirty="0">
                <a:latin typeface="Open Sans" panose="020B0606030504020204" pitchFamily="34" charset="0"/>
                <a:ea typeface="Open Sans" panose="020B0606030504020204" pitchFamily="34" charset="0"/>
                <a:cs typeface="Open Sans" panose="020B0606030504020204" pitchFamily="34" charset="0"/>
              </a:rPr>
              <a:t>Nevada US 2020 </a:t>
            </a:r>
          </a:p>
        </p:txBody>
      </p:sp>
      <p:sp>
        <p:nvSpPr>
          <p:cNvPr id="29" name="TextBox 28"/>
          <p:cNvSpPr txBox="1"/>
          <p:nvPr/>
        </p:nvSpPr>
        <p:spPr>
          <a:xfrm>
            <a:off x="147410" y="3244734"/>
            <a:ext cx="1535633" cy="200055"/>
          </a:xfrm>
          <a:prstGeom prst="rect">
            <a:avLst/>
          </a:prstGeom>
          <a:noFill/>
        </p:spPr>
        <p:txBody>
          <a:bodyPr wrap="square" rtlCol="0">
            <a:spAutoFit/>
          </a:bodyPr>
          <a:lstStyle/>
          <a:p>
            <a:pPr algn="r"/>
            <a:r>
              <a:rPr lang="en-IN" sz="700" dirty="0">
                <a:latin typeface="Open Sans" panose="020B0606030504020204" pitchFamily="34" charset="0"/>
                <a:ea typeface="Open Sans" panose="020B0606030504020204" pitchFamily="34" charset="0"/>
                <a:cs typeface="Open Sans" panose="020B0606030504020204" pitchFamily="34" charset="0"/>
              </a:rPr>
              <a:t>RE Mustang, California US 2020 </a:t>
            </a:r>
          </a:p>
        </p:txBody>
      </p:sp>
      <p:sp>
        <p:nvSpPr>
          <p:cNvPr id="30" name="TextBox 29"/>
          <p:cNvSpPr txBox="1"/>
          <p:nvPr/>
        </p:nvSpPr>
        <p:spPr>
          <a:xfrm>
            <a:off x="159834" y="3520943"/>
            <a:ext cx="1535633" cy="200055"/>
          </a:xfrm>
          <a:prstGeom prst="rect">
            <a:avLst/>
          </a:prstGeom>
          <a:noFill/>
        </p:spPr>
        <p:txBody>
          <a:bodyPr wrap="square" rtlCol="0">
            <a:spAutoFit/>
          </a:bodyPr>
          <a:lstStyle/>
          <a:p>
            <a:pPr algn="r"/>
            <a:r>
              <a:rPr lang="en-IN" sz="700" dirty="0">
                <a:latin typeface="Open Sans" panose="020B0606030504020204" pitchFamily="34" charset="0"/>
                <a:ea typeface="Open Sans" panose="020B0606030504020204" pitchFamily="34" charset="0"/>
                <a:cs typeface="Open Sans" panose="020B0606030504020204" pitchFamily="34" charset="0"/>
              </a:rPr>
              <a:t>Eland Project, California US 2019 </a:t>
            </a:r>
          </a:p>
        </p:txBody>
      </p:sp>
      <p:sp>
        <p:nvSpPr>
          <p:cNvPr id="31" name="TextBox 30"/>
          <p:cNvSpPr txBox="1"/>
          <p:nvPr/>
        </p:nvSpPr>
        <p:spPr>
          <a:xfrm>
            <a:off x="159834" y="3822357"/>
            <a:ext cx="1535633" cy="200055"/>
          </a:xfrm>
          <a:prstGeom prst="rect">
            <a:avLst/>
          </a:prstGeom>
          <a:noFill/>
        </p:spPr>
        <p:txBody>
          <a:bodyPr wrap="square" rtlCol="0">
            <a:spAutoFit/>
          </a:bodyPr>
          <a:lstStyle/>
          <a:p>
            <a:pPr algn="r"/>
            <a:r>
              <a:rPr lang="en-IN" sz="700" dirty="0">
                <a:latin typeface="Open Sans" panose="020B0606030504020204" pitchFamily="34" charset="0"/>
                <a:ea typeface="Open Sans" panose="020B0606030504020204" pitchFamily="34" charset="0"/>
                <a:cs typeface="Open Sans" panose="020B0606030504020204" pitchFamily="34" charset="0"/>
              </a:rPr>
              <a:t>TEP, Arizona US 2017 </a:t>
            </a:r>
          </a:p>
        </p:txBody>
      </p:sp>
      <p:sp>
        <p:nvSpPr>
          <p:cNvPr id="35" name="TextBox 34"/>
          <p:cNvSpPr txBox="1"/>
          <p:nvPr/>
        </p:nvSpPr>
        <p:spPr>
          <a:xfrm>
            <a:off x="159834" y="4073457"/>
            <a:ext cx="1535633" cy="200055"/>
          </a:xfrm>
          <a:prstGeom prst="rect">
            <a:avLst/>
          </a:prstGeom>
          <a:noFill/>
        </p:spPr>
        <p:txBody>
          <a:bodyPr wrap="square" rtlCol="0">
            <a:spAutoFit/>
          </a:bodyPr>
          <a:lstStyle>
            <a:defPPr marR="0" lvl="0" algn="l" rtl="0">
              <a:lnSpc>
                <a:spcPct val="100000"/>
              </a:lnSpc>
              <a:spcBef>
                <a:spcPts val="0"/>
              </a:spcBef>
              <a:spcAft>
                <a:spcPts val="0"/>
              </a:spcAft>
            </a:defPPr>
            <a:lvl1pPr algn="r">
              <a:defRPr sz="700">
                <a:latin typeface="Open Sans" panose="020B0606030504020204" pitchFamily="34" charset="0"/>
                <a:ea typeface="Open Sans" panose="020B0606030504020204" pitchFamily="34" charset="0"/>
                <a:cs typeface="Open Sans" panose="020B0606030504020204" pitchFamily="34" charset="0"/>
              </a:defRPr>
            </a:lvl1pPr>
          </a:lstStyle>
          <a:p>
            <a:r>
              <a:rPr lang="en-IN" dirty="0"/>
              <a:t>KIUC, Hawaii  US 2017 </a:t>
            </a:r>
          </a:p>
        </p:txBody>
      </p:sp>
      <p:sp>
        <p:nvSpPr>
          <p:cNvPr id="36" name="TextBox 35"/>
          <p:cNvSpPr txBox="1"/>
          <p:nvPr/>
        </p:nvSpPr>
        <p:spPr>
          <a:xfrm>
            <a:off x="159833" y="4359074"/>
            <a:ext cx="1535633" cy="200055"/>
          </a:xfrm>
          <a:prstGeom prst="rect">
            <a:avLst/>
          </a:prstGeom>
          <a:noFill/>
        </p:spPr>
        <p:txBody>
          <a:bodyPr wrap="square" rtlCol="0">
            <a:spAutoFit/>
          </a:bodyPr>
          <a:lstStyle>
            <a:defPPr marR="0" lvl="0" algn="l" rtl="0">
              <a:lnSpc>
                <a:spcPct val="100000"/>
              </a:lnSpc>
              <a:spcBef>
                <a:spcPts val="0"/>
              </a:spcBef>
              <a:spcAft>
                <a:spcPts val="0"/>
              </a:spcAft>
            </a:defPPr>
            <a:lvl1pPr algn="r">
              <a:defRPr sz="700">
                <a:latin typeface="Open Sans" panose="020B0606030504020204" pitchFamily="34" charset="0"/>
                <a:ea typeface="Open Sans" panose="020B0606030504020204" pitchFamily="34" charset="0"/>
                <a:cs typeface="Open Sans" panose="020B0606030504020204" pitchFamily="34" charset="0"/>
              </a:defRPr>
            </a:lvl1pPr>
          </a:lstStyle>
          <a:p>
            <a:r>
              <a:rPr lang="en-IN" dirty="0"/>
              <a:t>KIUC, Hawaii US  2015 </a:t>
            </a:r>
          </a:p>
        </p:txBody>
      </p:sp>
      <p:grpSp>
        <p:nvGrpSpPr>
          <p:cNvPr id="37" name="Group 36"/>
          <p:cNvGrpSpPr/>
          <p:nvPr/>
        </p:nvGrpSpPr>
        <p:grpSpPr>
          <a:xfrm>
            <a:off x="8284057" y="4779402"/>
            <a:ext cx="715926" cy="418214"/>
            <a:chOff x="8284057" y="4779402"/>
            <a:chExt cx="715926" cy="418214"/>
          </a:xfrm>
        </p:grpSpPr>
        <p:sp>
          <p:nvSpPr>
            <p:cNvPr id="38" name="Rounded Rectangle 37"/>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9" name="Group 38"/>
            <p:cNvGrpSpPr/>
            <p:nvPr/>
          </p:nvGrpSpPr>
          <p:grpSpPr>
            <a:xfrm>
              <a:off x="8284057" y="4879531"/>
              <a:ext cx="715926" cy="263969"/>
              <a:chOff x="1376812" y="1471708"/>
              <a:chExt cx="715926" cy="263969"/>
            </a:xfrm>
          </p:grpSpPr>
          <p:sp>
            <p:nvSpPr>
              <p:cNvPr id="40" name="TextBox 3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41" name="Group 40"/>
              <p:cNvGrpSpPr/>
              <p:nvPr/>
            </p:nvGrpSpPr>
            <p:grpSpPr>
              <a:xfrm>
                <a:off x="1504037" y="1471708"/>
                <a:ext cx="436340" cy="63914"/>
                <a:chOff x="973747" y="978085"/>
                <a:chExt cx="436340" cy="63914"/>
              </a:xfrm>
            </p:grpSpPr>
            <p:sp>
              <p:nvSpPr>
                <p:cNvPr id="51" name="Oval 50"/>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Oval 51"/>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Oval 52"/>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Tree>
    <p:extLst>
      <p:ext uri="{BB962C8B-B14F-4D97-AF65-F5344CB8AC3E}">
        <p14:creationId xmlns:p14="http://schemas.microsoft.com/office/powerpoint/2010/main" val="1530818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40" name="Rounded Rectangle 39"/>
          <p:cNvSpPr/>
          <p:nvPr/>
        </p:nvSpPr>
        <p:spPr>
          <a:xfrm>
            <a:off x="6485302" y="944463"/>
            <a:ext cx="3238213" cy="3790288"/>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Google Shape;99;p20"/>
          <p:cNvSpPr txBox="1">
            <a:spLocks noGrp="1"/>
          </p:cNvSpPr>
          <p:nvPr>
            <p:ph type="title"/>
          </p:nvPr>
        </p:nvSpPr>
        <p:spPr>
          <a:xfrm>
            <a:off x="457200" y="127558"/>
            <a:ext cx="8229600" cy="297765"/>
          </a:xfrm>
          <a:prstGeom prst="rect">
            <a:avLst/>
          </a:prstGeom>
        </p:spPr>
        <p:txBody>
          <a:bodyPr spcFirstLastPara="1" wrap="square" lIns="91425" tIns="91425" rIns="91425" bIns="91425" anchor="b" anchorCtr="0">
            <a:noAutofit/>
          </a:bodyPr>
          <a:lstStyle/>
          <a:p>
            <a:pPr lvl="0"/>
            <a:r>
              <a:rPr lang="en-US" sz="1200" dirty="0">
                <a:solidFill>
                  <a:srgbClr val="575756"/>
                </a:solidFill>
              </a:rPr>
              <a:t>Electric mobility: </a:t>
            </a:r>
            <a:r>
              <a:rPr lang="en-IN" sz="1200" dirty="0">
                <a:solidFill>
                  <a:srgbClr val="0A9FD9"/>
                </a:solidFill>
              </a:rPr>
              <a:t>EV and hybrid vehicle sales down sharply, mirroring wider market trend</a:t>
            </a:r>
            <a:endParaRPr sz="1200" dirty="0">
              <a:solidFill>
                <a:srgbClr val="0A9FD9"/>
              </a:solidFill>
            </a:endParaRPr>
          </a:p>
        </p:txBody>
      </p:sp>
      <p:sp>
        <p:nvSpPr>
          <p:cNvPr id="16" name="Google Shape;100;p20"/>
          <p:cNvSpPr txBox="1"/>
          <p:nvPr/>
        </p:nvSpPr>
        <p:spPr>
          <a:xfrm>
            <a:off x="6554363" y="1001775"/>
            <a:ext cx="2333107" cy="320706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dirty="0">
                <a:solidFill>
                  <a:srgbClr val="575756"/>
                </a:solidFill>
                <a:latin typeface="Open Sans"/>
                <a:ea typeface="Open Sans"/>
                <a:cs typeface="Open Sans"/>
                <a:sym typeface="Open Sans"/>
              </a:rPr>
              <a:t>Overall, battery-operated vehicle (BOV) and hybrid vehicle sales declined dramatically by </a:t>
            </a:r>
            <a:r>
              <a:rPr lang="en-IN" sz="800" b="1" dirty="0">
                <a:solidFill>
                  <a:srgbClr val="575756"/>
                </a:solidFill>
                <a:latin typeface="Open Sans"/>
                <a:ea typeface="Open Sans"/>
                <a:cs typeface="Open Sans"/>
                <a:sym typeface="Open Sans"/>
              </a:rPr>
              <a:t>72.4%, from 60,924 units in Q1 FY20 to 16,978 units in Q1 FY21.</a:t>
            </a:r>
          </a:p>
          <a:p>
            <a:pPr lvl="0">
              <a:spcBef>
                <a:spcPts val="700"/>
              </a:spcBef>
              <a:buClr>
                <a:schemeClr val="dk1"/>
              </a:buClr>
              <a:buSzPts val="1100"/>
            </a:pPr>
            <a:r>
              <a:rPr lang="en-IN" sz="800" dirty="0">
                <a:solidFill>
                  <a:srgbClr val="575756"/>
                </a:solidFill>
                <a:latin typeface="Open Sans"/>
                <a:ea typeface="Open Sans"/>
                <a:cs typeface="Open Sans"/>
                <a:sym typeface="Open Sans"/>
              </a:rPr>
              <a:t>BOV and hybrid vehicles sales grew with a </a:t>
            </a:r>
            <a:r>
              <a:rPr lang="en-IN" sz="800" b="1" dirty="0">
                <a:solidFill>
                  <a:srgbClr val="575756"/>
                </a:solidFill>
                <a:latin typeface="Open Sans"/>
                <a:ea typeface="Open Sans"/>
                <a:cs typeface="Open Sans"/>
                <a:sym typeface="Open Sans"/>
              </a:rPr>
              <a:t>CAGR of 90.4% between FY16 and FY20.</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Two- and three-wheeler sales (e-rickshaws)</a:t>
            </a:r>
            <a:r>
              <a:rPr lang="en-IN" sz="800" dirty="0">
                <a:solidFill>
                  <a:srgbClr val="575756"/>
                </a:solidFill>
                <a:latin typeface="Open Sans"/>
                <a:ea typeface="Open Sans"/>
                <a:cs typeface="Open Sans"/>
                <a:sym typeface="Open Sans"/>
              </a:rPr>
              <a:t> are key drivers of EV sales growth in India, contributing more than </a:t>
            </a:r>
            <a:r>
              <a:rPr lang="en-IN" sz="800" b="1" dirty="0">
                <a:solidFill>
                  <a:srgbClr val="575756"/>
                </a:solidFill>
                <a:latin typeface="Open Sans"/>
                <a:ea typeface="Open Sans"/>
                <a:cs typeface="Open Sans"/>
                <a:sym typeface="Open Sans"/>
              </a:rPr>
              <a:t>97% to annual sales (2019–20).</a:t>
            </a:r>
          </a:p>
          <a:p>
            <a:pPr lvl="0">
              <a:spcBef>
                <a:spcPts val="700"/>
              </a:spcBef>
              <a:buClr>
                <a:schemeClr val="dk1"/>
              </a:buClr>
              <a:buSzPts val="1100"/>
            </a:pPr>
            <a:r>
              <a:rPr lang="en-IN" sz="800" dirty="0">
                <a:solidFill>
                  <a:srgbClr val="575756"/>
                </a:solidFill>
                <a:latin typeface="Open Sans"/>
                <a:ea typeface="Open Sans"/>
                <a:cs typeface="Open Sans"/>
                <a:sym typeface="Open Sans"/>
              </a:rPr>
              <a:t>With the gradual easing up of the lockdown, monthly </a:t>
            </a:r>
            <a:r>
              <a:rPr lang="en-IN" sz="800" b="1" dirty="0">
                <a:solidFill>
                  <a:srgbClr val="575756"/>
                </a:solidFill>
                <a:latin typeface="Open Sans"/>
                <a:ea typeface="Open Sans"/>
                <a:cs typeface="Open Sans"/>
                <a:sym typeface="Open Sans"/>
              </a:rPr>
              <a:t>EV sales initially recovered in June 2020; </a:t>
            </a:r>
            <a:r>
              <a:rPr lang="en-IN" sz="800" dirty="0">
                <a:solidFill>
                  <a:srgbClr val="575756"/>
                </a:solidFill>
                <a:latin typeface="Open Sans"/>
                <a:ea typeface="Open Sans"/>
                <a:cs typeface="Open Sans"/>
                <a:sym typeface="Open Sans"/>
              </a:rPr>
              <a:t>this may be attributed to pent-up demand.</a:t>
            </a:r>
          </a:p>
          <a:p>
            <a:pPr lvl="0">
              <a:spcBef>
                <a:spcPts val="700"/>
              </a:spcBef>
              <a:buClr>
                <a:schemeClr val="dk1"/>
              </a:buClr>
              <a:buSzPts val="1100"/>
            </a:pPr>
            <a:r>
              <a:rPr lang="en-IN" sz="800" dirty="0">
                <a:solidFill>
                  <a:srgbClr val="575756"/>
                </a:solidFill>
                <a:latin typeface="Open Sans"/>
                <a:ea typeface="Open Sans"/>
                <a:cs typeface="Open Sans"/>
                <a:sym typeface="Open Sans"/>
              </a:rPr>
              <a:t>Though the festive season from September to November may push EV sales further up, </a:t>
            </a:r>
            <a:r>
              <a:rPr lang="en-IN" sz="800" b="1" dirty="0">
                <a:solidFill>
                  <a:srgbClr val="575756"/>
                </a:solidFill>
                <a:latin typeface="Open Sans"/>
                <a:ea typeface="Open Sans"/>
                <a:cs typeface="Open Sans"/>
                <a:sym typeface="Open Sans"/>
              </a:rPr>
              <a:t>annual automobile sales (for FY21) are forecasted to be nearly 45% lower than in FY20</a:t>
            </a:r>
            <a:r>
              <a:rPr lang="en-IN" sz="800" dirty="0">
                <a:solidFill>
                  <a:srgbClr val="575756"/>
                </a:solidFill>
                <a:latin typeface="Open Sans"/>
                <a:ea typeface="Open Sans"/>
                <a:cs typeface="Open Sans"/>
                <a:sym typeface="Open Sans"/>
              </a:rPr>
              <a:t>, as per SIAM estimates.</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Range anxiety and high prices</a:t>
            </a:r>
            <a:r>
              <a:rPr lang="en-IN" sz="800" dirty="0">
                <a:solidFill>
                  <a:srgbClr val="575756"/>
                </a:solidFill>
                <a:latin typeface="Open Sans"/>
                <a:ea typeface="Open Sans"/>
                <a:cs typeface="Open Sans"/>
                <a:sym typeface="Open Sans"/>
              </a:rPr>
              <a:t> remain key challenges. </a:t>
            </a:r>
          </a:p>
        </p:txBody>
      </p:sp>
      <p:sp>
        <p:nvSpPr>
          <p:cNvPr id="34" name="Text Placeholder 3">
            <a:extLst>
              <a:ext uri="{FF2B5EF4-FFF2-40B4-BE49-F238E27FC236}">
                <a16:creationId xmlns:a16="http://schemas.microsoft.com/office/drawing/2014/main" id="{0360A977-9629-CC46-AD9C-DEB07F225895}"/>
              </a:ext>
            </a:extLst>
          </p:cNvPr>
          <p:cNvSpPr txBox="1">
            <a:spLocks/>
          </p:cNvSpPr>
          <p:nvPr/>
        </p:nvSpPr>
        <p:spPr>
          <a:xfrm>
            <a:off x="200059" y="4767049"/>
            <a:ext cx="6419083"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Vahan</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700" i="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Sewa</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dashboard (Includes only registered vehicles. Unregistered vehicles include low-speed (&lt; 25 km/</a:t>
            </a:r>
            <a:r>
              <a:rPr lang="en-US" sz="700" i="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hr</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e-rickshaws (three-wheelers) and electric two-wheelers), Electric Mobility Dashboard, CEEW Centre for Energy Finance </a:t>
            </a:r>
          </a:p>
          <a:p>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7" name="Chart 16">
            <a:extLst>
              <a:ext uri="{FF2B5EF4-FFF2-40B4-BE49-F238E27FC236}">
                <a16:creationId xmlns:a16="http://schemas.microsoft.com/office/drawing/2014/main" id="{6897CAFD-B721-1343-B95C-FB7DBE5FD327}"/>
              </a:ext>
            </a:extLst>
          </p:cNvPr>
          <p:cNvGraphicFramePr/>
          <p:nvPr>
            <p:extLst>
              <p:ext uri="{D42A27DB-BD31-4B8C-83A1-F6EECF244321}">
                <p14:modId xmlns:p14="http://schemas.microsoft.com/office/powerpoint/2010/main" val="434572190"/>
              </p:ext>
            </p:extLst>
          </p:nvPr>
        </p:nvGraphicFramePr>
        <p:xfrm>
          <a:off x="253761" y="727469"/>
          <a:ext cx="6067015" cy="4027409"/>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p:cNvCxnSpPr/>
          <p:nvPr/>
        </p:nvCxnSpPr>
        <p:spPr>
          <a:xfrm>
            <a:off x="2209800" y="944463"/>
            <a:ext cx="4110976"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6196951" y="88255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Rectangle 37"/>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TextBox 38"/>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15</a:t>
            </a:r>
          </a:p>
        </p:txBody>
      </p:sp>
      <p:grpSp>
        <p:nvGrpSpPr>
          <p:cNvPr id="18" name="Group 17"/>
          <p:cNvGrpSpPr/>
          <p:nvPr/>
        </p:nvGrpSpPr>
        <p:grpSpPr>
          <a:xfrm>
            <a:off x="8284057" y="4779402"/>
            <a:ext cx="715926" cy="418214"/>
            <a:chOff x="8284057" y="4779402"/>
            <a:chExt cx="715926" cy="418214"/>
          </a:xfrm>
        </p:grpSpPr>
        <p:sp>
          <p:nvSpPr>
            <p:cNvPr id="21" name="Rounded Rectangle 20"/>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2" name="Group 21"/>
            <p:cNvGrpSpPr/>
            <p:nvPr/>
          </p:nvGrpSpPr>
          <p:grpSpPr>
            <a:xfrm>
              <a:off x="8284057" y="4879531"/>
              <a:ext cx="715926" cy="263969"/>
              <a:chOff x="1376812" y="1471708"/>
              <a:chExt cx="715926" cy="263969"/>
            </a:xfrm>
          </p:grpSpPr>
          <p:sp>
            <p:nvSpPr>
              <p:cNvPr id="23" name="TextBox 22"/>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4" name="Group 23"/>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Tree>
    <p:extLst>
      <p:ext uri="{BB962C8B-B14F-4D97-AF65-F5344CB8AC3E}">
        <p14:creationId xmlns:p14="http://schemas.microsoft.com/office/powerpoint/2010/main" val="185297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2"/>
          <p:cNvSpPr txBox="1">
            <a:spLocks noGrp="1"/>
          </p:cNvSpPr>
          <p:nvPr>
            <p:ph type="ctrTitle" idx="4294967295"/>
          </p:nvPr>
        </p:nvSpPr>
        <p:spPr>
          <a:xfrm>
            <a:off x="457200" y="1373792"/>
            <a:ext cx="7772400" cy="1159800"/>
          </a:xfrm>
          <a:prstGeom prst="rect">
            <a:avLst/>
          </a:prstGeom>
        </p:spPr>
        <p:txBody>
          <a:bodyPr spcFirstLastPara="1" wrap="square" lIns="91425" tIns="91425" rIns="91425" bIns="91425" anchor="b" anchorCtr="0">
            <a:noAutofit/>
          </a:bodyPr>
          <a:lstStyle/>
          <a:p>
            <a:pPr lvl="0"/>
            <a:r>
              <a:rPr lang="en-IN" sz="9600" dirty="0"/>
              <a:t>Thank you</a:t>
            </a:r>
            <a:endParaRPr sz="9600" dirty="0"/>
          </a:p>
        </p:txBody>
      </p:sp>
      <p:sp>
        <p:nvSpPr>
          <p:cNvPr id="379" name="Google Shape;379;p42"/>
          <p:cNvSpPr txBox="1">
            <a:spLocks noGrp="1"/>
          </p:cNvSpPr>
          <p:nvPr>
            <p:ph type="body" idx="4294967295"/>
          </p:nvPr>
        </p:nvSpPr>
        <p:spPr>
          <a:xfrm>
            <a:off x="457200" y="2698566"/>
            <a:ext cx="7006856" cy="2444933"/>
          </a:xfrm>
          <a:prstGeom prst="rect">
            <a:avLst/>
          </a:prstGeom>
        </p:spPr>
        <p:txBody>
          <a:bodyPr spcFirstLastPara="1" wrap="square" lIns="91425" tIns="91425" rIns="91425" bIns="91425" anchor="t" anchorCtr="0">
            <a:noAutofit/>
          </a:bodyPr>
          <a:lstStyle/>
          <a:p>
            <a:pPr marL="0" lvl="0" indent="0">
              <a:buNone/>
            </a:pPr>
            <a:r>
              <a:rPr lang="en" dirty="0"/>
              <a:t>You can find us at </a:t>
            </a:r>
            <a:r>
              <a:rPr lang="en-IN" dirty="0"/>
              <a:t>cef.ceew.in | @CEEW_CEF</a:t>
            </a:r>
          </a:p>
          <a:p>
            <a:pPr marL="0" lvl="0" indent="0">
              <a:buNone/>
            </a:pPr>
            <a:endParaRPr lang="en-IN" sz="1200" dirty="0"/>
          </a:p>
          <a:p>
            <a:pPr marL="0" lvl="0" indent="0">
              <a:buNone/>
            </a:pPr>
            <a:r>
              <a:rPr lang="en-IN" sz="1400" b="1" dirty="0"/>
              <a:t>Authors</a:t>
            </a:r>
          </a:p>
          <a:p>
            <a:pPr marL="0" lvl="0" indent="0">
              <a:buNone/>
            </a:pPr>
            <a:r>
              <a:rPr lang="en-IN" sz="1200" dirty="0"/>
              <a:t>Nikhil Sharma (nikhil.Sharma@ceew.in)</a:t>
            </a:r>
          </a:p>
          <a:p>
            <a:pPr marL="0" lvl="0" indent="0">
              <a:buNone/>
            </a:pPr>
            <a:r>
              <a:rPr lang="en-IN" sz="1200" dirty="0"/>
              <a:t>Arjun Dutt (arjun.dutt@ceew.in</a:t>
            </a:r>
          </a:p>
          <a:p>
            <a:pPr marL="0" lvl="0" indent="0">
              <a:buNone/>
            </a:pPr>
            <a:r>
              <a:rPr lang="en-IN" sz="1200" dirty="0"/>
              <a:t>Saloni Jain (saloni.jain@ceew.in)</a:t>
            </a:r>
          </a:p>
          <a:p>
            <a:pPr marL="0" lvl="0" indent="0">
              <a:buNone/>
            </a:pPr>
            <a:r>
              <a:rPr lang="en-IN" sz="1200" dirty="0"/>
              <a:t>Gagan Sidhu (gagan.sidhu@ceew.in)</a:t>
            </a:r>
          </a:p>
          <a:p>
            <a:pPr marL="0" lvl="0" indent="0">
              <a:buNone/>
            </a:pPr>
            <a:endParaRPr lang="en-IN" dirty="0"/>
          </a:p>
        </p:txBody>
      </p:sp>
      <p:sp>
        <p:nvSpPr>
          <p:cNvPr id="380" name="Google Shape;380;p42"/>
          <p:cNvSpPr/>
          <p:nvPr/>
        </p:nvSpPr>
        <p:spPr>
          <a:xfrm>
            <a:off x="581050" y="2522531"/>
            <a:ext cx="6613648" cy="120195"/>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Tree>
    <p:extLst>
      <p:ext uri="{BB962C8B-B14F-4D97-AF65-F5344CB8AC3E}">
        <p14:creationId xmlns:p14="http://schemas.microsoft.com/office/powerpoint/2010/main" val="3811089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193042"/>
            <a:ext cx="8229600" cy="238997"/>
          </a:xfrm>
          <a:prstGeom prst="rect">
            <a:avLst/>
          </a:prstGeom>
        </p:spPr>
        <p:txBody>
          <a:bodyPr spcFirstLastPara="1" wrap="square" lIns="91425" tIns="91425" rIns="91425" bIns="91425" anchor="b" anchorCtr="0">
            <a:noAutofit/>
          </a:bodyPr>
          <a:lstStyle/>
          <a:p>
            <a:pPr lvl="0"/>
            <a:r>
              <a:rPr lang="en-US" sz="1200" dirty="0">
                <a:solidFill>
                  <a:srgbClr val="575756"/>
                </a:solidFill>
              </a:rPr>
              <a:t>Annexure I: </a:t>
            </a:r>
            <a:r>
              <a:rPr lang="en-IN" sz="1200" dirty="0">
                <a:solidFill>
                  <a:srgbClr val="0A9FD9"/>
                </a:solidFill>
              </a:rPr>
              <a:t>Green bond issuances (last 2 years)</a:t>
            </a:r>
            <a:endParaRPr sz="1200" dirty="0">
              <a:solidFill>
                <a:srgbClr val="0A9FD9"/>
              </a:solidFill>
            </a:endParaRPr>
          </a:p>
        </p:txBody>
      </p:sp>
      <p:sp>
        <p:nvSpPr>
          <p:cNvPr id="33" name="Text Placeholder 3">
            <a:extLst>
              <a:ext uri="{FF2B5EF4-FFF2-40B4-BE49-F238E27FC236}">
                <a16:creationId xmlns:a16="http://schemas.microsoft.com/office/drawing/2014/main" id="{0360A977-9629-CC46-AD9C-DEB07F225895}"/>
              </a:ext>
            </a:extLst>
          </p:cNvPr>
          <p:cNvSpPr txBox="1">
            <a:spLocks/>
          </p:cNvSpPr>
          <p:nvPr/>
        </p:nvSpPr>
        <p:spPr>
          <a:xfrm>
            <a:off x="161612" y="4744965"/>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IN"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Climate Bonds Initiative and company press releases</a:t>
            </a:r>
          </a:p>
        </p:txBody>
      </p:sp>
      <p:graphicFrame>
        <p:nvGraphicFramePr>
          <p:cNvPr id="17" name="Table 16">
            <a:extLst>
              <a:ext uri="{FF2B5EF4-FFF2-40B4-BE49-F238E27FC236}">
                <a16:creationId xmlns:a16="http://schemas.microsoft.com/office/drawing/2014/main" id="{79F7B5EE-B02F-FA41-9218-9FD7B236D5BA}"/>
              </a:ext>
            </a:extLst>
          </p:cNvPr>
          <p:cNvGraphicFramePr>
            <a:graphicFrameLocks noGrp="1"/>
          </p:cNvGraphicFramePr>
          <p:nvPr>
            <p:extLst>
              <p:ext uri="{D42A27DB-BD31-4B8C-83A1-F6EECF244321}">
                <p14:modId xmlns:p14="http://schemas.microsoft.com/office/powerpoint/2010/main" val="1749721271"/>
              </p:ext>
            </p:extLst>
          </p:nvPr>
        </p:nvGraphicFramePr>
        <p:xfrm>
          <a:off x="243308" y="552896"/>
          <a:ext cx="8656223" cy="4108399"/>
        </p:xfrm>
        <a:graphic>
          <a:graphicData uri="http://schemas.openxmlformats.org/drawingml/2006/table">
            <a:tbl>
              <a:tblPr firstRow="1" bandRow="1">
                <a:tableStyleId>{69012ECD-51FC-41F1-AA8D-1B2483CD663E}</a:tableStyleId>
              </a:tblPr>
              <a:tblGrid>
                <a:gridCol w="761775">
                  <a:extLst>
                    <a:ext uri="{9D8B030D-6E8A-4147-A177-3AD203B41FA5}">
                      <a16:colId xmlns:a16="http://schemas.microsoft.com/office/drawing/2014/main" val="3324511095"/>
                    </a:ext>
                  </a:extLst>
                </a:gridCol>
                <a:gridCol w="913007">
                  <a:extLst>
                    <a:ext uri="{9D8B030D-6E8A-4147-A177-3AD203B41FA5}">
                      <a16:colId xmlns:a16="http://schemas.microsoft.com/office/drawing/2014/main" val="2145987011"/>
                    </a:ext>
                  </a:extLst>
                </a:gridCol>
                <a:gridCol w="1005801">
                  <a:extLst>
                    <a:ext uri="{9D8B030D-6E8A-4147-A177-3AD203B41FA5}">
                      <a16:colId xmlns:a16="http://schemas.microsoft.com/office/drawing/2014/main" val="599864313"/>
                    </a:ext>
                  </a:extLst>
                </a:gridCol>
                <a:gridCol w="976219">
                  <a:extLst>
                    <a:ext uri="{9D8B030D-6E8A-4147-A177-3AD203B41FA5}">
                      <a16:colId xmlns:a16="http://schemas.microsoft.com/office/drawing/2014/main" val="740781778"/>
                    </a:ext>
                  </a:extLst>
                </a:gridCol>
                <a:gridCol w="1269285">
                  <a:extLst>
                    <a:ext uri="{9D8B030D-6E8A-4147-A177-3AD203B41FA5}">
                      <a16:colId xmlns:a16="http://schemas.microsoft.com/office/drawing/2014/main" val="1011207916"/>
                    </a:ext>
                  </a:extLst>
                </a:gridCol>
                <a:gridCol w="841876">
                  <a:extLst>
                    <a:ext uri="{9D8B030D-6E8A-4147-A177-3AD203B41FA5}">
                      <a16:colId xmlns:a16="http://schemas.microsoft.com/office/drawing/2014/main" val="4040661390"/>
                    </a:ext>
                  </a:extLst>
                </a:gridCol>
                <a:gridCol w="891223">
                  <a:extLst>
                    <a:ext uri="{9D8B030D-6E8A-4147-A177-3AD203B41FA5}">
                      <a16:colId xmlns:a16="http://schemas.microsoft.com/office/drawing/2014/main" val="770902494"/>
                    </a:ext>
                  </a:extLst>
                </a:gridCol>
                <a:gridCol w="1997037">
                  <a:extLst>
                    <a:ext uri="{9D8B030D-6E8A-4147-A177-3AD203B41FA5}">
                      <a16:colId xmlns:a16="http://schemas.microsoft.com/office/drawing/2014/main" val="3482742674"/>
                    </a:ext>
                  </a:extLst>
                </a:gridCol>
              </a:tblGrid>
              <a:tr h="435138">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Date</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Company</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Size (USD million)</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Sector</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Coupon rate (%)</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Rating</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Tenor (Years)</a:t>
                      </a:r>
                    </a:p>
                  </a:txBody>
                  <a:tcPr anchor="ctr">
                    <a:solidFill>
                      <a:schemeClr val="accent1"/>
                    </a:solidFill>
                  </a:tcPr>
                </a:tc>
                <a:tc>
                  <a:txBody>
                    <a:bodyPr/>
                    <a:lstStyle/>
                    <a:p>
                      <a:pPr marR="0" algn="ctr" rtl="0">
                        <a:lnSpc>
                          <a:spcPct val="100000"/>
                        </a:lnSpc>
                        <a:spcBef>
                          <a:spcPts val="0"/>
                        </a:spcBef>
                        <a:spcAft>
                          <a:spcPts val="0"/>
                        </a:spcAft>
                        <a:buClr>
                          <a:srgbClr val="000000"/>
                        </a:buClr>
                        <a:buFont typeface="Arial"/>
                      </a:pPr>
                      <a:r>
                        <a:rPr lang="en-US" sz="1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Purpose</a:t>
                      </a:r>
                    </a:p>
                  </a:txBody>
                  <a:tcPr anchor="ctr">
                    <a:solidFill>
                      <a:schemeClr val="accent1"/>
                    </a:solidFill>
                  </a:tcPr>
                </a:tc>
                <a:extLst>
                  <a:ext uri="{0D108BD9-81ED-4DB2-BD59-A6C34878D82A}">
                    <a16:rowId xmlns:a16="http://schemas.microsoft.com/office/drawing/2014/main" val="893640282"/>
                  </a:ext>
                </a:extLst>
              </a:tr>
              <a:tr h="338074">
                <a:tc>
                  <a:txBody>
                    <a:bodyPr/>
                    <a:lstStyle/>
                    <a:p>
                      <a:pPr algn="ctr"/>
                      <a:r>
                        <a:rPr lang="en-US" sz="800" b="1" dirty="0">
                          <a:latin typeface="Open Sans" panose="020B0606030504020204" pitchFamily="34" charset="0"/>
                          <a:ea typeface="Open Sans" panose="020B0606030504020204" pitchFamily="34" charset="0"/>
                          <a:cs typeface="Open Sans" panose="020B0606030504020204" pitchFamily="34" charset="0"/>
                        </a:rPr>
                        <a:t>January 2020</a:t>
                      </a: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450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5.875%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BB-/Stable (Fitch) </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maturing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23793081"/>
                  </a:ext>
                </a:extLst>
              </a:tr>
              <a:tr h="338074">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October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Adani Green Energy</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4.625%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20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Repaying foreign currency loans and rupee borrowings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2672628707"/>
                  </a:ext>
                </a:extLst>
              </a:tr>
              <a:tr h="338074">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October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Urja Global</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 wind, and electric vehicles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Not available</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Not available</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Not available</a:t>
                      </a:r>
                    </a:p>
                  </a:txBody>
                  <a:tcPr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Not available</a:t>
                      </a:r>
                    </a:p>
                  </a:txBody>
                  <a:tcPr anchor="ctr"/>
                </a:tc>
                <a:extLst>
                  <a:ext uri="{0D108BD9-81ED-4DB2-BD59-A6C34878D82A}">
                    <a16:rowId xmlns:a16="http://schemas.microsoft.com/office/drawing/2014/main" val="653163533"/>
                  </a:ext>
                </a:extLst>
              </a:tr>
              <a:tr h="338074">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Azure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5.65%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Not available</a:t>
                      </a: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existing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740085243"/>
                  </a:ext>
                </a:extLst>
              </a:tr>
              <a:tr h="338074">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 and wind</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6.45%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Ba2 (Moody's)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Capacity expansion and repaying high cost debt</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830139713"/>
                  </a:ext>
                </a:extLst>
              </a:tr>
              <a:tr h="338074">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October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Greenko</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950</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Solar and wind</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5.50%</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Ba1 (Moody’s)</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5</a:t>
                      </a:r>
                    </a:p>
                  </a:txBody>
                  <a:tcPr anchor="ctr">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Refinancing of solar and wind projects</a:t>
                      </a:r>
                    </a:p>
                  </a:txBody>
                  <a:tcPr anchor="ctr">
                    <a:solidFill>
                      <a:schemeClr val="accent1">
                        <a:lumMod val="20000"/>
                        <a:lumOff val="80000"/>
                      </a:schemeClr>
                    </a:solidFill>
                  </a:tcPr>
                </a:tc>
                <a:extLst>
                  <a:ext uri="{0D108BD9-81ED-4DB2-BD59-A6C34878D82A}">
                    <a16:rowId xmlns:a16="http://schemas.microsoft.com/office/drawing/2014/main" val="1182211092"/>
                  </a:ext>
                </a:extLst>
              </a:tr>
              <a:tr h="338074">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June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Adani Green Energy</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500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Solar</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6.25%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Refinancing of solar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val="417347986"/>
                  </a:ext>
                </a:extLst>
              </a:tr>
              <a:tr h="338074">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March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ReNew Power</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375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6.67%</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Capex and refinancing of outstanding ECB</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1535198149"/>
                  </a:ext>
                </a:extLst>
              </a:tr>
              <a:tr h="338074">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January 2019</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Tata Cleantech</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25.6</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Not available</a:t>
                      </a:r>
                    </a:p>
                  </a:txBody>
                  <a:tcPr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Not available</a:t>
                      </a:r>
                    </a:p>
                  </a:txBody>
                  <a:tcPr anchor="c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Not available</a:t>
                      </a:r>
                    </a:p>
                  </a:txBody>
                  <a:tcPr anchor="ctr">
                    <a:solidFill>
                      <a:schemeClr val="bg1"/>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Capacity expansion</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val="823623203"/>
                  </a:ext>
                </a:extLst>
              </a:tr>
              <a:tr h="608533">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September 2018</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b="1" u="none" strike="noStrike" dirty="0">
                          <a:effectLst/>
                          <a:latin typeface="Open Sans" panose="020B0606030504020204" pitchFamily="34" charset="0"/>
                          <a:ea typeface="Open Sans" panose="020B0606030504020204" pitchFamily="34" charset="0"/>
                          <a:cs typeface="Open Sans" panose="020B0606030504020204" pitchFamily="34" charset="0"/>
                        </a:rPr>
                        <a:t>State Bank of India</a:t>
                      </a:r>
                      <a:endParaRPr lang="en-US" sz="8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650</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80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Solar and wind</a:t>
                      </a:r>
                      <a:endParaRPr kumimoji="0" lang="en-US" sz="8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US Treasury +  1.65% (US investors) </a:t>
                      </a:r>
                      <a:b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br>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3 Libor + 1.51% (British investors)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BBB- (Fitch)</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5</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tc>
                  <a:txBody>
                    <a:bodyPr/>
                    <a:lstStyle/>
                    <a:p>
                      <a:pPr algn="ctr" fontAlgn="b"/>
                      <a:r>
                        <a:rPr lang="en-US" sz="800" u="none" strike="noStrike" dirty="0">
                          <a:effectLst/>
                          <a:latin typeface="Open Sans" panose="020B0606030504020204" pitchFamily="34" charset="0"/>
                          <a:ea typeface="Open Sans" panose="020B0606030504020204" pitchFamily="34" charset="0"/>
                          <a:cs typeface="Open Sans" panose="020B0606030504020204" pitchFamily="34" charset="0"/>
                        </a:rPr>
                        <a:t>Investment in RE projects</a:t>
                      </a:r>
                      <a:endPar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3312617828"/>
                  </a:ext>
                </a:extLst>
              </a:tr>
            </a:tbl>
          </a:graphicData>
        </a:graphic>
      </p:graphicFrame>
      <p:sp>
        <p:nvSpPr>
          <p:cNvPr id="26" name="Rectangle 2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TextBox 27"/>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p>
        </p:txBody>
      </p:sp>
      <p:grpSp>
        <p:nvGrpSpPr>
          <p:cNvPr id="13" name="Group 12"/>
          <p:cNvGrpSpPr/>
          <p:nvPr/>
        </p:nvGrpSpPr>
        <p:grpSpPr>
          <a:xfrm>
            <a:off x="8284057" y="4779402"/>
            <a:ext cx="715926" cy="418214"/>
            <a:chOff x="8284057" y="4779402"/>
            <a:chExt cx="715926" cy="418214"/>
          </a:xfrm>
        </p:grpSpPr>
        <p:sp>
          <p:nvSpPr>
            <p:cNvPr id="14" name="Rounded Rectangle 13"/>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5" name="Group 14"/>
            <p:cNvGrpSpPr/>
            <p:nvPr/>
          </p:nvGrpSpPr>
          <p:grpSpPr>
            <a:xfrm>
              <a:off x="8284057" y="4879531"/>
              <a:ext cx="715926" cy="263969"/>
              <a:chOff x="1376812" y="1471708"/>
              <a:chExt cx="715926" cy="263969"/>
            </a:xfrm>
          </p:grpSpPr>
          <p:sp>
            <p:nvSpPr>
              <p:cNvPr id="18" name="TextBox 1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1" name="Group 20"/>
              <p:cNvGrpSpPr/>
              <p:nvPr/>
            </p:nvGrpSpPr>
            <p:grpSpPr>
              <a:xfrm>
                <a:off x="1504037" y="1471708"/>
                <a:ext cx="436340" cy="63914"/>
                <a:chOff x="973747" y="978085"/>
                <a:chExt cx="436340" cy="63914"/>
              </a:xfrm>
            </p:grpSpPr>
            <p:sp>
              <p:nvSpPr>
                <p:cNvPr id="25" name="Oval 24"/>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Tree>
    <p:extLst>
      <p:ext uri="{BB962C8B-B14F-4D97-AF65-F5344CB8AC3E}">
        <p14:creationId xmlns:p14="http://schemas.microsoft.com/office/powerpoint/2010/main" val="3739016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41" name="Rounded Rectangle 40"/>
          <p:cNvSpPr/>
          <p:nvPr/>
        </p:nvSpPr>
        <p:spPr>
          <a:xfrm>
            <a:off x="164635" y="2908174"/>
            <a:ext cx="979715" cy="544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ounded Rectangle 3"/>
          <p:cNvSpPr/>
          <p:nvPr/>
        </p:nvSpPr>
        <p:spPr>
          <a:xfrm>
            <a:off x="176660" y="2183732"/>
            <a:ext cx="979715" cy="544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Google Shape;99;p20"/>
          <p:cNvSpPr txBox="1">
            <a:spLocks noGrp="1"/>
          </p:cNvSpPr>
          <p:nvPr>
            <p:ph type="title"/>
          </p:nvPr>
        </p:nvSpPr>
        <p:spPr>
          <a:xfrm>
            <a:off x="457200" y="331616"/>
            <a:ext cx="8229600" cy="226926"/>
          </a:xfrm>
          <a:prstGeom prst="rect">
            <a:avLst/>
          </a:prstGeom>
        </p:spPr>
        <p:txBody>
          <a:bodyPr spcFirstLastPara="1" wrap="square" lIns="91425" tIns="91425" rIns="91425" bIns="91425" anchor="b" anchorCtr="0">
            <a:noAutofit/>
          </a:bodyPr>
          <a:lstStyle/>
          <a:p>
            <a:pPr lvl="0"/>
            <a:r>
              <a:rPr lang="en-US" sz="1200" dirty="0">
                <a:solidFill>
                  <a:srgbClr val="575756"/>
                </a:solidFill>
              </a:rPr>
              <a:t>Annexure II: </a:t>
            </a:r>
            <a:r>
              <a:rPr lang="en-US" sz="1200" dirty="0">
                <a:solidFill>
                  <a:srgbClr val="009CD8"/>
                </a:solidFill>
              </a:rPr>
              <a:t>Key electric mobility facts and figures</a:t>
            </a:r>
            <a:endParaRPr sz="1200" dirty="0">
              <a:solidFill>
                <a:srgbClr val="009CD8"/>
              </a:solidFill>
            </a:endParaRPr>
          </a:p>
        </p:txBody>
      </p:sp>
      <p:sp>
        <p:nvSpPr>
          <p:cNvPr id="13" name="Text Placeholder 5">
            <a:extLst>
              <a:ext uri="{FF2B5EF4-FFF2-40B4-BE49-F238E27FC236}">
                <a16:creationId xmlns:a16="http://schemas.microsoft.com/office/drawing/2014/main" id="{75CF9B37-F7CF-FF46-80B8-99DF749E3BF2}"/>
              </a:ext>
            </a:extLst>
          </p:cNvPr>
          <p:cNvSpPr txBox="1">
            <a:spLocks/>
          </p:cNvSpPr>
          <p:nvPr/>
        </p:nvSpPr>
        <p:spPr>
          <a:xfrm>
            <a:off x="457200" y="555494"/>
            <a:ext cx="1807029" cy="75418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1.49%</a:t>
            </a:r>
          </a:p>
        </p:txBody>
      </p:sp>
      <p:sp>
        <p:nvSpPr>
          <p:cNvPr id="15" name="Text Placeholder 5">
            <a:extLst>
              <a:ext uri="{FF2B5EF4-FFF2-40B4-BE49-F238E27FC236}">
                <a16:creationId xmlns:a16="http://schemas.microsoft.com/office/drawing/2014/main" id="{5A078CF1-2A98-9641-A022-FFD24C34EFE3}"/>
              </a:ext>
            </a:extLst>
          </p:cNvPr>
          <p:cNvSpPr txBox="1">
            <a:spLocks/>
          </p:cNvSpPr>
          <p:nvPr/>
        </p:nvSpPr>
        <p:spPr>
          <a:xfrm>
            <a:off x="483568" y="1074207"/>
            <a:ext cx="1548432" cy="30368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FAME-II target met</a:t>
            </a:r>
          </a:p>
        </p:txBody>
      </p:sp>
      <p:sp>
        <p:nvSpPr>
          <p:cNvPr id="3" name="Rectangle 2"/>
          <p:cNvSpPr/>
          <p:nvPr/>
        </p:nvSpPr>
        <p:spPr>
          <a:xfrm>
            <a:off x="741456" y="1274039"/>
            <a:ext cx="1032654" cy="215444"/>
          </a:xfrm>
          <a:prstGeom prst="rect">
            <a:avLst/>
          </a:prstGeom>
        </p:spPr>
        <p:txBody>
          <a:bodyPr wrap="none">
            <a:spAutoFit/>
          </a:bodyPr>
          <a:lstStyle/>
          <a:p>
            <a:pPr lvl="1" algn="ct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as of 21</a:t>
            </a:r>
            <a:r>
              <a:rPr lang="en-US" sz="800" i="1" baseline="30000" dirty="0">
                <a:solidFill>
                  <a:srgbClr val="9D9D9C"/>
                </a:solidFill>
                <a:latin typeface="Open Sans" panose="020B0606030504020204" pitchFamily="34" charset="0"/>
                <a:ea typeface="Open Sans" panose="020B0606030504020204" pitchFamily="34" charset="0"/>
                <a:cs typeface="Open Sans" panose="020B0606030504020204" pitchFamily="34" charset="0"/>
              </a:rPr>
              <a:t>st</a:t>
            </a:r>
            <a:r>
              <a:rPr lang="en-US" sz="8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 July 2020</a:t>
            </a:r>
          </a:p>
        </p:txBody>
      </p:sp>
      <p:sp>
        <p:nvSpPr>
          <p:cNvPr id="17" name="Text Placeholder 3">
            <a:extLst>
              <a:ext uri="{FF2B5EF4-FFF2-40B4-BE49-F238E27FC236}">
                <a16:creationId xmlns:a16="http://schemas.microsoft.com/office/drawing/2014/main" id="{0360A977-9629-CC46-AD9C-DEB07F225895}"/>
              </a:ext>
            </a:extLst>
          </p:cNvPr>
          <p:cNvSpPr txBox="1">
            <a:spLocks/>
          </p:cNvSpPr>
          <p:nvPr/>
        </p:nvSpPr>
        <p:spPr>
          <a:xfrm>
            <a:off x="181894" y="1486071"/>
            <a:ext cx="2565151" cy="42597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IN" sz="900" b="1" i="1" dirty="0">
                <a:solidFill>
                  <a:srgbClr val="9D9D9C"/>
                </a:solidFill>
                <a:latin typeface="Open Sans" panose="020B0606030504020204" pitchFamily="34" charset="0"/>
                <a:ea typeface="Open Sans" panose="020B0606030504020204" pitchFamily="34" charset="0"/>
                <a:cs typeface="Open Sans" panose="020B0606030504020204" pitchFamily="34" charset="0"/>
              </a:rPr>
              <a:t>Note: </a:t>
            </a:r>
            <a:r>
              <a:rPr lang="en-IN" sz="9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Target of selling 1,562,000 EVs (2W, 3W, 4W and buses) under FAME-II scheme by FY22</a:t>
            </a:r>
          </a:p>
        </p:txBody>
      </p:sp>
      <p:sp>
        <p:nvSpPr>
          <p:cNvPr id="18" name="Text Placeholder 5">
            <a:extLst>
              <a:ext uri="{FF2B5EF4-FFF2-40B4-BE49-F238E27FC236}">
                <a16:creationId xmlns:a16="http://schemas.microsoft.com/office/drawing/2014/main" id="{F2230096-9DBE-B446-ABB3-CAD72C70BCC1}"/>
              </a:ext>
            </a:extLst>
          </p:cNvPr>
          <p:cNvSpPr txBox="1">
            <a:spLocks/>
          </p:cNvSpPr>
          <p:nvPr/>
        </p:nvSpPr>
        <p:spPr>
          <a:xfrm>
            <a:off x="135470" y="1852857"/>
            <a:ext cx="2623206" cy="25977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Recent electric vehicle launches</a:t>
            </a:r>
          </a:p>
        </p:txBody>
      </p:sp>
      <p:pic>
        <p:nvPicPr>
          <p:cNvPr id="19" name="Picture 18" descr="A picture containing motorcycle, transport, parked, bicycle&#10;&#10;Description automatically generated">
            <a:extLst>
              <a:ext uri="{FF2B5EF4-FFF2-40B4-BE49-F238E27FC236}">
                <a16:creationId xmlns:a16="http://schemas.microsoft.com/office/drawing/2014/main" id="{C99FC58D-C6B9-1D44-B534-1A0E182FE0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61345" y="2129827"/>
            <a:ext cx="947884" cy="656349"/>
          </a:xfrm>
          <a:prstGeom prst="rect">
            <a:avLst/>
          </a:prstGeom>
        </p:spPr>
      </p:pic>
      <p:sp>
        <p:nvSpPr>
          <p:cNvPr id="21" name="Text Placeholder 5">
            <a:extLst>
              <a:ext uri="{FF2B5EF4-FFF2-40B4-BE49-F238E27FC236}">
                <a16:creationId xmlns:a16="http://schemas.microsoft.com/office/drawing/2014/main" id="{0B974681-B216-0342-BD5F-8159012D2362}"/>
              </a:ext>
            </a:extLst>
          </p:cNvPr>
          <p:cNvSpPr txBox="1">
            <a:spLocks/>
          </p:cNvSpPr>
          <p:nvPr/>
        </p:nvSpPr>
        <p:spPr>
          <a:xfrm>
            <a:off x="1148015" y="2319253"/>
            <a:ext cx="1833039"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73,990</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75 km</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60 V, 30 Ah</a:t>
            </a:r>
          </a:p>
        </p:txBody>
      </p:sp>
      <p:sp>
        <p:nvSpPr>
          <p:cNvPr id="22" name="Text Placeholder 5">
            <a:extLst>
              <a:ext uri="{FF2B5EF4-FFF2-40B4-BE49-F238E27FC236}">
                <a16:creationId xmlns:a16="http://schemas.microsoft.com/office/drawing/2014/main" id="{8B2C4CCB-3DF5-4D4C-8F18-856AF3CF94B2}"/>
              </a:ext>
            </a:extLst>
          </p:cNvPr>
          <p:cNvSpPr txBox="1">
            <a:spLocks/>
          </p:cNvSpPr>
          <p:nvPr/>
        </p:nvSpPr>
        <p:spPr>
          <a:xfrm>
            <a:off x="1148016" y="2120341"/>
            <a:ext cx="1682578" cy="20016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Ampere Electric Magnus Pro</a:t>
            </a:r>
            <a:endParaRPr lang="en-US" sz="8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 Placeholder 5">
            <a:extLst>
              <a:ext uri="{FF2B5EF4-FFF2-40B4-BE49-F238E27FC236}">
                <a16:creationId xmlns:a16="http://schemas.microsoft.com/office/drawing/2014/main" id="{4B66C570-69D6-E741-8F53-486C3D704BD4}"/>
              </a:ext>
            </a:extLst>
          </p:cNvPr>
          <p:cNvSpPr txBox="1">
            <a:spLocks/>
          </p:cNvSpPr>
          <p:nvPr/>
        </p:nvSpPr>
        <p:spPr>
          <a:xfrm>
            <a:off x="1144350" y="3081684"/>
            <a:ext cx="1820735" cy="42226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44,000</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60 </a:t>
            </a: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75 km</a:t>
            </a:r>
          </a:p>
          <a:p>
            <a:pPr marL="0" lvl="1" indent="0">
              <a:spcBef>
                <a:spcPts val="0"/>
              </a:spcBef>
              <a:buClr>
                <a:schemeClr val="bg1"/>
              </a:buClr>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48 V, 17.5 Ah</a:t>
            </a:r>
          </a:p>
        </p:txBody>
      </p:sp>
      <p:sp>
        <p:nvSpPr>
          <p:cNvPr id="31" name="Text Placeholder 5">
            <a:extLst>
              <a:ext uri="{FF2B5EF4-FFF2-40B4-BE49-F238E27FC236}">
                <a16:creationId xmlns:a16="http://schemas.microsoft.com/office/drawing/2014/main" id="{59751BE6-1329-6442-87AF-3A70F2A7B957}"/>
              </a:ext>
            </a:extLst>
          </p:cNvPr>
          <p:cNvSpPr txBox="1">
            <a:spLocks/>
          </p:cNvSpPr>
          <p:nvPr/>
        </p:nvSpPr>
        <p:spPr>
          <a:xfrm>
            <a:off x="1148016" y="2848564"/>
            <a:ext cx="1682578" cy="21416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Gemopal Electric Miso</a:t>
            </a:r>
            <a:endParaRPr lang="en-US" sz="8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2" name="Picture 31" descr="A green motorcycle parked on the side&#10;&#10;Description automatically generated">
            <a:extLst>
              <a:ext uri="{FF2B5EF4-FFF2-40B4-BE49-F238E27FC236}">
                <a16:creationId xmlns:a16="http://schemas.microsoft.com/office/drawing/2014/main" id="{0761BCBD-5898-6D45-85D4-C346EE55EE5C}"/>
              </a:ext>
            </a:extLst>
          </p:cNvPr>
          <p:cNvPicPr>
            <a:picLocks noChangeAspect="1"/>
          </p:cNvPicPr>
          <p:nvPr/>
        </p:nvPicPr>
        <p:blipFill>
          <a:blip r:embed="rId5"/>
          <a:stretch>
            <a:fillRect/>
          </a:stretch>
        </p:blipFill>
        <p:spPr>
          <a:xfrm flipH="1">
            <a:off x="247087" y="2949822"/>
            <a:ext cx="776400" cy="482442"/>
          </a:xfrm>
          <a:prstGeom prst="rect">
            <a:avLst/>
          </a:prstGeom>
        </p:spPr>
      </p:pic>
      <p:sp>
        <p:nvSpPr>
          <p:cNvPr id="34" name="Text Placeholder 5">
            <a:extLst>
              <a:ext uri="{FF2B5EF4-FFF2-40B4-BE49-F238E27FC236}">
                <a16:creationId xmlns:a16="http://schemas.microsoft.com/office/drawing/2014/main" id="{FD964505-DB8F-174C-9AFE-82285D993725}"/>
              </a:ext>
            </a:extLst>
          </p:cNvPr>
          <p:cNvSpPr txBox="1">
            <a:spLocks/>
          </p:cNvSpPr>
          <p:nvPr/>
        </p:nvSpPr>
        <p:spPr>
          <a:xfrm>
            <a:off x="1160320" y="3752158"/>
            <a:ext cx="1820735"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1,00,000 - 1,15,000</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95 km</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3 kWh</a:t>
            </a:r>
          </a:p>
        </p:txBody>
      </p:sp>
      <p:sp>
        <p:nvSpPr>
          <p:cNvPr id="35" name="Text Placeholder 5">
            <a:extLst>
              <a:ext uri="{FF2B5EF4-FFF2-40B4-BE49-F238E27FC236}">
                <a16:creationId xmlns:a16="http://schemas.microsoft.com/office/drawing/2014/main" id="{3990481A-4DF2-5C41-8BB5-3AF1B978272C}"/>
              </a:ext>
            </a:extLst>
          </p:cNvPr>
          <p:cNvSpPr txBox="1">
            <a:spLocks/>
          </p:cNvSpPr>
          <p:nvPr/>
        </p:nvSpPr>
        <p:spPr>
          <a:xfrm>
            <a:off x="1160321" y="3542749"/>
            <a:ext cx="1682578" cy="337672"/>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Calibri" panose="020F0502020204030204" pitchFamily="34" charset="0"/>
                <a:cs typeface="Calibri" panose="020F0502020204030204" pitchFamily="34" charset="0"/>
              </a:rPr>
              <a:t>Bajaj Chetek Urbanite</a:t>
            </a:r>
            <a:endParaRPr lang="en-US" sz="800" dirty="0">
              <a:solidFill>
                <a:srgbClr val="009CD8"/>
              </a:solidFill>
              <a:latin typeface="Calibri" panose="020F0502020204030204" pitchFamily="34" charset="0"/>
              <a:cs typeface="Calibri" panose="020F0502020204030204" pitchFamily="34" charset="0"/>
            </a:endParaRPr>
          </a:p>
        </p:txBody>
      </p:sp>
      <p:sp>
        <p:nvSpPr>
          <p:cNvPr id="38" name="Text Placeholder 5">
            <a:extLst>
              <a:ext uri="{FF2B5EF4-FFF2-40B4-BE49-F238E27FC236}">
                <a16:creationId xmlns:a16="http://schemas.microsoft.com/office/drawing/2014/main" id="{F8368290-4C51-DE42-81C3-C4FE56AE3031}"/>
              </a:ext>
            </a:extLst>
          </p:cNvPr>
          <p:cNvSpPr txBox="1">
            <a:spLocks/>
          </p:cNvSpPr>
          <p:nvPr/>
        </p:nvSpPr>
        <p:spPr>
          <a:xfrm>
            <a:off x="1160320" y="4466173"/>
            <a:ext cx="1916586" cy="55250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INR 20,88,000  - 23,58,000</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Range: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340 km</a:t>
            </a:r>
          </a:p>
          <a:p>
            <a:pPr marL="0" lvl="1" indent="0">
              <a:spcBef>
                <a:spcPts val="0"/>
              </a:spcBef>
              <a:buNone/>
            </a:pPr>
            <a:r>
              <a:rPr lang="en-US" sz="700" b="1" dirty="0">
                <a:solidFill>
                  <a:srgbClr val="9D9D9C"/>
                </a:solidFill>
                <a:latin typeface="Open Sans" panose="020B0606030504020204" pitchFamily="34" charset="0"/>
                <a:ea typeface="Open Sans" panose="020B0606030504020204" pitchFamily="34" charset="0"/>
                <a:cs typeface="Open Sans" panose="020B0606030504020204" pitchFamily="34" charset="0"/>
              </a:rPr>
              <a:t>Battery capacity: </a:t>
            </a:r>
            <a:r>
              <a:rPr lang="en-US"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75 kWh</a:t>
            </a:r>
          </a:p>
        </p:txBody>
      </p:sp>
      <p:sp>
        <p:nvSpPr>
          <p:cNvPr id="39" name="Text Placeholder 5">
            <a:extLst>
              <a:ext uri="{FF2B5EF4-FFF2-40B4-BE49-F238E27FC236}">
                <a16:creationId xmlns:a16="http://schemas.microsoft.com/office/drawing/2014/main" id="{E2B16361-7F59-A643-A39A-97A57093A74C}"/>
              </a:ext>
            </a:extLst>
          </p:cNvPr>
          <p:cNvSpPr txBox="1">
            <a:spLocks/>
          </p:cNvSpPr>
          <p:nvPr/>
        </p:nvSpPr>
        <p:spPr>
          <a:xfrm>
            <a:off x="1160321" y="4257998"/>
            <a:ext cx="1682578" cy="178711"/>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8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MG Motors ZS EV</a:t>
            </a:r>
            <a:endParaRPr lang="en-US" sz="800" dirty="0">
              <a:solidFill>
                <a:srgbClr val="009CD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Rounded Rectangle 41"/>
          <p:cNvSpPr/>
          <p:nvPr/>
        </p:nvSpPr>
        <p:spPr>
          <a:xfrm>
            <a:off x="156468" y="3589163"/>
            <a:ext cx="979715" cy="544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6" name="Picture 35" descr="A close up of a motorcycle&#10;&#10;Description automatically generated">
            <a:extLst>
              <a:ext uri="{FF2B5EF4-FFF2-40B4-BE49-F238E27FC236}">
                <a16:creationId xmlns:a16="http://schemas.microsoft.com/office/drawing/2014/main" id="{03183FE4-B9E1-F145-AFFE-292621D4EA9E}"/>
              </a:ext>
            </a:extLst>
          </p:cNvPr>
          <p:cNvPicPr>
            <a:picLocks noChangeAspect="1"/>
          </p:cNvPicPr>
          <p:nvPr/>
        </p:nvPicPr>
        <p:blipFill>
          <a:blip r:embed="rId6"/>
          <a:stretch>
            <a:fillRect/>
          </a:stretch>
        </p:blipFill>
        <p:spPr>
          <a:xfrm>
            <a:off x="132333" y="3575240"/>
            <a:ext cx="889832" cy="533851"/>
          </a:xfrm>
          <a:prstGeom prst="rect">
            <a:avLst/>
          </a:prstGeom>
        </p:spPr>
      </p:pic>
      <p:sp>
        <p:nvSpPr>
          <p:cNvPr id="43" name="Rounded Rectangle 42"/>
          <p:cNvSpPr/>
          <p:nvPr/>
        </p:nvSpPr>
        <p:spPr>
          <a:xfrm>
            <a:off x="145429" y="4293512"/>
            <a:ext cx="979715" cy="544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4" name="Picture 43" descr="A close up of a car&#10;&#10;Description automatically generated">
            <a:extLst>
              <a:ext uri="{FF2B5EF4-FFF2-40B4-BE49-F238E27FC236}">
                <a16:creationId xmlns:a16="http://schemas.microsoft.com/office/drawing/2014/main" id="{C8A0127A-4A52-CB47-9A39-5D81B37F8E65}"/>
              </a:ext>
            </a:extLst>
          </p:cNvPr>
          <p:cNvPicPr>
            <a:picLocks noChangeAspect="1"/>
          </p:cNvPicPr>
          <p:nvPr/>
        </p:nvPicPr>
        <p:blipFill>
          <a:blip r:embed="rId7"/>
          <a:stretch>
            <a:fillRect/>
          </a:stretch>
        </p:blipFill>
        <p:spPr>
          <a:xfrm>
            <a:off x="182363" y="4317673"/>
            <a:ext cx="862159" cy="504282"/>
          </a:xfrm>
          <a:prstGeom prst="rect">
            <a:avLst/>
          </a:prstGeom>
        </p:spPr>
      </p:pic>
      <p:grpSp>
        <p:nvGrpSpPr>
          <p:cNvPr id="45" name="Group 44">
            <a:extLst>
              <a:ext uri="{FF2B5EF4-FFF2-40B4-BE49-F238E27FC236}">
                <a16:creationId xmlns:a16="http://schemas.microsoft.com/office/drawing/2014/main" id="{A27BDEFD-9CA2-6543-BC25-EA9FCED05666}"/>
              </a:ext>
            </a:extLst>
          </p:cNvPr>
          <p:cNvGrpSpPr/>
          <p:nvPr/>
        </p:nvGrpSpPr>
        <p:grpSpPr>
          <a:xfrm>
            <a:off x="3141841" y="577600"/>
            <a:ext cx="2716221" cy="913795"/>
            <a:chOff x="4828719" y="687350"/>
            <a:chExt cx="2716221" cy="913795"/>
          </a:xfrm>
        </p:grpSpPr>
        <p:sp>
          <p:nvSpPr>
            <p:cNvPr id="46" name="Text Placeholder 5">
              <a:extLst>
                <a:ext uri="{FF2B5EF4-FFF2-40B4-BE49-F238E27FC236}">
                  <a16:creationId xmlns:a16="http://schemas.microsoft.com/office/drawing/2014/main" id="{C297342D-152F-FC4C-9050-07B876B413DF}"/>
                </a:ext>
              </a:extLst>
            </p:cNvPr>
            <p:cNvSpPr txBox="1">
              <a:spLocks/>
            </p:cNvSpPr>
            <p:nvPr/>
          </p:nvSpPr>
          <p:spPr>
            <a:xfrm>
              <a:off x="5207173" y="687350"/>
              <a:ext cx="2032876" cy="79391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1,827</a:t>
              </a:r>
            </a:p>
          </p:txBody>
        </p:sp>
        <p:sp>
          <p:nvSpPr>
            <p:cNvPr id="47" name="Text Placeholder 5">
              <a:extLst>
                <a:ext uri="{FF2B5EF4-FFF2-40B4-BE49-F238E27FC236}">
                  <a16:creationId xmlns:a16="http://schemas.microsoft.com/office/drawing/2014/main" id="{BD642A08-A2CF-9244-AE40-C43C25F4A635}"/>
                </a:ext>
              </a:extLst>
            </p:cNvPr>
            <p:cNvSpPr txBox="1">
              <a:spLocks/>
            </p:cNvSpPr>
            <p:nvPr/>
          </p:nvSpPr>
          <p:spPr>
            <a:xfrm>
              <a:off x="4897142" y="1231666"/>
              <a:ext cx="2647798" cy="28180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Public charging stations</a:t>
              </a:r>
            </a:p>
          </p:txBody>
        </p:sp>
        <p:sp>
          <p:nvSpPr>
            <p:cNvPr id="48" name="Text Placeholder 5">
              <a:extLst>
                <a:ext uri="{FF2B5EF4-FFF2-40B4-BE49-F238E27FC236}">
                  <a16:creationId xmlns:a16="http://schemas.microsoft.com/office/drawing/2014/main" id="{5A43A62E-FD36-114A-AF7D-48452711737D}"/>
                </a:ext>
              </a:extLst>
            </p:cNvPr>
            <p:cNvSpPr txBox="1">
              <a:spLocks/>
            </p:cNvSpPr>
            <p:nvPr/>
          </p:nvSpPr>
          <p:spPr>
            <a:xfrm>
              <a:off x="4828719" y="1403930"/>
              <a:ext cx="2647798" cy="197215"/>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800" i="1" dirty="0">
                  <a:solidFill>
                    <a:srgbClr val="9D9D9C"/>
                  </a:solidFill>
                  <a:latin typeface="Calibri" panose="020F0502020204030204" pitchFamily="34" charset="0"/>
                  <a:cs typeface="Calibri" panose="020F0502020204030204" pitchFamily="34" charset="0"/>
                </a:rPr>
                <a:t>As of December 2019</a:t>
              </a:r>
            </a:p>
          </p:txBody>
        </p:sp>
      </p:grpSp>
      <p:cxnSp>
        <p:nvCxnSpPr>
          <p:cNvPr id="49" name="Google Shape;112;p30">
            <a:extLst>
              <a:ext uri="{FF2B5EF4-FFF2-40B4-BE49-F238E27FC236}">
                <a16:creationId xmlns:a16="http://schemas.microsoft.com/office/drawing/2014/main" id="{2859BB82-C8AB-E149-8CF9-DAB32FCE32BB}"/>
              </a:ext>
            </a:extLst>
          </p:cNvPr>
          <p:cNvCxnSpPr>
            <a:cxnSpLocks/>
          </p:cNvCxnSpPr>
          <p:nvPr/>
        </p:nvCxnSpPr>
        <p:spPr>
          <a:xfrm rot="5400000" flipH="1">
            <a:off x="4501485" y="161816"/>
            <a:ext cx="1296" cy="2743200"/>
          </a:xfrm>
          <a:prstGeom prst="straightConnector1">
            <a:avLst/>
          </a:prstGeom>
          <a:noFill/>
          <a:ln w="9525" cap="flat" cmpd="sng">
            <a:solidFill>
              <a:schemeClr val="bg1"/>
            </a:solidFill>
            <a:prstDash val="dash"/>
            <a:round/>
            <a:headEnd type="none" w="sm" len="sm"/>
            <a:tailEnd type="none" w="sm" len="sm"/>
          </a:ln>
        </p:spPr>
      </p:cxnSp>
      <p:sp>
        <p:nvSpPr>
          <p:cNvPr id="50" name="Text Placeholder 5">
            <a:extLst>
              <a:ext uri="{FF2B5EF4-FFF2-40B4-BE49-F238E27FC236}">
                <a16:creationId xmlns:a16="http://schemas.microsoft.com/office/drawing/2014/main" id="{6F5CF101-D7E5-814C-AE06-DE6A1AC49939}"/>
              </a:ext>
            </a:extLst>
          </p:cNvPr>
          <p:cNvSpPr txBox="1">
            <a:spLocks/>
          </p:cNvSpPr>
          <p:nvPr/>
        </p:nvSpPr>
        <p:spPr>
          <a:xfrm>
            <a:off x="3474116" y="1597105"/>
            <a:ext cx="2341043" cy="45315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Electric cars (4W) per public charging station</a:t>
            </a:r>
          </a:p>
        </p:txBody>
      </p:sp>
      <p:sp>
        <p:nvSpPr>
          <p:cNvPr id="52" name="Text Placeholder 5">
            <a:extLst>
              <a:ext uri="{FF2B5EF4-FFF2-40B4-BE49-F238E27FC236}">
                <a16:creationId xmlns:a16="http://schemas.microsoft.com/office/drawing/2014/main" id="{7FA86A15-88D2-4B46-8580-04F45F31706B}"/>
              </a:ext>
            </a:extLst>
          </p:cNvPr>
          <p:cNvSpPr txBox="1">
            <a:spLocks/>
          </p:cNvSpPr>
          <p:nvPr/>
        </p:nvSpPr>
        <p:spPr>
          <a:xfrm>
            <a:off x="3963116" y="1984337"/>
            <a:ext cx="808293" cy="50232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6.1</a:t>
            </a:r>
          </a:p>
        </p:txBody>
      </p:sp>
      <p:sp>
        <p:nvSpPr>
          <p:cNvPr id="53" name="Text Placeholder 5">
            <a:extLst>
              <a:ext uri="{FF2B5EF4-FFF2-40B4-BE49-F238E27FC236}">
                <a16:creationId xmlns:a16="http://schemas.microsoft.com/office/drawing/2014/main" id="{D3C78803-DE67-3D42-A77F-91ABA5C99B98}"/>
              </a:ext>
            </a:extLst>
          </p:cNvPr>
          <p:cNvSpPr txBox="1">
            <a:spLocks/>
          </p:cNvSpPr>
          <p:nvPr/>
        </p:nvSpPr>
        <p:spPr>
          <a:xfrm>
            <a:off x="4611592" y="2272190"/>
            <a:ext cx="1077840" cy="204592"/>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India</a:t>
            </a:r>
          </a:p>
        </p:txBody>
      </p:sp>
      <p:sp>
        <p:nvSpPr>
          <p:cNvPr id="57" name="Text Placeholder 5">
            <a:extLst>
              <a:ext uri="{FF2B5EF4-FFF2-40B4-BE49-F238E27FC236}">
                <a16:creationId xmlns:a16="http://schemas.microsoft.com/office/drawing/2014/main" id="{57F8E7D4-28F3-3740-9D51-53193ED102CF}"/>
              </a:ext>
            </a:extLst>
          </p:cNvPr>
          <p:cNvSpPr txBox="1">
            <a:spLocks/>
          </p:cNvSpPr>
          <p:nvPr/>
        </p:nvSpPr>
        <p:spPr>
          <a:xfrm>
            <a:off x="3859296" y="2566112"/>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6.5</a:t>
            </a:r>
          </a:p>
        </p:txBody>
      </p:sp>
      <p:sp>
        <p:nvSpPr>
          <p:cNvPr id="58" name="Text Placeholder 5">
            <a:extLst>
              <a:ext uri="{FF2B5EF4-FFF2-40B4-BE49-F238E27FC236}">
                <a16:creationId xmlns:a16="http://schemas.microsoft.com/office/drawing/2014/main" id="{805F9F00-B1C2-AD41-835E-88330553A992}"/>
              </a:ext>
            </a:extLst>
          </p:cNvPr>
          <p:cNvSpPr txBox="1">
            <a:spLocks/>
          </p:cNvSpPr>
          <p:nvPr/>
        </p:nvSpPr>
        <p:spPr>
          <a:xfrm>
            <a:off x="4611592" y="2829290"/>
            <a:ext cx="1077840" cy="175747"/>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China</a:t>
            </a:r>
          </a:p>
        </p:txBody>
      </p:sp>
      <p:sp>
        <p:nvSpPr>
          <p:cNvPr id="62" name="Text Placeholder 5">
            <a:extLst>
              <a:ext uri="{FF2B5EF4-FFF2-40B4-BE49-F238E27FC236}">
                <a16:creationId xmlns:a16="http://schemas.microsoft.com/office/drawing/2014/main" id="{59EEA7E2-2DCC-BD49-8495-903D2ADE80C4}"/>
              </a:ext>
            </a:extLst>
          </p:cNvPr>
          <p:cNvSpPr txBox="1">
            <a:spLocks/>
          </p:cNvSpPr>
          <p:nvPr/>
        </p:nvSpPr>
        <p:spPr>
          <a:xfrm>
            <a:off x="3859296" y="3119173"/>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6.5</a:t>
            </a:r>
          </a:p>
        </p:txBody>
      </p:sp>
      <p:sp>
        <p:nvSpPr>
          <p:cNvPr id="63" name="Text Placeholder 5">
            <a:extLst>
              <a:ext uri="{FF2B5EF4-FFF2-40B4-BE49-F238E27FC236}">
                <a16:creationId xmlns:a16="http://schemas.microsoft.com/office/drawing/2014/main" id="{4FC541B8-DEDF-1D44-85E9-6B793ECF7246}"/>
              </a:ext>
            </a:extLst>
          </p:cNvPr>
          <p:cNvSpPr txBox="1">
            <a:spLocks/>
          </p:cNvSpPr>
          <p:nvPr/>
        </p:nvSpPr>
        <p:spPr>
          <a:xfrm>
            <a:off x="4611592" y="3386117"/>
            <a:ext cx="1284988" cy="24049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Germany</a:t>
            </a:r>
          </a:p>
        </p:txBody>
      </p:sp>
      <p:sp>
        <p:nvSpPr>
          <p:cNvPr id="67" name="Text Placeholder 5">
            <a:extLst>
              <a:ext uri="{FF2B5EF4-FFF2-40B4-BE49-F238E27FC236}">
                <a16:creationId xmlns:a16="http://schemas.microsoft.com/office/drawing/2014/main" id="{90E3B374-B114-7440-9228-1B3722ABCD11}"/>
              </a:ext>
            </a:extLst>
          </p:cNvPr>
          <p:cNvSpPr txBox="1">
            <a:spLocks/>
          </p:cNvSpPr>
          <p:nvPr/>
        </p:nvSpPr>
        <p:spPr>
          <a:xfrm>
            <a:off x="3859296" y="3634213"/>
            <a:ext cx="912113"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9.7</a:t>
            </a:r>
          </a:p>
        </p:txBody>
      </p:sp>
      <p:sp>
        <p:nvSpPr>
          <p:cNvPr id="68" name="Text Placeholder 5">
            <a:extLst>
              <a:ext uri="{FF2B5EF4-FFF2-40B4-BE49-F238E27FC236}">
                <a16:creationId xmlns:a16="http://schemas.microsoft.com/office/drawing/2014/main" id="{21513235-4BF8-084D-93FD-74509F5C4CA8}"/>
              </a:ext>
            </a:extLst>
          </p:cNvPr>
          <p:cNvSpPr txBox="1">
            <a:spLocks/>
          </p:cNvSpPr>
          <p:nvPr/>
        </p:nvSpPr>
        <p:spPr>
          <a:xfrm>
            <a:off x="4611592" y="3893607"/>
            <a:ext cx="1077840" cy="20562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Japan</a:t>
            </a:r>
          </a:p>
        </p:txBody>
      </p:sp>
      <p:sp>
        <p:nvSpPr>
          <p:cNvPr id="72" name="Text Placeholder 5">
            <a:extLst>
              <a:ext uri="{FF2B5EF4-FFF2-40B4-BE49-F238E27FC236}">
                <a16:creationId xmlns:a16="http://schemas.microsoft.com/office/drawing/2014/main" id="{666BF274-6FEF-A64C-8248-3EAAA635C4E3}"/>
              </a:ext>
            </a:extLst>
          </p:cNvPr>
          <p:cNvSpPr txBox="1">
            <a:spLocks/>
          </p:cNvSpPr>
          <p:nvPr/>
        </p:nvSpPr>
        <p:spPr>
          <a:xfrm>
            <a:off x="3673904" y="4201373"/>
            <a:ext cx="1097505" cy="625034"/>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r">
              <a:spcBef>
                <a:spcPts val="0"/>
              </a:spcBef>
              <a:spcAft>
                <a:spcPts val="300"/>
              </a:spcAft>
              <a:buNone/>
            </a:pPr>
            <a:r>
              <a:rPr lang="en-US" sz="3500" b="1" dirty="0">
                <a:solidFill>
                  <a:srgbClr val="575756"/>
                </a:solidFill>
                <a:latin typeface="Montserrat Alternates Black" panose="00000A00000000000000" pitchFamily="50" charset="0"/>
                <a:ea typeface="Open Sans" panose="020B0606030504020204" pitchFamily="34" charset="0"/>
                <a:cs typeface="Open Sans" panose="020B0606030504020204" pitchFamily="34" charset="0"/>
              </a:rPr>
              <a:t>18.7</a:t>
            </a:r>
          </a:p>
        </p:txBody>
      </p:sp>
      <p:sp>
        <p:nvSpPr>
          <p:cNvPr id="73" name="Text Placeholder 5">
            <a:extLst>
              <a:ext uri="{FF2B5EF4-FFF2-40B4-BE49-F238E27FC236}">
                <a16:creationId xmlns:a16="http://schemas.microsoft.com/office/drawing/2014/main" id="{BCDD6A9D-F6B8-2445-9D45-D170B696AE2D}"/>
              </a:ext>
            </a:extLst>
          </p:cNvPr>
          <p:cNvSpPr txBox="1">
            <a:spLocks/>
          </p:cNvSpPr>
          <p:nvPr/>
        </p:nvSpPr>
        <p:spPr>
          <a:xfrm>
            <a:off x="4611592" y="4487518"/>
            <a:ext cx="1077840" cy="24218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US</a:t>
            </a:r>
          </a:p>
        </p:txBody>
      </p:sp>
      <p:cxnSp>
        <p:nvCxnSpPr>
          <p:cNvPr id="76" name="Google Shape;112;p30">
            <a:extLst>
              <a:ext uri="{FF2B5EF4-FFF2-40B4-BE49-F238E27FC236}">
                <a16:creationId xmlns:a16="http://schemas.microsoft.com/office/drawing/2014/main" id="{6B58C877-C5AC-4F46-BED5-D6A1D94ADBF7}"/>
              </a:ext>
            </a:extLst>
          </p:cNvPr>
          <p:cNvCxnSpPr>
            <a:cxnSpLocks/>
          </p:cNvCxnSpPr>
          <p:nvPr/>
        </p:nvCxnSpPr>
        <p:spPr>
          <a:xfrm>
            <a:off x="6142430" y="782722"/>
            <a:ext cx="0" cy="4107419"/>
          </a:xfrm>
          <a:prstGeom prst="straightConnector1">
            <a:avLst/>
          </a:prstGeom>
          <a:noFill/>
          <a:ln w="9525" cap="flat" cmpd="sng">
            <a:solidFill>
              <a:schemeClr val="bg1"/>
            </a:solidFill>
            <a:prstDash val="dash"/>
            <a:round/>
            <a:headEnd type="none" w="sm" len="sm"/>
            <a:tailEnd type="none" w="sm" len="sm"/>
          </a:ln>
        </p:spPr>
      </p:cxnSp>
      <p:sp>
        <p:nvSpPr>
          <p:cNvPr id="78" name="Text Placeholder 5">
            <a:extLst>
              <a:ext uri="{FF2B5EF4-FFF2-40B4-BE49-F238E27FC236}">
                <a16:creationId xmlns:a16="http://schemas.microsoft.com/office/drawing/2014/main" id="{CB700DD8-DC89-084C-BF5A-D1DDB29CE8FC}"/>
              </a:ext>
            </a:extLst>
          </p:cNvPr>
          <p:cNvSpPr txBox="1">
            <a:spLocks/>
          </p:cNvSpPr>
          <p:nvPr/>
        </p:nvSpPr>
        <p:spPr>
          <a:xfrm>
            <a:off x="6350515" y="999769"/>
            <a:ext cx="2646316" cy="64953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000" b="1" dirty="0">
                <a:solidFill>
                  <a:srgbClr val="575756"/>
                </a:solidFill>
                <a:latin typeface="Montserrat Alternates Black" panose="00000A00000000000000" pitchFamily="50" charset="0"/>
                <a:cs typeface="Calibri" panose="020F0502020204030204" pitchFamily="34" charset="0"/>
              </a:rPr>
              <a:t>9.5–25.0</a:t>
            </a:r>
            <a:r>
              <a:rPr lang="en-US"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INR/kWh</a:t>
            </a:r>
            <a:r>
              <a:rPr lang="en-US" sz="4000" b="1" dirty="0">
                <a:solidFill>
                  <a:srgbClr val="575756"/>
                </a:solidFill>
                <a:latin typeface="Calibri" panose="020F0502020204030204" pitchFamily="34" charset="0"/>
                <a:cs typeface="Calibri" panose="020F0502020204030204" pitchFamily="34" charset="0"/>
              </a:rPr>
              <a:t> </a:t>
            </a:r>
          </a:p>
        </p:txBody>
      </p:sp>
      <p:sp>
        <p:nvSpPr>
          <p:cNvPr id="79" name="Text Placeholder 5">
            <a:extLst>
              <a:ext uri="{FF2B5EF4-FFF2-40B4-BE49-F238E27FC236}">
                <a16:creationId xmlns:a16="http://schemas.microsoft.com/office/drawing/2014/main" id="{C638BFC8-1486-B647-9ED6-C7EDA9FFF580}"/>
              </a:ext>
            </a:extLst>
          </p:cNvPr>
          <p:cNvSpPr txBox="1">
            <a:spLocks/>
          </p:cNvSpPr>
          <p:nvPr/>
        </p:nvSpPr>
        <p:spPr>
          <a:xfrm>
            <a:off x="6669518" y="1564272"/>
            <a:ext cx="1896647" cy="276589"/>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EV charging service fee</a:t>
            </a:r>
          </a:p>
        </p:txBody>
      </p:sp>
      <p:grpSp>
        <p:nvGrpSpPr>
          <p:cNvPr id="80" name="Group 79">
            <a:extLst>
              <a:ext uri="{FF2B5EF4-FFF2-40B4-BE49-F238E27FC236}">
                <a16:creationId xmlns:a16="http://schemas.microsoft.com/office/drawing/2014/main" id="{AA86A2E7-AB0F-EA4F-ABC7-7987A2299EB0}"/>
              </a:ext>
            </a:extLst>
          </p:cNvPr>
          <p:cNvGrpSpPr/>
          <p:nvPr/>
        </p:nvGrpSpPr>
        <p:grpSpPr>
          <a:xfrm>
            <a:off x="5951935" y="2084200"/>
            <a:ext cx="3075810" cy="904629"/>
            <a:chOff x="3362326" y="500550"/>
            <a:chExt cx="3075810" cy="904629"/>
          </a:xfrm>
        </p:grpSpPr>
        <p:sp>
          <p:nvSpPr>
            <p:cNvPr id="81" name="Text Placeholder 5">
              <a:extLst>
                <a:ext uri="{FF2B5EF4-FFF2-40B4-BE49-F238E27FC236}">
                  <a16:creationId xmlns:a16="http://schemas.microsoft.com/office/drawing/2014/main" id="{C2239B37-895E-A24A-90D2-DC8ADACAF6BC}"/>
                </a:ext>
              </a:extLst>
            </p:cNvPr>
            <p:cNvSpPr txBox="1">
              <a:spLocks/>
            </p:cNvSpPr>
            <p:nvPr/>
          </p:nvSpPr>
          <p:spPr>
            <a:xfrm>
              <a:off x="3362326" y="500550"/>
              <a:ext cx="2986616" cy="64953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4000" b="1" dirty="0">
                  <a:solidFill>
                    <a:srgbClr val="575756"/>
                  </a:solidFill>
                  <a:latin typeface="Montserrat Alternates Black" panose="00000A00000000000000" pitchFamily="50" charset="0"/>
                  <a:cs typeface="Calibri" panose="020F0502020204030204" pitchFamily="34" charset="0"/>
                </a:rPr>
                <a:t>14.0</a:t>
              </a:r>
              <a:r>
                <a:rPr lang="en-US"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INR/km</a:t>
              </a:r>
              <a:r>
                <a:rPr lang="en-US" sz="4000" b="1" dirty="0">
                  <a:solidFill>
                    <a:srgbClr val="575756"/>
                  </a:solidFill>
                  <a:latin typeface="Calibri" panose="020F0502020204030204" pitchFamily="34" charset="0"/>
                  <a:cs typeface="Calibri" panose="020F0502020204030204" pitchFamily="34" charset="0"/>
                </a:rPr>
                <a:t> </a:t>
              </a:r>
            </a:p>
          </p:txBody>
        </p:sp>
        <p:sp>
          <p:nvSpPr>
            <p:cNvPr id="82" name="Text Placeholder 5">
              <a:extLst>
                <a:ext uri="{FF2B5EF4-FFF2-40B4-BE49-F238E27FC236}">
                  <a16:creationId xmlns:a16="http://schemas.microsoft.com/office/drawing/2014/main" id="{03C42033-5317-3341-BBA1-1DDDC2D7B430}"/>
                </a:ext>
              </a:extLst>
            </p:cNvPr>
            <p:cNvSpPr txBox="1">
              <a:spLocks/>
            </p:cNvSpPr>
            <p:nvPr/>
          </p:nvSpPr>
          <p:spPr>
            <a:xfrm>
              <a:off x="3362326" y="1150086"/>
              <a:ext cx="3075810" cy="25509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Average EV cab tariffs</a:t>
              </a:r>
            </a:p>
          </p:txBody>
        </p:sp>
      </p:grpSp>
      <p:cxnSp>
        <p:nvCxnSpPr>
          <p:cNvPr id="83" name="Google Shape;112;p30">
            <a:extLst>
              <a:ext uri="{FF2B5EF4-FFF2-40B4-BE49-F238E27FC236}">
                <a16:creationId xmlns:a16="http://schemas.microsoft.com/office/drawing/2014/main" id="{BFE78AAA-FDA2-B24C-A8D6-5583E1D1AC92}"/>
              </a:ext>
            </a:extLst>
          </p:cNvPr>
          <p:cNvCxnSpPr>
            <a:cxnSpLocks/>
          </p:cNvCxnSpPr>
          <p:nvPr/>
        </p:nvCxnSpPr>
        <p:spPr>
          <a:xfrm flipH="1">
            <a:off x="6433663" y="1905455"/>
            <a:ext cx="2587180" cy="0"/>
          </a:xfrm>
          <a:prstGeom prst="straightConnector1">
            <a:avLst/>
          </a:prstGeom>
          <a:noFill/>
          <a:ln w="9525" cap="flat" cmpd="sng">
            <a:solidFill>
              <a:schemeClr val="bg1"/>
            </a:solidFill>
            <a:prstDash val="dash"/>
            <a:round/>
            <a:headEnd type="none" w="sm" len="sm"/>
            <a:tailEnd type="none" w="sm" len="sm"/>
          </a:ln>
        </p:spPr>
      </p:cxnSp>
      <p:sp>
        <p:nvSpPr>
          <p:cNvPr id="85" name="Text Placeholder 5">
            <a:extLst>
              <a:ext uri="{FF2B5EF4-FFF2-40B4-BE49-F238E27FC236}">
                <a16:creationId xmlns:a16="http://schemas.microsoft.com/office/drawing/2014/main" id="{90D86A26-0106-584E-BF1A-32C69F9A5165}"/>
              </a:ext>
            </a:extLst>
          </p:cNvPr>
          <p:cNvSpPr txBox="1">
            <a:spLocks/>
          </p:cNvSpPr>
          <p:nvPr/>
        </p:nvSpPr>
        <p:spPr>
          <a:xfrm>
            <a:off x="6307750" y="3064310"/>
            <a:ext cx="2647798" cy="39443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900" b="1" i="1" dirty="0">
                <a:solidFill>
                  <a:srgbClr val="9D9D9C"/>
                </a:solidFill>
                <a:latin typeface="Open Sans" panose="020B0606030504020204" pitchFamily="34" charset="0"/>
                <a:ea typeface="Open Sans" panose="020B0606030504020204" pitchFamily="34" charset="0"/>
                <a:cs typeface="Open Sans" panose="020B0606030504020204" pitchFamily="34" charset="0"/>
              </a:rPr>
              <a:t>Note: </a:t>
            </a:r>
            <a:r>
              <a:rPr lang="en-US" sz="9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Average internal combustion engine (conventional) cab tariffs are around 16.4 INR/km </a:t>
            </a:r>
          </a:p>
        </p:txBody>
      </p:sp>
      <p:sp>
        <p:nvSpPr>
          <p:cNvPr id="87" name="Text Placeholder 5">
            <a:extLst>
              <a:ext uri="{FF2B5EF4-FFF2-40B4-BE49-F238E27FC236}">
                <a16:creationId xmlns:a16="http://schemas.microsoft.com/office/drawing/2014/main" id="{369052D5-2A6D-5541-8D1D-D7E7888F9D39}"/>
              </a:ext>
            </a:extLst>
          </p:cNvPr>
          <p:cNvSpPr txBox="1">
            <a:spLocks/>
          </p:cNvSpPr>
          <p:nvPr/>
        </p:nvSpPr>
        <p:spPr>
          <a:xfrm>
            <a:off x="6202171" y="3819124"/>
            <a:ext cx="2986616" cy="649536"/>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spcAft>
                <a:spcPts val="300"/>
              </a:spcAft>
              <a:buNone/>
            </a:pPr>
            <a:r>
              <a:rPr lang="en-US" sz="3500" b="1" dirty="0">
                <a:solidFill>
                  <a:srgbClr val="575756"/>
                </a:solidFill>
                <a:latin typeface="Montserrat Alternates Black" panose="00000A00000000000000" pitchFamily="50" charset="0"/>
                <a:cs typeface="Calibri" panose="020F0502020204030204" pitchFamily="34" charset="0"/>
              </a:rPr>
              <a:t>8.3–10.0</a:t>
            </a:r>
            <a:r>
              <a:rPr lang="en-US" b="1" dirty="0">
                <a:solidFill>
                  <a:srgbClr val="575756"/>
                </a:solidFill>
                <a:latin typeface="Open Sans" panose="020B0606030504020204" pitchFamily="34" charset="0"/>
                <a:ea typeface="Open Sans" panose="020B0606030504020204" pitchFamily="34" charset="0"/>
                <a:cs typeface="Open Sans" panose="020B0606030504020204" pitchFamily="34" charset="0"/>
              </a:rPr>
              <a:t>Lakh INR</a:t>
            </a:r>
            <a:r>
              <a:rPr lang="en-US" sz="4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88" name="Text Placeholder 5">
            <a:extLst>
              <a:ext uri="{FF2B5EF4-FFF2-40B4-BE49-F238E27FC236}">
                <a16:creationId xmlns:a16="http://schemas.microsoft.com/office/drawing/2014/main" id="{1D05B172-D6E5-CA4B-B8EE-D9CE53568C51}"/>
              </a:ext>
            </a:extLst>
          </p:cNvPr>
          <p:cNvSpPr txBox="1">
            <a:spLocks/>
          </p:cNvSpPr>
          <p:nvPr/>
        </p:nvSpPr>
        <p:spPr>
          <a:xfrm>
            <a:off x="6192200" y="4423244"/>
            <a:ext cx="3075810" cy="255093"/>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lgn="ctr">
              <a:spcBef>
                <a:spcPts val="0"/>
              </a:spcBef>
              <a:buNone/>
            </a:pP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Price range for an electric car (sedan)</a:t>
            </a:r>
          </a:p>
        </p:txBody>
      </p:sp>
      <p:cxnSp>
        <p:nvCxnSpPr>
          <p:cNvPr id="89" name="Google Shape;112;p30">
            <a:extLst>
              <a:ext uri="{FF2B5EF4-FFF2-40B4-BE49-F238E27FC236}">
                <a16:creationId xmlns:a16="http://schemas.microsoft.com/office/drawing/2014/main" id="{6B58C877-C5AC-4F46-BED5-D6A1D94ADBF7}"/>
              </a:ext>
            </a:extLst>
          </p:cNvPr>
          <p:cNvCxnSpPr>
            <a:cxnSpLocks/>
          </p:cNvCxnSpPr>
          <p:nvPr/>
        </p:nvCxnSpPr>
        <p:spPr>
          <a:xfrm>
            <a:off x="3076906" y="783184"/>
            <a:ext cx="0" cy="4107419"/>
          </a:xfrm>
          <a:prstGeom prst="straightConnector1">
            <a:avLst/>
          </a:prstGeom>
          <a:noFill/>
          <a:ln w="9525" cap="flat" cmpd="sng">
            <a:solidFill>
              <a:schemeClr val="bg1"/>
            </a:solidFill>
            <a:prstDash val="dash"/>
            <a:round/>
            <a:headEnd type="none" w="sm" len="sm"/>
            <a:tailEnd type="none" w="sm" len="sm"/>
          </a:ln>
        </p:spPr>
      </p:cxnSp>
      <p:sp>
        <p:nvSpPr>
          <p:cNvPr id="90" name="Text Placeholder 3">
            <a:extLst>
              <a:ext uri="{FF2B5EF4-FFF2-40B4-BE49-F238E27FC236}">
                <a16:creationId xmlns:a16="http://schemas.microsoft.com/office/drawing/2014/main" id="{0360A977-9629-CC46-AD9C-DEB07F225895}"/>
              </a:ext>
            </a:extLst>
          </p:cNvPr>
          <p:cNvSpPr txBox="1">
            <a:spLocks/>
          </p:cNvSpPr>
          <p:nvPr/>
        </p:nvSpPr>
        <p:spPr>
          <a:xfrm>
            <a:off x="161612" y="4896828"/>
            <a:ext cx="3249121" cy="3651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N" sz="700" i="1" dirty="0">
                <a:solidFill>
                  <a:srgbClr val="009CD8"/>
                </a:solidFill>
                <a:latin typeface="Open Sans" panose="020B0606030504020204" pitchFamily="34" charset="0"/>
                <a:ea typeface="Open Sans" panose="020B0606030504020204" pitchFamily="34" charset="0"/>
                <a:cs typeface="Open Sans" panose="020B0606030504020204" pitchFamily="34" charset="0"/>
              </a:rPr>
              <a:t>Source:</a:t>
            </a:r>
            <a:r>
              <a:rPr lang="en-IN" sz="700" i="1" dirty="0">
                <a:solidFill>
                  <a:srgbClr val="9D9D9C"/>
                </a:solidFill>
                <a:latin typeface="Open Sans" panose="020B0606030504020204" pitchFamily="34" charset="0"/>
                <a:ea typeface="Open Sans" panose="020B0606030504020204" pitchFamily="34" charset="0"/>
                <a:cs typeface="Open Sans" panose="020B0606030504020204" pitchFamily="34" charset="0"/>
              </a:rPr>
              <a:t> Electric Mobility Dashboard, CEEW Centre for Energy Finance </a:t>
            </a:r>
          </a:p>
        </p:txBody>
      </p:sp>
      <p:pic>
        <p:nvPicPr>
          <p:cNvPr id="7" name="Picture 6"/>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81431" y="434666"/>
            <a:ext cx="718735" cy="734923"/>
          </a:xfrm>
          <a:prstGeom prst="rect">
            <a:avLst/>
          </a:prstGeom>
        </p:spPr>
      </p:pic>
      <p:pic>
        <p:nvPicPr>
          <p:cNvPr id="8" name="Picture 7"/>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304867" y="3349213"/>
            <a:ext cx="1175915" cy="599486"/>
          </a:xfrm>
          <a:prstGeom prst="rect">
            <a:avLst/>
          </a:prstGeom>
        </p:spPr>
      </p:pic>
      <p:cxnSp>
        <p:nvCxnSpPr>
          <p:cNvPr id="64" name="Google Shape;112;p30">
            <a:extLst>
              <a:ext uri="{FF2B5EF4-FFF2-40B4-BE49-F238E27FC236}">
                <a16:creationId xmlns:a16="http://schemas.microsoft.com/office/drawing/2014/main" id="{2859BB82-C8AB-E149-8CF9-DAB32FCE32BB}"/>
              </a:ext>
            </a:extLst>
          </p:cNvPr>
          <p:cNvCxnSpPr>
            <a:cxnSpLocks/>
          </p:cNvCxnSpPr>
          <p:nvPr/>
        </p:nvCxnSpPr>
        <p:spPr>
          <a:xfrm rot="5400000" flipH="1">
            <a:off x="1519561" y="496087"/>
            <a:ext cx="1296" cy="2743200"/>
          </a:xfrm>
          <a:prstGeom prst="straightConnector1">
            <a:avLst/>
          </a:prstGeom>
          <a:noFill/>
          <a:ln w="9525" cap="flat" cmpd="sng">
            <a:solidFill>
              <a:schemeClr val="bg1"/>
            </a:solidFill>
            <a:prstDash val="dash"/>
            <a:round/>
            <a:headEnd type="none" w="sm" len="sm"/>
            <a:tailEnd type="none" w="sm" len="sm"/>
          </a:ln>
        </p:spPr>
      </p:cxnSp>
      <p:sp>
        <p:nvSpPr>
          <p:cNvPr id="92" name="Rectangle 91"/>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TextBox 92"/>
          <p:cNvSpPr txBox="1"/>
          <p:nvPr/>
        </p:nvSpPr>
        <p:spPr>
          <a:xfrm>
            <a:off x="8821030" y="208255"/>
            <a:ext cx="322970"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18</a:t>
            </a:r>
          </a:p>
        </p:txBody>
      </p:sp>
      <p:grpSp>
        <p:nvGrpSpPr>
          <p:cNvPr id="65" name="Group 64"/>
          <p:cNvGrpSpPr/>
          <p:nvPr/>
        </p:nvGrpSpPr>
        <p:grpSpPr>
          <a:xfrm>
            <a:off x="8284057" y="4779402"/>
            <a:ext cx="715926" cy="418214"/>
            <a:chOff x="8284057" y="4779402"/>
            <a:chExt cx="715926" cy="418214"/>
          </a:xfrm>
        </p:grpSpPr>
        <p:sp>
          <p:nvSpPr>
            <p:cNvPr id="66" name="Rounded Rectangle 65"/>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9" name="Group 68"/>
            <p:cNvGrpSpPr/>
            <p:nvPr/>
          </p:nvGrpSpPr>
          <p:grpSpPr>
            <a:xfrm>
              <a:off x="8284057" y="4879531"/>
              <a:ext cx="715926" cy="263969"/>
              <a:chOff x="1376812" y="1471708"/>
              <a:chExt cx="715926" cy="263969"/>
            </a:xfrm>
          </p:grpSpPr>
          <p:sp>
            <p:nvSpPr>
              <p:cNvPr id="70" name="TextBox 69"/>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71" name="Group 70"/>
              <p:cNvGrpSpPr/>
              <p:nvPr/>
            </p:nvGrpSpPr>
            <p:grpSpPr>
              <a:xfrm>
                <a:off x="1504037" y="1471708"/>
                <a:ext cx="436340" cy="63914"/>
                <a:chOff x="973747" y="978085"/>
                <a:chExt cx="436340" cy="63914"/>
              </a:xfrm>
            </p:grpSpPr>
            <p:sp>
              <p:nvSpPr>
                <p:cNvPr id="94" name="Oval 9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289413"/>
            <a:ext cx="8229600" cy="273461"/>
          </a:xfrm>
          <a:prstGeom prst="rect">
            <a:avLst/>
          </a:prstGeom>
        </p:spPr>
        <p:txBody>
          <a:bodyPr spcFirstLastPara="1" wrap="square" lIns="91425" tIns="91425" rIns="91425" bIns="91425" anchor="b" anchorCtr="0">
            <a:noAutofit/>
          </a:bodyPr>
          <a:lstStyle/>
          <a:p>
            <a:pPr lvl="0"/>
            <a:r>
              <a:rPr lang="en-IN" sz="1200" dirty="0">
                <a:solidFill>
                  <a:srgbClr val="575756"/>
                </a:solidFill>
              </a:rPr>
              <a:t>About us: </a:t>
            </a:r>
            <a:r>
              <a:rPr lang="en-IN" sz="1200" dirty="0"/>
              <a:t>CEEW is among Asia’s leading policy research institutions</a:t>
            </a:r>
            <a:endParaRPr sz="1200" dirty="0"/>
          </a:p>
        </p:txBody>
      </p:sp>
      <p:sp>
        <p:nvSpPr>
          <p:cNvPr id="43" name="Rectangle 42"/>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TextBox 43"/>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19</a:t>
            </a:r>
          </a:p>
        </p:txBody>
      </p:sp>
      <p:grpSp>
        <p:nvGrpSpPr>
          <p:cNvPr id="30" name="Group 29"/>
          <p:cNvGrpSpPr/>
          <p:nvPr/>
        </p:nvGrpSpPr>
        <p:grpSpPr>
          <a:xfrm>
            <a:off x="8284057" y="4779402"/>
            <a:ext cx="715926" cy="418214"/>
            <a:chOff x="8284057" y="4779402"/>
            <a:chExt cx="715926" cy="418214"/>
          </a:xfrm>
        </p:grpSpPr>
        <p:sp>
          <p:nvSpPr>
            <p:cNvPr id="31" name="Rounded Rectangle 30"/>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2" name="Group 31"/>
            <p:cNvGrpSpPr/>
            <p:nvPr/>
          </p:nvGrpSpPr>
          <p:grpSpPr>
            <a:xfrm>
              <a:off x="8284057" y="4879531"/>
              <a:ext cx="715926" cy="263969"/>
              <a:chOff x="1376812" y="1471708"/>
              <a:chExt cx="715926" cy="263969"/>
            </a:xfrm>
          </p:grpSpPr>
          <p:sp>
            <p:nvSpPr>
              <p:cNvPr id="34" name="TextBox 33"/>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6" name="Group 35"/>
              <p:cNvGrpSpPr/>
              <p:nvPr/>
            </p:nvGrpSpPr>
            <p:grpSpPr>
              <a:xfrm>
                <a:off x="1504037" y="1471708"/>
                <a:ext cx="436340" cy="63914"/>
                <a:chOff x="973747" y="978085"/>
                <a:chExt cx="436340" cy="63914"/>
              </a:xfrm>
            </p:grpSpPr>
            <p:sp>
              <p:nvSpPr>
                <p:cNvPr id="52" name="Oval 5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82" y="202910"/>
            <a:ext cx="8420436" cy="4737680"/>
          </a:xfrm>
          <a:prstGeom prst="rect">
            <a:avLst/>
          </a:prstGeom>
        </p:spPr>
      </p:pic>
    </p:spTree>
    <p:extLst>
      <p:ext uri="{BB962C8B-B14F-4D97-AF65-F5344CB8AC3E}">
        <p14:creationId xmlns:p14="http://schemas.microsoft.com/office/powerpoint/2010/main" val="1498407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447620"/>
            <a:ext cx="8229600" cy="1071900"/>
          </a:xfrm>
          <a:prstGeom prst="rect">
            <a:avLst/>
          </a:prstGeom>
        </p:spPr>
        <p:txBody>
          <a:bodyPr spcFirstLastPara="1" wrap="square" lIns="91425" tIns="91425" rIns="91425" bIns="91425" anchor="b" anchorCtr="0">
            <a:noAutofit/>
          </a:bodyPr>
          <a:lstStyle/>
          <a:p>
            <a:pPr lvl="0"/>
            <a:r>
              <a:rPr lang="en-US" dirty="0"/>
              <a:t>CEEW-CEF Market Handbook</a:t>
            </a:r>
            <a:endParaRPr dirty="0"/>
          </a:p>
        </p:txBody>
      </p:sp>
      <p:sp>
        <p:nvSpPr>
          <p:cNvPr id="8" name="Text Placeholder 5">
            <a:extLst>
              <a:ext uri="{FF2B5EF4-FFF2-40B4-BE49-F238E27FC236}">
                <a16:creationId xmlns:a16="http://schemas.microsoft.com/office/drawing/2014/main" id="{B15D740D-693B-274C-A588-7E0F56B07CA7}"/>
              </a:ext>
            </a:extLst>
          </p:cNvPr>
          <p:cNvSpPr txBox="1">
            <a:spLocks/>
          </p:cNvSpPr>
          <p:nvPr/>
        </p:nvSpPr>
        <p:spPr>
          <a:xfrm>
            <a:off x="548641" y="1411435"/>
            <a:ext cx="8008134" cy="596119"/>
          </a:xfrm>
          <a:prstGeom prst="rect">
            <a:avLst/>
          </a:prstGeom>
          <a:solidFill>
            <a:srgbClr val="FFFFFF"/>
          </a:solidFill>
          <a:ln w="12700">
            <a:noFill/>
            <a:prstDash val="dash"/>
          </a:ln>
        </p:spPr>
        <p:txBody>
          <a:bodyPr wrap="square" lIns="91440" tIns="13716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600"/>
              </a:spcAft>
              <a:buNone/>
            </a:pP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India is undergoing an energy transition from fossil-based to clean energy. Evidence-based </a:t>
            </a:r>
            <a:b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decision-making can accelerate the process. </a:t>
            </a:r>
          </a:p>
        </p:txBody>
      </p:sp>
      <p:sp>
        <p:nvSpPr>
          <p:cNvPr id="9" name="Google Shape;100;p20"/>
          <p:cNvSpPr txBox="1"/>
          <p:nvPr/>
        </p:nvSpPr>
        <p:spPr>
          <a:xfrm>
            <a:off x="457200" y="2012072"/>
            <a:ext cx="3956672" cy="2277244"/>
          </a:xfrm>
          <a:prstGeom prst="rect">
            <a:avLst/>
          </a:prstGeom>
          <a:noFill/>
          <a:ln>
            <a:noFill/>
          </a:ln>
        </p:spPr>
        <p:txBody>
          <a:bodyPr spcFirstLastPara="1" wrap="square" lIns="91425" tIns="91425" rIns="91425" bIns="91425" numCol="1" anchor="t" anchorCtr="0">
            <a:noAutofit/>
          </a:bodyPr>
          <a:lstStyle/>
          <a:p>
            <a:pPr lvl="0">
              <a:lnSpc>
                <a:spcPct val="150000"/>
              </a:lnSpc>
              <a:spcBef>
                <a:spcPts val="600"/>
              </a:spcBef>
              <a:buClr>
                <a:schemeClr val="dk1"/>
              </a:buClr>
              <a:buSzPts val="1100"/>
            </a:pPr>
            <a:r>
              <a:rPr lang="en-IN" sz="1200" b="1" dirty="0">
                <a:solidFill>
                  <a:srgbClr val="FFFFFF"/>
                </a:solidFill>
                <a:latin typeface="Open Sans"/>
                <a:ea typeface="Open Sans"/>
                <a:cs typeface="Open Sans"/>
                <a:sym typeface="Open Sans"/>
              </a:rPr>
              <a:t>CEEW Centre For Energy Finance’s Market Handbook </a:t>
            </a:r>
            <a:r>
              <a:rPr lang="en-IN" sz="1000" dirty="0">
                <a:solidFill>
                  <a:srgbClr val="FFFFFF"/>
                </a:solidFill>
                <a:latin typeface="Open Sans"/>
                <a:ea typeface="Open Sans"/>
                <a:cs typeface="Open Sans"/>
                <a:sym typeface="Open Sans"/>
              </a:rPr>
              <a:t>aims to help key investors, executives and policymakers with evidence-based decision-making by:</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Identifying and analysing trends critical to India’s energy transition</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Presenting data-backed evidence based on the most relevant indicators</a:t>
            </a:r>
          </a:p>
          <a:p>
            <a:pPr marL="171450" lvl="0" indent="-171450">
              <a:lnSpc>
                <a:spcPct val="150000"/>
              </a:lnSpc>
              <a:spcBef>
                <a:spcPts val="600"/>
              </a:spcBef>
              <a:buClr>
                <a:schemeClr val="bg1"/>
              </a:buClr>
              <a:buSzPct val="120000"/>
              <a:buFont typeface="Arial" panose="020B0604020202020204" pitchFamily="34" charset="0"/>
              <a:buChar char="•"/>
            </a:pPr>
            <a:r>
              <a:rPr lang="en-IN" sz="1000" dirty="0">
                <a:solidFill>
                  <a:srgbClr val="FFFFFF"/>
                </a:solidFill>
                <a:latin typeface="Open Sans"/>
                <a:ea typeface="Open Sans"/>
                <a:cs typeface="Open Sans"/>
                <a:sym typeface="Open Sans"/>
              </a:rPr>
              <a:t>Connecting the dots and presenting a short-term market outlook</a:t>
            </a:r>
          </a:p>
        </p:txBody>
      </p:sp>
      <p:sp>
        <p:nvSpPr>
          <p:cNvPr id="2" name="Rectangle 1"/>
          <p:cNvSpPr/>
          <p:nvPr/>
        </p:nvSpPr>
        <p:spPr>
          <a:xfrm>
            <a:off x="4413872" y="2131721"/>
            <a:ext cx="4272928" cy="2622256"/>
          </a:xfrm>
          <a:prstGeom prst="rect">
            <a:avLst/>
          </a:prstGeom>
        </p:spPr>
        <p:txBody>
          <a:bodyPr wrap="square">
            <a:spAutoFit/>
          </a:bodyPr>
          <a:lstStyle/>
          <a:p>
            <a:pPr lvl="0">
              <a:lnSpc>
                <a:spcPct val="150000"/>
              </a:lnSpc>
              <a:spcBef>
                <a:spcPts val="600"/>
              </a:spcBef>
              <a:buClr>
                <a:schemeClr val="dk1"/>
              </a:buClr>
              <a:buSzPts val="1100"/>
            </a:pPr>
            <a:r>
              <a:rPr lang="en-IN" sz="1200" b="1" dirty="0">
                <a:solidFill>
                  <a:srgbClr val="FFFFFF"/>
                </a:solidFill>
                <a:latin typeface="Open Sans"/>
                <a:ea typeface="Open Sans"/>
                <a:cs typeface="Open Sans"/>
                <a:sym typeface="Open Sans"/>
              </a:rPr>
              <a:t>The handbook attempts to comment and answer on some critical questions such as:</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is India’s generation capacity and energy mix?</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are the key trends in renewable energy (RE) tariffs?</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is the current situation of the discom payment delay situation?</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How have the power market reforms progressed?</a:t>
            </a:r>
          </a:p>
          <a:p>
            <a:pPr marL="228600" lvl="0" indent="-228600">
              <a:lnSpc>
                <a:spcPct val="150000"/>
              </a:lnSpc>
              <a:spcBef>
                <a:spcPts val="600"/>
              </a:spcBef>
              <a:buClr>
                <a:schemeClr val="bg1"/>
              </a:buClr>
              <a:buSzPts val="1100"/>
              <a:buFont typeface="+mj-lt"/>
              <a:buAutoNum type="arabicPeriod"/>
            </a:pPr>
            <a:r>
              <a:rPr lang="en-IN" sz="1000" dirty="0">
                <a:solidFill>
                  <a:schemeClr val="bg1"/>
                </a:solidFill>
                <a:latin typeface="Open Sans"/>
                <a:ea typeface="Open Sans"/>
                <a:cs typeface="Open Sans"/>
                <a:sym typeface="Open Sans"/>
              </a:rPr>
              <a:t>What are key trends in the electric vehicles (EV) and energy storage markets?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439" y="169136"/>
            <a:ext cx="735044" cy="1246022"/>
          </a:xfrm>
          <a:prstGeom prst="rect">
            <a:avLst/>
          </a:prstGeom>
        </p:spPr>
      </p:pic>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4" name="Oval 2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Tree>
    <p:extLst>
      <p:ext uri="{BB962C8B-B14F-4D97-AF65-F5344CB8AC3E}">
        <p14:creationId xmlns:p14="http://schemas.microsoft.com/office/powerpoint/2010/main" val="146836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A9FD9"/>
        </a:solidFill>
        <a:effectLst/>
      </p:bgPr>
    </p:bg>
    <p:spTree>
      <p:nvGrpSpPr>
        <p:cNvPr id="1" name="Shape 276"/>
        <p:cNvGrpSpPr/>
        <p:nvPr/>
      </p:nvGrpSpPr>
      <p:grpSpPr>
        <a:xfrm>
          <a:off x="0" y="0"/>
          <a:ext cx="0" cy="0"/>
          <a:chOff x="0" y="0"/>
          <a:chExt cx="0" cy="0"/>
        </a:xfrm>
      </p:grpSpPr>
      <p:sp>
        <p:nvSpPr>
          <p:cNvPr id="277" name="Google Shape;277;p36"/>
          <p:cNvSpPr txBox="1">
            <a:spLocks noGrp="1"/>
          </p:cNvSpPr>
          <p:nvPr>
            <p:ph type="title"/>
          </p:nvPr>
        </p:nvSpPr>
        <p:spPr>
          <a:xfrm>
            <a:off x="457200" y="267117"/>
            <a:ext cx="8229600" cy="291013"/>
          </a:xfrm>
          <a:prstGeom prst="rect">
            <a:avLst/>
          </a:prstGeom>
        </p:spPr>
        <p:txBody>
          <a:bodyPr spcFirstLastPara="1" wrap="square" lIns="91425" tIns="91425" rIns="91425" bIns="91425" anchor="b" anchorCtr="0">
            <a:noAutofit/>
          </a:bodyPr>
          <a:lstStyle/>
          <a:p>
            <a:pPr lvl="0"/>
            <a:r>
              <a:rPr lang="en-IN" sz="1200" dirty="0"/>
              <a:t>CEEW Centre for Energy Finance</a:t>
            </a:r>
            <a:endParaRPr sz="1200" dirty="0"/>
          </a:p>
        </p:txBody>
      </p:sp>
      <p:sp>
        <p:nvSpPr>
          <p:cNvPr id="2" name="Text Placeholder 1"/>
          <p:cNvSpPr>
            <a:spLocks noGrp="1"/>
          </p:cNvSpPr>
          <p:nvPr>
            <p:ph type="body" idx="1"/>
          </p:nvPr>
        </p:nvSpPr>
        <p:spPr/>
        <p:txBody>
          <a:bodyPr/>
          <a:lstStyle/>
          <a:p>
            <a:endParaRPr lang="en-IN"/>
          </a:p>
        </p:txBody>
      </p:sp>
      <p:sp>
        <p:nvSpPr>
          <p:cNvPr id="278" name="Google Shape;278;p36"/>
          <p:cNvSpPr/>
          <p:nvPr/>
        </p:nvSpPr>
        <p:spPr>
          <a:xfrm>
            <a:off x="2811401" y="1654060"/>
            <a:ext cx="3547134" cy="2451222"/>
          </a:xfrm>
          <a:prstGeom prst="chevron">
            <a:avLst>
              <a:gd name="adj" fmla="val 29853"/>
            </a:avLst>
          </a:prstGeom>
          <a:solidFill>
            <a:schemeClr val="bg2">
              <a:lumMod val="75000"/>
            </a:schemeClr>
          </a:solidFill>
          <a:ln w="19050" cap="flat" cmpd="sng">
            <a:noFill/>
            <a:prstDash val="dash"/>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279" name="Google Shape;279;p36"/>
          <p:cNvSpPr/>
          <p:nvPr/>
        </p:nvSpPr>
        <p:spPr>
          <a:xfrm>
            <a:off x="5697854" y="1654060"/>
            <a:ext cx="3446146" cy="2451222"/>
          </a:xfrm>
          <a:prstGeom prst="chevron">
            <a:avLst>
              <a:gd name="adj" fmla="val 29853"/>
            </a:avLst>
          </a:prstGeom>
          <a:solidFill>
            <a:schemeClr val="bg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280" name="Google Shape;280;p36"/>
          <p:cNvSpPr/>
          <p:nvPr/>
        </p:nvSpPr>
        <p:spPr>
          <a:xfrm>
            <a:off x="0" y="1654060"/>
            <a:ext cx="3451653" cy="2451222"/>
          </a:xfrm>
          <a:prstGeom prst="chevron">
            <a:avLst>
              <a:gd name="adj" fmla="val 29853"/>
            </a:avLst>
          </a:prstGeom>
          <a:solidFill>
            <a:schemeClr val="bg2">
              <a:lumMod val="75000"/>
            </a:schemeClr>
          </a:solidFill>
          <a:ln w="25400" cap="flat" cmpd="sng">
            <a:noFill/>
            <a:prstDash val="dot"/>
            <a:round/>
            <a:headEnd type="none" w="sm" len="sm"/>
            <a:tailEnd type="none" w="sm" len="sm"/>
          </a:ln>
        </p:spPr>
        <p:txBody>
          <a:bodyPr spcFirstLastPara="1" wrap="square" lIns="91425" tIns="91425" rIns="91425" bIns="91425" anchor="ctr" anchorCtr="0">
            <a:noAutofit/>
          </a:bodyPr>
          <a:lstStyle/>
          <a:p>
            <a:pPr lvl="0" algn="ctr"/>
            <a:endParaRPr lang="en-IN" sz="1200" dirty="0">
              <a:solidFill>
                <a:srgbClr val="FFFFFF"/>
              </a:solidFill>
              <a:latin typeface="Open Sans"/>
              <a:ea typeface="Open Sans"/>
              <a:cs typeface="Open Sans"/>
              <a:sym typeface="Open Sans"/>
            </a:endParaRPr>
          </a:p>
        </p:txBody>
      </p:sp>
      <p:sp>
        <p:nvSpPr>
          <p:cNvPr id="30" name="Rectangle 29"/>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TextBox 30"/>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p:txBody>
      </p:sp>
      <p:sp>
        <p:nvSpPr>
          <p:cNvPr id="3" name="TextBox 2"/>
          <p:cNvSpPr txBox="1"/>
          <p:nvPr/>
        </p:nvSpPr>
        <p:spPr>
          <a:xfrm>
            <a:off x="970241" y="2017264"/>
            <a:ext cx="1696177" cy="2215991"/>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Build evidence</a:t>
            </a:r>
            <a:br>
              <a:rPr lang="en-IN" b="1" dirty="0">
                <a:solidFill>
                  <a:srgbClr val="FFFFFF"/>
                </a:solidFill>
                <a:latin typeface="Open Sans"/>
                <a:ea typeface="Open Sans"/>
                <a:cs typeface="Open Sans"/>
                <a:sym typeface="Open Sans"/>
              </a:rPr>
            </a:b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Consistent, reliable, and up to date monitoring &amp; analysis of clean energy markets – investment, payment schedules, market trends, etc.</a:t>
            </a:r>
          </a:p>
          <a:p>
            <a:endParaRPr lang="en-IN" dirty="0"/>
          </a:p>
        </p:txBody>
      </p:sp>
      <p:sp>
        <p:nvSpPr>
          <p:cNvPr id="32" name="TextBox 31"/>
          <p:cNvSpPr txBox="1"/>
          <p:nvPr/>
        </p:nvSpPr>
        <p:spPr>
          <a:xfrm>
            <a:off x="3859944" y="2017264"/>
            <a:ext cx="1776581" cy="1446550"/>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Create coherence</a:t>
            </a:r>
          </a:p>
          <a:p>
            <a:pPr lvl="0" algn="ct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Periodic convening of multi-stakeholder groups to deliberate on market activities in clean energy</a:t>
            </a:r>
          </a:p>
        </p:txBody>
      </p:sp>
      <p:sp>
        <p:nvSpPr>
          <p:cNvPr id="33" name="TextBox 32"/>
          <p:cNvSpPr txBox="1"/>
          <p:nvPr/>
        </p:nvSpPr>
        <p:spPr>
          <a:xfrm>
            <a:off x="6723570" y="2017263"/>
            <a:ext cx="1696177" cy="1631216"/>
          </a:xfrm>
          <a:prstGeom prst="rect">
            <a:avLst/>
          </a:prstGeom>
          <a:noFill/>
        </p:spPr>
        <p:txBody>
          <a:bodyPr wrap="square" rtlCol="0">
            <a:spAutoFit/>
          </a:bodyPr>
          <a:lstStyle/>
          <a:p>
            <a:pPr lvl="0" algn="ctr"/>
            <a:r>
              <a:rPr lang="en-IN" b="1" dirty="0">
                <a:solidFill>
                  <a:srgbClr val="FFFFFF"/>
                </a:solidFill>
                <a:latin typeface="Open Sans"/>
                <a:ea typeface="Open Sans"/>
                <a:cs typeface="Open Sans"/>
                <a:sym typeface="Open Sans"/>
              </a:rPr>
              <a:t>Design solutions</a:t>
            </a:r>
          </a:p>
          <a:p>
            <a:pPr lvl="0" algn="ctr"/>
            <a:endParaRPr lang="en-IN" b="1" dirty="0">
              <a:solidFill>
                <a:srgbClr val="FFFFFF"/>
              </a:solidFill>
              <a:latin typeface="Open Sans"/>
              <a:ea typeface="Open Sans"/>
              <a:cs typeface="Open Sans"/>
              <a:sym typeface="Open Sans"/>
            </a:endParaRPr>
          </a:p>
          <a:p>
            <a:pPr lvl="0" algn="ctr"/>
            <a:r>
              <a:rPr lang="en-IN" sz="1200" dirty="0">
                <a:solidFill>
                  <a:srgbClr val="FFFFFF"/>
                </a:solidFill>
                <a:latin typeface="Open Sans"/>
                <a:ea typeface="Open Sans"/>
                <a:cs typeface="Open Sans"/>
                <a:sym typeface="Open Sans"/>
              </a:rPr>
              <a:t>Design and feasibility pilots of fit-for-purpose business models &amp; financial solutions for clean energy solutions</a:t>
            </a:r>
          </a:p>
        </p:txBody>
      </p:sp>
      <p:grpSp>
        <p:nvGrpSpPr>
          <p:cNvPr id="19" name="Group 18"/>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24" name="Oval 23"/>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A9FD9"/>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57200" y="286542"/>
            <a:ext cx="8229600" cy="267660"/>
          </a:xfrm>
          <a:prstGeom prst="rect">
            <a:avLst/>
          </a:prstGeom>
        </p:spPr>
        <p:txBody>
          <a:bodyPr spcFirstLastPara="1" wrap="square" lIns="91425" tIns="91425" rIns="91425" bIns="91425" anchor="b" anchorCtr="0">
            <a:noAutofit/>
          </a:bodyPr>
          <a:lstStyle/>
          <a:p>
            <a:pPr lvl="0"/>
            <a:r>
              <a:rPr lang="en-IN" sz="1200" dirty="0"/>
              <a:t>Our recent publications, dashboards and tools</a:t>
            </a:r>
            <a:endParaRPr sz="1200" dirty="0"/>
          </a:p>
        </p:txBody>
      </p:sp>
      <p:pic>
        <p:nvPicPr>
          <p:cNvPr id="45" name="Picture 44">
            <a:hlinkClick r:id="rId3"/>
            <a:extLst>
              <a:ext uri="{FF2B5EF4-FFF2-40B4-BE49-F238E27FC236}">
                <a16:creationId xmlns:a16="http://schemas.microsoft.com/office/drawing/2014/main" id="{0ECC5215-64DC-904B-96E4-35343A3E0D27}"/>
              </a:ext>
            </a:extLst>
          </p:cNvPr>
          <p:cNvPicPr>
            <a:picLocks noChangeAspect="1"/>
          </p:cNvPicPr>
          <p:nvPr/>
        </p:nvPicPr>
        <p:blipFill>
          <a:blip r:embed="rId4"/>
          <a:stretch>
            <a:fillRect/>
          </a:stretch>
        </p:blipFill>
        <p:spPr>
          <a:xfrm>
            <a:off x="449732" y="731178"/>
            <a:ext cx="1406450" cy="1993367"/>
          </a:xfrm>
          <a:prstGeom prst="rect">
            <a:avLst/>
          </a:prstGeom>
          <a:ln>
            <a:noFill/>
          </a:ln>
          <a:effectLst>
            <a:outerShdw blurRad="190500" algn="tl" rotWithShape="0">
              <a:srgbClr val="000000">
                <a:alpha val="70000"/>
              </a:srgbClr>
            </a:outerShdw>
          </a:effectLst>
        </p:spPr>
      </p:pic>
      <p:pic>
        <p:nvPicPr>
          <p:cNvPr id="46" name="Picture 45">
            <a:hlinkClick r:id="rId5"/>
            <a:extLst>
              <a:ext uri="{FF2B5EF4-FFF2-40B4-BE49-F238E27FC236}">
                <a16:creationId xmlns:a16="http://schemas.microsoft.com/office/drawing/2014/main" id="{4174FBA3-2735-804F-A59B-4EA9C7ECA3CC}"/>
              </a:ext>
            </a:extLst>
          </p:cNvPr>
          <p:cNvPicPr>
            <a:picLocks noChangeAspect="1"/>
          </p:cNvPicPr>
          <p:nvPr/>
        </p:nvPicPr>
        <p:blipFill>
          <a:blip r:embed="rId6"/>
          <a:stretch>
            <a:fillRect/>
          </a:stretch>
        </p:blipFill>
        <p:spPr>
          <a:xfrm>
            <a:off x="2634658" y="731178"/>
            <a:ext cx="1406450" cy="1987782"/>
          </a:xfrm>
          <a:prstGeom prst="rect">
            <a:avLst/>
          </a:prstGeom>
          <a:ln>
            <a:noFill/>
          </a:ln>
          <a:effectLst>
            <a:outerShdw blurRad="190500" algn="tl" rotWithShape="0">
              <a:srgbClr val="000000">
                <a:alpha val="70000"/>
              </a:srgbClr>
            </a:outerShdw>
          </a:effectLst>
        </p:spPr>
      </p:pic>
      <p:pic>
        <p:nvPicPr>
          <p:cNvPr id="47" name="Picture 46">
            <a:hlinkClick r:id="rId7"/>
            <a:extLst>
              <a:ext uri="{FF2B5EF4-FFF2-40B4-BE49-F238E27FC236}">
                <a16:creationId xmlns:a16="http://schemas.microsoft.com/office/drawing/2014/main" id="{B44DDCD1-8EDF-D642-95E9-1C20D42AB738}"/>
              </a:ext>
            </a:extLst>
          </p:cNvPr>
          <p:cNvPicPr>
            <a:picLocks noChangeAspect="1"/>
          </p:cNvPicPr>
          <p:nvPr/>
        </p:nvPicPr>
        <p:blipFill>
          <a:blip r:embed="rId8"/>
          <a:stretch>
            <a:fillRect/>
          </a:stretch>
        </p:blipFill>
        <p:spPr>
          <a:xfrm>
            <a:off x="4790653" y="748208"/>
            <a:ext cx="1406450" cy="1961644"/>
          </a:xfrm>
          <a:prstGeom prst="rect">
            <a:avLst/>
          </a:prstGeom>
          <a:ln>
            <a:noFill/>
          </a:ln>
          <a:effectLst>
            <a:outerShdw blurRad="190500" algn="tl" rotWithShape="0">
              <a:srgbClr val="000000">
                <a:alpha val="70000"/>
              </a:srgbClr>
            </a:outerShdw>
          </a:effectLst>
        </p:spPr>
      </p:pic>
      <p:sp>
        <p:nvSpPr>
          <p:cNvPr id="48" name="TextBox 47">
            <a:extLst>
              <a:ext uri="{FF2B5EF4-FFF2-40B4-BE49-F238E27FC236}">
                <a16:creationId xmlns:a16="http://schemas.microsoft.com/office/drawing/2014/main" id="{CC2FE6B2-F1C8-8F48-A15B-DE9FB4BEDFCA}"/>
              </a:ext>
            </a:extLst>
          </p:cNvPr>
          <p:cNvSpPr txBox="1"/>
          <p:nvPr/>
        </p:nvSpPr>
        <p:spPr>
          <a:xfrm>
            <a:off x="504266" y="2779135"/>
            <a:ext cx="1351916" cy="33855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Jobs, Growth and Sustainability </a:t>
            </a:r>
          </a:p>
        </p:txBody>
      </p:sp>
      <p:sp>
        <p:nvSpPr>
          <p:cNvPr id="49" name="TextBox 48">
            <a:extLst>
              <a:ext uri="{FF2B5EF4-FFF2-40B4-BE49-F238E27FC236}">
                <a16:creationId xmlns:a16="http://schemas.microsoft.com/office/drawing/2014/main" id="{35B04894-FF3C-734E-A8EC-D56E4F736806}"/>
              </a:ext>
            </a:extLst>
          </p:cNvPr>
          <p:cNvSpPr txBox="1"/>
          <p:nvPr/>
        </p:nvSpPr>
        <p:spPr>
          <a:xfrm>
            <a:off x="2634658" y="2779135"/>
            <a:ext cx="1452667" cy="33855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Accelerating RE Investments in Sri Lanka</a:t>
            </a:r>
          </a:p>
        </p:txBody>
      </p:sp>
      <p:sp>
        <p:nvSpPr>
          <p:cNvPr id="50" name="TextBox 49">
            <a:extLst>
              <a:ext uri="{FF2B5EF4-FFF2-40B4-BE49-F238E27FC236}">
                <a16:creationId xmlns:a16="http://schemas.microsoft.com/office/drawing/2014/main" id="{9FE42C1F-6202-C34E-9125-90D518193F05}"/>
              </a:ext>
            </a:extLst>
          </p:cNvPr>
          <p:cNvSpPr txBox="1"/>
          <p:nvPr/>
        </p:nvSpPr>
        <p:spPr>
          <a:xfrm>
            <a:off x="4780043" y="2709852"/>
            <a:ext cx="1412570" cy="461665"/>
          </a:xfrm>
          <a:prstGeom prst="rect">
            <a:avLst/>
          </a:prstGeom>
          <a:noFill/>
        </p:spPr>
        <p:txBody>
          <a:bodyPr wrap="square" rtlCol="0">
            <a:spAutoFit/>
          </a:bodyPr>
          <a:lstStyle/>
          <a:p>
            <a:pPr lvl="0" algn="ctr"/>
            <a:r>
              <a:rPr lang="en-US" sz="800" b="1"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rPr>
              <a:t>Cheaper Finance is Key to Lowering RE Tariffs in Indonesia</a:t>
            </a:r>
          </a:p>
        </p:txBody>
      </p:sp>
      <p:sp>
        <p:nvSpPr>
          <p:cNvPr id="51" name="TextBox 50">
            <a:extLst>
              <a:ext uri="{FF2B5EF4-FFF2-40B4-BE49-F238E27FC236}">
                <a16:creationId xmlns:a16="http://schemas.microsoft.com/office/drawing/2014/main" id="{47C0FE12-485D-3140-9BE5-E1F7DF555ECD}"/>
              </a:ext>
            </a:extLst>
          </p:cNvPr>
          <p:cNvSpPr txBox="1"/>
          <p:nvPr/>
        </p:nvSpPr>
        <p:spPr>
          <a:xfrm>
            <a:off x="449732" y="4404829"/>
            <a:ext cx="2276006"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CEEW-CEF Dashboard</a:t>
            </a:r>
          </a:p>
        </p:txBody>
      </p:sp>
      <p:sp>
        <p:nvSpPr>
          <p:cNvPr id="52" name="TextBox 51">
            <a:extLst>
              <a:ext uri="{FF2B5EF4-FFF2-40B4-BE49-F238E27FC236}">
                <a16:creationId xmlns:a16="http://schemas.microsoft.com/office/drawing/2014/main" id="{2AB70E11-E2B2-7348-8110-B438BB0DB8EE}"/>
              </a:ext>
            </a:extLst>
          </p:cNvPr>
          <p:cNvSpPr txBox="1"/>
          <p:nvPr/>
        </p:nvSpPr>
        <p:spPr>
          <a:xfrm>
            <a:off x="3221129" y="4404829"/>
            <a:ext cx="2347457"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Open Access Tool</a:t>
            </a:r>
          </a:p>
        </p:txBody>
      </p:sp>
      <p:sp>
        <p:nvSpPr>
          <p:cNvPr id="53" name="TextBox 52">
            <a:extLst>
              <a:ext uri="{FF2B5EF4-FFF2-40B4-BE49-F238E27FC236}">
                <a16:creationId xmlns:a16="http://schemas.microsoft.com/office/drawing/2014/main" id="{C09BED28-B041-5345-9C79-4D1EBE376BDD}"/>
              </a:ext>
            </a:extLst>
          </p:cNvPr>
          <p:cNvSpPr txBox="1"/>
          <p:nvPr/>
        </p:nvSpPr>
        <p:spPr>
          <a:xfrm>
            <a:off x="6192613" y="4404829"/>
            <a:ext cx="1962777" cy="21544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Electric Mobility Dashboard</a:t>
            </a:r>
          </a:p>
        </p:txBody>
      </p:sp>
      <p:pic>
        <p:nvPicPr>
          <p:cNvPr id="54" name="Picture 53" descr="A screenshot of a cell phone&#10;&#10;Description automatically generated">
            <a:hlinkClick r:id="rId9"/>
            <a:extLst>
              <a:ext uri="{FF2B5EF4-FFF2-40B4-BE49-F238E27FC236}">
                <a16:creationId xmlns:a16="http://schemas.microsoft.com/office/drawing/2014/main" id="{1FF984B9-2AFA-024E-B1C1-CB1B21FEB913}"/>
              </a:ext>
            </a:extLst>
          </p:cNvPr>
          <p:cNvPicPr>
            <a:picLocks noChangeAspect="1"/>
          </p:cNvPicPr>
          <p:nvPr/>
        </p:nvPicPr>
        <p:blipFill rotWithShape="1">
          <a:blip r:embed="rId10"/>
          <a:srcRect t="13312" b="5408"/>
          <a:stretch/>
        </p:blipFill>
        <p:spPr>
          <a:xfrm>
            <a:off x="446028" y="3234317"/>
            <a:ext cx="2279709" cy="1158096"/>
          </a:xfrm>
          <a:prstGeom prst="rect">
            <a:avLst/>
          </a:prstGeom>
          <a:ln>
            <a:noFill/>
          </a:ln>
          <a:effectLst>
            <a:outerShdw blurRad="190500" algn="tl" rotWithShape="0">
              <a:srgbClr val="000000">
                <a:alpha val="70000"/>
              </a:srgbClr>
            </a:outerShdw>
          </a:effectLst>
        </p:spPr>
      </p:pic>
      <p:pic>
        <p:nvPicPr>
          <p:cNvPr id="55" name="Picture 54" descr="A screenshot of a cell phone&#10;&#10;Description automatically generated">
            <a:hlinkClick r:id="rId11"/>
            <a:extLst>
              <a:ext uri="{FF2B5EF4-FFF2-40B4-BE49-F238E27FC236}">
                <a16:creationId xmlns:a16="http://schemas.microsoft.com/office/drawing/2014/main" id="{2F0C6ADE-71A6-C14F-8BBF-0BD9ECBDB77C}"/>
              </a:ext>
            </a:extLst>
          </p:cNvPr>
          <p:cNvPicPr>
            <a:picLocks noChangeAspect="1"/>
          </p:cNvPicPr>
          <p:nvPr/>
        </p:nvPicPr>
        <p:blipFill rotWithShape="1">
          <a:blip r:embed="rId12"/>
          <a:srcRect t="13312"/>
          <a:stretch/>
        </p:blipFill>
        <p:spPr>
          <a:xfrm>
            <a:off x="3325423" y="3243222"/>
            <a:ext cx="2163209" cy="1140288"/>
          </a:xfrm>
          <a:prstGeom prst="rect">
            <a:avLst/>
          </a:prstGeom>
          <a:ln>
            <a:noFill/>
          </a:ln>
          <a:effectLst>
            <a:outerShdw blurRad="190500" algn="tl" rotWithShape="0">
              <a:srgbClr val="000000">
                <a:alpha val="70000"/>
              </a:srgbClr>
            </a:outerShdw>
          </a:effectLst>
        </p:spPr>
      </p:pic>
      <p:pic>
        <p:nvPicPr>
          <p:cNvPr id="56" name="Picture 55" descr="A screenshot of a computer&#10;&#10;Description automatically generated">
            <a:hlinkClick r:id="rId13"/>
            <a:extLst>
              <a:ext uri="{FF2B5EF4-FFF2-40B4-BE49-F238E27FC236}">
                <a16:creationId xmlns:a16="http://schemas.microsoft.com/office/drawing/2014/main" id="{F631CB8D-CCA2-0542-B3EE-B3B89750258C}"/>
              </a:ext>
            </a:extLst>
          </p:cNvPr>
          <p:cNvPicPr>
            <a:picLocks noChangeAspect="1"/>
          </p:cNvPicPr>
          <p:nvPr/>
        </p:nvPicPr>
        <p:blipFill rotWithShape="1">
          <a:blip r:embed="rId14"/>
          <a:srcRect t="13590"/>
          <a:stretch/>
        </p:blipFill>
        <p:spPr>
          <a:xfrm>
            <a:off x="6058434" y="3234389"/>
            <a:ext cx="2279425" cy="1157953"/>
          </a:xfrm>
          <a:prstGeom prst="rect">
            <a:avLst/>
          </a:prstGeom>
          <a:ln>
            <a:noFill/>
          </a:ln>
          <a:effectLst>
            <a:outerShdw blurRad="190500" algn="tl" rotWithShape="0">
              <a:srgbClr val="000000">
                <a:alpha val="70000"/>
              </a:srgbClr>
            </a:outerShdw>
          </a:effectLst>
        </p:spPr>
      </p:pic>
      <p:sp>
        <p:nvSpPr>
          <p:cNvPr id="57" name="TextBox 56">
            <a:extLst>
              <a:ext uri="{FF2B5EF4-FFF2-40B4-BE49-F238E27FC236}">
                <a16:creationId xmlns:a16="http://schemas.microsoft.com/office/drawing/2014/main" id="{96DFACFC-44D7-4840-A417-552EE073976E}"/>
              </a:ext>
            </a:extLst>
          </p:cNvPr>
          <p:cNvSpPr txBox="1"/>
          <p:nvPr/>
        </p:nvSpPr>
        <p:spPr>
          <a:xfrm>
            <a:off x="6941719" y="2779135"/>
            <a:ext cx="1339750" cy="338554"/>
          </a:xfrm>
          <a:prstGeom prst="rect">
            <a:avLst/>
          </a:prstGeom>
          <a:noFill/>
        </p:spPr>
        <p:txBody>
          <a:bodyPr wrap="square" rtlCol="0">
            <a:spAutoFit/>
          </a:bodyPr>
          <a:lstStyle/>
          <a:p>
            <a:pPr lvl="0" algn="ctr"/>
            <a:r>
              <a:rPr lang="en-US" sz="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RE-Financing India’s Energy Transition</a:t>
            </a:r>
          </a:p>
        </p:txBody>
      </p:sp>
      <p:pic>
        <p:nvPicPr>
          <p:cNvPr id="58" name="Picture 57">
            <a:hlinkClick r:id="rId15"/>
            <a:extLst>
              <a:ext uri="{FF2B5EF4-FFF2-40B4-BE49-F238E27FC236}">
                <a16:creationId xmlns:a16="http://schemas.microsoft.com/office/drawing/2014/main" id="{9DF1586E-F46C-6946-9A7D-83D861712ABA}"/>
              </a:ext>
            </a:extLst>
          </p:cNvPr>
          <p:cNvPicPr>
            <a:picLocks noChangeAspect="1"/>
          </p:cNvPicPr>
          <p:nvPr/>
        </p:nvPicPr>
        <p:blipFill>
          <a:blip r:embed="rId16"/>
          <a:stretch>
            <a:fillRect/>
          </a:stretch>
        </p:blipFill>
        <p:spPr>
          <a:xfrm>
            <a:off x="6885330" y="748207"/>
            <a:ext cx="1452529" cy="1997158"/>
          </a:xfrm>
          <a:prstGeom prst="rect">
            <a:avLst/>
          </a:prstGeom>
          <a:ln>
            <a:noFill/>
          </a:ln>
          <a:effectLst>
            <a:outerShdw blurRad="190500" algn="tl" rotWithShape="0">
              <a:srgbClr val="000000">
                <a:alpha val="70000"/>
              </a:srgbClr>
            </a:outerShdw>
          </a:effectLst>
        </p:spPr>
      </p:pic>
      <p:sp>
        <p:nvSpPr>
          <p:cNvPr id="41" name="Rectangle 40"/>
          <p:cNvSpPr/>
          <p:nvPr/>
        </p:nvSpPr>
        <p:spPr>
          <a:xfrm rot="16200000">
            <a:off x="9082410" y="-91649"/>
            <a:ext cx="249623" cy="8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TextBox 41"/>
          <p:cNvSpPr txBox="1"/>
          <p:nvPr/>
        </p:nvSpPr>
        <p:spPr>
          <a:xfrm>
            <a:off x="8821030" y="208255"/>
            <a:ext cx="322970" cy="215444"/>
          </a:xfrm>
          <a:prstGeom prst="rect">
            <a:avLst/>
          </a:prstGeom>
          <a:noFill/>
        </p:spPr>
        <p:txBody>
          <a:bodyPr wrap="square" rtlCol="0">
            <a:spAutoFit/>
          </a:bodyPr>
          <a:lstStyle/>
          <a:p>
            <a:r>
              <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rPr>
              <a:t>21</a:t>
            </a:r>
          </a:p>
        </p:txBody>
      </p:sp>
      <p:grpSp>
        <p:nvGrpSpPr>
          <p:cNvPr id="25" name="Group 24"/>
          <p:cNvGrpSpPr/>
          <p:nvPr/>
        </p:nvGrpSpPr>
        <p:grpSpPr>
          <a:xfrm>
            <a:off x="8284057" y="4779402"/>
            <a:ext cx="715926" cy="418214"/>
            <a:chOff x="8284057" y="4779402"/>
            <a:chExt cx="715926" cy="418214"/>
          </a:xfrm>
        </p:grpSpPr>
        <p:sp>
          <p:nvSpPr>
            <p:cNvPr id="26" name="Rounded Rectangle 25"/>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7" name="Group 26"/>
            <p:cNvGrpSpPr/>
            <p:nvPr/>
          </p:nvGrpSpPr>
          <p:grpSpPr>
            <a:xfrm>
              <a:off x="8284057" y="4879531"/>
              <a:ext cx="715926" cy="263969"/>
              <a:chOff x="1376812" y="1471708"/>
              <a:chExt cx="715926" cy="263969"/>
            </a:xfrm>
          </p:grpSpPr>
          <p:sp>
            <p:nvSpPr>
              <p:cNvPr id="28" name="TextBox 2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9" name="Group 28"/>
              <p:cNvGrpSpPr/>
              <p:nvPr/>
            </p:nvGrpSpPr>
            <p:grpSpPr>
              <a:xfrm>
                <a:off x="1504037" y="1471708"/>
                <a:ext cx="436340" cy="63914"/>
                <a:chOff x="973747" y="978085"/>
                <a:chExt cx="436340" cy="63914"/>
              </a:xfrm>
            </p:grpSpPr>
            <p:sp>
              <p:nvSpPr>
                <p:cNvPr id="30" name="Oval 2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Tree>
    <p:extLst>
      <p:ext uri="{BB962C8B-B14F-4D97-AF65-F5344CB8AC3E}">
        <p14:creationId xmlns:p14="http://schemas.microsoft.com/office/powerpoint/2010/main" val="3947194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28" name="Picture 127" descr="A screen shot of a computer&#10;&#10;Description automatically generated">
            <a:extLst>
              <a:ext uri="{FF2B5EF4-FFF2-40B4-BE49-F238E27FC236}">
                <a16:creationId xmlns:a16="http://schemas.microsoft.com/office/drawing/2014/main" id="{2DE987FD-7017-7147-B544-396A3FEBC3DA}"/>
              </a:ext>
            </a:extLst>
          </p:cNvPr>
          <p:cNvPicPr>
            <a:picLocks noChangeAspect="1"/>
          </p:cNvPicPr>
          <p:nvPr/>
        </p:nvPicPr>
        <p:blipFill rotWithShape="1">
          <a:blip r:embed="rId3"/>
          <a:srcRect r="23057"/>
          <a:stretch/>
        </p:blipFill>
        <p:spPr>
          <a:xfrm>
            <a:off x="4345067" y="-5111"/>
            <a:ext cx="4812893" cy="5148611"/>
          </a:xfrm>
          <a:prstGeom prst="rect">
            <a:avLst/>
          </a:prstGeom>
        </p:spPr>
      </p:pic>
      <p:sp>
        <p:nvSpPr>
          <p:cNvPr id="99" name="Google Shape;99;p20"/>
          <p:cNvSpPr txBox="1">
            <a:spLocks noGrp="1"/>
          </p:cNvSpPr>
          <p:nvPr>
            <p:ph type="title"/>
          </p:nvPr>
        </p:nvSpPr>
        <p:spPr>
          <a:xfrm>
            <a:off x="457200" y="284196"/>
            <a:ext cx="8229600" cy="371687"/>
          </a:xfrm>
          <a:prstGeom prst="rect">
            <a:avLst/>
          </a:prstGeom>
        </p:spPr>
        <p:txBody>
          <a:bodyPr spcFirstLastPara="1" wrap="square" lIns="91425" tIns="91425" rIns="91425" bIns="91425" anchor="b" anchorCtr="0">
            <a:noAutofit/>
          </a:bodyPr>
          <a:lstStyle/>
          <a:p>
            <a:pPr lvl="0"/>
            <a:r>
              <a:rPr lang="en-US" sz="1600" dirty="0">
                <a:solidFill>
                  <a:schemeClr val="bg1"/>
                </a:solidFill>
              </a:rPr>
              <a:t>Contents</a:t>
            </a:r>
          </a:p>
        </p:txBody>
      </p:sp>
      <p:grpSp>
        <p:nvGrpSpPr>
          <p:cNvPr id="59" name="Group 58">
            <a:extLst>
              <a:ext uri="{FF2B5EF4-FFF2-40B4-BE49-F238E27FC236}">
                <a16:creationId xmlns:a16="http://schemas.microsoft.com/office/drawing/2014/main" id="{BE2DD8C5-DBE7-D14E-8BFA-72E302BF93DF}"/>
              </a:ext>
            </a:extLst>
          </p:cNvPr>
          <p:cNvGrpSpPr/>
          <p:nvPr/>
        </p:nvGrpSpPr>
        <p:grpSpPr>
          <a:xfrm>
            <a:off x="457200" y="4317617"/>
            <a:ext cx="339400" cy="339400"/>
            <a:chOff x="417604" y="5584605"/>
            <a:chExt cx="457200" cy="457200"/>
          </a:xfrm>
        </p:grpSpPr>
        <p:grpSp>
          <p:nvGrpSpPr>
            <p:cNvPr id="60" name="Group 59">
              <a:extLst>
                <a:ext uri="{FF2B5EF4-FFF2-40B4-BE49-F238E27FC236}">
                  <a16:creationId xmlns:a16="http://schemas.microsoft.com/office/drawing/2014/main" id="{53481EF2-6717-EB4B-B501-29D0E43B7A22}"/>
                </a:ext>
              </a:extLst>
            </p:cNvPr>
            <p:cNvGrpSpPr/>
            <p:nvPr/>
          </p:nvGrpSpPr>
          <p:grpSpPr>
            <a:xfrm>
              <a:off x="417604" y="5584605"/>
              <a:ext cx="457200" cy="457200"/>
              <a:chOff x="429597" y="5110484"/>
              <a:chExt cx="457200" cy="457200"/>
            </a:xfrm>
          </p:grpSpPr>
          <p:sp>
            <p:nvSpPr>
              <p:cNvPr id="64" name="Teardrop 63">
                <a:extLst>
                  <a:ext uri="{FF2B5EF4-FFF2-40B4-BE49-F238E27FC236}">
                    <a16:creationId xmlns:a16="http://schemas.microsoft.com/office/drawing/2014/main" id="{DDA79EDB-8CB2-6E4B-BBCA-E530187C806C}"/>
                  </a:ext>
                </a:extLst>
              </p:cNvPr>
              <p:cNvSpPr/>
              <p:nvPr/>
            </p:nvSpPr>
            <p:spPr bwMode="ltGray">
              <a:xfrm rot="2700000">
                <a:off x="429597" y="511048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65" name="Oval 64">
                <a:extLst>
                  <a:ext uri="{FF2B5EF4-FFF2-40B4-BE49-F238E27FC236}">
                    <a16:creationId xmlns:a16="http://schemas.microsoft.com/office/drawing/2014/main" id="{7DB3EFC8-6911-1E4F-A37F-0FC359C752E0}"/>
                  </a:ext>
                </a:extLst>
              </p:cNvPr>
              <p:cNvSpPr/>
              <p:nvPr/>
            </p:nvSpPr>
            <p:spPr bwMode="ltGray">
              <a:xfrm>
                <a:off x="449324" y="5126493"/>
                <a:ext cx="411480" cy="41148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61" name="Freeform 4918">
              <a:extLst>
                <a:ext uri="{FF2B5EF4-FFF2-40B4-BE49-F238E27FC236}">
                  <a16:creationId xmlns:a16="http://schemas.microsoft.com/office/drawing/2014/main" id="{A73619E0-BAD6-B248-BDC7-03C0C50B0AF3}"/>
                </a:ext>
              </a:extLst>
            </p:cNvPr>
            <p:cNvSpPr>
              <a:spLocks noEditPoints="1"/>
            </p:cNvSpPr>
            <p:nvPr/>
          </p:nvSpPr>
          <p:spPr bwMode="auto">
            <a:xfrm>
              <a:off x="517307" y="5607885"/>
              <a:ext cx="240825" cy="380209"/>
            </a:xfrm>
            <a:custGeom>
              <a:avLst/>
              <a:gdLst>
                <a:gd name="T0" fmla="*/ 226 w 244"/>
                <a:gd name="T1" fmla="*/ 162 h 408"/>
                <a:gd name="T2" fmla="*/ 226 w 244"/>
                <a:gd name="T3" fmla="*/ 102 h 408"/>
                <a:gd name="T4" fmla="*/ 220 w 244"/>
                <a:gd name="T5" fmla="*/ 96 h 408"/>
                <a:gd name="T6" fmla="*/ 198 w 244"/>
                <a:gd name="T7" fmla="*/ 104 h 408"/>
                <a:gd name="T8" fmla="*/ 172 w 244"/>
                <a:gd name="T9" fmla="*/ 80 h 408"/>
                <a:gd name="T10" fmla="*/ 84 w 244"/>
                <a:gd name="T11" fmla="*/ 78 h 408"/>
                <a:gd name="T12" fmla="*/ 52 w 244"/>
                <a:gd name="T13" fmla="*/ 92 h 408"/>
                <a:gd name="T14" fmla="*/ 28 w 244"/>
                <a:gd name="T15" fmla="*/ 98 h 408"/>
                <a:gd name="T16" fmla="*/ 20 w 244"/>
                <a:gd name="T17" fmla="*/ 98 h 408"/>
                <a:gd name="T18" fmla="*/ 16 w 244"/>
                <a:gd name="T19" fmla="*/ 162 h 408"/>
                <a:gd name="T20" fmla="*/ 16 w 244"/>
                <a:gd name="T21" fmla="*/ 162 h 408"/>
                <a:gd name="T22" fmla="*/ 2 w 244"/>
                <a:gd name="T23" fmla="*/ 172 h 408"/>
                <a:gd name="T24" fmla="*/ 2 w 244"/>
                <a:gd name="T25" fmla="*/ 186 h 408"/>
                <a:gd name="T26" fmla="*/ 16 w 244"/>
                <a:gd name="T27" fmla="*/ 196 h 408"/>
                <a:gd name="T28" fmla="*/ 16 w 244"/>
                <a:gd name="T29" fmla="*/ 228 h 408"/>
                <a:gd name="T30" fmla="*/ 22 w 244"/>
                <a:gd name="T31" fmla="*/ 236 h 408"/>
                <a:gd name="T32" fmla="*/ 74 w 244"/>
                <a:gd name="T33" fmla="*/ 388 h 408"/>
                <a:gd name="T34" fmla="*/ 86 w 244"/>
                <a:gd name="T35" fmla="*/ 406 h 408"/>
                <a:gd name="T36" fmla="*/ 102 w 244"/>
                <a:gd name="T37" fmla="*/ 406 h 408"/>
                <a:gd name="T38" fmla="*/ 114 w 244"/>
                <a:gd name="T39" fmla="*/ 388 h 408"/>
                <a:gd name="T40" fmla="*/ 118 w 244"/>
                <a:gd name="T41" fmla="*/ 272 h 408"/>
                <a:gd name="T42" fmla="*/ 124 w 244"/>
                <a:gd name="T43" fmla="*/ 272 h 408"/>
                <a:gd name="T44" fmla="*/ 130 w 244"/>
                <a:gd name="T45" fmla="*/ 388 h 408"/>
                <a:gd name="T46" fmla="*/ 136 w 244"/>
                <a:gd name="T47" fmla="*/ 402 h 408"/>
                <a:gd name="T48" fmla="*/ 150 w 244"/>
                <a:gd name="T49" fmla="*/ 408 h 408"/>
                <a:gd name="T50" fmla="*/ 168 w 244"/>
                <a:gd name="T51" fmla="*/ 396 h 408"/>
                <a:gd name="T52" fmla="*/ 222 w 244"/>
                <a:gd name="T53" fmla="*/ 236 h 408"/>
                <a:gd name="T54" fmla="*/ 226 w 244"/>
                <a:gd name="T55" fmla="*/ 228 h 408"/>
                <a:gd name="T56" fmla="*/ 226 w 244"/>
                <a:gd name="T57" fmla="*/ 196 h 408"/>
                <a:gd name="T58" fmla="*/ 238 w 244"/>
                <a:gd name="T59" fmla="*/ 192 h 408"/>
                <a:gd name="T60" fmla="*/ 244 w 244"/>
                <a:gd name="T61" fmla="*/ 180 h 408"/>
                <a:gd name="T62" fmla="*/ 234 w 244"/>
                <a:gd name="T63" fmla="*/ 164 h 408"/>
                <a:gd name="T64" fmla="*/ 34 w 244"/>
                <a:gd name="T65" fmla="*/ 118 h 408"/>
                <a:gd name="T66" fmla="*/ 34 w 244"/>
                <a:gd name="T67" fmla="*/ 222 h 408"/>
                <a:gd name="T68" fmla="*/ 130 w 244"/>
                <a:gd name="T69" fmla="*/ 252 h 408"/>
                <a:gd name="T70" fmla="*/ 210 w 244"/>
                <a:gd name="T71" fmla="*/ 222 h 408"/>
                <a:gd name="T72" fmla="*/ 88 w 244"/>
                <a:gd name="T73" fmla="*/ 28 h 408"/>
                <a:gd name="T74" fmla="*/ 98 w 244"/>
                <a:gd name="T75" fmla="*/ 10 h 408"/>
                <a:gd name="T76" fmla="*/ 114 w 244"/>
                <a:gd name="T77" fmla="*/ 2 h 408"/>
                <a:gd name="T78" fmla="*/ 128 w 244"/>
                <a:gd name="T79" fmla="*/ 2 h 408"/>
                <a:gd name="T80" fmla="*/ 146 w 244"/>
                <a:gd name="T81" fmla="*/ 10 h 408"/>
                <a:gd name="T82" fmla="*/ 156 w 244"/>
                <a:gd name="T83" fmla="*/ 28 h 408"/>
                <a:gd name="T84" fmla="*/ 156 w 244"/>
                <a:gd name="T85" fmla="*/ 42 h 408"/>
                <a:gd name="T86" fmla="*/ 146 w 244"/>
                <a:gd name="T87" fmla="*/ 60 h 408"/>
                <a:gd name="T88" fmla="*/ 128 w 244"/>
                <a:gd name="T89" fmla="*/ 70 h 408"/>
                <a:gd name="T90" fmla="*/ 114 w 244"/>
                <a:gd name="T91" fmla="*/ 70 h 408"/>
                <a:gd name="T92" fmla="*/ 98 w 244"/>
                <a:gd name="T93" fmla="*/ 60 h 408"/>
                <a:gd name="T94" fmla="*/ 88 w 244"/>
                <a:gd name="T95" fmla="*/ 4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4" h="408">
                  <a:moveTo>
                    <a:pt x="226" y="162"/>
                  </a:moveTo>
                  <a:lnTo>
                    <a:pt x="226" y="162"/>
                  </a:lnTo>
                  <a:lnTo>
                    <a:pt x="226" y="162"/>
                  </a:lnTo>
                  <a:lnTo>
                    <a:pt x="226" y="106"/>
                  </a:lnTo>
                  <a:lnTo>
                    <a:pt x="226" y="106"/>
                  </a:lnTo>
                  <a:lnTo>
                    <a:pt x="226" y="102"/>
                  </a:lnTo>
                  <a:lnTo>
                    <a:pt x="222" y="98"/>
                  </a:lnTo>
                  <a:lnTo>
                    <a:pt x="222" y="98"/>
                  </a:lnTo>
                  <a:lnTo>
                    <a:pt x="220" y="96"/>
                  </a:lnTo>
                  <a:lnTo>
                    <a:pt x="214" y="98"/>
                  </a:lnTo>
                  <a:lnTo>
                    <a:pt x="198" y="104"/>
                  </a:lnTo>
                  <a:lnTo>
                    <a:pt x="198" y="104"/>
                  </a:lnTo>
                  <a:lnTo>
                    <a:pt x="192" y="94"/>
                  </a:lnTo>
                  <a:lnTo>
                    <a:pt x="182" y="86"/>
                  </a:lnTo>
                  <a:lnTo>
                    <a:pt x="172" y="80"/>
                  </a:lnTo>
                  <a:lnTo>
                    <a:pt x="158" y="78"/>
                  </a:lnTo>
                  <a:lnTo>
                    <a:pt x="84" y="78"/>
                  </a:lnTo>
                  <a:lnTo>
                    <a:pt x="84" y="78"/>
                  </a:lnTo>
                  <a:lnTo>
                    <a:pt x="72" y="80"/>
                  </a:lnTo>
                  <a:lnTo>
                    <a:pt x="60" y="84"/>
                  </a:lnTo>
                  <a:lnTo>
                    <a:pt x="52" y="92"/>
                  </a:lnTo>
                  <a:lnTo>
                    <a:pt x="44" y="104"/>
                  </a:lnTo>
                  <a:lnTo>
                    <a:pt x="28" y="98"/>
                  </a:lnTo>
                  <a:lnTo>
                    <a:pt x="28" y="98"/>
                  </a:lnTo>
                  <a:lnTo>
                    <a:pt x="24" y="96"/>
                  </a:lnTo>
                  <a:lnTo>
                    <a:pt x="20" y="98"/>
                  </a:lnTo>
                  <a:lnTo>
                    <a:pt x="20" y="98"/>
                  </a:lnTo>
                  <a:lnTo>
                    <a:pt x="18" y="102"/>
                  </a:lnTo>
                  <a:lnTo>
                    <a:pt x="16" y="106"/>
                  </a:lnTo>
                  <a:lnTo>
                    <a:pt x="16" y="162"/>
                  </a:lnTo>
                  <a:lnTo>
                    <a:pt x="16" y="162"/>
                  </a:lnTo>
                  <a:lnTo>
                    <a:pt x="16" y="162"/>
                  </a:lnTo>
                  <a:lnTo>
                    <a:pt x="16" y="162"/>
                  </a:lnTo>
                  <a:lnTo>
                    <a:pt x="10" y="164"/>
                  </a:lnTo>
                  <a:lnTo>
                    <a:pt x="4" y="168"/>
                  </a:lnTo>
                  <a:lnTo>
                    <a:pt x="2" y="172"/>
                  </a:lnTo>
                  <a:lnTo>
                    <a:pt x="0" y="180"/>
                  </a:lnTo>
                  <a:lnTo>
                    <a:pt x="0" y="180"/>
                  </a:lnTo>
                  <a:lnTo>
                    <a:pt x="2" y="186"/>
                  </a:lnTo>
                  <a:lnTo>
                    <a:pt x="4" y="192"/>
                  </a:lnTo>
                  <a:lnTo>
                    <a:pt x="10" y="194"/>
                  </a:lnTo>
                  <a:lnTo>
                    <a:pt x="16" y="196"/>
                  </a:lnTo>
                  <a:lnTo>
                    <a:pt x="16" y="196"/>
                  </a:lnTo>
                  <a:lnTo>
                    <a:pt x="16" y="196"/>
                  </a:lnTo>
                  <a:lnTo>
                    <a:pt x="16" y="228"/>
                  </a:lnTo>
                  <a:lnTo>
                    <a:pt x="16" y="228"/>
                  </a:lnTo>
                  <a:lnTo>
                    <a:pt x="18" y="234"/>
                  </a:lnTo>
                  <a:lnTo>
                    <a:pt x="22" y="236"/>
                  </a:lnTo>
                  <a:lnTo>
                    <a:pt x="74" y="256"/>
                  </a:lnTo>
                  <a:lnTo>
                    <a:pt x="74" y="388"/>
                  </a:lnTo>
                  <a:lnTo>
                    <a:pt x="74" y="388"/>
                  </a:lnTo>
                  <a:lnTo>
                    <a:pt x="76" y="396"/>
                  </a:lnTo>
                  <a:lnTo>
                    <a:pt x="80" y="402"/>
                  </a:lnTo>
                  <a:lnTo>
                    <a:pt x="86" y="406"/>
                  </a:lnTo>
                  <a:lnTo>
                    <a:pt x="94" y="408"/>
                  </a:lnTo>
                  <a:lnTo>
                    <a:pt x="94" y="408"/>
                  </a:lnTo>
                  <a:lnTo>
                    <a:pt x="102" y="406"/>
                  </a:lnTo>
                  <a:lnTo>
                    <a:pt x="108" y="402"/>
                  </a:lnTo>
                  <a:lnTo>
                    <a:pt x="112" y="396"/>
                  </a:lnTo>
                  <a:lnTo>
                    <a:pt x="114" y="388"/>
                  </a:lnTo>
                  <a:lnTo>
                    <a:pt x="114" y="270"/>
                  </a:lnTo>
                  <a:lnTo>
                    <a:pt x="118" y="272"/>
                  </a:lnTo>
                  <a:lnTo>
                    <a:pt x="118" y="272"/>
                  </a:lnTo>
                  <a:lnTo>
                    <a:pt x="122" y="274"/>
                  </a:lnTo>
                  <a:lnTo>
                    <a:pt x="122" y="274"/>
                  </a:lnTo>
                  <a:lnTo>
                    <a:pt x="124" y="272"/>
                  </a:lnTo>
                  <a:lnTo>
                    <a:pt x="124" y="272"/>
                  </a:lnTo>
                  <a:lnTo>
                    <a:pt x="130" y="270"/>
                  </a:lnTo>
                  <a:lnTo>
                    <a:pt x="130" y="388"/>
                  </a:lnTo>
                  <a:lnTo>
                    <a:pt x="130" y="388"/>
                  </a:lnTo>
                  <a:lnTo>
                    <a:pt x="132" y="396"/>
                  </a:lnTo>
                  <a:lnTo>
                    <a:pt x="136" y="402"/>
                  </a:lnTo>
                  <a:lnTo>
                    <a:pt x="142" y="406"/>
                  </a:lnTo>
                  <a:lnTo>
                    <a:pt x="150" y="408"/>
                  </a:lnTo>
                  <a:lnTo>
                    <a:pt x="150" y="408"/>
                  </a:lnTo>
                  <a:lnTo>
                    <a:pt x="158" y="406"/>
                  </a:lnTo>
                  <a:lnTo>
                    <a:pt x="164" y="402"/>
                  </a:lnTo>
                  <a:lnTo>
                    <a:pt x="168" y="396"/>
                  </a:lnTo>
                  <a:lnTo>
                    <a:pt x="170" y="388"/>
                  </a:lnTo>
                  <a:lnTo>
                    <a:pt x="170" y="256"/>
                  </a:lnTo>
                  <a:lnTo>
                    <a:pt x="222" y="236"/>
                  </a:lnTo>
                  <a:lnTo>
                    <a:pt x="222" y="236"/>
                  </a:lnTo>
                  <a:lnTo>
                    <a:pt x="226" y="234"/>
                  </a:lnTo>
                  <a:lnTo>
                    <a:pt x="226" y="228"/>
                  </a:lnTo>
                  <a:lnTo>
                    <a:pt x="226" y="196"/>
                  </a:lnTo>
                  <a:lnTo>
                    <a:pt x="226" y="196"/>
                  </a:lnTo>
                  <a:lnTo>
                    <a:pt x="226" y="196"/>
                  </a:lnTo>
                  <a:lnTo>
                    <a:pt x="226" y="196"/>
                  </a:lnTo>
                  <a:lnTo>
                    <a:pt x="234" y="194"/>
                  </a:lnTo>
                  <a:lnTo>
                    <a:pt x="238" y="192"/>
                  </a:lnTo>
                  <a:lnTo>
                    <a:pt x="242" y="186"/>
                  </a:lnTo>
                  <a:lnTo>
                    <a:pt x="244" y="180"/>
                  </a:lnTo>
                  <a:lnTo>
                    <a:pt x="244" y="180"/>
                  </a:lnTo>
                  <a:lnTo>
                    <a:pt x="242" y="172"/>
                  </a:lnTo>
                  <a:lnTo>
                    <a:pt x="238" y="168"/>
                  </a:lnTo>
                  <a:lnTo>
                    <a:pt x="234" y="164"/>
                  </a:lnTo>
                  <a:lnTo>
                    <a:pt x="226" y="162"/>
                  </a:lnTo>
                  <a:lnTo>
                    <a:pt x="226" y="162"/>
                  </a:lnTo>
                  <a:close/>
                  <a:moveTo>
                    <a:pt x="34" y="118"/>
                  </a:moveTo>
                  <a:lnTo>
                    <a:pt x="114" y="148"/>
                  </a:lnTo>
                  <a:lnTo>
                    <a:pt x="114" y="252"/>
                  </a:lnTo>
                  <a:lnTo>
                    <a:pt x="34" y="222"/>
                  </a:lnTo>
                  <a:lnTo>
                    <a:pt x="34" y="118"/>
                  </a:lnTo>
                  <a:close/>
                  <a:moveTo>
                    <a:pt x="210" y="222"/>
                  </a:moveTo>
                  <a:lnTo>
                    <a:pt x="130" y="252"/>
                  </a:lnTo>
                  <a:lnTo>
                    <a:pt x="130" y="148"/>
                  </a:lnTo>
                  <a:lnTo>
                    <a:pt x="210" y="118"/>
                  </a:lnTo>
                  <a:lnTo>
                    <a:pt x="210" y="222"/>
                  </a:lnTo>
                  <a:close/>
                  <a:moveTo>
                    <a:pt x="88" y="36"/>
                  </a:moveTo>
                  <a:lnTo>
                    <a:pt x="88" y="36"/>
                  </a:lnTo>
                  <a:lnTo>
                    <a:pt x="88" y="28"/>
                  </a:lnTo>
                  <a:lnTo>
                    <a:pt x="90" y="22"/>
                  </a:lnTo>
                  <a:lnTo>
                    <a:pt x="94" y="16"/>
                  </a:lnTo>
                  <a:lnTo>
                    <a:pt x="98" y="10"/>
                  </a:lnTo>
                  <a:lnTo>
                    <a:pt x="102" y="6"/>
                  </a:lnTo>
                  <a:lnTo>
                    <a:pt x="108" y="4"/>
                  </a:lnTo>
                  <a:lnTo>
                    <a:pt x="114" y="2"/>
                  </a:lnTo>
                  <a:lnTo>
                    <a:pt x="122" y="0"/>
                  </a:lnTo>
                  <a:lnTo>
                    <a:pt x="122" y="0"/>
                  </a:lnTo>
                  <a:lnTo>
                    <a:pt x="128" y="2"/>
                  </a:lnTo>
                  <a:lnTo>
                    <a:pt x="136" y="4"/>
                  </a:lnTo>
                  <a:lnTo>
                    <a:pt x="142" y="6"/>
                  </a:lnTo>
                  <a:lnTo>
                    <a:pt x="146" y="10"/>
                  </a:lnTo>
                  <a:lnTo>
                    <a:pt x="150" y="16"/>
                  </a:lnTo>
                  <a:lnTo>
                    <a:pt x="154" y="22"/>
                  </a:lnTo>
                  <a:lnTo>
                    <a:pt x="156" y="28"/>
                  </a:lnTo>
                  <a:lnTo>
                    <a:pt x="156" y="36"/>
                  </a:lnTo>
                  <a:lnTo>
                    <a:pt x="156" y="36"/>
                  </a:lnTo>
                  <a:lnTo>
                    <a:pt x="156" y="42"/>
                  </a:lnTo>
                  <a:lnTo>
                    <a:pt x="154" y="48"/>
                  </a:lnTo>
                  <a:lnTo>
                    <a:pt x="150" y="54"/>
                  </a:lnTo>
                  <a:lnTo>
                    <a:pt x="146" y="60"/>
                  </a:lnTo>
                  <a:lnTo>
                    <a:pt x="142" y="64"/>
                  </a:lnTo>
                  <a:lnTo>
                    <a:pt x="136" y="68"/>
                  </a:lnTo>
                  <a:lnTo>
                    <a:pt x="128" y="70"/>
                  </a:lnTo>
                  <a:lnTo>
                    <a:pt x="122" y="70"/>
                  </a:lnTo>
                  <a:lnTo>
                    <a:pt x="122" y="70"/>
                  </a:lnTo>
                  <a:lnTo>
                    <a:pt x="114" y="70"/>
                  </a:lnTo>
                  <a:lnTo>
                    <a:pt x="108" y="68"/>
                  </a:lnTo>
                  <a:lnTo>
                    <a:pt x="102" y="64"/>
                  </a:lnTo>
                  <a:lnTo>
                    <a:pt x="98" y="60"/>
                  </a:lnTo>
                  <a:lnTo>
                    <a:pt x="94" y="54"/>
                  </a:lnTo>
                  <a:lnTo>
                    <a:pt x="90" y="48"/>
                  </a:lnTo>
                  <a:lnTo>
                    <a:pt x="88" y="42"/>
                  </a:lnTo>
                  <a:lnTo>
                    <a:pt x="88" y="36"/>
                  </a:lnTo>
                  <a:lnTo>
                    <a:pt x="88" y="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66" name="Group 65">
            <a:extLst>
              <a:ext uri="{FF2B5EF4-FFF2-40B4-BE49-F238E27FC236}">
                <a16:creationId xmlns:a16="http://schemas.microsoft.com/office/drawing/2014/main" id="{A6B87F10-4B3E-A14B-8A6E-C806AED70E1A}"/>
              </a:ext>
            </a:extLst>
          </p:cNvPr>
          <p:cNvGrpSpPr/>
          <p:nvPr/>
        </p:nvGrpSpPr>
        <p:grpSpPr>
          <a:xfrm>
            <a:off x="466103" y="3965655"/>
            <a:ext cx="339400" cy="339400"/>
            <a:chOff x="429597" y="5110484"/>
            <a:chExt cx="457200" cy="457200"/>
          </a:xfrm>
        </p:grpSpPr>
        <p:grpSp>
          <p:nvGrpSpPr>
            <p:cNvPr id="69" name="Group 68">
              <a:extLst>
                <a:ext uri="{FF2B5EF4-FFF2-40B4-BE49-F238E27FC236}">
                  <a16:creationId xmlns:a16="http://schemas.microsoft.com/office/drawing/2014/main" id="{2CA07FA5-E5CF-8941-9180-A39A57F4DB14}"/>
                </a:ext>
              </a:extLst>
            </p:cNvPr>
            <p:cNvGrpSpPr/>
            <p:nvPr/>
          </p:nvGrpSpPr>
          <p:grpSpPr>
            <a:xfrm>
              <a:off x="429597" y="5110484"/>
              <a:ext cx="457200" cy="457200"/>
              <a:chOff x="429597" y="5110484"/>
              <a:chExt cx="457200" cy="457200"/>
            </a:xfrm>
          </p:grpSpPr>
          <p:sp>
            <p:nvSpPr>
              <p:cNvPr id="71" name="Teardrop 70">
                <a:extLst>
                  <a:ext uri="{FF2B5EF4-FFF2-40B4-BE49-F238E27FC236}">
                    <a16:creationId xmlns:a16="http://schemas.microsoft.com/office/drawing/2014/main" id="{F2E6D594-6088-8248-B6EF-7CB905297F69}"/>
                  </a:ext>
                </a:extLst>
              </p:cNvPr>
              <p:cNvSpPr/>
              <p:nvPr/>
            </p:nvSpPr>
            <p:spPr bwMode="ltGray">
              <a:xfrm rot="2700000">
                <a:off x="429597" y="511048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74" name="Oval 73">
                <a:extLst>
                  <a:ext uri="{FF2B5EF4-FFF2-40B4-BE49-F238E27FC236}">
                    <a16:creationId xmlns:a16="http://schemas.microsoft.com/office/drawing/2014/main" id="{C5007529-3153-FC4D-8A9E-BF2AB7F71AC2}"/>
                  </a:ext>
                </a:extLst>
              </p:cNvPr>
              <p:cNvSpPr/>
              <p:nvPr/>
            </p:nvSpPr>
            <p:spPr bwMode="ltGray">
              <a:xfrm>
                <a:off x="449324" y="5126493"/>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70" name="Freeform 4960">
              <a:extLst>
                <a:ext uri="{FF2B5EF4-FFF2-40B4-BE49-F238E27FC236}">
                  <a16:creationId xmlns:a16="http://schemas.microsoft.com/office/drawing/2014/main" id="{3A6D099C-0F32-4A44-B26C-1EA0BEDB8E19}"/>
                </a:ext>
              </a:extLst>
            </p:cNvPr>
            <p:cNvSpPr>
              <a:spLocks noEditPoints="1"/>
            </p:cNvSpPr>
            <p:nvPr/>
          </p:nvSpPr>
          <p:spPr bwMode="auto">
            <a:xfrm>
              <a:off x="500373" y="5246357"/>
              <a:ext cx="331504" cy="144657"/>
            </a:xfrm>
            <a:custGeom>
              <a:avLst/>
              <a:gdLst>
                <a:gd name="T0" fmla="*/ 242 w 350"/>
                <a:gd name="T1" fmla="*/ 32 h 184"/>
                <a:gd name="T2" fmla="*/ 236 w 350"/>
                <a:gd name="T3" fmla="*/ 42 h 184"/>
                <a:gd name="T4" fmla="*/ 78 w 350"/>
                <a:gd name="T5" fmla="*/ 42 h 184"/>
                <a:gd name="T6" fmla="*/ 68 w 350"/>
                <a:gd name="T7" fmla="*/ 36 h 184"/>
                <a:gd name="T8" fmla="*/ 68 w 350"/>
                <a:gd name="T9" fmla="*/ 10 h 184"/>
                <a:gd name="T10" fmla="*/ 74 w 350"/>
                <a:gd name="T11" fmla="*/ 0 h 184"/>
                <a:gd name="T12" fmla="*/ 232 w 350"/>
                <a:gd name="T13" fmla="*/ 0 h 184"/>
                <a:gd name="T14" fmla="*/ 242 w 350"/>
                <a:gd name="T15" fmla="*/ 6 h 184"/>
                <a:gd name="T16" fmla="*/ 34 w 350"/>
                <a:gd name="T17" fmla="*/ 0 h 184"/>
                <a:gd name="T18" fmla="*/ 6 w 350"/>
                <a:gd name="T19" fmla="*/ 0 h 184"/>
                <a:gd name="T20" fmla="*/ 0 w 350"/>
                <a:gd name="T21" fmla="*/ 10 h 184"/>
                <a:gd name="T22" fmla="*/ 0 w 350"/>
                <a:gd name="T23" fmla="*/ 36 h 184"/>
                <a:gd name="T24" fmla="*/ 10 w 350"/>
                <a:gd name="T25" fmla="*/ 42 h 184"/>
                <a:gd name="T26" fmla="*/ 38 w 350"/>
                <a:gd name="T27" fmla="*/ 42 h 184"/>
                <a:gd name="T28" fmla="*/ 44 w 350"/>
                <a:gd name="T29" fmla="*/ 32 h 184"/>
                <a:gd name="T30" fmla="*/ 42 w 350"/>
                <a:gd name="T31" fmla="*/ 6 h 184"/>
                <a:gd name="T32" fmla="*/ 34 w 350"/>
                <a:gd name="T33" fmla="*/ 0 h 184"/>
                <a:gd name="T34" fmla="*/ 174 w 350"/>
                <a:gd name="T35" fmla="*/ 114 h 184"/>
                <a:gd name="T36" fmla="*/ 78 w 350"/>
                <a:gd name="T37" fmla="*/ 70 h 184"/>
                <a:gd name="T38" fmla="*/ 70 w 350"/>
                <a:gd name="T39" fmla="*/ 72 h 184"/>
                <a:gd name="T40" fmla="*/ 68 w 350"/>
                <a:gd name="T41" fmla="*/ 104 h 184"/>
                <a:gd name="T42" fmla="*/ 70 w 350"/>
                <a:gd name="T43" fmla="*/ 110 h 184"/>
                <a:gd name="T44" fmla="*/ 78 w 350"/>
                <a:gd name="T45" fmla="*/ 114 h 184"/>
                <a:gd name="T46" fmla="*/ 10 w 350"/>
                <a:gd name="T47" fmla="*/ 140 h 184"/>
                <a:gd name="T48" fmla="*/ 0 w 350"/>
                <a:gd name="T49" fmla="*/ 146 h 184"/>
                <a:gd name="T50" fmla="*/ 0 w 350"/>
                <a:gd name="T51" fmla="*/ 174 h 184"/>
                <a:gd name="T52" fmla="*/ 6 w 350"/>
                <a:gd name="T53" fmla="*/ 184 h 184"/>
                <a:gd name="T54" fmla="*/ 34 w 350"/>
                <a:gd name="T55" fmla="*/ 184 h 184"/>
                <a:gd name="T56" fmla="*/ 42 w 350"/>
                <a:gd name="T57" fmla="*/ 178 h 184"/>
                <a:gd name="T58" fmla="*/ 44 w 350"/>
                <a:gd name="T59" fmla="*/ 150 h 184"/>
                <a:gd name="T60" fmla="*/ 38 w 350"/>
                <a:gd name="T61" fmla="*/ 142 h 184"/>
                <a:gd name="T62" fmla="*/ 188 w 350"/>
                <a:gd name="T63" fmla="*/ 140 h 184"/>
                <a:gd name="T64" fmla="*/ 74 w 350"/>
                <a:gd name="T65" fmla="*/ 142 h 184"/>
                <a:gd name="T66" fmla="*/ 68 w 350"/>
                <a:gd name="T67" fmla="*/ 150 h 184"/>
                <a:gd name="T68" fmla="*/ 68 w 350"/>
                <a:gd name="T69" fmla="*/ 178 h 184"/>
                <a:gd name="T70" fmla="*/ 78 w 350"/>
                <a:gd name="T71" fmla="*/ 184 h 184"/>
                <a:gd name="T72" fmla="*/ 34 w 350"/>
                <a:gd name="T73" fmla="*/ 70 h 184"/>
                <a:gd name="T74" fmla="*/ 6 w 350"/>
                <a:gd name="T75" fmla="*/ 70 h 184"/>
                <a:gd name="T76" fmla="*/ 0 w 350"/>
                <a:gd name="T77" fmla="*/ 80 h 184"/>
                <a:gd name="T78" fmla="*/ 0 w 350"/>
                <a:gd name="T79" fmla="*/ 108 h 184"/>
                <a:gd name="T80" fmla="*/ 10 w 350"/>
                <a:gd name="T81" fmla="*/ 114 h 184"/>
                <a:gd name="T82" fmla="*/ 38 w 350"/>
                <a:gd name="T83" fmla="*/ 112 h 184"/>
                <a:gd name="T84" fmla="*/ 44 w 350"/>
                <a:gd name="T85" fmla="*/ 104 h 184"/>
                <a:gd name="T86" fmla="*/ 42 w 350"/>
                <a:gd name="T87" fmla="*/ 76 h 184"/>
                <a:gd name="T88" fmla="*/ 34 w 350"/>
                <a:gd name="T89" fmla="*/ 70 h 184"/>
                <a:gd name="T90" fmla="*/ 312 w 350"/>
                <a:gd name="T91" fmla="*/ 0 h 184"/>
                <a:gd name="T92" fmla="*/ 184 w 350"/>
                <a:gd name="T93" fmla="*/ 6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0" h="184">
                  <a:moveTo>
                    <a:pt x="242" y="10"/>
                  </a:moveTo>
                  <a:lnTo>
                    <a:pt x="242" y="32"/>
                  </a:lnTo>
                  <a:lnTo>
                    <a:pt x="242" y="32"/>
                  </a:lnTo>
                  <a:lnTo>
                    <a:pt x="242" y="36"/>
                  </a:lnTo>
                  <a:lnTo>
                    <a:pt x="240" y="40"/>
                  </a:lnTo>
                  <a:lnTo>
                    <a:pt x="236" y="42"/>
                  </a:lnTo>
                  <a:lnTo>
                    <a:pt x="232" y="42"/>
                  </a:lnTo>
                  <a:lnTo>
                    <a:pt x="78" y="42"/>
                  </a:lnTo>
                  <a:lnTo>
                    <a:pt x="78" y="42"/>
                  </a:lnTo>
                  <a:lnTo>
                    <a:pt x="74" y="42"/>
                  </a:lnTo>
                  <a:lnTo>
                    <a:pt x="70" y="40"/>
                  </a:lnTo>
                  <a:lnTo>
                    <a:pt x="68" y="36"/>
                  </a:lnTo>
                  <a:lnTo>
                    <a:pt x="68" y="32"/>
                  </a:lnTo>
                  <a:lnTo>
                    <a:pt x="68" y="10"/>
                  </a:lnTo>
                  <a:lnTo>
                    <a:pt x="68" y="10"/>
                  </a:lnTo>
                  <a:lnTo>
                    <a:pt x="68" y="6"/>
                  </a:lnTo>
                  <a:lnTo>
                    <a:pt x="70" y="2"/>
                  </a:lnTo>
                  <a:lnTo>
                    <a:pt x="74" y="0"/>
                  </a:lnTo>
                  <a:lnTo>
                    <a:pt x="78" y="0"/>
                  </a:lnTo>
                  <a:lnTo>
                    <a:pt x="232" y="0"/>
                  </a:lnTo>
                  <a:lnTo>
                    <a:pt x="232" y="0"/>
                  </a:lnTo>
                  <a:lnTo>
                    <a:pt x="236" y="0"/>
                  </a:lnTo>
                  <a:lnTo>
                    <a:pt x="240" y="2"/>
                  </a:lnTo>
                  <a:lnTo>
                    <a:pt x="242" y="6"/>
                  </a:lnTo>
                  <a:lnTo>
                    <a:pt x="242" y="10"/>
                  </a:lnTo>
                  <a:lnTo>
                    <a:pt x="242" y="10"/>
                  </a:lnTo>
                  <a:close/>
                  <a:moveTo>
                    <a:pt x="34" y="0"/>
                  </a:moveTo>
                  <a:lnTo>
                    <a:pt x="10" y="0"/>
                  </a:lnTo>
                  <a:lnTo>
                    <a:pt x="10" y="0"/>
                  </a:lnTo>
                  <a:lnTo>
                    <a:pt x="6" y="0"/>
                  </a:lnTo>
                  <a:lnTo>
                    <a:pt x="2" y="2"/>
                  </a:lnTo>
                  <a:lnTo>
                    <a:pt x="0" y="6"/>
                  </a:lnTo>
                  <a:lnTo>
                    <a:pt x="0" y="10"/>
                  </a:lnTo>
                  <a:lnTo>
                    <a:pt x="0" y="32"/>
                  </a:lnTo>
                  <a:lnTo>
                    <a:pt x="0" y="32"/>
                  </a:lnTo>
                  <a:lnTo>
                    <a:pt x="0" y="36"/>
                  </a:lnTo>
                  <a:lnTo>
                    <a:pt x="2" y="40"/>
                  </a:lnTo>
                  <a:lnTo>
                    <a:pt x="6" y="42"/>
                  </a:lnTo>
                  <a:lnTo>
                    <a:pt x="10" y="42"/>
                  </a:lnTo>
                  <a:lnTo>
                    <a:pt x="34" y="42"/>
                  </a:lnTo>
                  <a:lnTo>
                    <a:pt x="34" y="42"/>
                  </a:lnTo>
                  <a:lnTo>
                    <a:pt x="38" y="42"/>
                  </a:lnTo>
                  <a:lnTo>
                    <a:pt x="40" y="40"/>
                  </a:lnTo>
                  <a:lnTo>
                    <a:pt x="42" y="36"/>
                  </a:lnTo>
                  <a:lnTo>
                    <a:pt x="44" y="32"/>
                  </a:lnTo>
                  <a:lnTo>
                    <a:pt x="44" y="10"/>
                  </a:lnTo>
                  <a:lnTo>
                    <a:pt x="44" y="10"/>
                  </a:lnTo>
                  <a:lnTo>
                    <a:pt x="42" y="6"/>
                  </a:lnTo>
                  <a:lnTo>
                    <a:pt x="40" y="2"/>
                  </a:lnTo>
                  <a:lnTo>
                    <a:pt x="38" y="0"/>
                  </a:lnTo>
                  <a:lnTo>
                    <a:pt x="34" y="0"/>
                  </a:lnTo>
                  <a:lnTo>
                    <a:pt x="34" y="0"/>
                  </a:lnTo>
                  <a:close/>
                  <a:moveTo>
                    <a:pt x="78" y="114"/>
                  </a:moveTo>
                  <a:lnTo>
                    <a:pt x="174" y="114"/>
                  </a:lnTo>
                  <a:lnTo>
                    <a:pt x="156" y="80"/>
                  </a:lnTo>
                  <a:lnTo>
                    <a:pt x="150" y="70"/>
                  </a:lnTo>
                  <a:lnTo>
                    <a:pt x="78" y="70"/>
                  </a:lnTo>
                  <a:lnTo>
                    <a:pt x="78" y="70"/>
                  </a:lnTo>
                  <a:lnTo>
                    <a:pt x="74" y="70"/>
                  </a:lnTo>
                  <a:lnTo>
                    <a:pt x="70" y="72"/>
                  </a:lnTo>
                  <a:lnTo>
                    <a:pt x="68" y="76"/>
                  </a:lnTo>
                  <a:lnTo>
                    <a:pt x="68" y="80"/>
                  </a:lnTo>
                  <a:lnTo>
                    <a:pt x="68" y="104"/>
                  </a:lnTo>
                  <a:lnTo>
                    <a:pt x="68" y="104"/>
                  </a:lnTo>
                  <a:lnTo>
                    <a:pt x="68" y="108"/>
                  </a:lnTo>
                  <a:lnTo>
                    <a:pt x="70" y="110"/>
                  </a:lnTo>
                  <a:lnTo>
                    <a:pt x="74" y="112"/>
                  </a:lnTo>
                  <a:lnTo>
                    <a:pt x="78" y="114"/>
                  </a:lnTo>
                  <a:lnTo>
                    <a:pt x="78" y="114"/>
                  </a:lnTo>
                  <a:close/>
                  <a:moveTo>
                    <a:pt x="34" y="140"/>
                  </a:moveTo>
                  <a:lnTo>
                    <a:pt x="10" y="140"/>
                  </a:lnTo>
                  <a:lnTo>
                    <a:pt x="10" y="140"/>
                  </a:lnTo>
                  <a:lnTo>
                    <a:pt x="6" y="142"/>
                  </a:lnTo>
                  <a:lnTo>
                    <a:pt x="2" y="144"/>
                  </a:lnTo>
                  <a:lnTo>
                    <a:pt x="0" y="146"/>
                  </a:lnTo>
                  <a:lnTo>
                    <a:pt x="0" y="150"/>
                  </a:lnTo>
                  <a:lnTo>
                    <a:pt x="0" y="174"/>
                  </a:lnTo>
                  <a:lnTo>
                    <a:pt x="0" y="174"/>
                  </a:lnTo>
                  <a:lnTo>
                    <a:pt x="0" y="178"/>
                  </a:lnTo>
                  <a:lnTo>
                    <a:pt x="2" y="182"/>
                  </a:lnTo>
                  <a:lnTo>
                    <a:pt x="6" y="184"/>
                  </a:lnTo>
                  <a:lnTo>
                    <a:pt x="10" y="184"/>
                  </a:lnTo>
                  <a:lnTo>
                    <a:pt x="34" y="184"/>
                  </a:lnTo>
                  <a:lnTo>
                    <a:pt x="34" y="184"/>
                  </a:lnTo>
                  <a:lnTo>
                    <a:pt x="38" y="184"/>
                  </a:lnTo>
                  <a:lnTo>
                    <a:pt x="40" y="182"/>
                  </a:lnTo>
                  <a:lnTo>
                    <a:pt x="42" y="178"/>
                  </a:lnTo>
                  <a:lnTo>
                    <a:pt x="44" y="174"/>
                  </a:lnTo>
                  <a:lnTo>
                    <a:pt x="44" y="150"/>
                  </a:lnTo>
                  <a:lnTo>
                    <a:pt x="44" y="150"/>
                  </a:lnTo>
                  <a:lnTo>
                    <a:pt x="42" y="146"/>
                  </a:lnTo>
                  <a:lnTo>
                    <a:pt x="40" y="144"/>
                  </a:lnTo>
                  <a:lnTo>
                    <a:pt x="38" y="142"/>
                  </a:lnTo>
                  <a:lnTo>
                    <a:pt x="34" y="140"/>
                  </a:lnTo>
                  <a:lnTo>
                    <a:pt x="34" y="140"/>
                  </a:lnTo>
                  <a:close/>
                  <a:moveTo>
                    <a:pt x="188" y="140"/>
                  </a:moveTo>
                  <a:lnTo>
                    <a:pt x="78" y="140"/>
                  </a:lnTo>
                  <a:lnTo>
                    <a:pt x="78" y="140"/>
                  </a:lnTo>
                  <a:lnTo>
                    <a:pt x="74" y="142"/>
                  </a:lnTo>
                  <a:lnTo>
                    <a:pt x="70" y="144"/>
                  </a:lnTo>
                  <a:lnTo>
                    <a:pt x="68" y="146"/>
                  </a:lnTo>
                  <a:lnTo>
                    <a:pt x="68" y="150"/>
                  </a:lnTo>
                  <a:lnTo>
                    <a:pt x="68" y="174"/>
                  </a:lnTo>
                  <a:lnTo>
                    <a:pt x="68" y="174"/>
                  </a:lnTo>
                  <a:lnTo>
                    <a:pt x="68" y="178"/>
                  </a:lnTo>
                  <a:lnTo>
                    <a:pt x="70" y="182"/>
                  </a:lnTo>
                  <a:lnTo>
                    <a:pt x="74" y="184"/>
                  </a:lnTo>
                  <a:lnTo>
                    <a:pt x="78" y="184"/>
                  </a:lnTo>
                  <a:lnTo>
                    <a:pt x="212" y="184"/>
                  </a:lnTo>
                  <a:lnTo>
                    <a:pt x="188" y="140"/>
                  </a:lnTo>
                  <a:close/>
                  <a:moveTo>
                    <a:pt x="34" y="70"/>
                  </a:moveTo>
                  <a:lnTo>
                    <a:pt x="10" y="70"/>
                  </a:lnTo>
                  <a:lnTo>
                    <a:pt x="10" y="70"/>
                  </a:lnTo>
                  <a:lnTo>
                    <a:pt x="6" y="70"/>
                  </a:lnTo>
                  <a:lnTo>
                    <a:pt x="2" y="72"/>
                  </a:lnTo>
                  <a:lnTo>
                    <a:pt x="0" y="76"/>
                  </a:lnTo>
                  <a:lnTo>
                    <a:pt x="0" y="80"/>
                  </a:lnTo>
                  <a:lnTo>
                    <a:pt x="0" y="104"/>
                  </a:lnTo>
                  <a:lnTo>
                    <a:pt x="0" y="104"/>
                  </a:lnTo>
                  <a:lnTo>
                    <a:pt x="0" y="108"/>
                  </a:lnTo>
                  <a:lnTo>
                    <a:pt x="2" y="110"/>
                  </a:lnTo>
                  <a:lnTo>
                    <a:pt x="6" y="112"/>
                  </a:lnTo>
                  <a:lnTo>
                    <a:pt x="10" y="114"/>
                  </a:lnTo>
                  <a:lnTo>
                    <a:pt x="34" y="114"/>
                  </a:lnTo>
                  <a:lnTo>
                    <a:pt x="34" y="114"/>
                  </a:lnTo>
                  <a:lnTo>
                    <a:pt x="38" y="112"/>
                  </a:lnTo>
                  <a:lnTo>
                    <a:pt x="40" y="110"/>
                  </a:lnTo>
                  <a:lnTo>
                    <a:pt x="42" y="108"/>
                  </a:lnTo>
                  <a:lnTo>
                    <a:pt x="44" y="104"/>
                  </a:lnTo>
                  <a:lnTo>
                    <a:pt x="44" y="80"/>
                  </a:lnTo>
                  <a:lnTo>
                    <a:pt x="44" y="80"/>
                  </a:lnTo>
                  <a:lnTo>
                    <a:pt x="42" y="76"/>
                  </a:lnTo>
                  <a:lnTo>
                    <a:pt x="40" y="72"/>
                  </a:lnTo>
                  <a:lnTo>
                    <a:pt x="38" y="70"/>
                  </a:lnTo>
                  <a:lnTo>
                    <a:pt x="34" y="70"/>
                  </a:lnTo>
                  <a:lnTo>
                    <a:pt x="34" y="70"/>
                  </a:lnTo>
                  <a:close/>
                  <a:moveTo>
                    <a:pt x="350" y="0"/>
                  </a:moveTo>
                  <a:lnTo>
                    <a:pt x="312" y="0"/>
                  </a:lnTo>
                  <a:lnTo>
                    <a:pt x="248" y="116"/>
                  </a:lnTo>
                  <a:lnTo>
                    <a:pt x="220" y="66"/>
                  </a:lnTo>
                  <a:lnTo>
                    <a:pt x="184" y="66"/>
                  </a:lnTo>
                  <a:lnTo>
                    <a:pt x="248" y="184"/>
                  </a:lnTo>
                  <a:lnTo>
                    <a:pt x="35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75" name="Group 74">
            <a:extLst>
              <a:ext uri="{FF2B5EF4-FFF2-40B4-BE49-F238E27FC236}">
                <a16:creationId xmlns:a16="http://schemas.microsoft.com/office/drawing/2014/main" id="{2F893352-8247-E647-8F33-2C50FF4C08EE}"/>
              </a:ext>
            </a:extLst>
          </p:cNvPr>
          <p:cNvGrpSpPr/>
          <p:nvPr/>
        </p:nvGrpSpPr>
        <p:grpSpPr>
          <a:xfrm>
            <a:off x="464641" y="3279980"/>
            <a:ext cx="339400" cy="339400"/>
            <a:chOff x="427628" y="4186824"/>
            <a:chExt cx="457200" cy="457200"/>
          </a:xfrm>
        </p:grpSpPr>
        <p:grpSp>
          <p:nvGrpSpPr>
            <p:cNvPr id="77" name="Group 76">
              <a:extLst>
                <a:ext uri="{FF2B5EF4-FFF2-40B4-BE49-F238E27FC236}">
                  <a16:creationId xmlns:a16="http://schemas.microsoft.com/office/drawing/2014/main" id="{90A900D2-69A8-6940-B8CF-113A2687D00D}"/>
                </a:ext>
              </a:extLst>
            </p:cNvPr>
            <p:cNvGrpSpPr/>
            <p:nvPr/>
          </p:nvGrpSpPr>
          <p:grpSpPr>
            <a:xfrm>
              <a:off x="427628" y="4186824"/>
              <a:ext cx="457200" cy="457200"/>
              <a:chOff x="426464" y="3720364"/>
              <a:chExt cx="457200" cy="457200"/>
            </a:xfrm>
          </p:grpSpPr>
          <p:sp>
            <p:nvSpPr>
              <p:cNvPr id="86" name="Teardrop 85">
                <a:extLst>
                  <a:ext uri="{FF2B5EF4-FFF2-40B4-BE49-F238E27FC236}">
                    <a16:creationId xmlns:a16="http://schemas.microsoft.com/office/drawing/2014/main" id="{C3422610-76D8-C14A-9D1F-B9DFB20277CB}"/>
                  </a:ext>
                </a:extLst>
              </p:cNvPr>
              <p:cNvSpPr/>
              <p:nvPr/>
            </p:nvSpPr>
            <p:spPr bwMode="ltGray">
              <a:xfrm rot="2700000">
                <a:off x="426464" y="372036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91" name="Oval 90">
                <a:extLst>
                  <a:ext uri="{FF2B5EF4-FFF2-40B4-BE49-F238E27FC236}">
                    <a16:creationId xmlns:a16="http://schemas.microsoft.com/office/drawing/2014/main" id="{3C8E971E-BCD3-9443-B2D5-6639371906DC}"/>
                  </a:ext>
                </a:extLst>
              </p:cNvPr>
              <p:cNvSpPr/>
              <p:nvPr/>
            </p:nvSpPr>
            <p:spPr bwMode="ltGray">
              <a:xfrm>
                <a:off x="449324" y="3743542"/>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84" name="Freeform 41">
              <a:extLst>
                <a:ext uri="{FF2B5EF4-FFF2-40B4-BE49-F238E27FC236}">
                  <a16:creationId xmlns:a16="http://schemas.microsoft.com/office/drawing/2014/main" id="{A2746375-B63C-FD41-AA0F-95A951D81896}"/>
                </a:ext>
              </a:extLst>
            </p:cNvPr>
            <p:cNvSpPr>
              <a:spLocks noEditPoints="1"/>
            </p:cNvSpPr>
            <p:nvPr/>
          </p:nvSpPr>
          <p:spPr bwMode="auto">
            <a:xfrm>
              <a:off x="571258" y="4240048"/>
              <a:ext cx="169940" cy="337849"/>
            </a:xfrm>
            <a:custGeom>
              <a:avLst/>
              <a:gdLst>
                <a:gd name="T0" fmla="*/ 484 w 560"/>
                <a:gd name="T1" fmla="*/ 88 h 1186"/>
                <a:gd name="T2" fmla="*/ 466 w 560"/>
                <a:gd name="T3" fmla="*/ 38 h 1186"/>
                <a:gd name="T4" fmla="*/ 426 w 560"/>
                <a:gd name="T5" fmla="*/ 10 h 1186"/>
                <a:gd name="T6" fmla="*/ 408 w 560"/>
                <a:gd name="T7" fmla="*/ 6 h 1186"/>
                <a:gd name="T8" fmla="*/ 238 w 560"/>
                <a:gd name="T9" fmla="*/ 2 h 1186"/>
                <a:gd name="T10" fmla="*/ 164 w 560"/>
                <a:gd name="T11" fmla="*/ 4 h 1186"/>
                <a:gd name="T12" fmla="*/ 114 w 560"/>
                <a:gd name="T13" fmla="*/ 26 h 1186"/>
                <a:gd name="T14" fmla="*/ 82 w 560"/>
                <a:gd name="T15" fmla="*/ 68 h 1186"/>
                <a:gd name="T16" fmla="*/ 72 w 560"/>
                <a:gd name="T17" fmla="*/ 108 h 1186"/>
                <a:gd name="T18" fmla="*/ 26 w 560"/>
                <a:gd name="T19" fmla="*/ 128 h 1186"/>
                <a:gd name="T20" fmla="*/ 6 w 560"/>
                <a:gd name="T21" fmla="*/ 166 h 1186"/>
                <a:gd name="T22" fmla="*/ 0 w 560"/>
                <a:gd name="T23" fmla="*/ 1028 h 1186"/>
                <a:gd name="T24" fmla="*/ 6 w 560"/>
                <a:gd name="T25" fmla="*/ 1070 h 1186"/>
                <a:gd name="T26" fmla="*/ 30 w 560"/>
                <a:gd name="T27" fmla="*/ 1110 h 1186"/>
                <a:gd name="T28" fmla="*/ 74 w 560"/>
                <a:gd name="T29" fmla="*/ 1122 h 1186"/>
                <a:gd name="T30" fmla="*/ 82 w 560"/>
                <a:gd name="T31" fmla="*/ 1146 h 1186"/>
                <a:gd name="T32" fmla="*/ 114 w 560"/>
                <a:gd name="T33" fmla="*/ 1170 h 1186"/>
                <a:gd name="T34" fmla="*/ 164 w 560"/>
                <a:gd name="T35" fmla="*/ 1184 h 1186"/>
                <a:gd name="T36" fmla="*/ 250 w 560"/>
                <a:gd name="T37" fmla="*/ 1186 h 1186"/>
                <a:gd name="T38" fmla="*/ 394 w 560"/>
                <a:gd name="T39" fmla="*/ 1184 h 1186"/>
                <a:gd name="T40" fmla="*/ 444 w 560"/>
                <a:gd name="T41" fmla="*/ 1172 h 1186"/>
                <a:gd name="T42" fmla="*/ 476 w 560"/>
                <a:gd name="T43" fmla="*/ 1146 h 1186"/>
                <a:gd name="T44" fmla="*/ 486 w 560"/>
                <a:gd name="T45" fmla="*/ 1124 h 1186"/>
                <a:gd name="T46" fmla="*/ 528 w 560"/>
                <a:gd name="T47" fmla="*/ 1108 h 1186"/>
                <a:gd name="T48" fmla="*/ 554 w 560"/>
                <a:gd name="T49" fmla="*/ 1062 h 1186"/>
                <a:gd name="T50" fmla="*/ 560 w 560"/>
                <a:gd name="T51" fmla="*/ 212 h 1186"/>
                <a:gd name="T52" fmla="*/ 556 w 560"/>
                <a:gd name="T53" fmla="*/ 168 h 1186"/>
                <a:gd name="T54" fmla="*/ 534 w 560"/>
                <a:gd name="T55" fmla="*/ 128 h 1186"/>
                <a:gd name="T56" fmla="*/ 488 w 560"/>
                <a:gd name="T57" fmla="*/ 108 h 1186"/>
                <a:gd name="T58" fmla="*/ 504 w 560"/>
                <a:gd name="T59" fmla="*/ 980 h 1186"/>
                <a:gd name="T60" fmla="*/ 494 w 560"/>
                <a:gd name="T61" fmla="*/ 1038 h 1186"/>
                <a:gd name="T62" fmla="*/ 464 w 560"/>
                <a:gd name="T63" fmla="*/ 1070 h 1186"/>
                <a:gd name="T64" fmla="*/ 134 w 560"/>
                <a:gd name="T65" fmla="*/ 1078 h 1186"/>
                <a:gd name="T66" fmla="*/ 102 w 560"/>
                <a:gd name="T67" fmla="*/ 1072 h 1186"/>
                <a:gd name="T68" fmla="*/ 68 w 560"/>
                <a:gd name="T69" fmla="*/ 1046 h 1186"/>
                <a:gd name="T70" fmla="*/ 54 w 560"/>
                <a:gd name="T71" fmla="*/ 994 h 1186"/>
                <a:gd name="T72" fmla="*/ 58 w 560"/>
                <a:gd name="T73" fmla="*/ 234 h 1186"/>
                <a:gd name="T74" fmla="*/ 76 w 560"/>
                <a:gd name="T75" fmla="*/ 188 h 1186"/>
                <a:gd name="T76" fmla="*/ 114 w 560"/>
                <a:gd name="T77" fmla="*/ 166 h 1186"/>
                <a:gd name="T78" fmla="*/ 428 w 560"/>
                <a:gd name="T79" fmla="*/ 162 h 1186"/>
                <a:gd name="T80" fmla="*/ 472 w 560"/>
                <a:gd name="T81" fmla="*/ 176 h 1186"/>
                <a:gd name="T82" fmla="*/ 500 w 560"/>
                <a:gd name="T83" fmla="*/ 214 h 1186"/>
                <a:gd name="T84" fmla="*/ 504 w 560"/>
                <a:gd name="T85" fmla="*/ 980 h 1186"/>
                <a:gd name="T86" fmla="*/ 442 w 560"/>
                <a:gd name="T87" fmla="*/ 276 h 1186"/>
                <a:gd name="T88" fmla="*/ 440 w 560"/>
                <a:gd name="T89" fmla="*/ 244 h 1186"/>
                <a:gd name="T90" fmla="*/ 422 w 560"/>
                <a:gd name="T91" fmla="*/ 220 h 1186"/>
                <a:gd name="T92" fmla="*/ 388 w 560"/>
                <a:gd name="T93" fmla="*/ 216 h 1186"/>
                <a:gd name="T94" fmla="*/ 154 w 560"/>
                <a:gd name="T95" fmla="*/ 216 h 1186"/>
                <a:gd name="T96" fmla="*/ 126 w 560"/>
                <a:gd name="T97" fmla="*/ 228 h 1186"/>
                <a:gd name="T98" fmla="*/ 118 w 560"/>
                <a:gd name="T99" fmla="*/ 262 h 1186"/>
                <a:gd name="T100" fmla="*/ 338 w 560"/>
                <a:gd name="T101" fmla="*/ 306 h 1186"/>
                <a:gd name="T102" fmla="*/ 442 w 560"/>
                <a:gd name="T103" fmla="*/ 568 h 1186"/>
                <a:gd name="T104" fmla="*/ 116 w 560"/>
                <a:gd name="T105" fmla="*/ 616 h 1186"/>
                <a:gd name="T106" fmla="*/ 114 w 560"/>
                <a:gd name="T107" fmla="*/ 974 h 1186"/>
                <a:gd name="T108" fmla="*/ 122 w 560"/>
                <a:gd name="T109" fmla="*/ 1008 h 1186"/>
                <a:gd name="T110" fmla="*/ 144 w 560"/>
                <a:gd name="T111" fmla="*/ 1018 h 1186"/>
                <a:gd name="T112" fmla="*/ 408 w 560"/>
                <a:gd name="T113" fmla="*/ 1018 h 1186"/>
                <a:gd name="T114" fmla="*/ 434 w 560"/>
                <a:gd name="T115" fmla="*/ 1006 h 1186"/>
                <a:gd name="T116" fmla="*/ 444 w 560"/>
                <a:gd name="T117" fmla="*/ 972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0" h="1186">
                  <a:moveTo>
                    <a:pt x="488" y="108"/>
                  </a:moveTo>
                  <a:lnTo>
                    <a:pt x="488" y="108"/>
                  </a:lnTo>
                  <a:lnTo>
                    <a:pt x="484" y="88"/>
                  </a:lnTo>
                  <a:lnTo>
                    <a:pt x="480" y="68"/>
                  </a:lnTo>
                  <a:lnTo>
                    <a:pt x="474" y="52"/>
                  </a:lnTo>
                  <a:lnTo>
                    <a:pt x="466" y="38"/>
                  </a:lnTo>
                  <a:lnTo>
                    <a:pt x="454" y="26"/>
                  </a:lnTo>
                  <a:lnTo>
                    <a:pt x="442" y="18"/>
                  </a:lnTo>
                  <a:lnTo>
                    <a:pt x="426" y="10"/>
                  </a:lnTo>
                  <a:lnTo>
                    <a:pt x="408" y="6"/>
                  </a:lnTo>
                  <a:lnTo>
                    <a:pt x="408" y="6"/>
                  </a:lnTo>
                  <a:lnTo>
                    <a:pt x="408" y="6"/>
                  </a:lnTo>
                  <a:lnTo>
                    <a:pt x="360" y="2"/>
                  </a:lnTo>
                  <a:lnTo>
                    <a:pt x="316" y="0"/>
                  </a:lnTo>
                  <a:lnTo>
                    <a:pt x="238" y="2"/>
                  </a:lnTo>
                  <a:lnTo>
                    <a:pt x="184" y="4"/>
                  </a:lnTo>
                  <a:lnTo>
                    <a:pt x="164" y="4"/>
                  </a:lnTo>
                  <a:lnTo>
                    <a:pt x="164" y="4"/>
                  </a:lnTo>
                  <a:lnTo>
                    <a:pt x="146" y="10"/>
                  </a:lnTo>
                  <a:lnTo>
                    <a:pt x="128" y="16"/>
                  </a:lnTo>
                  <a:lnTo>
                    <a:pt x="114" y="26"/>
                  </a:lnTo>
                  <a:lnTo>
                    <a:pt x="100" y="38"/>
                  </a:lnTo>
                  <a:lnTo>
                    <a:pt x="90" y="52"/>
                  </a:lnTo>
                  <a:lnTo>
                    <a:pt x="82" y="68"/>
                  </a:lnTo>
                  <a:lnTo>
                    <a:pt x="76" y="86"/>
                  </a:lnTo>
                  <a:lnTo>
                    <a:pt x="72" y="108"/>
                  </a:lnTo>
                  <a:lnTo>
                    <a:pt x="72" y="108"/>
                  </a:lnTo>
                  <a:lnTo>
                    <a:pt x="54" y="112"/>
                  </a:lnTo>
                  <a:lnTo>
                    <a:pt x="38" y="120"/>
                  </a:lnTo>
                  <a:lnTo>
                    <a:pt x="26" y="128"/>
                  </a:lnTo>
                  <a:lnTo>
                    <a:pt x="18" y="138"/>
                  </a:lnTo>
                  <a:lnTo>
                    <a:pt x="10" y="150"/>
                  </a:lnTo>
                  <a:lnTo>
                    <a:pt x="6" y="166"/>
                  </a:lnTo>
                  <a:lnTo>
                    <a:pt x="2" y="184"/>
                  </a:lnTo>
                  <a:lnTo>
                    <a:pt x="2" y="208"/>
                  </a:lnTo>
                  <a:lnTo>
                    <a:pt x="0" y="1028"/>
                  </a:lnTo>
                  <a:lnTo>
                    <a:pt x="0" y="1028"/>
                  </a:lnTo>
                  <a:lnTo>
                    <a:pt x="2" y="1050"/>
                  </a:lnTo>
                  <a:lnTo>
                    <a:pt x="6" y="1070"/>
                  </a:lnTo>
                  <a:lnTo>
                    <a:pt x="12" y="1088"/>
                  </a:lnTo>
                  <a:lnTo>
                    <a:pt x="20" y="1100"/>
                  </a:lnTo>
                  <a:lnTo>
                    <a:pt x="30" y="1110"/>
                  </a:lnTo>
                  <a:lnTo>
                    <a:pt x="42" y="1118"/>
                  </a:lnTo>
                  <a:lnTo>
                    <a:pt x="56" y="1122"/>
                  </a:lnTo>
                  <a:lnTo>
                    <a:pt x="74" y="1122"/>
                  </a:lnTo>
                  <a:lnTo>
                    <a:pt x="74" y="1122"/>
                  </a:lnTo>
                  <a:lnTo>
                    <a:pt x="76" y="1136"/>
                  </a:lnTo>
                  <a:lnTo>
                    <a:pt x="82" y="1146"/>
                  </a:lnTo>
                  <a:lnTo>
                    <a:pt x="90" y="1156"/>
                  </a:lnTo>
                  <a:lnTo>
                    <a:pt x="102" y="1164"/>
                  </a:lnTo>
                  <a:lnTo>
                    <a:pt x="114" y="1170"/>
                  </a:lnTo>
                  <a:lnTo>
                    <a:pt x="128" y="1176"/>
                  </a:lnTo>
                  <a:lnTo>
                    <a:pt x="146" y="1180"/>
                  </a:lnTo>
                  <a:lnTo>
                    <a:pt x="164" y="1184"/>
                  </a:lnTo>
                  <a:lnTo>
                    <a:pt x="164" y="1184"/>
                  </a:lnTo>
                  <a:lnTo>
                    <a:pt x="164" y="1184"/>
                  </a:lnTo>
                  <a:lnTo>
                    <a:pt x="250" y="1186"/>
                  </a:lnTo>
                  <a:lnTo>
                    <a:pt x="324" y="1186"/>
                  </a:lnTo>
                  <a:lnTo>
                    <a:pt x="394" y="1184"/>
                  </a:lnTo>
                  <a:lnTo>
                    <a:pt x="394" y="1184"/>
                  </a:lnTo>
                  <a:lnTo>
                    <a:pt x="412" y="1182"/>
                  </a:lnTo>
                  <a:lnTo>
                    <a:pt x="428" y="1178"/>
                  </a:lnTo>
                  <a:lnTo>
                    <a:pt x="444" y="1172"/>
                  </a:lnTo>
                  <a:lnTo>
                    <a:pt x="456" y="1164"/>
                  </a:lnTo>
                  <a:lnTo>
                    <a:pt x="468" y="1156"/>
                  </a:lnTo>
                  <a:lnTo>
                    <a:pt x="476" y="1146"/>
                  </a:lnTo>
                  <a:lnTo>
                    <a:pt x="482" y="1136"/>
                  </a:lnTo>
                  <a:lnTo>
                    <a:pt x="486" y="1124"/>
                  </a:lnTo>
                  <a:lnTo>
                    <a:pt x="486" y="1124"/>
                  </a:lnTo>
                  <a:lnTo>
                    <a:pt x="500" y="1122"/>
                  </a:lnTo>
                  <a:lnTo>
                    <a:pt x="516" y="1116"/>
                  </a:lnTo>
                  <a:lnTo>
                    <a:pt x="528" y="1108"/>
                  </a:lnTo>
                  <a:lnTo>
                    <a:pt x="538" y="1096"/>
                  </a:lnTo>
                  <a:lnTo>
                    <a:pt x="548" y="1080"/>
                  </a:lnTo>
                  <a:lnTo>
                    <a:pt x="554" y="1062"/>
                  </a:lnTo>
                  <a:lnTo>
                    <a:pt x="558" y="1042"/>
                  </a:lnTo>
                  <a:lnTo>
                    <a:pt x="560" y="1018"/>
                  </a:lnTo>
                  <a:lnTo>
                    <a:pt x="560" y="212"/>
                  </a:lnTo>
                  <a:lnTo>
                    <a:pt x="560" y="212"/>
                  </a:lnTo>
                  <a:lnTo>
                    <a:pt x="560" y="188"/>
                  </a:lnTo>
                  <a:lnTo>
                    <a:pt x="556" y="168"/>
                  </a:lnTo>
                  <a:lnTo>
                    <a:pt x="552" y="152"/>
                  </a:lnTo>
                  <a:lnTo>
                    <a:pt x="544" y="138"/>
                  </a:lnTo>
                  <a:lnTo>
                    <a:pt x="534" y="128"/>
                  </a:lnTo>
                  <a:lnTo>
                    <a:pt x="522" y="120"/>
                  </a:lnTo>
                  <a:lnTo>
                    <a:pt x="506" y="112"/>
                  </a:lnTo>
                  <a:lnTo>
                    <a:pt x="488" y="108"/>
                  </a:lnTo>
                  <a:lnTo>
                    <a:pt x="488" y="108"/>
                  </a:lnTo>
                  <a:close/>
                  <a:moveTo>
                    <a:pt x="504" y="980"/>
                  </a:moveTo>
                  <a:lnTo>
                    <a:pt x="504" y="980"/>
                  </a:lnTo>
                  <a:lnTo>
                    <a:pt x="504" y="1002"/>
                  </a:lnTo>
                  <a:lnTo>
                    <a:pt x="500" y="1020"/>
                  </a:lnTo>
                  <a:lnTo>
                    <a:pt x="494" y="1038"/>
                  </a:lnTo>
                  <a:lnTo>
                    <a:pt x="486" y="1050"/>
                  </a:lnTo>
                  <a:lnTo>
                    <a:pt x="476" y="1062"/>
                  </a:lnTo>
                  <a:lnTo>
                    <a:pt x="464" y="1070"/>
                  </a:lnTo>
                  <a:lnTo>
                    <a:pt x="450" y="1074"/>
                  </a:lnTo>
                  <a:lnTo>
                    <a:pt x="434" y="1076"/>
                  </a:lnTo>
                  <a:lnTo>
                    <a:pt x="134" y="1078"/>
                  </a:lnTo>
                  <a:lnTo>
                    <a:pt x="134" y="1078"/>
                  </a:lnTo>
                  <a:lnTo>
                    <a:pt x="118" y="1076"/>
                  </a:lnTo>
                  <a:lnTo>
                    <a:pt x="102" y="1072"/>
                  </a:lnTo>
                  <a:lnTo>
                    <a:pt x="88" y="1066"/>
                  </a:lnTo>
                  <a:lnTo>
                    <a:pt x="76" y="1058"/>
                  </a:lnTo>
                  <a:lnTo>
                    <a:pt x="68" y="1046"/>
                  </a:lnTo>
                  <a:lnTo>
                    <a:pt x="60" y="1032"/>
                  </a:lnTo>
                  <a:lnTo>
                    <a:pt x="56" y="1014"/>
                  </a:lnTo>
                  <a:lnTo>
                    <a:pt x="54" y="994"/>
                  </a:lnTo>
                  <a:lnTo>
                    <a:pt x="56" y="256"/>
                  </a:lnTo>
                  <a:lnTo>
                    <a:pt x="56" y="256"/>
                  </a:lnTo>
                  <a:lnTo>
                    <a:pt x="58" y="234"/>
                  </a:lnTo>
                  <a:lnTo>
                    <a:pt x="62" y="216"/>
                  </a:lnTo>
                  <a:lnTo>
                    <a:pt x="68" y="200"/>
                  </a:lnTo>
                  <a:lnTo>
                    <a:pt x="76" y="188"/>
                  </a:lnTo>
                  <a:lnTo>
                    <a:pt x="88" y="178"/>
                  </a:lnTo>
                  <a:lnTo>
                    <a:pt x="100" y="170"/>
                  </a:lnTo>
                  <a:lnTo>
                    <a:pt x="114" y="166"/>
                  </a:lnTo>
                  <a:lnTo>
                    <a:pt x="130" y="164"/>
                  </a:lnTo>
                  <a:lnTo>
                    <a:pt x="428" y="162"/>
                  </a:lnTo>
                  <a:lnTo>
                    <a:pt x="428" y="162"/>
                  </a:lnTo>
                  <a:lnTo>
                    <a:pt x="444" y="164"/>
                  </a:lnTo>
                  <a:lnTo>
                    <a:pt x="458" y="168"/>
                  </a:lnTo>
                  <a:lnTo>
                    <a:pt x="472" y="176"/>
                  </a:lnTo>
                  <a:lnTo>
                    <a:pt x="484" y="186"/>
                  </a:lnTo>
                  <a:lnTo>
                    <a:pt x="492" y="198"/>
                  </a:lnTo>
                  <a:lnTo>
                    <a:pt x="500" y="214"/>
                  </a:lnTo>
                  <a:lnTo>
                    <a:pt x="504" y="234"/>
                  </a:lnTo>
                  <a:lnTo>
                    <a:pt x="504" y="254"/>
                  </a:lnTo>
                  <a:lnTo>
                    <a:pt x="504" y="980"/>
                  </a:lnTo>
                  <a:close/>
                  <a:moveTo>
                    <a:pt x="288" y="510"/>
                  </a:moveTo>
                  <a:lnTo>
                    <a:pt x="442" y="508"/>
                  </a:lnTo>
                  <a:lnTo>
                    <a:pt x="442" y="276"/>
                  </a:lnTo>
                  <a:lnTo>
                    <a:pt x="442" y="276"/>
                  </a:lnTo>
                  <a:lnTo>
                    <a:pt x="442" y="258"/>
                  </a:lnTo>
                  <a:lnTo>
                    <a:pt x="440" y="244"/>
                  </a:lnTo>
                  <a:lnTo>
                    <a:pt x="436" y="234"/>
                  </a:lnTo>
                  <a:lnTo>
                    <a:pt x="430" y="226"/>
                  </a:lnTo>
                  <a:lnTo>
                    <a:pt x="422" y="220"/>
                  </a:lnTo>
                  <a:lnTo>
                    <a:pt x="414" y="216"/>
                  </a:lnTo>
                  <a:lnTo>
                    <a:pt x="402" y="216"/>
                  </a:lnTo>
                  <a:lnTo>
                    <a:pt x="388" y="216"/>
                  </a:lnTo>
                  <a:lnTo>
                    <a:pt x="168" y="216"/>
                  </a:lnTo>
                  <a:lnTo>
                    <a:pt x="168" y="216"/>
                  </a:lnTo>
                  <a:lnTo>
                    <a:pt x="154" y="216"/>
                  </a:lnTo>
                  <a:lnTo>
                    <a:pt x="142" y="218"/>
                  </a:lnTo>
                  <a:lnTo>
                    <a:pt x="134" y="222"/>
                  </a:lnTo>
                  <a:lnTo>
                    <a:pt x="126" y="228"/>
                  </a:lnTo>
                  <a:lnTo>
                    <a:pt x="122" y="236"/>
                  </a:lnTo>
                  <a:lnTo>
                    <a:pt x="120" y="248"/>
                  </a:lnTo>
                  <a:lnTo>
                    <a:pt x="118" y="262"/>
                  </a:lnTo>
                  <a:lnTo>
                    <a:pt x="118" y="280"/>
                  </a:lnTo>
                  <a:lnTo>
                    <a:pt x="116" y="592"/>
                  </a:lnTo>
                  <a:lnTo>
                    <a:pt x="338" y="306"/>
                  </a:lnTo>
                  <a:lnTo>
                    <a:pt x="288" y="510"/>
                  </a:lnTo>
                  <a:close/>
                  <a:moveTo>
                    <a:pt x="444" y="934"/>
                  </a:moveTo>
                  <a:lnTo>
                    <a:pt x="442" y="568"/>
                  </a:lnTo>
                  <a:lnTo>
                    <a:pt x="220" y="924"/>
                  </a:lnTo>
                  <a:lnTo>
                    <a:pt x="286" y="616"/>
                  </a:lnTo>
                  <a:lnTo>
                    <a:pt x="116" y="616"/>
                  </a:lnTo>
                  <a:lnTo>
                    <a:pt x="114" y="954"/>
                  </a:lnTo>
                  <a:lnTo>
                    <a:pt x="114" y="954"/>
                  </a:lnTo>
                  <a:lnTo>
                    <a:pt x="114" y="974"/>
                  </a:lnTo>
                  <a:lnTo>
                    <a:pt x="116" y="988"/>
                  </a:lnTo>
                  <a:lnTo>
                    <a:pt x="118" y="1000"/>
                  </a:lnTo>
                  <a:lnTo>
                    <a:pt x="122" y="1008"/>
                  </a:lnTo>
                  <a:lnTo>
                    <a:pt x="128" y="1014"/>
                  </a:lnTo>
                  <a:lnTo>
                    <a:pt x="136" y="1018"/>
                  </a:lnTo>
                  <a:lnTo>
                    <a:pt x="144" y="1018"/>
                  </a:lnTo>
                  <a:lnTo>
                    <a:pt x="156" y="1020"/>
                  </a:lnTo>
                  <a:lnTo>
                    <a:pt x="408" y="1018"/>
                  </a:lnTo>
                  <a:lnTo>
                    <a:pt x="408" y="1018"/>
                  </a:lnTo>
                  <a:lnTo>
                    <a:pt x="418" y="1016"/>
                  </a:lnTo>
                  <a:lnTo>
                    <a:pt x="428" y="1014"/>
                  </a:lnTo>
                  <a:lnTo>
                    <a:pt x="434" y="1006"/>
                  </a:lnTo>
                  <a:lnTo>
                    <a:pt x="438" y="998"/>
                  </a:lnTo>
                  <a:lnTo>
                    <a:pt x="442" y="986"/>
                  </a:lnTo>
                  <a:lnTo>
                    <a:pt x="444" y="972"/>
                  </a:lnTo>
                  <a:lnTo>
                    <a:pt x="444" y="934"/>
                  </a:lnTo>
                  <a:lnTo>
                    <a:pt x="444" y="9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92" name="Group 91">
            <a:extLst>
              <a:ext uri="{FF2B5EF4-FFF2-40B4-BE49-F238E27FC236}">
                <a16:creationId xmlns:a16="http://schemas.microsoft.com/office/drawing/2014/main" id="{3556C6F9-2634-A94C-9EBF-33C0670A0FC9}"/>
              </a:ext>
            </a:extLst>
          </p:cNvPr>
          <p:cNvGrpSpPr/>
          <p:nvPr/>
        </p:nvGrpSpPr>
        <p:grpSpPr>
          <a:xfrm>
            <a:off x="459713" y="1199421"/>
            <a:ext cx="339400" cy="339400"/>
            <a:chOff x="420989" y="1384142"/>
            <a:chExt cx="457200" cy="457200"/>
          </a:xfrm>
        </p:grpSpPr>
        <p:grpSp>
          <p:nvGrpSpPr>
            <p:cNvPr id="93" name="Group 92">
              <a:extLst>
                <a:ext uri="{FF2B5EF4-FFF2-40B4-BE49-F238E27FC236}">
                  <a16:creationId xmlns:a16="http://schemas.microsoft.com/office/drawing/2014/main" id="{BC727BA0-C9CB-B54C-B9CF-BDB1B2B3FC47}"/>
                </a:ext>
              </a:extLst>
            </p:cNvPr>
            <p:cNvGrpSpPr/>
            <p:nvPr/>
          </p:nvGrpSpPr>
          <p:grpSpPr>
            <a:xfrm>
              <a:off x="420989" y="1384142"/>
              <a:ext cx="457200" cy="457200"/>
              <a:chOff x="427628" y="1833131"/>
              <a:chExt cx="457200" cy="457200"/>
            </a:xfrm>
          </p:grpSpPr>
          <p:sp>
            <p:nvSpPr>
              <p:cNvPr id="95" name="Teardrop 94">
                <a:extLst>
                  <a:ext uri="{FF2B5EF4-FFF2-40B4-BE49-F238E27FC236}">
                    <a16:creationId xmlns:a16="http://schemas.microsoft.com/office/drawing/2014/main" id="{218DF63B-1371-8945-AAFA-7A0381C28C46}"/>
                  </a:ext>
                </a:extLst>
              </p:cNvPr>
              <p:cNvSpPr/>
              <p:nvPr/>
            </p:nvSpPr>
            <p:spPr bwMode="ltGray">
              <a:xfrm rot="2700000">
                <a:off x="427628" y="1833131"/>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96" name="Oval 95">
                <a:extLst>
                  <a:ext uri="{FF2B5EF4-FFF2-40B4-BE49-F238E27FC236}">
                    <a16:creationId xmlns:a16="http://schemas.microsoft.com/office/drawing/2014/main" id="{95198CDE-A441-BE4D-B7F5-93A1FBF2AAF4}"/>
                  </a:ext>
                </a:extLst>
              </p:cNvPr>
              <p:cNvSpPr/>
              <p:nvPr/>
            </p:nvSpPr>
            <p:spPr bwMode="ltGray">
              <a:xfrm>
                <a:off x="452222" y="1855085"/>
                <a:ext cx="411480" cy="41148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sp>
          <p:nvSpPr>
            <p:cNvPr id="94" name="Freeform 4949">
              <a:extLst>
                <a:ext uri="{FF2B5EF4-FFF2-40B4-BE49-F238E27FC236}">
                  <a16:creationId xmlns:a16="http://schemas.microsoft.com/office/drawing/2014/main" id="{36DC0ADD-18BB-0E4D-96AE-DC9C5181BEDE}"/>
                </a:ext>
              </a:extLst>
            </p:cNvPr>
            <p:cNvSpPr>
              <a:spLocks noEditPoints="1"/>
            </p:cNvSpPr>
            <p:nvPr/>
          </p:nvSpPr>
          <p:spPr bwMode="auto">
            <a:xfrm>
              <a:off x="536116" y="1439852"/>
              <a:ext cx="242422" cy="303243"/>
            </a:xfrm>
            <a:custGeom>
              <a:avLst/>
              <a:gdLst>
                <a:gd name="T0" fmla="*/ 128 w 330"/>
                <a:gd name="T1" fmla="*/ 144 h 350"/>
                <a:gd name="T2" fmla="*/ 116 w 330"/>
                <a:gd name="T3" fmla="*/ 138 h 350"/>
                <a:gd name="T4" fmla="*/ 126 w 330"/>
                <a:gd name="T5" fmla="*/ 90 h 350"/>
                <a:gd name="T6" fmla="*/ 188 w 330"/>
                <a:gd name="T7" fmla="*/ 52 h 350"/>
                <a:gd name="T8" fmla="*/ 210 w 330"/>
                <a:gd name="T9" fmla="*/ 14 h 350"/>
                <a:gd name="T10" fmla="*/ 250 w 330"/>
                <a:gd name="T11" fmla="*/ 0 h 350"/>
                <a:gd name="T12" fmla="*/ 260 w 330"/>
                <a:gd name="T13" fmla="*/ 10 h 350"/>
                <a:gd name="T14" fmla="*/ 250 w 330"/>
                <a:gd name="T15" fmla="*/ 20 h 350"/>
                <a:gd name="T16" fmla="*/ 214 w 330"/>
                <a:gd name="T17" fmla="*/ 38 h 350"/>
                <a:gd name="T18" fmla="*/ 206 w 330"/>
                <a:gd name="T19" fmla="*/ 66 h 350"/>
                <a:gd name="T20" fmla="*/ 198 w 330"/>
                <a:gd name="T21" fmla="*/ 72 h 350"/>
                <a:gd name="T22" fmla="*/ 172 w 330"/>
                <a:gd name="T23" fmla="*/ 76 h 350"/>
                <a:gd name="T24" fmla="*/ 136 w 330"/>
                <a:gd name="T25" fmla="*/ 122 h 350"/>
                <a:gd name="T26" fmla="*/ 124 w 330"/>
                <a:gd name="T27" fmla="*/ 6 h 350"/>
                <a:gd name="T28" fmla="*/ 100 w 330"/>
                <a:gd name="T29" fmla="*/ 0 h 350"/>
                <a:gd name="T30" fmla="*/ 46 w 330"/>
                <a:gd name="T31" fmla="*/ 44 h 350"/>
                <a:gd name="T32" fmla="*/ 44 w 330"/>
                <a:gd name="T33" fmla="*/ 80 h 350"/>
                <a:gd name="T34" fmla="*/ 58 w 330"/>
                <a:gd name="T35" fmla="*/ 80 h 350"/>
                <a:gd name="T36" fmla="*/ 64 w 330"/>
                <a:gd name="T37" fmla="*/ 52 h 350"/>
                <a:gd name="T38" fmla="*/ 104 w 330"/>
                <a:gd name="T39" fmla="*/ 20 h 350"/>
                <a:gd name="T40" fmla="*/ 124 w 330"/>
                <a:gd name="T41" fmla="*/ 14 h 350"/>
                <a:gd name="T42" fmla="*/ 246 w 330"/>
                <a:gd name="T43" fmla="*/ 34 h 350"/>
                <a:gd name="T44" fmla="*/ 238 w 330"/>
                <a:gd name="T45" fmla="*/ 54 h 350"/>
                <a:gd name="T46" fmla="*/ 208 w 330"/>
                <a:gd name="T47" fmla="*/ 92 h 350"/>
                <a:gd name="T48" fmla="*/ 180 w 330"/>
                <a:gd name="T49" fmla="*/ 98 h 350"/>
                <a:gd name="T50" fmla="*/ 172 w 330"/>
                <a:gd name="T51" fmla="*/ 118 h 350"/>
                <a:gd name="T52" fmla="*/ 150 w 330"/>
                <a:gd name="T53" fmla="*/ 128 h 350"/>
                <a:gd name="T54" fmla="*/ 150 w 330"/>
                <a:gd name="T55" fmla="*/ 142 h 350"/>
                <a:gd name="T56" fmla="*/ 182 w 330"/>
                <a:gd name="T57" fmla="*/ 136 h 350"/>
                <a:gd name="T58" fmla="*/ 222 w 330"/>
                <a:gd name="T59" fmla="*/ 106 h 350"/>
                <a:gd name="T60" fmla="*/ 258 w 330"/>
                <a:gd name="T61" fmla="*/ 56 h 350"/>
                <a:gd name="T62" fmla="*/ 254 w 330"/>
                <a:gd name="T63" fmla="*/ 34 h 350"/>
                <a:gd name="T64" fmla="*/ 158 w 330"/>
                <a:gd name="T65" fmla="*/ 6 h 350"/>
                <a:gd name="T66" fmla="*/ 144 w 330"/>
                <a:gd name="T67" fmla="*/ 0 h 350"/>
                <a:gd name="T68" fmla="*/ 138 w 330"/>
                <a:gd name="T69" fmla="*/ 16 h 350"/>
                <a:gd name="T70" fmla="*/ 124 w 330"/>
                <a:gd name="T71" fmla="*/ 36 h 350"/>
                <a:gd name="T72" fmla="*/ 106 w 330"/>
                <a:gd name="T73" fmla="*/ 42 h 350"/>
                <a:gd name="T74" fmla="*/ 96 w 330"/>
                <a:gd name="T75" fmla="*/ 52 h 350"/>
                <a:gd name="T76" fmla="*/ 106 w 330"/>
                <a:gd name="T77" fmla="*/ 62 h 350"/>
                <a:gd name="T78" fmla="*/ 136 w 330"/>
                <a:gd name="T79" fmla="*/ 52 h 350"/>
                <a:gd name="T80" fmla="*/ 158 w 330"/>
                <a:gd name="T81" fmla="*/ 20 h 350"/>
                <a:gd name="T82" fmla="*/ 242 w 330"/>
                <a:gd name="T83" fmla="*/ 258 h 350"/>
                <a:gd name="T84" fmla="*/ 128 w 330"/>
                <a:gd name="T85" fmla="*/ 252 h 350"/>
                <a:gd name="T86" fmla="*/ 138 w 330"/>
                <a:gd name="T87" fmla="*/ 164 h 350"/>
                <a:gd name="T88" fmla="*/ 114 w 330"/>
                <a:gd name="T89" fmla="*/ 162 h 350"/>
                <a:gd name="T90" fmla="*/ 82 w 330"/>
                <a:gd name="T91" fmla="*/ 258 h 350"/>
                <a:gd name="T92" fmla="*/ 60 w 330"/>
                <a:gd name="T93" fmla="*/ 102 h 350"/>
                <a:gd name="T94" fmla="*/ 38 w 330"/>
                <a:gd name="T95" fmla="*/ 104 h 350"/>
                <a:gd name="T96" fmla="*/ 10 w 330"/>
                <a:gd name="T97" fmla="*/ 258 h 350"/>
                <a:gd name="T98" fmla="*/ 0 w 330"/>
                <a:gd name="T99" fmla="*/ 340 h 350"/>
                <a:gd name="T100" fmla="*/ 10 w 330"/>
                <a:gd name="T101" fmla="*/ 350 h 350"/>
                <a:gd name="T102" fmla="*/ 330 w 330"/>
                <a:gd name="T103" fmla="*/ 344 h 350"/>
                <a:gd name="T104" fmla="*/ 330 w 330"/>
                <a:gd name="T105" fmla="*/ 268 h 350"/>
                <a:gd name="T106" fmla="*/ 76 w 330"/>
                <a:gd name="T107" fmla="*/ 314 h 350"/>
                <a:gd name="T108" fmla="*/ 154 w 330"/>
                <a:gd name="T109" fmla="*/ 314 h 350"/>
                <a:gd name="T110" fmla="*/ 232 w 330"/>
                <a:gd name="T111" fmla="*/ 314 h 350"/>
                <a:gd name="T112" fmla="*/ 308 w 330"/>
                <a:gd name="T113" fmla="*/ 31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0" h="350">
                  <a:moveTo>
                    <a:pt x="134" y="134"/>
                  </a:moveTo>
                  <a:lnTo>
                    <a:pt x="134" y="134"/>
                  </a:lnTo>
                  <a:lnTo>
                    <a:pt x="134" y="138"/>
                  </a:lnTo>
                  <a:lnTo>
                    <a:pt x="132" y="142"/>
                  </a:lnTo>
                  <a:lnTo>
                    <a:pt x="128" y="144"/>
                  </a:lnTo>
                  <a:lnTo>
                    <a:pt x="124" y="144"/>
                  </a:lnTo>
                  <a:lnTo>
                    <a:pt x="124" y="144"/>
                  </a:lnTo>
                  <a:lnTo>
                    <a:pt x="120" y="144"/>
                  </a:lnTo>
                  <a:lnTo>
                    <a:pt x="118" y="142"/>
                  </a:lnTo>
                  <a:lnTo>
                    <a:pt x="116" y="138"/>
                  </a:lnTo>
                  <a:lnTo>
                    <a:pt x="114" y="134"/>
                  </a:lnTo>
                  <a:lnTo>
                    <a:pt x="114" y="134"/>
                  </a:lnTo>
                  <a:lnTo>
                    <a:pt x="116" y="118"/>
                  </a:lnTo>
                  <a:lnTo>
                    <a:pt x="120" y="104"/>
                  </a:lnTo>
                  <a:lnTo>
                    <a:pt x="126" y="90"/>
                  </a:lnTo>
                  <a:lnTo>
                    <a:pt x="136" y="78"/>
                  </a:lnTo>
                  <a:lnTo>
                    <a:pt x="146" y="68"/>
                  </a:lnTo>
                  <a:lnTo>
                    <a:pt x="160" y="60"/>
                  </a:lnTo>
                  <a:lnTo>
                    <a:pt x="174" y="56"/>
                  </a:lnTo>
                  <a:lnTo>
                    <a:pt x="188" y="52"/>
                  </a:lnTo>
                  <a:lnTo>
                    <a:pt x="188" y="52"/>
                  </a:lnTo>
                  <a:lnTo>
                    <a:pt x="192" y="42"/>
                  </a:lnTo>
                  <a:lnTo>
                    <a:pt x="196" y="32"/>
                  </a:lnTo>
                  <a:lnTo>
                    <a:pt x="202" y="22"/>
                  </a:lnTo>
                  <a:lnTo>
                    <a:pt x="210" y="14"/>
                  </a:lnTo>
                  <a:lnTo>
                    <a:pt x="218" y="8"/>
                  </a:lnTo>
                  <a:lnTo>
                    <a:pt x="228" y="4"/>
                  </a:lnTo>
                  <a:lnTo>
                    <a:pt x="238" y="0"/>
                  </a:lnTo>
                  <a:lnTo>
                    <a:pt x="250" y="0"/>
                  </a:lnTo>
                  <a:lnTo>
                    <a:pt x="250" y="0"/>
                  </a:lnTo>
                  <a:lnTo>
                    <a:pt x="254" y="0"/>
                  </a:lnTo>
                  <a:lnTo>
                    <a:pt x="258" y="2"/>
                  </a:lnTo>
                  <a:lnTo>
                    <a:pt x="260" y="6"/>
                  </a:lnTo>
                  <a:lnTo>
                    <a:pt x="260" y="10"/>
                  </a:lnTo>
                  <a:lnTo>
                    <a:pt x="260" y="10"/>
                  </a:lnTo>
                  <a:lnTo>
                    <a:pt x="260" y="14"/>
                  </a:lnTo>
                  <a:lnTo>
                    <a:pt x="258" y="16"/>
                  </a:lnTo>
                  <a:lnTo>
                    <a:pt x="254" y="18"/>
                  </a:lnTo>
                  <a:lnTo>
                    <a:pt x="250" y="20"/>
                  </a:lnTo>
                  <a:lnTo>
                    <a:pt x="250" y="20"/>
                  </a:lnTo>
                  <a:lnTo>
                    <a:pt x="242" y="20"/>
                  </a:lnTo>
                  <a:lnTo>
                    <a:pt x="234" y="22"/>
                  </a:lnTo>
                  <a:lnTo>
                    <a:pt x="226" y="26"/>
                  </a:lnTo>
                  <a:lnTo>
                    <a:pt x="220" y="32"/>
                  </a:lnTo>
                  <a:lnTo>
                    <a:pt x="214" y="38"/>
                  </a:lnTo>
                  <a:lnTo>
                    <a:pt x="212" y="46"/>
                  </a:lnTo>
                  <a:lnTo>
                    <a:pt x="208" y="52"/>
                  </a:lnTo>
                  <a:lnTo>
                    <a:pt x="208" y="62"/>
                  </a:lnTo>
                  <a:lnTo>
                    <a:pt x="208" y="62"/>
                  </a:lnTo>
                  <a:lnTo>
                    <a:pt x="206" y="66"/>
                  </a:lnTo>
                  <a:lnTo>
                    <a:pt x="204" y="68"/>
                  </a:lnTo>
                  <a:lnTo>
                    <a:pt x="202" y="70"/>
                  </a:lnTo>
                  <a:lnTo>
                    <a:pt x="198" y="72"/>
                  </a:lnTo>
                  <a:lnTo>
                    <a:pt x="198" y="72"/>
                  </a:lnTo>
                  <a:lnTo>
                    <a:pt x="198" y="72"/>
                  </a:lnTo>
                  <a:lnTo>
                    <a:pt x="198" y="72"/>
                  </a:lnTo>
                  <a:lnTo>
                    <a:pt x="198" y="72"/>
                  </a:lnTo>
                  <a:lnTo>
                    <a:pt x="198" y="72"/>
                  </a:lnTo>
                  <a:lnTo>
                    <a:pt x="184" y="72"/>
                  </a:lnTo>
                  <a:lnTo>
                    <a:pt x="172" y="76"/>
                  </a:lnTo>
                  <a:lnTo>
                    <a:pt x="162" y="82"/>
                  </a:lnTo>
                  <a:lnTo>
                    <a:pt x="152" y="90"/>
                  </a:lnTo>
                  <a:lnTo>
                    <a:pt x="146" y="100"/>
                  </a:lnTo>
                  <a:lnTo>
                    <a:pt x="140" y="110"/>
                  </a:lnTo>
                  <a:lnTo>
                    <a:pt x="136" y="122"/>
                  </a:lnTo>
                  <a:lnTo>
                    <a:pt x="134" y="134"/>
                  </a:lnTo>
                  <a:lnTo>
                    <a:pt x="134" y="134"/>
                  </a:lnTo>
                  <a:close/>
                  <a:moveTo>
                    <a:pt x="124" y="10"/>
                  </a:moveTo>
                  <a:lnTo>
                    <a:pt x="124" y="10"/>
                  </a:lnTo>
                  <a:lnTo>
                    <a:pt x="124" y="6"/>
                  </a:lnTo>
                  <a:lnTo>
                    <a:pt x="122" y="2"/>
                  </a:lnTo>
                  <a:lnTo>
                    <a:pt x="118" y="0"/>
                  </a:lnTo>
                  <a:lnTo>
                    <a:pt x="114" y="0"/>
                  </a:lnTo>
                  <a:lnTo>
                    <a:pt x="114" y="0"/>
                  </a:lnTo>
                  <a:lnTo>
                    <a:pt x="100" y="0"/>
                  </a:lnTo>
                  <a:lnTo>
                    <a:pt x="86" y="6"/>
                  </a:lnTo>
                  <a:lnTo>
                    <a:pt x="72" y="12"/>
                  </a:lnTo>
                  <a:lnTo>
                    <a:pt x="62" y="20"/>
                  </a:lnTo>
                  <a:lnTo>
                    <a:pt x="52" y="32"/>
                  </a:lnTo>
                  <a:lnTo>
                    <a:pt x="46" y="44"/>
                  </a:lnTo>
                  <a:lnTo>
                    <a:pt x="42" y="58"/>
                  </a:lnTo>
                  <a:lnTo>
                    <a:pt x="40" y="74"/>
                  </a:lnTo>
                  <a:lnTo>
                    <a:pt x="40" y="74"/>
                  </a:lnTo>
                  <a:lnTo>
                    <a:pt x="40" y="78"/>
                  </a:lnTo>
                  <a:lnTo>
                    <a:pt x="44" y="80"/>
                  </a:lnTo>
                  <a:lnTo>
                    <a:pt x="46" y="82"/>
                  </a:lnTo>
                  <a:lnTo>
                    <a:pt x="50" y="84"/>
                  </a:lnTo>
                  <a:lnTo>
                    <a:pt x="50" y="84"/>
                  </a:lnTo>
                  <a:lnTo>
                    <a:pt x="54" y="82"/>
                  </a:lnTo>
                  <a:lnTo>
                    <a:pt x="58" y="80"/>
                  </a:lnTo>
                  <a:lnTo>
                    <a:pt x="60" y="78"/>
                  </a:lnTo>
                  <a:lnTo>
                    <a:pt x="60" y="74"/>
                  </a:lnTo>
                  <a:lnTo>
                    <a:pt x="60" y="74"/>
                  </a:lnTo>
                  <a:lnTo>
                    <a:pt x="62" y="62"/>
                  </a:lnTo>
                  <a:lnTo>
                    <a:pt x="64" y="52"/>
                  </a:lnTo>
                  <a:lnTo>
                    <a:pt x="70" y="44"/>
                  </a:lnTo>
                  <a:lnTo>
                    <a:pt x="76" y="36"/>
                  </a:lnTo>
                  <a:lnTo>
                    <a:pt x="84" y="28"/>
                  </a:lnTo>
                  <a:lnTo>
                    <a:pt x="94" y="24"/>
                  </a:lnTo>
                  <a:lnTo>
                    <a:pt x="104" y="20"/>
                  </a:lnTo>
                  <a:lnTo>
                    <a:pt x="114" y="20"/>
                  </a:lnTo>
                  <a:lnTo>
                    <a:pt x="114" y="20"/>
                  </a:lnTo>
                  <a:lnTo>
                    <a:pt x="118" y="18"/>
                  </a:lnTo>
                  <a:lnTo>
                    <a:pt x="122" y="16"/>
                  </a:lnTo>
                  <a:lnTo>
                    <a:pt x="124" y="14"/>
                  </a:lnTo>
                  <a:lnTo>
                    <a:pt x="124" y="10"/>
                  </a:lnTo>
                  <a:lnTo>
                    <a:pt x="124" y="10"/>
                  </a:lnTo>
                  <a:close/>
                  <a:moveTo>
                    <a:pt x="250" y="32"/>
                  </a:moveTo>
                  <a:lnTo>
                    <a:pt x="250" y="32"/>
                  </a:lnTo>
                  <a:lnTo>
                    <a:pt x="246" y="34"/>
                  </a:lnTo>
                  <a:lnTo>
                    <a:pt x="242" y="36"/>
                  </a:lnTo>
                  <a:lnTo>
                    <a:pt x="240" y="38"/>
                  </a:lnTo>
                  <a:lnTo>
                    <a:pt x="240" y="42"/>
                  </a:lnTo>
                  <a:lnTo>
                    <a:pt x="240" y="42"/>
                  </a:lnTo>
                  <a:lnTo>
                    <a:pt x="238" y="54"/>
                  </a:lnTo>
                  <a:lnTo>
                    <a:pt x="236" y="62"/>
                  </a:lnTo>
                  <a:lnTo>
                    <a:pt x="230" y="72"/>
                  </a:lnTo>
                  <a:lnTo>
                    <a:pt x="224" y="80"/>
                  </a:lnTo>
                  <a:lnTo>
                    <a:pt x="216" y="86"/>
                  </a:lnTo>
                  <a:lnTo>
                    <a:pt x="208" y="92"/>
                  </a:lnTo>
                  <a:lnTo>
                    <a:pt x="198" y="94"/>
                  </a:lnTo>
                  <a:lnTo>
                    <a:pt x="188" y="96"/>
                  </a:lnTo>
                  <a:lnTo>
                    <a:pt x="188" y="96"/>
                  </a:lnTo>
                  <a:lnTo>
                    <a:pt x="184" y="96"/>
                  </a:lnTo>
                  <a:lnTo>
                    <a:pt x="180" y="98"/>
                  </a:lnTo>
                  <a:lnTo>
                    <a:pt x="178" y="102"/>
                  </a:lnTo>
                  <a:lnTo>
                    <a:pt x="178" y="106"/>
                  </a:lnTo>
                  <a:lnTo>
                    <a:pt x="178" y="106"/>
                  </a:lnTo>
                  <a:lnTo>
                    <a:pt x="176" y="112"/>
                  </a:lnTo>
                  <a:lnTo>
                    <a:pt x="172" y="118"/>
                  </a:lnTo>
                  <a:lnTo>
                    <a:pt x="166" y="124"/>
                  </a:lnTo>
                  <a:lnTo>
                    <a:pt x="158" y="124"/>
                  </a:lnTo>
                  <a:lnTo>
                    <a:pt x="158" y="124"/>
                  </a:lnTo>
                  <a:lnTo>
                    <a:pt x="154" y="126"/>
                  </a:lnTo>
                  <a:lnTo>
                    <a:pt x="150" y="128"/>
                  </a:lnTo>
                  <a:lnTo>
                    <a:pt x="148" y="130"/>
                  </a:lnTo>
                  <a:lnTo>
                    <a:pt x="148" y="134"/>
                  </a:lnTo>
                  <a:lnTo>
                    <a:pt x="148" y="134"/>
                  </a:lnTo>
                  <a:lnTo>
                    <a:pt x="148" y="138"/>
                  </a:lnTo>
                  <a:lnTo>
                    <a:pt x="150" y="142"/>
                  </a:lnTo>
                  <a:lnTo>
                    <a:pt x="154" y="144"/>
                  </a:lnTo>
                  <a:lnTo>
                    <a:pt x="158" y="144"/>
                  </a:lnTo>
                  <a:lnTo>
                    <a:pt x="158" y="144"/>
                  </a:lnTo>
                  <a:lnTo>
                    <a:pt x="170" y="142"/>
                  </a:lnTo>
                  <a:lnTo>
                    <a:pt x="182" y="136"/>
                  </a:lnTo>
                  <a:lnTo>
                    <a:pt x="190" y="126"/>
                  </a:lnTo>
                  <a:lnTo>
                    <a:pt x="196" y="114"/>
                  </a:lnTo>
                  <a:lnTo>
                    <a:pt x="196" y="114"/>
                  </a:lnTo>
                  <a:lnTo>
                    <a:pt x="208" y="112"/>
                  </a:lnTo>
                  <a:lnTo>
                    <a:pt x="222" y="106"/>
                  </a:lnTo>
                  <a:lnTo>
                    <a:pt x="232" y="100"/>
                  </a:lnTo>
                  <a:lnTo>
                    <a:pt x="242" y="90"/>
                  </a:lnTo>
                  <a:lnTo>
                    <a:pt x="250" y="80"/>
                  </a:lnTo>
                  <a:lnTo>
                    <a:pt x="256" y="68"/>
                  </a:lnTo>
                  <a:lnTo>
                    <a:pt x="258" y="56"/>
                  </a:lnTo>
                  <a:lnTo>
                    <a:pt x="260" y="42"/>
                  </a:lnTo>
                  <a:lnTo>
                    <a:pt x="260" y="42"/>
                  </a:lnTo>
                  <a:lnTo>
                    <a:pt x="260" y="38"/>
                  </a:lnTo>
                  <a:lnTo>
                    <a:pt x="258" y="36"/>
                  </a:lnTo>
                  <a:lnTo>
                    <a:pt x="254" y="34"/>
                  </a:lnTo>
                  <a:lnTo>
                    <a:pt x="250" y="32"/>
                  </a:lnTo>
                  <a:lnTo>
                    <a:pt x="250" y="32"/>
                  </a:lnTo>
                  <a:close/>
                  <a:moveTo>
                    <a:pt x="158" y="10"/>
                  </a:moveTo>
                  <a:lnTo>
                    <a:pt x="158" y="10"/>
                  </a:lnTo>
                  <a:lnTo>
                    <a:pt x="158" y="6"/>
                  </a:lnTo>
                  <a:lnTo>
                    <a:pt x="156" y="2"/>
                  </a:lnTo>
                  <a:lnTo>
                    <a:pt x="152" y="0"/>
                  </a:lnTo>
                  <a:lnTo>
                    <a:pt x="148" y="0"/>
                  </a:lnTo>
                  <a:lnTo>
                    <a:pt x="148" y="0"/>
                  </a:lnTo>
                  <a:lnTo>
                    <a:pt x="144" y="0"/>
                  </a:lnTo>
                  <a:lnTo>
                    <a:pt x="142" y="2"/>
                  </a:lnTo>
                  <a:lnTo>
                    <a:pt x="138" y="6"/>
                  </a:lnTo>
                  <a:lnTo>
                    <a:pt x="138" y="10"/>
                  </a:lnTo>
                  <a:lnTo>
                    <a:pt x="138" y="10"/>
                  </a:lnTo>
                  <a:lnTo>
                    <a:pt x="138" y="16"/>
                  </a:lnTo>
                  <a:lnTo>
                    <a:pt x="136" y="22"/>
                  </a:lnTo>
                  <a:lnTo>
                    <a:pt x="132" y="26"/>
                  </a:lnTo>
                  <a:lnTo>
                    <a:pt x="128" y="32"/>
                  </a:lnTo>
                  <a:lnTo>
                    <a:pt x="128" y="32"/>
                  </a:lnTo>
                  <a:lnTo>
                    <a:pt x="124" y="36"/>
                  </a:lnTo>
                  <a:lnTo>
                    <a:pt x="118" y="38"/>
                  </a:lnTo>
                  <a:lnTo>
                    <a:pt x="112" y="40"/>
                  </a:lnTo>
                  <a:lnTo>
                    <a:pt x="106" y="42"/>
                  </a:lnTo>
                  <a:lnTo>
                    <a:pt x="106" y="42"/>
                  </a:lnTo>
                  <a:lnTo>
                    <a:pt x="106" y="42"/>
                  </a:lnTo>
                  <a:lnTo>
                    <a:pt x="102" y="42"/>
                  </a:lnTo>
                  <a:lnTo>
                    <a:pt x="100" y="44"/>
                  </a:lnTo>
                  <a:lnTo>
                    <a:pt x="98" y="48"/>
                  </a:lnTo>
                  <a:lnTo>
                    <a:pt x="96" y="52"/>
                  </a:lnTo>
                  <a:lnTo>
                    <a:pt x="96" y="52"/>
                  </a:lnTo>
                  <a:lnTo>
                    <a:pt x="98" y="56"/>
                  </a:lnTo>
                  <a:lnTo>
                    <a:pt x="100" y="58"/>
                  </a:lnTo>
                  <a:lnTo>
                    <a:pt x="102" y="60"/>
                  </a:lnTo>
                  <a:lnTo>
                    <a:pt x="106" y="62"/>
                  </a:lnTo>
                  <a:lnTo>
                    <a:pt x="106" y="62"/>
                  </a:lnTo>
                  <a:lnTo>
                    <a:pt x="106" y="62"/>
                  </a:lnTo>
                  <a:lnTo>
                    <a:pt x="106" y="62"/>
                  </a:lnTo>
                  <a:lnTo>
                    <a:pt x="116" y="60"/>
                  </a:lnTo>
                  <a:lnTo>
                    <a:pt x="126" y="58"/>
                  </a:lnTo>
                  <a:lnTo>
                    <a:pt x="136" y="52"/>
                  </a:lnTo>
                  <a:lnTo>
                    <a:pt x="142" y="46"/>
                  </a:lnTo>
                  <a:lnTo>
                    <a:pt x="142" y="46"/>
                  </a:lnTo>
                  <a:lnTo>
                    <a:pt x="150" y="38"/>
                  </a:lnTo>
                  <a:lnTo>
                    <a:pt x="154" y="30"/>
                  </a:lnTo>
                  <a:lnTo>
                    <a:pt x="158" y="20"/>
                  </a:lnTo>
                  <a:lnTo>
                    <a:pt x="158" y="10"/>
                  </a:lnTo>
                  <a:lnTo>
                    <a:pt x="158" y="10"/>
                  </a:lnTo>
                  <a:close/>
                  <a:moveTo>
                    <a:pt x="330" y="268"/>
                  </a:moveTo>
                  <a:lnTo>
                    <a:pt x="330" y="190"/>
                  </a:lnTo>
                  <a:lnTo>
                    <a:pt x="242" y="258"/>
                  </a:lnTo>
                  <a:lnTo>
                    <a:pt x="242" y="190"/>
                  </a:lnTo>
                  <a:lnTo>
                    <a:pt x="154" y="258"/>
                  </a:lnTo>
                  <a:lnTo>
                    <a:pt x="148" y="258"/>
                  </a:lnTo>
                  <a:lnTo>
                    <a:pt x="122" y="258"/>
                  </a:lnTo>
                  <a:lnTo>
                    <a:pt x="128" y="252"/>
                  </a:lnTo>
                  <a:lnTo>
                    <a:pt x="146" y="240"/>
                  </a:lnTo>
                  <a:lnTo>
                    <a:pt x="140" y="172"/>
                  </a:lnTo>
                  <a:lnTo>
                    <a:pt x="140" y="172"/>
                  </a:lnTo>
                  <a:lnTo>
                    <a:pt x="140" y="168"/>
                  </a:lnTo>
                  <a:lnTo>
                    <a:pt x="138" y="164"/>
                  </a:lnTo>
                  <a:lnTo>
                    <a:pt x="134" y="162"/>
                  </a:lnTo>
                  <a:lnTo>
                    <a:pt x="130" y="162"/>
                  </a:lnTo>
                  <a:lnTo>
                    <a:pt x="118" y="162"/>
                  </a:lnTo>
                  <a:lnTo>
                    <a:pt x="118" y="162"/>
                  </a:lnTo>
                  <a:lnTo>
                    <a:pt x="114" y="162"/>
                  </a:lnTo>
                  <a:lnTo>
                    <a:pt x="112" y="164"/>
                  </a:lnTo>
                  <a:lnTo>
                    <a:pt x="110" y="168"/>
                  </a:lnTo>
                  <a:lnTo>
                    <a:pt x="108" y="172"/>
                  </a:lnTo>
                  <a:lnTo>
                    <a:pt x="100" y="258"/>
                  </a:lnTo>
                  <a:lnTo>
                    <a:pt x="82" y="258"/>
                  </a:lnTo>
                  <a:lnTo>
                    <a:pt x="66" y="110"/>
                  </a:lnTo>
                  <a:lnTo>
                    <a:pt x="66" y="110"/>
                  </a:lnTo>
                  <a:lnTo>
                    <a:pt x="66" y="106"/>
                  </a:lnTo>
                  <a:lnTo>
                    <a:pt x="64" y="104"/>
                  </a:lnTo>
                  <a:lnTo>
                    <a:pt x="60" y="102"/>
                  </a:lnTo>
                  <a:lnTo>
                    <a:pt x="56" y="100"/>
                  </a:lnTo>
                  <a:lnTo>
                    <a:pt x="44" y="100"/>
                  </a:lnTo>
                  <a:lnTo>
                    <a:pt x="44" y="100"/>
                  </a:lnTo>
                  <a:lnTo>
                    <a:pt x="40" y="102"/>
                  </a:lnTo>
                  <a:lnTo>
                    <a:pt x="38" y="104"/>
                  </a:lnTo>
                  <a:lnTo>
                    <a:pt x="36" y="106"/>
                  </a:lnTo>
                  <a:lnTo>
                    <a:pt x="34" y="110"/>
                  </a:lnTo>
                  <a:lnTo>
                    <a:pt x="18" y="258"/>
                  </a:lnTo>
                  <a:lnTo>
                    <a:pt x="10" y="258"/>
                  </a:lnTo>
                  <a:lnTo>
                    <a:pt x="10" y="258"/>
                  </a:lnTo>
                  <a:lnTo>
                    <a:pt x="6" y="260"/>
                  </a:lnTo>
                  <a:lnTo>
                    <a:pt x="2" y="262"/>
                  </a:lnTo>
                  <a:lnTo>
                    <a:pt x="0" y="264"/>
                  </a:lnTo>
                  <a:lnTo>
                    <a:pt x="0" y="268"/>
                  </a:lnTo>
                  <a:lnTo>
                    <a:pt x="0" y="340"/>
                  </a:lnTo>
                  <a:lnTo>
                    <a:pt x="0" y="340"/>
                  </a:lnTo>
                  <a:lnTo>
                    <a:pt x="0" y="344"/>
                  </a:lnTo>
                  <a:lnTo>
                    <a:pt x="2" y="348"/>
                  </a:lnTo>
                  <a:lnTo>
                    <a:pt x="6" y="350"/>
                  </a:lnTo>
                  <a:lnTo>
                    <a:pt x="10" y="350"/>
                  </a:lnTo>
                  <a:lnTo>
                    <a:pt x="320" y="350"/>
                  </a:lnTo>
                  <a:lnTo>
                    <a:pt x="320" y="350"/>
                  </a:lnTo>
                  <a:lnTo>
                    <a:pt x="324" y="350"/>
                  </a:lnTo>
                  <a:lnTo>
                    <a:pt x="328" y="348"/>
                  </a:lnTo>
                  <a:lnTo>
                    <a:pt x="330" y="344"/>
                  </a:lnTo>
                  <a:lnTo>
                    <a:pt x="330" y="340"/>
                  </a:lnTo>
                  <a:lnTo>
                    <a:pt x="330" y="268"/>
                  </a:lnTo>
                  <a:lnTo>
                    <a:pt x="330" y="268"/>
                  </a:lnTo>
                  <a:lnTo>
                    <a:pt x="330" y="268"/>
                  </a:lnTo>
                  <a:lnTo>
                    <a:pt x="330" y="268"/>
                  </a:lnTo>
                  <a:close/>
                  <a:moveTo>
                    <a:pt x="76" y="314"/>
                  </a:moveTo>
                  <a:lnTo>
                    <a:pt x="22" y="314"/>
                  </a:lnTo>
                  <a:lnTo>
                    <a:pt x="22" y="288"/>
                  </a:lnTo>
                  <a:lnTo>
                    <a:pt x="76" y="288"/>
                  </a:lnTo>
                  <a:lnTo>
                    <a:pt x="76" y="314"/>
                  </a:lnTo>
                  <a:close/>
                  <a:moveTo>
                    <a:pt x="154" y="314"/>
                  </a:moveTo>
                  <a:lnTo>
                    <a:pt x="100" y="314"/>
                  </a:lnTo>
                  <a:lnTo>
                    <a:pt x="100" y="288"/>
                  </a:lnTo>
                  <a:lnTo>
                    <a:pt x="154" y="288"/>
                  </a:lnTo>
                  <a:lnTo>
                    <a:pt x="154" y="314"/>
                  </a:lnTo>
                  <a:close/>
                  <a:moveTo>
                    <a:pt x="232" y="314"/>
                  </a:moveTo>
                  <a:lnTo>
                    <a:pt x="176" y="314"/>
                  </a:lnTo>
                  <a:lnTo>
                    <a:pt x="176" y="288"/>
                  </a:lnTo>
                  <a:lnTo>
                    <a:pt x="232" y="288"/>
                  </a:lnTo>
                  <a:lnTo>
                    <a:pt x="232" y="314"/>
                  </a:lnTo>
                  <a:close/>
                  <a:moveTo>
                    <a:pt x="308" y="314"/>
                  </a:moveTo>
                  <a:lnTo>
                    <a:pt x="254" y="314"/>
                  </a:lnTo>
                  <a:lnTo>
                    <a:pt x="254" y="288"/>
                  </a:lnTo>
                  <a:lnTo>
                    <a:pt x="308" y="288"/>
                  </a:lnTo>
                  <a:lnTo>
                    <a:pt x="308" y="314"/>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97" name="Group 96">
            <a:extLst>
              <a:ext uri="{FF2B5EF4-FFF2-40B4-BE49-F238E27FC236}">
                <a16:creationId xmlns:a16="http://schemas.microsoft.com/office/drawing/2014/main" id="{055B02CF-1E46-684D-9121-422D32A30254}"/>
              </a:ext>
            </a:extLst>
          </p:cNvPr>
          <p:cNvGrpSpPr/>
          <p:nvPr/>
        </p:nvGrpSpPr>
        <p:grpSpPr>
          <a:xfrm>
            <a:off x="457200" y="2230329"/>
            <a:ext cx="339400" cy="339400"/>
            <a:chOff x="417604" y="2747458"/>
            <a:chExt cx="457200" cy="457200"/>
          </a:xfrm>
        </p:grpSpPr>
        <p:sp>
          <p:nvSpPr>
            <p:cNvPr id="98" name="Teardrop 97">
              <a:extLst>
                <a:ext uri="{FF2B5EF4-FFF2-40B4-BE49-F238E27FC236}">
                  <a16:creationId xmlns:a16="http://schemas.microsoft.com/office/drawing/2014/main" id="{B56876BA-2474-4544-9836-ACB9012C1619}"/>
                </a:ext>
              </a:extLst>
            </p:cNvPr>
            <p:cNvSpPr/>
            <p:nvPr/>
          </p:nvSpPr>
          <p:spPr bwMode="ltGray">
            <a:xfrm rot="2700000">
              <a:off x="417604" y="2747458"/>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00" name="Group 99">
              <a:extLst>
                <a:ext uri="{FF2B5EF4-FFF2-40B4-BE49-F238E27FC236}">
                  <a16:creationId xmlns:a16="http://schemas.microsoft.com/office/drawing/2014/main" id="{6978F9EE-FA6D-3D44-BF21-BBCD9D36A003}"/>
                </a:ext>
              </a:extLst>
            </p:cNvPr>
            <p:cNvGrpSpPr/>
            <p:nvPr/>
          </p:nvGrpSpPr>
          <p:grpSpPr>
            <a:xfrm>
              <a:off x="449324" y="2768441"/>
              <a:ext cx="411480" cy="411480"/>
              <a:chOff x="451708" y="3396558"/>
              <a:chExt cx="612000" cy="612000"/>
            </a:xfrm>
          </p:grpSpPr>
          <p:sp>
            <p:nvSpPr>
              <p:cNvPr id="101" name="Oval 100">
                <a:extLst>
                  <a:ext uri="{FF2B5EF4-FFF2-40B4-BE49-F238E27FC236}">
                    <a16:creationId xmlns:a16="http://schemas.microsoft.com/office/drawing/2014/main" id="{E2FBE843-0D3F-C44B-8919-0D9B5535802E}"/>
                  </a:ext>
                </a:extLst>
              </p:cNvPr>
              <p:cNvSpPr/>
              <p:nvPr/>
            </p:nvSpPr>
            <p:spPr bwMode="ltGray">
              <a:xfrm>
                <a:off x="451708" y="3396558"/>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02" name="Freeform 4953">
                <a:extLst>
                  <a:ext uri="{FF2B5EF4-FFF2-40B4-BE49-F238E27FC236}">
                    <a16:creationId xmlns:a16="http://schemas.microsoft.com/office/drawing/2014/main" id="{0C083F31-9D6A-434F-B8B2-B292D7E6683F}"/>
                  </a:ext>
                </a:extLst>
              </p:cNvPr>
              <p:cNvSpPr>
                <a:spLocks noEditPoints="1"/>
              </p:cNvSpPr>
              <p:nvPr/>
            </p:nvSpPr>
            <p:spPr bwMode="auto">
              <a:xfrm>
                <a:off x="562823" y="3539446"/>
                <a:ext cx="430759" cy="343639"/>
              </a:xfrm>
              <a:custGeom>
                <a:avLst/>
                <a:gdLst>
                  <a:gd name="T0" fmla="*/ 28 w 356"/>
                  <a:gd name="T1" fmla="*/ 142 h 284"/>
                  <a:gd name="T2" fmla="*/ 40 w 356"/>
                  <a:gd name="T3" fmla="*/ 138 h 284"/>
                  <a:gd name="T4" fmla="*/ 34 w 356"/>
                  <a:gd name="T5" fmla="*/ 158 h 284"/>
                  <a:gd name="T6" fmla="*/ 28 w 356"/>
                  <a:gd name="T7" fmla="*/ 154 h 284"/>
                  <a:gd name="T8" fmla="*/ 28 w 356"/>
                  <a:gd name="T9" fmla="*/ 146 h 284"/>
                  <a:gd name="T10" fmla="*/ 238 w 356"/>
                  <a:gd name="T11" fmla="*/ 68 h 284"/>
                  <a:gd name="T12" fmla="*/ 312 w 356"/>
                  <a:gd name="T13" fmla="*/ 44 h 284"/>
                  <a:gd name="T14" fmla="*/ 330 w 356"/>
                  <a:gd name="T15" fmla="*/ 52 h 284"/>
                  <a:gd name="T16" fmla="*/ 354 w 356"/>
                  <a:gd name="T17" fmla="*/ 36 h 284"/>
                  <a:gd name="T18" fmla="*/ 354 w 356"/>
                  <a:gd name="T19" fmla="*/ 16 h 284"/>
                  <a:gd name="T20" fmla="*/ 330 w 356"/>
                  <a:gd name="T21" fmla="*/ 0 h 284"/>
                  <a:gd name="T22" fmla="*/ 312 w 356"/>
                  <a:gd name="T23" fmla="*/ 8 h 284"/>
                  <a:gd name="T24" fmla="*/ 230 w 356"/>
                  <a:gd name="T25" fmla="*/ 50 h 284"/>
                  <a:gd name="T26" fmla="*/ 228 w 356"/>
                  <a:gd name="T27" fmla="*/ 50 h 284"/>
                  <a:gd name="T28" fmla="*/ 222 w 356"/>
                  <a:gd name="T29" fmla="*/ 56 h 284"/>
                  <a:gd name="T30" fmla="*/ 216 w 356"/>
                  <a:gd name="T31" fmla="*/ 100 h 284"/>
                  <a:gd name="T32" fmla="*/ 118 w 356"/>
                  <a:gd name="T33" fmla="*/ 158 h 284"/>
                  <a:gd name="T34" fmla="*/ 150 w 356"/>
                  <a:gd name="T35" fmla="*/ 186 h 284"/>
                  <a:gd name="T36" fmla="*/ 152 w 356"/>
                  <a:gd name="T37" fmla="*/ 186 h 284"/>
                  <a:gd name="T38" fmla="*/ 194 w 356"/>
                  <a:gd name="T39" fmla="*/ 134 h 284"/>
                  <a:gd name="T40" fmla="*/ 16 w 356"/>
                  <a:gd name="T41" fmla="*/ 268 h 284"/>
                  <a:gd name="T42" fmla="*/ 0 w 356"/>
                  <a:gd name="T43" fmla="*/ 284 h 284"/>
                  <a:gd name="T44" fmla="*/ 310 w 356"/>
                  <a:gd name="T45" fmla="*/ 182 h 284"/>
                  <a:gd name="T46" fmla="*/ 236 w 356"/>
                  <a:gd name="T47" fmla="*/ 156 h 284"/>
                  <a:gd name="T48" fmla="*/ 228 w 356"/>
                  <a:gd name="T49" fmla="*/ 152 h 284"/>
                  <a:gd name="T50" fmla="*/ 160 w 356"/>
                  <a:gd name="T51" fmla="*/ 92 h 284"/>
                  <a:gd name="T52" fmla="*/ 148 w 356"/>
                  <a:gd name="T53" fmla="*/ 92 h 284"/>
                  <a:gd name="T54" fmla="*/ 78 w 356"/>
                  <a:gd name="T55" fmla="*/ 218 h 284"/>
                  <a:gd name="T56" fmla="*/ 78 w 356"/>
                  <a:gd name="T57" fmla="*/ 236 h 284"/>
                  <a:gd name="T58" fmla="*/ 54 w 356"/>
                  <a:gd name="T59" fmla="*/ 252 h 284"/>
                  <a:gd name="T60" fmla="*/ 36 w 356"/>
                  <a:gd name="T61" fmla="*/ 244 h 284"/>
                  <a:gd name="T62" fmla="*/ 28 w 356"/>
                  <a:gd name="T63" fmla="*/ 226 h 284"/>
                  <a:gd name="T64" fmla="*/ 44 w 356"/>
                  <a:gd name="T65" fmla="*/ 202 h 284"/>
                  <a:gd name="T66" fmla="*/ 56 w 356"/>
                  <a:gd name="T67" fmla="*/ 200 h 284"/>
                  <a:gd name="T68" fmla="*/ 128 w 356"/>
                  <a:gd name="T69" fmla="*/ 74 h 284"/>
                  <a:gd name="T70" fmla="*/ 130 w 356"/>
                  <a:gd name="T71" fmla="*/ 56 h 284"/>
                  <a:gd name="T72" fmla="*/ 152 w 356"/>
                  <a:gd name="T73" fmla="*/ 42 h 284"/>
                  <a:gd name="T74" fmla="*/ 172 w 356"/>
                  <a:gd name="T75" fmla="*/ 48 h 284"/>
                  <a:gd name="T76" fmla="*/ 178 w 356"/>
                  <a:gd name="T77" fmla="*/ 68 h 284"/>
                  <a:gd name="T78" fmla="*/ 310 w 356"/>
                  <a:gd name="T79" fmla="*/ 136 h 284"/>
                  <a:gd name="T80" fmla="*/ 310 w 356"/>
                  <a:gd name="T81" fmla="*/ 182 h 284"/>
                  <a:gd name="T82" fmla="*/ 162 w 356"/>
                  <a:gd name="T83" fmla="*/ 64 h 284"/>
                  <a:gd name="T84" fmla="*/ 152 w 356"/>
                  <a:gd name="T85" fmla="*/ 58 h 284"/>
                  <a:gd name="T86" fmla="*/ 146 w 356"/>
                  <a:gd name="T87" fmla="*/ 60 h 284"/>
                  <a:gd name="T88" fmla="*/ 144 w 356"/>
                  <a:gd name="T89" fmla="*/ 68 h 284"/>
                  <a:gd name="T90" fmla="*/ 150 w 356"/>
                  <a:gd name="T91" fmla="*/ 76 h 284"/>
                  <a:gd name="T92" fmla="*/ 156 w 356"/>
                  <a:gd name="T93" fmla="*/ 76 h 284"/>
                  <a:gd name="T94" fmla="*/ 162 w 356"/>
                  <a:gd name="T95" fmla="*/ 68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6" h="284">
                    <a:moveTo>
                      <a:pt x="28" y="146"/>
                    </a:moveTo>
                    <a:lnTo>
                      <a:pt x="28" y="146"/>
                    </a:lnTo>
                    <a:lnTo>
                      <a:pt x="28" y="142"/>
                    </a:lnTo>
                    <a:lnTo>
                      <a:pt x="32" y="140"/>
                    </a:lnTo>
                    <a:lnTo>
                      <a:pt x="36" y="138"/>
                    </a:lnTo>
                    <a:lnTo>
                      <a:pt x="40" y="138"/>
                    </a:lnTo>
                    <a:lnTo>
                      <a:pt x="78" y="148"/>
                    </a:lnTo>
                    <a:lnTo>
                      <a:pt x="66" y="166"/>
                    </a:lnTo>
                    <a:lnTo>
                      <a:pt x="34" y="158"/>
                    </a:lnTo>
                    <a:lnTo>
                      <a:pt x="34" y="158"/>
                    </a:lnTo>
                    <a:lnTo>
                      <a:pt x="32" y="156"/>
                    </a:lnTo>
                    <a:lnTo>
                      <a:pt x="28" y="154"/>
                    </a:lnTo>
                    <a:lnTo>
                      <a:pt x="28" y="150"/>
                    </a:lnTo>
                    <a:lnTo>
                      <a:pt x="28" y="146"/>
                    </a:lnTo>
                    <a:lnTo>
                      <a:pt x="28" y="146"/>
                    </a:lnTo>
                    <a:close/>
                    <a:moveTo>
                      <a:pt x="216" y="100"/>
                    </a:moveTo>
                    <a:lnTo>
                      <a:pt x="238" y="68"/>
                    </a:lnTo>
                    <a:lnTo>
                      <a:pt x="238" y="68"/>
                    </a:lnTo>
                    <a:lnTo>
                      <a:pt x="238" y="68"/>
                    </a:lnTo>
                    <a:lnTo>
                      <a:pt x="312" y="44"/>
                    </a:lnTo>
                    <a:lnTo>
                      <a:pt x="312" y="44"/>
                    </a:lnTo>
                    <a:lnTo>
                      <a:pt x="320" y="50"/>
                    </a:lnTo>
                    <a:lnTo>
                      <a:pt x="330" y="52"/>
                    </a:lnTo>
                    <a:lnTo>
                      <a:pt x="330" y="52"/>
                    </a:lnTo>
                    <a:lnTo>
                      <a:pt x="340" y="50"/>
                    </a:lnTo>
                    <a:lnTo>
                      <a:pt x="348" y="44"/>
                    </a:lnTo>
                    <a:lnTo>
                      <a:pt x="354" y="36"/>
                    </a:lnTo>
                    <a:lnTo>
                      <a:pt x="356" y="26"/>
                    </a:lnTo>
                    <a:lnTo>
                      <a:pt x="356" y="26"/>
                    </a:lnTo>
                    <a:lnTo>
                      <a:pt x="354" y="16"/>
                    </a:lnTo>
                    <a:lnTo>
                      <a:pt x="348" y="8"/>
                    </a:lnTo>
                    <a:lnTo>
                      <a:pt x="340" y="2"/>
                    </a:lnTo>
                    <a:lnTo>
                      <a:pt x="330" y="0"/>
                    </a:lnTo>
                    <a:lnTo>
                      <a:pt x="330" y="0"/>
                    </a:lnTo>
                    <a:lnTo>
                      <a:pt x="320" y="2"/>
                    </a:lnTo>
                    <a:lnTo>
                      <a:pt x="312" y="8"/>
                    </a:lnTo>
                    <a:lnTo>
                      <a:pt x="306" y="16"/>
                    </a:lnTo>
                    <a:lnTo>
                      <a:pt x="304" y="26"/>
                    </a:lnTo>
                    <a:lnTo>
                      <a:pt x="230" y="50"/>
                    </a:lnTo>
                    <a:lnTo>
                      <a:pt x="230" y="50"/>
                    </a:lnTo>
                    <a:lnTo>
                      <a:pt x="228" y="50"/>
                    </a:lnTo>
                    <a:lnTo>
                      <a:pt x="228" y="50"/>
                    </a:lnTo>
                    <a:lnTo>
                      <a:pt x="224" y="52"/>
                    </a:lnTo>
                    <a:lnTo>
                      <a:pt x="222" y="56"/>
                    </a:lnTo>
                    <a:lnTo>
                      <a:pt x="222" y="56"/>
                    </a:lnTo>
                    <a:lnTo>
                      <a:pt x="222" y="56"/>
                    </a:lnTo>
                    <a:lnTo>
                      <a:pt x="202" y="86"/>
                    </a:lnTo>
                    <a:lnTo>
                      <a:pt x="216" y="100"/>
                    </a:lnTo>
                    <a:close/>
                    <a:moveTo>
                      <a:pt x="180" y="118"/>
                    </a:moveTo>
                    <a:lnTo>
                      <a:pt x="148" y="164"/>
                    </a:lnTo>
                    <a:lnTo>
                      <a:pt x="118" y="158"/>
                    </a:lnTo>
                    <a:lnTo>
                      <a:pt x="108" y="176"/>
                    </a:lnTo>
                    <a:lnTo>
                      <a:pt x="146" y="184"/>
                    </a:lnTo>
                    <a:lnTo>
                      <a:pt x="150" y="186"/>
                    </a:lnTo>
                    <a:lnTo>
                      <a:pt x="150" y="186"/>
                    </a:lnTo>
                    <a:lnTo>
                      <a:pt x="152" y="186"/>
                    </a:lnTo>
                    <a:lnTo>
                      <a:pt x="152" y="186"/>
                    </a:lnTo>
                    <a:lnTo>
                      <a:pt x="158" y="184"/>
                    </a:lnTo>
                    <a:lnTo>
                      <a:pt x="162" y="182"/>
                    </a:lnTo>
                    <a:lnTo>
                      <a:pt x="194" y="134"/>
                    </a:lnTo>
                    <a:lnTo>
                      <a:pt x="180" y="118"/>
                    </a:lnTo>
                    <a:close/>
                    <a:moveTo>
                      <a:pt x="346" y="268"/>
                    </a:moveTo>
                    <a:lnTo>
                      <a:pt x="16" y="268"/>
                    </a:lnTo>
                    <a:lnTo>
                      <a:pt x="16" y="16"/>
                    </a:lnTo>
                    <a:lnTo>
                      <a:pt x="0" y="16"/>
                    </a:lnTo>
                    <a:lnTo>
                      <a:pt x="0" y="284"/>
                    </a:lnTo>
                    <a:lnTo>
                      <a:pt x="346" y="284"/>
                    </a:lnTo>
                    <a:lnTo>
                      <a:pt x="346" y="268"/>
                    </a:lnTo>
                    <a:close/>
                    <a:moveTo>
                      <a:pt x="310" y="182"/>
                    </a:moveTo>
                    <a:lnTo>
                      <a:pt x="310" y="156"/>
                    </a:lnTo>
                    <a:lnTo>
                      <a:pt x="236" y="156"/>
                    </a:lnTo>
                    <a:lnTo>
                      <a:pt x="236" y="156"/>
                    </a:lnTo>
                    <a:lnTo>
                      <a:pt x="230" y="154"/>
                    </a:lnTo>
                    <a:lnTo>
                      <a:pt x="230" y="154"/>
                    </a:lnTo>
                    <a:lnTo>
                      <a:pt x="228" y="152"/>
                    </a:lnTo>
                    <a:lnTo>
                      <a:pt x="164" y="90"/>
                    </a:lnTo>
                    <a:lnTo>
                      <a:pt x="164" y="90"/>
                    </a:lnTo>
                    <a:lnTo>
                      <a:pt x="160" y="92"/>
                    </a:lnTo>
                    <a:lnTo>
                      <a:pt x="152" y="92"/>
                    </a:lnTo>
                    <a:lnTo>
                      <a:pt x="152" y="92"/>
                    </a:lnTo>
                    <a:lnTo>
                      <a:pt x="148" y="92"/>
                    </a:lnTo>
                    <a:lnTo>
                      <a:pt x="74" y="210"/>
                    </a:lnTo>
                    <a:lnTo>
                      <a:pt x="74" y="210"/>
                    </a:lnTo>
                    <a:lnTo>
                      <a:pt x="78" y="218"/>
                    </a:lnTo>
                    <a:lnTo>
                      <a:pt x="80" y="226"/>
                    </a:lnTo>
                    <a:lnTo>
                      <a:pt x="80" y="226"/>
                    </a:lnTo>
                    <a:lnTo>
                      <a:pt x="78" y="236"/>
                    </a:lnTo>
                    <a:lnTo>
                      <a:pt x="72" y="244"/>
                    </a:lnTo>
                    <a:lnTo>
                      <a:pt x="64" y="250"/>
                    </a:lnTo>
                    <a:lnTo>
                      <a:pt x="54" y="252"/>
                    </a:lnTo>
                    <a:lnTo>
                      <a:pt x="54" y="252"/>
                    </a:lnTo>
                    <a:lnTo>
                      <a:pt x="44" y="250"/>
                    </a:lnTo>
                    <a:lnTo>
                      <a:pt x="36" y="244"/>
                    </a:lnTo>
                    <a:lnTo>
                      <a:pt x="30" y="236"/>
                    </a:lnTo>
                    <a:lnTo>
                      <a:pt x="28" y="226"/>
                    </a:lnTo>
                    <a:lnTo>
                      <a:pt x="28" y="226"/>
                    </a:lnTo>
                    <a:lnTo>
                      <a:pt x="30" y="216"/>
                    </a:lnTo>
                    <a:lnTo>
                      <a:pt x="36" y="208"/>
                    </a:lnTo>
                    <a:lnTo>
                      <a:pt x="44" y="202"/>
                    </a:lnTo>
                    <a:lnTo>
                      <a:pt x="54" y="200"/>
                    </a:lnTo>
                    <a:lnTo>
                      <a:pt x="54" y="200"/>
                    </a:lnTo>
                    <a:lnTo>
                      <a:pt x="56" y="200"/>
                    </a:lnTo>
                    <a:lnTo>
                      <a:pt x="130" y="80"/>
                    </a:lnTo>
                    <a:lnTo>
                      <a:pt x="130" y="80"/>
                    </a:lnTo>
                    <a:lnTo>
                      <a:pt x="128" y="74"/>
                    </a:lnTo>
                    <a:lnTo>
                      <a:pt x="128" y="68"/>
                    </a:lnTo>
                    <a:lnTo>
                      <a:pt x="128" y="68"/>
                    </a:lnTo>
                    <a:lnTo>
                      <a:pt x="130" y="56"/>
                    </a:lnTo>
                    <a:lnTo>
                      <a:pt x="134" y="48"/>
                    </a:lnTo>
                    <a:lnTo>
                      <a:pt x="142" y="44"/>
                    </a:lnTo>
                    <a:lnTo>
                      <a:pt x="152" y="42"/>
                    </a:lnTo>
                    <a:lnTo>
                      <a:pt x="152" y="42"/>
                    </a:lnTo>
                    <a:lnTo>
                      <a:pt x="164" y="44"/>
                    </a:lnTo>
                    <a:lnTo>
                      <a:pt x="172" y="48"/>
                    </a:lnTo>
                    <a:lnTo>
                      <a:pt x="176" y="56"/>
                    </a:lnTo>
                    <a:lnTo>
                      <a:pt x="178" y="68"/>
                    </a:lnTo>
                    <a:lnTo>
                      <a:pt x="178" y="68"/>
                    </a:lnTo>
                    <a:lnTo>
                      <a:pt x="178" y="74"/>
                    </a:lnTo>
                    <a:lnTo>
                      <a:pt x="240" y="136"/>
                    </a:lnTo>
                    <a:lnTo>
                      <a:pt x="310" y="136"/>
                    </a:lnTo>
                    <a:lnTo>
                      <a:pt x="310" y="110"/>
                    </a:lnTo>
                    <a:lnTo>
                      <a:pt x="350" y="146"/>
                    </a:lnTo>
                    <a:lnTo>
                      <a:pt x="310" y="182"/>
                    </a:lnTo>
                    <a:close/>
                    <a:moveTo>
                      <a:pt x="162" y="68"/>
                    </a:moveTo>
                    <a:lnTo>
                      <a:pt x="162" y="68"/>
                    </a:lnTo>
                    <a:lnTo>
                      <a:pt x="162" y="64"/>
                    </a:lnTo>
                    <a:lnTo>
                      <a:pt x="160" y="60"/>
                    </a:lnTo>
                    <a:lnTo>
                      <a:pt x="156" y="58"/>
                    </a:lnTo>
                    <a:lnTo>
                      <a:pt x="152" y="58"/>
                    </a:lnTo>
                    <a:lnTo>
                      <a:pt x="152" y="58"/>
                    </a:lnTo>
                    <a:lnTo>
                      <a:pt x="150" y="58"/>
                    </a:lnTo>
                    <a:lnTo>
                      <a:pt x="146" y="60"/>
                    </a:lnTo>
                    <a:lnTo>
                      <a:pt x="144" y="64"/>
                    </a:lnTo>
                    <a:lnTo>
                      <a:pt x="144" y="68"/>
                    </a:lnTo>
                    <a:lnTo>
                      <a:pt x="144" y="68"/>
                    </a:lnTo>
                    <a:lnTo>
                      <a:pt x="144" y="70"/>
                    </a:lnTo>
                    <a:lnTo>
                      <a:pt x="146" y="74"/>
                    </a:lnTo>
                    <a:lnTo>
                      <a:pt x="150" y="76"/>
                    </a:lnTo>
                    <a:lnTo>
                      <a:pt x="152" y="76"/>
                    </a:lnTo>
                    <a:lnTo>
                      <a:pt x="152" y="76"/>
                    </a:lnTo>
                    <a:lnTo>
                      <a:pt x="156" y="76"/>
                    </a:lnTo>
                    <a:lnTo>
                      <a:pt x="160" y="74"/>
                    </a:lnTo>
                    <a:lnTo>
                      <a:pt x="162" y="70"/>
                    </a:lnTo>
                    <a:lnTo>
                      <a:pt x="162" y="68"/>
                    </a:lnTo>
                    <a:lnTo>
                      <a:pt x="162" y="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03" name="Group 102">
            <a:extLst>
              <a:ext uri="{FF2B5EF4-FFF2-40B4-BE49-F238E27FC236}">
                <a16:creationId xmlns:a16="http://schemas.microsoft.com/office/drawing/2014/main" id="{AA6DFD41-4E8B-C442-92EE-F5F764F4B34F}"/>
              </a:ext>
            </a:extLst>
          </p:cNvPr>
          <p:cNvGrpSpPr/>
          <p:nvPr/>
        </p:nvGrpSpPr>
        <p:grpSpPr>
          <a:xfrm>
            <a:off x="464641" y="853979"/>
            <a:ext cx="339400" cy="339400"/>
            <a:chOff x="400794" y="884263"/>
            <a:chExt cx="457200" cy="457200"/>
          </a:xfrm>
        </p:grpSpPr>
        <p:sp>
          <p:nvSpPr>
            <p:cNvPr id="104" name="Teardrop 103">
              <a:extLst>
                <a:ext uri="{FF2B5EF4-FFF2-40B4-BE49-F238E27FC236}">
                  <a16:creationId xmlns:a16="http://schemas.microsoft.com/office/drawing/2014/main" id="{DF3F6155-0C23-4C46-814E-5DAA6E2F823A}"/>
                </a:ext>
              </a:extLst>
            </p:cNvPr>
            <p:cNvSpPr/>
            <p:nvPr/>
          </p:nvSpPr>
          <p:spPr bwMode="ltGray">
            <a:xfrm rot="2700000">
              <a:off x="400794" y="884263"/>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05" name="Group 104">
              <a:extLst>
                <a:ext uri="{FF2B5EF4-FFF2-40B4-BE49-F238E27FC236}">
                  <a16:creationId xmlns:a16="http://schemas.microsoft.com/office/drawing/2014/main" id="{03458C2B-9D0B-CA4A-A2C3-2FFCB5E374E5}"/>
                </a:ext>
              </a:extLst>
            </p:cNvPr>
            <p:cNvGrpSpPr/>
            <p:nvPr/>
          </p:nvGrpSpPr>
          <p:grpSpPr>
            <a:xfrm>
              <a:off x="423654" y="902384"/>
              <a:ext cx="411480" cy="411480"/>
              <a:chOff x="431938" y="924696"/>
              <a:chExt cx="612000" cy="612000"/>
            </a:xfrm>
          </p:grpSpPr>
          <p:sp>
            <p:nvSpPr>
              <p:cNvPr id="106" name="Oval 105">
                <a:extLst>
                  <a:ext uri="{FF2B5EF4-FFF2-40B4-BE49-F238E27FC236}">
                    <a16:creationId xmlns:a16="http://schemas.microsoft.com/office/drawing/2014/main" id="{FCDFBEFB-E5B8-124A-B242-85C01F246D5A}"/>
                  </a:ext>
                </a:extLst>
              </p:cNvPr>
              <p:cNvSpPr/>
              <p:nvPr/>
            </p:nvSpPr>
            <p:spPr bwMode="ltGray">
              <a:xfrm>
                <a:off x="431938" y="924696"/>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07" name="Freeform 4850">
                <a:extLst>
                  <a:ext uri="{FF2B5EF4-FFF2-40B4-BE49-F238E27FC236}">
                    <a16:creationId xmlns:a16="http://schemas.microsoft.com/office/drawing/2014/main" id="{EC1BF74F-E726-C44F-898F-E1752AE402BE}"/>
                  </a:ext>
                </a:extLst>
              </p:cNvPr>
              <p:cNvSpPr>
                <a:spLocks noEditPoints="1"/>
              </p:cNvSpPr>
              <p:nvPr/>
            </p:nvSpPr>
            <p:spPr bwMode="auto">
              <a:xfrm>
                <a:off x="493014" y="982117"/>
                <a:ext cx="489847" cy="497158"/>
              </a:xfrm>
              <a:custGeom>
                <a:avLst/>
                <a:gdLst>
                  <a:gd name="T0" fmla="*/ 228 w 402"/>
                  <a:gd name="T1" fmla="*/ 272 h 408"/>
                  <a:gd name="T2" fmla="*/ 234 w 402"/>
                  <a:gd name="T3" fmla="*/ 270 h 408"/>
                  <a:gd name="T4" fmla="*/ 238 w 402"/>
                  <a:gd name="T5" fmla="*/ 264 h 408"/>
                  <a:gd name="T6" fmla="*/ 238 w 402"/>
                  <a:gd name="T7" fmla="*/ 258 h 408"/>
                  <a:gd name="T8" fmla="*/ 238 w 402"/>
                  <a:gd name="T9" fmla="*/ 14 h 408"/>
                  <a:gd name="T10" fmla="*/ 238 w 402"/>
                  <a:gd name="T11" fmla="*/ 10 h 408"/>
                  <a:gd name="T12" fmla="*/ 236 w 402"/>
                  <a:gd name="T13" fmla="*/ 2 h 408"/>
                  <a:gd name="T14" fmla="*/ 234 w 402"/>
                  <a:gd name="T15" fmla="*/ 0 h 408"/>
                  <a:gd name="T16" fmla="*/ 226 w 402"/>
                  <a:gd name="T17" fmla="*/ 0 h 408"/>
                  <a:gd name="T18" fmla="*/ 220 w 402"/>
                  <a:gd name="T19" fmla="*/ 4 h 408"/>
                  <a:gd name="T20" fmla="*/ 10 w 402"/>
                  <a:gd name="T21" fmla="*/ 126 h 408"/>
                  <a:gd name="T22" fmla="*/ 6 w 402"/>
                  <a:gd name="T23" fmla="*/ 126 h 408"/>
                  <a:gd name="T24" fmla="*/ 0 w 402"/>
                  <a:gd name="T25" fmla="*/ 132 h 408"/>
                  <a:gd name="T26" fmla="*/ 0 w 402"/>
                  <a:gd name="T27" fmla="*/ 136 h 408"/>
                  <a:gd name="T28" fmla="*/ 2 w 402"/>
                  <a:gd name="T29" fmla="*/ 142 h 408"/>
                  <a:gd name="T30" fmla="*/ 10 w 402"/>
                  <a:gd name="T31" fmla="*/ 146 h 408"/>
                  <a:gd name="T32" fmla="*/ 220 w 402"/>
                  <a:gd name="T33" fmla="*/ 268 h 408"/>
                  <a:gd name="T34" fmla="*/ 224 w 402"/>
                  <a:gd name="T35" fmla="*/ 270 h 408"/>
                  <a:gd name="T36" fmla="*/ 228 w 402"/>
                  <a:gd name="T37" fmla="*/ 272 h 408"/>
                  <a:gd name="T38" fmla="*/ 166 w 402"/>
                  <a:gd name="T39" fmla="*/ 146 h 408"/>
                  <a:gd name="T40" fmla="*/ 156 w 402"/>
                  <a:gd name="T41" fmla="*/ 150 h 408"/>
                  <a:gd name="T42" fmla="*/ 144 w 402"/>
                  <a:gd name="T43" fmla="*/ 146 h 408"/>
                  <a:gd name="T44" fmla="*/ 142 w 402"/>
                  <a:gd name="T45" fmla="*/ 142 h 408"/>
                  <a:gd name="T46" fmla="*/ 142 w 402"/>
                  <a:gd name="T47" fmla="*/ 130 h 408"/>
                  <a:gd name="T48" fmla="*/ 144 w 402"/>
                  <a:gd name="T49" fmla="*/ 124 h 408"/>
                  <a:gd name="T50" fmla="*/ 156 w 402"/>
                  <a:gd name="T51" fmla="*/ 120 h 408"/>
                  <a:gd name="T52" fmla="*/ 166 w 402"/>
                  <a:gd name="T53" fmla="*/ 124 h 408"/>
                  <a:gd name="T54" fmla="*/ 170 w 402"/>
                  <a:gd name="T55" fmla="*/ 130 h 408"/>
                  <a:gd name="T56" fmla="*/ 170 w 402"/>
                  <a:gd name="T57" fmla="*/ 142 h 408"/>
                  <a:gd name="T58" fmla="*/ 166 w 402"/>
                  <a:gd name="T59" fmla="*/ 146 h 408"/>
                  <a:gd name="T60" fmla="*/ 144 w 402"/>
                  <a:gd name="T61" fmla="*/ 184 h 408"/>
                  <a:gd name="T62" fmla="*/ 180 w 402"/>
                  <a:gd name="T63" fmla="*/ 408 h 408"/>
                  <a:gd name="T64" fmla="*/ 156 w 402"/>
                  <a:gd name="T65" fmla="*/ 404 h 408"/>
                  <a:gd name="T66" fmla="*/ 132 w 402"/>
                  <a:gd name="T67" fmla="*/ 398 h 408"/>
                  <a:gd name="T68" fmla="*/ 392 w 402"/>
                  <a:gd name="T69" fmla="*/ 196 h 408"/>
                  <a:gd name="T70" fmla="*/ 402 w 402"/>
                  <a:gd name="T71" fmla="*/ 188 h 408"/>
                  <a:gd name="T72" fmla="*/ 402 w 402"/>
                  <a:gd name="T73" fmla="*/ 184 h 408"/>
                  <a:gd name="T74" fmla="*/ 398 w 402"/>
                  <a:gd name="T75" fmla="*/ 178 h 408"/>
                  <a:gd name="T76" fmla="*/ 314 w 402"/>
                  <a:gd name="T77" fmla="*/ 144 h 408"/>
                  <a:gd name="T78" fmla="*/ 282 w 402"/>
                  <a:gd name="T79" fmla="*/ 62 h 408"/>
                  <a:gd name="T80" fmla="*/ 278 w 402"/>
                  <a:gd name="T81" fmla="*/ 58 h 408"/>
                  <a:gd name="T82" fmla="*/ 270 w 402"/>
                  <a:gd name="T83" fmla="*/ 56 h 408"/>
                  <a:gd name="T84" fmla="*/ 266 w 402"/>
                  <a:gd name="T85" fmla="*/ 58 h 408"/>
                  <a:gd name="T86" fmla="*/ 262 w 402"/>
                  <a:gd name="T87" fmla="*/ 64 h 408"/>
                  <a:gd name="T88" fmla="*/ 278 w 402"/>
                  <a:gd name="T89" fmla="*/ 154 h 408"/>
                  <a:gd name="T90" fmla="*/ 244 w 402"/>
                  <a:gd name="T91" fmla="*/ 230 h 408"/>
                  <a:gd name="T92" fmla="*/ 390 w 402"/>
                  <a:gd name="T93" fmla="*/ 196 h 408"/>
                  <a:gd name="T94" fmla="*/ 392 w 402"/>
                  <a:gd name="T95" fmla="*/ 196 h 408"/>
                  <a:gd name="T96" fmla="*/ 306 w 402"/>
                  <a:gd name="T97" fmla="*/ 168 h 408"/>
                  <a:gd name="T98" fmla="*/ 302 w 402"/>
                  <a:gd name="T99" fmla="*/ 172 h 408"/>
                  <a:gd name="T100" fmla="*/ 294 w 402"/>
                  <a:gd name="T101" fmla="*/ 172 h 408"/>
                  <a:gd name="T102" fmla="*/ 290 w 402"/>
                  <a:gd name="T103" fmla="*/ 168 h 408"/>
                  <a:gd name="T104" fmla="*/ 286 w 402"/>
                  <a:gd name="T105" fmla="*/ 160 h 408"/>
                  <a:gd name="T106" fmla="*/ 290 w 402"/>
                  <a:gd name="T107" fmla="*/ 152 h 408"/>
                  <a:gd name="T108" fmla="*/ 294 w 402"/>
                  <a:gd name="T109" fmla="*/ 150 h 408"/>
                  <a:gd name="T110" fmla="*/ 302 w 402"/>
                  <a:gd name="T111" fmla="*/ 150 h 408"/>
                  <a:gd name="T112" fmla="*/ 306 w 402"/>
                  <a:gd name="T113" fmla="*/ 152 h 408"/>
                  <a:gd name="T114" fmla="*/ 310 w 402"/>
                  <a:gd name="T115" fmla="*/ 160 h 408"/>
                  <a:gd name="T116" fmla="*/ 306 w 402"/>
                  <a:gd name="T117" fmla="*/ 168 h 408"/>
                  <a:gd name="T118" fmla="*/ 286 w 402"/>
                  <a:gd name="T119" fmla="*/ 208 h 408"/>
                  <a:gd name="T120" fmla="*/ 310 w 402"/>
                  <a:gd name="T121" fmla="*/ 192 h 408"/>
                  <a:gd name="T122" fmla="*/ 318 w 402"/>
                  <a:gd name="T123" fmla="*/ 366 h 408"/>
                  <a:gd name="T124" fmla="*/ 276 w 402"/>
                  <a:gd name="T125" fmla="*/ 39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 h="408">
                    <a:moveTo>
                      <a:pt x="228" y="272"/>
                    </a:moveTo>
                    <a:lnTo>
                      <a:pt x="228" y="272"/>
                    </a:lnTo>
                    <a:lnTo>
                      <a:pt x="234" y="270"/>
                    </a:lnTo>
                    <a:lnTo>
                      <a:pt x="234" y="270"/>
                    </a:lnTo>
                    <a:lnTo>
                      <a:pt x="236" y="268"/>
                    </a:lnTo>
                    <a:lnTo>
                      <a:pt x="238" y="264"/>
                    </a:lnTo>
                    <a:lnTo>
                      <a:pt x="238" y="260"/>
                    </a:lnTo>
                    <a:lnTo>
                      <a:pt x="238" y="258"/>
                    </a:lnTo>
                    <a:lnTo>
                      <a:pt x="182" y="136"/>
                    </a:lnTo>
                    <a:lnTo>
                      <a:pt x="238" y="14"/>
                    </a:lnTo>
                    <a:lnTo>
                      <a:pt x="238" y="14"/>
                    </a:lnTo>
                    <a:lnTo>
                      <a:pt x="238" y="10"/>
                    </a:lnTo>
                    <a:lnTo>
                      <a:pt x="238" y="6"/>
                    </a:lnTo>
                    <a:lnTo>
                      <a:pt x="236" y="2"/>
                    </a:lnTo>
                    <a:lnTo>
                      <a:pt x="234" y="0"/>
                    </a:lnTo>
                    <a:lnTo>
                      <a:pt x="234" y="0"/>
                    </a:lnTo>
                    <a:lnTo>
                      <a:pt x="230" y="0"/>
                    </a:lnTo>
                    <a:lnTo>
                      <a:pt x="226" y="0"/>
                    </a:lnTo>
                    <a:lnTo>
                      <a:pt x="222" y="0"/>
                    </a:lnTo>
                    <a:lnTo>
                      <a:pt x="220" y="4"/>
                    </a:lnTo>
                    <a:lnTo>
                      <a:pt x="142" y="112"/>
                    </a:lnTo>
                    <a:lnTo>
                      <a:pt x="10" y="126"/>
                    </a:lnTo>
                    <a:lnTo>
                      <a:pt x="10" y="126"/>
                    </a:lnTo>
                    <a:lnTo>
                      <a:pt x="6" y="126"/>
                    </a:lnTo>
                    <a:lnTo>
                      <a:pt x="2" y="128"/>
                    </a:lnTo>
                    <a:lnTo>
                      <a:pt x="0" y="132"/>
                    </a:lnTo>
                    <a:lnTo>
                      <a:pt x="0" y="136"/>
                    </a:lnTo>
                    <a:lnTo>
                      <a:pt x="0" y="136"/>
                    </a:lnTo>
                    <a:lnTo>
                      <a:pt x="0" y="140"/>
                    </a:lnTo>
                    <a:lnTo>
                      <a:pt x="2" y="142"/>
                    </a:lnTo>
                    <a:lnTo>
                      <a:pt x="6" y="144"/>
                    </a:lnTo>
                    <a:lnTo>
                      <a:pt x="10" y="146"/>
                    </a:lnTo>
                    <a:lnTo>
                      <a:pt x="142" y="158"/>
                    </a:lnTo>
                    <a:lnTo>
                      <a:pt x="220" y="268"/>
                    </a:lnTo>
                    <a:lnTo>
                      <a:pt x="220" y="268"/>
                    </a:lnTo>
                    <a:lnTo>
                      <a:pt x="224" y="270"/>
                    </a:lnTo>
                    <a:lnTo>
                      <a:pt x="228" y="272"/>
                    </a:lnTo>
                    <a:lnTo>
                      <a:pt x="228" y="272"/>
                    </a:lnTo>
                    <a:close/>
                    <a:moveTo>
                      <a:pt x="166" y="146"/>
                    </a:moveTo>
                    <a:lnTo>
                      <a:pt x="166" y="146"/>
                    </a:lnTo>
                    <a:lnTo>
                      <a:pt x="162" y="150"/>
                    </a:lnTo>
                    <a:lnTo>
                      <a:pt x="156" y="150"/>
                    </a:lnTo>
                    <a:lnTo>
                      <a:pt x="150" y="150"/>
                    </a:lnTo>
                    <a:lnTo>
                      <a:pt x="144" y="146"/>
                    </a:lnTo>
                    <a:lnTo>
                      <a:pt x="144" y="146"/>
                    </a:lnTo>
                    <a:lnTo>
                      <a:pt x="142" y="142"/>
                    </a:lnTo>
                    <a:lnTo>
                      <a:pt x="140" y="136"/>
                    </a:lnTo>
                    <a:lnTo>
                      <a:pt x="142" y="130"/>
                    </a:lnTo>
                    <a:lnTo>
                      <a:pt x="144" y="124"/>
                    </a:lnTo>
                    <a:lnTo>
                      <a:pt x="144" y="124"/>
                    </a:lnTo>
                    <a:lnTo>
                      <a:pt x="150" y="122"/>
                    </a:lnTo>
                    <a:lnTo>
                      <a:pt x="156" y="120"/>
                    </a:lnTo>
                    <a:lnTo>
                      <a:pt x="162" y="122"/>
                    </a:lnTo>
                    <a:lnTo>
                      <a:pt x="166" y="124"/>
                    </a:lnTo>
                    <a:lnTo>
                      <a:pt x="166" y="124"/>
                    </a:lnTo>
                    <a:lnTo>
                      <a:pt x="170" y="130"/>
                    </a:lnTo>
                    <a:lnTo>
                      <a:pt x="172" y="136"/>
                    </a:lnTo>
                    <a:lnTo>
                      <a:pt x="170" y="142"/>
                    </a:lnTo>
                    <a:lnTo>
                      <a:pt x="166" y="146"/>
                    </a:lnTo>
                    <a:lnTo>
                      <a:pt x="166" y="146"/>
                    </a:lnTo>
                    <a:close/>
                    <a:moveTo>
                      <a:pt x="132" y="398"/>
                    </a:moveTo>
                    <a:lnTo>
                      <a:pt x="144" y="184"/>
                    </a:lnTo>
                    <a:lnTo>
                      <a:pt x="170" y="222"/>
                    </a:lnTo>
                    <a:lnTo>
                      <a:pt x="180" y="408"/>
                    </a:lnTo>
                    <a:lnTo>
                      <a:pt x="180" y="408"/>
                    </a:lnTo>
                    <a:lnTo>
                      <a:pt x="156" y="404"/>
                    </a:lnTo>
                    <a:lnTo>
                      <a:pt x="132" y="398"/>
                    </a:lnTo>
                    <a:lnTo>
                      <a:pt x="132" y="398"/>
                    </a:lnTo>
                    <a:close/>
                    <a:moveTo>
                      <a:pt x="392" y="196"/>
                    </a:moveTo>
                    <a:lnTo>
                      <a:pt x="392" y="196"/>
                    </a:lnTo>
                    <a:lnTo>
                      <a:pt x="398" y="194"/>
                    </a:lnTo>
                    <a:lnTo>
                      <a:pt x="402" y="188"/>
                    </a:lnTo>
                    <a:lnTo>
                      <a:pt x="402" y="188"/>
                    </a:lnTo>
                    <a:lnTo>
                      <a:pt x="402" y="184"/>
                    </a:lnTo>
                    <a:lnTo>
                      <a:pt x="400" y="180"/>
                    </a:lnTo>
                    <a:lnTo>
                      <a:pt x="398" y="178"/>
                    </a:lnTo>
                    <a:lnTo>
                      <a:pt x="396" y="176"/>
                    </a:lnTo>
                    <a:lnTo>
                      <a:pt x="314" y="144"/>
                    </a:lnTo>
                    <a:lnTo>
                      <a:pt x="282" y="62"/>
                    </a:lnTo>
                    <a:lnTo>
                      <a:pt x="282" y="62"/>
                    </a:lnTo>
                    <a:lnTo>
                      <a:pt x="280" y="60"/>
                    </a:lnTo>
                    <a:lnTo>
                      <a:pt x="278" y="58"/>
                    </a:lnTo>
                    <a:lnTo>
                      <a:pt x="274" y="56"/>
                    </a:lnTo>
                    <a:lnTo>
                      <a:pt x="270" y="56"/>
                    </a:lnTo>
                    <a:lnTo>
                      <a:pt x="270" y="56"/>
                    </a:lnTo>
                    <a:lnTo>
                      <a:pt x="266" y="58"/>
                    </a:lnTo>
                    <a:lnTo>
                      <a:pt x="264" y="60"/>
                    </a:lnTo>
                    <a:lnTo>
                      <a:pt x="262" y="64"/>
                    </a:lnTo>
                    <a:lnTo>
                      <a:pt x="262" y="68"/>
                    </a:lnTo>
                    <a:lnTo>
                      <a:pt x="278" y="154"/>
                    </a:lnTo>
                    <a:lnTo>
                      <a:pt x="234" y="208"/>
                    </a:lnTo>
                    <a:lnTo>
                      <a:pt x="244" y="230"/>
                    </a:lnTo>
                    <a:lnTo>
                      <a:pt x="304" y="180"/>
                    </a:lnTo>
                    <a:lnTo>
                      <a:pt x="390" y="196"/>
                    </a:lnTo>
                    <a:lnTo>
                      <a:pt x="390" y="196"/>
                    </a:lnTo>
                    <a:lnTo>
                      <a:pt x="392" y="196"/>
                    </a:lnTo>
                    <a:lnTo>
                      <a:pt x="392" y="196"/>
                    </a:lnTo>
                    <a:close/>
                    <a:moveTo>
                      <a:pt x="306" y="168"/>
                    </a:moveTo>
                    <a:lnTo>
                      <a:pt x="306" y="168"/>
                    </a:lnTo>
                    <a:lnTo>
                      <a:pt x="302" y="172"/>
                    </a:lnTo>
                    <a:lnTo>
                      <a:pt x="298" y="172"/>
                    </a:lnTo>
                    <a:lnTo>
                      <a:pt x="294" y="172"/>
                    </a:lnTo>
                    <a:lnTo>
                      <a:pt x="290" y="168"/>
                    </a:lnTo>
                    <a:lnTo>
                      <a:pt x="290" y="168"/>
                    </a:lnTo>
                    <a:lnTo>
                      <a:pt x="288" y="164"/>
                    </a:lnTo>
                    <a:lnTo>
                      <a:pt x="286" y="160"/>
                    </a:lnTo>
                    <a:lnTo>
                      <a:pt x="288" y="156"/>
                    </a:lnTo>
                    <a:lnTo>
                      <a:pt x="290" y="152"/>
                    </a:lnTo>
                    <a:lnTo>
                      <a:pt x="290" y="152"/>
                    </a:lnTo>
                    <a:lnTo>
                      <a:pt x="294" y="150"/>
                    </a:lnTo>
                    <a:lnTo>
                      <a:pt x="298" y="148"/>
                    </a:lnTo>
                    <a:lnTo>
                      <a:pt x="302" y="150"/>
                    </a:lnTo>
                    <a:lnTo>
                      <a:pt x="306" y="152"/>
                    </a:lnTo>
                    <a:lnTo>
                      <a:pt x="306" y="152"/>
                    </a:lnTo>
                    <a:lnTo>
                      <a:pt x="310" y="156"/>
                    </a:lnTo>
                    <a:lnTo>
                      <a:pt x="310" y="160"/>
                    </a:lnTo>
                    <a:lnTo>
                      <a:pt x="310" y="164"/>
                    </a:lnTo>
                    <a:lnTo>
                      <a:pt x="306" y="168"/>
                    </a:lnTo>
                    <a:lnTo>
                      <a:pt x="306" y="168"/>
                    </a:lnTo>
                    <a:close/>
                    <a:moveTo>
                      <a:pt x="286" y="208"/>
                    </a:moveTo>
                    <a:lnTo>
                      <a:pt x="306" y="192"/>
                    </a:lnTo>
                    <a:lnTo>
                      <a:pt x="310" y="192"/>
                    </a:lnTo>
                    <a:lnTo>
                      <a:pt x="318" y="366"/>
                    </a:lnTo>
                    <a:lnTo>
                      <a:pt x="318" y="366"/>
                    </a:lnTo>
                    <a:lnTo>
                      <a:pt x="298" y="380"/>
                    </a:lnTo>
                    <a:lnTo>
                      <a:pt x="276" y="390"/>
                    </a:lnTo>
                    <a:lnTo>
                      <a:pt x="286" y="20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09" name="Group 108">
            <a:extLst>
              <a:ext uri="{FF2B5EF4-FFF2-40B4-BE49-F238E27FC236}">
                <a16:creationId xmlns:a16="http://schemas.microsoft.com/office/drawing/2014/main" id="{DEB5B358-5F82-E043-AC45-84FDB38DE8D9}"/>
              </a:ext>
            </a:extLst>
          </p:cNvPr>
          <p:cNvGrpSpPr/>
          <p:nvPr/>
        </p:nvGrpSpPr>
        <p:grpSpPr>
          <a:xfrm>
            <a:off x="464641" y="1532726"/>
            <a:ext cx="339400" cy="339400"/>
            <a:chOff x="427628" y="1833131"/>
            <a:chExt cx="457200" cy="457200"/>
          </a:xfrm>
        </p:grpSpPr>
        <p:sp>
          <p:nvSpPr>
            <p:cNvPr id="110" name="Teardrop 109">
              <a:extLst>
                <a:ext uri="{FF2B5EF4-FFF2-40B4-BE49-F238E27FC236}">
                  <a16:creationId xmlns:a16="http://schemas.microsoft.com/office/drawing/2014/main" id="{9B4FBE9A-FCE2-A444-845B-5F9A49FDE5B0}"/>
                </a:ext>
              </a:extLst>
            </p:cNvPr>
            <p:cNvSpPr/>
            <p:nvPr/>
          </p:nvSpPr>
          <p:spPr bwMode="ltGray">
            <a:xfrm rot="2700000">
              <a:off x="427628" y="1833131"/>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11" name="Group 110">
              <a:extLst>
                <a:ext uri="{FF2B5EF4-FFF2-40B4-BE49-F238E27FC236}">
                  <a16:creationId xmlns:a16="http://schemas.microsoft.com/office/drawing/2014/main" id="{382827DF-E185-814F-A2B6-8E22881E8924}"/>
                </a:ext>
              </a:extLst>
            </p:cNvPr>
            <p:cNvGrpSpPr/>
            <p:nvPr/>
          </p:nvGrpSpPr>
          <p:grpSpPr>
            <a:xfrm>
              <a:off x="452222" y="1855085"/>
              <a:ext cx="411480" cy="411480"/>
              <a:chOff x="451708" y="1909630"/>
              <a:chExt cx="612000" cy="612000"/>
            </a:xfrm>
          </p:grpSpPr>
          <p:sp>
            <p:nvSpPr>
              <p:cNvPr id="112" name="Oval 111">
                <a:extLst>
                  <a:ext uri="{FF2B5EF4-FFF2-40B4-BE49-F238E27FC236}">
                    <a16:creationId xmlns:a16="http://schemas.microsoft.com/office/drawing/2014/main" id="{BE8C3F8E-A689-5544-AA63-432763DF0593}"/>
                  </a:ext>
                </a:extLst>
              </p:cNvPr>
              <p:cNvSpPr/>
              <p:nvPr/>
            </p:nvSpPr>
            <p:spPr bwMode="ltGray">
              <a:xfrm>
                <a:off x="451708" y="1909630"/>
                <a:ext cx="612000" cy="612000"/>
              </a:xfrm>
              <a:prstGeom prst="ellipse">
                <a:avLst/>
              </a:prstGeom>
              <a:solidFill>
                <a:srgbClr val="57575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00" dirty="0">
                  <a:solidFill>
                    <a:srgbClr val="FFFFFF"/>
                  </a:solidFill>
                  <a:latin typeface="+mj-lt"/>
                </a:endParaRPr>
              </a:p>
            </p:txBody>
          </p:sp>
          <p:sp>
            <p:nvSpPr>
              <p:cNvPr id="113" name="Freeform 4843">
                <a:extLst>
                  <a:ext uri="{FF2B5EF4-FFF2-40B4-BE49-F238E27FC236}">
                    <a16:creationId xmlns:a16="http://schemas.microsoft.com/office/drawing/2014/main" id="{A73E3456-4BF2-8049-BDD7-0014550DBE8A}"/>
                  </a:ext>
                </a:extLst>
              </p:cNvPr>
              <p:cNvSpPr>
                <a:spLocks noEditPoints="1"/>
              </p:cNvSpPr>
              <p:nvPr/>
            </p:nvSpPr>
            <p:spPr bwMode="auto">
              <a:xfrm>
                <a:off x="509928" y="1979495"/>
                <a:ext cx="502032" cy="487410"/>
              </a:xfrm>
              <a:custGeom>
                <a:avLst/>
                <a:gdLst>
                  <a:gd name="T0" fmla="*/ 376 w 412"/>
                  <a:gd name="T1" fmla="*/ 96 h 400"/>
                  <a:gd name="T2" fmla="*/ 382 w 412"/>
                  <a:gd name="T3" fmla="*/ 126 h 400"/>
                  <a:gd name="T4" fmla="*/ 356 w 412"/>
                  <a:gd name="T5" fmla="*/ 144 h 400"/>
                  <a:gd name="T6" fmla="*/ 328 w 412"/>
                  <a:gd name="T7" fmla="*/ 116 h 400"/>
                  <a:gd name="T8" fmla="*/ 344 w 412"/>
                  <a:gd name="T9" fmla="*/ 90 h 400"/>
                  <a:gd name="T10" fmla="*/ 374 w 412"/>
                  <a:gd name="T11" fmla="*/ 156 h 400"/>
                  <a:gd name="T12" fmla="*/ 320 w 412"/>
                  <a:gd name="T13" fmla="*/ 156 h 400"/>
                  <a:gd name="T14" fmla="*/ 314 w 412"/>
                  <a:gd name="T15" fmla="*/ 204 h 400"/>
                  <a:gd name="T16" fmla="*/ 370 w 412"/>
                  <a:gd name="T17" fmla="*/ 268 h 400"/>
                  <a:gd name="T18" fmla="*/ 404 w 412"/>
                  <a:gd name="T19" fmla="*/ 246 h 400"/>
                  <a:gd name="T20" fmla="*/ 410 w 412"/>
                  <a:gd name="T21" fmla="*/ 166 h 400"/>
                  <a:gd name="T22" fmla="*/ 398 w 412"/>
                  <a:gd name="T23" fmla="*/ 156 h 400"/>
                  <a:gd name="T24" fmla="*/ 98 w 412"/>
                  <a:gd name="T25" fmla="*/ 156 h 400"/>
                  <a:gd name="T26" fmla="*/ 56 w 412"/>
                  <a:gd name="T27" fmla="*/ 182 h 400"/>
                  <a:gd name="T28" fmla="*/ 14 w 412"/>
                  <a:gd name="T29" fmla="*/ 156 h 400"/>
                  <a:gd name="T30" fmla="*/ 2 w 412"/>
                  <a:gd name="T31" fmla="*/ 166 h 400"/>
                  <a:gd name="T32" fmla="*/ 8 w 412"/>
                  <a:gd name="T33" fmla="*/ 246 h 400"/>
                  <a:gd name="T34" fmla="*/ 42 w 412"/>
                  <a:gd name="T35" fmla="*/ 268 h 400"/>
                  <a:gd name="T36" fmla="*/ 98 w 412"/>
                  <a:gd name="T37" fmla="*/ 204 h 400"/>
                  <a:gd name="T38" fmla="*/ 172 w 412"/>
                  <a:gd name="T39" fmla="*/ 50 h 400"/>
                  <a:gd name="T40" fmla="*/ 192 w 412"/>
                  <a:gd name="T41" fmla="*/ 68 h 400"/>
                  <a:gd name="T42" fmla="*/ 214 w 412"/>
                  <a:gd name="T43" fmla="*/ 70 h 400"/>
                  <a:gd name="T44" fmla="*/ 236 w 412"/>
                  <a:gd name="T45" fmla="*/ 56 h 400"/>
                  <a:gd name="T46" fmla="*/ 242 w 412"/>
                  <a:gd name="T47" fmla="*/ 36 h 400"/>
                  <a:gd name="T48" fmla="*/ 232 w 412"/>
                  <a:gd name="T49" fmla="*/ 10 h 400"/>
                  <a:gd name="T50" fmla="*/ 206 w 412"/>
                  <a:gd name="T51" fmla="*/ 0 h 400"/>
                  <a:gd name="T52" fmla="*/ 186 w 412"/>
                  <a:gd name="T53" fmla="*/ 6 h 400"/>
                  <a:gd name="T54" fmla="*/ 170 w 412"/>
                  <a:gd name="T55" fmla="*/ 28 h 400"/>
                  <a:gd name="T56" fmla="*/ 206 w 412"/>
                  <a:gd name="T57" fmla="*/ 400 h 400"/>
                  <a:gd name="T58" fmla="*/ 296 w 412"/>
                  <a:gd name="T59" fmla="*/ 378 h 400"/>
                  <a:gd name="T60" fmla="*/ 366 w 412"/>
                  <a:gd name="T61" fmla="*/ 322 h 400"/>
                  <a:gd name="T62" fmla="*/ 320 w 412"/>
                  <a:gd name="T63" fmla="*/ 250 h 400"/>
                  <a:gd name="T64" fmla="*/ 244 w 412"/>
                  <a:gd name="T65" fmla="*/ 200 h 400"/>
                  <a:gd name="T66" fmla="*/ 206 w 412"/>
                  <a:gd name="T67" fmla="*/ 194 h 400"/>
                  <a:gd name="T68" fmla="*/ 158 w 412"/>
                  <a:gd name="T69" fmla="*/ 234 h 400"/>
                  <a:gd name="T70" fmla="*/ 140 w 412"/>
                  <a:gd name="T71" fmla="*/ 262 h 400"/>
                  <a:gd name="T72" fmla="*/ 118 w 412"/>
                  <a:gd name="T73" fmla="*/ 262 h 400"/>
                  <a:gd name="T74" fmla="*/ 100 w 412"/>
                  <a:gd name="T75" fmla="*/ 244 h 400"/>
                  <a:gd name="T76" fmla="*/ 46 w 412"/>
                  <a:gd name="T77" fmla="*/ 322 h 400"/>
                  <a:gd name="T78" fmla="*/ 96 w 412"/>
                  <a:gd name="T79" fmla="*/ 368 h 400"/>
                  <a:gd name="T80" fmla="*/ 182 w 412"/>
                  <a:gd name="T81" fmla="*/ 398 h 400"/>
                  <a:gd name="T82" fmla="*/ 28 w 412"/>
                  <a:gd name="T83" fmla="*/ 116 h 400"/>
                  <a:gd name="T84" fmla="*/ 56 w 412"/>
                  <a:gd name="T85" fmla="*/ 144 h 400"/>
                  <a:gd name="T86" fmla="*/ 82 w 412"/>
                  <a:gd name="T87" fmla="*/ 126 h 400"/>
                  <a:gd name="T88" fmla="*/ 76 w 412"/>
                  <a:gd name="T89" fmla="*/ 96 h 400"/>
                  <a:gd name="T90" fmla="*/ 46 w 412"/>
                  <a:gd name="T91" fmla="*/ 90 h 400"/>
                  <a:gd name="T92" fmla="*/ 28 w 412"/>
                  <a:gd name="T93" fmla="*/ 116 h 400"/>
                  <a:gd name="T94" fmla="*/ 300 w 412"/>
                  <a:gd name="T95" fmla="*/ 116 h 400"/>
                  <a:gd name="T96" fmla="*/ 298 w 412"/>
                  <a:gd name="T97" fmla="*/ 102 h 400"/>
                  <a:gd name="T98" fmla="*/ 268 w 412"/>
                  <a:gd name="T99" fmla="*/ 82 h 400"/>
                  <a:gd name="T100" fmla="*/ 144 w 412"/>
                  <a:gd name="T101" fmla="*/ 82 h 400"/>
                  <a:gd name="T102" fmla="*/ 122 w 412"/>
                  <a:gd name="T103" fmla="*/ 92 h 400"/>
                  <a:gd name="T104" fmla="*/ 112 w 412"/>
                  <a:gd name="T105" fmla="*/ 116 h 400"/>
                  <a:gd name="T106" fmla="*/ 114 w 412"/>
                  <a:gd name="T107" fmla="*/ 240 h 400"/>
                  <a:gd name="T108" fmla="*/ 128 w 412"/>
                  <a:gd name="T109" fmla="*/ 248 h 400"/>
                  <a:gd name="T110" fmla="*/ 144 w 412"/>
                  <a:gd name="T111" fmla="*/ 234 h 400"/>
                  <a:gd name="T112" fmla="*/ 154 w 412"/>
                  <a:gd name="T113" fmla="*/ 140 h 400"/>
                  <a:gd name="T114" fmla="*/ 158 w 412"/>
                  <a:gd name="T115" fmla="*/ 170 h 400"/>
                  <a:gd name="T116" fmla="*/ 230 w 412"/>
                  <a:gd name="T117" fmla="*/ 164 h 400"/>
                  <a:gd name="T118" fmla="*/ 254 w 412"/>
                  <a:gd name="T119" fmla="*/ 150 h 400"/>
                  <a:gd name="T120" fmla="*/ 268 w 412"/>
                  <a:gd name="T121" fmla="*/ 176 h 400"/>
                  <a:gd name="T122" fmla="*/ 300 w 412"/>
                  <a:gd name="T123" fmla="*/ 19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2" h="400">
                    <a:moveTo>
                      <a:pt x="356" y="88"/>
                    </a:moveTo>
                    <a:lnTo>
                      <a:pt x="356" y="88"/>
                    </a:lnTo>
                    <a:lnTo>
                      <a:pt x="366" y="90"/>
                    </a:lnTo>
                    <a:lnTo>
                      <a:pt x="376" y="96"/>
                    </a:lnTo>
                    <a:lnTo>
                      <a:pt x="382" y="104"/>
                    </a:lnTo>
                    <a:lnTo>
                      <a:pt x="384" y="116"/>
                    </a:lnTo>
                    <a:lnTo>
                      <a:pt x="384" y="116"/>
                    </a:lnTo>
                    <a:lnTo>
                      <a:pt x="382" y="126"/>
                    </a:lnTo>
                    <a:lnTo>
                      <a:pt x="376" y="136"/>
                    </a:lnTo>
                    <a:lnTo>
                      <a:pt x="366" y="142"/>
                    </a:lnTo>
                    <a:lnTo>
                      <a:pt x="356" y="144"/>
                    </a:lnTo>
                    <a:lnTo>
                      <a:pt x="356" y="144"/>
                    </a:lnTo>
                    <a:lnTo>
                      <a:pt x="344" y="142"/>
                    </a:lnTo>
                    <a:lnTo>
                      <a:pt x="336" y="136"/>
                    </a:lnTo>
                    <a:lnTo>
                      <a:pt x="330" y="126"/>
                    </a:lnTo>
                    <a:lnTo>
                      <a:pt x="328" y="116"/>
                    </a:lnTo>
                    <a:lnTo>
                      <a:pt x="328" y="116"/>
                    </a:lnTo>
                    <a:lnTo>
                      <a:pt x="330" y="104"/>
                    </a:lnTo>
                    <a:lnTo>
                      <a:pt x="336" y="96"/>
                    </a:lnTo>
                    <a:lnTo>
                      <a:pt x="344" y="90"/>
                    </a:lnTo>
                    <a:lnTo>
                      <a:pt x="356" y="88"/>
                    </a:lnTo>
                    <a:lnTo>
                      <a:pt x="356" y="88"/>
                    </a:lnTo>
                    <a:close/>
                    <a:moveTo>
                      <a:pt x="392" y="156"/>
                    </a:moveTo>
                    <a:lnTo>
                      <a:pt x="374" y="156"/>
                    </a:lnTo>
                    <a:lnTo>
                      <a:pt x="356" y="182"/>
                    </a:lnTo>
                    <a:lnTo>
                      <a:pt x="338" y="156"/>
                    </a:lnTo>
                    <a:lnTo>
                      <a:pt x="320" y="156"/>
                    </a:lnTo>
                    <a:lnTo>
                      <a:pt x="320" y="156"/>
                    </a:lnTo>
                    <a:lnTo>
                      <a:pt x="314" y="156"/>
                    </a:lnTo>
                    <a:lnTo>
                      <a:pt x="314" y="156"/>
                    </a:lnTo>
                    <a:lnTo>
                      <a:pt x="314" y="158"/>
                    </a:lnTo>
                    <a:lnTo>
                      <a:pt x="314" y="204"/>
                    </a:lnTo>
                    <a:lnTo>
                      <a:pt x="314" y="204"/>
                    </a:lnTo>
                    <a:lnTo>
                      <a:pt x="336" y="224"/>
                    </a:lnTo>
                    <a:lnTo>
                      <a:pt x="354" y="244"/>
                    </a:lnTo>
                    <a:lnTo>
                      <a:pt x="370" y="268"/>
                    </a:lnTo>
                    <a:lnTo>
                      <a:pt x="386" y="294"/>
                    </a:lnTo>
                    <a:lnTo>
                      <a:pt x="386" y="294"/>
                    </a:lnTo>
                    <a:lnTo>
                      <a:pt x="396" y="270"/>
                    </a:lnTo>
                    <a:lnTo>
                      <a:pt x="404" y="246"/>
                    </a:lnTo>
                    <a:lnTo>
                      <a:pt x="410" y="220"/>
                    </a:lnTo>
                    <a:lnTo>
                      <a:pt x="412" y="194"/>
                    </a:lnTo>
                    <a:lnTo>
                      <a:pt x="412" y="194"/>
                    </a:lnTo>
                    <a:lnTo>
                      <a:pt x="410" y="166"/>
                    </a:lnTo>
                    <a:lnTo>
                      <a:pt x="410" y="166"/>
                    </a:lnTo>
                    <a:lnTo>
                      <a:pt x="406" y="162"/>
                    </a:lnTo>
                    <a:lnTo>
                      <a:pt x="402" y="158"/>
                    </a:lnTo>
                    <a:lnTo>
                      <a:pt x="398" y="156"/>
                    </a:lnTo>
                    <a:lnTo>
                      <a:pt x="392" y="156"/>
                    </a:lnTo>
                    <a:lnTo>
                      <a:pt x="392" y="156"/>
                    </a:lnTo>
                    <a:close/>
                    <a:moveTo>
                      <a:pt x="98" y="204"/>
                    </a:moveTo>
                    <a:lnTo>
                      <a:pt x="98" y="156"/>
                    </a:lnTo>
                    <a:lnTo>
                      <a:pt x="98" y="156"/>
                    </a:lnTo>
                    <a:lnTo>
                      <a:pt x="92" y="156"/>
                    </a:lnTo>
                    <a:lnTo>
                      <a:pt x="74" y="156"/>
                    </a:lnTo>
                    <a:lnTo>
                      <a:pt x="56" y="182"/>
                    </a:lnTo>
                    <a:lnTo>
                      <a:pt x="38" y="156"/>
                    </a:lnTo>
                    <a:lnTo>
                      <a:pt x="20" y="156"/>
                    </a:lnTo>
                    <a:lnTo>
                      <a:pt x="20" y="156"/>
                    </a:lnTo>
                    <a:lnTo>
                      <a:pt x="14" y="156"/>
                    </a:lnTo>
                    <a:lnTo>
                      <a:pt x="10" y="158"/>
                    </a:lnTo>
                    <a:lnTo>
                      <a:pt x="6" y="162"/>
                    </a:lnTo>
                    <a:lnTo>
                      <a:pt x="2" y="166"/>
                    </a:lnTo>
                    <a:lnTo>
                      <a:pt x="2" y="166"/>
                    </a:lnTo>
                    <a:lnTo>
                      <a:pt x="0" y="194"/>
                    </a:lnTo>
                    <a:lnTo>
                      <a:pt x="0" y="194"/>
                    </a:lnTo>
                    <a:lnTo>
                      <a:pt x="2" y="220"/>
                    </a:lnTo>
                    <a:lnTo>
                      <a:pt x="8" y="246"/>
                    </a:lnTo>
                    <a:lnTo>
                      <a:pt x="16" y="270"/>
                    </a:lnTo>
                    <a:lnTo>
                      <a:pt x="26" y="294"/>
                    </a:lnTo>
                    <a:lnTo>
                      <a:pt x="26" y="294"/>
                    </a:lnTo>
                    <a:lnTo>
                      <a:pt x="42" y="268"/>
                    </a:lnTo>
                    <a:lnTo>
                      <a:pt x="58" y="244"/>
                    </a:lnTo>
                    <a:lnTo>
                      <a:pt x="76" y="224"/>
                    </a:lnTo>
                    <a:lnTo>
                      <a:pt x="98" y="204"/>
                    </a:lnTo>
                    <a:lnTo>
                      <a:pt x="98" y="204"/>
                    </a:lnTo>
                    <a:close/>
                    <a:moveTo>
                      <a:pt x="170" y="36"/>
                    </a:moveTo>
                    <a:lnTo>
                      <a:pt x="170" y="36"/>
                    </a:lnTo>
                    <a:lnTo>
                      <a:pt x="170" y="42"/>
                    </a:lnTo>
                    <a:lnTo>
                      <a:pt x="172" y="50"/>
                    </a:lnTo>
                    <a:lnTo>
                      <a:pt x="176" y="56"/>
                    </a:lnTo>
                    <a:lnTo>
                      <a:pt x="180" y="60"/>
                    </a:lnTo>
                    <a:lnTo>
                      <a:pt x="186" y="66"/>
                    </a:lnTo>
                    <a:lnTo>
                      <a:pt x="192" y="68"/>
                    </a:lnTo>
                    <a:lnTo>
                      <a:pt x="198" y="70"/>
                    </a:lnTo>
                    <a:lnTo>
                      <a:pt x="206" y="72"/>
                    </a:lnTo>
                    <a:lnTo>
                      <a:pt x="206" y="72"/>
                    </a:lnTo>
                    <a:lnTo>
                      <a:pt x="214" y="70"/>
                    </a:lnTo>
                    <a:lnTo>
                      <a:pt x="220" y="68"/>
                    </a:lnTo>
                    <a:lnTo>
                      <a:pt x="226" y="66"/>
                    </a:lnTo>
                    <a:lnTo>
                      <a:pt x="232" y="60"/>
                    </a:lnTo>
                    <a:lnTo>
                      <a:pt x="236" y="56"/>
                    </a:lnTo>
                    <a:lnTo>
                      <a:pt x="240" y="50"/>
                    </a:lnTo>
                    <a:lnTo>
                      <a:pt x="242" y="42"/>
                    </a:lnTo>
                    <a:lnTo>
                      <a:pt x="242" y="36"/>
                    </a:lnTo>
                    <a:lnTo>
                      <a:pt x="242" y="36"/>
                    </a:lnTo>
                    <a:lnTo>
                      <a:pt x="242" y="28"/>
                    </a:lnTo>
                    <a:lnTo>
                      <a:pt x="240" y="22"/>
                    </a:lnTo>
                    <a:lnTo>
                      <a:pt x="236" y="16"/>
                    </a:lnTo>
                    <a:lnTo>
                      <a:pt x="232" y="10"/>
                    </a:lnTo>
                    <a:lnTo>
                      <a:pt x="226" y="6"/>
                    </a:lnTo>
                    <a:lnTo>
                      <a:pt x="220" y="2"/>
                    </a:lnTo>
                    <a:lnTo>
                      <a:pt x="214" y="0"/>
                    </a:lnTo>
                    <a:lnTo>
                      <a:pt x="206" y="0"/>
                    </a:lnTo>
                    <a:lnTo>
                      <a:pt x="206" y="0"/>
                    </a:lnTo>
                    <a:lnTo>
                      <a:pt x="198" y="0"/>
                    </a:lnTo>
                    <a:lnTo>
                      <a:pt x="192" y="2"/>
                    </a:lnTo>
                    <a:lnTo>
                      <a:pt x="186" y="6"/>
                    </a:lnTo>
                    <a:lnTo>
                      <a:pt x="180" y="10"/>
                    </a:lnTo>
                    <a:lnTo>
                      <a:pt x="176" y="16"/>
                    </a:lnTo>
                    <a:lnTo>
                      <a:pt x="172" y="22"/>
                    </a:lnTo>
                    <a:lnTo>
                      <a:pt x="170" y="28"/>
                    </a:lnTo>
                    <a:lnTo>
                      <a:pt x="170" y="36"/>
                    </a:lnTo>
                    <a:lnTo>
                      <a:pt x="170" y="36"/>
                    </a:lnTo>
                    <a:close/>
                    <a:moveTo>
                      <a:pt x="206" y="400"/>
                    </a:moveTo>
                    <a:lnTo>
                      <a:pt x="206" y="400"/>
                    </a:lnTo>
                    <a:lnTo>
                      <a:pt x="230" y="398"/>
                    </a:lnTo>
                    <a:lnTo>
                      <a:pt x="254" y="394"/>
                    </a:lnTo>
                    <a:lnTo>
                      <a:pt x="276" y="388"/>
                    </a:lnTo>
                    <a:lnTo>
                      <a:pt x="296" y="378"/>
                    </a:lnTo>
                    <a:lnTo>
                      <a:pt x="316" y="368"/>
                    </a:lnTo>
                    <a:lnTo>
                      <a:pt x="334" y="354"/>
                    </a:lnTo>
                    <a:lnTo>
                      <a:pt x="352" y="338"/>
                    </a:lnTo>
                    <a:lnTo>
                      <a:pt x="366" y="322"/>
                    </a:lnTo>
                    <a:lnTo>
                      <a:pt x="366" y="322"/>
                    </a:lnTo>
                    <a:lnTo>
                      <a:pt x="352" y="296"/>
                    </a:lnTo>
                    <a:lnTo>
                      <a:pt x="336" y="272"/>
                    </a:lnTo>
                    <a:lnTo>
                      <a:pt x="320" y="250"/>
                    </a:lnTo>
                    <a:lnTo>
                      <a:pt x="300" y="232"/>
                    </a:lnTo>
                    <a:lnTo>
                      <a:pt x="280" y="216"/>
                    </a:lnTo>
                    <a:lnTo>
                      <a:pt x="256" y="204"/>
                    </a:lnTo>
                    <a:lnTo>
                      <a:pt x="244" y="200"/>
                    </a:lnTo>
                    <a:lnTo>
                      <a:pt x="232" y="196"/>
                    </a:lnTo>
                    <a:lnTo>
                      <a:pt x="220" y="194"/>
                    </a:lnTo>
                    <a:lnTo>
                      <a:pt x="206" y="194"/>
                    </a:lnTo>
                    <a:lnTo>
                      <a:pt x="206" y="194"/>
                    </a:lnTo>
                    <a:lnTo>
                      <a:pt x="182" y="196"/>
                    </a:lnTo>
                    <a:lnTo>
                      <a:pt x="158" y="202"/>
                    </a:lnTo>
                    <a:lnTo>
                      <a:pt x="158" y="234"/>
                    </a:lnTo>
                    <a:lnTo>
                      <a:pt x="158" y="234"/>
                    </a:lnTo>
                    <a:lnTo>
                      <a:pt x="158" y="240"/>
                    </a:lnTo>
                    <a:lnTo>
                      <a:pt x="156" y="244"/>
                    </a:lnTo>
                    <a:lnTo>
                      <a:pt x="150" y="254"/>
                    </a:lnTo>
                    <a:lnTo>
                      <a:pt x="140" y="262"/>
                    </a:lnTo>
                    <a:lnTo>
                      <a:pt x="134" y="264"/>
                    </a:lnTo>
                    <a:lnTo>
                      <a:pt x="128" y="264"/>
                    </a:lnTo>
                    <a:lnTo>
                      <a:pt x="128" y="264"/>
                    </a:lnTo>
                    <a:lnTo>
                      <a:pt x="118" y="262"/>
                    </a:lnTo>
                    <a:lnTo>
                      <a:pt x="110" y="258"/>
                    </a:lnTo>
                    <a:lnTo>
                      <a:pt x="104" y="252"/>
                    </a:lnTo>
                    <a:lnTo>
                      <a:pt x="100" y="244"/>
                    </a:lnTo>
                    <a:lnTo>
                      <a:pt x="100" y="244"/>
                    </a:lnTo>
                    <a:lnTo>
                      <a:pt x="84" y="260"/>
                    </a:lnTo>
                    <a:lnTo>
                      <a:pt x="70" y="280"/>
                    </a:lnTo>
                    <a:lnTo>
                      <a:pt x="58" y="300"/>
                    </a:lnTo>
                    <a:lnTo>
                      <a:pt x="46" y="322"/>
                    </a:lnTo>
                    <a:lnTo>
                      <a:pt x="46" y="322"/>
                    </a:lnTo>
                    <a:lnTo>
                      <a:pt x="60" y="338"/>
                    </a:lnTo>
                    <a:lnTo>
                      <a:pt x="78" y="354"/>
                    </a:lnTo>
                    <a:lnTo>
                      <a:pt x="96" y="368"/>
                    </a:lnTo>
                    <a:lnTo>
                      <a:pt x="116" y="378"/>
                    </a:lnTo>
                    <a:lnTo>
                      <a:pt x="136" y="388"/>
                    </a:lnTo>
                    <a:lnTo>
                      <a:pt x="158" y="394"/>
                    </a:lnTo>
                    <a:lnTo>
                      <a:pt x="182" y="398"/>
                    </a:lnTo>
                    <a:lnTo>
                      <a:pt x="206" y="400"/>
                    </a:lnTo>
                    <a:lnTo>
                      <a:pt x="206" y="400"/>
                    </a:lnTo>
                    <a:close/>
                    <a:moveTo>
                      <a:pt x="28" y="116"/>
                    </a:moveTo>
                    <a:lnTo>
                      <a:pt x="28" y="116"/>
                    </a:lnTo>
                    <a:lnTo>
                      <a:pt x="30" y="126"/>
                    </a:lnTo>
                    <a:lnTo>
                      <a:pt x="36" y="136"/>
                    </a:lnTo>
                    <a:lnTo>
                      <a:pt x="46" y="142"/>
                    </a:lnTo>
                    <a:lnTo>
                      <a:pt x="56" y="144"/>
                    </a:lnTo>
                    <a:lnTo>
                      <a:pt x="56" y="144"/>
                    </a:lnTo>
                    <a:lnTo>
                      <a:pt x="68" y="142"/>
                    </a:lnTo>
                    <a:lnTo>
                      <a:pt x="76" y="136"/>
                    </a:lnTo>
                    <a:lnTo>
                      <a:pt x="82" y="126"/>
                    </a:lnTo>
                    <a:lnTo>
                      <a:pt x="84" y="116"/>
                    </a:lnTo>
                    <a:lnTo>
                      <a:pt x="84" y="116"/>
                    </a:lnTo>
                    <a:lnTo>
                      <a:pt x="82" y="104"/>
                    </a:lnTo>
                    <a:lnTo>
                      <a:pt x="76" y="96"/>
                    </a:lnTo>
                    <a:lnTo>
                      <a:pt x="68" y="90"/>
                    </a:lnTo>
                    <a:lnTo>
                      <a:pt x="56" y="88"/>
                    </a:lnTo>
                    <a:lnTo>
                      <a:pt x="56" y="88"/>
                    </a:lnTo>
                    <a:lnTo>
                      <a:pt x="46" y="90"/>
                    </a:lnTo>
                    <a:lnTo>
                      <a:pt x="36" y="96"/>
                    </a:lnTo>
                    <a:lnTo>
                      <a:pt x="30" y="104"/>
                    </a:lnTo>
                    <a:lnTo>
                      <a:pt x="28" y="116"/>
                    </a:lnTo>
                    <a:lnTo>
                      <a:pt x="28" y="116"/>
                    </a:lnTo>
                    <a:close/>
                    <a:moveTo>
                      <a:pt x="300" y="192"/>
                    </a:moveTo>
                    <a:lnTo>
                      <a:pt x="300" y="116"/>
                    </a:lnTo>
                    <a:lnTo>
                      <a:pt x="300" y="116"/>
                    </a:lnTo>
                    <a:lnTo>
                      <a:pt x="300" y="116"/>
                    </a:lnTo>
                    <a:lnTo>
                      <a:pt x="300" y="114"/>
                    </a:lnTo>
                    <a:lnTo>
                      <a:pt x="300" y="114"/>
                    </a:lnTo>
                    <a:lnTo>
                      <a:pt x="300" y="108"/>
                    </a:lnTo>
                    <a:lnTo>
                      <a:pt x="298" y="102"/>
                    </a:lnTo>
                    <a:lnTo>
                      <a:pt x="290" y="92"/>
                    </a:lnTo>
                    <a:lnTo>
                      <a:pt x="280" y="84"/>
                    </a:lnTo>
                    <a:lnTo>
                      <a:pt x="274" y="82"/>
                    </a:lnTo>
                    <a:lnTo>
                      <a:pt x="268" y="82"/>
                    </a:lnTo>
                    <a:lnTo>
                      <a:pt x="232" y="82"/>
                    </a:lnTo>
                    <a:lnTo>
                      <a:pt x="206" y="116"/>
                    </a:lnTo>
                    <a:lnTo>
                      <a:pt x="180" y="82"/>
                    </a:lnTo>
                    <a:lnTo>
                      <a:pt x="144" y="82"/>
                    </a:lnTo>
                    <a:lnTo>
                      <a:pt x="144" y="82"/>
                    </a:lnTo>
                    <a:lnTo>
                      <a:pt x="138" y="82"/>
                    </a:lnTo>
                    <a:lnTo>
                      <a:pt x="132" y="84"/>
                    </a:lnTo>
                    <a:lnTo>
                      <a:pt x="122" y="92"/>
                    </a:lnTo>
                    <a:lnTo>
                      <a:pt x="114" y="102"/>
                    </a:lnTo>
                    <a:lnTo>
                      <a:pt x="112" y="108"/>
                    </a:lnTo>
                    <a:lnTo>
                      <a:pt x="112" y="114"/>
                    </a:lnTo>
                    <a:lnTo>
                      <a:pt x="112" y="116"/>
                    </a:lnTo>
                    <a:lnTo>
                      <a:pt x="112" y="130"/>
                    </a:lnTo>
                    <a:lnTo>
                      <a:pt x="112" y="234"/>
                    </a:lnTo>
                    <a:lnTo>
                      <a:pt x="112" y="234"/>
                    </a:lnTo>
                    <a:lnTo>
                      <a:pt x="114" y="240"/>
                    </a:lnTo>
                    <a:lnTo>
                      <a:pt x="116" y="244"/>
                    </a:lnTo>
                    <a:lnTo>
                      <a:pt x="122" y="248"/>
                    </a:lnTo>
                    <a:lnTo>
                      <a:pt x="128" y="248"/>
                    </a:lnTo>
                    <a:lnTo>
                      <a:pt x="128" y="248"/>
                    </a:lnTo>
                    <a:lnTo>
                      <a:pt x="134" y="248"/>
                    </a:lnTo>
                    <a:lnTo>
                      <a:pt x="138" y="244"/>
                    </a:lnTo>
                    <a:lnTo>
                      <a:pt x="142" y="240"/>
                    </a:lnTo>
                    <a:lnTo>
                      <a:pt x="144" y="234"/>
                    </a:lnTo>
                    <a:lnTo>
                      <a:pt x="144" y="130"/>
                    </a:lnTo>
                    <a:lnTo>
                      <a:pt x="144" y="130"/>
                    </a:lnTo>
                    <a:lnTo>
                      <a:pt x="150" y="134"/>
                    </a:lnTo>
                    <a:lnTo>
                      <a:pt x="154" y="140"/>
                    </a:lnTo>
                    <a:lnTo>
                      <a:pt x="158" y="148"/>
                    </a:lnTo>
                    <a:lnTo>
                      <a:pt x="158" y="156"/>
                    </a:lnTo>
                    <a:lnTo>
                      <a:pt x="158" y="170"/>
                    </a:lnTo>
                    <a:lnTo>
                      <a:pt x="158" y="170"/>
                    </a:lnTo>
                    <a:lnTo>
                      <a:pt x="182" y="164"/>
                    </a:lnTo>
                    <a:lnTo>
                      <a:pt x="206" y="162"/>
                    </a:lnTo>
                    <a:lnTo>
                      <a:pt x="206" y="162"/>
                    </a:lnTo>
                    <a:lnTo>
                      <a:pt x="230" y="164"/>
                    </a:lnTo>
                    <a:lnTo>
                      <a:pt x="254" y="170"/>
                    </a:lnTo>
                    <a:lnTo>
                      <a:pt x="254" y="158"/>
                    </a:lnTo>
                    <a:lnTo>
                      <a:pt x="254" y="158"/>
                    </a:lnTo>
                    <a:lnTo>
                      <a:pt x="254" y="150"/>
                    </a:lnTo>
                    <a:lnTo>
                      <a:pt x="258" y="142"/>
                    </a:lnTo>
                    <a:lnTo>
                      <a:pt x="262" y="136"/>
                    </a:lnTo>
                    <a:lnTo>
                      <a:pt x="268" y="132"/>
                    </a:lnTo>
                    <a:lnTo>
                      <a:pt x="268" y="176"/>
                    </a:lnTo>
                    <a:lnTo>
                      <a:pt x="268" y="176"/>
                    </a:lnTo>
                    <a:lnTo>
                      <a:pt x="284" y="184"/>
                    </a:lnTo>
                    <a:lnTo>
                      <a:pt x="300" y="192"/>
                    </a:lnTo>
                    <a:lnTo>
                      <a:pt x="300" y="1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14" name="Group 113">
            <a:extLst>
              <a:ext uri="{FF2B5EF4-FFF2-40B4-BE49-F238E27FC236}">
                <a16:creationId xmlns:a16="http://schemas.microsoft.com/office/drawing/2014/main" id="{0F3FE237-C6A6-3F4B-9130-26F2F128C102}"/>
              </a:ext>
            </a:extLst>
          </p:cNvPr>
          <p:cNvGrpSpPr/>
          <p:nvPr/>
        </p:nvGrpSpPr>
        <p:grpSpPr>
          <a:xfrm>
            <a:off x="463777" y="2569353"/>
            <a:ext cx="339400" cy="339400"/>
            <a:chOff x="426464" y="3229552"/>
            <a:chExt cx="457200" cy="457200"/>
          </a:xfrm>
        </p:grpSpPr>
        <p:sp>
          <p:nvSpPr>
            <p:cNvPr id="115" name="Teardrop 114">
              <a:extLst>
                <a:ext uri="{FF2B5EF4-FFF2-40B4-BE49-F238E27FC236}">
                  <a16:creationId xmlns:a16="http://schemas.microsoft.com/office/drawing/2014/main" id="{F34B4B4F-1A48-6A45-87C6-1D1519BF0E50}"/>
                </a:ext>
              </a:extLst>
            </p:cNvPr>
            <p:cNvSpPr/>
            <p:nvPr/>
          </p:nvSpPr>
          <p:spPr bwMode="ltGray">
            <a:xfrm rot="2700000">
              <a:off x="426464" y="3229552"/>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16" name="Group 115">
              <a:extLst>
                <a:ext uri="{FF2B5EF4-FFF2-40B4-BE49-F238E27FC236}">
                  <a16:creationId xmlns:a16="http://schemas.microsoft.com/office/drawing/2014/main" id="{1DE77D41-5129-6B44-90CF-06942963166F}"/>
                </a:ext>
              </a:extLst>
            </p:cNvPr>
            <p:cNvGrpSpPr/>
            <p:nvPr/>
          </p:nvGrpSpPr>
          <p:grpSpPr>
            <a:xfrm>
              <a:off x="452924" y="3252412"/>
              <a:ext cx="411480" cy="411480"/>
              <a:chOff x="451708" y="3854926"/>
              <a:chExt cx="612000" cy="612000"/>
            </a:xfrm>
          </p:grpSpPr>
          <p:sp>
            <p:nvSpPr>
              <p:cNvPr id="117" name="Oval 116">
                <a:extLst>
                  <a:ext uri="{FF2B5EF4-FFF2-40B4-BE49-F238E27FC236}">
                    <a16:creationId xmlns:a16="http://schemas.microsoft.com/office/drawing/2014/main" id="{95144A48-D882-024C-B436-9B4D9BB609E2}"/>
                  </a:ext>
                </a:extLst>
              </p:cNvPr>
              <p:cNvSpPr/>
              <p:nvPr/>
            </p:nvSpPr>
            <p:spPr bwMode="ltGray">
              <a:xfrm>
                <a:off x="451708" y="3854926"/>
                <a:ext cx="612000" cy="61200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18" name="Freeform 4838">
                <a:extLst>
                  <a:ext uri="{FF2B5EF4-FFF2-40B4-BE49-F238E27FC236}">
                    <a16:creationId xmlns:a16="http://schemas.microsoft.com/office/drawing/2014/main" id="{72BC474B-C8A2-D54E-871C-9FFD0750FD80}"/>
                  </a:ext>
                </a:extLst>
              </p:cNvPr>
              <p:cNvSpPr>
                <a:spLocks noEditPoints="1"/>
              </p:cNvSpPr>
              <p:nvPr/>
            </p:nvSpPr>
            <p:spPr bwMode="auto">
              <a:xfrm>
                <a:off x="543052" y="3901111"/>
                <a:ext cx="422222" cy="419738"/>
              </a:xfrm>
              <a:custGeom>
                <a:avLst/>
                <a:gdLst>
                  <a:gd name="T0" fmla="*/ 24 w 340"/>
                  <a:gd name="T1" fmla="*/ 266 h 338"/>
                  <a:gd name="T2" fmla="*/ 18 w 340"/>
                  <a:gd name="T3" fmla="*/ 270 h 338"/>
                  <a:gd name="T4" fmla="*/ 14 w 340"/>
                  <a:gd name="T5" fmla="*/ 276 h 338"/>
                  <a:gd name="T6" fmla="*/ 16 w 340"/>
                  <a:gd name="T7" fmla="*/ 280 h 338"/>
                  <a:gd name="T8" fmla="*/ 20 w 340"/>
                  <a:gd name="T9" fmla="*/ 286 h 338"/>
                  <a:gd name="T10" fmla="*/ 316 w 340"/>
                  <a:gd name="T11" fmla="*/ 286 h 338"/>
                  <a:gd name="T12" fmla="*/ 320 w 340"/>
                  <a:gd name="T13" fmla="*/ 286 h 338"/>
                  <a:gd name="T14" fmla="*/ 324 w 340"/>
                  <a:gd name="T15" fmla="*/ 280 h 338"/>
                  <a:gd name="T16" fmla="*/ 326 w 340"/>
                  <a:gd name="T17" fmla="*/ 276 h 338"/>
                  <a:gd name="T18" fmla="*/ 322 w 340"/>
                  <a:gd name="T19" fmla="*/ 270 h 338"/>
                  <a:gd name="T20" fmla="*/ 316 w 340"/>
                  <a:gd name="T21" fmla="*/ 266 h 338"/>
                  <a:gd name="T22" fmla="*/ 298 w 340"/>
                  <a:gd name="T23" fmla="*/ 192 h 338"/>
                  <a:gd name="T24" fmla="*/ 316 w 340"/>
                  <a:gd name="T25" fmla="*/ 192 h 338"/>
                  <a:gd name="T26" fmla="*/ 322 w 340"/>
                  <a:gd name="T27" fmla="*/ 190 h 338"/>
                  <a:gd name="T28" fmla="*/ 326 w 340"/>
                  <a:gd name="T29" fmla="*/ 182 h 338"/>
                  <a:gd name="T30" fmla="*/ 324 w 340"/>
                  <a:gd name="T31" fmla="*/ 178 h 338"/>
                  <a:gd name="T32" fmla="*/ 320 w 340"/>
                  <a:gd name="T33" fmla="*/ 172 h 338"/>
                  <a:gd name="T34" fmla="*/ 24 w 340"/>
                  <a:gd name="T35" fmla="*/ 172 h 338"/>
                  <a:gd name="T36" fmla="*/ 20 w 340"/>
                  <a:gd name="T37" fmla="*/ 172 h 338"/>
                  <a:gd name="T38" fmla="*/ 16 w 340"/>
                  <a:gd name="T39" fmla="*/ 178 h 338"/>
                  <a:gd name="T40" fmla="*/ 14 w 340"/>
                  <a:gd name="T41" fmla="*/ 182 h 338"/>
                  <a:gd name="T42" fmla="*/ 18 w 340"/>
                  <a:gd name="T43" fmla="*/ 190 h 338"/>
                  <a:gd name="T44" fmla="*/ 24 w 340"/>
                  <a:gd name="T45" fmla="*/ 192 h 338"/>
                  <a:gd name="T46" fmla="*/ 42 w 340"/>
                  <a:gd name="T47" fmla="*/ 266 h 338"/>
                  <a:gd name="T48" fmla="*/ 248 w 340"/>
                  <a:gd name="T49" fmla="*/ 266 h 338"/>
                  <a:gd name="T50" fmla="*/ 230 w 340"/>
                  <a:gd name="T51" fmla="*/ 192 h 338"/>
                  <a:gd name="T52" fmla="*/ 248 w 340"/>
                  <a:gd name="T53" fmla="*/ 266 h 338"/>
                  <a:gd name="T54" fmla="*/ 162 w 340"/>
                  <a:gd name="T55" fmla="*/ 266 h 338"/>
                  <a:gd name="T56" fmla="*/ 178 w 340"/>
                  <a:gd name="T57" fmla="*/ 192 h 338"/>
                  <a:gd name="T58" fmla="*/ 110 w 340"/>
                  <a:gd name="T59" fmla="*/ 266 h 338"/>
                  <a:gd name="T60" fmla="*/ 92 w 340"/>
                  <a:gd name="T61" fmla="*/ 192 h 338"/>
                  <a:gd name="T62" fmla="*/ 110 w 340"/>
                  <a:gd name="T63" fmla="*/ 266 h 338"/>
                  <a:gd name="T64" fmla="*/ 340 w 340"/>
                  <a:gd name="T65" fmla="*/ 322 h 338"/>
                  <a:gd name="T66" fmla="*/ 334 w 340"/>
                  <a:gd name="T67" fmla="*/ 334 h 338"/>
                  <a:gd name="T68" fmla="*/ 324 w 340"/>
                  <a:gd name="T69" fmla="*/ 338 h 338"/>
                  <a:gd name="T70" fmla="*/ 16 w 340"/>
                  <a:gd name="T71" fmla="*/ 338 h 338"/>
                  <a:gd name="T72" fmla="*/ 6 w 340"/>
                  <a:gd name="T73" fmla="*/ 334 h 338"/>
                  <a:gd name="T74" fmla="*/ 0 w 340"/>
                  <a:gd name="T75" fmla="*/ 322 h 338"/>
                  <a:gd name="T76" fmla="*/ 2 w 340"/>
                  <a:gd name="T77" fmla="*/ 316 h 338"/>
                  <a:gd name="T78" fmla="*/ 10 w 340"/>
                  <a:gd name="T79" fmla="*/ 308 h 338"/>
                  <a:gd name="T80" fmla="*/ 324 w 340"/>
                  <a:gd name="T81" fmla="*/ 306 h 338"/>
                  <a:gd name="T82" fmla="*/ 330 w 340"/>
                  <a:gd name="T83" fmla="*/ 308 h 338"/>
                  <a:gd name="T84" fmla="*/ 338 w 340"/>
                  <a:gd name="T85" fmla="*/ 316 h 338"/>
                  <a:gd name="T86" fmla="*/ 340 w 340"/>
                  <a:gd name="T87" fmla="*/ 322 h 338"/>
                  <a:gd name="T88" fmla="*/ 82 w 340"/>
                  <a:gd name="T89" fmla="*/ 154 h 338"/>
                  <a:gd name="T90" fmla="*/ 84 w 340"/>
                  <a:gd name="T91" fmla="*/ 136 h 338"/>
                  <a:gd name="T92" fmla="*/ 98 w 340"/>
                  <a:gd name="T93" fmla="*/ 104 h 338"/>
                  <a:gd name="T94" fmla="*/ 120 w 340"/>
                  <a:gd name="T95" fmla="*/ 80 h 338"/>
                  <a:gd name="T96" fmla="*/ 152 w 340"/>
                  <a:gd name="T97" fmla="*/ 68 h 338"/>
                  <a:gd name="T98" fmla="*/ 170 w 340"/>
                  <a:gd name="T99" fmla="*/ 66 h 338"/>
                  <a:gd name="T100" fmla="*/ 204 w 340"/>
                  <a:gd name="T101" fmla="*/ 72 h 338"/>
                  <a:gd name="T102" fmla="*/ 232 w 340"/>
                  <a:gd name="T103" fmla="*/ 92 h 338"/>
                  <a:gd name="T104" fmla="*/ 250 w 340"/>
                  <a:gd name="T105" fmla="*/ 118 h 338"/>
                  <a:gd name="T106" fmla="*/ 258 w 340"/>
                  <a:gd name="T107" fmla="*/ 154 h 338"/>
                  <a:gd name="T108" fmla="*/ 192 w 340"/>
                  <a:gd name="T109" fmla="*/ 54 h 338"/>
                  <a:gd name="T110" fmla="*/ 148 w 340"/>
                  <a:gd name="T111" fmla="*/ 26 h 338"/>
                  <a:gd name="T112" fmla="*/ 192 w 340"/>
                  <a:gd name="T113" fmla="*/ 26 h 338"/>
                  <a:gd name="T114" fmla="*/ 192 w 340"/>
                  <a:gd name="T115" fmla="*/ 5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 h="338">
                    <a:moveTo>
                      <a:pt x="24" y="266"/>
                    </a:moveTo>
                    <a:lnTo>
                      <a:pt x="24" y="266"/>
                    </a:lnTo>
                    <a:lnTo>
                      <a:pt x="20" y="268"/>
                    </a:lnTo>
                    <a:lnTo>
                      <a:pt x="18" y="270"/>
                    </a:lnTo>
                    <a:lnTo>
                      <a:pt x="16" y="272"/>
                    </a:lnTo>
                    <a:lnTo>
                      <a:pt x="14" y="276"/>
                    </a:lnTo>
                    <a:lnTo>
                      <a:pt x="14" y="276"/>
                    </a:lnTo>
                    <a:lnTo>
                      <a:pt x="16" y="280"/>
                    </a:lnTo>
                    <a:lnTo>
                      <a:pt x="18" y="284"/>
                    </a:lnTo>
                    <a:lnTo>
                      <a:pt x="20" y="286"/>
                    </a:lnTo>
                    <a:lnTo>
                      <a:pt x="24" y="286"/>
                    </a:lnTo>
                    <a:lnTo>
                      <a:pt x="316" y="286"/>
                    </a:lnTo>
                    <a:lnTo>
                      <a:pt x="316" y="286"/>
                    </a:lnTo>
                    <a:lnTo>
                      <a:pt x="320" y="286"/>
                    </a:lnTo>
                    <a:lnTo>
                      <a:pt x="322" y="284"/>
                    </a:lnTo>
                    <a:lnTo>
                      <a:pt x="324" y="280"/>
                    </a:lnTo>
                    <a:lnTo>
                      <a:pt x="326" y="276"/>
                    </a:lnTo>
                    <a:lnTo>
                      <a:pt x="326" y="276"/>
                    </a:lnTo>
                    <a:lnTo>
                      <a:pt x="324" y="272"/>
                    </a:lnTo>
                    <a:lnTo>
                      <a:pt x="322" y="270"/>
                    </a:lnTo>
                    <a:lnTo>
                      <a:pt x="320" y="268"/>
                    </a:lnTo>
                    <a:lnTo>
                      <a:pt x="316" y="266"/>
                    </a:lnTo>
                    <a:lnTo>
                      <a:pt x="298" y="266"/>
                    </a:lnTo>
                    <a:lnTo>
                      <a:pt x="298" y="192"/>
                    </a:lnTo>
                    <a:lnTo>
                      <a:pt x="316" y="192"/>
                    </a:lnTo>
                    <a:lnTo>
                      <a:pt x="316" y="192"/>
                    </a:lnTo>
                    <a:lnTo>
                      <a:pt x="320" y="192"/>
                    </a:lnTo>
                    <a:lnTo>
                      <a:pt x="322" y="190"/>
                    </a:lnTo>
                    <a:lnTo>
                      <a:pt x="324" y="186"/>
                    </a:lnTo>
                    <a:lnTo>
                      <a:pt x="326" y="182"/>
                    </a:lnTo>
                    <a:lnTo>
                      <a:pt x="326" y="182"/>
                    </a:lnTo>
                    <a:lnTo>
                      <a:pt x="324" y="178"/>
                    </a:lnTo>
                    <a:lnTo>
                      <a:pt x="322" y="176"/>
                    </a:lnTo>
                    <a:lnTo>
                      <a:pt x="320" y="172"/>
                    </a:lnTo>
                    <a:lnTo>
                      <a:pt x="316" y="172"/>
                    </a:lnTo>
                    <a:lnTo>
                      <a:pt x="24" y="172"/>
                    </a:lnTo>
                    <a:lnTo>
                      <a:pt x="24" y="172"/>
                    </a:lnTo>
                    <a:lnTo>
                      <a:pt x="20" y="172"/>
                    </a:lnTo>
                    <a:lnTo>
                      <a:pt x="18" y="176"/>
                    </a:lnTo>
                    <a:lnTo>
                      <a:pt x="16" y="178"/>
                    </a:lnTo>
                    <a:lnTo>
                      <a:pt x="14" y="182"/>
                    </a:lnTo>
                    <a:lnTo>
                      <a:pt x="14" y="182"/>
                    </a:lnTo>
                    <a:lnTo>
                      <a:pt x="16" y="186"/>
                    </a:lnTo>
                    <a:lnTo>
                      <a:pt x="18" y="190"/>
                    </a:lnTo>
                    <a:lnTo>
                      <a:pt x="20" y="192"/>
                    </a:lnTo>
                    <a:lnTo>
                      <a:pt x="24" y="192"/>
                    </a:lnTo>
                    <a:lnTo>
                      <a:pt x="42" y="192"/>
                    </a:lnTo>
                    <a:lnTo>
                      <a:pt x="42" y="266"/>
                    </a:lnTo>
                    <a:lnTo>
                      <a:pt x="24" y="266"/>
                    </a:lnTo>
                    <a:close/>
                    <a:moveTo>
                      <a:pt x="248" y="266"/>
                    </a:moveTo>
                    <a:lnTo>
                      <a:pt x="230" y="266"/>
                    </a:lnTo>
                    <a:lnTo>
                      <a:pt x="230" y="192"/>
                    </a:lnTo>
                    <a:lnTo>
                      <a:pt x="248" y="192"/>
                    </a:lnTo>
                    <a:lnTo>
                      <a:pt x="248" y="266"/>
                    </a:lnTo>
                    <a:close/>
                    <a:moveTo>
                      <a:pt x="178" y="266"/>
                    </a:moveTo>
                    <a:lnTo>
                      <a:pt x="162" y="266"/>
                    </a:lnTo>
                    <a:lnTo>
                      <a:pt x="162" y="192"/>
                    </a:lnTo>
                    <a:lnTo>
                      <a:pt x="178" y="192"/>
                    </a:lnTo>
                    <a:lnTo>
                      <a:pt x="178" y="266"/>
                    </a:lnTo>
                    <a:close/>
                    <a:moveTo>
                      <a:pt x="110" y="266"/>
                    </a:moveTo>
                    <a:lnTo>
                      <a:pt x="92" y="266"/>
                    </a:lnTo>
                    <a:lnTo>
                      <a:pt x="92" y="192"/>
                    </a:lnTo>
                    <a:lnTo>
                      <a:pt x="110" y="192"/>
                    </a:lnTo>
                    <a:lnTo>
                      <a:pt x="110" y="266"/>
                    </a:lnTo>
                    <a:close/>
                    <a:moveTo>
                      <a:pt x="340" y="322"/>
                    </a:moveTo>
                    <a:lnTo>
                      <a:pt x="340" y="322"/>
                    </a:lnTo>
                    <a:lnTo>
                      <a:pt x="338" y="328"/>
                    </a:lnTo>
                    <a:lnTo>
                      <a:pt x="334" y="334"/>
                    </a:lnTo>
                    <a:lnTo>
                      <a:pt x="330" y="336"/>
                    </a:lnTo>
                    <a:lnTo>
                      <a:pt x="324" y="338"/>
                    </a:lnTo>
                    <a:lnTo>
                      <a:pt x="16" y="338"/>
                    </a:lnTo>
                    <a:lnTo>
                      <a:pt x="16" y="338"/>
                    </a:lnTo>
                    <a:lnTo>
                      <a:pt x="10" y="336"/>
                    </a:lnTo>
                    <a:lnTo>
                      <a:pt x="6" y="334"/>
                    </a:lnTo>
                    <a:lnTo>
                      <a:pt x="2" y="328"/>
                    </a:lnTo>
                    <a:lnTo>
                      <a:pt x="0" y="322"/>
                    </a:lnTo>
                    <a:lnTo>
                      <a:pt x="0" y="322"/>
                    </a:lnTo>
                    <a:lnTo>
                      <a:pt x="2" y="316"/>
                    </a:lnTo>
                    <a:lnTo>
                      <a:pt x="6" y="310"/>
                    </a:lnTo>
                    <a:lnTo>
                      <a:pt x="10" y="308"/>
                    </a:lnTo>
                    <a:lnTo>
                      <a:pt x="16" y="306"/>
                    </a:lnTo>
                    <a:lnTo>
                      <a:pt x="324" y="306"/>
                    </a:lnTo>
                    <a:lnTo>
                      <a:pt x="324" y="306"/>
                    </a:lnTo>
                    <a:lnTo>
                      <a:pt x="330" y="308"/>
                    </a:lnTo>
                    <a:lnTo>
                      <a:pt x="334" y="310"/>
                    </a:lnTo>
                    <a:lnTo>
                      <a:pt x="338" y="316"/>
                    </a:lnTo>
                    <a:lnTo>
                      <a:pt x="340" y="322"/>
                    </a:lnTo>
                    <a:lnTo>
                      <a:pt x="340" y="322"/>
                    </a:lnTo>
                    <a:close/>
                    <a:moveTo>
                      <a:pt x="258" y="154"/>
                    </a:moveTo>
                    <a:lnTo>
                      <a:pt x="82" y="154"/>
                    </a:lnTo>
                    <a:lnTo>
                      <a:pt x="82" y="154"/>
                    </a:lnTo>
                    <a:lnTo>
                      <a:pt x="84" y="136"/>
                    </a:lnTo>
                    <a:lnTo>
                      <a:pt x="90" y="118"/>
                    </a:lnTo>
                    <a:lnTo>
                      <a:pt x="98" y="104"/>
                    </a:lnTo>
                    <a:lnTo>
                      <a:pt x="108" y="92"/>
                    </a:lnTo>
                    <a:lnTo>
                      <a:pt x="120" y="80"/>
                    </a:lnTo>
                    <a:lnTo>
                      <a:pt x="136" y="72"/>
                    </a:lnTo>
                    <a:lnTo>
                      <a:pt x="152" y="68"/>
                    </a:lnTo>
                    <a:lnTo>
                      <a:pt x="170" y="66"/>
                    </a:lnTo>
                    <a:lnTo>
                      <a:pt x="170" y="66"/>
                    </a:lnTo>
                    <a:lnTo>
                      <a:pt x="188" y="68"/>
                    </a:lnTo>
                    <a:lnTo>
                      <a:pt x="204" y="72"/>
                    </a:lnTo>
                    <a:lnTo>
                      <a:pt x="220" y="80"/>
                    </a:lnTo>
                    <a:lnTo>
                      <a:pt x="232" y="92"/>
                    </a:lnTo>
                    <a:lnTo>
                      <a:pt x="242" y="104"/>
                    </a:lnTo>
                    <a:lnTo>
                      <a:pt x="250" y="118"/>
                    </a:lnTo>
                    <a:lnTo>
                      <a:pt x="256" y="136"/>
                    </a:lnTo>
                    <a:lnTo>
                      <a:pt x="258" y="154"/>
                    </a:lnTo>
                    <a:lnTo>
                      <a:pt x="258" y="154"/>
                    </a:lnTo>
                    <a:close/>
                    <a:moveTo>
                      <a:pt x="192" y="54"/>
                    </a:moveTo>
                    <a:lnTo>
                      <a:pt x="148" y="54"/>
                    </a:lnTo>
                    <a:lnTo>
                      <a:pt x="148" y="26"/>
                    </a:lnTo>
                    <a:lnTo>
                      <a:pt x="170" y="0"/>
                    </a:lnTo>
                    <a:lnTo>
                      <a:pt x="192" y="26"/>
                    </a:lnTo>
                    <a:lnTo>
                      <a:pt x="192" y="26"/>
                    </a:lnTo>
                    <a:lnTo>
                      <a:pt x="192"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19" name="Group 118">
            <a:extLst>
              <a:ext uri="{FF2B5EF4-FFF2-40B4-BE49-F238E27FC236}">
                <a16:creationId xmlns:a16="http://schemas.microsoft.com/office/drawing/2014/main" id="{6F4CCF3E-F1F2-6D4E-941A-AD16A6CCD9CE}"/>
              </a:ext>
            </a:extLst>
          </p:cNvPr>
          <p:cNvGrpSpPr/>
          <p:nvPr/>
        </p:nvGrpSpPr>
        <p:grpSpPr>
          <a:xfrm>
            <a:off x="457200" y="1889680"/>
            <a:ext cx="339400" cy="339400"/>
            <a:chOff x="382986" y="2305282"/>
            <a:chExt cx="457200" cy="457200"/>
          </a:xfrm>
        </p:grpSpPr>
        <p:sp>
          <p:nvSpPr>
            <p:cNvPr id="120" name="Teardrop 119">
              <a:extLst>
                <a:ext uri="{FF2B5EF4-FFF2-40B4-BE49-F238E27FC236}">
                  <a16:creationId xmlns:a16="http://schemas.microsoft.com/office/drawing/2014/main" id="{20C646B2-CBD3-7F4B-A702-C138016DF62F}"/>
                </a:ext>
              </a:extLst>
            </p:cNvPr>
            <p:cNvSpPr/>
            <p:nvPr/>
          </p:nvSpPr>
          <p:spPr bwMode="ltGray">
            <a:xfrm rot="2700000">
              <a:off x="382986" y="2305282"/>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21" name="Group 120">
              <a:extLst>
                <a:ext uri="{FF2B5EF4-FFF2-40B4-BE49-F238E27FC236}">
                  <a16:creationId xmlns:a16="http://schemas.microsoft.com/office/drawing/2014/main" id="{985BE73F-58AC-FA4F-8B98-87F0C3F4627B}"/>
                </a:ext>
              </a:extLst>
            </p:cNvPr>
            <p:cNvGrpSpPr/>
            <p:nvPr/>
          </p:nvGrpSpPr>
          <p:grpSpPr>
            <a:xfrm>
              <a:off x="417604" y="2326712"/>
              <a:ext cx="411480" cy="411480"/>
              <a:chOff x="451708" y="2362015"/>
              <a:chExt cx="612000" cy="612000"/>
            </a:xfrm>
          </p:grpSpPr>
          <p:sp>
            <p:nvSpPr>
              <p:cNvPr id="122" name="Oval 121">
                <a:extLst>
                  <a:ext uri="{FF2B5EF4-FFF2-40B4-BE49-F238E27FC236}">
                    <a16:creationId xmlns:a16="http://schemas.microsoft.com/office/drawing/2014/main" id="{13738470-CB4F-2247-87F0-1CBD89427A52}"/>
                  </a:ext>
                </a:extLst>
              </p:cNvPr>
              <p:cNvSpPr/>
              <p:nvPr/>
            </p:nvSpPr>
            <p:spPr bwMode="ltGray">
              <a:xfrm>
                <a:off x="451708" y="2362015"/>
                <a:ext cx="612000" cy="612000"/>
              </a:xfrm>
              <a:prstGeom prst="ellipse">
                <a:avLst/>
              </a:prstGeom>
              <a:solidFill>
                <a:srgbClr val="9D9D9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23" name="Freeform 4811">
                <a:extLst>
                  <a:ext uri="{FF2B5EF4-FFF2-40B4-BE49-F238E27FC236}">
                    <a16:creationId xmlns:a16="http://schemas.microsoft.com/office/drawing/2014/main" id="{7C1DB551-FF5B-2046-BE98-0A49F1362544}"/>
                  </a:ext>
                </a:extLst>
              </p:cNvPr>
              <p:cNvSpPr>
                <a:spLocks noEditPoints="1"/>
              </p:cNvSpPr>
              <p:nvPr/>
            </p:nvSpPr>
            <p:spPr bwMode="auto">
              <a:xfrm>
                <a:off x="565266" y="2413515"/>
                <a:ext cx="384882" cy="492747"/>
              </a:xfrm>
              <a:custGeom>
                <a:avLst/>
                <a:gdLst>
                  <a:gd name="T0" fmla="*/ 108 w 314"/>
                  <a:gd name="T1" fmla="*/ 262 h 402"/>
                  <a:gd name="T2" fmla="*/ 96 w 314"/>
                  <a:gd name="T3" fmla="*/ 242 h 402"/>
                  <a:gd name="T4" fmla="*/ 102 w 314"/>
                  <a:gd name="T5" fmla="*/ 228 h 402"/>
                  <a:gd name="T6" fmla="*/ 160 w 314"/>
                  <a:gd name="T7" fmla="*/ 222 h 402"/>
                  <a:gd name="T8" fmla="*/ 130 w 314"/>
                  <a:gd name="T9" fmla="*/ 276 h 402"/>
                  <a:gd name="T10" fmla="*/ 116 w 314"/>
                  <a:gd name="T11" fmla="*/ 282 h 402"/>
                  <a:gd name="T12" fmla="*/ 110 w 314"/>
                  <a:gd name="T13" fmla="*/ 298 h 402"/>
                  <a:gd name="T14" fmla="*/ 122 w 314"/>
                  <a:gd name="T15" fmla="*/ 316 h 402"/>
                  <a:gd name="T16" fmla="*/ 146 w 314"/>
                  <a:gd name="T17" fmla="*/ 318 h 402"/>
                  <a:gd name="T18" fmla="*/ 160 w 314"/>
                  <a:gd name="T19" fmla="*/ 286 h 402"/>
                  <a:gd name="T20" fmla="*/ 300 w 314"/>
                  <a:gd name="T21" fmla="*/ 134 h 402"/>
                  <a:gd name="T22" fmla="*/ 296 w 314"/>
                  <a:gd name="T23" fmla="*/ 162 h 402"/>
                  <a:gd name="T24" fmla="*/ 302 w 314"/>
                  <a:gd name="T25" fmla="*/ 180 h 402"/>
                  <a:gd name="T26" fmla="*/ 246 w 314"/>
                  <a:gd name="T27" fmla="*/ 402 h 402"/>
                  <a:gd name="T28" fmla="*/ 218 w 314"/>
                  <a:gd name="T29" fmla="*/ 400 h 402"/>
                  <a:gd name="T30" fmla="*/ 184 w 314"/>
                  <a:gd name="T31" fmla="*/ 382 h 402"/>
                  <a:gd name="T32" fmla="*/ 164 w 314"/>
                  <a:gd name="T33" fmla="*/ 346 h 402"/>
                  <a:gd name="T34" fmla="*/ 164 w 314"/>
                  <a:gd name="T35" fmla="*/ 320 h 402"/>
                  <a:gd name="T36" fmla="*/ 178 w 314"/>
                  <a:gd name="T37" fmla="*/ 290 h 402"/>
                  <a:gd name="T38" fmla="*/ 6 w 314"/>
                  <a:gd name="T39" fmla="*/ 154 h 402"/>
                  <a:gd name="T40" fmla="*/ 2 w 314"/>
                  <a:gd name="T41" fmla="*/ 150 h 402"/>
                  <a:gd name="T42" fmla="*/ 0 w 314"/>
                  <a:gd name="T43" fmla="*/ 142 h 402"/>
                  <a:gd name="T44" fmla="*/ 38 w 314"/>
                  <a:gd name="T45" fmla="*/ 38 h 402"/>
                  <a:gd name="T46" fmla="*/ 50 w 314"/>
                  <a:gd name="T47" fmla="*/ 6 h 402"/>
                  <a:gd name="T48" fmla="*/ 56 w 314"/>
                  <a:gd name="T49" fmla="*/ 0 h 402"/>
                  <a:gd name="T50" fmla="*/ 306 w 314"/>
                  <a:gd name="T51" fmla="*/ 88 h 402"/>
                  <a:gd name="T52" fmla="*/ 312 w 314"/>
                  <a:gd name="T53" fmla="*/ 94 h 402"/>
                  <a:gd name="T54" fmla="*/ 312 w 314"/>
                  <a:gd name="T55" fmla="*/ 102 h 402"/>
                  <a:gd name="T56" fmla="*/ 300 w 314"/>
                  <a:gd name="T57" fmla="*/ 134 h 402"/>
                  <a:gd name="T58" fmla="*/ 300 w 314"/>
                  <a:gd name="T59" fmla="*/ 134 h 402"/>
                  <a:gd name="T60" fmla="*/ 290 w 314"/>
                  <a:gd name="T61" fmla="*/ 104 h 402"/>
                  <a:gd name="T62" fmla="*/ 232 w 314"/>
                  <a:gd name="T63" fmla="*/ 208 h 402"/>
                  <a:gd name="T64" fmla="*/ 246 w 314"/>
                  <a:gd name="T65" fmla="*/ 220 h 402"/>
                  <a:gd name="T66" fmla="*/ 54 w 314"/>
                  <a:gd name="T67" fmla="*/ 54 h 402"/>
                  <a:gd name="T68" fmla="*/ 180 w 314"/>
                  <a:gd name="T69" fmla="*/ 196 h 402"/>
                  <a:gd name="T70" fmla="*/ 196 w 314"/>
                  <a:gd name="T71" fmla="*/ 180 h 402"/>
                  <a:gd name="T72" fmla="*/ 216 w 314"/>
                  <a:gd name="T73" fmla="*/ 182 h 402"/>
                  <a:gd name="T74" fmla="*/ 232 w 314"/>
                  <a:gd name="T75" fmla="*/ 208 h 402"/>
                  <a:gd name="T76" fmla="*/ 246 w 314"/>
                  <a:gd name="T77" fmla="*/ 242 h 402"/>
                  <a:gd name="T78" fmla="*/ 232 w 314"/>
                  <a:gd name="T79" fmla="*/ 262 h 402"/>
                  <a:gd name="T80" fmla="*/ 254 w 314"/>
                  <a:gd name="T81" fmla="*/ 164 h 402"/>
                  <a:gd name="T82" fmla="*/ 260 w 314"/>
                  <a:gd name="T83" fmla="*/ 152 h 402"/>
                  <a:gd name="T84" fmla="*/ 254 w 314"/>
                  <a:gd name="T85" fmla="*/ 140 h 402"/>
                  <a:gd name="T86" fmla="*/ 244 w 314"/>
                  <a:gd name="T87" fmla="*/ 136 h 402"/>
                  <a:gd name="T88" fmla="*/ 232 w 314"/>
                  <a:gd name="T89" fmla="*/ 140 h 402"/>
                  <a:gd name="T90" fmla="*/ 228 w 314"/>
                  <a:gd name="T91" fmla="*/ 152 h 402"/>
                  <a:gd name="T92" fmla="*/ 232 w 314"/>
                  <a:gd name="T93" fmla="*/ 164 h 402"/>
                  <a:gd name="T94" fmla="*/ 244 w 314"/>
                  <a:gd name="T95" fmla="*/ 168 h 402"/>
                  <a:gd name="T96" fmla="*/ 254 w 314"/>
                  <a:gd name="T97" fmla="*/ 164 h 402"/>
                  <a:gd name="T98" fmla="*/ 98 w 314"/>
                  <a:gd name="T99" fmla="*/ 84 h 402"/>
                  <a:gd name="T100" fmla="*/ 108 w 314"/>
                  <a:gd name="T101" fmla="*/ 102 h 402"/>
                  <a:gd name="T102" fmla="*/ 112 w 314"/>
                  <a:gd name="T103" fmla="*/ 9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4" h="402">
                    <a:moveTo>
                      <a:pt x="116" y="262"/>
                    </a:moveTo>
                    <a:lnTo>
                      <a:pt x="116" y="262"/>
                    </a:lnTo>
                    <a:lnTo>
                      <a:pt x="108" y="262"/>
                    </a:lnTo>
                    <a:lnTo>
                      <a:pt x="102" y="256"/>
                    </a:lnTo>
                    <a:lnTo>
                      <a:pt x="98" y="250"/>
                    </a:lnTo>
                    <a:lnTo>
                      <a:pt x="96" y="242"/>
                    </a:lnTo>
                    <a:lnTo>
                      <a:pt x="96" y="242"/>
                    </a:lnTo>
                    <a:lnTo>
                      <a:pt x="98" y="234"/>
                    </a:lnTo>
                    <a:lnTo>
                      <a:pt x="102" y="228"/>
                    </a:lnTo>
                    <a:lnTo>
                      <a:pt x="108" y="222"/>
                    </a:lnTo>
                    <a:lnTo>
                      <a:pt x="116" y="222"/>
                    </a:lnTo>
                    <a:lnTo>
                      <a:pt x="160" y="222"/>
                    </a:lnTo>
                    <a:lnTo>
                      <a:pt x="160" y="262"/>
                    </a:lnTo>
                    <a:lnTo>
                      <a:pt x="116" y="262"/>
                    </a:lnTo>
                    <a:close/>
                    <a:moveTo>
                      <a:pt x="130" y="276"/>
                    </a:moveTo>
                    <a:lnTo>
                      <a:pt x="130" y="276"/>
                    </a:lnTo>
                    <a:lnTo>
                      <a:pt x="122" y="278"/>
                    </a:lnTo>
                    <a:lnTo>
                      <a:pt x="116" y="282"/>
                    </a:lnTo>
                    <a:lnTo>
                      <a:pt x="112" y="290"/>
                    </a:lnTo>
                    <a:lnTo>
                      <a:pt x="110" y="298"/>
                    </a:lnTo>
                    <a:lnTo>
                      <a:pt x="110" y="298"/>
                    </a:lnTo>
                    <a:lnTo>
                      <a:pt x="112" y="306"/>
                    </a:lnTo>
                    <a:lnTo>
                      <a:pt x="116" y="312"/>
                    </a:lnTo>
                    <a:lnTo>
                      <a:pt x="122" y="316"/>
                    </a:lnTo>
                    <a:lnTo>
                      <a:pt x="130" y="318"/>
                    </a:lnTo>
                    <a:lnTo>
                      <a:pt x="146" y="318"/>
                    </a:lnTo>
                    <a:lnTo>
                      <a:pt x="146" y="318"/>
                    </a:lnTo>
                    <a:lnTo>
                      <a:pt x="150" y="308"/>
                    </a:lnTo>
                    <a:lnTo>
                      <a:pt x="154" y="296"/>
                    </a:lnTo>
                    <a:lnTo>
                      <a:pt x="160" y="286"/>
                    </a:lnTo>
                    <a:lnTo>
                      <a:pt x="166" y="276"/>
                    </a:lnTo>
                    <a:lnTo>
                      <a:pt x="130" y="276"/>
                    </a:lnTo>
                    <a:close/>
                    <a:moveTo>
                      <a:pt x="300" y="134"/>
                    </a:moveTo>
                    <a:lnTo>
                      <a:pt x="292" y="158"/>
                    </a:lnTo>
                    <a:lnTo>
                      <a:pt x="292" y="158"/>
                    </a:lnTo>
                    <a:lnTo>
                      <a:pt x="296" y="162"/>
                    </a:lnTo>
                    <a:lnTo>
                      <a:pt x="300" y="168"/>
                    </a:lnTo>
                    <a:lnTo>
                      <a:pt x="302" y="174"/>
                    </a:lnTo>
                    <a:lnTo>
                      <a:pt x="302" y="180"/>
                    </a:lnTo>
                    <a:lnTo>
                      <a:pt x="302" y="382"/>
                    </a:lnTo>
                    <a:lnTo>
                      <a:pt x="302" y="402"/>
                    </a:lnTo>
                    <a:lnTo>
                      <a:pt x="246" y="402"/>
                    </a:lnTo>
                    <a:lnTo>
                      <a:pt x="232" y="402"/>
                    </a:lnTo>
                    <a:lnTo>
                      <a:pt x="232" y="402"/>
                    </a:lnTo>
                    <a:lnTo>
                      <a:pt x="218" y="400"/>
                    </a:lnTo>
                    <a:lnTo>
                      <a:pt x="206" y="396"/>
                    </a:lnTo>
                    <a:lnTo>
                      <a:pt x="194" y="390"/>
                    </a:lnTo>
                    <a:lnTo>
                      <a:pt x="184" y="382"/>
                    </a:lnTo>
                    <a:lnTo>
                      <a:pt x="174" y="372"/>
                    </a:lnTo>
                    <a:lnTo>
                      <a:pt x="168" y="360"/>
                    </a:lnTo>
                    <a:lnTo>
                      <a:pt x="164" y="346"/>
                    </a:lnTo>
                    <a:lnTo>
                      <a:pt x="164" y="332"/>
                    </a:lnTo>
                    <a:lnTo>
                      <a:pt x="164" y="332"/>
                    </a:lnTo>
                    <a:lnTo>
                      <a:pt x="164" y="320"/>
                    </a:lnTo>
                    <a:lnTo>
                      <a:pt x="166" y="310"/>
                    </a:lnTo>
                    <a:lnTo>
                      <a:pt x="172" y="300"/>
                    </a:lnTo>
                    <a:lnTo>
                      <a:pt x="178" y="290"/>
                    </a:lnTo>
                    <a:lnTo>
                      <a:pt x="176" y="290"/>
                    </a:lnTo>
                    <a:lnTo>
                      <a:pt x="176" y="216"/>
                    </a:lnTo>
                    <a:lnTo>
                      <a:pt x="6" y="154"/>
                    </a:lnTo>
                    <a:lnTo>
                      <a:pt x="6" y="154"/>
                    </a:lnTo>
                    <a:lnTo>
                      <a:pt x="4" y="152"/>
                    </a:lnTo>
                    <a:lnTo>
                      <a:pt x="2" y="150"/>
                    </a:lnTo>
                    <a:lnTo>
                      <a:pt x="2" y="150"/>
                    </a:lnTo>
                    <a:lnTo>
                      <a:pt x="0" y="146"/>
                    </a:lnTo>
                    <a:lnTo>
                      <a:pt x="0" y="142"/>
                    </a:lnTo>
                    <a:lnTo>
                      <a:pt x="38" y="38"/>
                    </a:lnTo>
                    <a:lnTo>
                      <a:pt x="38" y="38"/>
                    </a:lnTo>
                    <a:lnTo>
                      <a:pt x="38" y="38"/>
                    </a:lnTo>
                    <a:lnTo>
                      <a:pt x="38" y="38"/>
                    </a:lnTo>
                    <a:lnTo>
                      <a:pt x="38" y="38"/>
                    </a:lnTo>
                    <a:lnTo>
                      <a:pt x="50" y="6"/>
                    </a:lnTo>
                    <a:lnTo>
                      <a:pt x="50" y="6"/>
                    </a:lnTo>
                    <a:lnTo>
                      <a:pt x="52" y="2"/>
                    </a:lnTo>
                    <a:lnTo>
                      <a:pt x="56" y="0"/>
                    </a:lnTo>
                    <a:lnTo>
                      <a:pt x="58" y="0"/>
                    </a:lnTo>
                    <a:lnTo>
                      <a:pt x="62" y="0"/>
                    </a:lnTo>
                    <a:lnTo>
                      <a:pt x="306" y="88"/>
                    </a:lnTo>
                    <a:lnTo>
                      <a:pt x="306" y="88"/>
                    </a:lnTo>
                    <a:lnTo>
                      <a:pt x="310" y="90"/>
                    </a:lnTo>
                    <a:lnTo>
                      <a:pt x="312" y="94"/>
                    </a:lnTo>
                    <a:lnTo>
                      <a:pt x="312" y="94"/>
                    </a:lnTo>
                    <a:lnTo>
                      <a:pt x="314" y="98"/>
                    </a:lnTo>
                    <a:lnTo>
                      <a:pt x="312" y="102"/>
                    </a:lnTo>
                    <a:lnTo>
                      <a:pt x="300" y="134"/>
                    </a:lnTo>
                    <a:lnTo>
                      <a:pt x="300" y="134"/>
                    </a:lnTo>
                    <a:lnTo>
                      <a:pt x="300" y="134"/>
                    </a:lnTo>
                    <a:lnTo>
                      <a:pt x="300" y="134"/>
                    </a:lnTo>
                    <a:lnTo>
                      <a:pt x="300" y="134"/>
                    </a:lnTo>
                    <a:lnTo>
                      <a:pt x="300" y="134"/>
                    </a:lnTo>
                    <a:close/>
                    <a:moveTo>
                      <a:pt x="60" y="36"/>
                    </a:moveTo>
                    <a:lnTo>
                      <a:pt x="286" y="118"/>
                    </a:lnTo>
                    <a:lnTo>
                      <a:pt x="290" y="104"/>
                    </a:lnTo>
                    <a:lnTo>
                      <a:pt x="66" y="22"/>
                    </a:lnTo>
                    <a:lnTo>
                      <a:pt x="60" y="36"/>
                    </a:lnTo>
                    <a:close/>
                    <a:moveTo>
                      <a:pt x="232" y="208"/>
                    </a:moveTo>
                    <a:lnTo>
                      <a:pt x="232" y="216"/>
                    </a:lnTo>
                    <a:lnTo>
                      <a:pt x="246" y="220"/>
                    </a:lnTo>
                    <a:lnTo>
                      <a:pt x="246" y="220"/>
                    </a:lnTo>
                    <a:lnTo>
                      <a:pt x="248" y="220"/>
                    </a:lnTo>
                    <a:lnTo>
                      <a:pt x="278" y="136"/>
                    </a:lnTo>
                    <a:lnTo>
                      <a:pt x="54" y="54"/>
                    </a:lnTo>
                    <a:lnTo>
                      <a:pt x="24" y="138"/>
                    </a:lnTo>
                    <a:lnTo>
                      <a:pt x="180" y="196"/>
                    </a:lnTo>
                    <a:lnTo>
                      <a:pt x="180" y="196"/>
                    </a:lnTo>
                    <a:lnTo>
                      <a:pt x="184" y="190"/>
                    </a:lnTo>
                    <a:lnTo>
                      <a:pt x="190" y="184"/>
                    </a:lnTo>
                    <a:lnTo>
                      <a:pt x="196" y="180"/>
                    </a:lnTo>
                    <a:lnTo>
                      <a:pt x="204" y="180"/>
                    </a:lnTo>
                    <a:lnTo>
                      <a:pt x="204" y="180"/>
                    </a:lnTo>
                    <a:lnTo>
                      <a:pt x="216" y="182"/>
                    </a:lnTo>
                    <a:lnTo>
                      <a:pt x="224" y="188"/>
                    </a:lnTo>
                    <a:lnTo>
                      <a:pt x="230" y="196"/>
                    </a:lnTo>
                    <a:lnTo>
                      <a:pt x="232" y="208"/>
                    </a:lnTo>
                    <a:lnTo>
                      <a:pt x="232" y="208"/>
                    </a:lnTo>
                    <a:close/>
                    <a:moveTo>
                      <a:pt x="246" y="264"/>
                    </a:moveTo>
                    <a:lnTo>
                      <a:pt x="246" y="242"/>
                    </a:lnTo>
                    <a:lnTo>
                      <a:pt x="232" y="236"/>
                    </a:lnTo>
                    <a:lnTo>
                      <a:pt x="232" y="262"/>
                    </a:lnTo>
                    <a:lnTo>
                      <a:pt x="232" y="262"/>
                    </a:lnTo>
                    <a:lnTo>
                      <a:pt x="246" y="264"/>
                    </a:lnTo>
                    <a:lnTo>
                      <a:pt x="246" y="264"/>
                    </a:lnTo>
                    <a:close/>
                    <a:moveTo>
                      <a:pt x="254" y="164"/>
                    </a:moveTo>
                    <a:lnTo>
                      <a:pt x="254" y="164"/>
                    </a:lnTo>
                    <a:lnTo>
                      <a:pt x="258" y="158"/>
                    </a:lnTo>
                    <a:lnTo>
                      <a:pt x="260" y="152"/>
                    </a:lnTo>
                    <a:lnTo>
                      <a:pt x="260" y="152"/>
                    </a:lnTo>
                    <a:lnTo>
                      <a:pt x="258" y="146"/>
                    </a:lnTo>
                    <a:lnTo>
                      <a:pt x="254" y="140"/>
                    </a:lnTo>
                    <a:lnTo>
                      <a:pt x="254" y="140"/>
                    </a:lnTo>
                    <a:lnTo>
                      <a:pt x="250" y="138"/>
                    </a:lnTo>
                    <a:lnTo>
                      <a:pt x="244" y="136"/>
                    </a:lnTo>
                    <a:lnTo>
                      <a:pt x="238" y="138"/>
                    </a:lnTo>
                    <a:lnTo>
                      <a:pt x="232" y="140"/>
                    </a:lnTo>
                    <a:lnTo>
                      <a:pt x="232" y="140"/>
                    </a:lnTo>
                    <a:lnTo>
                      <a:pt x="228" y="146"/>
                    </a:lnTo>
                    <a:lnTo>
                      <a:pt x="228" y="152"/>
                    </a:lnTo>
                    <a:lnTo>
                      <a:pt x="228" y="152"/>
                    </a:lnTo>
                    <a:lnTo>
                      <a:pt x="228" y="158"/>
                    </a:lnTo>
                    <a:lnTo>
                      <a:pt x="232" y="164"/>
                    </a:lnTo>
                    <a:lnTo>
                      <a:pt x="232" y="164"/>
                    </a:lnTo>
                    <a:lnTo>
                      <a:pt x="238" y="166"/>
                    </a:lnTo>
                    <a:lnTo>
                      <a:pt x="244" y="168"/>
                    </a:lnTo>
                    <a:lnTo>
                      <a:pt x="244" y="168"/>
                    </a:lnTo>
                    <a:lnTo>
                      <a:pt x="250" y="166"/>
                    </a:lnTo>
                    <a:lnTo>
                      <a:pt x="254" y="164"/>
                    </a:lnTo>
                    <a:lnTo>
                      <a:pt x="254" y="164"/>
                    </a:lnTo>
                    <a:close/>
                    <a:moveTo>
                      <a:pt x="58" y="84"/>
                    </a:moveTo>
                    <a:lnTo>
                      <a:pt x="94" y="98"/>
                    </a:lnTo>
                    <a:lnTo>
                      <a:pt x="98" y="84"/>
                    </a:lnTo>
                    <a:lnTo>
                      <a:pt x="62" y="72"/>
                    </a:lnTo>
                    <a:lnTo>
                      <a:pt x="58" y="84"/>
                    </a:lnTo>
                    <a:close/>
                    <a:moveTo>
                      <a:pt x="108" y="102"/>
                    </a:moveTo>
                    <a:lnTo>
                      <a:pt x="158" y="120"/>
                    </a:lnTo>
                    <a:lnTo>
                      <a:pt x="162" y="108"/>
                    </a:lnTo>
                    <a:lnTo>
                      <a:pt x="112" y="90"/>
                    </a:lnTo>
                    <a:lnTo>
                      <a:pt x="108" y="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grpSp>
        <p:nvGrpSpPr>
          <p:cNvPr id="124" name="Group 123">
            <a:extLst>
              <a:ext uri="{FF2B5EF4-FFF2-40B4-BE49-F238E27FC236}">
                <a16:creationId xmlns:a16="http://schemas.microsoft.com/office/drawing/2014/main" id="{EB85ABE8-1DA9-9F48-BF93-199D53693F2B}"/>
              </a:ext>
            </a:extLst>
          </p:cNvPr>
          <p:cNvGrpSpPr/>
          <p:nvPr/>
        </p:nvGrpSpPr>
        <p:grpSpPr>
          <a:xfrm>
            <a:off x="463777" y="2933705"/>
            <a:ext cx="339400" cy="339400"/>
            <a:chOff x="426464" y="3720364"/>
            <a:chExt cx="457200" cy="457200"/>
          </a:xfrm>
        </p:grpSpPr>
        <p:sp>
          <p:nvSpPr>
            <p:cNvPr id="125" name="Teardrop 124">
              <a:extLst>
                <a:ext uri="{FF2B5EF4-FFF2-40B4-BE49-F238E27FC236}">
                  <a16:creationId xmlns:a16="http://schemas.microsoft.com/office/drawing/2014/main" id="{B8DBA24E-4DC8-F44F-8599-A2323043645D}"/>
                </a:ext>
              </a:extLst>
            </p:cNvPr>
            <p:cNvSpPr/>
            <p:nvPr/>
          </p:nvSpPr>
          <p:spPr bwMode="ltGray">
            <a:xfrm rot="2700000">
              <a:off x="426464" y="3720364"/>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27" name="Oval 126">
              <a:extLst>
                <a:ext uri="{FF2B5EF4-FFF2-40B4-BE49-F238E27FC236}">
                  <a16:creationId xmlns:a16="http://schemas.microsoft.com/office/drawing/2014/main" id="{55EB0A3A-8458-7A43-BADC-01C53442D8EE}"/>
                </a:ext>
              </a:extLst>
            </p:cNvPr>
            <p:cNvSpPr/>
            <p:nvPr/>
          </p:nvSpPr>
          <p:spPr bwMode="ltGray">
            <a:xfrm>
              <a:off x="449324" y="3743542"/>
              <a:ext cx="411480" cy="41148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grpSp>
        <p:nvGrpSpPr>
          <p:cNvPr id="129" name="Group 128">
            <a:extLst>
              <a:ext uri="{FF2B5EF4-FFF2-40B4-BE49-F238E27FC236}">
                <a16:creationId xmlns:a16="http://schemas.microsoft.com/office/drawing/2014/main" id="{B5BC87BC-28C6-AD42-8799-4B2F482AB811}"/>
              </a:ext>
            </a:extLst>
          </p:cNvPr>
          <p:cNvGrpSpPr/>
          <p:nvPr/>
        </p:nvGrpSpPr>
        <p:grpSpPr>
          <a:xfrm>
            <a:off x="464749" y="3618759"/>
            <a:ext cx="339400" cy="339400"/>
            <a:chOff x="427773" y="4643187"/>
            <a:chExt cx="457200" cy="457200"/>
          </a:xfrm>
        </p:grpSpPr>
        <p:sp>
          <p:nvSpPr>
            <p:cNvPr id="130" name="Teardrop 129">
              <a:extLst>
                <a:ext uri="{FF2B5EF4-FFF2-40B4-BE49-F238E27FC236}">
                  <a16:creationId xmlns:a16="http://schemas.microsoft.com/office/drawing/2014/main" id="{F5B71915-C513-6140-889F-CC104CF8655A}"/>
                </a:ext>
              </a:extLst>
            </p:cNvPr>
            <p:cNvSpPr/>
            <p:nvPr/>
          </p:nvSpPr>
          <p:spPr bwMode="ltGray">
            <a:xfrm rot="2700000">
              <a:off x="427773" y="4643187"/>
              <a:ext cx="457200" cy="457200"/>
            </a:xfrm>
            <a:prstGeom prst="teardrop">
              <a:avLst>
                <a:gd name="adj" fmla="val 151405"/>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grpSp>
          <p:nvGrpSpPr>
            <p:cNvPr id="131" name="Group 130">
              <a:extLst>
                <a:ext uri="{FF2B5EF4-FFF2-40B4-BE49-F238E27FC236}">
                  <a16:creationId xmlns:a16="http://schemas.microsoft.com/office/drawing/2014/main" id="{F27AEB4C-EC04-634C-92DA-3D2C5463EB1C}"/>
                </a:ext>
              </a:extLst>
            </p:cNvPr>
            <p:cNvGrpSpPr/>
            <p:nvPr/>
          </p:nvGrpSpPr>
          <p:grpSpPr>
            <a:xfrm>
              <a:off x="449324" y="4669069"/>
              <a:ext cx="411480" cy="411480"/>
              <a:chOff x="451708" y="5423115"/>
              <a:chExt cx="612000" cy="612000"/>
            </a:xfrm>
          </p:grpSpPr>
          <p:sp>
            <p:nvSpPr>
              <p:cNvPr id="132" name="Oval 131">
                <a:extLst>
                  <a:ext uri="{FF2B5EF4-FFF2-40B4-BE49-F238E27FC236}">
                    <a16:creationId xmlns:a16="http://schemas.microsoft.com/office/drawing/2014/main" id="{8C566FB7-51BB-AC48-8070-EE1345A56E1F}"/>
                  </a:ext>
                </a:extLst>
              </p:cNvPr>
              <p:cNvSpPr/>
              <p:nvPr/>
            </p:nvSpPr>
            <p:spPr bwMode="ltGray">
              <a:xfrm>
                <a:off x="451708" y="5423115"/>
                <a:ext cx="612000" cy="612000"/>
              </a:xfrm>
              <a:prstGeom prst="ellipse">
                <a:avLst/>
              </a:prstGeom>
              <a:solidFill>
                <a:srgbClr val="5757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rgbClr val="FFFFFF"/>
                  </a:solidFill>
                  <a:latin typeface="+mj-lt"/>
                </a:endParaRPr>
              </a:p>
            </p:txBody>
          </p:sp>
          <p:sp>
            <p:nvSpPr>
              <p:cNvPr id="133" name="Freeform 4805">
                <a:extLst>
                  <a:ext uri="{FF2B5EF4-FFF2-40B4-BE49-F238E27FC236}">
                    <a16:creationId xmlns:a16="http://schemas.microsoft.com/office/drawing/2014/main" id="{83873FAB-5F3C-E74D-B02F-44230F567701}"/>
                  </a:ext>
                </a:extLst>
              </p:cNvPr>
              <p:cNvSpPr>
                <a:spLocks noEditPoints="1"/>
              </p:cNvSpPr>
              <p:nvPr/>
            </p:nvSpPr>
            <p:spPr bwMode="auto">
              <a:xfrm>
                <a:off x="541505" y="5554478"/>
                <a:ext cx="436363" cy="330950"/>
              </a:xfrm>
              <a:custGeom>
                <a:avLst/>
                <a:gdLst>
                  <a:gd name="T0" fmla="*/ 324 w 356"/>
                  <a:gd name="T1" fmla="*/ 64 h 270"/>
                  <a:gd name="T2" fmla="*/ 280 w 356"/>
                  <a:gd name="T3" fmla="*/ 10 h 270"/>
                  <a:gd name="T4" fmla="*/ 234 w 356"/>
                  <a:gd name="T5" fmla="*/ 2 h 270"/>
                  <a:gd name="T6" fmla="*/ 92 w 356"/>
                  <a:gd name="T7" fmla="*/ 4 h 270"/>
                  <a:gd name="T8" fmla="*/ 64 w 356"/>
                  <a:gd name="T9" fmla="*/ 18 h 270"/>
                  <a:gd name="T10" fmla="*/ 32 w 356"/>
                  <a:gd name="T11" fmla="*/ 64 h 270"/>
                  <a:gd name="T12" fmla="*/ 8 w 356"/>
                  <a:gd name="T13" fmla="*/ 108 h 270"/>
                  <a:gd name="T14" fmla="*/ 0 w 356"/>
                  <a:gd name="T15" fmla="*/ 168 h 270"/>
                  <a:gd name="T16" fmla="*/ 6 w 356"/>
                  <a:gd name="T17" fmla="*/ 224 h 270"/>
                  <a:gd name="T18" fmla="*/ 12 w 356"/>
                  <a:gd name="T19" fmla="*/ 232 h 270"/>
                  <a:gd name="T20" fmla="*/ 22 w 356"/>
                  <a:gd name="T21" fmla="*/ 232 h 270"/>
                  <a:gd name="T22" fmla="*/ 26 w 356"/>
                  <a:gd name="T23" fmla="*/ 266 h 270"/>
                  <a:gd name="T24" fmla="*/ 60 w 356"/>
                  <a:gd name="T25" fmla="*/ 270 h 270"/>
                  <a:gd name="T26" fmla="*/ 72 w 356"/>
                  <a:gd name="T27" fmla="*/ 258 h 270"/>
                  <a:gd name="T28" fmla="*/ 284 w 356"/>
                  <a:gd name="T29" fmla="*/ 258 h 270"/>
                  <a:gd name="T30" fmla="*/ 292 w 356"/>
                  <a:gd name="T31" fmla="*/ 268 h 270"/>
                  <a:gd name="T32" fmla="*/ 326 w 356"/>
                  <a:gd name="T33" fmla="*/ 268 h 270"/>
                  <a:gd name="T34" fmla="*/ 334 w 356"/>
                  <a:gd name="T35" fmla="*/ 232 h 270"/>
                  <a:gd name="T36" fmla="*/ 340 w 356"/>
                  <a:gd name="T37" fmla="*/ 232 h 270"/>
                  <a:gd name="T38" fmla="*/ 350 w 356"/>
                  <a:gd name="T39" fmla="*/ 224 h 270"/>
                  <a:gd name="T40" fmla="*/ 356 w 356"/>
                  <a:gd name="T41" fmla="*/ 168 h 270"/>
                  <a:gd name="T42" fmla="*/ 352 w 356"/>
                  <a:gd name="T43" fmla="*/ 120 h 270"/>
                  <a:gd name="T44" fmla="*/ 330 w 356"/>
                  <a:gd name="T45" fmla="*/ 72 h 270"/>
                  <a:gd name="T46" fmla="*/ 138 w 356"/>
                  <a:gd name="T47" fmla="*/ 20 h 270"/>
                  <a:gd name="T48" fmla="*/ 246 w 356"/>
                  <a:gd name="T49" fmla="*/ 22 h 270"/>
                  <a:gd name="T50" fmla="*/ 296 w 356"/>
                  <a:gd name="T51" fmla="*/ 62 h 270"/>
                  <a:gd name="T52" fmla="*/ 298 w 356"/>
                  <a:gd name="T53" fmla="*/ 76 h 270"/>
                  <a:gd name="T54" fmla="*/ 284 w 356"/>
                  <a:gd name="T55" fmla="*/ 80 h 270"/>
                  <a:gd name="T56" fmla="*/ 72 w 356"/>
                  <a:gd name="T57" fmla="*/ 80 h 270"/>
                  <a:gd name="T58" fmla="*/ 56 w 356"/>
                  <a:gd name="T59" fmla="*/ 74 h 270"/>
                  <a:gd name="T60" fmla="*/ 70 w 356"/>
                  <a:gd name="T61" fmla="*/ 46 h 270"/>
                  <a:gd name="T62" fmla="*/ 262 w 356"/>
                  <a:gd name="T63" fmla="*/ 136 h 270"/>
                  <a:gd name="T64" fmla="*/ 244 w 356"/>
                  <a:gd name="T65" fmla="*/ 154 h 270"/>
                  <a:gd name="T66" fmla="*/ 100 w 356"/>
                  <a:gd name="T67" fmla="*/ 148 h 270"/>
                  <a:gd name="T68" fmla="*/ 46 w 356"/>
                  <a:gd name="T69" fmla="*/ 152 h 270"/>
                  <a:gd name="T70" fmla="*/ 22 w 356"/>
                  <a:gd name="T71" fmla="*/ 136 h 270"/>
                  <a:gd name="T72" fmla="*/ 28 w 356"/>
                  <a:gd name="T73" fmla="*/ 106 h 270"/>
                  <a:gd name="T74" fmla="*/ 56 w 356"/>
                  <a:gd name="T75" fmla="*/ 102 h 270"/>
                  <a:gd name="T76" fmla="*/ 72 w 356"/>
                  <a:gd name="T77" fmla="*/ 126 h 270"/>
                  <a:gd name="T78" fmla="*/ 46 w 356"/>
                  <a:gd name="T79" fmla="*/ 152 h 270"/>
                  <a:gd name="T80" fmla="*/ 156 w 356"/>
                  <a:gd name="T81" fmla="*/ 212 h 270"/>
                  <a:gd name="T82" fmla="*/ 70 w 356"/>
                  <a:gd name="T83" fmla="*/ 198 h 270"/>
                  <a:gd name="T84" fmla="*/ 152 w 356"/>
                  <a:gd name="T85" fmla="*/ 184 h 270"/>
                  <a:gd name="T86" fmla="*/ 274 w 356"/>
                  <a:gd name="T87" fmla="*/ 186 h 270"/>
                  <a:gd name="T88" fmla="*/ 288 w 356"/>
                  <a:gd name="T89" fmla="*/ 212 h 270"/>
                  <a:gd name="T90" fmla="*/ 292 w 356"/>
                  <a:gd name="T91" fmla="*/ 144 h 270"/>
                  <a:gd name="T92" fmla="*/ 286 w 356"/>
                  <a:gd name="T93" fmla="*/ 116 h 270"/>
                  <a:gd name="T94" fmla="*/ 310 w 356"/>
                  <a:gd name="T95" fmla="*/ 100 h 270"/>
                  <a:gd name="T96" fmla="*/ 336 w 356"/>
                  <a:gd name="T97" fmla="*/ 126 h 270"/>
                  <a:gd name="T98" fmla="*/ 320 w 356"/>
                  <a:gd name="T99" fmla="*/ 15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6" h="270">
                    <a:moveTo>
                      <a:pt x="330" y="72"/>
                    </a:moveTo>
                    <a:lnTo>
                      <a:pt x="330" y="72"/>
                    </a:lnTo>
                    <a:lnTo>
                      <a:pt x="324" y="64"/>
                    </a:lnTo>
                    <a:lnTo>
                      <a:pt x="324" y="64"/>
                    </a:lnTo>
                    <a:lnTo>
                      <a:pt x="314" y="46"/>
                    </a:lnTo>
                    <a:lnTo>
                      <a:pt x="302" y="32"/>
                    </a:lnTo>
                    <a:lnTo>
                      <a:pt x="292" y="18"/>
                    </a:lnTo>
                    <a:lnTo>
                      <a:pt x="280" y="10"/>
                    </a:lnTo>
                    <a:lnTo>
                      <a:pt x="280" y="10"/>
                    </a:lnTo>
                    <a:lnTo>
                      <a:pt x="274" y="6"/>
                    </a:lnTo>
                    <a:lnTo>
                      <a:pt x="264" y="4"/>
                    </a:lnTo>
                    <a:lnTo>
                      <a:pt x="234" y="2"/>
                    </a:lnTo>
                    <a:lnTo>
                      <a:pt x="178" y="0"/>
                    </a:lnTo>
                    <a:lnTo>
                      <a:pt x="178" y="0"/>
                    </a:lnTo>
                    <a:lnTo>
                      <a:pt x="122" y="2"/>
                    </a:lnTo>
                    <a:lnTo>
                      <a:pt x="92" y="4"/>
                    </a:lnTo>
                    <a:lnTo>
                      <a:pt x="82" y="6"/>
                    </a:lnTo>
                    <a:lnTo>
                      <a:pt x="76" y="10"/>
                    </a:lnTo>
                    <a:lnTo>
                      <a:pt x="76" y="10"/>
                    </a:lnTo>
                    <a:lnTo>
                      <a:pt x="64" y="18"/>
                    </a:lnTo>
                    <a:lnTo>
                      <a:pt x="54" y="32"/>
                    </a:lnTo>
                    <a:lnTo>
                      <a:pt x="42" y="46"/>
                    </a:lnTo>
                    <a:lnTo>
                      <a:pt x="32" y="64"/>
                    </a:lnTo>
                    <a:lnTo>
                      <a:pt x="32" y="64"/>
                    </a:lnTo>
                    <a:lnTo>
                      <a:pt x="26" y="72"/>
                    </a:lnTo>
                    <a:lnTo>
                      <a:pt x="26" y="72"/>
                    </a:lnTo>
                    <a:lnTo>
                      <a:pt x="16" y="88"/>
                    </a:lnTo>
                    <a:lnTo>
                      <a:pt x="8" y="108"/>
                    </a:lnTo>
                    <a:lnTo>
                      <a:pt x="4" y="120"/>
                    </a:lnTo>
                    <a:lnTo>
                      <a:pt x="2" y="134"/>
                    </a:lnTo>
                    <a:lnTo>
                      <a:pt x="0" y="150"/>
                    </a:lnTo>
                    <a:lnTo>
                      <a:pt x="0" y="168"/>
                    </a:lnTo>
                    <a:lnTo>
                      <a:pt x="0" y="168"/>
                    </a:lnTo>
                    <a:lnTo>
                      <a:pt x="0" y="192"/>
                    </a:lnTo>
                    <a:lnTo>
                      <a:pt x="2" y="210"/>
                    </a:lnTo>
                    <a:lnTo>
                      <a:pt x="6" y="224"/>
                    </a:lnTo>
                    <a:lnTo>
                      <a:pt x="6" y="224"/>
                    </a:lnTo>
                    <a:lnTo>
                      <a:pt x="6" y="228"/>
                    </a:lnTo>
                    <a:lnTo>
                      <a:pt x="10" y="230"/>
                    </a:lnTo>
                    <a:lnTo>
                      <a:pt x="12" y="232"/>
                    </a:lnTo>
                    <a:lnTo>
                      <a:pt x="16" y="232"/>
                    </a:lnTo>
                    <a:lnTo>
                      <a:pt x="16" y="232"/>
                    </a:lnTo>
                    <a:lnTo>
                      <a:pt x="16" y="232"/>
                    </a:lnTo>
                    <a:lnTo>
                      <a:pt x="22" y="232"/>
                    </a:lnTo>
                    <a:lnTo>
                      <a:pt x="22" y="258"/>
                    </a:lnTo>
                    <a:lnTo>
                      <a:pt x="22" y="258"/>
                    </a:lnTo>
                    <a:lnTo>
                      <a:pt x="24" y="262"/>
                    </a:lnTo>
                    <a:lnTo>
                      <a:pt x="26" y="266"/>
                    </a:lnTo>
                    <a:lnTo>
                      <a:pt x="30" y="268"/>
                    </a:lnTo>
                    <a:lnTo>
                      <a:pt x="34" y="270"/>
                    </a:lnTo>
                    <a:lnTo>
                      <a:pt x="60" y="270"/>
                    </a:lnTo>
                    <a:lnTo>
                      <a:pt x="60" y="270"/>
                    </a:lnTo>
                    <a:lnTo>
                      <a:pt x="64" y="268"/>
                    </a:lnTo>
                    <a:lnTo>
                      <a:pt x="68" y="266"/>
                    </a:lnTo>
                    <a:lnTo>
                      <a:pt x="70" y="262"/>
                    </a:lnTo>
                    <a:lnTo>
                      <a:pt x="72" y="258"/>
                    </a:lnTo>
                    <a:lnTo>
                      <a:pt x="72" y="232"/>
                    </a:lnTo>
                    <a:lnTo>
                      <a:pt x="178" y="232"/>
                    </a:lnTo>
                    <a:lnTo>
                      <a:pt x="284" y="232"/>
                    </a:lnTo>
                    <a:lnTo>
                      <a:pt x="284" y="258"/>
                    </a:lnTo>
                    <a:lnTo>
                      <a:pt x="284" y="258"/>
                    </a:lnTo>
                    <a:lnTo>
                      <a:pt x="286" y="262"/>
                    </a:lnTo>
                    <a:lnTo>
                      <a:pt x="288" y="266"/>
                    </a:lnTo>
                    <a:lnTo>
                      <a:pt x="292" y="268"/>
                    </a:lnTo>
                    <a:lnTo>
                      <a:pt x="296" y="270"/>
                    </a:lnTo>
                    <a:lnTo>
                      <a:pt x="322" y="270"/>
                    </a:lnTo>
                    <a:lnTo>
                      <a:pt x="322" y="270"/>
                    </a:lnTo>
                    <a:lnTo>
                      <a:pt x="326" y="268"/>
                    </a:lnTo>
                    <a:lnTo>
                      <a:pt x="330" y="266"/>
                    </a:lnTo>
                    <a:lnTo>
                      <a:pt x="332" y="262"/>
                    </a:lnTo>
                    <a:lnTo>
                      <a:pt x="334" y="258"/>
                    </a:lnTo>
                    <a:lnTo>
                      <a:pt x="334" y="232"/>
                    </a:lnTo>
                    <a:lnTo>
                      <a:pt x="340" y="232"/>
                    </a:lnTo>
                    <a:lnTo>
                      <a:pt x="340" y="232"/>
                    </a:lnTo>
                    <a:lnTo>
                      <a:pt x="340" y="232"/>
                    </a:lnTo>
                    <a:lnTo>
                      <a:pt x="340" y="232"/>
                    </a:lnTo>
                    <a:lnTo>
                      <a:pt x="344" y="232"/>
                    </a:lnTo>
                    <a:lnTo>
                      <a:pt x="346" y="230"/>
                    </a:lnTo>
                    <a:lnTo>
                      <a:pt x="350" y="228"/>
                    </a:lnTo>
                    <a:lnTo>
                      <a:pt x="350" y="224"/>
                    </a:lnTo>
                    <a:lnTo>
                      <a:pt x="350" y="224"/>
                    </a:lnTo>
                    <a:lnTo>
                      <a:pt x="354" y="210"/>
                    </a:lnTo>
                    <a:lnTo>
                      <a:pt x="356" y="192"/>
                    </a:lnTo>
                    <a:lnTo>
                      <a:pt x="356" y="168"/>
                    </a:lnTo>
                    <a:lnTo>
                      <a:pt x="356" y="168"/>
                    </a:lnTo>
                    <a:lnTo>
                      <a:pt x="356" y="150"/>
                    </a:lnTo>
                    <a:lnTo>
                      <a:pt x="354" y="134"/>
                    </a:lnTo>
                    <a:lnTo>
                      <a:pt x="352" y="120"/>
                    </a:lnTo>
                    <a:lnTo>
                      <a:pt x="348" y="108"/>
                    </a:lnTo>
                    <a:lnTo>
                      <a:pt x="340" y="88"/>
                    </a:lnTo>
                    <a:lnTo>
                      <a:pt x="330" y="72"/>
                    </a:lnTo>
                    <a:lnTo>
                      <a:pt x="330" y="72"/>
                    </a:lnTo>
                    <a:close/>
                    <a:moveTo>
                      <a:pt x="88" y="26"/>
                    </a:moveTo>
                    <a:lnTo>
                      <a:pt x="88" y="26"/>
                    </a:lnTo>
                    <a:lnTo>
                      <a:pt x="110" y="22"/>
                    </a:lnTo>
                    <a:lnTo>
                      <a:pt x="138" y="20"/>
                    </a:lnTo>
                    <a:lnTo>
                      <a:pt x="178" y="20"/>
                    </a:lnTo>
                    <a:lnTo>
                      <a:pt x="178" y="20"/>
                    </a:lnTo>
                    <a:lnTo>
                      <a:pt x="218" y="20"/>
                    </a:lnTo>
                    <a:lnTo>
                      <a:pt x="246" y="22"/>
                    </a:lnTo>
                    <a:lnTo>
                      <a:pt x="268" y="26"/>
                    </a:lnTo>
                    <a:lnTo>
                      <a:pt x="268" y="26"/>
                    </a:lnTo>
                    <a:lnTo>
                      <a:pt x="286" y="46"/>
                    </a:lnTo>
                    <a:lnTo>
                      <a:pt x="296" y="62"/>
                    </a:lnTo>
                    <a:lnTo>
                      <a:pt x="298" y="70"/>
                    </a:lnTo>
                    <a:lnTo>
                      <a:pt x="300" y="74"/>
                    </a:lnTo>
                    <a:lnTo>
                      <a:pt x="300" y="74"/>
                    </a:lnTo>
                    <a:lnTo>
                      <a:pt x="298" y="76"/>
                    </a:lnTo>
                    <a:lnTo>
                      <a:pt x="296" y="78"/>
                    </a:lnTo>
                    <a:lnTo>
                      <a:pt x="292" y="80"/>
                    </a:lnTo>
                    <a:lnTo>
                      <a:pt x="284" y="80"/>
                    </a:lnTo>
                    <a:lnTo>
                      <a:pt x="284" y="80"/>
                    </a:lnTo>
                    <a:lnTo>
                      <a:pt x="178" y="80"/>
                    </a:lnTo>
                    <a:lnTo>
                      <a:pt x="178" y="80"/>
                    </a:lnTo>
                    <a:lnTo>
                      <a:pt x="72" y="80"/>
                    </a:lnTo>
                    <a:lnTo>
                      <a:pt x="72" y="80"/>
                    </a:lnTo>
                    <a:lnTo>
                      <a:pt x="64" y="80"/>
                    </a:lnTo>
                    <a:lnTo>
                      <a:pt x="60" y="78"/>
                    </a:lnTo>
                    <a:lnTo>
                      <a:pt x="58" y="76"/>
                    </a:lnTo>
                    <a:lnTo>
                      <a:pt x="56" y="74"/>
                    </a:lnTo>
                    <a:lnTo>
                      <a:pt x="56" y="74"/>
                    </a:lnTo>
                    <a:lnTo>
                      <a:pt x="58" y="70"/>
                    </a:lnTo>
                    <a:lnTo>
                      <a:pt x="60" y="62"/>
                    </a:lnTo>
                    <a:lnTo>
                      <a:pt x="70" y="46"/>
                    </a:lnTo>
                    <a:lnTo>
                      <a:pt x="88" y="26"/>
                    </a:lnTo>
                    <a:lnTo>
                      <a:pt x="88" y="26"/>
                    </a:lnTo>
                    <a:close/>
                    <a:moveTo>
                      <a:pt x="262" y="136"/>
                    </a:moveTo>
                    <a:lnTo>
                      <a:pt x="262" y="136"/>
                    </a:lnTo>
                    <a:lnTo>
                      <a:pt x="260" y="144"/>
                    </a:lnTo>
                    <a:lnTo>
                      <a:pt x="256" y="148"/>
                    </a:lnTo>
                    <a:lnTo>
                      <a:pt x="252" y="152"/>
                    </a:lnTo>
                    <a:lnTo>
                      <a:pt x="244" y="154"/>
                    </a:lnTo>
                    <a:lnTo>
                      <a:pt x="112" y="154"/>
                    </a:lnTo>
                    <a:lnTo>
                      <a:pt x="112" y="154"/>
                    </a:lnTo>
                    <a:lnTo>
                      <a:pt x="104" y="152"/>
                    </a:lnTo>
                    <a:lnTo>
                      <a:pt x="100" y="148"/>
                    </a:lnTo>
                    <a:lnTo>
                      <a:pt x="96" y="144"/>
                    </a:lnTo>
                    <a:lnTo>
                      <a:pt x="94" y="136"/>
                    </a:lnTo>
                    <a:lnTo>
                      <a:pt x="262" y="136"/>
                    </a:lnTo>
                    <a:close/>
                    <a:moveTo>
                      <a:pt x="46" y="152"/>
                    </a:moveTo>
                    <a:lnTo>
                      <a:pt x="46" y="152"/>
                    </a:lnTo>
                    <a:lnTo>
                      <a:pt x="36" y="150"/>
                    </a:lnTo>
                    <a:lnTo>
                      <a:pt x="28" y="144"/>
                    </a:lnTo>
                    <a:lnTo>
                      <a:pt x="22" y="136"/>
                    </a:lnTo>
                    <a:lnTo>
                      <a:pt x="20" y="126"/>
                    </a:lnTo>
                    <a:lnTo>
                      <a:pt x="20" y="126"/>
                    </a:lnTo>
                    <a:lnTo>
                      <a:pt x="22" y="116"/>
                    </a:lnTo>
                    <a:lnTo>
                      <a:pt x="28" y="106"/>
                    </a:lnTo>
                    <a:lnTo>
                      <a:pt x="36" y="102"/>
                    </a:lnTo>
                    <a:lnTo>
                      <a:pt x="46" y="100"/>
                    </a:lnTo>
                    <a:lnTo>
                      <a:pt x="46" y="100"/>
                    </a:lnTo>
                    <a:lnTo>
                      <a:pt x="56" y="102"/>
                    </a:lnTo>
                    <a:lnTo>
                      <a:pt x="64" y="106"/>
                    </a:lnTo>
                    <a:lnTo>
                      <a:pt x="70" y="116"/>
                    </a:lnTo>
                    <a:lnTo>
                      <a:pt x="72" y="126"/>
                    </a:lnTo>
                    <a:lnTo>
                      <a:pt x="72" y="126"/>
                    </a:lnTo>
                    <a:lnTo>
                      <a:pt x="70" y="136"/>
                    </a:lnTo>
                    <a:lnTo>
                      <a:pt x="64" y="144"/>
                    </a:lnTo>
                    <a:lnTo>
                      <a:pt x="56" y="150"/>
                    </a:lnTo>
                    <a:lnTo>
                      <a:pt x="46" y="152"/>
                    </a:lnTo>
                    <a:lnTo>
                      <a:pt x="46" y="152"/>
                    </a:lnTo>
                    <a:close/>
                    <a:moveTo>
                      <a:pt x="288" y="212"/>
                    </a:moveTo>
                    <a:lnTo>
                      <a:pt x="204" y="212"/>
                    </a:lnTo>
                    <a:lnTo>
                      <a:pt x="156" y="212"/>
                    </a:lnTo>
                    <a:lnTo>
                      <a:pt x="68" y="212"/>
                    </a:lnTo>
                    <a:lnTo>
                      <a:pt x="68" y="206"/>
                    </a:lnTo>
                    <a:lnTo>
                      <a:pt x="68" y="206"/>
                    </a:lnTo>
                    <a:lnTo>
                      <a:pt x="70" y="198"/>
                    </a:lnTo>
                    <a:lnTo>
                      <a:pt x="76" y="190"/>
                    </a:lnTo>
                    <a:lnTo>
                      <a:pt x="82" y="186"/>
                    </a:lnTo>
                    <a:lnTo>
                      <a:pt x="90" y="184"/>
                    </a:lnTo>
                    <a:lnTo>
                      <a:pt x="152" y="184"/>
                    </a:lnTo>
                    <a:lnTo>
                      <a:pt x="208" y="184"/>
                    </a:lnTo>
                    <a:lnTo>
                      <a:pt x="266" y="184"/>
                    </a:lnTo>
                    <a:lnTo>
                      <a:pt x="266" y="184"/>
                    </a:lnTo>
                    <a:lnTo>
                      <a:pt x="274" y="186"/>
                    </a:lnTo>
                    <a:lnTo>
                      <a:pt x="280" y="190"/>
                    </a:lnTo>
                    <a:lnTo>
                      <a:pt x="286" y="198"/>
                    </a:lnTo>
                    <a:lnTo>
                      <a:pt x="288" y="206"/>
                    </a:lnTo>
                    <a:lnTo>
                      <a:pt x="288" y="212"/>
                    </a:lnTo>
                    <a:close/>
                    <a:moveTo>
                      <a:pt x="310" y="152"/>
                    </a:moveTo>
                    <a:lnTo>
                      <a:pt x="310" y="152"/>
                    </a:lnTo>
                    <a:lnTo>
                      <a:pt x="300" y="150"/>
                    </a:lnTo>
                    <a:lnTo>
                      <a:pt x="292" y="144"/>
                    </a:lnTo>
                    <a:lnTo>
                      <a:pt x="286" y="136"/>
                    </a:lnTo>
                    <a:lnTo>
                      <a:pt x="284" y="126"/>
                    </a:lnTo>
                    <a:lnTo>
                      <a:pt x="284" y="126"/>
                    </a:lnTo>
                    <a:lnTo>
                      <a:pt x="286" y="116"/>
                    </a:lnTo>
                    <a:lnTo>
                      <a:pt x="292" y="106"/>
                    </a:lnTo>
                    <a:lnTo>
                      <a:pt x="300" y="102"/>
                    </a:lnTo>
                    <a:lnTo>
                      <a:pt x="310" y="100"/>
                    </a:lnTo>
                    <a:lnTo>
                      <a:pt x="310" y="100"/>
                    </a:lnTo>
                    <a:lnTo>
                      <a:pt x="320" y="102"/>
                    </a:lnTo>
                    <a:lnTo>
                      <a:pt x="328" y="106"/>
                    </a:lnTo>
                    <a:lnTo>
                      <a:pt x="334" y="116"/>
                    </a:lnTo>
                    <a:lnTo>
                      <a:pt x="336" y="126"/>
                    </a:lnTo>
                    <a:lnTo>
                      <a:pt x="336" y="126"/>
                    </a:lnTo>
                    <a:lnTo>
                      <a:pt x="334" y="136"/>
                    </a:lnTo>
                    <a:lnTo>
                      <a:pt x="328" y="144"/>
                    </a:lnTo>
                    <a:lnTo>
                      <a:pt x="320" y="150"/>
                    </a:lnTo>
                    <a:lnTo>
                      <a:pt x="310" y="152"/>
                    </a:lnTo>
                    <a:lnTo>
                      <a:pt x="310" y="1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600" dirty="0"/>
              </a:p>
            </p:txBody>
          </p:sp>
        </p:grpSp>
      </p:grpSp>
      <p:sp>
        <p:nvSpPr>
          <p:cNvPr id="108" name="Rounded Rectangle 107">
            <a:hlinkClick r:id="rId4" action="ppaction://hlinksldjump"/>
            <a:extLst>
              <a:ext uri="{FF2B5EF4-FFF2-40B4-BE49-F238E27FC236}">
                <a16:creationId xmlns:a16="http://schemas.microsoft.com/office/drawing/2014/main" id="{D2E677AE-F960-FD4B-B36B-F05A16F9681A}"/>
              </a:ext>
            </a:extLst>
          </p:cNvPr>
          <p:cNvSpPr/>
          <p:nvPr/>
        </p:nvSpPr>
        <p:spPr>
          <a:xfrm>
            <a:off x="1057700" y="895976"/>
            <a:ext cx="2534254"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Generation Capacity And Energy Mix</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4" name="Rounded Rectangle 133">
            <a:hlinkClick r:id="rId5" action="ppaction://hlinksldjump"/>
            <a:extLst>
              <a:ext uri="{FF2B5EF4-FFF2-40B4-BE49-F238E27FC236}">
                <a16:creationId xmlns:a16="http://schemas.microsoft.com/office/drawing/2014/main" id="{6D83E4CB-2604-F242-9EAA-B3C4C23F4FC8}"/>
              </a:ext>
            </a:extLst>
          </p:cNvPr>
          <p:cNvSpPr/>
          <p:nvPr/>
        </p:nvSpPr>
        <p:spPr>
          <a:xfrm>
            <a:off x="1057700" y="1258532"/>
            <a:ext cx="127606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Coal Phase-Out</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5" name="Rounded Rectangle 134">
            <a:hlinkClick r:id="rId6" action="ppaction://hlinksldjump"/>
            <a:extLst>
              <a:ext uri="{FF2B5EF4-FFF2-40B4-BE49-F238E27FC236}">
                <a16:creationId xmlns:a16="http://schemas.microsoft.com/office/drawing/2014/main" id="{AD61F9C2-D747-A347-BBA0-83652C7837F4}"/>
              </a:ext>
            </a:extLst>
          </p:cNvPr>
          <p:cNvSpPr/>
          <p:nvPr/>
        </p:nvSpPr>
        <p:spPr>
          <a:xfrm>
            <a:off x="1057700" y="1601890"/>
            <a:ext cx="127606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 Auctions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6" name="Rounded Rectangle 135">
            <a:hlinkClick r:id="rId7" action="ppaction://hlinksldjump"/>
            <a:extLst>
              <a:ext uri="{FF2B5EF4-FFF2-40B4-BE49-F238E27FC236}">
                <a16:creationId xmlns:a16="http://schemas.microsoft.com/office/drawing/2014/main" id="{87893B88-7EBC-F84E-AD0F-B1FD73B6DED0}"/>
              </a:ext>
            </a:extLst>
          </p:cNvPr>
          <p:cNvSpPr/>
          <p:nvPr/>
        </p:nvSpPr>
        <p:spPr>
          <a:xfrm>
            <a:off x="1057700" y="1938137"/>
            <a:ext cx="1508080"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Discom Payables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7" name="Rounded Rectangle 136">
            <a:hlinkClick r:id="rId8" action="ppaction://hlinksldjump"/>
            <a:extLst>
              <a:ext uri="{FF2B5EF4-FFF2-40B4-BE49-F238E27FC236}">
                <a16:creationId xmlns:a16="http://schemas.microsoft.com/office/drawing/2014/main" id="{73B7AB10-E793-314A-BB95-22AE969A6A9C}"/>
              </a:ext>
            </a:extLst>
          </p:cNvPr>
          <p:cNvSpPr/>
          <p:nvPr/>
        </p:nvSpPr>
        <p:spPr>
          <a:xfrm>
            <a:off x="1057700" y="2300921"/>
            <a:ext cx="1194182"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Power Markets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8" name="Rounded Rectangle 137">
            <a:hlinkClick r:id="rId9" action="ppaction://hlinksldjump"/>
            <a:extLst>
              <a:ext uri="{FF2B5EF4-FFF2-40B4-BE49-F238E27FC236}">
                <a16:creationId xmlns:a16="http://schemas.microsoft.com/office/drawing/2014/main" id="{60540735-A0C6-7745-BA12-0445762A8DC5}"/>
              </a:ext>
            </a:extLst>
          </p:cNvPr>
          <p:cNvSpPr/>
          <p:nvPr/>
        </p:nvSpPr>
        <p:spPr>
          <a:xfrm>
            <a:off x="1057703" y="2632851"/>
            <a:ext cx="255444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Policy and Regulatory Developments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9" name="Rounded Rectangle 138">
            <a:hlinkClick r:id="rId10" action="ppaction://hlinksldjump"/>
            <a:extLst>
              <a:ext uri="{FF2B5EF4-FFF2-40B4-BE49-F238E27FC236}">
                <a16:creationId xmlns:a16="http://schemas.microsoft.com/office/drawing/2014/main" id="{64A9B9F7-B5F5-EC4C-8B74-2CED6A0345ED}"/>
              </a:ext>
            </a:extLst>
          </p:cNvPr>
          <p:cNvSpPr/>
          <p:nvPr/>
        </p:nvSpPr>
        <p:spPr>
          <a:xfrm>
            <a:off x="1057702" y="2997471"/>
            <a:ext cx="2251880"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Renewable Energy Finance</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0" name="Rounded Rectangle 139">
            <a:hlinkClick r:id="rId11" action="ppaction://hlinksldjump"/>
            <a:extLst>
              <a:ext uri="{FF2B5EF4-FFF2-40B4-BE49-F238E27FC236}">
                <a16:creationId xmlns:a16="http://schemas.microsoft.com/office/drawing/2014/main" id="{D05D0FBB-74C8-4A46-90B7-1DA893D17DE5}"/>
              </a:ext>
            </a:extLst>
          </p:cNvPr>
          <p:cNvSpPr/>
          <p:nvPr/>
        </p:nvSpPr>
        <p:spPr>
          <a:xfrm>
            <a:off x="1057702" y="3342660"/>
            <a:ext cx="1869743"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 Storage</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1" name="Rounded Rectangle 140">
            <a:hlinkClick r:id="rId12" action="ppaction://hlinksldjump"/>
            <a:extLst>
              <a:ext uri="{FF2B5EF4-FFF2-40B4-BE49-F238E27FC236}">
                <a16:creationId xmlns:a16="http://schemas.microsoft.com/office/drawing/2014/main" id="{E5927073-8CB7-1B4C-A5B4-6568E3E61EF2}"/>
              </a:ext>
            </a:extLst>
          </p:cNvPr>
          <p:cNvSpPr/>
          <p:nvPr/>
        </p:nvSpPr>
        <p:spPr>
          <a:xfrm>
            <a:off x="1057702" y="3686821"/>
            <a:ext cx="1383307"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Electric Mobility</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2" name="Rounded Rectangle 141">
            <a:hlinkClick r:id="rId13" action="ppaction://hlinksldjump"/>
            <a:extLst>
              <a:ext uri="{FF2B5EF4-FFF2-40B4-BE49-F238E27FC236}">
                <a16:creationId xmlns:a16="http://schemas.microsoft.com/office/drawing/2014/main" id="{4D5761CE-7AAC-874A-A0C6-6383DA4944B3}"/>
              </a:ext>
            </a:extLst>
          </p:cNvPr>
          <p:cNvSpPr/>
          <p:nvPr/>
        </p:nvSpPr>
        <p:spPr>
          <a:xfrm>
            <a:off x="1057701" y="4023068"/>
            <a:ext cx="1508079"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Annexures</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3" name="Rounded Rectangle 142">
            <a:hlinkClick r:id="rId7" action="ppaction://hlinksldjump"/>
            <a:extLst>
              <a:ext uri="{FF2B5EF4-FFF2-40B4-BE49-F238E27FC236}">
                <a16:creationId xmlns:a16="http://schemas.microsoft.com/office/drawing/2014/main" id="{25803578-FCA8-D64E-BFFC-B784360F6CE4}"/>
              </a:ext>
            </a:extLst>
          </p:cNvPr>
          <p:cNvSpPr/>
          <p:nvPr/>
        </p:nvSpPr>
        <p:spPr>
          <a:xfrm>
            <a:off x="1057702" y="4373228"/>
            <a:ext cx="5958394" cy="20776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u="sng"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hlinkClick r:id="rId14" action="ppaction://hlinksldjump">
                  <a:extLst>
                    <a:ext uri="{A12FA001-AC4F-418D-AE19-62706E023703}">
                      <ahyp:hlinkClr xmlns:ahyp="http://schemas.microsoft.com/office/drawing/2018/hyperlinkcolor" val="tx"/>
                    </a:ext>
                  </a:extLst>
                </a:hlinkClick>
              </a:rPr>
              <a:t>About Us</a:t>
            </a:r>
            <a:endParaRPr lang="en-US" sz="1000" u="sng" dirty="0">
              <a:solidFill>
                <a:schemeClr val="bg1"/>
              </a:solidFill>
              <a:uFill>
                <a:solidFill>
                  <a:srgbClr val="009CD8"/>
                </a:solidFill>
              </a:u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7671" y="3003122"/>
            <a:ext cx="153806" cy="227440"/>
          </a:xfrm>
          <a:prstGeom prst="rect">
            <a:avLst/>
          </a:prstGeom>
        </p:spPr>
      </p:pic>
      <p:grpSp>
        <p:nvGrpSpPr>
          <p:cNvPr id="78" name="Group 77"/>
          <p:cNvGrpSpPr/>
          <p:nvPr/>
        </p:nvGrpSpPr>
        <p:grpSpPr>
          <a:xfrm>
            <a:off x="8284057" y="4779402"/>
            <a:ext cx="715926" cy="418214"/>
            <a:chOff x="8284057" y="4779402"/>
            <a:chExt cx="715926" cy="418214"/>
          </a:xfrm>
        </p:grpSpPr>
        <p:sp>
          <p:nvSpPr>
            <p:cNvPr id="79" name="Rounded Rectangle 78"/>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80" name="Group 79"/>
            <p:cNvGrpSpPr/>
            <p:nvPr/>
          </p:nvGrpSpPr>
          <p:grpSpPr>
            <a:xfrm>
              <a:off x="8284057" y="4879531"/>
              <a:ext cx="715926" cy="263969"/>
              <a:chOff x="1376812" y="1471708"/>
              <a:chExt cx="715926" cy="263969"/>
            </a:xfrm>
          </p:grpSpPr>
          <p:sp>
            <p:nvSpPr>
              <p:cNvPr id="81" name="TextBox 80"/>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82" name="Group 81"/>
              <p:cNvGrpSpPr/>
              <p:nvPr/>
            </p:nvGrpSpPr>
            <p:grpSpPr>
              <a:xfrm>
                <a:off x="1504037" y="1471708"/>
                <a:ext cx="436340" cy="63914"/>
                <a:chOff x="973747" y="978085"/>
                <a:chExt cx="436340" cy="63914"/>
              </a:xfrm>
            </p:grpSpPr>
            <p:sp>
              <p:nvSpPr>
                <p:cNvPr id="83" name="Oval 82"/>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5" name="Oval 84"/>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
        <p:nvSpPr>
          <p:cNvPr id="144" name="TextBox 143"/>
          <p:cNvSpPr txBox="1"/>
          <p:nvPr/>
        </p:nvSpPr>
        <p:spPr>
          <a:xfrm rot="16200000">
            <a:off x="8583621" y="3704036"/>
            <a:ext cx="750626" cy="200055"/>
          </a:xfrm>
          <a:prstGeom prst="rect">
            <a:avLst/>
          </a:prstGeom>
          <a:noFill/>
        </p:spPr>
        <p:txBody>
          <a:bodyPr wrap="square" rtlCol="0">
            <a:spAutoFit/>
          </a:bodyPr>
          <a:lstStyle/>
          <a:p>
            <a:r>
              <a:rPr lang="en-IN" sz="700" dirty="0">
                <a:solidFill>
                  <a:srgbClr val="9D9D9C"/>
                </a:solidFill>
                <a:latin typeface="Open Sans" panose="020B0606030504020204" pitchFamily="34" charset="0"/>
                <a:ea typeface="Open Sans" panose="020B0606030504020204" pitchFamily="34" charset="0"/>
                <a:cs typeface="Open Sans" panose="020B0606030504020204" pitchFamily="34" charset="0"/>
              </a:rPr>
              <a:t>Image: iStock</a:t>
            </a:r>
          </a:p>
        </p:txBody>
      </p:sp>
      <p:sp>
        <p:nvSpPr>
          <p:cNvPr id="87" name="Rounded Rectangle 86">
            <a:hlinkClick r:id="rId4" action="ppaction://hlinksldjump"/>
            <a:extLst>
              <a:ext uri="{FF2B5EF4-FFF2-40B4-BE49-F238E27FC236}">
                <a16:creationId xmlns:a16="http://schemas.microsoft.com/office/drawing/2014/main" id="{D2E677AE-F960-FD4B-B36B-F05A16F9681A}"/>
              </a:ext>
            </a:extLst>
          </p:cNvPr>
          <p:cNvSpPr/>
          <p:nvPr/>
        </p:nvSpPr>
        <p:spPr>
          <a:xfrm>
            <a:off x="3737596" y="88171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8" name="Rounded Rectangle 87">
            <a:hlinkClick r:id="rId4" action="ppaction://hlinksldjump"/>
            <a:extLst>
              <a:ext uri="{FF2B5EF4-FFF2-40B4-BE49-F238E27FC236}">
                <a16:creationId xmlns:a16="http://schemas.microsoft.com/office/drawing/2014/main" id="{D2E677AE-F960-FD4B-B36B-F05A16F9681A}"/>
              </a:ext>
            </a:extLst>
          </p:cNvPr>
          <p:cNvSpPr/>
          <p:nvPr/>
        </p:nvSpPr>
        <p:spPr>
          <a:xfrm>
            <a:off x="3739265" y="1222910"/>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0" name="Rounded Rectangle 89">
            <a:hlinkClick r:id="rId4" action="ppaction://hlinksldjump"/>
            <a:extLst>
              <a:ext uri="{FF2B5EF4-FFF2-40B4-BE49-F238E27FC236}">
                <a16:creationId xmlns:a16="http://schemas.microsoft.com/office/drawing/2014/main" id="{D2E677AE-F960-FD4B-B36B-F05A16F9681A}"/>
              </a:ext>
            </a:extLst>
          </p:cNvPr>
          <p:cNvSpPr/>
          <p:nvPr/>
        </p:nvSpPr>
        <p:spPr>
          <a:xfrm>
            <a:off x="3739827" y="1571250"/>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6" name="Rounded Rectangle 125">
            <a:hlinkClick r:id="rId4" action="ppaction://hlinksldjump"/>
            <a:extLst>
              <a:ext uri="{FF2B5EF4-FFF2-40B4-BE49-F238E27FC236}">
                <a16:creationId xmlns:a16="http://schemas.microsoft.com/office/drawing/2014/main" id="{D2E677AE-F960-FD4B-B36B-F05A16F9681A}"/>
              </a:ext>
            </a:extLst>
          </p:cNvPr>
          <p:cNvSpPr/>
          <p:nvPr/>
        </p:nvSpPr>
        <p:spPr>
          <a:xfrm>
            <a:off x="3744420" y="1901251"/>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5" name="Rounded Rectangle 144">
            <a:hlinkClick r:id="rId4" action="ppaction://hlinksldjump"/>
            <a:extLst>
              <a:ext uri="{FF2B5EF4-FFF2-40B4-BE49-F238E27FC236}">
                <a16:creationId xmlns:a16="http://schemas.microsoft.com/office/drawing/2014/main" id="{D2E677AE-F960-FD4B-B36B-F05A16F9681A}"/>
              </a:ext>
            </a:extLst>
          </p:cNvPr>
          <p:cNvSpPr/>
          <p:nvPr/>
        </p:nvSpPr>
        <p:spPr>
          <a:xfrm>
            <a:off x="3744420" y="2264724"/>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6" name="Rounded Rectangle 145">
            <a:hlinkClick r:id="rId4" action="ppaction://hlinksldjump"/>
            <a:extLst>
              <a:ext uri="{FF2B5EF4-FFF2-40B4-BE49-F238E27FC236}">
                <a16:creationId xmlns:a16="http://schemas.microsoft.com/office/drawing/2014/main" id="{D2E677AE-F960-FD4B-B36B-F05A16F9681A}"/>
              </a:ext>
            </a:extLst>
          </p:cNvPr>
          <p:cNvSpPr/>
          <p:nvPr/>
        </p:nvSpPr>
        <p:spPr>
          <a:xfrm>
            <a:off x="3745872" y="2603978"/>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10</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7" name="Rounded Rectangle 146">
            <a:hlinkClick r:id="rId4" action="ppaction://hlinksldjump"/>
            <a:extLst>
              <a:ext uri="{FF2B5EF4-FFF2-40B4-BE49-F238E27FC236}">
                <a16:creationId xmlns:a16="http://schemas.microsoft.com/office/drawing/2014/main" id="{D2E677AE-F960-FD4B-B36B-F05A16F9681A}"/>
              </a:ext>
            </a:extLst>
          </p:cNvPr>
          <p:cNvSpPr/>
          <p:nvPr/>
        </p:nvSpPr>
        <p:spPr>
          <a:xfrm>
            <a:off x="3748330" y="294588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8" name="Rounded Rectangle 147">
            <a:hlinkClick r:id="rId4" action="ppaction://hlinksldjump"/>
            <a:extLst>
              <a:ext uri="{FF2B5EF4-FFF2-40B4-BE49-F238E27FC236}">
                <a16:creationId xmlns:a16="http://schemas.microsoft.com/office/drawing/2014/main" id="{D2E677AE-F960-FD4B-B36B-F05A16F9681A}"/>
              </a:ext>
            </a:extLst>
          </p:cNvPr>
          <p:cNvSpPr/>
          <p:nvPr/>
        </p:nvSpPr>
        <p:spPr>
          <a:xfrm>
            <a:off x="3753266" y="3306921"/>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14</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9" name="Rounded Rectangle 148">
            <a:hlinkClick r:id="rId4" action="ppaction://hlinksldjump"/>
            <a:extLst>
              <a:ext uri="{FF2B5EF4-FFF2-40B4-BE49-F238E27FC236}">
                <a16:creationId xmlns:a16="http://schemas.microsoft.com/office/drawing/2014/main" id="{D2E677AE-F960-FD4B-B36B-F05A16F9681A}"/>
              </a:ext>
            </a:extLst>
          </p:cNvPr>
          <p:cNvSpPr/>
          <p:nvPr/>
        </p:nvSpPr>
        <p:spPr>
          <a:xfrm>
            <a:off x="3753266" y="3648116"/>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15</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0" name="Rounded Rectangle 149">
            <a:hlinkClick r:id="rId4" action="ppaction://hlinksldjump"/>
            <a:extLst>
              <a:ext uri="{FF2B5EF4-FFF2-40B4-BE49-F238E27FC236}">
                <a16:creationId xmlns:a16="http://schemas.microsoft.com/office/drawing/2014/main" id="{D2E677AE-F960-FD4B-B36B-F05A16F9681A}"/>
              </a:ext>
            </a:extLst>
          </p:cNvPr>
          <p:cNvSpPr/>
          <p:nvPr/>
        </p:nvSpPr>
        <p:spPr>
          <a:xfrm>
            <a:off x="3749183" y="3990237"/>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17</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1" name="Rounded Rectangle 150">
            <a:hlinkClick r:id="rId4" action="ppaction://hlinksldjump"/>
            <a:extLst>
              <a:ext uri="{FF2B5EF4-FFF2-40B4-BE49-F238E27FC236}">
                <a16:creationId xmlns:a16="http://schemas.microsoft.com/office/drawing/2014/main" id="{D2E677AE-F960-FD4B-B36B-F05A16F9681A}"/>
              </a:ext>
            </a:extLst>
          </p:cNvPr>
          <p:cNvSpPr/>
          <p:nvPr/>
        </p:nvSpPr>
        <p:spPr>
          <a:xfrm>
            <a:off x="3753266" y="4339095"/>
            <a:ext cx="377636" cy="273854"/>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19</a:t>
            </a:r>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652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Rounded Rectangle 1"/>
          <p:cNvSpPr/>
          <p:nvPr/>
        </p:nvSpPr>
        <p:spPr>
          <a:xfrm>
            <a:off x="6485302" y="734528"/>
            <a:ext cx="3238213" cy="4000223"/>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Google Shape;99;p20"/>
          <p:cNvSpPr txBox="1">
            <a:spLocks noGrp="1"/>
          </p:cNvSpPr>
          <p:nvPr>
            <p:ph type="title"/>
          </p:nvPr>
        </p:nvSpPr>
        <p:spPr>
          <a:xfrm>
            <a:off x="457200" y="124721"/>
            <a:ext cx="6897830" cy="481580"/>
          </a:xfrm>
          <a:prstGeom prst="rect">
            <a:avLst/>
          </a:prstGeom>
        </p:spPr>
        <p:txBody>
          <a:bodyPr spcFirstLastPara="1" wrap="square" lIns="91425" tIns="91425" rIns="91425" bIns="91425" anchor="b" anchorCtr="0">
            <a:noAutofit/>
          </a:bodyPr>
          <a:lstStyle/>
          <a:p>
            <a:pPr lvl="0"/>
            <a:r>
              <a:rPr lang="en-US" sz="1200" dirty="0">
                <a:solidFill>
                  <a:srgbClr val="575756"/>
                </a:solidFill>
              </a:rPr>
              <a:t>Generation capacity: </a:t>
            </a:r>
            <a:r>
              <a:rPr lang="en-US" sz="1200" dirty="0">
                <a:solidFill>
                  <a:srgbClr val="009CD8"/>
                </a:solidFill>
              </a:rPr>
              <a:t>slowdown in RE capacity addition, but impressive capacity sanctioned in Q1 FY21</a:t>
            </a:r>
            <a:endParaRPr sz="1200" dirty="0">
              <a:solidFill>
                <a:srgbClr val="009CD8"/>
              </a:solidFill>
            </a:endParaRPr>
          </a:p>
        </p:txBody>
      </p:sp>
      <p:sp>
        <p:nvSpPr>
          <p:cNvPr id="1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43118" y="2906762"/>
            <a:ext cx="4643051" cy="280813"/>
          </a:xfrm>
          <a:prstGeom prst="rect">
            <a:avLst/>
          </a:prstGeom>
        </p:spPr>
        <p:txBody>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Central Electricity Authority. *Does not include solar roof-top capacity (2.8 GW as of June 2020)</a:t>
            </a:r>
          </a:p>
        </p:txBody>
      </p:sp>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35581" y="4769651"/>
            <a:ext cx="6049927"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Ministry of New and Renewable Energy.</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0;p20"/>
          <p:cNvSpPr txBox="1"/>
          <p:nvPr/>
        </p:nvSpPr>
        <p:spPr>
          <a:xfrm>
            <a:off x="6554363" y="771276"/>
            <a:ext cx="2391744" cy="369729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No noticeable gas/diesel, nuclear and hydro capacity additions </a:t>
            </a:r>
            <a:r>
              <a:rPr lang="en-IN" sz="800" dirty="0">
                <a:solidFill>
                  <a:srgbClr val="575756"/>
                </a:solidFill>
                <a:latin typeface="Open Sans"/>
                <a:ea typeface="Open Sans"/>
                <a:cs typeface="Open Sans"/>
                <a:sym typeface="Open Sans"/>
              </a:rPr>
              <a:t>since FY18.</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Coal/lignite capacity </a:t>
            </a:r>
            <a:r>
              <a:rPr lang="en-IN" sz="800" dirty="0">
                <a:solidFill>
                  <a:srgbClr val="575756"/>
                </a:solidFill>
                <a:latin typeface="Open Sans"/>
                <a:ea typeface="Open Sans"/>
                <a:cs typeface="Open Sans"/>
                <a:sym typeface="Open Sans"/>
              </a:rPr>
              <a:t>grew at a compounded annual growth rate (CAGR) </a:t>
            </a:r>
            <a:r>
              <a:rPr lang="en-IN" sz="800" b="1" dirty="0">
                <a:solidFill>
                  <a:srgbClr val="575756"/>
                </a:solidFill>
                <a:latin typeface="Open Sans"/>
                <a:ea typeface="Open Sans"/>
                <a:cs typeface="Open Sans"/>
                <a:sym typeface="Open Sans"/>
              </a:rPr>
              <a:t>of 9% in the last decade. </a:t>
            </a:r>
            <a:r>
              <a:rPr lang="en-IN" sz="800" dirty="0">
                <a:solidFill>
                  <a:srgbClr val="575756"/>
                </a:solidFill>
                <a:latin typeface="Open Sans"/>
                <a:ea typeface="Open Sans"/>
                <a:cs typeface="Open Sans"/>
                <a:sym typeface="Open Sans"/>
              </a:rPr>
              <a:t>RE capacity </a:t>
            </a:r>
            <a:r>
              <a:rPr lang="en-IN" sz="800" b="1" dirty="0">
                <a:solidFill>
                  <a:srgbClr val="575756"/>
                </a:solidFill>
                <a:latin typeface="Open Sans"/>
                <a:ea typeface="Open Sans"/>
                <a:cs typeface="Open Sans"/>
                <a:sym typeface="Open Sans"/>
              </a:rPr>
              <a:t>grew at 19% (off a relatively low base of 15.5 GW in FY10)</a:t>
            </a:r>
            <a:r>
              <a:rPr lang="en-IN" sz="800" dirty="0">
                <a:solidFill>
                  <a:srgbClr val="575756"/>
                </a:solidFill>
                <a:latin typeface="Open Sans"/>
                <a:ea typeface="Open Sans"/>
                <a:cs typeface="Open Sans"/>
                <a:sym typeface="Open Sans"/>
              </a:rPr>
              <a:t> for the same period. </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Here onwards, RE capacity will need to grow at a CAGR of 16% to reach the 450 GW target by 2030.</a:t>
            </a:r>
          </a:p>
          <a:p>
            <a:pPr lvl="0">
              <a:spcBef>
                <a:spcPts val="700"/>
              </a:spcBef>
              <a:buClr>
                <a:schemeClr val="dk1"/>
              </a:buClr>
              <a:buSzPts val="1100"/>
            </a:pPr>
            <a:r>
              <a:rPr lang="en-IN" sz="800" dirty="0">
                <a:solidFill>
                  <a:srgbClr val="575756"/>
                </a:solidFill>
                <a:latin typeface="Open Sans"/>
                <a:ea typeface="Open Sans"/>
                <a:cs typeface="Open Sans"/>
                <a:sym typeface="Open Sans"/>
              </a:rPr>
              <a:t>Quarterly RE capacity additions have </a:t>
            </a:r>
            <a:r>
              <a:rPr lang="en-IN" sz="800" b="1" dirty="0">
                <a:solidFill>
                  <a:srgbClr val="575756"/>
                </a:solidFill>
                <a:latin typeface="Open Sans"/>
                <a:ea typeface="Open Sans"/>
                <a:cs typeface="Open Sans"/>
                <a:sym typeface="Open Sans"/>
              </a:rPr>
              <a:t>slowed down in the last four quarters.</a:t>
            </a:r>
            <a:r>
              <a:rPr lang="en-IN" sz="800" dirty="0">
                <a:solidFill>
                  <a:srgbClr val="575756"/>
                </a:solidFill>
                <a:latin typeface="Open Sans"/>
                <a:ea typeface="Open Sans"/>
                <a:cs typeface="Open Sans"/>
                <a:sym typeface="Open Sans"/>
              </a:rPr>
              <a:t> Pace of grid scale solar &amp; wind capacity additions are by and large a function of auctions held in the preceding 12-24 months. </a:t>
            </a:r>
          </a:p>
          <a:p>
            <a:pPr lvl="0">
              <a:spcBef>
                <a:spcPts val="700"/>
              </a:spcBef>
              <a:buClr>
                <a:schemeClr val="dk1"/>
              </a:buClr>
              <a:buSzPts val="1100"/>
            </a:pPr>
            <a:r>
              <a:rPr lang="en-IN" sz="800" dirty="0">
                <a:solidFill>
                  <a:srgbClr val="575756"/>
                </a:solidFill>
                <a:latin typeface="Open Sans"/>
                <a:ea typeface="Open Sans"/>
                <a:cs typeface="Open Sans"/>
                <a:sym typeface="Open Sans"/>
              </a:rPr>
              <a:t>Solar (grid-scale and rooftop) contributed </a:t>
            </a:r>
            <a:r>
              <a:rPr lang="en-IN" sz="800" b="1" dirty="0">
                <a:solidFill>
                  <a:srgbClr val="575756"/>
                </a:solidFill>
                <a:latin typeface="Open Sans"/>
                <a:ea typeface="Open Sans"/>
                <a:cs typeface="Open Sans"/>
                <a:sym typeface="Open Sans"/>
              </a:rPr>
              <a:t>nearly 84% of the RE capacity addition in Q1 FY21.</a:t>
            </a:r>
          </a:p>
          <a:p>
            <a:pPr>
              <a:spcBef>
                <a:spcPts val="700"/>
              </a:spcBef>
              <a:buClr>
                <a:schemeClr val="dk1"/>
              </a:buClr>
              <a:buSzPts val="1100"/>
            </a:pPr>
            <a:r>
              <a:rPr lang="en-IN" sz="800" b="1" dirty="0">
                <a:solidFill>
                  <a:srgbClr val="575756"/>
                </a:solidFill>
                <a:latin typeface="Open Sans"/>
                <a:ea typeface="Open Sans"/>
                <a:cs typeface="Open Sans"/>
                <a:sym typeface="Open Sans"/>
              </a:rPr>
              <a:t>Despite Covid-19, 12 GW of solar and 400 MW of solar–wind </a:t>
            </a:r>
            <a:r>
              <a:rPr lang="en-IN" sz="800" dirty="0">
                <a:solidFill>
                  <a:srgbClr val="575756"/>
                </a:solidFill>
                <a:latin typeface="Open Sans"/>
                <a:ea typeface="Open Sans"/>
                <a:cs typeface="Open Sans"/>
                <a:sym typeface="Open Sans"/>
              </a:rPr>
              <a:t>hybrid capacity was sanctioned/auctioned in Q1 FY21. </a:t>
            </a:r>
            <a:r>
              <a:rPr lang="en-IN" sz="800" b="1" dirty="0">
                <a:solidFill>
                  <a:srgbClr val="575756"/>
                </a:solidFill>
                <a:latin typeface="Open Sans"/>
                <a:ea typeface="Open Sans"/>
                <a:cs typeface="Open Sans"/>
                <a:sym typeface="Open Sans"/>
              </a:rPr>
              <a:t>This is equivalent to an impressive 14% of India’s aggregate installed RE capacity of 87.7 GW.</a:t>
            </a:r>
            <a:endParaRPr sz="800" dirty="0">
              <a:solidFill>
                <a:srgbClr val="575756"/>
              </a:solidFill>
              <a:latin typeface="Open Sans"/>
              <a:ea typeface="Open Sans"/>
              <a:cs typeface="Open Sans"/>
              <a:sym typeface="Open Sans"/>
            </a:endParaRPr>
          </a:p>
        </p:txBody>
      </p:sp>
      <p:graphicFrame>
        <p:nvGraphicFramePr>
          <p:cNvPr id="26" name="Chart 25">
            <a:extLst>
              <a:ext uri="{FF2B5EF4-FFF2-40B4-BE49-F238E27FC236}">
                <a16:creationId xmlns:a16="http://schemas.microsoft.com/office/drawing/2014/main" id="{C4F5E5BA-0F0B-7642-83D2-30C24092BB05}"/>
              </a:ext>
            </a:extLst>
          </p:cNvPr>
          <p:cNvGraphicFramePr/>
          <p:nvPr>
            <p:extLst>
              <p:ext uri="{D42A27DB-BD31-4B8C-83A1-F6EECF244321}">
                <p14:modId xmlns:p14="http://schemas.microsoft.com/office/powerpoint/2010/main" val="629730988"/>
              </p:ext>
            </p:extLst>
          </p:nvPr>
        </p:nvGraphicFramePr>
        <p:xfrm>
          <a:off x="261674" y="3174844"/>
          <a:ext cx="6059102" cy="17646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32">
            <a:extLst>
              <a:ext uri="{FF2B5EF4-FFF2-40B4-BE49-F238E27FC236}">
                <a16:creationId xmlns:a16="http://schemas.microsoft.com/office/drawing/2014/main" id="{FE4317EF-28F1-CA4F-B519-CE618905DB8A}"/>
              </a:ext>
            </a:extLst>
          </p:cNvPr>
          <p:cNvGraphicFramePr/>
          <p:nvPr>
            <p:extLst>
              <p:ext uri="{D42A27DB-BD31-4B8C-83A1-F6EECF244321}">
                <p14:modId xmlns:p14="http://schemas.microsoft.com/office/powerpoint/2010/main" val="1573784640"/>
              </p:ext>
            </p:extLst>
          </p:nvPr>
        </p:nvGraphicFramePr>
        <p:xfrm>
          <a:off x="270849" y="639177"/>
          <a:ext cx="6049928" cy="2377036"/>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Connector 6"/>
          <p:cNvCxnSpPr/>
          <p:nvPr/>
        </p:nvCxnSpPr>
        <p:spPr>
          <a:xfrm>
            <a:off x="2171700" y="774402"/>
            <a:ext cx="4149076"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1248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5" name="Straight Connector 34"/>
          <p:cNvCxnSpPr/>
          <p:nvPr/>
        </p:nvCxnSpPr>
        <p:spPr>
          <a:xfrm>
            <a:off x="2052084" y="3292006"/>
            <a:ext cx="4266469"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230093"/>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grpSp>
        <p:nvGrpSpPr>
          <p:cNvPr id="3" name="Group 2"/>
          <p:cNvGrpSpPr/>
          <p:nvPr/>
        </p:nvGrpSpPr>
        <p:grpSpPr>
          <a:xfrm>
            <a:off x="8284057" y="4779402"/>
            <a:ext cx="715926" cy="418214"/>
            <a:chOff x="8284057" y="4779402"/>
            <a:chExt cx="715926" cy="418214"/>
          </a:xfrm>
        </p:grpSpPr>
        <p:sp>
          <p:nvSpPr>
            <p:cNvPr id="27" name="Rounded Rectangle 26"/>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7" name="Group 36"/>
            <p:cNvGrpSpPr/>
            <p:nvPr/>
          </p:nvGrpSpPr>
          <p:grpSpPr>
            <a:xfrm>
              <a:off x="8284057" y="4879531"/>
              <a:ext cx="715926" cy="263969"/>
              <a:chOff x="1376812" y="1471708"/>
              <a:chExt cx="715926" cy="263969"/>
            </a:xfrm>
          </p:grpSpPr>
          <p:sp>
            <p:nvSpPr>
              <p:cNvPr id="38" name="TextBox 3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39" name="Group 38"/>
              <p:cNvGrpSpPr/>
              <p:nvPr/>
            </p:nvGrpSpPr>
            <p:grpSpPr>
              <a:xfrm>
                <a:off x="1504037" y="1471708"/>
                <a:ext cx="436340" cy="63914"/>
                <a:chOff x="973747" y="978085"/>
                <a:chExt cx="436340" cy="63914"/>
              </a:xfrm>
            </p:grpSpPr>
            <p:sp>
              <p:nvSpPr>
                <p:cNvPr id="40" name="Oval 3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Tree>
    <p:extLst>
      <p:ext uri="{BB962C8B-B14F-4D97-AF65-F5344CB8AC3E}">
        <p14:creationId xmlns:p14="http://schemas.microsoft.com/office/powerpoint/2010/main" val="2239407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63A171B9-14AD-5E49-AC28-F6FF6A7A089D}"/>
              </a:ext>
            </a:extLst>
          </p:cNvPr>
          <p:cNvGraphicFramePr/>
          <p:nvPr>
            <p:extLst>
              <p:ext uri="{D42A27DB-BD31-4B8C-83A1-F6EECF244321}">
                <p14:modId xmlns:p14="http://schemas.microsoft.com/office/powerpoint/2010/main" val="465358432"/>
              </p:ext>
            </p:extLst>
          </p:nvPr>
        </p:nvGraphicFramePr>
        <p:xfrm>
          <a:off x="218297" y="613901"/>
          <a:ext cx="6100256" cy="3008257"/>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
          <p:cNvSpPr/>
          <p:nvPr/>
        </p:nvSpPr>
        <p:spPr>
          <a:xfrm>
            <a:off x="6485302" y="517996"/>
            <a:ext cx="3238213" cy="4216755"/>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Google Shape;99;p20"/>
          <p:cNvSpPr txBox="1">
            <a:spLocks noGrp="1"/>
          </p:cNvSpPr>
          <p:nvPr>
            <p:ph type="title"/>
          </p:nvPr>
        </p:nvSpPr>
        <p:spPr>
          <a:xfrm>
            <a:off x="457200" y="197547"/>
            <a:ext cx="6897830" cy="234859"/>
          </a:xfrm>
          <a:prstGeom prst="rect">
            <a:avLst/>
          </a:prstGeom>
        </p:spPr>
        <p:txBody>
          <a:bodyPr spcFirstLastPara="1" wrap="square" lIns="91425" tIns="91425" rIns="91425" bIns="91425" anchor="b" anchorCtr="0">
            <a:noAutofit/>
          </a:bodyPr>
          <a:lstStyle/>
          <a:p>
            <a:pPr lvl="0"/>
            <a:r>
              <a:rPr lang="en-US" sz="1200" dirty="0">
                <a:solidFill>
                  <a:srgbClr val="575756"/>
                </a:solidFill>
              </a:rPr>
              <a:t>Energy mix : </a:t>
            </a:r>
            <a:r>
              <a:rPr lang="en-US" sz="1200" dirty="0">
                <a:solidFill>
                  <a:srgbClr val="009CD8"/>
                </a:solidFill>
              </a:rPr>
              <a:t>share of RE up from 9.9% in Q1 FY20 to 11.8% in Q1 FY21</a:t>
            </a:r>
            <a:endParaRPr sz="1200" dirty="0">
              <a:solidFill>
                <a:srgbClr val="009CD8"/>
              </a:solidFill>
            </a:endParaRPr>
          </a:p>
        </p:txBody>
      </p:sp>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43491" y="4750601"/>
            <a:ext cx="6725799"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POSOCO. </a:t>
            </a: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Note: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RE technologies include solar, wind, biomass, waste to energy and small hydro and does not include rooftop solar and hydro generation</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7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0;p20"/>
          <p:cNvSpPr txBox="1"/>
          <p:nvPr/>
        </p:nvSpPr>
        <p:spPr>
          <a:xfrm>
            <a:off x="6554363" y="566799"/>
            <a:ext cx="2445620" cy="4054911"/>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Total generation for Q1 FY21 was down by 15.9% </a:t>
            </a:r>
            <a:r>
              <a:rPr lang="en-IN" sz="800" dirty="0">
                <a:solidFill>
                  <a:srgbClr val="575756"/>
                </a:solidFill>
                <a:latin typeface="Open Sans"/>
                <a:ea typeface="Open Sans"/>
                <a:cs typeface="Open Sans"/>
                <a:sym typeface="Open Sans"/>
              </a:rPr>
              <a:t>from Q1 FY20 due to the Covid-19 nationwide lockdown.</a:t>
            </a:r>
          </a:p>
          <a:p>
            <a:pPr marL="171450" lvl="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April: </a:t>
            </a:r>
            <a:r>
              <a:rPr lang="en-IN" sz="800" dirty="0">
                <a:solidFill>
                  <a:srgbClr val="575756"/>
                </a:solidFill>
                <a:latin typeface="Open Sans"/>
                <a:ea typeface="Open Sans"/>
                <a:cs typeface="Open Sans"/>
                <a:sym typeface="Open Sans"/>
              </a:rPr>
              <a:t>Down by 23.8%</a:t>
            </a:r>
          </a:p>
          <a:p>
            <a:pPr marL="171450" lvl="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May: </a:t>
            </a:r>
            <a:r>
              <a:rPr lang="en-IN" sz="800" dirty="0">
                <a:solidFill>
                  <a:srgbClr val="575756"/>
                </a:solidFill>
                <a:latin typeface="Open Sans"/>
                <a:ea typeface="Open Sans"/>
                <a:cs typeface="Open Sans"/>
                <a:sym typeface="Open Sans"/>
              </a:rPr>
              <a:t>Down by 14.6%</a:t>
            </a:r>
          </a:p>
          <a:p>
            <a:pPr marL="171450" lvl="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June:</a:t>
            </a:r>
            <a:r>
              <a:rPr lang="en-IN" sz="800" dirty="0">
                <a:solidFill>
                  <a:srgbClr val="575756"/>
                </a:solidFill>
                <a:latin typeface="Open Sans"/>
                <a:ea typeface="Open Sans"/>
                <a:cs typeface="Open Sans"/>
                <a:sym typeface="Open Sans"/>
              </a:rPr>
              <a:t> Down by 9.8%</a:t>
            </a:r>
          </a:p>
          <a:p>
            <a:pPr marL="171450" lvl="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Total Q1 FY21:</a:t>
            </a:r>
            <a:r>
              <a:rPr lang="en-IN" sz="800" dirty="0">
                <a:solidFill>
                  <a:srgbClr val="575756"/>
                </a:solidFill>
                <a:latin typeface="Open Sans"/>
                <a:ea typeface="Open Sans"/>
                <a:cs typeface="Open Sans"/>
                <a:sym typeface="Open Sans"/>
              </a:rPr>
              <a:t> Down by 15.9%</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Fall in total generation mainly attributable to coal/lignite </a:t>
            </a:r>
            <a:r>
              <a:rPr lang="en-IN" sz="800" dirty="0">
                <a:solidFill>
                  <a:srgbClr val="575756"/>
                </a:solidFill>
                <a:latin typeface="Open Sans"/>
                <a:ea typeface="Open Sans"/>
                <a:cs typeface="Open Sans"/>
                <a:sym typeface="Open Sans"/>
              </a:rPr>
              <a:t>(down 24.2% vs Q1 FY20).</a:t>
            </a:r>
          </a:p>
          <a:p>
            <a:pPr lvl="0">
              <a:spcBef>
                <a:spcPts val="700"/>
              </a:spcBef>
              <a:buClr>
                <a:schemeClr val="dk1"/>
              </a:buClr>
              <a:buSzPts val="1100"/>
            </a:pPr>
            <a:r>
              <a:rPr lang="en-IN" sz="800" dirty="0">
                <a:solidFill>
                  <a:srgbClr val="575756"/>
                </a:solidFill>
                <a:latin typeface="Open Sans"/>
                <a:ea typeface="Open Sans"/>
                <a:cs typeface="Open Sans"/>
                <a:sym typeface="Open Sans"/>
              </a:rPr>
              <a:t>From a </a:t>
            </a:r>
            <a:r>
              <a:rPr lang="en-IN" sz="800" b="1" dirty="0">
                <a:solidFill>
                  <a:srgbClr val="575756"/>
                </a:solidFill>
                <a:latin typeface="Open Sans"/>
                <a:ea typeface="Open Sans"/>
                <a:cs typeface="Open Sans"/>
                <a:sym typeface="Open Sans"/>
              </a:rPr>
              <a:t>share of total generation </a:t>
            </a:r>
            <a:r>
              <a:rPr lang="en-IN" sz="800" dirty="0">
                <a:solidFill>
                  <a:srgbClr val="575756"/>
                </a:solidFill>
                <a:latin typeface="Open Sans"/>
                <a:ea typeface="Open Sans"/>
                <a:cs typeface="Open Sans"/>
                <a:sym typeface="Open Sans"/>
              </a:rPr>
              <a:t>perspective, RE and hydro are on the rise, whereas coal/lignite is on a decline.</a:t>
            </a:r>
          </a:p>
          <a:p>
            <a:pPr marL="171450" lvl="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RE:</a:t>
            </a:r>
            <a:r>
              <a:rPr lang="en-IN" sz="800" dirty="0">
                <a:solidFill>
                  <a:srgbClr val="575756"/>
                </a:solidFill>
                <a:latin typeface="Open Sans"/>
                <a:ea typeface="Open Sans"/>
                <a:cs typeface="Open Sans"/>
                <a:sym typeface="Open Sans"/>
              </a:rPr>
              <a:t> Share up from 9.9% to 11.8%</a:t>
            </a:r>
          </a:p>
          <a:p>
            <a:pPr marL="171450" lvl="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Hydro: </a:t>
            </a:r>
            <a:r>
              <a:rPr lang="en-IN" sz="800" dirty="0">
                <a:solidFill>
                  <a:srgbClr val="575756"/>
                </a:solidFill>
                <a:latin typeface="Open Sans"/>
                <a:ea typeface="Open Sans"/>
                <a:cs typeface="Open Sans"/>
                <a:sym typeface="Open Sans"/>
              </a:rPr>
              <a:t>Share up from 10.0% to 12.1%</a:t>
            </a:r>
          </a:p>
          <a:p>
            <a:pPr marL="171450" lvl="0" indent="-171450">
              <a:spcBef>
                <a:spcPts val="700"/>
              </a:spcBef>
              <a:buClr>
                <a:schemeClr val="dk1"/>
              </a:buClr>
              <a:buSzPts val="1100"/>
              <a:buFont typeface="Arial" panose="020B0604020202020204" pitchFamily="34" charset="0"/>
              <a:buChar char="•"/>
            </a:pPr>
            <a:r>
              <a:rPr lang="en-IN" sz="800" b="1" dirty="0">
                <a:solidFill>
                  <a:srgbClr val="575756"/>
                </a:solidFill>
                <a:latin typeface="Open Sans"/>
                <a:ea typeface="Open Sans"/>
                <a:cs typeface="Open Sans"/>
                <a:sym typeface="Open Sans"/>
              </a:rPr>
              <a:t>Coal/lignite:</a:t>
            </a:r>
            <a:r>
              <a:rPr lang="en-IN" sz="800" dirty="0">
                <a:solidFill>
                  <a:srgbClr val="575756"/>
                </a:solidFill>
                <a:latin typeface="Open Sans"/>
                <a:ea typeface="Open Sans"/>
                <a:cs typeface="Open Sans"/>
                <a:sym typeface="Open Sans"/>
              </a:rPr>
              <a:t> Share down from 73.1% to 65.9%</a:t>
            </a:r>
          </a:p>
          <a:p>
            <a:pPr lvl="0">
              <a:spcBef>
                <a:spcPts val="700"/>
              </a:spcBef>
              <a:buClr>
                <a:schemeClr val="dk1"/>
              </a:buClr>
              <a:buSzPts val="1100"/>
            </a:pPr>
            <a:r>
              <a:rPr lang="en-IN" sz="800" dirty="0">
                <a:solidFill>
                  <a:srgbClr val="575756"/>
                </a:solidFill>
                <a:latin typeface="Open Sans"/>
                <a:ea typeface="Open Sans"/>
                <a:cs typeface="Open Sans"/>
                <a:sym typeface="Open Sans"/>
              </a:rPr>
              <a:t>With a high wind season extending till July–August, relatively less variable (vs wind) solar insolation across the year, and upcoming RE capacity addition, </a:t>
            </a:r>
            <a:r>
              <a:rPr lang="en-IN" sz="800" b="1" dirty="0">
                <a:solidFill>
                  <a:srgbClr val="575756"/>
                </a:solidFill>
                <a:latin typeface="Open Sans"/>
                <a:ea typeface="Open Sans"/>
                <a:cs typeface="Open Sans"/>
                <a:sym typeface="Open Sans"/>
              </a:rPr>
              <a:t>RE’s share of total generation expected to remain high in Q2 FY21.</a:t>
            </a:r>
          </a:p>
        </p:txBody>
      </p:sp>
      <p:cxnSp>
        <p:nvCxnSpPr>
          <p:cNvPr id="7" name="Straight Connector 6"/>
          <p:cNvCxnSpPr/>
          <p:nvPr/>
        </p:nvCxnSpPr>
        <p:spPr>
          <a:xfrm>
            <a:off x="2821172" y="774402"/>
            <a:ext cx="3499604"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12489"/>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5" name="Straight Connector 34"/>
          <p:cNvCxnSpPr/>
          <p:nvPr/>
        </p:nvCxnSpPr>
        <p:spPr>
          <a:xfrm>
            <a:off x="1474381" y="3677381"/>
            <a:ext cx="4844172"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615468"/>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Text Placeholder 5">
            <a:extLst>
              <a:ext uri="{FF2B5EF4-FFF2-40B4-BE49-F238E27FC236}">
                <a16:creationId xmlns:a16="http://schemas.microsoft.com/office/drawing/2014/main" id="{0A4EFD22-315E-664B-A6AF-CA87BBD53616}"/>
              </a:ext>
            </a:extLst>
          </p:cNvPr>
          <p:cNvSpPr txBox="1">
            <a:spLocks/>
          </p:cNvSpPr>
          <p:nvPr/>
        </p:nvSpPr>
        <p:spPr>
          <a:xfrm>
            <a:off x="153331" y="3548859"/>
            <a:ext cx="5335682" cy="189628"/>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0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RE share snapshot</a:t>
            </a:r>
          </a:p>
        </p:txBody>
      </p:sp>
      <p:sp>
        <p:nvSpPr>
          <p:cNvPr id="87" name="Rectangle 86"/>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TextBox 87"/>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p:txBody>
      </p:sp>
      <p:grpSp>
        <p:nvGrpSpPr>
          <p:cNvPr id="55" name="Group 54"/>
          <p:cNvGrpSpPr/>
          <p:nvPr/>
        </p:nvGrpSpPr>
        <p:grpSpPr>
          <a:xfrm>
            <a:off x="8284057" y="4779402"/>
            <a:ext cx="715926" cy="418214"/>
            <a:chOff x="8284057" y="4779402"/>
            <a:chExt cx="715926" cy="418214"/>
          </a:xfrm>
        </p:grpSpPr>
        <p:sp>
          <p:nvSpPr>
            <p:cNvPr id="57" name="Rounded Rectangle 56"/>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8" name="Group 57"/>
            <p:cNvGrpSpPr/>
            <p:nvPr/>
          </p:nvGrpSpPr>
          <p:grpSpPr>
            <a:xfrm>
              <a:off x="8284057" y="4879531"/>
              <a:ext cx="715926" cy="263969"/>
              <a:chOff x="1376812" y="1471708"/>
              <a:chExt cx="715926" cy="263969"/>
            </a:xfrm>
          </p:grpSpPr>
          <p:sp>
            <p:nvSpPr>
              <p:cNvPr id="59" name="TextBox 58"/>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60" name="Group 59"/>
              <p:cNvGrpSpPr/>
              <p:nvPr/>
            </p:nvGrpSpPr>
            <p:grpSpPr>
              <a:xfrm>
                <a:off x="1504037" y="1471708"/>
                <a:ext cx="436340" cy="63914"/>
                <a:chOff x="973747" y="978085"/>
                <a:chExt cx="436340" cy="63914"/>
              </a:xfrm>
            </p:grpSpPr>
            <p:sp>
              <p:nvSpPr>
                <p:cNvPr id="67" name="Oval 66"/>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Oval 68"/>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Oval 79"/>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aphicFrame>
        <p:nvGraphicFramePr>
          <p:cNvPr id="3" name="Table 2"/>
          <p:cNvGraphicFramePr>
            <a:graphicFrameLocks noGrp="1"/>
          </p:cNvGraphicFramePr>
          <p:nvPr>
            <p:extLst>
              <p:ext uri="{D42A27DB-BD31-4B8C-83A1-F6EECF244321}">
                <p14:modId xmlns:p14="http://schemas.microsoft.com/office/powerpoint/2010/main" val="3179270646"/>
              </p:ext>
            </p:extLst>
          </p:nvPr>
        </p:nvGraphicFramePr>
        <p:xfrm>
          <a:off x="266700" y="3771904"/>
          <a:ext cx="6051850" cy="1088800"/>
        </p:xfrm>
        <a:graphic>
          <a:graphicData uri="http://schemas.openxmlformats.org/drawingml/2006/table">
            <a:tbl>
              <a:tblPr firstRow="1" bandRow="1">
                <a:tableStyleId>{69012ECD-51FC-41F1-AA8D-1B2483CD663E}</a:tableStyleId>
              </a:tblPr>
              <a:tblGrid>
                <a:gridCol w="864550">
                  <a:extLst>
                    <a:ext uri="{9D8B030D-6E8A-4147-A177-3AD203B41FA5}">
                      <a16:colId xmlns:a16="http://schemas.microsoft.com/office/drawing/2014/main" val="3341748120"/>
                    </a:ext>
                  </a:extLst>
                </a:gridCol>
                <a:gridCol w="864550">
                  <a:extLst>
                    <a:ext uri="{9D8B030D-6E8A-4147-A177-3AD203B41FA5}">
                      <a16:colId xmlns:a16="http://schemas.microsoft.com/office/drawing/2014/main" val="3269755583"/>
                    </a:ext>
                  </a:extLst>
                </a:gridCol>
                <a:gridCol w="864550">
                  <a:extLst>
                    <a:ext uri="{9D8B030D-6E8A-4147-A177-3AD203B41FA5}">
                      <a16:colId xmlns:a16="http://schemas.microsoft.com/office/drawing/2014/main" val="3609201509"/>
                    </a:ext>
                  </a:extLst>
                </a:gridCol>
                <a:gridCol w="864550">
                  <a:extLst>
                    <a:ext uri="{9D8B030D-6E8A-4147-A177-3AD203B41FA5}">
                      <a16:colId xmlns:a16="http://schemas.microsoft.com/office/drawing/2014/main" val="3524341217"/>
                    </a:ext>
                  </a:extLst>
                </a:gridCol>
                <a:gridCol w="864550">
                  <a:extLst>
                    <a:ext uri="{9D8B030D-6E8A-4147-A177-3AD203B41FA5}">
                      <a16:colId xmlns:a16="http://schemas.microsoft.com/office/drawing/2014/main" val="2014592127"/>
                    </a:ext>
                  </a:extLst>
                </a:gridCol>
                <a:gridCol w="864550">
                  <a:extLst>
                    <a:ext uri="{9D8B030D-6E8A-4147-A177-3AD203B41FA5}">
                      <a16:colId xmlns:a16="http://schemas.microsoft.com/office/drawing/2014/main" val="3470107887"/>
                    </a:ext>
                  </a:extLst>
                </a:gridCol>
                <a:gridCol w="864550">
                  <a:extLst>
                    <a:ext uri="{9D8B030D-6E8A-4147-A177-3AD203B41FA5}">
                      <a16:colId xmlns:a16="http://schemas.microsoft.com/office/drawing/2014/main" val="2569975174"/>
                    </a:ext>
                  </a:extLst>
                </a:gridCol>
              </a:tblGrid>
              <a:tr h="205940">
                <a:tc>
                  <a:txBody>
                    <a:bodyPr/>
                    <a:lstStyle/>
                    <a:p>
                      <a:pPr marL="0" marR="0" lvl="1" indent="0" algn="ctr" rtl="0">
                        <a:lnSpc>
                          <a:spcPct val="100000"/>
                        </a:lnSpc>
                        <a:spcBef>
                          <a:spcPts val="0"/>
                        </a:spcBef>
                        <a:spcAft>
                          <a:spcPts val="300"/>
                        </a:spcAft>
                        <a:buClr>
                          <a:srgbClr val="000000"/>
                        </a:buClr>
                        <a:buFont typeface="Arial"/>
                        <a:buNone/>
                      </a:pPr>
                      <a:endParaRPr lang="en-IN" sz="800" b="1" i="0" u="none" strike="noStrike" cap="none"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Q1 FY19</a:t>
                      </a:r>
                    </a:p>
                  </a:txBody>
                  <a:tcPr/>
                </a:tc>
                <a:tc hMerge="1">
                  <a:txBody>
                    <a:bodyPr/>
                    <a:lstStyle/>
                    <a:p>
                      <a:endParaRPr lang="en-IN" dirty="0"/>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Q1 FY20</a:t>
                      </a:r>
                    </a:p>
                  </a:txBody>
                  <a:tcPr/>
                </a:tc>
                <a:tc hMerge="1">
                  <a:txBody>
                    <a:bodyPr/>
                    <a:lstStyle/>
                    <a:p>
                      <a:endParaRPr lang="en-IN" dirty="0"/>
                    </a:p>
                  </a:txBody>
                  <a:tcPr/>
                </a:tc>
                <a:tc gridSpan="2">
                  <a:txBody>
                    <a:bodyPr/>
                    <a:lstStyle/>
                    <a:p>
                      <a:pPr marL="0" lvl="1" indent="0" algn="ctr">
                        <a:spcBef>
                          <a:spcPts val="0"/>
                        </a:spcBef>
                        <a:spcAft>
                          <a:spcPts val="300"/>
                        </a:spcAft>
                        <a:buNone/>
                      </a:pPr>
                      <a:r>
                        <a:rPr lang="en-US" sz="8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Q1 FY21</a:t>
                      </a:r>
                    </a:p>
                  </a:txBody>
                  <a:tcPr/>
                </a:tc>
                <a:tc hMerge="1">
                  <a:txBody>
                    <a:bodyPr/>
                    <a:lstStyle/>
                    <a:p>
                      <a:endParaRPr lang="en-IN" dirty="0"/>
                    </a:p>
                  </a:txBody>
                  <a:tcPr/>
                </a:tc>
                <a:extLst>
                  <a:ext uri="{0D108BD9-81ED-4DB2-BD59-A6C34878D82A}">
                    <a16:rowId xmlns:a16="http://schemas.microsoft.com/office/drawing/2014/main" val="2485557927"/>
                  </a:ext>
                </a:extLst>
              </a:tr>
              <a:tr h="235360">
                <a:tc>
                  <a:txBody>
                    <a:bodyPr/>
                    <a:lstStyle/>
                    <a:p>
                      <a:pPr algn="ct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RE share %</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algn="ctr"/>
                      <a:r>
                        <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Calibri"/>
                        </a:rPr>
                        <a:t>Day</a:t>
                      </a:r>
                      <a:endParaRPr lang="en-IN" sz="800" b="1" i="0" u="none" strike="noStrike" cap="none" dirty="0">
                        <a:solidFill>
                          <a:srgbClr val="009CD8"/>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extLst>
                  <a:ext uri="{0D108BD9-81ED-4DB2-BD59-A6C34878D82A}">
                    <a16:rowId xmlns:a16="http://schemas.microsoft.com/office/drawing/2014/main" val="436194390"/>
                  </a:ext>
                </a:extLst>
              </a:tr>
              <a:tr h="20812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Highest</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16.2%</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12 June 2018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15.3%</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17 June 2019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16.0%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28 May 2020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extLst>
                  <a:ext uri="{0D108BD9-81ED-4DB2-BD59-A6C34878D82A}">
                    <a16:rowId xmlns:a16="http://schemas.microsoft.com/office/drawing/2014/main" val="2290157099"/>
                  </a:ext>
                </a:extLst>
              </a:tr>
              <a:tr h="20812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Lowest</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6.2%</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3 April 2018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7.4%</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2 April 2019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8.8%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30 June 2020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extLst>
                  <a:ext uri="{0D108BD9-81ED-4DB2-BD59-A6C34878D82A}">
                    <a16:rowId xmlns:a16="http://schemas.microsoft.com/office/drawing/2014/main" val="374891920"/>
                  </a:ext>
                </a:extLst>
              </a:tr>
              <a:tr h="20812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Average</a:t>
                      </a:r>
                      <a:endParaRPr lang="en-IN" sz="800" b="1" i="0" u="none" strike="noStrike" cap="none"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9.0%</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9.9%</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11.8%</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algn="ctr"/>
                      <a:r>
                        <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libri"/>
                        </a:rPr>
                        <a:t>NA</a:t>
                      </a:r>
                      <a:endParaRPr lang="en-IN" sz="8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extLst>
                  <a:ext uri="{0D108BD9-81ED-4DB2-BD59-A6C34878D82A}">
                    <a16:rowId xmlns:a16="http://schemas.microsoft.com/office/drawing/2014/main" val="492517011"/>
                  </a:ext>
                </a:extLst>
              </a:tr>
            </a:tbl>
          </a:graphicData>
        </a:graphic>
      </p:graphicFrame>
    </p:spTree>
    <p:extLst>
      <p:ext uri="{BB962C8B-B14F-4D97-AF65-F5344CB8AC3E}">
        <p14:creationId xmlns:p14="http://schemas.microsoft.com/office/powerpoint/2010/main" val="279939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57" name="Chart 56">
            <a:extLst>
              <a:ext uri="{FF2B5EF4-FFF2-40B4-BE49-F238E27FC236}">
                <a16:creationId xmlns:a16="http://schemas.microsoft.com/office/drawing/2014/main" id="{444BB6B5-138D-7E4E-93C0-3DC3AFAC0357}"/>
              </a:ext>
            </a:extLst>
          </p:cNvPr>
          <p:cNvGraphicFramePr/>
          <p:nvPr>
            <p:extLst>
              <p:ext uri="{D42A27DB-BD31-4B8C-83A1-F6EECF244321}">
                <p14:modId xmlns:p14="http://schemas.microsoft.com/office/powerpoint/2010/main" val="598743043"/>
              </p:ext>
            </p:extLst>
          </p:nvPr>
        </p:nvGraphicFramePr>
        <p:xfrm>
          <a:off x="253940" y="3071156"/>
          <a:ext cx="6064613" cy="17708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5" name="Chart 54">
            <a:extLst>
              <a:ext uri="{FF2B5EF4-FFF2-40B4-BE49-F238E27FC236}">
                <a16:creationId xmlns:a16="http://schemas.microsoft.com/office/drawing/2014/main" id="{28CF8C85-FD16-5948-984B-A33AC3C6CCD0}"/>
              </a:ext>
            </a:extLst>
          </p:cNvPr>
          <p:cNvGraphicFramePr/>
          <p:nvPr>
            <p:extLst>
              <p:ext uri="{D42A27DB-BD31-4B8C-83A1-F6EECF244321}">
                <p14:modId xmlns:p14="http://schemas.microsoft.com/office/powerpoint/2010/main" val="4223738803"/>
              </p:ext>
            </p:extLst>
          </p:nvPr>
        </p:nvGraphicFramePr>
        <p:xfrm>
          <a:off x="253940" y="651727"/>
          <a:ext cx="6064613" cy="2201550"/>
        </p:xfrm>
        <a:graphic>
          <a:graphicData uri="http://schemas.openxmlformats.org/drawingml/2006/chart">
            <c:chart xmlns:c="http://schemas.openxmlformats.org/drawingml/2006/chart" xmlns:r="http://schemas.openxmlformats.org/officeDocument/2006/relationships" r:id="rId4"/>
          </a:graphicData>
        </a:graphic>
      </p:graphicFrame>
      <p:sp>
        <p:nvSpPr>
          <p:cNvPr id="2" name="Rounded Rectangle 1"/>
          <p:cNvSpPr/>
          <p:nvPr/>
        </p:nvSpPr>
        <p:spPr>
          <a:xfrm>
            <a:off x="6485302" y="588674"/>
            <a:ext cx="3238213" cy="4146077"/>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Google Shape;99;p20"/>
          <p:cNvSpPr txBox="1">
            <a:spLocks noGrp="1"/>
          </p:cNvSpPr>
          <p:nvPr>
            <p:ph type="title"/>
          </p:nvPr>
        </p:nvSpPr>
        <p:spPr>
          <a:xfrm>
            <a:off x="457200" y="142796"/>
            <a:ext cx="8229600" cy="302427"/>
          </a:xfrm>
          <a:prstGeom prst="rect">
            <a:avLst/>
          </a:prstGeom>
        </p:spPr>
        <p:txBody>
          <a:bodyPr spcFirstLastPara="1" wrap="square" lIns="91425" tIns="91425" rIns="91425" bIns="91425" anchor="b" anchorCtr="0">
            <a:noAutofit/>
          </a:bodyPr>
          <a:lstStyle/>
          <a:p>
            <a:pPr lvl="0"/>
            <a:r>
              <a:rPr lang="en-US" sz="1200" dirty="0">
                <a:solidFill>
                  <a:srgbClr val="575756"/>
                </a:solidFill>
              </a:rPr>
              <a:t>Coal phase-out: </a:t>
            </a:r>
            <a:r>
              <a:rPr lang="en-US" sz="1200" dirty="0">
                <a:solidFill>
                  <a:srgbClr val="009CD8"/>
                </a:solidFill>
              </a:rPr>
              <a:t>coal capacity addition on a sharp decline</a:t>
            </a:r>
            <a:endParaRPr sz="1200" dirty="0">
              <a:solidFill>
                <a:srgbClr val="009CD8"/>
              </a:solidFill>
            </a:endParaRPr>
          </a:p>
        </p:txBody>
      </p:sp>
      <p:sp>
        <p:nvSpPr>
          <p:cNvPr id="1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72066" y="2697308"/>
            <a:ext cx="6049927"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Central Electricity Authority</a:t>
            </a:r>
          </a:p>
        </p:txBody>
      </p:sp>
      <p:sp>
        <p:nvSpPr>
          <p:cNvPr id="19" name="Google Shape;100;p20"/>
          <p:cNvSpPr txBox="1"/>
          <p:nvPr/>
        </p:nvSpPr>
        <p:spPr>
          <a:xfrm>
            <a:off x="6554363" y="615514"/>
            <a:ext cx="2445620" cy="4110703"/>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dirty="0">
                <a:solidFill>
                  <a:srgbClr val="575756"/>
                </a:solidFill>
                <a:latin typeface="Open Sans"/>
                <a:ea typeface="Open Sans"/>
                <a:cs typeface="Open Sans"/>
                <a:sym typeface="Open Sans"/>
              </a:rPr>
              <a:t>Although still net positive (additions less retirement), the pace of </a:t>
            </a:r>
            <a:r>
              <a:rPr lang="en-IN" sz="800" b="1" dirty="0">
                <a:solidFill>
                  <a:srgbClr val="575756"/>
                </a:solidFill>
                <a:latin typeface="Open Sans"/>
                <a:ea typeface="Open Sans"/>
                <a:cs typeface="Open Sans"/>
                <a:sym typeface="Open Sans"/>
              </a:rPr>
              <a:t>new coal capacity addition has declined sharply.</a:t>
            </a:r>
          </a:p>
          <a:p>
            <a:pPr lvl="0">
              <a:spcBef>
                <a:spcPts val="700"/>
              </a:spcBef>
              <a:buClr>
                <a:schemeClr val="dk1"/>
              </a:buClr>
              <a:buSzPts val="1100"/>
            </a:pPr>
            <a:r>
              <a:rPr lang="en-IN" sz="800" dirty="0">
                <a:solidFill>
                  <a:srgbClr val="575756"/>
                </a:solidFill>
                <a:latin typeface="Open Sans"/>
                <a:ea typeface="Open Sans"/>
                <a:cs typeface="Open Sans"/>
                <a:sym typeface="Open Sans"/>
              </a:rPr>
              <a:t>With INR 1,06,908 crore of power sector loans turning non-performing (per RBI as of September 2019),</a:t>
            </a:r>
            <a:r>
              <a:rPr lang="en-IN" sz="800" b="1" dirty="0">
                <a:solidFill>
                  <a:srgbClr val="575756"/>
                </a:solidFill>
                <a:latin typeface="Open Sans"/>
                <a:ea typeface="Open Sans"/>
                <a:cs typeface="Open Sans"/>
                <a:sym typeface="Open Sans"/>
              </a:rPr>
              <a:t> incremental bank lending to the sector faces challenges. Many banks may also be approaching statutory limits on power sector exposure.</a:t>
            </a:r>
          </a:p>
          <a:p>
            <a:pPr lvl="0">
              <a:spcBef>
                <a:spcPts val="700"/>
              </a:spcBef>
              <a:buClr>
                <a:schemeClr val="dk1"/>
              </a:buClr>
              <a:buSzPts val="1100"/>
            </a:pPr>
            <a:r>
              <a:rPr lang="en-IN" sz="800" dirty="0">
                <a:solidFill>
                  <a:srgbClr val="575756"/>
                </a:solidFill>
                <a:latin typeface="Open Sans"/>
                <a:ea typeface="Open Sans"/>
                <a:cs typeface="Open Sans"/>
                <a:sym typeface="Open Sans"/>
              </a:rPr>
              <a:t>While data for RE loan book component of aggregate power sector exposures is not readily available, </a:t>
            </a:r>
            <a:r>
              <a:rPr lang="en-IN" sz="800" b="1" dirty="0">
                <a:solidFill>
                  <a:srgbClr val="575756"/>
                </a:solidFill>
                <a:latin typeface="Open Sans"/>
                <a:ea typeface="Open Sans"/>
                <a:cs typeface="Open Sans"/>
                <a:sym typeface="Open Sans"/>
              </a:rPr>
              <a:t>anecdotal evidence suggests that RE loans as a category have performed much better than power sector as a whole.</a:t>
            </a:r>
          </a:p>
          <a:p>
            <a:pPr lvl="0">
              <a:spcBef>
                <a:spcPts val="700"/>
              </a:spcBef>
              <a:buClr>
                <a:schemeClr val="dk1"/>
              </a:buClr>
              <a:buSzPts val="1100"/>
            </a:pPr>
            <a:r>
              <a:rPr lang="en-IN" sz="800" dirty="0">
                <a:solidFill>
                  <a:srgbClr val="575756"/>
                </a:solidFill>
                <a:latin typeface="Open Sans"/>
                <a:ea typeface="Open Sans"/>
                <a:cs typeface="Open Sans"/>
                <a:sym typeface="Open Sans"/>
              </a:rPr>
              <a:t>PFC/REC continues to back coal projects in India, although their share in its loan book has started to decline </a:t>
            </a:r>
            <a:r>
              <a:rPr lang="en-IN" sz="800" b="1" dirty="0">
                <a:solidFill>
                  <a:srgbClr val="575756"/>
                </a:solidFill>
                <a:latin typeface="Open Sans"/>
                <a:ea typeface="Open Sans"/>
                <a:cs typeface="Open Sans"/>
                <a:sym typeface="Open Sans"/>
              </a:rPr>
              <a:t>(from 63% in Q2 FY19 to 58% in Q4 FY20).</a:t>
            </a:r>
            <a:r>
              <a:rPr lang="en-IN" sz="800" dirty="0">
                <a:solidFill>
                  <a:srgbClr val="575756"/>
                </a:solidFill>
                <a:latin typeface="Open Sans"/>
                <a:ea typeface="Open Sans"/>
                <a:cs typeface="Open Sans"/>
                <a:sym typeface="Open Sans"/>
              </a:rPr>
              <a:t> To compensate, exposure to RE and hydro projects has increased, which now account for 6% and 5% of its loan book, respectively. </a:t>
            </a:r>
          </a:p>
          <a:p>
            <a:pPr lvl="0">
              <a:spcBef>
                <a:spcPts val="700"/>
              </a:spcBef>
              <a:buClr>
                <a:schemeClr val="dk1"/>
              </a:buClr>
              <a:buSzPts val="1100"/>
            </a:pPr>
            <a:r>
              <a:rPr lang="en-IN" sz="800" dirty="0">
                <a:solidFill>
                  <a:srgbClr val="575756"/>
                </a:solidFill>
                <a:latin typeface="Open Sans"/>
                <a:ea typeface="Open Sans"/>
                <a:cs typeface="Open Sans"/>
                <a:sym typeface="Open Sans"/>
              </a:rPr>
              <a:t>With declining RE plus storage tariffs (already reached 4.04 INR/kWh), operational coal fleets are expected to come under increasing pressure.</a:t>
            </a:r>
          </a:p>
        </p:txBody>
      </p:sp>
      <p:cxnSp>
        <p:nvCxnSpPr>
          <p:cNvPr id="7" name="Straight Connector 6"/>
          <p:cNvCxnSpPr/>
          <p:nvPr/>
        </p:nvCxnSpPr>
        <p:spPr>
          <a:xfrm>
            <a:off x="2920409" y="767578"/>
            <a:ext cx="3400367"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96951" y="705665"/>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5" name="Straight Connector 34"/>
          <p:cNvCxnSpPr/>
          <p:nvPr/>
        </p:nvCxnSpPr>
        <p:spPr>
          <a:xfrm>
            <a:off x="3609892" y="3216823"/>
            <a:ext cx="2708661" cy="0"/>
          </a:xfrm>
          <a:prstGeom prst="line">
            <a:avLst/>
          </a:prstGeom>
          <a:ln>
            <a:solidFill>
              <a:srgbClr val="009CD8"/>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194728" y="3154910"/>
            <a:ext cx="123825" cy="123825"/>
          </a:xfrm>
          <a:prstGeom prst="ellipse">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10165" y="4770583"/>
            <a:ext cx="6049927"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PFC investor presentations; figures are derived from the same. </a:t>
            </a:r>
            <a:r>
              <a:rPr lang="en-US" sz="700" i="1" dirty="0">
                <a:solidFill>
                  <a:srgbClr val="009CD8"/>
                </a:solidFill>
                <a:latin typeface="Open Sans" panose="020B0606030504020204" pitchFamily="34" charset="0"/>
                <a:ea typeface="Open Sans" panose="020B0606030504020204" pitchFamily="34" charset="0"/>
                <a:cs typeface="Open Sans" panose="020B0606030504020204" pitchFamily="34" charset="0"/>
              </a:rPr>
              <a:t>Note:</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Sector-wise break up of PFC loan asset data unavailable for Q1 FY20.</a:t>
            </a:r>
          </a:p>
        </p:txBody>
      </p:sp>
      <p:sp>
        <p:nvSpPr>
          <p:cNvPr id="33" name="Rectangle 32"/>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TextBox 33"/>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nvGrpSpPr>
          <p:cNvPr id="21" name="Group 20"/>
          <p:cNvGrpSpPr/>
          <p:nvPr/>
        </p:nvGrpSpPr>
        <p:grpSpPr>
          <a:xfrm>
            <a:off x="8284057" y="4779402"/>
            <a:ext cx="715926" cy="418214"/>
            <a:chOff x="8284057" y="4779402"/>
            <a:chExt cx="715926" cy="418214"/>
          </a:xfrm>
        </p:grpSpPr>
        <p:sp>
          <p:nvSpPr>
            <p:cNvPr id="22" name="Rounded Rectangle 21"/>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3" name="Group 22"/>
            <p:cNvGrpSpPr/>
            <p:nvPr/>
          </p:nvGrpSpPr>
          <p:grpSpPr>
            <a:xfrm>
              <a:off x="8284057" y="4879531"/>
              <a:ext cx="715926" cy="263969"/>
              <a:chOff x="1376812" y="1471708"/>
              <a:chExt cx="715926" cy="263969"/>
            </a:xfrm>
          </p:grpSpPr>
          <p:sp>
            <p:nvSpPr>
              <p:cNvPr id="24" name="TextBox 23"/>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5" name="Group 24"/>
              <p:cNvGrpSpPr/>
              <p:nvPr/>
            </p:nvGrpSpPr>
            <p:grpSpPr>
              <a:xfrm>
                <a:off x="1504037" y="1471708"/>
                <a:ext cx="436340" cy="63914"/>
                <a:chOff x="973747" y="978085"/>
                <a:chExt cx="436340" cy="63914"/>
              </a:xfrm>
            </p:grpSpPr>
            <p:sp>
              <p:nvSpPr>
                <p:cNvPr id="26" name="Oval 25"/>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Tree>
    <p:extLst>
      <p:ext uri="{BB962C8B-B14F-4D97-AF65-F5344CB8AC3E}">
        <p14:creationId xmlns:p14="http://schemas.microsoft.com/office/powerpoint/2010/main" val="379147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Rounded Rectangle 1"/>
          <p:cNvSpPr/>
          <p:nvPr/>
        </p:nvSpPr>
        <p:spPr>
          <a:xfrm>
            <a:off x="6485302" y="762000"/>
            <a:ext cx="3238213" cy="3979101"/>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Google Shape;99;p20"/>
          <p:cNvSpPr txBox="1">
            <a:spLocks noGrp="1"/>
          </p:cNvSpPr>
          <p:nvPr>
            <p:ph type="title"/>
          </p:nvPr>
        </p:nvSpPr>
        <p:spPr>
          <a:xfrm>
            <a:off x="457200" y="158515"/>
            <a:ext cx="8229600" cy="271586"/>
          </a:xfrm>
          <a:prstGeom prst="rect">
            <a:avLst/>
          </a:prstGeom>
        </p:spPr>
        <p:txBody>
          <a:bodyPr spcFirstLastPara="1" wrap="square" lIns="91425" tIns="91425" rIns="91425" bIns="91425" anchor="b" anchorCtr="0">
            <a:noAutofit/>
          </a:bodyPr>
          <a:lstStyle/>
          <a:p>
            <a:pPr lvl="0"/>
            <a:r>
              <a:rPr lang="en-US" sz="1200" dirty="0">
                <a:solidFill>
                  <a:srgbClr val="575756"/>
                </a:solidFill>
              </a:rPr>
              <a:t>RE auctions: </a:t>
            </a:r>
            <a:r>
              <a:rPr lang="en-US" sz="1200" dirty="0">
                <a:solidFill>
                  <a:srgbClr val="009CD8"/>
                </a:solidFill>
              </a:rPr>
              <a:t>new tariff records being set despite Covid-19 disruption</a:t>
            </a:r>
            <a:endParaRPr sz="1200" dirty="0">
              <a:solidFill>
                <a:srgbClr val="009CD8"/>
              </a:solidFill>
            </a:endParaRPr>
          </a:p>
        </p:txBody>
      </p:sp>
      <p:sp>
        <p:nvSpPr>
          <p:cNvPr id="19" name="Google Shape;100;p20"/>
          <p:cNvSpPr txBox="1"/>
          <p:nvPr/>
        </p:nvSpPr>
        <p:spPr>
          <a:xfrm>
            <a:off x="6554363" y="812624"/>
            <a:ext cx="2333107" cy="369729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All time low RE tariff (2.36 INR/kWh) </a:t>
            </a:r>
            <a:r>
              <a:rPr lang="en-IN" sz="800" dirty="0">
                <a:solidFill>
                  <a:srgbClr val="575756"/>
                </a:solidFill>
                <a:latin typeface="Open Sans"/>
                <a:ea typeface="Open Sans"/>
                <a:cs typeface="Open Sans"/>
                <a:sym typeface="Open Sans"/>
              </a:rPr>
              <a:t>was discovered in SECI Tranche-IX, with a 2,000 MW bid, owing to low entry barriers and high competition between participants, backed by foreign investors.</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India’s first hybrid RE bids </a:t>
            </a:r>
            <a:r>
              <a:rPr lang="en-IN" sz="800" dirty="0">
                <a:solidFill>
                  <a:srgbClr val="575756"/>
                </a:solidFill>
                <a:latin typeface="Open Sans"/>
                <a:ea typeface="Open Sans"/>
                <a:cs typeface="Open Sans"/>
                <a:sym typeface="Open Sans"/>
              </a:rPr>
              <a:t>concluded with tariffs of </a:t>
            </a:r>
            <a:r>
              <a:rPr lang="en-IN" sz="800" b="1" dirty="0">
                <a:solidFill>
                  <a:srgbClr val="575756"/>
                </a:solidFill>
                <a:latin typeface="Open Sans"/>
                <a:ea typeface="Open Sans"/>
                <a:cs typeface="Open Sans"/>
                <a:sym typeface="Open Sans"/>
              </a:rPr>
              <a:t>6.12 INR/kWh (LCOE of 4.04 INR/kWh)</a:t>
            </a:r>
            <a:r>
              <a:rPr lang="en-IN" sz="800" dirty="0">
                <a:solidFill>
                  <a:srgbClr val="575756"/>
                </a:solidFill>
                <a:latin typeface="Open Sans"/>
                <a:ea typeface="Open Sans"/>
                <a:cs typeface="Open Sans"/>
                <a:sym typeface="Open Sans"/>
              </a:rPr>
              <a:t> for assured peak power supply for six hours and</a:t>
            </a:r>
            <a:r>
              <a:rPr lang="en-IN" sz="800" b="1" dirty="0">
                <a:solidFill>
                  <a:srgbClr val="575756"/>
                </a:solidFill>
                <a:latin typeface="Open Sans"/>
                <a:ea typeface="Open Sans"/>
                <a:cs typeface="Open Sans"/>
                <a:sym typeface="Open Sans"/>
              </a:rPr>
              <a:t> 2.90 INR/kWh (LCOE of 3.60 INR/kWh)</a:t>
            </a:r>
            <a:r>
              <a:rPr lang="en-IN" sz="800" dirty="0">
                <a:solidFill>
                  <a:srgbClr val="575756"/>
                </a:solidFill>
                <a:latin typeface="Open Sans"/>
                <a:ea typeface="Open Sans"/>
                <a:cs typeface="Open Sans"/>
                <a:sym typeface="Open Sans"/>
              </a:rPr>
              <a:t> for round-the-clock energy supply, with a minimum 80% CUF requirement. </a:t>
            </a:r>
          </a:p>
          <a:p>
            <a:pPr lvl="0">
              <a:spcBef>
                <a:spcPts val="700"/>
              </a:spcBef>
              <a:buClr>
                <a:schemeClr val="dk1"/>
              </a:buClr>
              <a:buSzPts val="1100"/>
            </a:pPr>
            <a:r>
              <a:rPr lang="en-IN" sz="800" dirty="0">
                <a:solidFill>
                  <a:srgbClr val="575756"/>
                </a:solidFill>
                <a:latin typeface="Open Sans"/>
                <a:ea typeface="Open Sans"/>
                <a:cs typeface="Open Sans"/>
                <a:sym typeface="Open Sans"/>
              </a:rPr>
              <a:t>Government actions include the removal of tariff caps on solar and wind auctions to improve investor sentiment.</a:t>
            </a:r>
          </a:p>
          <a:p>
            <a:pPr lvl="0">
              <a:spcBef>
                <a:spcPts val="700"/>
              </a:spcBef>
              <a:buClr>
                <a:schemeClr val="dk1"/>
              </a:buClr>
              <a:buSzPts val="1100"/>
            </a:pPr>
            <a:r>
              <a:rPr lang="en-IN" sz="800" dirty="0">
                <a:solidFill>
                  <a:srgbClr val="575756"/>
                </a:solidFill>
                <a:latin typeface="Open Sans"/>
                <a:ea typeface="Open Sans"/>
                <a:cs typeface="Open Sans"/>
                <a:sym typeface="Open Sans"/>
              </a:rPr>
              <a:t>The implementation of the safeguard duty (SGD) may not impact solar tariffs, as the duty lapses in July 2021. Module procurement for new projects can be timed to take place once the duty lapses.</a:t>
            </a:r>
          </a:p>
          <a:p>
            <a:pPr lvl="0">
              <a:spcBef>
                <a:spcPts val="700"/>
              </a:spcBef>
              <a:buClr>
                <a:schemeClr val="dk1"/>
              </a:buClr>
              <a:buSzPts val="1100"/>
            </a:pPr>
            <a:r>
              <a:rPr lang="en-IN" sz="800" dirty="0">
                <a:solidFill>
                  <a:srgbClr val="575756"/>
                </a:solidFill>
                <a:latin typeface="Open Sans"/>
                <a:ea typeface="Open Sans"/>
                <a:cs typeface="Open Sans"/>
                <a:sym typeface="Open Sans"/>
              </a:rPr>
              <a:t>With increasing RE share and discoms facing integration challenges, we expect more hybrid auctions going forward, with firm, flexible, and dispatchable RE procurement.</a:t>
            </a:r>
          </a:p>
        </p:txBody>
      </p:sp>
      <p:sp>
        <p:nvSpPr>
          <p:cNvPr id="58"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142875" y="4667069"/>
            <a:ext cx="6007692"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and state renewable agencies.</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SECI = Solar Energy Corporation of India; RTC = Round the clock</a:t>
            </a:r>
          </a:p>
          <a:p>
            <a:pPr marL="101600" indent="0">
              <a:buNone/>
            </a:pPr>
            <a:endParaRPr lang="en-US" sz="6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0" name="Group 19">
            <a:extLst>
              <a:ext uri="{FF2B5EF4-FFF2-40B4-BE49-F238E27FC236}">
                <a16:creationId xmlns:a16="http://schemas.microsoft.com/office/drawing/2014/main" id="{B2457FA5-62DE-ED40-8D14-D3F0B704F1DA}"/>
              </a:ext>
            </a:extLst>
          </p:cNvPr>
          <p:cNvGrpSpPr/>
          <p:nvPr/>
        </p:nvGrpSpPr>
        <p:grpSpPr>
          <a:xfrm>
            <a:off x="282400" y="552896"/>
            <a:ext cx="3780718" cy="4289110"/>
            <a:chOff x="395701" y="1052510"/>
            <a:chExt cx="4330845" cy="5049166"/>
          </a:xfrm>
        </p:grpSpPr>
        <p:sp>
          <p:nvSpPr>
            <p:cNvPr id="21" name="Text Placeholder 5">
              <a:extLst>
                <a:ext uri="{FF2B5EF4-FFF2-40B4-BE49-F238E27FC236}">
                  <a16:creationId xmlns:a16="http://schemas.microsoft.com/office/drawing/2014/main" id="{A83C27B5-8FFE-5841-BDB1-CDCC28CFA2C3}"/>
                </a:ext>
              </a:extLst>
            </p:cNvPr>
            <p:cNvSpPr txBox="1">
              <a:spLocks/>
            </p:cNvSpPr>
            <p:nvPr/>
          </p:nvSpPr>
          <p:spPr>
            <a:xfrm>
              <a:off x="395701" y="1060025"/>
              <a:ext cx="1601252" cy="338192"/>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Key auction results </a:t>
              </a:r>
            </a:p>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(last 6 months)</a:t>
              </a:r>
            </a:p>
          </p:txBody>
        </p:sp>
        <p:grpSp>
          <p:nvGrpSpPr>
            <p:cNvPr id="22" name="Google Shape;118;p30">
              <a:extLst>
                <a:ext uri="{FF2B5EF4-FFF2-40B4-BE49-F238E27FC236}">
                  <a16:creationId xmlns:a16="http://schemas.microsoft.com/office/drawing/2014/main" id="{36F5F91C-1BBC-FE49-94E9-C579CEB0A12F}"/>
                </a:ext>
              </a:extLst>
            </p:cNvPr>
            <p:cNvGrpSpPr/>
            <p:nvPr/>
          </p:nvGrpSpPr>
          <p:grpSpPr>
            <a:xfrm>
              <a:off x="1925519" y="1169890"/>
              <a:ext cx="839670" cy="334298"/>
              <a:chOff x="1528217" y="1134598"/>
              <a:chExt cx="745306" cy="440545"/>
            </a:xfrm>
          </p:grpSpPr>
          <p:sp>
            <p:nvSpPr>
              <p:cNvPr id="98" name="Google Shape;119;p30">
                <a:extLst>
                  <a:ext uri="{FF2B5EF4-FFF2-40B4-BE49-F238E27FC236}">
                    <a16:creationId xmlns:a16="http://schemas.microsoft.com/office/drawing/2014/main" id="{6C66297A-648F-EE4A-B7B1-FE7045BC7932}"/>
                  </a:ext>
                </a:extLst>
              </p:cNvPr>
              <p:cNvSpPr/>
              <p:nvPr/>
            </p:nvSpPr>
            <p:spPr>
              <a:xfrm>
                <a:off x="1528217" y="1134598"/>
                <a:ext cx="745306" cy="337104"/>
              </a:xfrm>
              <a:prstGeom prst="rect">
                <a:avLst/>
              </a:prstGeom>
              <a:noFill/>
              <a:ln>
                <a:noFill/>
              </a:ln>
            </p:spPr>
            <p:txBody>
              <a:bodyPr spcFirstLastPara="1" wrap="square" lIns="36000" tIns="36000" rIns="36000" bIns="36000" anchor="ctr" anchorCtr="0">
                <a:noAutofit/>
              </a:bodyPr>
              <a:lstStyle/>
              <a:p>
                <a:pPr>
                  <a:lnSpc>
                    <a:spcPct val="106000"/>
                  </a:lnSpc>
                </a:pPr>
                <a:r>
                  <a:rPr lang="en-IN" sz="800" b="1" i="1" dirty="0">
                    <a:solidFill>
                      <a:schemeClr val="bg1">
                        <a:lumMod val="65000"/>
                      </a:schemeClr>
                    </a:solidFill>
                    <a:latin typeface="Calibri"/>
                    <a:cs typeface="Calibri"/>
                    <a:sym typeface="Calibri"/>
                  </a:rPr>
                  <a:t>Capacity allotted (MW)</a:t>
                </a:r>
                <a:endParaRPr sz="800" i="1" dirty="0">
                  <a:solidFill>
                    <a:schemeClr val="bg1">
                      <a:lumMod val="65000"/>
                    </a:schemeClr>
                  </a:solidFill>
                </a:endParaRPr>
              </a:p>
            </p:txBody>
          </p:sp>
          <p:cxnSp>
            <p:nvCxnSpPr>
              <p:cNvPr id="100" name="Google Shape;120;p30">
                <a:extLst>
                  <a:ext uri="{FF2B5EF4-FFF2-40B4-BE49-F238E27FC236}">
                    <a16:creationId xmlns:a16="http://schemas.microsoft.com/office/drawing/2014/main" id="{56AE4932-3A0E-D345-9ADB-33CF55A4F8BD}"/>
                  </a:ext>
                </a:extLst>
              </p:cNvPr>
              <p:cNvCxnSpPr/>
              <p:nvPr/>
            </p:nvCxnSpPr>
            <p:spPr>
              <a:xfrm>
                <a:off x="1528217" y="1575143"/>
                <a:ext cx="745306" cy="0"/>
              </a:xfrm>
              <a:prstGeom prst="straightConnector1">
                <a:avLst/>
              </a:prstGeom>
              <a:noFill/>
              <a:ln w="28575" cap="flat" cmpd="sng">
                <a:solidFill>
                  <a:schemeClr val="bg1">
                    <a:lumMod val="65000"/>
                  </a:schemeClr>
                </a:solidFill>
                <a:prstDash val="solid"/>
                <a:round/>
                <a:headEnd type="none" w="sm" len="sm"/>
                <a:tailEnd type="none" w="sm" len="sm"/>
              </a:ln>
            </p:spPr>
          </p:cxnSp>
        </p:grpSp>
        <p:grpSp>
          <p:nvGrpSpPr>
            <p:cNvPr id="23" name="Google Shape;118;p30">
              <a:extLst>
                <a:ext uri="{FF2B5EF4-FFF2-40B4-BE49-F238E27FC236}">
                  <a16:creationId xmlns:a16="http://schemas.microsoft.com/office/drawing/2014/main" id="{258D593B-0234-A640-A0F9-E967C7DBE95A}"/>
                </a:ext>
              </a:extLst>
            </p:cNvPr>
            <p:cNvGrpSpPr/>
            <p:nvPr/>
          </p:nvGrpSpPr>
          <p:grpSpPr>
            <a:xfrm>
              <a:off x="2875941" y="1167586"/>
              <a:ext cx="1737360" cy="337759"/>
              <a:chOff x="1279754" y="1128300"/>
              <a:chExt cx="1287347" cy="445106"/>
            </a:xfrm>
          </p:grpSpPr>
          <p:sp>
            <p:nvSpPr>
              <p:cNvPr id="96" name="Google Shape;119;p30">
                <a:extLst>
                  <a:ext uri="{FF2B5EF4-FFF2-40B4-BE49-F238E27FC236}">
                    <a16:creationId xmlns:a16="http://schemas.microsoft.com/office/drawing/2014/main" id="{1734A624-7D05-1F44-9B45-6865E5B39A70}"/>
                  </a:ext>
                </a:extLst>
              </p:cNvPr>
              <p:cNvSpPr/>
              <p:nvPr/>
            </p:nvSpPr>
            <p:spPr>
              <a:xfrm>
                <a:off x="1279860" y="1128300"/>
                <a:ext cx="1284464" cy="337104"/>
              </a:xfrm>
              <a:prstGeom prst="rect">
                <a:avLst/>
              </a:prstGeom>
              <a:noFill/>
              <a:ln>
                <a:noFill/>
              </a:ln>
            </p:spPr>
            <p:txBody>
              <a:bodyPr spcFirstLastPara="1" wrap="square" lIns="36000" tIns="36000" rIns="36000" bIns="36000" anchor="ctr" anchorCtr="0">
                <a:noAutofit/>
              </a:bodyPr>
              <a:lstStyle/>
              <a:p>
                <a:pPr>
                  <a:lnSpc>
                    <a:spcPct val="106000"/>
                  </a:lnSpc>
                </a:pPr>
                <a:r>
                  <a:rPr lang="en-IN" sz="800" b="1" i="1" dirty="0">
                    <a:solidFill>
                      <a:schemeClr val="bg1">
                        <a:lumMod val="65000"/>
                      </a:schemeClr>
                    </a:solidFill>
                    <a:latin typeface="Calibri"/>
                    <a:cs typeface="Calibri"/>
                    <a:sym typeface="Calibri"/>
                  </a:rPr>
                  <a:t>Least tariff discovered (INR/kWh)</a:t>
                </a:r>
                <a:endParaRPr sz="800" i="1" dirty="0">
                  <a:solidFill>
                    <a:schemeClr val="bg1">
                      <a:lumMod val="65000"/>
                    </a:schemeClr>
                  </a:solidFill>
                </a:endParaRPr>
              </a:p>
            </p:txBody>
          </p:sp>
          <p:cxnSp>
            <p:nvCxnSpPr>
              <p:cNvPr id="97" name="Google Shape;120;p30">
                <a:extLst>
                  <a:ext uri="{FF2B5EF4-FFF2-40B4-BE49-F238E27FC236}">
                    <a16:creationId xmlns:a16="http://schemas.microsoft.com/office/drawing/2014/main" id="{0EB9CCA5-8BE5-974B-AFA5-65E3B0E7CE70}"/>
                  </a:ext>
                </a:extLst>
              </p:cNvPr>
              <p:cNvCxnSpPr/>
              <p:nvPr/>
            </p:nvCxnSpPr>
            <p:spPr>
              <a:xfrm>
                <a:off x="1279754" y="1573406"/>
                <a:ext cx="1287347" cy="0"/>
              </a:xfrm>
              <a:prstGeom prst="straightConnector1">
                <a:avLst/>
              </a:prstGeom>
              <a:noFill/>
              <a:ln w="28575" cap="flat" cmpd="sng">
                <a:solidFill>
                  <a:schemeClr val="bg1">
                    <a:lumMod val="65000"/>
                  </a:schemeClr>
                </a:solidFill>
                <a:prstDash val="solid"/>
                <a:round/>
                <a:headEnd type="none" w="sm" len="sm"/>
                <a:tailEnd type="none" w="sm" len="sm"/>
              </a:ln>
            </p:spPr>
          </p:cxnSp>
        </p:grpSp>
        <p:sp>
          <p:nvSpPr>
            <p:cNvPr id="24" name="Google Shape;105;p30">
              <a:extLst>
                <a:ext uri="{FF2B5EF4-FFF2-40B4-BE49-F238E27FC236}">
                  <a16:creationId xmlns:a16="http://schemas.microsoft.com/office/drawing/2014/main" id="{FA189D96-1D01-CA44-9443-76B305CAF070}"/>
                </a:ext>
              </a:extLst>
            </p:cNvPr>
            <p:cNvSpPr/>
            <p:nvPr/>
          </p:nvSpPr>
          <p:spPr>
            <a:xfrm>
              <a:off x="459201" y="1605981"/>
              <a:ext cx="1401614" cy="365760"/>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Pan-India (SECI) solar, Tranche-IX, 2,000 MW (June 2020)</a:t>
              </a:r>
              <a:endParaRPr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Google Shape;111;p30">
              <a:extLst>
                <a:ext uri="{FF2B5EF4-FFF2-40B4-BE49-F238E27FC236}">
                  <a16:creationId xmlns:a16="http://schemas.microsoft.com/office/drawing/2014/main" id="{C8A18CB1-E035-584C-8B5D-28F7415C3AF9}"/>
                </a:ext>
              </a:extLst>
            </p:cNvPr>
            <p:cNvSpPr/>
            <p:nvPr/>
          </p:nvSpPr>
          <p:spPr>
            <a:xfrm>
              <a:off x="1996953" y="1639713"/>
              <a:ext cx="724767"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2,000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Google Shape;105;p30">
              <a:extLst>
                <a:ext uri="{FF2B5EF4-FFF2-40B4-BE49-F238E27FC236}">
                  <a16:creationId xmlns:a16="http://schemas.microsoft.com/office/drawing/2014/main" id="{97725ED1-C486-574D-A364-789C2011007E}"/>
                </a:ext>
              </a:extLst>
            </p:cNvPr>
            <p:cNvSpPr/>
            <p:nvPr/>
          </p:nvSpPr>
          <p:spPr>
            <a:xfrm>
              <a:off x="2942125" y="1662843"/>
              <a:ext cx="769176" cy="279471"/>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9BD9BFE9-D00B-B34B-92DB-AAA627BB8ABD}"/>
                </a:ext>
              </a:extLst>
            </p:cNvPr>
            <p:cNvGrpSpPr/>
            <p:nvPr/>
          </p:nvGrpSpPr>
          <p:grpSpPr>
            <a:xfrm>
              <a:off x="2882665" y="1588063"/>
              <a:ext cx="58224" cy="4480560"/>
              <a:chOff x="2717648" y="1763898"/>
              <a:chExt cx="58224" cy="4480560"/>
            </a:xfrm>
          </p:grpSpPr>
          <p:cxnSp>
            <p:nvCxnSpPr>
              <p:cNvPr id="94" name="Google Shape;112;p30">
                <a:extLst>
                  <a:ext uri="{FF2B5EF4-FFF2-40B4-BE49-F238E27FC236}">
                    <a16:creationId xmlns:a16="http://schemas.microsoft.com/office/drawing/2014/main" id="{5329A1B2-6C69-E34D-A52B-D94F6625035C}"/>
                  </a:ext>
                </a:extLst>
              </p:cNvPr>
              <p:cNvCxnSpPr>
                <a:cxnSpLocks/>
              </p:cNvCxnSpPr>
              <p:nvPr/>
            </p:nvCxnSpPr>
            <p:spPr>
              <a:xfrm flipH="1">
                <a:off x="2769148" y="1763898"/>
                <a:ext cx="1296" cy="4480560"/>
              </a:xfrm>
              <a:prstGeom prst="straightConnector1">
                <a:avLst/>
              </a:prstGeom>
              <a:noFill/>
              <a:ln w="9525" cap="flat" cmpd="sng">
                <a:solidFill>
                  <a:schemeClr val="bg1">
                    <a:lumMod val="75000"/>
                  </a:schemeClr>
                </a:solidFill>
                <a:prstDash val="solid"/>
                <a:round/>
                <a:headEnd type="none" w="sm" len="sm"/>
                <a:tailEnd type="none" w="sm" len="sm"/>
              </a:ln>
            </p:spPr>
          </p:cxnSp>
          <p:cxnSp>
            <p:nvCxnSpPr>
              <p:cNvPr id="95" name="Google Shape;112;p30">
                <a:extLst>
                  <a:ext uri="{FF2B5EF4-FFF2-40B4-BE49-F238E27FC236}">
                    <a16:creationId xmlns:a16="http://schemas.microsoft.com/office/drawing/2014/main" id="{2A45904F-D812-CA43-84FE-779A3AF81417}"/>
                  </a:ext>
                </a:extLst>
              </p:cNvPr>
              <p:cNvCxnSpPr>
                <a:cxnSpLocks/>
              </p:cNvCxnSpPr>
              <p:nvPr/>
            </p:nvCxnSpPr>
            <p:spPr>
              <a:xfrm flipH="1">
                <a:off x="2717648" y="1786718"/>
                <a:ext cx="58224" cy="0"/>
              </a:xfrm>
              <a:prstGeom prst="straightConnector1">
                <a:avLst/>
              </a:prstGeom>
              <a:noFill/>
              <a:ln w="57150" cap="flat" cmpd="sng">
                <a:solidFill>
                  <a:schemeClr val="tx1">
                    <a:lumMod val="50000"/>
                    <a:lumOff val="50000"/>
                  </a:schemeClr>
                </a:solidFill>
                <a:prstDash val="solid"/>
                <a:round/>
                <a:headEnd type="none" w="sm" len="sm"/>
                <a:tailEnd type="none" w="sm" len="sm"/>
              </a:ln>
            </p:spPr>
          </p:cxnSp>
        </p:grpSp>
        <p:sp>
          <p:nvSpPr>
            <p:cNvPr id="28" name="Google Shape;111;p30">
              <a:extLst>
                <a:ext uri="{FF2B5EF4-FFF2-40B4-BE49-F238E27FC236}">
                  <a16:creationId xmlns:a16="http://schemas.microsoft.com/office/drawing/2014/main" id="{CA9D8F82-FA7F-174C-BE25-7A21651A9A5A}"/>
                </a:ext>
              </a:extLst>
            </p:cNvPr>
            <p:cNvSpPr/>
            <p:nvPr/>
          </p:nvSpPr>
          <p:spPr>
            <a:xfrm>
              <a:off x="3699831" y="1629649"/>
              <a:ext cx="359803"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2.36</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Google Shape;105;p30">
              <a:extLst>
                <a:ext uri="{FF2B5EF4-FFF2-40B4-BE49-F238E27FC236}">
                  <a16:creationId xmlns:a16="http://schemas.microsoft.com/office/drawing/2014/main" id="{D19AC5F8-C3D1-184A-B114-FC0483F8FBA2}"/>
                </a:ext>
              </a:extLst>
            </p:cNvPr>
            <p:cNvSpPr/>
            <p:nvPr/>
          </p:nvSpPr>
          <p:spPr>
            <a:xfrm>
              <a:off x="461885" y="2001510"/>
              <a:ext cx="1396246" cy="365760"/>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Pan-India (SECI) solar-wind-storage, RTC-I, 400 MW (May 2020)</a:t>
              </a:r>
              <a:endParaRPr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Google Shape;111;p30">
              <a:extLst>
                <a:ext uri="{FF2B5EF4-FFF2-40B4-BE49-F238E27FC236}">
                  <a16:creationId xmlns:a16="http://schemas.microsoft.com/office/drawing/2014/main" id="{3AB54C9B-6600-9242-ADAD-2D0289597308}"/>
                </a:ext>
              </a:extLst>
            </p:cNvPr>
            <p:cNvSpPr/>
            <p:nvPr/>
          </p:nvSpPr>
          <p:spPr>
            <a:xfrm>
              <a:off x="1996953" y="2036947"/>
              <a:ext cx="724767"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400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Google Shape;105;p30">
              <a:extLst>
                <a:ext uri="{FF2B5EF4-FFF2-40B4-BE49-F238E27FC236}">
                  <a16:creationId xmlns:a16="http://schemas.microsoft.com/office/drawing/2014/main" id="{722F36CB-4BCD-F04B-8B30-72D015E62277}"/>
                </a:ext>
              </a:extLst>
            </p:cNvPr>
            <p:cNvSpPr/>
            <p:nvPr/>
          </p:nvSpPr>
          <p:spPr>
            <a:xfrm>
              <a:off x="2938647" y="2044130"/>
              <a:ext cx="1012772" cy="279471"/>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32" name="Google Shape;111;p30">
              <a:extLst>
                <a:ext uri="{FF2B5EF4-FFF2-40B4-BE49-F238E27FC236}">
                  <a16:creationId xmlns:a16="http://schemas.microsoft.com/office/drawing/2014/main" id="{8DFC1885-1FC1-BD40-BF7C-944564F39CCE}"/>
                </a:ext>
              </a:extLst>
            </p:cNvPr>
            <p:cNvSpPr/>
            <p:nvPr/>
          </p:nvSpPr>
          <p:spPr>
            <a:xfrm>
              <a:off x="3948423" y="2035714"/>
              <a:ext cx="359803"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2.90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Google Shape;105;p30">
              <a:extLst>
                <a:ext uri="{FF2B5EF4-FFF2-40B4-BE49-F238E27FC236}">
                  <a16:creationId xmlns:a16="http://schemas.microsoft.com/office/drawing/2014/main" id="{17395434-0962-B948-BEDC-B2E4ADE4F7E0}"/>
                </a:ext>
              </a:extLst>
            </p:cNvPr>
            <p:cNvSpPr/>
            <p:nvPr/>
          </p:nvSpPr>
          <p:spPr>
            <a:xfrm>
              <a:off x="457905" y="2407265"/>
              <a:ext cx="1394950" cy="365760"/>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Pan-India (NHPC) solar, 2,000 MW (April 2020)</a:t>
              </a:r>
              <a:endParaRPr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Google Shape;111;p30">
              <a:extLst>
                <a:ext uri="{FF2B5EF4-FFF2-40B4-BE49-F238E27FC236}">
                  <a16:creationId xmlns:a16="http://schemas.microsoft.com/office/drawing/2014/main" id="{E3E65A07-E29A-ED44-A294-D73EB904B18F}"/>
                </a:ext>
              </a:extLst>
            </p:cNvPr>
            <p:cNvSpPr/>
            <p:nvPr/>
          </p:nvSpPr>
          <p:spPr>
            <a:xfrm>
              <a:off x="1996953" y="2435198"/>
              <a:ext cx="724767"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2,000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Google Shape;105;p30">
              <a:extLst>
                <a:ext uri="{FF2B5EF4-FFF2-40B4-BE49-F238E27FC236}">
                  <a16:creationId xmlns:a16="http://schemas.microsoft.com/office/drawing/2014/main" id="{CF4C8019-BD44-174D-A5F7-EC7A447D56C9}"/>
                </a:ext>
              </a:extLst>
            </p:cNvPr>
            <p:cNvSpPr/>
            <p:nvPr/>
          </p:nvSpPr>
          <p:spPr>
            <a:xfrm>
              <a:off x="2940890" y="2458328"/>
              <a:ext cx="894439" cy="279471"/>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38" name="Google Shape;111;p30">
              <a:extLst>
                <a:ext uri="{FF2B5EF4-FFF2-40B4-BE49-F238E27FC236}">
                  <a16:creationId xmlns:a16="http://schemas.microsoft.com/office/drawing/2014/main" id="{30DCF4B0-C3ED-514B-9ECB-121A2D3AF70C}"/>
                </a:ext>
              </a:extLst>
            </p:cNvPr>
            <p:cNvSpPr/>
            <p:nvPr/>
          </p:nvSpPr>
          <p:spPr>
            <a:xfrm>
              <a:off x="3828910" y="2433965"/>
              <a:ext cx="359803"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2.55</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Google Shape;105;p30">
              <a:extLst>
                <a:ext uri="{FF2B5EF4-FFF2-40B4-BE49-F238E27FC236}">
                  <a16:creationId xmlns:a16="http://schemas.microsoft.com/office/drawing/2014/main" id="{F5C91528-EB89-474B-ABFA-A6F8CA47AE8E}"/>
                </a:ext>
              </a:extLst>
            </p:cNvPr>
            <p:cNvSpPr/>
            <p:nvPr/>
          </p:nvSpPr>
          <p:spPr>
            <a:xfrm>
              <a:off x="457906" y="2816566"/>
              <a:ext cx="1389765" cy="365760"/>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Gujarat (GUVNL) solar, 500 MW- VII (March 2020) </a:t>
              </a:r>
              <a:endParaRPr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Google Shape;111;p30">
              <a:extLst>
                <a:ext uri="{FF2B5EF4-FFF2-40B4-BE49-F238E27FC236}">
                  <a16:creationId xmlns:a16="http://schemas.microsoft.com/office/drawing/2014/main" id="{FC038579-B91F-844A-855B-D7951058AA3C}"/>
                </a:ext>
              </a:extLst>
            </p:cNvPr>
            <p:cNvSpPr/>
            <p:nvPr/>
          </p:nvSpPr>
          <p:spPr>
            <a:xfrm>
              <a:off x="1996953" y="2841237"/>
              <a:ext cx="724767"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350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Google Shape;105;p30">
              <a:extLst>
                <a:ext uri="{FF2B5EF4-FFF2-40B4-BE49-F238E27FC236}">
                  <a16:creationId xmlns:a16="http://schemas.microsoft.com/office/drawing/2014/main" id="{B9C21D71-D2BA-0B44-A193-AD2BAB5AFFE5}"/>
                </a:ext>
              </a:extLst>
            </p:cNvPr>
            <p:cNvSpPr/>
            <p:nvPr/>
          </p:nvSpPr>
          <p:spPr>
            <a:xfrm>
              <a:off x="2938647" y="2864367"/>
              <a:ext cx="962632" cy="279471"/>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42" name="Google Shape;111;p30">
              <a:extLst>
                <a:ext uri="{FF2B5EF4-FFF2-40B4-BE49-F238E27FC236}">
                  <a16:creationId xmlns:a16="http://schemas.microsoft.com/office/drawing/2014/main" id="{3EE79BA2-365D-0643-AF35-05983F92C218}"/>
                </a:ext>
              </a:extLst>
            </p:cNvPr>
            <p:cNvSpPr/>
            <p:nvPr/>
          </p:nvSpPr>
          <p:spPr>
            <a:xfrm>
              <a:off x="3894794" y="2840004"/>
              <a:ext cx="359803"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2.61</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64F2FD84-19BC-E149-B25E-63B1A193B808}"/>
                </a:ext>
              </a:extLst>
            </p:cNvPr>
            <p:cNvSpPr/>
            <p:nvPr/>
          </p:nvSpPr>
          <p:spPr>
            <a:xfrm>
              <a:off x="395701" y="1052510"/>
              <a:ext cx="4277816" cy="5049166"/>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4" name="Google Shape;105;p30">
              <a:extLst>
                <a:ext uri="{FF2B5EF4-FFF2-40B4-BE49-F238E27FC236}">
                  <a16:creationId xmlns:a16="http://schemas.microsoft.com/office/drawing/2014/main" id="{02B2EC59-7F20-0A41-B63E-307F6C00414C}"/>
                </a:ext>
              </a:extLst>
            </p:cNvPr>
            <p:cNvSpPr/>
            <p:nvPr/>
          </p:nvSpPr>
          <p:spPr>
            <a:xfrm>
              <a:off x="457905" y="3223098"/>
              <a:ext cx="1391062" cy="365760"/>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Maharashtra (MSEDL) solar, 500 MW (March 2020) </a:t>
              </a:r>
              <a:endParaRPr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Google Shape;111;p30">
              <a:extLst>
                <a:ext uri="{FF2B5EF4-FFF2-40B4-BE49-F238E27FC236}">
                  <a16:creationId xmlns:a16="http://schemas.microsoft.com/office/drawing/2014/main" id="{EED21DC9-9433-7447-8F87-CB54E8FB6C8E}"/>
                </a:ext>
              </a:extLst>
            </p:cNvPr>
            <p:cNvSpPr/>
            <p:nvPr/>
          </p:nvSpPr>
          <p:spPr>
            <a:xfrm>
              <a:off x="1996953" y="3245654"/>
              <a:ext cx="724767"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350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1" name="Google Shape;105;p30">
              <a:extLst>
                <a:ext uri="{FF2B5EF4-FFF2-40B4-BE49-F238E27FC236}">
                  <a16:creationId xmlns:a16="http://schemas.microsoft.com/office/drawing/2014/main" id="{89995DD6-5D1F-FD43-8930-3FA8C466D5BF}"/>
                </a:ext>
              </a:extLst>
            </p:cNvPr>
            <p:cNvSpPr/>
            <p:nvPr/>
          </p:nvSpPr>
          <p:spPr>
            <a:xfrm>
              <a:off x="2940889" y="3268784"/>
              <a:ext cx="1006237" cy="279471"/>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52" name="Google Shape;111;p30">
              <a:extLst>
                <a:ext uri="{FF2B5EF4-FFF2-40B4-BE49-F238E27FC236}">
                  <a16:creationId xmlns:a16="http://schemas.microsoft.com/office/drawing/2014/main" id="{9ACAF337-4BFE-6243-B578-2099149677C5}"/>
                </a:ext>
              </a:extLst>
            </p:cNvPr>
            <p:cNvSpPr/>
            <p:nvPr/>
          </p:nvSpPr>
          <p:spPr>
            <a:xfrm>
              <a:off x="3948423" y="3244421"/>
              <a:ext cx="359803"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2.90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Google Shape;105;p30">
              <a:extLst>
                <a:ext uri="{FF2B5EF4-FFF2-40B4-BE49-F238E27FC236}">
                  <a16:creationId xmlns:a16="http://schemas.microsoft.com/office/drawing/2014/main" id="{ADDFEAD1-9C25-7C4D-A982-2A9EE061313A}"/>
                </a:ext>
              </a:extLst>
            </p:cNvPr>
            <p:cNvSpPr/>
            <p:nvPr/>
          </p:nvSpPr>
          <p:spPr>
            <a:xfrm>
              <a:off x="457905" y="3632622"/>
              <a:ext cx="1389766" cy="365760"/>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lvl="0">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Pan-India (SECI) solar, Tranche-VIII, 1200 MW (February 2020)</a:t>
              </a:r>
              <a:endPar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Google Shape;111;p30">
              <a:extLst>
                <a:ext uri="{FF2B5EF4-FFF2-40B4-BE49-F238E27FC236}">
                  <a16:creationId xmlns:a16="http://schemas.microsoft.com/office/drawing/2014/main" id="{4DF1299A-6C47-1A46-B6C0-375F4A9F6770}"/>
                </a:ext>
              </a:extLst>
            </p:cNvPr>
            <p:cNvSpPr/>
            <p:nvPr/>
          </p:nvSpPr>
          <p:spPr>
            <a:xfrm>
              <a:off x="1996953" y="3640276"/>
              <a:ext cx="724767"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1,200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6" name="Google Shape;105;p30">
              <a:extLst>
                <a:ext uri="{FF2B5EF4-FFF2-40B4-BE49-F238E27FC236}">
                  <a16:creationId xmlns:a16="http://schemas.microsoft.com/office/drawing/2014/main" id="{0928557C-7376-E74C-AE9A-F8EA09DE832B}"/>
                </a:ext>
              </a:extLst>
            </p:cNvPr>
            <p:cNvSpPr/>
            <p:nvPr/>
          </p:nvSpPr>
          <p:spPr>
            <a:xfrm>
              <a:off x="2940889" y="3663406"/>
              <a:ext cx="838113" cy="279471"/>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59" name="Google Shape;111;p30">
              <a:extLst>
                <a:ext uri="{FF2B5EF4-FFF2-40B4-BE49-F238E27FC236}">
                  <a16:creationId xmlns:a16="http://schemas.microsoft.com/office/drawing/2014/main" id="{04693C75-E739-8C49-8460-8715DD45806A}"/>
                </a:ext>
              </a:extLst>
            </p:cNvPr>
            <p:cNvSpPr/>
            <p:nvPr/>
          </p:nvSpPr>
          <p:spPr>
            <a:xfrm>
              <a:off x="3778469" y="3639043"/>
              <a:ext cx="359803"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2.50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60" name="Google Shape;105;p30">
              <a:extLst>
                <a:ext uri="{FF2B5EF4-FFF2-40B4-BE49-F238E27FC236}">
                  <a16:creationId xmlns:a16="http://schemas.microsoft.com/office/drawing/2014/main" id="{3DFC9FF0-526D-8E4D-B363-1B388BADEA51}"/>
                </a:ext>
              </a:extLst>
            </p:cNvPr>
            <p:cNvSpPr/>
            <p:nvPr/>
          </p:nvSpPr>
          <p:spPr>
            <a:xfrm>
              <a:off x="460821" y="4036682"/>
              <a:ext cx="1389766" cy="365760"/>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lvl="0">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Maharashtra (MSEDL) solar, Agro-feeder scheme, 1350 MW (February 2020) </a:t>
              </a:r>
              <a:endPar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Google Shape;111;p30">
              <a:extLst>
                <a:ext uri="{FF2B5EF4-FFF2-40B4-BE49-F238E27FC236}">
                  <a16:creationId xmlns:a16="http://schemas.microsoft.com/office/drawing/2014/main" id="{F44690F7-0718-A94D-BF3A-3206AA464E4C}"/>
                </a:ext>
              </a:extLst>
            </p:cNvPr>
            <p:cNvSpPr/>
            <p:nvPr/>
          </p:nvSpPr>
          <p:spPr>
            <a:xfrm>
              <a:off x="1996953" y="4047712"/>
              <a:ext cx="724767"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283</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62" name="Google Shape;105;p30">
              <a:extLst>
                <a:ext uri="{FF2B5EF4-FFF2-40B4-BE49-F238E27FC236}">
                  <a16:creationId xmlns:a16="http://schemas.microsoft.com/office/drawing/2014/main" id="{74A73A58-05E4-7F43-8CE1-A7BEC7A1F09D}"/>
                </a:ext>
              </a:extLst>
            </p:cNvPr>
            <p:cNvSpPr/>
            <p:nvPr/>
          </p:nvSpPr>
          <p:spPr>
            <a:xfrm>
              <a:off x="2938655" y="4070842"/>
              <a:ext cx="1128239" cy="279471"/>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63" name="Google Shape;111;p30">
              <a:extLst>
                <a:ext uri="{FF2B5EF4-FFF2-40B4-BE49-F238E27FC236}">
                  <a16:creationId xmlns:a16="http://schemas.microsoft.com/office/drawing/2014/main" id="{5C2533E3-C65F-954F-8D3E-F2604A7F4A68}"/>
                </a:ext>
              </a:extLst>
            </p:cNvPr>
            <p:cNvSpPr/>
            <p:nvPr/>
          </p:nvSpPr>
          <p:spPr>
            <a:xfrm>
              <a:off x="4066894" y="4044411"/>
              <a:ext cx="359803"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3.28</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64" name="Google Shape;105;p30">
              <a:extLst>
                <a:ext uri="{FF2B5EF4-FFF2-40B4-BE49-F238E27FC236}">
                  <a16:creationId xmlns:a16="http://schemas.microsoft.com/office/drawing/2014/main" id="{E73C6882-8C70-A048-8814-022E58514A19}"/>
                </a:ext>
              </a:extLst>
            </p:cNvPr>
            <p:cNvSpPr/>
            <p:nvPr/>
          </p:nvSpPr>
          <p:spPr>
            <a:xfrm>
              <a:off x="460821" y="4438542"/>
              <a:ext cx="1389766" cy="365760"/>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lvl="0">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Assam (APGCL) solar, 70 MW (February 2020) </a:t>
              </a:r>
              <a:endPar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5" name="Google Shape;111;p30">
              <a:extLst>
                <a:ext uri="{FF2B5EF4-FFF2-40B4-BE49-F238E27FC236}">
                  <a16:creationId xmlns:a16="http://schemas.microsoft.com/office/drawing/2014/main" id="{47749CFC-0275-4244-A9DC-4DF8A1ECEB60}"/>
                </a:ext>
              </a:extLst>
            </p:cNvPr>
            <p:cNvSpPr/>
            <p:nvPr/>
          </p:nvSpPr>
          <p:spPr>
            <a:xfrm>
              <a:off x="1996953" y="4440177"/>
              <a:ext cx="724767"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70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66" name="Google Shape;105;p30">
              <a:extLst>
                <a:ext uri="{FF2B5EF4-FFF2-40B4-BE49-F238E27FC236}">
                  <a16:creationId xmlns:a16="http://schemas.microsoft.com/office/drawing/2014/main" id="{2D780C21-D9A6-1543-8A24-D81E7B2B215C}"/>
                </a:ext>
              </a:extLst>
            </p:cNvPr>
            <p:cNvSpPr/>
            <p:nvPr/>
          </p:nvSpPr>
          <p:spPr>
            <a:xfrm>
              <a:off x="2938654" y="4463307"/>
              <a:ext cx="1359870" cy="279471"/>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67" name="Google Shape;111;p30">
              <a:extLst>
                <a:ext uri="{FF2B5EF4-FFF2-40B4-BE49-F238E27FC236}">
                  <a16:creationId xmlns:a16="http://schemas.microsoft.com/office/drawing/2014/main" id="{1449F421-CA4E-224D-8207-E1C5E4096C36}"/>
                </a:ext>
              </a:extLst>
            </p:cNvPr>
            <p:cNvSpPr/>
            <p:nvPr/>
          </p:nvSpPr>
          <p:spPr>
            <a:xfrm>
              <a:off x="4298525" y="4448000"/>
              <a:ext cx="359803"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3.99</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68" name="Google Shape;105;p30">
              <a:extLst>
                <a:ext uri="{FF2B5EF4-FFF2-40B4-BE49-F238E27FC236}">
                  <a16:creationId xmlns:a16="http://schemas.microsoft.com/office/drawing/2014/main" id="{CB1A00C9-5700-6D42-9C81-83ABBA2C6C31}"/>
                </a:ext>
              </a:extLst>
            </p:cNvPr>
            <p:cNvSpPr/>
            <p:nvPr/>
          </p:nvSpPr>
          <p:spPr>
            <a:xfrm>
              <a:off x="457905" y="4847190"/>
              <a:ext cx="1389766" cy="365760"/>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lvl="0">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UP (UPNEDA) solar, 500 MW (February 2020) </a:t>
              </a:r>
              <a:endPar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9" name="Google Shape;111;p30">
              <a:extLst>
                <a:ext uri="{FF2B5EF4-FFF2-40B4-BE49-F238E27FC236}">
                  <a16:creationId xmlns:a16="http://schemas.microsoft.com/office/drawing/2014/main" id="{2A8096A4-34AC-1C49-A639-B9D1D5D6E253}"/>
                </a:ext>
              </a:extLst>
            </p:cNvPr>
            <p:cNvSpPr/>
            <p:nvPr/>
          </p:nvSpPr>
          <p:spPr>
            <a:xfrm>
              <a:off x="1996953" y="4867194"/>
              <a:ext cx="724767"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184</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0" name="Google Shape;105;p30">
              <a:extLst>
                <a:ext uri="{FF2B5EF4-FFF2-40B4-BE49-F238E27FC236}">
                  <a16:creationId xmlns:a16="http://schemas.microsoft.com/office/drawing/2014/main" id="{E0A55F1C-D77A-F74A-9CA2-6D87BFEC1888}"/>
                </a:ext>
              </a:extLst>
            </p:cNvPr>
            <p:cNvSpPr/>
            <p:nvPr/>
          </p:nvSpPr>
          <p:spPr>
            <a:xfrm>
              <a:off x="2938655" y="4890324"/>
              <a:ext cx="1076821" cy="279471"/>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71" name="Google Shape;111;p30">
              <a:extLst>
                <a:ext uri="{FF2B5EF4-FFF2-40B4-BE49-F238E27FC236}">
                  <a16:creationId xmlns:a16="http://schemas.microsoft.com/office/drawing/2014/main" id="{E14FE8CA-9F56-EE44-8432-DFB967A916DE}"/>
                </a:ext>
              </a:extLst>
            </p:cNvPr>
            <p:cNvSpPr/>
            <p:nvPr/>
          </p:nvSpPr>
          <p:spPr>
            <a:xfrm>
              <a:off x="4015476" y="4868110"/>
              <a:ext cx="359803"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3.17</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2" name="Google Shape;105;p30">
              <a:extLst>
                <a:ext uri="{FF2B5EF4-FFF2-40B4-BE49-F238E27FC236}">
                  <a16:creationId xmlns:a16="http://schemas.microsoft.com/office/drawing/2014/main" id="{14A23003-7B83-254D-9433-CCBC901F67D5}"/>
                </a:ext>
              </a:extLst>
            </p:cNvPr>
            <p:cNvSpPr/>
            <p:nvPr/>
          </p:nvSpPr>
          <p:spPr>
            <a:xfrm>
              <a:off x="457905" y="5241515"/>
              <a:ext cx="1389766" cy="365760"/>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lvl="0">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Pan-India (SECI) solar-wind-storage, Peak power supply, 1,200 MW (January 2020)</a:t>
              </a:r>
              <a:endPar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Google Shape;111;p30">
              <a:extLst>
                <a:ext uri="{FF2B5EF4-FFF2-40B4-BE49-F238E27FC236}">
                  <a16:creationId xmlns:a16="http://schemas.microsoft.com/office/drawing/2014/main" id="{7F05480C-E4B2-8148-964D-8F40A7A25E60}"/>
                </a:ext>
              </a:extLst>
            </p:cNvPr>
            <p:cNvSpPr/>
            <p:nvPr/>
          </p:nvSpPr>
          <p:spPr>
            <a:xfrm>
              <a:off x="1996953" y="5261519"/>
              <a:ext cx="724767"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1,200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4" name="Google Shape;105;p30">
              <a:extLst>
                <a:ext uri="{FF2B5EF4-FFF2-40B4-BE49-F238E27FC236}">
                  <a16:creationId xmlns:a16="http://schemas.microsoft.com/office/drawing/2014/main" id="{5A12C109-5020-1C44-A290-CC61E64BF679}"/>
                </a:ext>
              </a:extLst>
            </p:cNvPr>
            <p:cNvSpPr/>
            <p:nvPr/>
          </p:nvSpPr>
          <p:spPr>
            <a:xfrm>
              <a:off x="2938654" y="5284649"/>
              <a:ext cx="1485450" cy="279471"/>
            </a:xfrm>
            <a:prstGeom prst="rect">
              <a:avLst/>
            </a:prstGeom>
            <a:solidFill>
              <a:srgbClr val="575756"/>
            </a:solidFill>
            <a:ln>
              <a:solidFill>
                <a:srgbClr val="575756"/>
              </a:solid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75" name="Google Shape;111;p30">
              <a:extLst>
                <a:ext uri="{FF2B5EF4-FFF2-40B4-BE49-F238E27FC236}">
                  <a16:creationId xmlns:a16="http://schemas.microsoft.com/office/drawing/2014/main" id="{31254713-73AC-BA43-A4BD-6D6ADBC57B83}"/>
                </a:ext>
              </a:extLst>
            </p:cNvPr>
            <p:cNvSpPr/>
            <p:nvPr/>
          </p:nvSpPr>
          <p:spPr>
            <a:xfrm>
              <a:off x="4366743" y="5257595"/>
              <a:ext cx="359803"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6.12</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6" name="Google Shape;105;p30">
              <a:extLst>
                <a:ext uri="{FF2B5EF4-FFF2-40B4-BE49-F238E27FC236}">
                  <a16:creationId xmlns:a16="http://schemas.microsoft.com/office/drawing/2014/main" id="{28C213FF-0D7C-BA4F-A96B-4170BAF797E1}"/>
                </a:ext>
              </a:extLst>
            </p:cNvPr>
            <p:cNvSpPr/>
            <p:nvPr/>
          </p:nvSpPr>
          <p:spPr>
            <a:xfrm>
              <a:off x="457905" y="5643336"/>
              <a:ext cx="1389766" cy="365760"/>
            </a:xfrm>
            <a:prstGeom prst="rect">
              <a:avLst/>
            </a:prstGeom>
            <a:solidFill>
              <a:schemeClr val="accent1">
                <a:lumMod val="20000"/>
                <a:lumOff val="80000"/>
              </a:schemeClr>
            </a:solidFill>
            <a:ln>
              <a:noFill/>
            </a:ln>
          </p:spPr>
          <p:txBody>
            <a:bodyPr spcFirstLastPara="1" wrap="square" lIns="36000" tIns="36000" rIns="36000" bIns="36000" anchor="ctr" anchorCtr="0">
              <a:noAutofit/>
            </a:bodyPr>
            <a:lstStyle/>
            <a:p>
              <a:pPr lvl="0">
                <a:lnSpc>
                  <a:spcPct val="106000"/>
                </a:lnSpc>
              </a:pPr>
              <a:r>
                <a:rPr lang="en-IN" sz="600" b="1" dirty="0">
                  <a:solidFill>
                    <a:srgbClr val="575756"/>
                  </a:solidFill>
                  <a:latin typeface="Open Sans" panose="020B0606030504020204" pitchFamily="34" charset="0"/>
                  <a:ea typeface="Open Sans" panose="020B0606030504020204" pitchFamily="34" charset="0"/>
                  <a:cs typeface="Open Sans" panose="020B0606030504020204" pitchFamily="34" charset="0"/>
                  <a:sym typeface="Calibri"/>
                </a:rPr>
                <a:t>Pan-India (SECI) solar, Manufacturing, 7,000 MW (January 2020)</a:t>
              </a:r>
              <a:endPar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7" name="Google Shape;111;p30">
              <a:extLst>
                <a:ext uri="{FF2B5EF4-FFF2-40B4-BE49-F238E27FC236}">
                  <a16:creationId xmlns:a16="http://schemas.microsoft.com/office/drawing/2014/main" id="{DA3643E0-94F0-7C49-9656-F8495A3D3D11}"/>
                </a:ext>
              </a:extLst>
            </p:cNvPr>
            <p:cNvSpPr/>
            <p:nvPr/>
          </p:nvSpPr>
          <p:spPr>
            <a:xfrm>
              <a:off x="1996953" y="5663340"/>
              <a:ext cx="724767"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12,000</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8" name="Google Shape;105;p30">
              <a:extLst>
                <a:ext uri="{FF2B5EF4-FFF2-40B4-BE49-F238E27FC236}">
                  <a16:creationId xmlns:a16="http://schemas.microsoft.com/office/drawing/2014/main" id="{E6BE5E16-0D26-C244-B425-68133DE89557}"/>
                </a:ext>
              </a:extLst>
            </p:cNvPr>
            <p:cNvSpPr/>
            <p:nvPr/>
          </p:nvSpPr>
          <p:spPr>
            <a:xfrm>
              <a:off x="2938655" y="5686470"/>
              <a:ext cx="1021201" cy="279471"/>
            </a:xfrm>
            <a:prstGeom prst="rect">
              <a:avLst/>
            </a:prstGeom>
            <a:solidFill>
              <a:srgbClr val="575756"/>
            </a:solidFill>
            <a:ln>
              <a:noFill/>
            </a:ln>
          </p:spPr>
          <p:txBody>
            <a:bodyPr spcFirstLastPara="1" wrap="square" lIns="36000" tIns="36000" rIns="36000" bIns="36000" anchor="ctr" anchorCtr="0">
              <a:noAutofit/>
            </a:bodyPr>
            <a:lstStyle/>
            <a:p>
              <a:pPr algn="ctr">
                <a:lnSpc>
                  <a:spcPct val="106000"/>
                </a:lnSpc>
              </a:pPr>
              <a:endParaRPr sz="800" dirty="0">
                <a:latin typeface="Calibri" panose="020F0502020204030204" pitchFamily="34" charset="0"/>
                <a:cs typeface="Calibri" panose="020F0502020204030204" pitchFamily="34" charset="0"/>
              </a:endParaRPr>
            </a:p>
          </p:txBody>
        </p:sp>
        <p:sp>
          <p:nvSpPr>
            <p:cNvPr id="79" name="Google Shape;111;p30">
              <a:extLst>
                <a:ext uri="{FF2B5EF4-FFF2-40B4-BE49-F238E27FC236}">
                  <a16:creationId xmlns:a16="http://schemas.microsoft.com/office/drawing/2014/main" id="{CADDE821-05DA-8C4D-9AA5-14617F342455}"/>
                </a:ext>
              </a:extLst>
            </p:cNvPr>
            <p:cNvSpPr/>
            <p:nvPr/>
          </p:nvSpPr>
          <p:spPr>
            <a:xfrm>
              <a:off x="3956883" y="5663340"/>
              <a:ext cx="359803" cy="328197"/>
            </a:xfrm>
            <a:prstGeom prst="rect">
              <a:avLst/>
            </a:prstGeom>
            <a:noFill/>
            <a:ln>
              <a:noFill/>
            </a:ln>
          </p:spPr>
          <p:txBody>
            <a:bodyPr spcFirstLastPara="1" wrap="square" lIns="36000" tIns="36000" rIns="36000" bIns="36000" anchor="ctr" anchorCtr="0">
              <a:noAutofit/>
            </a:bodyPr>
            <a:lstStyle/>
            <a:p>
              <a:pPr algn="ctr">
                <a:lnSpc>
                  <a:spcPct val="106000"/>
                </a:lnSpc>
                <a:buSzPts val="1200"/>
              </a:pPr>
              <a:r>
                <a:rPr lang="en-IN" sz="700" b="1" dirty="0">
                  <a:latin typeface="Open Sans" panose="020B0606030504020204" pitchFamily="34" charset="0"/>
                  <a:ea typeface="Open Sans" panose="020B0606030504020204" pitchFamily="34" charset="0"/>
                  <a:cs typeface="Open Sans" panose="020B0606030504020204" pitchFamily="34" charset="0"/>
                  <a:sym typeface="Calibri"/>
                </a:rPr>
                <a:t>2.92</a:t>
              </a:r>
              <a:endParaRPr sz="700"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0" name="Google Shape;112;p30">
              <a:extLst>
                <a:ext uri="{FF2B5EF4-FFF2-40B4-BE49-F238E27FC236}">
                  <a16:creationId xmlns:a16="http://schemas.microsoft.com/office/drawing/2014/main" id="{5015118A-B75F-6C4D-95C0-1B143AB2A21F}"/>
                </a:ext>
              </a:extLst>
            </p:cNvPr>
            <p:cNvCxnSpPr>
              <a:cxnSpLocks/>
            </p:cNvCxnSpPr>
            <p:nvPr/>
          </p:nvCxnSpPr>
          <p:spPr>
            <a:xfrm flipH="1">
              <a:off x="2880423" y="6046180"/>
              <a:ext cx="58224" cy="0"/>
            </a:xfrm>
            <a:prstGeom prst="straightConnector1">
              <a:avLst/>
            </a:prstGeom>
            <a:noFill/>
            <a:ln w="57150" cap="flat" cmpd="sng">
              <a:solidFill>
                <a:schemeClr val="tx1">
                  <a:lumMod val="50000"/>
                  <a:lumOff val="50000"/>
                </a:schemeClr>
              </a:solidFill>
              <a:prstDash val="solid"/>
              <a:round/>
              <a:headEnd type="none" w="sm" len="sm"/>
              <a:tailEnd type="none" w="sm" len="sm"/>
            </a:ln>
          </p:spPr>
        </p:cxnSp>
        <p:cxnSp>
          <p:nvCxnSpPr>
            <p:cNvPr id="81" name="Google Shape;112;p30">
              <a:extLst>
                <a:ext uri="{FF2B5EF4-FFF2-40B4-BE49-F238E27FC236}">
                  <a16:creationId xmlns:a16="http://schemas.microsoft.com/office/drawing/2014/main" id="{91CF49C7-BB73-EB41-9AFD-C225D8EAC42F}"/>
                </a:ext>
              </a:extLst>
            </p:cNvPr>
            <p:cNvCxnSpPr/>
            <p:nvPr/>
          </p:nvCxnSpPr>
          <p:spPr>
            <a:xfrm rot="-5400000" flipH="1">
              <a:off x="3240359" y="648595"/>
              <a:ext cx="1296" cy="2651760"/>
            </a:xfrm>
            <a:prstGeom prst="straightConnector1">
              <a:avLst/>
            </a:prstGeom>
            <a:noFill/>
            <a:ln w="9525" cap="flat" cmpd="sng">
              <a:solidFill>
                <a:srgbClr val="7F7F7F"/>
              </a:solidFill>
              <a:prstDash val="dash"/>
              <a:round/>
              <a:headEnd type="none" w="sm" len="sm"/>
              <a:tailEnd type="none" w="sm" len="sm"/>
            </a:ln>
          </p:spPr>
        </p:cxnSp>
        <p:cxnSp>
          <p:nvCxnSpPr>
            <p:cNvPr id="82" name="Google Shape;112;p30">
              <a:extLst>
                <a:ext uri="{FF2B5EF4-FFF2-40B4-BE49-F238E27FC236}">
                  <a16:creationId xmlns:a16="http://schemas.microsoft.com/office/drawing/2014/main" id="{84D9E718-83B7-E04B-9E64-4769AA4F40D7}"/>
                </a:ext>
              </a:extLst>
            </p:cNvPr>
            <p:cNvCxnSpPr/>
            <p:nvPr/>
          </p:nvCxnSpPr>
          <p:spPr>
            <a:xfrm rot="-5400000" flipH="1">
              <a:off x="3240359" y="1048327"/>
              <a:ext cx="1296" cy="2651760"/>
            </a:xfrm>
            <a:prstGeom prst="straightConnector1">
              <a:avLst/>
            </a:prstGeom>
            <a:noFill/>
            <a:ln w="9525" cap="flat" cmpd="sng">
              <a:solidFill>
                <a:srgbClr val="7F7F7F"/>
              </a:solidFill>
              <a:prstDash val="dash"/>
              <a:round/>
              <a:headEnd type="none" w="sm" len="sm"/>
              <a:tailEnd type="none" w="sm" len="sm"/>
            </a:ln>
          </p:spPr>
        </p:cxnSp>
        <p:cxnSp>
          <p:nvCxnSpPr>
            <p:cNvPr id="83" name="Google Shape;112;p30">
              <a:extLst>
                <a:ext uri="{FF2B5EF4-FFF2-40B4-BE49-F238E27FC236}">
                  <a16:creationId xmlns:a16="http://schemas.microsoft.com/office/drawing/2014/main" id="{F3C1A7EC-2363-CB44-9016-DEE7AD16BCC3}"/>
                </a:ext>
              </a:extLst>
            </p:cNvPr>
            <p:cNvCxnSpPr/>
            <p:nvPr/>
          </p:nvCxnSpPr>
          <p:spPr>
            <a:xfrm rot="-5400000" flipH="1">
              <a:off x="3250751" y="1462938"/>
              <a:ext cx="1296" cy="2651760"/>
            </a:xfrm>
            <a:prstGeom prst="straightConnector1">
              <a:avLst/>
            </a:prstGeom>
            <a:noFill/>
            <a:ln w="9525" cap="flat" cmpd="sng">
              <a:solidFill>
                <a:srgbClr val="7F7F7F"/>
              </a:solidFill>
              <a:prstDash val="dash"/>
              <a:round/>
              <a:headEnd type="none" w="sm" len="sm"/>
              <a:tailEnd type="none" w="sm" len="sm"/>
            </a:ln>
          </p:spPr>
        </p:cxnSp>
        <p:cxnSp>
          <p:nvCxnSpPr>
            <p:cNvPr id="84" name="Google Shape;112;p30">
              <a:extLst>
                <a:ext uri="{FF2B5EF4-FFF2-40B4-BE49-F238E27FC236}">
                  <a16:creationId xmlns:a16="http://schemas.microsoft.com/office/drawing/2014/main" id="{C8CAF590-7C28-9247-9569-27C35E32C9BE}"/>
                </a:ext>
              </a:extLst>
            </p:cNvPr>
            <p:cNvCxnSpPr/>
            <p:nvPr/>
          </p:nvCxnSpPr>
          <p:spPr>
            <a:xfrm rot="-5400000" flipH="1">
              <a:off x="3250751" y="1882873"/>
              <a:ext cx="1296" cy="2651760"/>
            </a:xfrm>
            <a:prstGeom prst="straightConnector1">
              <a:avLst/>
            </a:prstGeom>
            <a:noFill/>
            <a:ln w="9525" cap="flat" cmpd="sng">
              <a:solidFill>
                <a:srgbClr val="7F7F7F"/>
              </a:solidFill>
              <a:prstDash val="dash"/>
              <a:round/>
              <a:headEnd type="none" w="sm" len="sm"/>
              <a:tailEnd type="none" w="sm" len="sm"/>
            </a:ln>
          </p:spPr>
        </p:cxnSp>
        <p:cxnSp>
          <p:nvCxnSpPr>
            <p:cNvPr id="85" name="Google Shape;112;p30">
              <a:extLst>
                <a:ext uri="{FF2B5EF4-FFF2-40B4-BE49-F238E27FC236}">
                  <a16:creationId xmlns:a16="http://schemas.microsoft.com/office/drawing/2014/main" id="{2A18D47E-08B6-1645-8248-AD096D07E8EE}"/>
                </a:ext>
              </a:extLst>
            </p:cNvPr>
            <p:cNvCxnSpPr/>
            <p:nvPr/>
          </p:nvCxnSpPr>
          <p:spPr>
            <a:xfrm rot="-5400000" flipH="1">
              <a:off x="3250751" y="2271312"/>
              <a:ext cx="1296" cy="2651760"/>
            </a:xfrm>
            <a:prstGeom prst="straightConnector1">
              <a:avLst/>
            </a:prstGeom>
            <a:noFill/>
            <a:ln w="9525" cap="flat" cmpd="sng">
              <a:solidFill>
                <a:srgbClr val="7F7F7F"/>
              </a:solidFill>
              <a:prstDash val="dash"/>
              <a:round/>
              <a:headEnd type="none" w="sm" len="sm"/>
              <a:tailEnd type="none" w="sm" len="sm"/>
            </a:ln>
          </p:spPr>
        </p:cxnSp>
        <p:cxnSp>
          <p:nvCxnSpPr>
            <p:cNvPr id="86" name="Google Shape;112;p30">
              <a:extLst>
                <a:ext uri="{FF2B5EF4-FFF2-40B4-BE49-F238E27FC236}">
                  <a16:creationId xmlns:a16="http://schemas.microsoft.com/office/drawing/2014/main" id="{1C4CB0FA-5AA9-C741-B1F9-6EA625BE914F}"/>
                </a:ext>
              </a:extLst>
            </p:cNvPr>
            <p:cNvCxnSpPr/>
            <p:nvPr/>
          </p:nvCxnSpPr>
          <p:spPr>
            <a:xfrm rot="-5400000" flipH="1">
              <a:off x="3250751" y="2677507"/>
              <a:ext cx="1296" cy="2651760"/>
            </a:xfrm>
            <a:prstGeom prst="straightConnector1">
              <a:avLst/>
            </a:prstGeom>
            <a:noFill/>
            <a:ln w="9525" cap="flat" cmpd="sng">
              <a:solidFill>
                <a:srgbClr val="7F7F7F"/>
              </a:solidFill>
              <a:prstDash val="dash"/>
              <a:round/>
              <a:headEnd type="none" w="sm" len="sm"/>
              <a:tailEnd type="none" w="sm" len="sm"/>
            </a:ln>
          </p:spPr>
        </p:cxnSp>
        <p:cxnSp>
          <p:nvCxnSpPr>
            <p:cNvPr id="87" name="Google Shape;112;p30">
              <a:extLst>
                <a:ext uri="{FF2B5EF4-FFF2-40B4-BE49-F238E27FC236}">
                  <a16:creationId xmlns:a16="http://schemas.microsoft.com/office/drawing/2014/main" id="{FAF4F50F-F445-8348-8E7D-DD70F28578A5}"/>
                </a:ext>
              </a:extLst>
            </p:cNvPr>
            <p:cNvCxnSpPr/>
            <p:nvPr/>
          </p:nvCxnSpPr>
          <p:spPr>
            <a:xfrm rot="-5400000" flipH="1">
              <a:off x="3250751" y="3085984"/>
              <a:ext cx="1296" cy="2651760"/>
            </a:xfrm>
            <a:prstGeom prst="straightConnector1">
              <a:avLst/>
            </a:prstGeom>
            <a:noFill/>
            <a:ln w="9525" cap="flat" cmpd="sng">
              <a:solidFill>
                <a:srgbClr val="7F7F7F"/>
              </a:solidFill>
              <a:prstDash val="dash"/>
              <a:round/>
              <a:headEnd type="none" w="sm" len="sm"/>
              <a:tailEnd type="none" w="sm" len="sm"/>
            </a:ln>
          </p:spPr>
        </p:cxnSp>
        <p:cxnSp>
          <p:nvCxnSpPr>
            <p:cNvPr id="88" name="Google Shape;112;p30">
              <a:extLst>
                <a:ext uri="{FF2B5EF4-FFF2-40B4-BE49-F238E27FC236}">
                  <a16:creationId xmlns:a16="http://schemas.microsoft.com/office/drawing/2014/main" id="{9EB5A2C1-B1BC-6341-85BE-6B21FF869EEC}"/>
                </a:ext>
              </a:extLst>
            </p:cNvPr>
            <p:cNvCxnSpPr/>
            <p:nvPr/>
          </p:nvCxnSpPr>
          <p:spPr>
            <a:xfrm rot="-5400000" flipH="1">
              <a:off x="3252512" y="3485433"/>
              <a:ext cx="1296" cy="2651760"/>
            </a:xfrm>
            <a:prstGeom prst="straightConnector1">
              <a:avLst/>
            </a:prstGeom>
            <a:noFill/>
            <a:ln w="9525" cap="flat" cmpd="sng">
              <a:solidFill>
                <a:srgbClr val="7F7F7F"/>
              </a:solidFill>
              <a:prstDash val="dash"/>
              <a:round/>
              <a:headEnd type="none" w="sm" len="sm"/>
              <a:tailEnd type="none" w="sm" len="sm"/>
            </a:ln>
          </p:spPr>
        </p:cxnSp>
        <p:cxnSp>
          <p:nvCxnSpPr>
            <p:cNvPr id="89" name="Google Shape;112;p30">
              <a:extLst>
                <a:ext uri="{FF2B5EF4-FFF2-40B4-BE49-F238E27FC236}">
                  <a16:creationId xmlns:a16="http://schemas.microsoft.com/office/drawing/2014/main" id="{E488EF1C-2508-6143-A3B1-29E2EA2E7223}"/>
                </a:ext>
              </a:extLst>
            </p:cNvPr>
            <p:cNvCxnSpPr/>
            <p:nvPr/>
          </p:nvCxnSpPr>
          <p:spPr>
            <a:xfrm rot="-5400000" flipH="1">
              <a:off x="3250315" y="3887339"/>
              <a:ext cx="1296" cy="2651760"/>
            </a:xfrm>
            <a:prstGeom prst="straightConnector1">
              <a:avLst/>
            </a:prstGeom>
            <a:noFill/>
            <a:ln w="9525" cap="flat" cmpd="sng">
              <a:solidFill>
                <a:srgbClr val="7F7F7F"/>
              </a:solidFill>
              <a:prstDash val="dash"/>
              <a:round/>
              <a:headEnd type="none" w="sm" len="sm"/>
              <a:tailEnd type="none" w="sm" len="sm"/>
            </a:ln>
          </p:spPr>
        </p:cxnSp>
        <p:cxnSp>
          <p:nvCxnSpPr>
            <p:cNvPr id="90" name="Google Shape;112;p30">
              <a:extLst>
                <a:ext uri="{FF2B5EF4-FFF2-40B4-BE49-F238E27FC236}">
                  <a16:creationId xmlns:a16="http://schemas.microsoft.com/office/drawing/2014/main" id="{D1D6CF1D-6C0E-0B4B-9CB1-5E7F7406625E}"/>
                </a:ext>
              </a:extLst>
            </p:cNvPr>
            <p:cNvCxnSpPr/>
            <p:nvPr/>
          </p:nvCxnSpPr>
          <p:spPr>
            <a:xfrm rot="-5400000" flipH="1">
              <a:off x="3250315" y="4296734"/>
              <a:ext cx="1296" cy="2651760"/>
            </a:xfrm>
            <a:prstGeom prst="straightConnector1">
              <a:avLst/>
            </a:prstGeom>
            <a:noFill/>
            <a:ln w="9525" cap="flat" cmpd="sng">
              <a:solidFill>
                <a:srgbClr val="7F7F7F"/>
              </a:solidFill>
              <a:prstDash val="dash"/>
              <a:round/>
              <a:headEnd type="none" w="sm" len="sm"/>
              <a:tailEnd type="none" w="sm" len="sm"/>
            </a:ln>
          </p:spPr>
        </p:cxnSp>
        <p:sp>
          <p:nvSpPr>
            <p:cNvPr id="91" name="Parallelogram 90">
              <a:extLst>
                <a:ext uri="{FF2B5EF4-FFF2-40B4-BE49-F238E27FC236}">
                  <a16:creationId xmlns:a16="http://schemas.microsoft.com/office/drawing/2014/main" id="{126FFA95-E51C-7F49-9339-17D58A449D4E}"/>
                </a:ext>
              </a:extLst>
            </p:cNvPr>
            <p:cNvSpPr/>
            <p:nvPr/>
          </p:nvSpPr>
          <p:spPr>
            <a:xfrm>
              <a:off x="3034848" y="5267945"/>
              <a:ext cx="226118" cy="328197"/>
            </a:xfrm>
            <a:prstGeom prst="parallelogram">
              <a:avLst>
                <a:gd name="adj" fmla="val 767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 name="Straight Connector 91">
              <a:extLst>
                <a:ext uri="{FF2B5EF4-FFF2-40B4-BE49-F238E27FC236}">
                  <a16:creationId xmlns:a16="http://schemas.microsoft.com/office/drawing/2014/main" id="{A6BF634F-5801-5444-87C1-5CA9B80EF97F}"/>
                </a:ext>
              </a:extLst>
            </p:cNvPr>
            <p:cNvCxnSpPr>
              <a:cxnSpLocks/>
            </p:cNvCxnSpPr>
            <p:nvPr/>
          </p:nvCxnSpPr>
          <p:spPr>
            <a:xfrm flipV="1">
              <a:off x="3024567" y="5261473"/>
              <a:ext cx="175996" cy="313328"/>
            </a:xfrm>
            <a:prstGeom prst="line">
              <a:avLst/>
            </a:prstGeom>
            <a:ln>
              <a:solidFill>
                <a:srgbClr val="575756"/>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632DA1D-9854-CB47-B2C4-B02E396E073F}"/>
                </a:ext>
              </a:extLst>
            </p:cNvPr>
            <p:cNvCxnSpPr>
              <a:cxnSpLocks/>
            </p:cNvCxnSpPr>
            <p:nvPr/>
          </p:nvCxnSpPr>
          <p:spPr>
            <a:xfrm flipV="1">
              <a:off x="3101659" y="5268831"/>
              <a:ext cx="175996" cy="313328"/>
            </a:xfrm>
            <a:prstGeom prst="line">
              <a:avLst/>
            </a:prstGeom>
            <a:ln>
              <a:solidFill>
                <a:srgbClr val="575756"/>
              </a:solidFill>
            </a:ln>
          </p:spPr>
          <p:style>
            <a:lnRef idx="1">
              <a:schemeClr val="accent1"/>
            </a:lnRef>
            <a:fillRef idx="0">
              <a:schemeClr val="accent1"/>
            </a:fillRef>
            <a:effectRef idx="0">
              <a:schemeClr val="accent1"/>
            </a:effectRef>
            <a:fontRef idx="minor">
              <a:schemeClr val="tx1"/>
            </a:fontRef>
          </p:style>
        </p:cxnSp>
      </p:grpSp>
      <p:sp>
        <p:nvSpPr>
          <p:cNvPr id="101" name="Text Placeholder 5">
            <a:extLst>
              <a:ext uri="{FF2B5EF4-FFF2-40B4-BE49-F238E27FC236}">
                <a16:creationId xmlns:a16="http://schemas.microsoft.com/office/drawing/2014/main" id="{5F62B826-857C-8D43-B9E3-5B585517FF78}"/>
              </a:ext>
            </a:extLst>
          </p:cNvPr>
          <p:cNvSpPr txBox="1">
            <a:spLocks/>
          </p:cNvSpPr>
          <p:nvPr/>
        </p:nvSpPr>
        <p:spPr>
          <a:xfrm>
            <a:off x="4085886" y="578802"/>
            <a:ext cx="2118426" cy="383100"/>
          </a:xfrm>
          <a:prstGeom prst="rect">
            <a:avLst/>
          </a:prstGeom>
          <a:noFill/>
          <a:ln w="12700">
            <a:noFill/>
            <a:prstDash val="dash"/>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9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Bid spotlight: SECI round-the-clock (RTC-I), 400 MW</a:t>
            </a:r>
          </a:p>
        </p:txBody>
      </p:sp>
      <p:graphicFrame>
        <p:nvGraphicFramePr>
          <p:cNvPr id="5" name="Diagram 4"/>
          <p:cNvGraphicFramePr/>
          <p:nvPr>
            <p:extLst>
              <p:ext uri="{D42A27DB-BD31-4B8C-83A1-F6EECF244321}">
                <p14:modId xmlns:p14="http://schemas.microsoft.com/office/powerpoint/2010/main" val="3616740688"/>
              </p:ext>
            </p:extLst>
          </p:nvPr>
        </p:nvGraphicFramePr>
        <p:xfrm>
          <a:off x="4063725" y="919700"/>
          <a:ext cx="2321123" cy="4020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6" name="Rectangle 11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7" name="TextBox 116"/>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p:txBody>
      </p:sp>
      <p:grpSp>
        <p:nvGrpSpPr>
          <p:cNvPr id="102" name="Group 101"/>
          <p:cNvGrpSpPr/>
          <p:nvPr/>
        </p:nvGrpSpPr>
        <p:grpSpPr>
          <a:xfrm>
            <a:off x="8284057" y="4779402"/>
            <a:ext cx="715926" cy="418214"/>
            <a:chOff x="8284057" y="4779402"/>
            <a:chExt cx="715926" cy="418214"/>
          </a:xfrm>
        </p:grpSpPr>
        <p:sp>
          <p:nvSpPr>
            <p:cNvPr id="103" name="Rounded Rectangle 102"/>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04" name="Group 103"/>
            <p:cNvGrpSpPr/>
            <p:nvPr/>
          </p:nvGrpSpPr>
          <p:grpSpPr>
            <a:xfrm>
              <a:off x="8284057" y="4879531"/>
              <a:ext cx="715926" cy="263969"/>
              <a:chOff x="1376812" y="1471708"/>
              <a:chExt cx="715926" cy="263969"/>
            </a:xfrm>
          </p:grpSpPr>
          <p:sp>
            <p:nvSpPr>
              <p:cNvPr id="105" name="TextBox 104"/>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106" name="Group 105"/>
              <p:cNvGrpSpPr/>
              <p:nvPr/>
            </p:nvGrpSpPr>
            <p:grpSpPr>
              <a:xfrm>
                <a:off x="1504037" y="1471708"/>
                <a:ext cx="436340" cy="63914"/>
                <a:chOff x="973747" y="978085"/>
                <a:chExt cx="436340" cy="63914"/>
              </a:xfrm>
            </p:grpSpPr>
            <p:sp>
              <p:nvSpPr>
                <p:cNvPr id="107" name="Oval 106"/>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8" name="Oval 107"/>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9" name="Oval 108"/>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Tree>
    <p:extLst>
      <p:ext uri="{BB962C8B-B14F-4D97-AF65-F5344CB8AC3E}">
        <p14:creationId xmlns:p14="http://schemas.microsoft.com/office/powerpoint/2010/main" val="2486931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Rounded Rectangle 1"/>
          <p:cNvSpPr/>
          <p:nvPr/>
        </p:nvSpPr>
        <p:spPr>
          <a:xfrm>
            <a:off x="6485302" y="484758"/>
            <a:ext cx="3238213" cy="4249994"/>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Google Shape;99;p20"/>
          <p:cNvSpPr txBox="1">
            <a:spLocks noGrp="1"/>
          </p:cNvSpPr>
          <p:nvPr>
            <p:ph type="title"/>
          </p:nvPr>
        </p:nvSpPr>
        <p:spPr>
          <a:xfrm>
            <a:off x="457200" y="182861"/>
            <a:ext cx="8229600" cy="246690"/>
          </a:xfrm>
          <a:prstGeom prst="rect">
            <a:avLst/>
          </a:prstGeom>
        </p:spPr>
        <p:txBody>
          <a:bodyPr spcFirstLastPara="1" wrap="square" lIns="91425" tIns="91425" rIns="91425" bIns="91425" anchor="b" anchorCtr="0">
            <a:noAutofit/>
          </a:bodyPr>
          <a:lstStyle/>
          <a:p>
            <a:pPr lvl="0"/>
            <a:r>
              <a:rPr lang="en-US" sz="1200" dirty="0">
                <a:solidFill>
                  <a:srgbClr val="575756"/>
                </a:solidFill>
              </a:rPr>
              <a:t>Discom payables: </a:t>
            </a:r>
            <a:r>
              <a:rPr lang="en-US" sz="1200" dirty="0">
                <a:solidFill>
                  <a:srgbClr val="009CD8"/>
                </a:solidFill>
              </a:rPr>
              <a:t>overdues to power producers aggravated by Covid-19</a:t>
            </a:r>
            <a:endParaRPr sz="1200" dirty="0">
              <a:solidFill>
                <a:srgbClr val="009CD8"/>
              </a:solidFill>
            </a:endParaRPr>
          </a:p>
        </p:txBody>
      </p:sp>
      <p:sp>
        <p:nvSpPr>
          <p:cNvPr id="19" name="Google Shape;100;p20"/>
          <p:cNvSpPr txBox="1"/>
          <p:nvPr/>
        </p:nvSpPr>
        <p:spPr>
          <a:xfrm>
            <a:off x="6554363" y="506800"/>
            <a:ext cx="2333107" cy="4172676"/>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dirty="0">
                <a:solidFill>
                  <a:srgbClr val="575756"/>
                </a:solidFill>
                <a:latin typeface="Open Sans"/>
                <a:ea typeface="Open Sans"/>
                <a:cs typeface="Open Sans"/>
                <a:sym typeface="Open Sans"/>
              </a:rPr>
              <a:t>As of June 2020, the amount overdue from discoms was </a:t>
            </a:r>
            <a:r>
              <a:rPr lang="en-IN" sz="800" b="1" dirty="0">
                <a:solidFill>
                  <a:srgbClr val="575756"/>
                </a:solidFill>
                <a:latin typeface="Open Sans"/>
                <a:ea typeface="Open Sans"/>
                <a:cs typeface="Open Sans"/>
                <a:sym typeface="Open Sans"/>
              </a:rPr>
              <a:t>INR 1,30,895 crore, representing an increase of 71% </a:t>
            </a:r>
            <a:r>
              <a:rPr lang="en-IN" sz="800" dirty="0">
                <a:solidFill>
                  <a:srgbClr val="575756"/>
                </a:solidFill>
                <a:latin typeface="Open Sans"/>
                <a:ea typeface="Open Sans"/>
                <a:cs typeface="Open Sans"/>
                <a:sym typeface="Open Sans"/>
              </a:rPr>
              <a:t>compared to June 2019. </a:t>
            </a:r>
          </a:p>
          <a:p>
            <a:pPr lvl="0">
              <a:spcBef>
                <a:spcPts val="700"/>
              </a:spcBef>
              <a:buClr>
                <a:schemeClr val="dk1"/>
              </a:buClr>
              <a:buSzPts val="1100"/>
            </a:pPr>
            <a:r>
              <a:rPr lang="en-IN" sz="800" dirty="0">
                <a:solidFill>
                  <a:srgbClr val="575756"/>
                </a:solidFill>
                <a:latin typeface="Open Sans"/>
                <a:ea typeface="Open Sans"/>
                <a:cs typeface="Open Sans"/>
                <a:sym typeface="Open Sans"/>
              </a:rPr>
              <a:t>There has been a 30% spike in overdues in just  the three-month period since March 2020. </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Discoms continue to struggle with ensuring timely collections.</a:t>
            </a:r>
            <a:r>
              <a:rPr lang="en-IN" sz="800" dirty="0">
                <a:solidFill>
                  <a:srgbClr val="575756"/>
                </a:solidFill>
                <a:latin typeface="Open Sans"/>
                <a:ea typeface="Open Sans"/>
                <a:cs typeface="Open Sans"/>
                <a:sym typeface="Open Sans"/>
              </a:rPr>
              <a:t> The Ministry of Power (MoP) allowed a three-month moratorium for payments to conventional power producers (March 2020) but no relaxation for payments to RE developers.</a:t>
            </a:r>
          </a:p>
          <a:p>
            <a:pPr lvl="0">
              <a:spcBef>
                <a:spcPts val="700"/>
              </a:spcBef>
              <a:buClr>
                <a:schemeClr val="dk1"/>
              </a:buClr>
              <a:buSzPts val="1100"/>
            </a:pPr>
            <a:r>
              <a:rPr lang="en-IN" sz="800" dirty="0">
                <a:solidFill>
                  <a:srgbClr val="575756"/>
                </a:solidFill>
                <a:latin typeface="Open Sans"/>
                <a:ea typeface="Open Sans"/>
                <a:cs typeface="Open Sans"/>
                <a:sym typeface="Open Sans"/>
              </a:rPr>
              <a:t>Highest payment delays in </a:t>
            </a:r>
            <a:r>
              <a:rPr lang="en-IN" sz="800" b="1" dirty="0">
                <a:solidFill>
                  <a:srgbClr val="575756"/>
                </a:solidFill>
                <a:latin typeface="Open Sans"/>
                <a:ea typeface="Open Sans"/>
                <a:cs typeface="Open Sans"/>
                <a:sym typeface="Open Sans"/>
              </a:rPr>
              <a:t>Rajasthan, Uttar Pradesh, Uttarakhand, Andhra Pradesh, Telangana, Karnataka, Bihar, and Tamil Nadu.</a:t>
            </a:r>
          </a:p>
          <a:p>
            <a:pPr lvl="0">
              <a:spcBef>
                <a:spcPts val="700"/>
              </a:spcBef>
              <a:buClr>
                <a:schemeClr val="dk1"/>
              </a:buClr>
              <a:buSzPts val="1100"/>
            </a:pPr>
            <a:r>
              <a:rPr lang="en-IN" sz="800" dirty="0">
                <a:solidFill>
                  <a:srgbClr val="575756"/>
                </a:solidFill>
                <a:latin typeface="Open Sans"/>
                <a:ea typeface="Open Sans"/>
                <a:cs typeface="Open Sans"/>
                <a:sym typeface="Open Sans"/>
              </a:rPr>
              <a:t>With MoP’s moratorium on payments due to conventional power producers, </a:t>
            </a:r>
            <a:r>
              <a:rPr lang="en-IN" sz="800" b="1" dirty="0">
                <a:solidFill>
                  <a:srgbClr val="575756"/>
                </a:solidFill>
                <a:latin typeface="Open Sans"/>
                <a:ea typeface="Open Sans"/>
                <a:cs typeface="Open Sans"/>
                <a:sym typeface="Open Sans"/>
              </a:rPr>
              <a:t>the overdue amount may increase at a higher rate in the coming months.</a:t>
            </a:r>
          </a:p>
          <a:p>
            <a:pPr lvl="0">
              <a:spcBef>
                <a:spcPts val="700"/>
              </a:spcBef>
              <a:buClr>
                <a:schemeClr val="dk1"/>
              </a:buClr>
              <a:buSzPts val="1100"/>
            </a:pPr>
            <a:r>
              <a:rPr lang="en-IN" sz="800" dirty="0">
                <a:solidFill>
                  <a:srgbClr val="575756"/>
                </a:solidFill>
                <a:latin typeface="Open Sans"/>
                <a:ea typeface="Open Sans"/>
                <a:cs typeface="Open Sans"/>
                <a:sym typeface="Open Sans"/>
              </a:rPr>
              <a:t>The Electricity (Amendment) Bill 2020 mandating that discoms maintain adequate payment security may facilitate timely payment to power producers, if passed in parliament. </a:t>
            </a:r>
          </a:p>
        </p:txBody>
      </p:sp>
      <p:graphicFrame>
        <p:nvGraphicFramePr>
          <p:cNvPr id="102" name="Chart 101">
            <a:extLst>
              <a:ext uri="{FF2B5EF4-FFF2-40B4-BE49-F238E27FC236}">
                <a16:creationId xmlns:a16="http://schemas.microsoft.com/office/drawing/2014/main" id="{6E8134EF-CB72-3C4A-86D4-CE62D643E366}"/>
              </a:ext>
            </a:extLst>
          </p:cNvPr>
          <p:cNvGraphicFramePr/>
          <p:nvPr>
            <p:extLst>
              <p:ext uri="{D42A27DB-BD31-4B8C-83A1-F6EECF244321}">
                <p14:modId xmlns:p14="http://schemas.microsoft.com/office/powerpoint/2010/main" val="3671941404"/>
              </p:ext>
            </p:extLst>
          </p:nvPr>
        </p:nvGraphicFramePr>
        <p:xfrm>
          <a:off x="237428" y="648057"/>
          <a:ext cx="2434210" cy="31212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4" name="Chart 103">
            <a:extLst>
              <a:ext uri="{FF2B5EF4-FFF2-40B4-BE49-F238E27FC236}">
                <a16:creationId xmlns:a16="http://schemas.microsoft.com/office/drawing/2014/main" id="{E46677DE-3974-1741-AAD4-D8AEFC8429B1}"/>
              </a:ext>
            </a:extLst>
          </p:cNvPr>
          <p:cNvGraphicFramePr/>
          <p:nvPr>
            <p:extLst>
              <p:ext uri="{D42A27DB-BD31-4B8C-83A1-F6EECF244321}">
                <p14:modId xmlns:p14="http://schemas.microsoft.com/office/powerpoint/2010/main" val="200189180"/>
              </p:ext>
            </p:extLst>
          </p:nvPr>
        </p:nvGraphicFramePr>
        <p:xfrm>
          <a:off x="2544417" y="648057"/>
          <a:ext cx="3745065" cy="3121225"/>
        </p:xfrm>
        <a:graphic>
          <a:graphicData uri="http://schemas.openxmlformats.org/drawingml/2006/chart">
            <c:chart xmlns:c="http://schemas.openxmlformats.org/drawingml/2006/chart" xmlns:r="http://schemas.openxmlformats.org/officeDocument/2006/relationships" r:id="rId4"/>
          </a:graphicData>
        </a:graphic>
      </p:graphicFrame>
      <p:sp>
        <p:nvSpPr>
          <p:cNvPr id="10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239555" y="3688396"/>
            <a:ext cx="2432083"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PRAAPTI portal (Based on voluntary disclosure from power producers).</a:t>
            </a:r>
          </a:p>
        </p:txBody>
      </p:sp>
      <p:sp>
        <p:nvSpPr>
          <p:cNvPr id="106"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2671637" y="3688396"/>
            <a:ext cx="3686905" cy="373849"/>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UDAY portal (Based on data disclosed by discoms as of 31st Mar 2020. </a:t>
            </a:r>
            <a:b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*Data not available for these states; values derived from 2018-19 financial reports).</a:t>
            </a:r>
          </a:p>
        </p:txBody>
      </p:sp>
      <p:sp>
        <p:nvSpPr>
          <p:cNvPr id="107" name="Text Placeholder 5">
            <a:extLst>
              <a:ext uri="{FF2B5EF4-FFF2-40B4-BE49-F238E27FC236}">
                <a16:creationId xmlns:a16="http://schemas.microsoft.com/office/drawing/2014/main" id="{E41E431C-504C-5247-A3CC-6D2B3E1274D5}"/>
              </a:ext>
            </a:extLst>
          </p:cNvPr>
          <p:cNvSpPr txBox="1">
            <a:spLocks/>
          </p:cNvSpPr>
          <p:nvPr/>
        </p:nvSpPr>
        <p:spPr>
          <a:xfrm>
            <a:off x="169776" y="4184464"/>
            <a:ext cx="6119706" cy="959968"/>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lvl="1" indent="0">
              <a:spcBef>
                <a:spcPts val="0"/>
              </a:spcBef>
              <a:spcAft>
                <a:spcPts val="300"/>
              </a:spcAft>
              <a:buNone/>
            </a:pP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INR 90,000 crore liquidity package</a:t>
            </a:r>
            <a:r>
              <a:rPr lang="en-US" sz="1200" dirty="0">
                <a:solidFill>
                  <a:srgbClr val="009CD8"/>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was announced in May 2020 to provide a temporary relief to electricity discoms in paying to power producers. Since then,</a:t>
            </a: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r>
              <a:rPr lang="en-US" sz="1200" b="1" dirty="0">
                <a:solidFill>
                  <a:srgbClr val="009CD8"/>
                </a:solidFill>
                <a:latin typeface="Open Sans" panose="020B0606030504020204" pitchFamily="34" charset="0"/>
                <a:ea typeface="Open Sans" panose="020B0606030504020204" pitchFamily="34" charset="0"/>
                <a:cs typeface="Open Sans" panose="020B0606030504020204" pitchFamily="34" charset="0"/>
              </a:rPr>
              <a:t>the overdue amount has increased to INR 1,30,895 crore</a:t>
            </a:r>
            <a:r>
              <a:rPr lang="en-US" sz="1200" b="1" dirty="0">
                <a:solidFill>
                  <a:srgbClr val="575756"/>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9D9D9C"/>
                </a:solidFill>
                <a:latin typeface="Open Sans" panose="020B0606030504020204" pitchFamily="34" charset="0"/>
                <a:ea typeface="Open Sans" panose="020B0606030504020204" pitchFamily="34" charset="0"/>
                <a:cs typeface="Open Sans" panose="020B0606030504020204" pitchFamily="34" charset="0"/>
              </a:rPr>
              <a:t>as of June 2020.</a:t>
            </a:r>
          </a:p>
          <a:p>
            <a:pPr marL="0" lvl="1" indent="0">
              <a:spcBef>
                <a:spcPts val="0"/>
              </a:spcBef>
              <a:spcAft>
                <a:spcPts val="300"/>
              </a:spcAft>
              <a:buNone/>
            </a:pPr>
            <a:endParaRPr lang="en-US" sz="1200" dirty="0">
              <a:solidFill>
                <a:srgbClr val="5757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TextBox 30"/>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p>
        </p:txBody>
      </p:sp>
      <p:grpSp>
        <p:nvGrpSpPr>
          <p:cNvPr id="18" name="Group 17"/>
          <p:cNvGrpSpPr/>
          <p:nvPr/>
        </p:nvGrpSpPr>
        <p:grpSpPr>
          <a:xfrm>
            <a:off x="8284057" y="4779402"/>
            <a:ext cx="715926" cy="418214"/>
            <a:chOff x="8284057" y="4779402"/>
            <a:chExt cx="715926" cy="418214"/>
          </a:xfrm>
        </p:grpSpPr>
        <p:sp>
          <p:nvSpPr>
            <p:cNvPr id="20" name="Rounded Rectangle 19"/>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1" name="Group 20"/>
            <p:cNvGrpSpPr/>
            <p:nvPr/>
          </p:nvGrpSpPr>
          <p:grpSpPr>
            <a:xfrm>
              <a:off x="8284057" y="4879531"/>
              <a:ext cx="715926" cy="263969"/>
              <a:chOff x="1376812" y="1471708"/>
              <a:chExt cx="715926" cy="263969"/>
            </a:xfrm>
          </p:grpSpPr>
          <p:sp>
            <p:nvSpPr>
              <p:cNvPr id="22" name="TextBox 21"/>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23" name="Group 22"/>
              <p:cNvGrpSpPr/>
              <p:nvPr/>
            </p:nvGrpSpPr>
            <p:grpSpPr>
              <a:xfrm>
                <a:off x="1504037" y="1471708"/>
                <a:ext cx="436340" cy="63914"/>
                <a:chOff x="973747" y="978085"/>
                <a:chExt cx="436340" cy="63914"/>
              </a:xfrm>
            </p:grpSpPr>
            <p:sp>
              <p:nvSpPr>
                <p:cNvPr id="32" name="Oval 31"/>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sp>
        <p:nvSpPr>
          <p:cNvPr id="3" name="TextBox 2"/>
          <p:cNvSpPr txBox="1"/>
          <p:nvPr/>
        </p:nvSpPr>
        <p:spPr>
          <a:xfrm>
            <a:off x="390552" y="1286987"/>
            <a:ext cx="588563" cy="184666"/>
          </a:xfrm>
          <a:prstGeom prst="rect">
            <a:avLst/>
          </a:prstGeom>
          <a:noFill/>
        </p:spPr>
        <p:txBody>
          <a:bodyPr wrap="square" rtlCol="0">
            <a:spAutoFit/>
          </a:bodyPr>
          <a:lstStyle/>
          <a:p>
            <a:r>
              <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rPr>
              <a:t>May 2020</a:t>
            </a:r>
          </a:p>
        </p:txBody>
      </p:sp>
      <p:sp>
        <p:nvSpPr>
          <p:cNvPr id="35" name="TextBox 34"/>
          <p:cNvSpPr txBox="1"/>
          <p:nvPr/>
        </p:nvSpPr>
        <p:spPr>
          <a:xfrm>
            <a:off x="320251" y="1686436"/>
            <a:ext cx="651802" cy="184666"/>
          </a:xfrm>
          <a:prstGeom prst="rect">
            <a:avLst/>
          </a:prstGeom>
          <a:noFill/>
        </p:spPr>
        <p:txBody>
          <a:bodyPr wrap="square" rtlCol="0">
            <a:spAutoFit/>
          </a:bodyPr>
          <a:lstStyle/>
          <a:p>
            <a:r>
              <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rPr>
              <a:t>March 2020</a:t>
            </a:r>
          </a:p>
        </p:txBody>
      </p:sp>
      <p:sp>
        <p:nvSpPr>
          <p:cNvPr id="36" name="TextBox 35"/>
          <p:cNvSpPr txBox="1"/>
          <p:nvPr/>
        </p:nvSpPr>
        <p:spPr>
          <a:xfrm>
            <a:off x="273035" y="2088043"/>
            <a:ext cx="651802" cy="184666"/>
          </a:xfrm>
          <a:prstGeom prst="rect">
            <a:avLst/>
          </a:prstGeom>
          <a:noFill/>
        </p:spPr>
        <p:txBody>
          <a:bodyPr wrap="square" rtlCol="0">
            <a:spAutoFit/>
          </a:bodyPr>
          <a:lstStyle/>
          <a:p>
            <a:r>
              <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rPr>
              <a:t>January 2020</a:t>
            </a:r>
          </a:p>
        </p:txBody>
      </p:sp>
      <p:sp>
        <p:nvSpPr>
          <p:cNvPr id="37" name="TextBox 36"/>
          <p:cNvSpPr txBox="1"/>
          <p:nvPr/>
        </p:nvSpPr>
        <p:spPr>
          <a:xfrm>
            <a:off x="166245" y="2485364"/>
            <a:ext cx="783717" cy="184666"/>
          </a:xfrm>
          <a:prstGeom prst="rect">
            <a:avLst/>
          </a:prstGeom>
          <a:noFill/>
        </p:spPr>
        <p:txBody>
          <a:bodyPr wrap="square" rtlCol="0">
            <a:spAutoFit/>
          </a:bodyPr>
          <a:lstStyle/>
          <a:p>
            <a:r>
              <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rPr>
              <a:t>November 2019</a:t>
            </a:r>
          </a:p>
        </p:txBody>
      </p:sp>
      <p:sp>
        <p:nvSpPr>
          <p:cNvPr id="38" name="TextBox 37"/>
          <p:cNvSpPr txBox="1"/>
          <p:nvPr/>
        </p:nvSpPr>
        <p:spPr>
          <a:xfrm>
            <a:off x="144654" y="2893754"/>
            <a:ext cx="783717" cy="184666"/>
          </a:xfrm>
          <a:prstGeom prst="rect">
            <a:avLst/>
          </a:prstGeom>
          <a:noFill/>
        </p:spPr>
        <p:txBody>
          <a:bodyPr wrap="square" rtlCol="0">
            <a:spAutoFit/>
          </a:bodyPr>
          <a:lstStyle/>
          <a:p>
            <a:r>
              <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rPr>
              <a:t>September 2019</a:t>
            </a:r>
          </a:p>
        </p:txBody>
      </p:sp>
      <p:sp>
        <p:nvSpPr>
          <p:cNvPr id="39" name="TextBox 38"/>
          <p:cNvSpPr txBox="1"/>
          <p:nvPr/>
        </p:nvSpPr>
        <p:spPr>
          <a:xfrm>
            <a:off x="417535" y="3302144"/>
            <a:ext cx="783717" cy="184666"/>
          </a:xfrm>
          <a:prstGeom prst="rect">
            <a:avLst/>
          </a:prstGeom>
          <a:noFill/>
        </p:spPr>
        <p:txBody>
          <a:bodyPr wrap="square" rtlCol="0">
            <a:spAutoFit/>
          </a:bodyPr>
          <a:lstStyle/>
          <a:p>
            <a:r>
              <a:rPr lang="en-IN" sz="600" dirty="0">
                <a:solidFill>
                  <a:srgbClr val="575756"/>
                </a:solidFill>
                <a:latin typeface="Open Sans" panose="020B0606030504020204" pitchFamily="34" charset="0"/>
                <a:ea typeface="Open Sans" panose="020B0606030504020204" pitchFamily="34" charset="0"/>
                <a:cs typeface="Open Sans" panose="020B0606030504020204" pitchFamily="34" charset="0"/>
              </a:rPr>
              <a:t>July 2019</a:t>
            </a:r>
          </a:p>
        </p:txBody>
      </p:sp>
    </p:spTree>
    <p:extLst>
      <p:ext uri="{BB962C8B-B14F-4D97-AF65-F5344CB8AC3E}">
        <p14:creationId xmlns:p14="http://schemas.microsoft.com/office/powerpoint/2010/main" val="3726979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Rounded Rectangle 1"/>
          <p:cNvSpPr/>
          <p:nvPr/>
        </p:nvSpPr>
        <p:spPr>
          <a:xfrm>
            <a:off x="6485302" y="747348"/>
            <a:ext cx="3238213" cy="3987404"/>
          </a:xfrm>
          <a:prstGeom prst="roundRect">
            <a:avLst/>
          </a:prstGeom>
          <a:solidFill>
            <a:srgbClr val="C3E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Google Shape;99;p20"/>
          <p:cNvSpPr txBox="1">
            <a:spLocks noGrp="1"/>
          </p:cNvSpPr>
          <p:nvPr>
            <p:ph type="title"/>
          </p:nvPr>
        </p:nvSpPr>
        <p:spPr>
          <a:xfrm>
            <a:off x="457199" y="160042"/>
            <a:ext cx="8638309" cy="262142"/>
          </a:xfrm>
          <a:prstGeom prst="rect">
            <a:avLst/>
          </a:prstGeom>
        </p:spPr>
        <p:txBody>
          <a:bodyPr spcFirstLastPara="1" wrap="square" lIns="91425" tIns="91425" rIns="91425" bIns="91425" anchor="b" anchorCtr="0">
            <a:noAutofit/>
          </a:bodyPr>
          <a:lstStyle/>
          <a:p>
            <a:pPr lvl="0"/>
            <a:r>
              <a:rPr lang="en-US" sz="1200" dirty="0">
                <a:solidFill>
                  <a:srgbClr val="575756"/>
                </a:solidFill>
              </a:rPr>
              <a:t>Power markets: </a:t>
            </a:r>
            <a:r>
              <a:rPr lang="en-IN" sz="1200" dirty="0">
                <a:solidFill>
                  <a:srgbClr val="009CD8"/>
                </a:solidFill>
              </a:rPr>
              <a:t>real-time market introduced, reduction in spot and REC market prices</a:t>
            </a:r>
            <a:endParaRPr sz="1200" dirty="0">
              <a:solidFill>
                <a:srgbClr val="009CD8"/>
              </a:solidFill>
            </a:endParaRPr>
          </a:p>
        </p:txBody>
      </p:sp>
      <p:sp>
        <p:nvSpPr>
          <p:cNvPr id="19" name="Google Shape;100;p20"/>
          <p:cNvSpPr txBox="1"/>
          <p:nvPr/>
        </p:nvSpPr>
        <p:spPr>
          <a:xfrm>
            <a:off x="6554363" y="812624"/>
            <a:ext cx="2333107" cy="3697297"/>
          </a:xfrm>
          <a:prstGeom prst="rect">
            <a:avLst/>
          </a:prstGeom>
          <a:noFill/>
          <a:ln>
            <a:noFill/>
          </a:ln>
        </p:spPr>
        <p:txBody>
          <a:bodyPr spcFirstLastPara="1" wrap="square" lIns="91425" tIns="91425" rIns="91425" bIns="91425" numCol="1" anchor="t" anchorCtr="0">
            <a:noAutofit/>
          </a:bodyPr>
          <a:lstStyle/>
          <a:p>
            <a:pPr lvl="0">
              <a:spcBef>
                <a:spcPts val="600"/>
              </a:spcBef>
              <a:buClr>
                <a:schemeClr val="dk1"/>
              </a:buClr>
              <a:buSzPts val="1100"/>
            </a:pPr>
            <a:r>
              <a:rPr lang="en-IN" sz="1200" b="1" dirty="0">
                <a:solidFill>
                  <a:srgbClr val="575756"/>
                </a:solidFill>
                <a:latin typeface="Open Sans"/>
                <a:ea typeface="Open Sans"/>
                <a:cs typeface="Open Sans"/>
                <a:sym typeface="Open Sans"/>
              </a:rPr>
              <a:t>Takeaways &amp; Outlook</a:t>
            </a:r>
          </a:p>
          <a:p>
            <a:pPr lvl="0">
              <a:spcBef>
                <a:spcPts val="700"/>
              </a:spcBef>
              <a:buClr>
                <a:schemeClr val="dk1"/>
              </a:buClr>
              <a:buSzPts val="1100"/>
            </a:pPr>
            <a:r>
              <a:rPr lang="en-IN" sz="800" b="1" dirty="0">
                <a:solidFill>
                  <a:srgbClr val="575756"/>
                </a:solidFill>
                <a:latin typeface="Open Sans"/>
                <a:ea typeface="Open Sans"/>
                <a:cs typeface="Open Sans"/>
                <a:sym typeface="Open Sans"/>
              </a:rPr>
              <a:t>Peak power and energy demand are expected to recover </a:t>
            </a:r>
            <a:r>
              <a:rPr lang="en-IN" sz="800" dirty="0">
                <a:solidFill>
                  <a:srgbClr val="575756"/>
                </a:solidFill>
                <a:latin typeface="Open Sans"/>
                <a:ea typeface="Open Sans"/>
                <a:cs typeface="Open Sans"/>
                <a:sym typeface="Open Sans"/>
              </a:rPr>
              <a:t>to FY20 levels in the following quarter as the Covid-19 lockdown is lifted.</a:t>
            </a:r>
          </a:p>
          <a:p>
            <a:pPr lvl="0">
              <a:spcBef>
                <a:spcPts val="700"/>
              </a:spcBef>
              <a:buClr>
                <a:schemeClr val="dk1"/>
              </a:buClr>
              <a:buSzPts val="1100"/>
            </a:pPr>
            <a:r>
              <a:rPr lang="en-IN" sz="800" dirty="0">
                <a:solidFill>
                  <a:srgbClr val="575756"/>
                </a:solidFill>
                <a:latin typeface="Open Sans"/>
                <a:ea typeface="Open Sans"/>
                <a:cs typeface="Open Sans"/>
                <a:sym typeface="Open Sans"/>
              </a:rPr>
              <a:t>It is evident that the REC market is maturing, with a proposed market-based price discovery system (removal of floor price by CERC). As such, </a:t>
            </a:r>
            <a:r>
              <a:rPr lang="en-IN" sz="800" b="1" dirty="0">
                <a:solidFill>
                  <a:srgbClr val="575756"/>
                </a:solidFill>
                <a:latin typeface="Open Sans"/>
                <a:ea typeface="Open Sans"/>
                <a:cs typeface="Open Sans"/>
                <a:sym typeface="Open Sans"/>
              </a:rPr>
              <a:t>REC prices are expected to reduce in the coming months. </a:t>
            </a:r>
          </a:p>
          <a:p>
            <a:pPr lvl="0">
              <a:spcBef>
                <a:spcPts val="700"/>
              </a:spcBef>
              <a:buClr>
                <a:schemeClr val="dk1"/>
              </a:buClr>
              <a:buSzPts val="1100"/>
            </a:pPr>
            <a:r>
              <a:rPr lang="en-IN" sz="800" dirty="0">
                <a:solidFill>
                  <a:srgbClr val="575756"/>
                </a:solidFill>
                <a:latin typeface="Open Sans"/>
                <a:ea typeface="Open Sans"/>
                <a:cs typeface="Open Sans"/>
                <a:sym typeface="Open Sans"/>
              </a:rPr>
              <a:t>Short-term electricity prices (in both the day-ahead and real-time spot markets) have been at record lows, at 2.35 INR/kWh and 2.22 INR/kWh, respectively. This is expected to result in an</a:t>
            </a:r>
            <a:r>
              <a:rPr lang="en-IN" sz="800" b="1" dirty="0">
                <a:solidFill>
                  <a:srgbClr val="575756"/>
                </a:solidFill>
                <a:latin typeface="Open Sans"/>
                <a:ea typeface="Open Sans"/>
                <a:cs typeface="Open Sans"/>
                <a:sym typeface="Open Sans"/>
              </a:rPr>
              <a:t> increase in the share of short-term electricity procurement in the overall electricity procured by </a:t>
            </a:r>
            <a:r>
              <a:rPr lang="en-IN" sz="800" b="1" dirty="0" err="1">
                <a:solidFill>
                  <a:srgbClr val="575756"/>
                </a:solidFill>
                <a:latin typeface="Open Sans"/>
                <a:ea typeface="Open Sans"/>
                <a:cs typeface="Open Sans"/>
                <a:sym typeface="Open Sans"/>
              </a:rPr>
              <a:t>discoms</a:t>
            </a:r>
            <a:r>
              <a:rPr lang="en-IN" sz="800" b="1" dirty="0">
                <a:solidFill>
                  <a:srgbClr val="575756"/>
                </a:solidFill>
                <a:latin typeface="Open Sans"/>
                <a:ea typeface="Open Sans"/>
                <a:cs typeface="Open Sans"/>
                <a:sym typeface="Open Sans"/>
              </a:rPr>
              <a:t>.</a:t>
            </a:r>
          </a:p>
          <a:p>
            <a:pPr lvl="0">
              <a:spcBef>
                <a:spcPts val="700"/>
              </a:spcBef>
              <a:buClr>
                <a:schemeClr val="dk1"/>
              </a:buClr>
              <a:buSzPts val="1100"/>
            </a:pPr>
            <a:r>
              <a:rPr lang="en-IN" sz="800" dirty="0">
                <a:solidFill>
                  <a:srgbClr val="575756"/>
                </a:solidFill>
                <a:latin typeface="Open Sans"/>
                <a:ea typeface="Open Sans"/>
                <a:cs typeface="Open Sans"/>
                <a:sym typeface="Open Sans"/>
              </a:rPr>
              <a:t>With the introduction of real-time markets, ’gate closure’ to segregate the day-ahead and real-time markets, and system balancing (ancillary services),</a:t>
            </a:r>
            <a:r>
              <a:rPr lang="en-IN" sz="800" b="1" dirty="0">
                <a:solidFill>
                  <a:srgbClr val="575756"/>
                </a:solidFill>
                <a:latin typeface="Open Sans"/>
                <a:ea typeface="Open Sans"/>
                <a:cs typeface="Open Sans"/>
                <a:sym typeface="Open Sans"/>
              </a:rPr>
              <a:t> overall power purchase cost may see a reduce.</a:t>
            </a:r>
            <a:r>
              <a:rPr lang="en-IN" sz="800" dirty="0">
                <a:solidFill>
                  <a:srgbClr val="575756"/>
                </a:solidFill>
                <a:latin typeface="Open Sans"/>
                <a:ea typeface="Open Sans"/>
                <a:cs typeface="Open Sans"/>
                <a:sym typeface="Open Sans"/>
              </a:rPr>
              <a:t> Future rollouts of market-based economic dispatch and ancillary services market are envisaged to further accelerate this reduction.</a:t>
            </a:r>
          </a:p>
        </p:txBody>
      </p:sp>
      <p:sp>
        <p:nvSpPr>
          <p:cNvPr id="105"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239555" y="2043042"/>
            <a:ext cx="1182845"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POSOCO</a:t>
            </a:r>
          </a:p>
        </p:txBody>
      </p:sp>
      <p:sp>
        <p:nvSpPr>
          <p:cNvPr id="106"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3528646" y="2049762"/>
            <a:ext cx="2685887" cy="328026"/>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Indian Energy Exchange (IEX).</a:t>
            </a:r>
          </a:p>
        </p:txBody>
      </p:sp>
      <p:sp>
        <p:nvSpPr>
          <p:cNvPr id="107" name="Text Placeholder 5">
            <a:extLst>
              <a:ext uri="{FF2B5EF4-FFF2-40B4-BE49-F238E27FC236}">
                <a16:creationId xmlns:a16="http://schemas.microsoft.com/office/drawing/2014/main" id="{E41E431C-504C-5247-A3CC-6D2B3E1274D5}"/>
              </a:ext>
            </a:extLst>
          </p:cNvPr>
          <p:cNvSpPr txBox="1">
            <a:spLocks/>
          </p:cNvSpPr>
          <p:nvPr/>
        </p:nvSpPr>
        <p:spPr>
          <a:xfrm>
            <a:off x="169776" y="2294082"/>
            <a:ext cx="3358870" cy="959968"/>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600"/>
              </a:spcBef>
              <a:spcAft>
                <a:spcPts val="1000"/>
              </a:spcAft>
            </a:pP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Peak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demand declined considerably by 25%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 April 2020 (as compared to April 2019) due to the Covid-19 nationwide lockdown. Despite a recovery in peak power demand in May 2020, the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energy demand was</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still lower by 14%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as compared to May 2019.</a:t>
            </a:r>
            <a:endPar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6" name="Chart 15">
            <a:extLst>
              <a:ext uri="{FF2B5EF4-FFF2-40B4-BE49-F238E27FC236}">
                <a16:creationId xmlns:a16="http://schemas.microsoft.com/office/drawing/2014/main" id="{2A311922-1038-9149-B222-FFD7F1EE9C12}"/>
              </a:ext>
            </a:extLst>
          </p:cNvPr>
          <p:cNvGraphicFramePr/>
          <p:nvPr>
            <p:extLst>
              <p:ext uri="{D42A27DB-BD31-4B8C-83A1-F6EECF244321}">
                <p14:modId xmlns:p14="http://schemas.microsoft.com/office/powerpoint/2010/main" val="1597151474"/>
              </p:ext>
            </p:extLst>
          </p:nvPr>
        </p:nvGraphicFramePr>
        <p:xfrm>
          <a:off x="239556" y="649878"/>
          <a:ext cx="3650273" cy="15501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4055055B-523B-234B-A515-13C4A7EA67EB}"/>
              </a:ext>
            </a:extLst>
          </p:cNvPr>
          <p:cNvGraphicFramePr/>
          <p:nvPr>
            <p:extLst>
              <p:ext uri="{D42A27DB-BD31-4B8C-83A1-F6EECF244321}">
                <p14:modId xmlns:p14="http://schemas.microsoft.com/office/powerpoint/2010/main" val="1550052841"/>
              </p:ext>
            </p:extLst>
          </p:nvPr>
        </p:nvGraphicFramePr>
        <p:xfrm>
          <a:off x="3528646" y="597023"/>
          <a:ext cx="2760836" cy="1587682"/>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 Placeholder 5">
            <a:extLst>
              <a:ext uri="{FF2B5EF4-FFF2-40B4-BE49-F238E27FC236}">
                <a16:creationId xmlns:a16="http://schemas.microsoft.com/office/drawing/2014/main" id="{E41E431C-504C-5247-A3CC-6D2B3E1274D5}"/>
              </a:ext>
            </a:extLst>
          </p:cNvPr>
          <p:cNvSpPr txBox="1">
            <a:spLocks/>
          </p:cNvSpPr>
          <p:nvPr/>
        </p:nvSpPr>
        <p:spPr>
          <a:xfrm>
            <a:off x="3528646" y="2294082"/>
            <a:ext cx="2830590" cy="959968"/>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0"/>
              </a:spcBef>
              <a:spcAft>
                <a:spcPts val="1000"/>
              </a:spcAft>
            </a:pPr>
            <a:r>
              <a:rPr lang="en-IN"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REC  prices have been declining from Q1 FY20 to Q1 FY20 owing to lower demand following the Covid-19 lockdown. The buy to sell bid ratio </a:t>
            </a:r>
            <a:r>
              <a:rPr lang="en-IN"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declined from 3.4  in Q1 FY19 to 1.1 in Q1 FY20. </a:t>
            </a:r>
          </a:p>
        </p:txBody>
      </p:sp>
      <p:graphicFrame>
        <p:nvGraphicFramePr>
          <p:cNvPr id="20" name="Chart 19">
            <a:extLst>
              <a:ext uri="{FF2B5EF4-FFF2-40B4-BE49-F238E27FC236}">
                <a16:creationId xmlns:a16="http://schemas.microsoft.com/office/drawing/2014/main" id="{D1A39B62-B4A4-2246-B3A0-57D1DF0F5836}"/>
              </a:ext>
            </a:extLst>
          </p:cNvPr>
          <p:cNvGraphicFramePr/>
          <p:nvPr>
            <p:extLst>
              <p:ext uri="{D42A27DB-BD31-4B8C-83A1-F6EECF244321}">
                <p14:modId xmlns:p14="http://schemas.microsoft.com/office/powerpoint/2010/main" val="2225567959"/>
              </p:ext>
            </p:extLst>
          </p:nvPr>
        </p:nvGraphicFramePr>
        <p:xfrm>
          <a:off x="239556" y="2832204"/>
          <a:ext cx="2988553" cy="1648690"/>
        </p:xfrm>
        <a:graphic>
          <a:graphicData uri="http://schemas.openxmlformats.org/drawingml/2006/chart">
            <c:chart xmlns:c="http://schemas.openxmlformats.org/drawingml/2006/chart" xmlns:r="http://schemas.openxmlformats.org/officeDocument/2006/relationships" r:id="rId5"/>
          </a:graphicData>
        </a:graphic>
      </p:graphicFrame>
      <p:sp>
        <p:nvSpPr>
          <p:cNvPr id="53"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78837" y="4302454"/>
            <a:ext cx="1182845"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IEX.</a:t>
            </a:r>
          </a:p>
        </p:txBody>
      </p:sp>
      <p:sp>
        <p:nvSpPr>
          <p:cNvPr id="54" name="Text Placeholder 3">
            <a:extLst>
              <a:ext uri="{FF2B5EF4-FFF2-40B4-BE49-F238E27FC236}">
                <a16:creationId xmlns:a16="http://schemas.microsoft.com/office/drawing/2014/main" id="{5266969A-F123-9349-BBD7-41E664211EA9}"/>
              </a:ext>
            </a:extLst>
          </p:cNvPr>
          <p:cNvSpPr>
            <a:spLocks noGrp="1"/>
          </p:cNvSpPr>
          <p:nvPr>
            <p:ph type="body" sz="quarter" idx="4294967295"/>
          </p:nvPr>
        </p:nvSpPr>
        <p:spPr>
          <a:xfrm>
            <a:off x="3295961" y="4274593"/>
            <a:ext cx="1182845" cy="313942"/>
          </a:xfrm>
          <a:prstGeom prst="rect">
            <a:avLst/>
          </a:prstGeom>
        </p:spPr>
        <p:txBody>
          <a:bodyPr>
            <a:noAutofit/>
          </a:bodyPr>
          <a:lstStyle/>
          <a:p>
            <a:pPr marL="101600" indent="0">
              <a:buNone/>
            </a:pPr>
            <a:r>
              <a:rPr lang="en-US" sz="700" i="1" dirty="0">
                <a:solidFill>
                  <a:srgbClr val="0A9FD9"/>
                </a:solidFill>
                <a:latin typeface="Open Sans" panose="020B0606030504020204" pitchFamily="34" charset="0"/>
                <a:ea typeface="Open Sans" panose="020B0606030504020204" pitchFamily="34" charset="0"/>
                <a:cs typeface="Open Sans" panose="020B0606030504020204" pitchFamily="34" charset="0"/>
              </a:rPr>
              <a:t>Source: </a:t>
            </a:r>
            <a:r>
              <a:rPr lang="en-US" sz="700" i="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IEX.</a:t>
            </a:r>
          </a:p>
        </p:txBody>
      </p:sp>
      <p:sp>
        <p:nvSpPr>
          <p:cNvPr id="55" name="Text Placeholder 5">
            <a:extLst>
              <a:ext uri="{FF2B5EF4-FFF2-40B4-BE49-F238E27FC236}">
                <a16:creationId xmlns:a16="http://schemas.microsoft.com/office/drawing/2014/main" id="{E41E431C-504C-5247-A3CC-6D2B3E1274D5}"/>
              </a:ext>
            </a:extLst>
          </p:cNvPr>
          <p:cNvSpPr txBox="1">
            <a:spLocks/>
          </p:cNvSpPr>
          <p:nvPr/>
        </p:nvSpPr>
        <p:spPr>
          <a:xfrm>
            <a:off x="239555" y="4599634"/>
            <a:ext cx="3124436" cy="440450"/>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0"/>
              </a:spcBef>
              <a:spcAft>
                <a:spcPts val="1000"/>
              </a:spcAft>
            </a:pP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Average  day-ahead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spot market prices declined by 29%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 Q1 FY21 (compared to Q1 FY20), with an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overall volume increase of 12%</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owing to lower electricity demand due to the Covid-19 lockdown.</a:t>
            </a:r>
            <a:r>
              <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56" name="Text Placeholder 5">
            <a:extLst>
              <a:ext uri="{FF2B5EF4-FFF2-40B4-BE49-F238E27FC236}">
                <a16:creationId xmlns:a16="http://schemas.microsoft.com/office/drawing/2014/main" id="{E41E431C-504C-5247-A3CC-6D2B3E1274D5}"/>
              </a:ext>
            </a:extLst>
          </p:cNvPr>
          <p:cNvSpPr txBox="1">
            <a:spLocks/>
          </p:cNvSpPr>
          <p:nvPr/>
        </p:nvSpPr>
        <p:spPr>
          <a:xfrm>
            <a:off x="3383513" y="4581151"/>
            <a:ext cx="3333632" cy="440450"/>
          </a:xfrm>
          <a:prstGeom prst="rect">
            <a:avLst/>
          </a:prstGeom>
          <a:noFill/>
          <a:ln w="28575">
            <a:noFill/>
            <a:prstDash val="solid"/>
          </a:ln>
        </p:spPr>
        <p:txBody>
          <a:bodyPr wrap="square" lIns="91440" tIns="45720" rIns="91440" bIns="4572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a:spcBef>
                <a:spcPts val="0"/>
              </a:spcBef>
              <a:spcAft>
                <a:spcPts val="1000"/>
              </a:spcAft>
            </a:pP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real-time market with trading in 15-minute time blocks commenced from 1 June 2020. The average price discovered was </a:t>
            </a:r>
            <a:r>
              <a:rPr lang="en-GB"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2.22 INR/kWh</a:t>
            </a:r>
            <a:r>
              <a:rPr lang="en-GB"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7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0" lvl="1" indent="0">
              <a:spcBef>
                <a:spcPts val="0"/>
              </a:spcBef>
              <a:spcAft>
                <a:spcPts val="300"/>
              </a:spcAft>
              <a:buNone/>
            </a:pPr>
            <a:endParaRPr lang="en-US" sz="7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1">
            <a:extLst>
              <a:ext uri="{FF2B5EF4-FFF2-40B4-BE49-F238E27FC236}">
                <a16:creationId xmlns:a16="http://schemas.microsoft.com/office/drawing/2014/main" id="{128A1411-764A-2942-A418-7DE0171F2C0C}"/>
              </a:ext>
            </a:extLst>
          </p:cNvPr>
          <p:cNvSpPr txBox="1"/>
          <p:nvPr/>
        </p:nvSpPr>
        <p:spPr>
          <a:xfrm>
            <a:off x="3612316" y="1589226"/>
            <a:ext cx="505895" cy="18931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800" b="1" i="0" dirty="0">
                <a:solidFill>
                  <a:schemeClr val="bg1"/>
                </a:solidFill>
                <a:highlight>
                  <a:srgbClr val="808080"/>
                </a:highlight>
                <a:latin typeface="Open Sans" panose="020B0606030504020204" pitchFamily="34" charset="0"/>
                <a:ea typeface="Open Sans" panose="020B0606030504020204" pitchFamily="34" charset="0"/>
                <a:cs typeface="Open Sans" panose="020B0606030504020204" pitchFamily="34" charset="0"/>
              </a:rPr>
              <a:t> 2020 </a:t>
            </a:r>
          </a:p>
        </p:txBody>
      </p:sp>
      <p:sp>
        <p:nvSpPr>
          <p:cNvPr id="66" name="Rectangle 65"/>
          <p:cNvSpPr/>
          <p:nvPr/>
        </p:nvSpPr>
        <p:spPr>
          <a:xfrm rot="16200000">
            <a:off x="9082410" y="-91649"/>
            <a:ext cx="249623" cy="815252"/>
          </a:xfrm>
          <a:prstGeom prst="rect">
            <a:avLst/>
          </a:prstGeom>
          <a:solidFill>
            <a:srgbClr val="009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7" name="TextBox 66"/>
          <p:cNvSpPr txBox="1"/>
          <p:nvPr/>
        </p:nvSpPr>
        <p:spPr>
          <a:xfrm>
            <a:off x="8821030" y="208255"/>
            <a:ext cx="261555" cy="215444"/>
          </a:xfrm>
          <a:prstGeom prst="rect">
            <a:avLst/>
          </a:prstGeom>
          <a:noFill/>
        </p:spPr>
        <p:txBody>
          <a:bodyPr wrap="square" rtlCol="0">
            <a:spAutoFit/>
          </a:bodyPr>
          <a:lstStyle/>
          <a:p>
            <a:r>
              <a:rPr lang="en-IN"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p>
        </p:txBody>
      </p:sp>
      <p:grpSp>
        <p:nvGrpSpPr>
          <p:cNvPr id="45" name="Group 44"/>
          <p:cNvGrpSpPr/>
          <p:nvPr/>
        </p:nvGrpSpPr>
        <p:grpSpPr>
          <a:xfrm>
            <a:off x="8284057" y="4779402"/>
            <a:ext cx="715926" cy="418214"/>
            <a:chOff x="8284057" y="4779402"/>
            <a:chExt cx="715926" cy="418214"/>
          </a:xfrm>
        </p:grpSpPr>
        <p:sp>
          <p:nvSpPr>
            <p:cNvPr id="46" name="Rounded Rectangle 45"/>
            <p:cNvSpPr/>
            <p:nvPr/>
          </p:nvSpPr>
          <p:spPr>
            <a:xfrm>
              <a:off x="8331958" y="4779402"/>
              <a:ext cx="614149" cy="41821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7" name="Group 46"/>
            <p:cNvGrpSpPr/>
            <p:nvPr/>
          </p:nvGrpSpPr>
          <p:grpSpPr>
            <a:xfrm>
              <a:off x="8284057" y="4879531"/>
              <a:ext cx="715926" cy="263969"/>
              <a:chOff x="1376812" y="1471708"/>
              <a:chExt cx="715926" cy="263969"/>
            </a:xfrm>
          </p:grpSpPr>
          <p:sp>
            <p:nvSpPr>
              <p:cNvPr id="48" name="TextBox 47"/>
              <p:cNvSpPr txBox="1"/>
              <p:nvPr/>
            </p:nvSpPr>
            <p:spPr>
              <a:xfrm>
                <a:off x="1376812" y="1535622"/>
                <a:ext cx="715926" cy="200055"/>
              </a:xfrm>
              <a:prstGeom prst="rect">
                <a:avLst/>
              </a:prstGeom>
              <a:noFill/>
            </p:spPr>
            <p:txBody>
              <a:bodyPr wrap="square" rtlCol="0">
                <a:spAutoFit/>
              </a:bodyPr>
              <a:lstStyle/>
              <a:p>
                <a:r>
                  <a:rPr lang="en-IN" sz="700" b="1" dirty="0">
                    <a:solidFill>
                      <a:srgbClr val="575756"/>
                    </a:solidFill>
                    <a:latin typeface="Open Sans"/>
                    <a:ea typeface="Open Sans"/>
                    <a:cs typeface="Open Sans"/>
                    <a:sym typeface="Open Sans"/>
                  </a:rPr>
                  <a:t>cef.ceew.in</a:t>
                </a:r>
              </a:p>
            </p:txBody>
          </p:sp>
          <p:grpSp>
            <p:nvGrpSpPr>
              <p:cNvPr id="49" name="Group 48"/>
              <p:cNvGrpSpPr/>
              <p:nvPr/>
            </p:nvGrpSpPr>
            <p:grpSpPr>
              <a:xfrm>
                <a:off x="1504037" y="1471708"/>
                <a:ext cx="436340" cy="63914"/>
                <a:chOff x="973747" y="978085"/>
                <a:chExt cx="436340" cy="63914"/>
              </a:xfrm>
            </p:grpSpPr>
            <p:sp>
              <p:nvSpPr>
                <p:cNvPr id="50" name="Oval 49"/>
                <p:cNvSpPr/>
                <p:nvPr/>
              </p:nvSpPr>
              <p:spPr>
                <a:xfrm>
                  <a:off x="1349029" y="978085"/>
                  <a:ext cx="61058" cy="61059"/>
                </a:xfrm>
                <a:prstGeom prst="ellipse">
                  <a:avLst/>
                </a:prstGeom>
                <a:solidFill>
                  <a:srgbClr val="0A9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Oval 50"/>
                <p:cNvSpPr/>
                <p:nvPr/>
              </p:nvSpPr>
              <p:spPr>
                <a:xfrm>
                  <a:off x="1084312" y="980940"/>
                  <a:ext cx="61058" cy="61059"/>
                </a:xfrm>
                <a:prstGeom prst="ellipse">
                  <a:avLst/>
                </a:prstGeom>
                <a:solidFill>
                  <a:srgbClr val="87B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Oval 51"/>
                <p:cNvSpPr/>
                <p:nvPr/>
              </p:nvSpPr>
              <p:spPr>
                <a:xfrm>
                  <a:off x="973747" y="980940"/>
                  <a:ext cx="61058" cy="61059"/>
                </a:xfrm>
                <a:prstGeom prst="ellipse">
                  <a:avLst/>
                </a:prstGeom>
                <a:solidFill>
                  <a:srgbClr val="EA5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graphicFrame>
        <p:nvGraphicFramePr>
          <p:cNvPr id="3" name="Table 2"/>
          <p:cNvGraphicFramePr>
            <a:graphicFrameLocks noGrp="1"/>
          </p:cNvGraphicFramePr>
          <p:nvPr>
            <p:extLst>
              <p:ext uri="{D42A27DB-BD31-4B8C-83A1-F6EECF244321}">
                <p14:modId xmlns:p14="http://schemas.microsoft.com/office/powerpoint/2010/main" val="3462690099"/>
              </p:ext>
            </p:extLst>
          </p:nvPr>
        </p:nvGraphicFramePr>
        <p:xfrm>
          <a:off x="3498878" y="2741050"/>
          <a:ext cx="2715654" cy="1627170"/>
        </p:xfrm>
        <a:graphic>
          <a:graphicData uri="http://schemas.openxmlformats.org/drawingml/2006/table">
            <a:tbl>
              <a:tblPr firstRow="1" bandRow="1">
                <a:tableStyleId>{69012ECD-51FC-41F1-AA8D-1B2483CD663E}</a:tableStyleId>
              </a:tblPr>
              <a:tblGrid>
                <a:gridCol w="905218">
                  <a:extLst>
                    <a:ext uri="{9D8B030D-6E8A-4147-A177-3AD203B41FA5}">
                      <a16:colId xmlns:a16="http://schemas.microsoft.com/office/drawing/2014/main" val="2830638666"/>
                    </a:ext>
                  </a:extLst>
                </a:gridCol>
                <a:gridCol w="905218">
                  <a:extLst>
                    <a:ext uri="{9D8B030D-6E8A-4147-A177-3AD203B41FA5}">
                      <a16:colId xmlns:a16="http://schemas.microsoft.com/office/drawing/2014/main" val="584773052"/>
                    </a:ext>
                  </a:extLst>
                </a:gridCol>
                <a:gridCol w="905218">
                  <a:extLst>
                    <a:ext uri="{9D8B030D-6E8A-4147-A177-3AD203B41FA5}">
                      <a16:colId xmlns:a16="http://schemas.microsoft.com/office/drawing/2014/main" val="668476645"/>
                    </a:ext>
                  </a:extLst>
                </a:gridCol>
              </a:tblGrid>
              <a:tr h="0">
                <a:tc grid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 b="1" i="0" u="none" strike="noStrike" kern="1200"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Real time spot market snapshot </a:t>
                      </a:r>
                      <a:r>
                        <a:rPr lang="en-US" sz="800" b="1" i="0" u="none" strike="noStrike" kern="1200"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(IEX)</a:t>
                      </a:r>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3526418852"/>
                  </a:ext>
                </a:extLst>
              </a:tr>
              <a:tr h="13938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IN" sz="8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Volume (million kWh)</a:t>
                      </a:r>
                      <a:endPar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Price (INR/kWh)</a:t>
                      </a:r>
                      <a:endParaRPr lang="en-IN" sz="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939868321"/>
                  </a:ext>
                </a:extLst>
              </a:tr>
              <a:tr h="22509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Max (Daily)</a:t>
                      </a:r>
                      <a:endParaRPr lang="en-IN" sz="8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latin typeface="Open Sans" panose="020B0606030504020204" pitchFamily="34" charset="0"/>
                          <a:ea typeface="Open Sans" panose="020B0606030504020204" pitchFamily="34" charset="0"/>
                          <a:cs typeface="Open Sans" panose="020B0606030504020204" pitchFamily="34" charset="0"/>
                          <a:sym typeface="Calibri"/>
                        </a:rPr>
                        <a:t>36.1</a:t>
                      </a:r>
                      <a:endParaRPr lang="en-IN" sz="800" b="1"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latin typeface="Open Sans" panose="020B0606030504020204" pitchFamily="34" charset="0"/>
                          <a:ea typeface="Open Sans" panose="020B0606030504020204" pitchFamily="34" charset="0"/>
                          <a:cs typeface="Open Sans" panose="020B0606030504020204" pitchFamily="34" charset="0"/>
                          <a:sym typeface="Calibri"/>
                        </a:rPr>
                        <a:t>3.03</a:t>
                      </a:r>
                      <a:endParaRPr lang="en-IN" sz="800" b="1"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238996019"/>
                  </a:ext>
                </a:extLst>
              </a:tr>
              <a:tr h="17739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Min (Daily)</a:t>
                      </a:r>
                      <a:endParaRPr lang="en-IN" sz="8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latin typeface="Open Sans" panose="020B0606030504020204" pitchFamily="34" charset="0"/>
                          <a:ea typeface="Open Sans" panose="020B0606030504020204" pitchFamily="34" charset="0"/>
                          <a:cs typeface="Open Sans" panose="020B0606030504020204" pitchFamily="34" charset="0"/>
                          <a:sym typeface="Calibri"/>
                        </a:rPr>
                        <a:t>3.4</a:t>
                      </a:r>
                      <a:endParaRPr lang="en-IN" sz="800" b="1"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latin typeface="Open Sans" panose="020B0606030504020204" pitchFamily="34" charset="0"/>
                          <a:ea typeface="Open Sans" panose="020B0606030504020204" pitchFamily="34" charset="0"/>
                          <a:cs typeface="Open Sans" panose="020B0606030504020204" pitchFamily="34" charset="0"/>
                          <a:sym typeface="Calibri"/>
                        </a:rPr>
                        <a:t>1.56</a:t>
                      </a:r>
                      <a:endParaRPr lang="en-IN" sz="800" b="1"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672791566"/>
                  </a:ext>
                </a:extLst>
              </a:tr>
              <a:tr h="17739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Total/Average (Monthly)*</a:t>
                      </a:r>
                      <a:endParaRPr lang="en-IN" sz="8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latin typeface="Open Sans" panose="020B0606030504020204" pitchFamily="34" charset="0"/>
                          <a:ea typeface="Open Sans" panose="020B0606030504020204" pitchFamily="34" charset="0"/>
                          <a:cs typeface="Open Sans" panose="020B0606030504020204" pitchFamily="34" charset="0"/>
                          <a:sym typeface="Calibri"/>
                        </a:rPr>
                        <a:t>515.5</a:t>
                      </a:r>
                      <a:endParaRPr lang="en-IN" sz="800" b="1"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800" b="1" dirty="0">
                          <a:latin typeface="Open Sans" panose="020B0606030504020204" pitchFamily="34" charset="0"/>
                          <a:ea typeface="Open Sans" panose="020B0606030504020204" pitchFamily="34" charset="0"/>
                          <a:cs typeface="Open Sans" panose="020B0606030504020204" pitchFamily="34" charset="0"/>
                          <a:sym typeface="Calibri"/>
                        </a:rPr>
                        <a:t>2.22</a:t>
                      </a:r>
                      <a:endParaRPr lang="en-IN" sz="800" b="1"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60034601"/>
                  </a:ext>
                </a:extLst>
              </a:tr>
              <a:tr h="177395">
                <a:tc grid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700" b="0" i="0" u="none" strike="noStrike" kern="1200" cap="none"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Arial"/>
                        </a:rPr>
                        <a:t>*Monthly figures since real time market commenced in the last month of Q1 2020 (June)</a:t>
                      </a:r>
                    </a:p>
                  </a:txBody>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IN" sz="800" b="1"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IN" sz="800" b="1"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241059644"/>
                  </a:ext>
                </a:extLst>
              </a:tr>
            </a:tbl>
          </a:graphicData>
        </a:graphic>
      </p:graphicFrame>
    </p:spTree>
    <p:extLst>
      <p:ext uri="{BB962C8B-B14F-4D97-AF65-F5344CB8AC3E}">
        <p14:creationId xmlns:p14="http://schemas.microsoft.com/office/powerpoint/2010/main" val="34933442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uy9cPoXIka_xjt35BcYNw"/>
</p:tagLst>
</file>

<file path=ppt/theme/theme1.xml><?xml version="1.0" encoding="utf-8"?>
<a:theme xmlns:a="http://schemas.openxmlformats.org/drawingml/2006/main" name="Mercutio template">
  <a:themeElements>
    <a:clrScheme name="Custom 9">
      <a:dk1>
        <a:srgbClr val="000000"/>
      </a:dk1>
      <a:lt1>
        <a:srgbClr val="FFFFFF"/>
      </a:lt1>
      <a:dk2>
        <a:srgbClr val="666666"/>
      </a:dk2>
      <a:lt2>
        <a:srgbClr val="EFEFEF"/>
      </a:lt2>
      <a:accent1>
        <a:srgbClr val="45AFDC"/>
      </a:accent1>
      <a:accent2>
        <a:srgbClr val="1D98C7"/>
      </a:accent2>
      <a:accent3>
        <a:srgbClr val="ED9E46"/>
      </a:accent3>
      <a:accent4>
        <a:srgbClr val="FFC800"/>
      </a:accent4>
      <a:accent5>
        <a:srgbClr val="CCCCCC"/>
      </a:accent5>
      <a:accent6>
        <a:srgbClr val="EFEFEF"/>
      </a:accent6>
      <a:hlink>
        <a:srgbClr val="666666"/>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1411</TotalTime>
  <Words>5520</Words>
  <Application>Microsoft Office PowerPoint</Application>
  <PresentationFormat>On-screen Show (16:9)</PresentationFormat>
  <Paragraphs>748</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Open Sans</vt:lpstr>
      <vt:lpstr>Montserrat Alternates Black</vt:lpstr>
      <vt:lpstr>Arial</vt:lpstr>
      <vt:lpstr>Times New Roman</vt:lpstr>
      <vt:lpstr>Calibri</vt:lpstr>
      <vt:lpstr>Montserrat</vt:lpstr>
      <vt:lpstr>Mercutio template</vt:lpstr>
      <vt:lpstr>CEEW-CEF Market Handbook Q1 2020-21</vt:lpstr>
      <vt:lpstr>CEEW-CEF Market Handbook</vt:lpstr>
      <vt:lpstr>Contents</vt:lpstr>
      <vt:lpstr>Generation capacity: slowdown in RE capacity addition, but impressive capacity sanctioned in Q1 FY21</vt:lpstr>
      <vt:lpstr>Energy mix : share of RE up from 9.9% in Q1 FY20 to 11.8% in Q1 FY21</vt:lpstr>
      <vt:lpstr>Coal phase-out: coal capacity addition on a sharp decline</vt:lpstr>
      <vt:lpstr>RE auctions: new tariff records being set despite Covid-19 disruption</vt:lpstr>
      <vt:lpstr>Discom payables: overdues to power producers aggravated by Covid-19</vt:lpstr>
      <vt:lpstr>Power markets: real-time market introduced, reduction in spot and REC market prices</vt:lpstr>
      <vt:lpstr>Policy and regulatory developments: amendments to the Electricity Act proposed,  floor price of RECs removed</vt:lpstr>
      <vt:lpstr>Renewable energy finance: Adani Green Energy, Azure Power, and ReNew Power lead  the RE capacity sanctioned in Q1 FY21</vt:lpstr>
      <vt:lpstr>Renewable energy finance: key RE stocks pickup even as market experiences a steep decline  due to Covid-19</vt:lpstr>
      <vt:lpstr>Renewable energy finance: bond yields temporarily rose sharply, but on their way back down now</vt:lpstr>
      <vt:lpstr>Energy storage: lowest ever tariffs discovered for RE with storage</vt:lpstr>
      <vt:lpstr>Electric mobility: EV and hybrid vehicle sales down sharply, mirroring wider market trend</vt:lpstr>
      <vt:lpstr>Thank you</vt:lpstr>
      <vt:lpstr>Annexure I: Green bond issuances (last 2 years)</vt:lpstr>
      <vt:lpstr>Annexure II: Key electric mobility facts and figures</vt:lpstr>
      <vt:lpstr>About us: CEEW is among Asia’s leading policy research institutions</vt:lpstr>
      <vt:lpstr>CEEW Centre for Energy Finance</vt:lpstr>
      <vt:lpstr>Our recent publications, dashboards and tools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CEF Market Handbook Q1 2020-21</dc:title>
  <dc:creator>user</dc:creator>
  <cp:lastModifiedBy>Nikhil Sharma</cp:lastModifiedBy>
  <cp:revision>146</cp:revision>
  <dcterms:modified xsi:type="dcterms:W3CDTF">2020-09-10T08:57:36Z</dcterms:modified>
</cp:coreProperties>
</file>