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13.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4"/>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309" r:id="rId19"/>
    <p:sldId id="308" r:id="rId20"/>
    <p:sldId id="306" r:id="rId21"/>
    <p:sldId id="273" r:id="rId22"/>
    <p:sldId id="304"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Montserrat" pitchFamily="2" charset="77"/>
      <p:regular r:id="rId29"/>
      <p:bold r:id="rId30"/>
      <p:italic r:id="rId31"/>
      <p:boldItalic r:id="rId32"/>
    </p:embeddedFont>
    <p:embeddedFont>
      <p:font typeface="Montserrat Alternates Black" pitchFamily="2" charset="77"/>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2" name="Nikhil Sharma" initials="NS" lastIdx="100" clrIdx="1">
    <p:extLst>
      <p:ext uri="{19B8F6BF-5375-455C-9EA6-DF929625EA0E}">
        <p15:presenceInfo xmlns:p15="http://schemas.microsoft.com/office/powerpoint/2012/main" userId="de5b72ed28523274" providerId="Windows Live"/>
      </p:ext>
    </p:extLst>
  </p:cmAuthor>
  <p:cmAuthor id="3" name="Gagan" initials="GS" lastIdx="57" clrIdx="2">
    <p:extLst>
      <p:ext uri="{19B8F6BF-5375-455C-9EA6-DF929625EA0E}">
        <p15:presenceInfo xmlns:p15="http://schemas.microsoft.com/office/powerpoint/2012/main" userId="Gagan" providerId="None"/>
      </p:ext>
    </p:extLst>
  </p:cmAuthor>
  <p:cmAuthor id="4" name="Ruchita Shah" initials="RS" lastIdx="35" clrIdx="3">
    <p:extLst>
      <p:ext uri="{19B8F6BF-5375-455C-9EA6-DF929625EA0E}">
        <p15:presenceInfo xmlns:p15="http://schemas.microsoft.com/office/powerpoint/2012/main" userId="30e7d77e4c3ed510" providerId="Windows Live"/>
      </p:ext>
    </p:extLst>
  </p:cmAuthor>
  <p:cmAuthor id="5" name="Rishabh Jain" initials="RJ" lastIdx="22" clrIdx="4">
    <p:extLst>
      <p:ext uri="{19B8F6BF-5375-455C-9EA6-DF929625EA0E}">
        <p15:presenceInfo xmlns:p15="http://schemas.microsoft.com/office/powerpoint/2012/main" userId="Rishabh Ja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D41"/>
    <a:srgbClr val="C3E5F5"/>
    <a:srgbClr val="575756"/>
    <a:srgbClr val="9D9D9C"/>
    <a:srgbClr val="009CD8"/>
    <a:srgbClr val="D5D7DC"/>
    <a:srgbClr val="EA5813"/>
    <a:srgbClr val="71C9EB"/>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37" autoAdjust="0"/>
    <p:restoredTop sz="96208" autoAdjust="0"/>
  </p:normalViewPr>
  <p:slideViewPr>
    <p:cSldViewPr snapToGrid="0">
      <p:cViewPr varScale="1">
        <p:scale>
          <a:sx n="158" d="100"/>
          <a:sy n="158" d="100"/>
        </p:scale>
        <p:origin x="216" y="208"/>
      </p:cViewPr>
      <p:guideLst>
        <p:guide orient="horz" pos="645"/>
        <p:guide pos="2880"/>
      </p:guideLst>
    </p:cSldViewPr>
  </p:slideViewPr>
  <p:notesTextViewPr>
    <p:cViewPr>
      <p:scale>
        <a:sx n="120" d="100"/>
        <a:sy n="120" d="100"/>
      </p:scale>
      <p:origin x="0" y="0"/>
    </p:cViewPr>
  </p:notesTextViewPr>
  <p:sorterViewPr>
    <p:cViewPr>
      <p:scale>
        <a:sx n="80" d="100"/>
        <a:sy n="8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2765519748123294"/>
          <c:w val="0.94461095748055346"/>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E17B-FF44-BDFD-99401D05CE90}"/>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E17B-FF44-BDFD-99401D05CE90}"/>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E17B-FF44-BDFD-99401D05CE90}"/>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E17B-FF44-BDFD-99401D05CE90}"/>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E17B-FF44-BDFD-99401D05CE90}"/>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E17B-FF44-BDFD-99401D05CE90}"/>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E17B-FF44-BDFD-99401D05CE90}"/>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E17B-FF44-BDFD-99401D05CE90}"/>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E17B-FF44-BDFD-99401D05CE90}"/>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E17B-FF44-BDFD-99401D05CE90}"/>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E17B-FF44-BDFD-99401D05CE90}"/>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E17B-FF44-BDFD-99401D05CE90}"/>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E17B-FF44-BDFD-99401D05CE90}"/>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E17B-FF44-BDFD-99401D05CE90}"/>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E17B-FF44-BDFD-99401D05CE90}"/>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48024E-F8C3-9A4D-AA48-B8BAFD28115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E17B-FF44-BDFD-99401D05CE90}"/>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7EB0BB-B8B4-EE43-B336-D13769EE855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BEA6E3D-98DE-EA43-9C49-CCBF7BEE5CBA}"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E17B-FF44-BDFD-99401D05CE90}"/>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55%</a:t>
                    </a:r>
                    <a:fld id="{5064B3B9-6C15-ED41-93CB-BE0B9CD315B4}" type="CELLRANGE">
                      <a:rPr lang="en-US" smtClean="0">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913F9A-A203-5641-8967-90DAEE62373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E17B-FF44-BDFD-99401D05CE90}"/>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pt idx="17">
                  <c:v>Q4 FY21</c:v>
                </c:pt>
              </c:strCache>
            </c:strRef>
          </c:cat>
          <c:val>
            <c:numRef>
              <c:f>Sheet1!$B$2:$B$19</c:f>
              <c:numCache>
                <c:formatCode>#,##0.0</c:formatCode>
                <c:ptCount val="18"/>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200.74950000000001</c:v>
                </c:pt>
                <c:pt idx="11">
                  <c:v>203.15450000000001</c:v>
                </c:pt>
                <c:pt idx="12">
                  <c:v>205.25450000000001</c:v>
                </c:pt>
                <c:pt idx="13">
                  <c:v>205.34450000000001</c:v>
                </c:pt>
                <c:pt idx="14">
                  <c:v>205.40450000000001</c:v>
                </c:pt>
                <c:pt idx="15">
                  <c:v>205.8545</c:v>
                </c:pt>
                <c:pt idx="16">
                  <c:v>206.12450000000001</c:v>
                </c:pt>
                <c:pt idx="17" formatCode="0.0">
                  <c:v>209.2945</c:v>
                </c:pt>
              </c:numCache>
            </c:numRef>
          </c:val>
          <c:extLst>
            <c:ext xmlns:c15="http://schemas.microsoft.com/office/drawing/2012/chart" uri="{02D57815-91ED-43cb-92C2-25804820EDAC}">
              <c15:datalabelsRange>
                <c15:f>Sheet1!$I$2:$I$18</c15:f>
                <c15:dlblRangeCache>
                  <c:ptCount val="17"/>
                  <c:pt idx="0">
                    <c:v>53%</c:v>
                  </c:pt>
                  <c:pt idx="1">
                    <c:v>54%</c:v>
                  </c:pt>
                  <c:pt idx="2">
                    <c:v>56%</c:v>
                  </c:pt>
                  <c:pt idx="3">
                    <c:v>58%</c:v>
                  </c:pt>
                  <c:pt idx="4">
                    <c:v>60%</c:v>
                  </c:pt>
                  <c:pt idx="5">
                    <c:v>62%</c:v>
                  </c:pt>
                  <c:pt idx="6">
                    <c:v>62%</c:v>
                  </c:pt>
                  <c:pt idx="7">
                    <c:v>59%</c:v>
                  </c:pt>
                  <c:pt idx="8">
                    <c:v>57%</c:v>
                  </c:pt>
                  <c:pt idx="9">
                    <c:v>56%</c:v>
                  </c:pt>
                  <c:pt idx="10">
                    <c:v>56%</c:v>
                  </c:pt>
                  <c:pt idx="11">
                    <c:v>56%</c:v>
                  </c:pt>
                  <c:pt idx="12">
                    <c:v>56%</c:v>
                  </c:pt>
                  <c:pt idx="13">
                    <c:v>55%</c:v>
                  </c:pt>
                  <c:pt idx="14">
                    <c:v>55%</c:v>
                  </c:pt>
                  <c:pt idx="15">
                    <c:v>55%</c:v>
                  </c:pt>
                  <c:pt idx="16">
                    <c:v>55%</c:v>
                  </c:pt>
                </c15:dlblRangeCache>
              </c15:datalabelsRange>
            </c:ext>
            <c:ext xmlns:c16="http://schemas.microsoft.com/office/drawing/2014/chart" uri="{C3380CC4-5D6E-409C-BE32-E72D297353CC}">
              <c16:uniqueId val="{00000012-E17B-FF44-BDFD-99401D05CE90}"/>
            </c:ext>
          </c:extLst>
        </c:ser>
        <c:ser>
          <c:idx val="1"/>
          <c:order val="1"/>
          <c:tx>
            <c:strRef>
              <c:f>Sheet1!$C$1</c:f>
              <c:strCache>
                <c:ptCount val="1"/>
                <c:pt idx="0">
                  <c:v>Gas/Diesel</c:v>
                </c:pt>
              </c:strCache>
            </c:strRef>
          </c:tx>
          <c:spPr>
            <a:solidFill>
              <a:srgbClr val="71C9EB"/>
            </a:solidFill>
            <a:ln>
              <a:noFill/>
            </a:ln>
            <a:effectLst/>
          </c:spPr>
          <c:invertIfNegative val="0"/>
          <c:cat>
            <c:strRef>
              <c:f>Sheet1!$A$2:$A$19</c:f>
              <c:strCache>
                <c:ptCount val="18"/>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pt idx="17">
                  <c:v>Q4 FY21</c:v>
                </c:pt>
              </c:strCache>
            </c:strRef>
          </c:cat>
          <c:val>
            <c:numRef>
              <c:f>Sheet1!$C$2:$C$19</c:f>
              <c:numCache>
                <c:formatCode>#,##0.0</c:formatCode>
                <c:ptCount val="18"/>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25.574850000000001</c:v>
                </c:pt>
                <c:pt idx="11">
                  <c:v>25.446929999999998</c:v>
                </c:pt>
                <c:pt idx="12">
                  <c:v>25.446929999999998</c:v>
                </c:pt>
                <c:pt idx="13">
                  <c:v>25.465069999999997</c:v>
                </c:pt>
                <c:pt idx="14">
                  <c:v>25.501219999999996</c:v>
                </c:pt>
                <c:pt idx="15">
                  <c:v>25.466219999999996</c:v>
                </c:pt>
                <c:pt idx="16">
                  <c:v>25.466219999999996</c:v>
                </c:pt>
                <c:pt idx="17">
                  <c:v>25.466219999999996</c:v>
                </c:pt>
              </c:numCache>
            </c:numRef>
          </c:val>
          <c:extLst>
            <c:ext xmlns:c16="http://schemas.microsoft.com/office/drawing/2014/chart" uri="{C3380CC4-5D6E-409C-BE32-E72D297353CC}">
              <c16:uniqueId val="{00000013-E17B-FF44-BDFD-99401D05CE90}"/>
            </c:ext>
          </c:extLst>
        </c:ser>
        <c:ser>
          <c:idx val="2"/>
          <c:order val="2"/>
          <c:tx>
            <c:strRef>
              <c:f>Sheet1!$D$1</c:f>
              <c:strCache>
                <c:ptCount val="1"/>
                <c:pt idx="0">
                  <c:v>Nuclear</c:v>
                </c:pt>
              </c:strCache>
            </c:strRef>
          </c:tx>
          <c:spPr>
            <a:solidFill>
              <a:srgbClr val="C3E5F5"/>
            </a:solidFill>
            <a:ln>
              <a:noFill/>
            </a:ln>
            <a:effectLst/>
          </c:spPr>
          <c:invertIfNegative val="0"/>
          <c:cat>
            <c:strRef>
              <c:f>Sheet1!$A$2:$A$19</c:f>
              <c:strCache>
                <c:ptCount val="18"/>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pt idx="17">
                  <c:v>Q4 FY21</c:v>
                </c:pt>
              </c:strCache>
            </c:strRef>
          </c:cat>
          <c:val>
            <c:numRef>
              <c:f>Sheet1!$D$2:$D$19</c:f>
              <c:numCache>
                <c:formatCode>#,##0.0</c:formatCode>
                <c:ptCount val="18"/>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6.78</c:v>
                </c:pt>
                <c:pt idx="15">
                  <c:v>6.78</c:v>
                </c:pt>
                <c:pt idx="16">
                  <c:v>6.78</c:v>
                </c:pt>
                <c:pt idx="17">
                  <c:v>6.8</c:v>
                </c:pt>
              </c:numCache>
            </c:numRef>
          </c:val>
          <c:extLst>
            <c:ext xmlns:c16="http://schemas.microsoft.com/office/drawing/2014/chart" uri="{C3380CC4-5D6E-409C-BE32-E72D297353CC}">
              <c16:uniqueId val="{00000014-E17B-FF44-BDFD-99401D05CE90}"/>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E17B-FF44-BDFD-99401D05CE90}"/>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E17B-FF44-BDFD-99401D05CE90}"/>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E17B-FF44-BDFD-99401D05CE90}"/>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E17B-FF44-BDFD-99401D05CE90}"/>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E17B-FF44-BDFD-99401D05CE90}"/>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E17B-FF44-BDFD-99401D05CE90}"/>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E17B-FF44-BDFD-99401D05CE90}"/>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E17B-FF44-BDFD-99401D05CE90}"/>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E17B-FF44-BDFD-99401D05CE90}"/>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E17B-FF44-BDFD-99401D05CE90}"/>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E17B-FF44-BDFD-99401D05CE90}"/>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E17B-FF44-BDFD-99401D05CE90}"/>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E17B-FF44-BDFD-99401D05CE90}"/>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E17B-FF44-BDFD-99401D05CE90}"/>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E17B-FF44-BDFD-99401D05CE90}"/>
                </c:ext>
              </c:extLst>
            </c:dLbl>
            <c:dLbl>
              <c:idx val="1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BA47AB6-CBC1-9B4B-881D-E4B6FCE9757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912442-7810-2142-AADE-181C76B59ED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E17B-FF44-BDFD-99401D05CE90}"/>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A479F0-6D2B-0440-BC91-A8F16F7855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486431A-F1AE-D14F-94CE-40224D7A44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E17B-FF44-BDFD-99401D05CE90}"/>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76A210-CD6B-824E-8053-5D90A2EAEED8}" type="CELLRANGE">
                      <a:rPr lang="en-US" smtClean="0">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r>
                      <a:rPr lang="en-US" dirty="0">
                        <a:solidFill>
                          <a:schemeClr val="bg1"/>
                        </a:solidFill>
                      </a:rPr>
                      <a:t>12%</a:t>
                    </a:r>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73622E-AB9A-1C49-8DDF-2D2AA610DD2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E17B-FF44-BDFD-99401D05CE90}"/>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pt idx="17">
                  <c:v>Q4 FY21</c:v>
                </c:pt>
              </c:strCache>
            </c:strRef>
          </c:cat>
          <c:val>
            <c:numRef>
              <c:f>Sheet1!$E$2:$E$19</c:f>
              <c:numCache>
                <c:formatCode>#,##0.0</c:formatCode>
                <c:ptCount val="18"/>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45.39922</c:v>
                </c:pt>
                <c:pt idx="11">
                  <c:v>45.39922</c:v>
                </c:pt>
                <c:pt idx="12">
                  <c:v>45.39922</c:v>
                </c:pt>
                <c:pt idx="13">
                  <c:v>45.699220000000004</c:v>
                </c:pt>
                <c:pt idx="14">
                  <c:v>45.699220000000004</c:v>
                </c:pt>
                <c:pt idx="15">
                  <c:v>45.699220000000004</c:v>
                </c:pt>
                <c:pt idx="16">
                  <c:v>45.798220000000001</c:v>
                </c:pt>
                <c:pt idx="17">
                  <c:v>46.2</c:v>
                </c:pt>
              </c:numCache>
            </c:numRef>
          </c:val>
          <c:extLst>
            <c:ext xmlns:c15="http://schemas.microsoft.com/office/drawing/2012/chart" uri="{02D57815-91ED-43cb-92C2-25804820EDAC}">
              <c15:datalabelsRange>
                <c15:f>Sheet1!$K$2:$K$18</c15:f>
                <c15:dlblRangeCache>
                  <c:ptCount val="17"/>
                  <c:pt idx="0">
                    <c:v>23%</c:v>
                  </c:pt>
                  <c:pt idx="1">
                    <c:v>22%</c:v>
                  </c:pt>
                  <c:pt idx="2">
                    <c:v>20%</c:v>
                  </c:pt>
                  <c:pt idx="3">
                    <c:v>18%</c:v>
                  </c:pt>
                  <c:pt idx="4">
                    <c:v>17%</c:v>
                  </c:pt>
                  <c:pt idx="5">
                    <c:v>15%</c:v>
                  </c:pt>
                  <c:pt idx="6">
                    <c:v>14%</c:v>
                  </c:pt>
                  <c:pt idx="7">
                    <c:v>14%</c:v>
                  </c:pt>
                  <c:pt idx="8">
                    <c:v>13%</c:v>
                  </c:pt>
                  <c:pt idx="9">
                    <c:v>13%</c:v>
                  </c:pt>
                  <c:pt idx="10">
                    <c:v>13%</c:v>
                  </c:pt>
                  <c:pt idx="11">
                    <c:v>12%</c:v>
                  </c:pt>
                  <c:pt idx="12">
                    <c:v>12%</c:v>
                  </c:pt>
                  <c:pt idx="13">
                    <c:v>12%</c:v>
                  </c:pt>
                  <c:pt idx="14">
                    <c:v>12%</c:v>
                  </c:pt>
                  <c:pt idx="15">
                    <c:v>12%</c:v>
                  </c:pt>
                  <c:pt idx="16">
                    <c:v>12%</c:v>
                  </c:pt>
                </c15:dlblRangeCache>
              </c15:datalabelsRange>
            </c:ext>
            <c:ext xmlns:c16="http://schemas.microsoft.com/office/drawing/2014/chart" uri="{C3380CC4-5D6E-409C-BE32-E72D297353CC}">
              <c16:uniqueId val="{00000027-E17B-FF44-BDFD-99401D05CE90}"/>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E17B-FF44-BDFD-99401D05CE90}"/>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E17B-FF44-BDFD-99401D05CE90}"/>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E17B-FF44-BDFD-99401D05CE90}"/>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E17B-FF44-BDFD-99401D05CE90}"/>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E17B-FF44-BDFD-99401D05CE90}"/>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E17B-FF44-BDFD-99401D05CE90}"/>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E17B-FF44-BDFD-99401D05CE90}"/>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E17B-FF44-BDFD-99401D05CE90}"/>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E17B-FF44-BDFD-99401D05CE90}"/>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E17B-FF44-BDFD-99401D05CE90}"/>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E17B-FF44-BDFD-99401D05CE90}"/>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E17B-FF44-BDFD-99401D05CE90}"/>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E17B-FF44-BDFD-99401D05CE90}"/>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E17B-FF44-BDFD-99401D05CE90}"/>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E17B-FF44-BDFD-99401D05CE90}"/>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E17B-FF44-BDFD-99401D05CE90}"/>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E17B-FF44-BDFD-99401D05CE90}"/>
                </c:ext>
              </c:extLst>
            </c:dLbl>
            <c:dLbl>
              <c:idx val="17"/>
              <c:tx>
                <c:rich>
                  <a:bodyPr/>
                  <a:lstStyle/>
                  <a:p>
                    <a:r>
                      <a:rPr lang="en-US" dirty="0"/>
                      <a:t>25%</a:t>
                    </a:r>
                    <a:fld id="{B1481305-B2D6-CA4F-887A-0D63E827FAEB}" type="CELLRANGE">
                      <a:rPr lang="en-US" smtClean="0"/>
                      <a:pPr/>
                      <a:t>[CELLRANGE]</a:t>
                    </a:fld>
                    <a:endParaRPr lang="en-US" baseline="0" dirty="0"/>
                  </a:p>
                  <a:p>
                    <a:fld id="{E2724EAB-26E6-7C43-9A55-FFEA5A8BC2E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E17B-FF44-BDFD-99401D05CE90}"/>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pt idx="15">
                  <c:v>Q2 FY21</c:v>
                </c:pt>
                <c:pt idx="16">
                  <c:v>Q3 FY21</c:v>
                </c:pt>
                <c:pt idx="17">
                  <c:v>Q4 FY21</c:v>
                </c:pt>
              </c:strCache>
            </c:strRef>
          </c:cat>
          <c:val>
            <c:numRef>
              <c:f>Sheet1!$F$2:$F$19</c:f>
              <c:numCache>
                <c:formatCode>#,##0.0</c:formatCode>
                <c:ptCount val="18"/>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79.371920000000003</c:v>
                </c:pt>
                <c:pt idx="11">
                  <c:v>82.588949999999997</c:v>
                </c:pt>
                <c:pt idx="12">
                  <c:v>84.399899999999988</c:v>
                </c:pt>
                <c:pt idx="13">
                  <c:v>86.759190000000004</c:v>
                </c:pt>
                <c:pt idx="14">
                  <c:v>87.66919</c:v>
                </c:pt>
                <c:pt idx="15">
                  <c:v>89.229420000000005</c:v>
                </c:pt>
                <c:pt idx="16">
                  <c:v>91.153809999999993</c:v>
                </c:pt>
                <c:pt idx="17">
                  <c:v>94.433785</c:v>
                </c:pt>
              </c:numCache>
            </c:numRef>
          </c:val>
          <c:extLst>
            <c:ext xmlns:c15="http://schemas.microsoft.com/office/drawing/2012/chart" uri="{02D57815-91ED-43cb-92C2-25804820EDAC}">
              <c15:datalabelsRange>
                <c15:f>Sheet1!$J$2:$J$18</c15:f>
                <c15:dlblRangeCache>
                  <c:ptCount val="17"/>
                  <c:pt idx="0">
                    <c:v>10%</c:v>
                  </c:pt>
                  <c:pt idx="1">
                    <c:v>11%</c:v>
                  </c:pt>
                  <c:pt idx="2">
                    <c:v>12%</c:v>
                  </c:pt>
                  <c:pt idx="3">
                    <c:v>12%</c:v>
                  </c:pt>
                  <c:pt idx="4">
                    <c:v>12%</c:v>
                  </c:pt>
                  <c:pt idx="5">
                    <c:v>12%</c:v>
                  </c:pt>
                  <c:pt idx="6">
                    <c:v>13%</c:v>
                  </c:pt>
                  <c:pt idx="7">
                    <c:v>18%</c:v>
                  </c:pt>
                  <c:pt idx="8">
                    <c:v>20%</c:v>
                  </c:pt>
                  <c:pt idx="9">
                    <c:v>22%</c:v>
                  </c:pt>
                  <c:pt idx="10">
                    <c:v>22%</c:v>
                  </c:pt>
                  <c:pt idx="11">
                    <c:v>23%</c:v>
                  </c:pt>
                  <c:pt idx="12">
                    <c:v>23%</c:v>
                  </c:pt>
                  <c:pt idx="13">
                    <c:v>23%</c:v>
                  </c:pt>
                  <c:pt idx="14">
                    <c:v>24%</c:v>
                  </c:pt>
                  <c:pt idx="15">
                    <c:v>24%</c:v>
                  </c:pt>
                  <c:pt idx="16">
                    <c:v>24%</c:v>
                  </c:pt>
                </c15:dlblRangeCache>
              </c15:datalabelsRange>
            </c:ext>
            <c:ext xmlns:c16="http://schemas.microsoft.com/office/drawing/2014/chart" uri="{C3380CC4-5D6E-409C-BE32-E72D297353CC}">
              <c16:uniqueId val="{0000003A-E17B-FF44-BDFD-99401D05CE90}"/>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41111067768079224"/>
          <c:h val="6.579201997782112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800" b="1" i="0" kern="1200" spc="0" baseline="0" dirty="0">
                <a:solidFill>
                  <a:srgbClr val="000000"/>
                </a:solidFill>
                <a:effectLst/>
                <a:latin typeface="Open Sans" panose="020B0604020202020204" charset="0"/>
                <a:ea typeface="Open Sans" panose="020B0604020202020204" charset="0"/>
                <a:cs typeface="Open Sans" panose="020B0604020202020204" charset="0"/>
              </a:rPr>
              <a:t>Day-ahead spot market snapshot </a:t>
            </a:r>
            <a:r>
              <a:rPr lang="en-US" sz="800" b="1" i="0" kern="1200" spc="0" baseline="0" dirty="0">
                <a:solidFill>
                  <a:srgbClr val="9D9D9C"/>
                </a:solidFill>
                <a:effectLst/>
                <a:latin typeface="Open Sans" panose="020B0604020202020204" charset="0"/>
                <a:ea typeface="Open Sans" panose="020B0604020202020204" charset="0"/>
                <a:cs typeface="Open Sans" panose="020B0604020202020204" charset="0"/>
              </a:rPr>
              <a:t>(IEX)</a:t>
            </a:r>
            <a:endParaRPr lang="en-GB" sz="800" dirty="0">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19117453442821"/>
          <c:y val="0.13711018685390686"/>
          <c:w val="0.81169130867468553"/>
          <c:h val="0.4901223093062072"/>
        </c:manualLayout>
      </c:layout>
      <c:barChart>
        <c:barDir val="col"/>
        <c:grouping val="clustered"/>
        <c:varyColors val="0"/>
        <c:ser>
          <c:idx val="0"/>
          <c:order val="0"/>
          <c:tx>
            <c:strRef>
              <c:f>Sheet1!$B$1</c:f>
              <c:strCache>
                <c:ptCount val="1"/>
                <c:pt idx="0">
                  <c:v>Volume (FY21), billion kWh</c:v>
                </c:pt>
              </c:strCache>
            </c:strRef>
          </c:tx>
          <c:spPr>
            <a:solidFill>
              <a:schemeClr val="accent1"/>
            </a:solidFill>
            <a:ln>
              <a:noFill/>
            </a:ln>
            <a:effectLst/>
          </c:spPr>
          <c:invertIfNegative val="0"/>
          <c:dLbls>
            <c:dLbl>
              <c:idx val="0"/>
              <c:layout>
                <c:manualLayout>
                  <c:x val="-3.7074673939919761E-3"/>
                  <c:y val="2.50486303379345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C5-48CA-B85F-C51592B733FD}"/>
                </c:ext>
              </c:extLst>
            </c:dLbl>
            <c:dLbl>
              <c:idx val="1"/>
              <c:layout>
                <c:manualLayout>
                  <c:x val="-1.4829869575967904E-2"/>
                  <c:y val="3.1310787922418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C5-48CA-B85F-C51592B733FD}"/>
                </c:ext>
              </c:extLst>
            </c:dLbl>
            <c:dLbl>
              <c:idx val="2"/>
              <c:layout>
                <c:manualLayout>
                  <c:x val="-2.9659739151935809E-2"/>
                  <c:y val="1.2524315168967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44-C34C-8B19-9641E401B886}"/>
                </c:ext>
              </c:extLst>
            </c:dLbl>
            <c:dLbl>
              <c:idx val="3"/>
              <c:layout>
                <c:manualLayout>
                  <c:x val="0"/>
                  <c:y val="1.2524315168967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44-C34C-8B19-9641E401B886}"/>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0">
                  <c:v>13.440111999999999</c:v>
                </c:pt>
                <c:pt idx="1">
                  <c:v>13.75135</c:v>
                </c:pt>
                <c:pt idx="2">
                  <c:v>15.14198</c:v>
                </c:pt>
                <c:pt idx="3">
                  <c:v>17.257192280000002</c:v>
                </c:pt>
              </c:numCache>
            </c:numRef>
          </c:val>
          <c:extLst>
            <c:ext xmlns:c16="http://schemas.microsoft.com/office/drawing/2014/chart" uri="{C3380CC4-5D6E-409C-BE32-E72D297353CC}">
              <c16:uniqueId val="{00000000-2BC5-48CA-B85F-C51592B733FD}"/>
            </c:ext>
          </c:extLst>
        </c:ser>
        <c:ser>
          <c:idx val="1"/>
          <c:order val="1"/>
          <c:tx>
            <c:strRef>
              <c:f>Sheet1!$C$1</c:f>
              <c:strCache>
                <c:ptCount val="1"/>
                <c:pt idx="0">
                  <c:v>Volume (FY20), billion kWh</c:v>
                </c:pt>
              </c:strCache>
            </c:strRef>
          </c:tx>
          <c:spPr>
            <a:solidFill>
              <a:srgbClr val="C3E5F5"/>
            </a:solidFill>
            <a:ln>
              <a:noFill/>
            </a:ln>
            <a:effectLst/>
          </c:spPr>
          <c:invertIfNegative val="0"/>
          <c:dLbls>
            <c:dLbl>
              <c:idx val="0"/>
              <c:layout>
                <c:manualLayout>
                  <c:x val="7.4149347879839183E-3"/>
                  <c:y val="6.262157584483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44-C34C-8B19-9641E401B886}"/>
                </c:ext>
              </c:extLst>
            </c:dLbl>
            <c:dLbl>
              <c:idx val="1"/>
              <c:layout>
                <c:manualLayout>
                  <c:x val="-6.7969450367628853E-17"/>
                  <c:y val="1.2524315168967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44-C34C-8B19-9641E401B886}"/>
                </c:ext>
              </c:extLst>
            </c:dLbl>
            <c:dLbl>
              <c:idx val="2"/>
              <c:layout>
                <c:manualLayout>
                  <c:x val="3.3367206545927786E-2"/>
                  <c:y val="1.8786472753450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C5-48CA-B85F-C51592B733FD}"/>
                </c:ext>
              </c:extLst>
            </c:dLbl>
            <c:dLbl>
              <c:idx val="3"/>
              <c:layout>
                <c:manualLayout>
                  <c:x val="2.5952271757943832E-2"/>
                  <c:y val="1.2524315168967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C5-48CA-B85F-C51592B733FD}"/>
                </c:ext>
              </c:extLst>
            </c:dLbl>
            <c:spPr>
              <a:noFill/>
              <a:ln>
                <a:noFill/>
              </a:ln>
              <a:effectLst/>
            </c:spPr>
            <c:txPr>
              <a:bodyPr rot="0" spcFirstLastPara="1" vertOverflow="ellipsis" vert="horz" wrap="square" lIns="38100" tIns="19050" rIns="38100" bIns="19050" anchor="ctr" anchorCtr="0">
                <a:spAutoFit/>
              </a:bodyPr>
              <a:lstStyle/>
              <a:p>
                <a:pPr algn="ctr">
                  <a:defRPr lang="en-US" sz="600" b="0"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c:formatCode>
                <c:ptCount val="4"/>
                <c:pt idx="0">
                  <c:v>11.98456</c:v>
                </c:pt>
                <c:pt idx="1">
                  <c:v>12.962820000000001</c:v>
                </c:pt>
                <c:pt idx="2">
                  <c:v>11.11365</c:v>
                </c:pt>
                <c:pt idx="3">
                  <c:v>13.05239167</c:v>
                </c:pt>
              </c:numCache>
            </c:numRef>
          </c:val>
          <c:extLst>
            <c:ext xmlns:c16="http://schemas.microsoft.com/office/drawing/2014/chart" uri="{C3380CC4-5D6E-409C-BE32-E72D297353CC}">
              <c16:uniqueId val="{00000001-2BC5-48CA-B85F-C51592B733FD}"/>
            </c:ext>
          </c:extLst>
        </c:ser>
        <c:dLbls>
          <c:showLegendKey val="0"/>
          <c:showVal val="0"/>
          <c:showCatName val="0"/>
          <c:showSerName val="0"/>
          <c:showPercent val="0"/>
          <c:showBubbleSize val="0"/>
        </c:dLbls>
        <c:gapWidth val="208"/>
        <c:axId val="402114912"/>
        <c:axId val="402115744"/>
      </c:barChart>
      <c:lineChart>
        <c:grouping val="standard"/>
        <c:varyColors val="0"/>
        <c:ser>
          <c:idx val="2"/>
          <c:order val="2"/>
          <c:tx>
            <c:strRef>
              <c:f>Sheet1!$D$1</c:f>
              <c:strCache>
                <c:ptCount val="1"/>
                <c:pt idx="0">
                  <c:v>Price (FY21), INR/kWh</c:v>
                </c:pt>
              </c:strCache>
            </c:strRef>
          </c:tx>
          <c:spPr>
            <a:ln w="28575" cap="rnd">
              <a:solidFill>
                <a:schemeClr val="bg2">
                  <a:lumMod val="60000"/>
                  <a:lumOff val="40000"/>
                </a:schemeClr>
              </a:solidFill>
              <a:round/>
            </a:ln>
            <a:effectLst/>
          </c:spPr>
          <c:marker>
            <c:symbol val="none"/>
          </c:marker>
          <c:dLbls>
            <c:dLbl>
              <c:idx val="3"/>
              <c:layout>
                <c:manualLayout>
                  <c:x val="-2.7194419298214374E-2"/>
                  <c:y val="-6.6081048097808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44-C34C-8B19-9641E401B886}"/>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0.00</c:formatCode>
                <c:ptCount val="4"/>
                <c:pt idx="0">
                  <c:v>2.473122338554917</c:v>
                </c:pt>
                <c:pt idx="1">
                  <c:v>2.5304010441302123</c:v>
                </c:pt>
                <c:pt idx="2">
                  <c:v>2.7653666786751883</c:v>
                </c:pt>
                <c:pt idx="3">
                  <c:v>3.5805886172989378</c:v>
                </c:pt>
              </c:numCache>
            </c:numRef>
          </c:val>
          <c:smooth val="0"/>
          <c:extLst>
            <c:ext xmlns:c16="http://schemas.microsoft.com/office/drawing/2014/chart" uri="{C3380CC4-5D6E-409C-BE32-E72D297353CC}">
              <c16:uniqueId val="{00000002-2BC5-48CA-B85F-C51592B733FD}"/>
            </c:ext>
          </c:extLst>
        </c:ser>
        <c:ser>
          <c:idx val="3"/>
          <c:order val="3"/>
          <c:tx>
            <c:strRef>
              <c:f>Sheet1!$E$1</c:f>
              <c:strCache>
                <c:ptCount val="1"/>
                <c:pt idx="0">
                  <c:v>Price (FY20), INR/kWh</c:v>
                </c:pt>
              </c:strCache>
            </c:strRef>
          </c:tx>
          <c:spPr>
            <a:ln w="28575" cap="rnd">
              <a:solidFill>
                <a:schemeClr val="bg2"/>
              </a:solidFill>
              <a:round/>
            </a:ln>
            <a:effectLst/>
          </c:spPr>
          <c:marker>
            <c:symbol val="none"/>
          </c:marker>
          <c:dLbls>
            <c:dLbl>
              <c:idx val="3"/>
              <c:layout>
                <c:manualLayout>
                  <c:x val="-5.3146691056158345E-2"/>
                  <c:y val="6.60815411810823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44-C34C-8B19-9641E401B886}"/>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0">
                  <c:v>3.2913586800683547</c:v>
                </c:pt>
                <c:pt idx="1">
                  <c:v>3.1936294242765082</c:v>
                </c:pt>
                <c:pt idx="2">
                  <c:v>2.8393026207771523</c:v>
                </c:pt>
                <c:pt idx="3">
                  <c:v>2.7549646275101938</c:v>
                </c:pt>
              </c:numCache>
            </c:numRef>
          </c:val>
          <c:smooth val="0"/>
          <c:extLst>
            <c:ext xmlns:c16="http://schemas.microsoft.com/office/drawing/2014/chart" uri="{C3380CC4-5D6E-409C-BE32-E72D297353CC}">
              <c16:uniqueId val="{00000003-2BC5-48CA-B85F-C51592B733FD}"/>
            </c:ext>
          </c:extLst>
        </c:ser>
        <c:dLbls>
          <c:showLegendKey val="0"/>
          <c:showVal val="0"/>
          <c:showCatName val="0"/>
          <c:showSerName val="0"/>
          <c:showPercent val="0"/>
          <c:showBubbleSize val="0"/>
        </c:dLbls>
        <c:marker val="1"/>
        <c:smooth val="0"/>
        <c:axId val="414667312"/>
        <c:axId val="414665232"/>
      </c:lineChart>
      <c:catAx>
        <c:axId val="40211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5744"/>
        <c:crosses val="autoZero"/>
        <c:auto val="1"/>
        <c:lblAlgn val="ctr"/>
        <c:lblOffset val="100"/>
        <c:noMultiLvlLbl val="0"/>
      </c:catAx>
      <c:valAx>
        <c:axId val="4021157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4912"/>
        <c:crosses val="autoZero"/>
        <c:crossBetween val="between"/>
      </c:valAx>
      <c:valAx>
        <c:axId val="41466523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414667312"/>
        <c:crosses val="max"/>
        <c:crossBetween val="between"/>
      </c:valAx>
      <c:catAx>
        <c:axId val="414667312"/>
        <c:scaling>
          <c:orientation val="minMax"/>
        </c:scaling>
        <c:delete val="1"/>
        <c:axPos val="b"/>
        <c:numFmt formatCode="General" sourceLinked="1"/>
        <c:majorTickMark val="out"/>
        <c:minorTickMark val="none"/>
        <c:tickLblPos val="nextTo"/>
        <c:crossAx val="414665232"/>
        <c:crosses val="autoZero"/>
        <c:auto val="1"/>
        <c:lblAlgn val="ctr"/>
        <c:lblOffset val="100"/>
        <c:noMultiLvlLbl val="0"/>
      </c:catAx>
      <c:spPr>
        <a:noFill/>
        <a:ln>
          <a:noFill/>
        </a:ln>
        <a:effectLst/>
      </c:spPr>
    </c:plotArea>
    <c:legend>
      <c:legendPos val="b"/>
      <c:layout>
        <c:manualLayout>
          <c:xMode val="edge"/>
          <c:yMode val="edge"/>
          <c:x val="7.8122468449306516E-3"/>
          <c:y val="0.6995189972658532"/>
          <c:w val="0.9880826817775642"/>
          <c:h val="0.16271353587550633"/>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80494042111204"/>
          <c:y val="0.23009205982091721"/>
          <c:w val="0.37477328227929801"/>
          <c:h val="0.74002935240666956"/>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73-F64D-A2CC-0537B044B73F}"/>
                </c:ext>
              </c:extLst>
            </c:dLbl>
            <c:dLbl>
              <c:idx val="1"/>
              <c:layout>
                <c:manualLayout>
                  <c:x val="-1.7823627487121144E-2"/>
                  <c:y val="-4.5711801131349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73-F64D-A2CC-0537B044B73F}"/>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4F7-7F4D-81CB-E1F00ACC0E9C}"/>
                </c:ext>
              </c:extLst>
            </c:dLbl>
            <c:dLbl>
              <c:idx val="11"/>
              <c:layout>
                <c:manualLayout>
                  <c:x val="-1.4490157531972563E-2"/>
                  <c:y val="-9.10037752235418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45-484E-AB34-0BAC57BF26F1}"/>
                </c:ext>
              </c:extLst>
            </c:dLbl>
            <c:dLbl>
              <c:idx val="12"/>
              <c:layout>
                <c:manualLayout>
                  <c:x val="-1.0602550456034998E-2"/>
                  <c:y val="-4.1272193940640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73-F64D-A2CC-0537B044B73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EDEN Renewables</c:v>
                </c:pt>
                <c:pt idx="1">
                  <c:v>HES Infra Private Limited</c:v>
                </c:pt>
                <c:pt idx="2">
                  <c:v>SoftBank Group Corp.</c:v>
                </c:pt>
                <c:pt idx="3">
                  <c:v>Tata Power Renewable Energy</c:v>
                </c:pt>
                <c:pt idx="4">
                  <c:v>O2 Power </c:v>
                </c:pt>
                <c:pt idx="5">
                  <c:v>ReNew Power</c:v>
                </c:pt>
                <c:pt idx="6">
                  <c:v>JSW Energy</c:v>
                </c:pt>
                <c:pt idx="7">
                  <c:v>NTPC</c:v>
                </c:pt>
                <c:pt idx="8">
                  <c:v>Shirdi Sai Electricals</c:v>
                </c:pt>
                <c:pt idx="9">
                  <c:v>Adani Green Energy</c:v>
                </c:pt>
              </c:strCache>
            </c:strRef>
          </c:cat>
          <c:val>
            <c:numRef>
              <c:f>Sheet1!$B$2:$B$11</c:f>
              <c:numCache>
                <c:formatCode>#,##0</c:formatCode>
                <c:ptCount val="10"/>
                <c:pt idx="0">
                  <c:v>600</c:v>
                </c:pt>
                <c:pt idx="1">
                  <c:v>600</c:v>
                </c:pt>
                <c:pt idx="2">
                  <c:v>600</c:v>
                </c:pt>
                <c:pt idx="3">
                  <c:v>865</c:v>
                </c:pt>
                <c:pt idx="4">
                  <c:v>980</c:v>
                </c:pt>
                <c:pt idx="5">
                  <c:v>1000</c:v>
                </c:pt>
                <c:pt idx="6">
                  <c:v>1260</c:v>
                </c:pt>
                <c:pt idx="7">
                  <c:v>1510</c:v>
                </c:pt>
                <c:pt idx="8">
                  <c:v>2200</c:v>
                </c:pt>
                <c:pt idx="9">
                  <c:v>4050</c:v>
                </c:pt>
              </c:numCache>
            </c:numRef>
          </c:val>
          <c:extLst>
            <c:ext xmlns:c16="http://schemas.microsoft.com/office/drawing/2014/chart" uri="{C3380CC4-5D6E-409C-BE32-E72D297353CC}">
              <c16:uniqueId val="{00000003-8B73-F64D-A2CC-0537B044B73F}"/>
            </c:ext>
          </c:extLst>
        </c:ser>
        <c:dLbls>
          <c:showLegendKey val="0"/>
          <c:showVal val="0"/>
          <c:showCatName val="0"/>
          <c:showSerName val="0"/>
          <c:showPercent val="0"/>
          <c:showBubbleSize val="0"/>
        </c:dLbls>
        <c:gapWidth val="46"/>
        <c:overlap val="-2"/>
        <c:axId val="144068608"/>
        <c:axId val="144070528"/>
      </c:barChart>
      <c:catAx>
        <c:axId val="144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4070528"/>
        <c:crosses val="autoZero"/>
        <c:auto val="1"/>
        <c:lblAlgn val="ctr"/>
        <c:lblOffset val="100"/>
        <c:noMultiLvlLbl val="0"/>
      </c:catAx>
      <c:valAx>
        <c:axId val="144070528"/>
        <c:scaling>
          <c:orientation val="minMax"/>
        </c:scaling>
        <c:delete val="1"/>
        <c:axPos val="b"/>
        <c:numFmt formatCode="#,##0" sourceLinked="1"/>
        <c:majorTickMark val="none"/>
        <c:minorTickMark val="none"/>
        <c:tickLblPos val="none"/>
        <c:crossAx val="14406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2.97671419413407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691562814625795"/>
          <c:y val="0.10682735869756955"/>
          <c:w val="0.86215991238700573"/>
          <c:h val="0.64108515792055132"/>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dLbls>
            <c:dLbl>
              <c:idx val="12"/>
              <c:layout>
                <c:manualLayout>
                  <c:x val="-3.1759543742894893E-2"/>
                  <c:y val="3.7565558218279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2F-4E45-B974-A66459AC81FF}"/>
                </c:ext>
              </c:extLst>
            </c:dLbl>
            <c:dLbl>
              <c:idx val="15"/>
              <c:layout>
                <c:manualLayout>
                  <c:x val="0"/>
                  <c:y val="-1.0245152241348959E-2"/>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rtl="0">
                    <a:defRPr lang="en-US" sz="700" b="1" i="0" u="none" strike="noStrike" kern="1200" baseline="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2F-4E45-B974-A66459AC81FF}"/>
                </c:ext>
              </c:extLst>
            </c:dLbl>
            <c:spPr>
              <a:noFill/>
              <a:ln>
                <a:noFill/>
              </a:ln>
              <a:effectLst/>
            </c:spPr>
            <c:txPr>
              <a:bodyPr rot="0" spcFirstLastPara="1" vertOverflow="ellipsis" vert="horz" wrap="square" lIns="38100" tIns="19050" rIns="38100" bIns="19050" anchor="ctr" anchorCtr="0">
                <a:spAutoFit/>
              </a:bodyPr>
              <a:lstStyle/>
              <a:p>
                <a:pPr algn="ctr" rtl="0">
                  <a:defRPr lang="en-US" sz="700" b="1" i="0" u="none" strike="noStrike" kern="1200" baseline="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Sheet1!$B$2:$B$34</c:f>
              <c:numCache>
                <c:formatCode>0.0</c:formatCode>
                <c:ptCount val="16"/>
                <c:pt idx="0">
                  <c:v>100</c:v>
                </c:pt>
                <c:pt idx="1">
                  <c:v>98.24</c:v>
                </c:pt>
                <c:pt idx="2">
                  <c:v>128</c:v>
                </c:pt>
                <c:pt idx="3">
                  <c:v>122.4</c:v>
                </c:pt>
                <c:pt idx="4">
                  <c:v>116.16</c:v>
                </c:pt>
                <c:pt idx="5">
                  <c:v>117.99999999999999</c:v>
                </c:pt>
                <c:pt idx="6">
                  <c:v>127.67999999999999</c:v>
                </c:pt>
                <c:pt idx="7">
                  <c:v>165.91999999999996</c:v>
                </c:pt>
                <c:pt idx="8">
                  <c:v>199.36</c:v>
                </c:pt>
                <c:pt idx="9">
                  <c:v>238.4</c:v>
                </c:pt>
                <c:pt idx="10">
                  <c:v>213.35999999999996</c:v>
                </c:pt>
                <c:pt idx="11">
                  <c:v>302.79999999999995</c:v>
                </c:pt>
                <c:pt idx="12">
                  <c:v>326.15999999999997</c:v>
                </c:pt>
                <c:pt idx="13" formatCode="#,##0.00">
                  <c:v>303.27999999999992</c:v>
                </c:pt>
                <c:pt idx="14" formatCode="#,##0.00">
                  <c:v>242.55999999999995</c:v>
                </c:pt>
                <c:pt idx="15" formatCode="#,##0.00">
                  <c:v>217.51999999999995</c:v>
                </c:pt>
              </c:numCache>
            </c:numRef>
          </c:val>
          <c:smooth val="0"/>
          <c:extLst>
            <c:ext xmlns:c16="http://schemas.microsoft.com/office/drawing/2014/chart" uri="{C3380CC4-5D6E-409C-BE32-E72D297353CC}">
              <c16:uniqueId val="{00000001-C7D0-4E0A-B692-B8AC0CA00F9E}"/>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dLbls>
            <c:dLbl>
              <c:idx val="12"/>
              <c:layout>
                <c:manualLayout>
                  <c:x val="-2.5407634994315791E-2"/>
                  <c:y val="-3.4150507471162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2F-4E45-B974-A66459AC81FF}"/>
                </c:ext>
              </c:extLst>
            </c:dLbl>
            <c:dLbl>
              <c:idx val="15"/>
              <c:layout>
                <c:manualLayout>
                  <c:x val="0"/>
                  <c:y val="-3.41505074711629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2F-4E45-B974-A66459AC81FF}"/>
                </c:ext>
              </c:extLst>
            </c:dLbl>
            <c:spPr>
              <a:noFill/>
              <a:ln>
                <a:noFill/>
              </a:ln>
              <a:effectLst/>
            </c:spPr>
            <c:txPr>
              <a:bodyPr rot="0" spcFirstLastPara="1" vertOverflow="ellipsis" vert="horz" wrap="square" lIns="38100" tIns="19050" rIns="38100" bIns="19050" anchor="ctr" anchorCtr="0">
                <a:spAutoFit/>
              </a:bodyPr>
              <a:lstStyle/>
              <a:p>
                <a:pPr algn="ctr" rtl="0">
                  <a:defRPr lang="en-US"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Sheet1!$C$2:$C$34</c:f>
              <c:numCache>
                <c:formatCode>0.0</c:formatCode>
                <c:ptCount val="16"/>
                <c:pt idx="0">
                  <c:v>100</c:v>
                </c:pt>
                <c:pt idx="1">
                  <c:v>121.09300095877278</c:v>
                </c:pt>
                <c:pt idx="2">
                  <c:v>99.041227229146699</c:v>
                </c:pt>
                <c:pt idx="3">
                  <c:v>97.954618088846289</c:v>
                </c:pt>
                <c:pt idx="4">
                  <c:v>132.91786513263023</c:v>
                </c:pt>
                <c:pt idx="5">
                  <c:v>158.90060722275487</c:v>
                </c:pt>
                <c:pt idx="6">
                  <c:v>229.37040588047302</c:v>
                </c:pt>
                <c:pt idx="7">
                  <c:v>230.52</c:v>
                </c:pt>
                <c:pt idx="8">
                  <c:v>289.39</c:v>
                </c:pt>
                <c:pt idx="9">
                  <c:v>471.46</c:v>
                </c:pt>
                <c:pt idx="10">
                  <c:v>547.39533397251523</c:v>
                </c:pt>
                <c:pt idx="11">
                  <c:v>726.36625119846622</c:v>
                </c:pt>
                <c:pt idx="12">
                  <c:v>672.79642058165564</c:v>
                </c:pt>
                <c:pt idx="13">
                  <c:v>639.42473633748818</c:v>
                </c:pt>
                <c:pt idx="14">
                  <c:v>743.37488015340386</c:v>
                </c:pt>
                <c:pt idx="15">
                  <c:v>700.77341003515517</c:v>
                </c:pt>
              </c:numCache>
            </c:numRef>
          </c:val>
          <c:smooth val="0"/>
          <c:extLst>
            <c:ext xmlns:c16="http://schemas.microsoft.com/office/drawing/2014/chart" uri="{C3380CC4-5D6E-409C-BE32-E72D297353CC}">
              <c16:uniqueId val="{00000003-C7D0-4E0A-B692-B8AC0CA00F9E}"/>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dLbls>
            <c:dLbl>
              <c:idx val="12"/>
              <c:layout>
                <c:manualLayout>
                  <c:x val="-6.3519087485789478E-3"/>
                  <c:y val="-6.8301014942325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2F-4E45-B974-A66459AC81FF}"/>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78-485B-B163-3819A36B9CF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Sheet1!$D$2:$D$34</c:f>
              <c:numCache>
                <c:formatCode>0.0</c:formatCode>
                <c:ptCount val="16"/>
                <c:pt idx="0">
                  <c:v>100</c:v>
                </c:pt>
                <c:pt idx="1">
                  <c:v>116.17440225035163</c:v>
                </c:pt>
                <c:pt idx="2">
                  <c:v>94.374120956399437</c:v>
                </c:pt>
                <c:pt idx="3">
                  <c:v>51.758087201125178</c:v>
                </c:pt>
                <c:pt idx="4">
                  <c:v>74.964838255977497</c:v>
                </c:pt>
                <c:pt idx="5">
                  <c:v>73.839662447257382</c:v>
                </c:pt>
                <c:pt idx="6">
                  <c:v>112.0956399437412</c:v>
                </c:pt>
                <c:pt idx="7">
                  <c:v>98.73</c:v>
                </c:pt>
                <c:pt idx="8">
                  <c:v>118.85</c:v>
                </c:pt>
                <c:pt idx="9">
                  <c:v>109.7</c:v>
                </c:pt>
                <c:pt idx="10">
                  <c:v>107.59493670886076</c:v>
                </c:pt>
                <c:pt idx="11">
                  <c:v>142.19409282700423</c:v>
                </c:pt>
                <c:pt idx="12">
                  <c:v>172.85513361462731</c:v>
                </c:pt>
                <c:pt idx="13" formatCode="#,##0.00">
                  <c:v>184.72573839662448</c:v>
                </c:pt>
                <c:pt idx="14" formatCode="#,##0.00">
                  <c:v>191.75808720112516</c:v>
                </c:pt>
                <c:pt idx="15" formatCode="#,##0.00">
                  <c:v>195.10548523206748</c:v>
                </c:pt>
              </c:numCache>
            </c:numRef>
          </c:val>
          <c:smooth val="0"/>
          <c:extLst>
            <c:ext xmlns:c16="http://schemas.microsoft.com/office/drawing/2014/chart" uri="{C3380CC4-5D6E-409C-BE32-E72D297353CC}">
              <c16:uniqueId val="{00000005-C7D0-4E0A-B692-B8AC0CA00F9E}"/>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dLbls>
            <c:dLbl>
              <c:idx val="12"/>
              <c:layout>
                <c:manualLayout>
                  <c:x val="-3.1759543742894893E-2"/>
                  <c:y val="-3.7565558218279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2F-4E45-B974-A66459AC81FF}"/>
                </c:ext>
              </c:extLst>
            </c:dLbl>
            <c:dLbl>
              <c:idx val="15"/>
              <c:layout>
                <c:manualLayout>
                  <c:x val="-2.1173029161929828E-3"/>
                  <c:y val="-6.8301014942325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2F-4E45-B974-A66459AC81FF}"/>
                </c:ext>
              </c:extLst>
            </c:dLbl>
            <c:spPr>
              <a:noFill/>
              <a:ln>
                <a:noFill/>
              </a:ln>
              <a:effectLst/>
            </c:spPr>
            <c:txPr>
              <a:bodyPr rot="0" spcFirstLastPara="1" vertOverflow="ellipsis" vert="horz" wrap="square" lIns="38100" tIns="19050" rIns="38100" bIns="19050" anchor="ctr" anchorCtr="0">
                <a:spAutoFit/>
              </a:bodyPr>
              <a:lstStyle/>
              <a:p>
                <a:pPr algn="ctr" rtl="0">
                  <a:defRPr lang="en-US"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Sheet1!$E$2:$E$34</c:f>
              <c:numCache>
                <c:formatCode>0.0</c:formatCode>
                <c:ptCount val="16"/>
                <c:pt idx="0">
                  <c:v>100</c:v>
                </c:pt>
                <c:pt idx="1">
                  <c:v>129.72972972972971</c:v>
                </c:pt>
                <c:pt idx="2">
                  <c:v>145.94594594594594</c:v>
                </c:pt>
                <c:pt idx="3">
                  <c:v>105.40540540540538</c:v>
                </c:pt>
                <c:pt idx="4">
                  <c:v>140.54054054054052</c:v>
                </c:pt>
                <c:pt idx="5">
                  <c:v>151.35135135135133</c:v>
                </c:pt>
                <c:pt idx="6">
                  <c:v>272.97297297297291</c:v>
                </c:pt>
                <c:pt idx="7">
                  <c:v>237.83783783783781</c:v>
                </c:pt>
                <c:pt idx="8">
                  <c:v>202.70270270270265</c:v>
                </c:pt>
                <c:pt idx="9">
                  <c:v>156.75675675675672</c:v>
                </c:pt>
                <c:pt idx="10">
                  <c:v>197.29729729729723</c:v>
                </c:pt>
                <c:pt idx="11">
                  <c:v>186.48648648648646</c:v>
                </c:pt>
                <c:pt idx="12">
                  <c:v>345.94594594594599</c:v>
                </c:pt>
                <c:pt idx="13">
                  <c:v>342.16216216216208</c:v>
                </c:pt>
                <c:pt idx="14">
                  <c:v>314.05405405405395</c:v>
                </c:pt>
                <c:pt idx="15">
                  <c:v>269.72972972972968</c:v>
                </c:pt>
              </c:numCache>
            </c:numRef>
          </c:val>
          <c:smooth val="0"/>
          <c:extLst>
            <c:ext xmlns:c16="http://schemas.microsoft.com/office/drawing/2014/chart" uri="{C3380CC4-5D6E-409C-BE32-E72D297353CC}">
              <c16:uniqueId val="{00000007-C7D0-4E0A-B692-B8AC0CA00F9E}"/>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dLbls>
            <c:dLbl>
              <c:idx val="12"/>
              <c:layout>
                <c:manualLayout>
                  <c:x val="-4.2346058323861208E-3"/>
                  <c:y val="3.0735456724046688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2F-4E45-B974-A66459AC81FF}"/>
                </c:ext>
              </c:extLst>
            </c:dLbl>
            <c:dLbl>
              <c:idx val="15"/>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2F-4E45-B974-A66459AC81F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Sheet1!$F$2:$F$34</c:f>
              <c:numCache>
                <c:formatCode>0.0</c:formatCode>
                <c:ptCount val="16"/>
                <c:pt idx="0">
                  <c:v>100</c:v>
                </c:pt>
                <c:pt idx="1">
                  <c:v>90.705227343025058</c:v>
                </c:pt>
                <c:pt idx="2">
                  <c:v>51.469223631302206</c:v>
                </c:pt>
                <c:pt idx="3">
                  <c:v>21.558923600371177</c:v>
                </c:pt>
                <c:pt idx="4">
                  <c:v>51.237240952675549</c:v>
                </c:pt>
                <c:pt idx="5">
                  <c:v>44.633467367769889</c:v>
                </c:pt>
                <c:pt idx="6">
                  <c:v>67.939993813795255</c:v>
                </c:pt>
                <c:pt idx="7">
                  <c:v>69.209999999999994</c:v>
                </c:pt>
                <c:pt idx="8">
                  <c:v>78.180000000000007</c:v>
                </c:pt>
                <c:pt idx="9">
                  <c:v>69.81</c:v>
                </c:pt>
                <c:pt idx="10">
                  <c:v>67.073925146922377</c:v>
                </c:pt>
                <c:pt idx="11">
                  <c:v>68.806062480668132</c:v>
                </c:pt>
                <c:pt idx="12">
                  <c:v>80.343334364367493</c:v>
                </c:pt>
                <c:pt idx="13" formatCode="#,##0.00">
                  <c:v>71.951747602845685</c:v>
                </c:pt>
                <c:pt idx="14" formatCode="#,##0.00">
                  <c:v>70.018558614290171</c:v>
                </c:pt>
                <c:pt idx="15" formatCode="#,##0.00">
                  <c:v>81.388802969378332</c:v>
                </c:pt>
              </c:numCache>
            </c:numRef>
          </c:val>
          <c:smooth val="0"/>
          <c:extLst>
            <c:ext xmlns:c16="http://schemas.microsoft.com/office/drawing/2014/chart" uri="{C3380CC4-5D6E-409C-BE32-E72D297353CC}">
              <c16:uniqueId val="{0000000A-C7D0-4E0A-B692-B8AC0CA00F9E}"/>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12"/>
              <c:layout>
                <c:manualLayout>
                  <c:x val="-1.6938423329544018E-2"/>
                  <c:y val="-2.732040597693039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2F-4E45-B974-A66459AC81FF}"/>
                </c:ext>
              </c:extLst>
            </c:dLbl>
            <c:dLbl>
              <c:idx val="15"/>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2F-4E45-B974-A66459AC81FF}"/>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Sheet1!$G$2:$G$34</c:f>
              <c:numCache>
                <c:formatCode>0.0</c:formatCode>
                <c:ptCount val="16"/>
                <c:pt idx="0">
                  <c:v>100</c:v>
                </c:pt>
                <c:pt idx="1">
                  <c:v>112.2942884801549</c:v>
                </c:pt>
                <c:pt idx="2">
                  <c:v>142.07808970635691</c:v>
                </c:pt>
                <c:pt idx="3">
                  <c:v>24.040012907389485</c:v>
                </c:pt>
                <c:pt idx="4">
                  <c:v>24.136818328493064</c:v>
                </c:pt>
                <c:pt idx="5">
                  <c:v>22.555663117134564</c:v>
                </c:pt>
                <c:pt idx="6">
                  <c:v>85.70506615037111</c:v>
                </c:pt>
                <c:pt idx="7">
                  <c:v>50.177476605356581</c:v>
                </c:pt>
                <c:pt idx="8">
                  <c:v>49.983865763149424</c:v>
                </c:pt>
                <c:pt idx="9">
                  <c:v>47.07970313004197</c:v>
                </c:pt>
                <c:pt idx="10">
                  <c:v>59.503065505001643</c:v>
                </c:pt>
                <c:pt idx="11">
                  <c:v>81.122942884801589</c:v>
                </c:pt>
                <c:pt idx="12">
                  <c:v>193.90125847047446</c:v>
                </c:pt>
                <c:pt idx="13" formatCode="#,##0.00">
                  <c:v>176.86995805098428</c:v>
                </c:pt>
                <c:pt idx="14" formatCode="#,##0.00">
                  <c:v>181.85866408518891</c:v>
                </c:pt>
                <c:pt idx="15">
                  <c:v>158.23168764117469</c:v>
                </c:pt>
              </c:numCache>
            </c:numRef>
          </c:val>
          <c:smooth val="0"/>
          <c:extLst>
            <c:ext xmlns:c16="http://schemas.microsoft.com/office/drawing/2014/chart" uri="{C3380CC4-5D6E-409C-BE32-E72D297353CC}">
              <c16:uniqueId val="{00000012-C7D0-4E0A-B692-B8AC0CA00F9E}"/>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dLbls>
            <c:dLbl>
              <c:idx val="3"/>
              <c:layout>
                <c:manualLayout>
                  <c:x val="-2.4666578973648247E-2"/>
                  <c:y val="-9.18051689347623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7E-D945-9B53-B50076401E03}"/>
                </c:ext>
              </c:extLst>
            </c:dLbl>
            <c:dLbl>
              <c:idx val="6"/>
              <c:layout>
                <c:manualLayout>
                  <c:x val="-4.2346058323860427E-3"/>
                  <c:y val="-4.4395659712511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AC-024F-A4DB-FF0FA37BE341}"/>
                </c:ext>
              </c:extLst>
            </c:dLbl>
            <c:dLbl>
              <c:idx val="9"/>
              <c:layout>
                <c:manualLayout>
                  <c:x val="0"/>
                  <c:y val="-3.7565558218279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AE-B545-9EDC-00696826218A}"/>
                </c:ext>
              </c:extLst>
            </c:dLbl>
            <c:dLbl>
              <c:idx val="12"/>
              <c:layout>
                <c:manualLayout>
                  <c:x val="-8.4692116647720854E-3"/>
                  <c:y val="-2.732040597693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2F-4E45-B974-A66459AC81FF}"/>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78-485B-B163-3819A36B9CFD}"/>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16"/>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numCache>
            </c:numRef>
          </c:cat>
          <c:val>
            <c:numRef>
              <c:f>Sheet1!$H$2:$H$34</c:f>
              <c:numCache>
                <c:formatCode>0.0</c:formatCode>
                <c:ptCount val="16"/>
                <c:pt idx="0">
                  <c:v>100</c:v>
                </c:pt>
                <c:pt idx="1">
                  <c:v>98.714661991858193</c:v>
                </c:pt>
                <c:pt idx="2">
                  <c:v>92.833498247674044</c:v>
                </c:pt>
                <c:pt idx="3">
                  <c:v>71.868611185313156</c:v>
                </c:pt>
                <c:pt idx="4">
                  <c:v>81.732274455600901</c:v>
                </c:pt>
                <c:pt idx="5">
                  <c:v>78.596752682302281</c:v>
                </c:pt>
                <c:pt idx="6">
                  <c:v>84.636689909811849</c:v>
                </c:pt>
                <c:pt idx="7">
                  <c:v>91.16</c:v>
                </c:pt>
                <c:pt idx="8">
                  <c:v>93.64</c:v>
                </c:pt>
                <c:pt idx="9">
                  <c:v>92.28</c:v>
                </c:pt>
                <c:pt idx="10">
                  <c:v>96.025402787723053</c:v>
                </c:pt>
                <c:pt idx="11">
                  <c:v>107.01992110291096</c:v>
                </c:pt>
                <c:pt idx="12">
                  <c:v>115.75030530565233</c:v>
                </c:pt>
                <c:pt idx="13">
                  <c:v>112.19775467630332</c:v>
                </c:pt>
                <c:pt idx="14">
                  <c:v>119.01948768766182</c:v>
                </c:pt>
                <c:pt idx="15">
                  <c:v>120.01130079357658</c:v>
                </c:pt>
              </c:numCache>
            </c:numRef>
          </c:val>
          <c:smooth val="0"/>
          <c:extLst>
            <c:ext xmlns:c16="http://schemas.microsoft.com/office/drawing/2014/chart" uri="{C3380CC4-5D6E-409C-BE32-E72D297353CC}">
              <c16:uniqueId val="{00000013-C7D0-4E0A-B692-B8AC0CA00F9E}"/>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spPr>
        <a:noFill/>
        <a:ln>
          <a:noFill/>
        </a:ln>
        <a:effectLst/>
      </c:spPr>
    </c:plotArea>
    <c:legend>
      <c:legendPos val="b"/>
      <c:layout>
        <c:manualLayout>
          <c:xMode val="edge"/>
          <c:yMode val="edge"/>
          <c:x val="0"/>
          <c:y val="0.90934761236861461"/>
          <c:w val="0.99269163717030295"/>
          <c:h val="9.065238763138533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000" b="1" dirty="0"/>
              <a:t>Bond yields* and key financial rates</a:t>
            </a:r>
          </a:p>
        </c:rich>
      </c:tx>
      <c:layout>
        <c:manualLayout>
          <c:xMode val="edge"/>
          <c:yMode val="edge"/>
          <c:x val="1.4054499510807047E-3"/>
          <c:y val="0"/>
        </c:manualLayout>
      </c:layout>
      <c:overlay val="0"/>
      <c:spPr>
        <a:noFill/>
        <a:ln>
          <a:noFill/>
        </a:ln>
        <a:effectLst/>
      </c:spPr>
      <c:txPr>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0723782797E-2"/>
          <c:y val="8.2445931270061279E-2"/>
          <c:w val="0.92360030050166808"/>
          <c:h val="0.68808571289233023"/>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Sheet1!$B$2:$B$34</c:f>
              <c:numCache>
                <c:formatCode>0.00%</c:formatCode>
                <c:ptCount val="22"/>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pt idx="13">
                  <c:v>0.04</c:v>
                </c:pt>
                <c:pt idx="14">
                  <c:v>0.04</c:v>
                </c:pt>
                <c:pt idx="15">
                  <c:v>0.04</c:v>
                </c:pt>
                <c:pt idx="16">
                  <c:v>0.04</c:v>
                </c:pt>
                <c:pt idx="17">
                  <c:v>0.04</c:v>
                </c:pt>
                <c:pt idx="18">
                  <c:v>0.04</c:v>
                </c:pt>
                <c:pt idx="19">
                  <c:v>0.04</c:v>
                </c:pt>
                <c:pt idx="20">
                  <c:v>0.04</c:v>
                </c:pt>
                <c:pt idx="21">
                  <c:v>0.04</c:v>
                </c:pt>
              </c:numCache>
            </c:numRef>
          </c:val>
          <c:smooth val="0"/>
          <c:extLst>
            <c:ext xmlns:c16="http://schemas.microsoft.com/office/drawing/2014/chart" uri="{C3380CC4-5D6E-409C-BE32-E72D297353CC}">
              <c16:uniqueId val="{00000000-68CA-AF45-9AA7-B1D06795EE67}"/>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Sheet1!$D$2:$D$34</c:f>
              <c:numCache>
                <c:formatCode>0.00%</c:formatCode>
                <c:ptCount val="22"/>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pt idx="21">
                  <c:v>7.0000000000000007E-2</c:v>
                </c:pt>
              </c:numCache>
            </c:numRef>
          </c:val>
          <c:smooth val="0"/>
          <c:extLst>
            <c:ext xmlns:c16="http://schemas.microsoft.com/office/drawing/2014/chart" uri="{C3380CC4-5D6E-409C-BE32-E72D297353CC}">
              <c16:uniqueId val="{00000001-68CA-AF45-9AA7-B1D06795EE67}"/>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Sheet1!$E$2:$E$34</c:f>
              <c:numCache>
                <c:formatCode>0.00%</c:formatCode>
                <c:ptCount val="22"/>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pt idx="13">
                  <c:v>5.8599999999999999E-2</c:v>
                </c:pt>
                <c:pt idx="14">
                  <c:v>6.0699999999999997E-2</c:v>
                </c:pt>
                <c:pt idx="15">
                  <c:v>6.0299999999999999E-2</c:v>
                </c:pt>
                <c:pt idx="16">
                  <c:v>5.9299999999999999E-2</c:v>
                </c:pt>
                <c:pt idx="17">
                  <c:v>5.8999999999999997E-2</c:v>
                </c:pt>
                <c:pt idx="18">
                  <c:v>5.8999999999999997E-2</c:v>
                </c:pt>
                <c:pt idx="19">
                  <c:v>5.8999999999999997E-2</c:v>
                </c:pt>
                <c:pt idx="20">
                  <c:v>6.2300000000000001E-2</c:v>
                </c:pt>
                <c:pt idx="21">
                  <c:v>6.1800000000000001E-2</c:v>
                </c:pt>
              </c:numCache>
            </c:numRef>
          </c:val>
          <c:smooth val="0"/>
          <c:extLst>
            <c:ext xmlns:c16="http://schemas.microsoft.com/office/drawing/2014/chart" uri="{C3380CC4-5D6E-409C-BE32-E72D297353CC}">
              <c16:uniqueId val="{00000002-68CA-AF45-9AA7-B1D06795EE67}"/>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Sheet1!$G$2:$G$34</c:f>
              <c:numCache>
                <c:formatCode>0.00%</c:formatCode>
                <c:ptCount val="22"/>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pt idx="13">
                  <c:v>7.2400000000000006E-2</c:v>
                </c:pt>
                <c:pt idx="14">
                  <c:v>7.2800000000000004E-2</c:v>
                </c:pt>
                <c:pt idx="15">
                  <c:v>7.2800000000000004E-2</c:v>
                </c:pt>
                <c:pt idx="16">
                  <c:v>7.0751633986928103E-2</c:v>
                </c:pt>
                <c:pt idx="17">
                  <c:v>7.5060889462872593E-2</c:v>
                </c:pt>
                <c:pt idx="18">
                  <c:v>7.5418459233971391E-2</c:v>
                </c:pt>
                <c:pt idx="19">
                  <c:v>7.5195151388852702E-2</c:v>
                </c:pt>
                <c:pt idx="20">
                  <c:v>7.545261156875234E-2</c:v>
                </c:pt>
                <c:pt idx="21">
                  <c:v>7.6867221084378309E-2</c:v>
                </c:pt>
              </c:numCache>
            </c:numRef>
          </c:val>
          <c:smooth val="0"/>
          <c:extLst>
            <c:ext xmlns:c16="http://schemas.microsoft.com/office/drawing/2014/chart" uri="{C3380CC4-5D6E-409C-BE32-E72D297353CC}">
              <c16:uniqueId val="{00000003-68CA-AF45-9AA7-B1D06795EE67}"/>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Sheet1!$H$2:$H$34</c:f>
              <c:numCache>
                <c:formatCode>0.00%</c:formatCode>
                <c:ptCount val="22"/>
                <c:pt idx="0">
                  <c:v>6.5308920003916582E-2</c:v>
                </c:pt>
                <c:pt idx="1">
                  <c:v>6.4876957494407153E-2</c:v>
                </c:pt>
                <c:pt idx="2">
                  <c:v>6.5168539325842698E-2</c:v>
                </c:pt>
                <c:pt idx="3">
                  <c:v>6.5733714398344342E-2</c:v>
                </c:pt>
                <c:pt idx="4">
                  <c:v>6.5844027640671279E-2</c:v>
                </c:pt>
                <c:pt idx="5">
                  <c:v>6.4959096221269955E-2</c:v>
                </c:pt>
                <c:pt idx="6">
                  <c:v>6.4313952367177712E-2</c:v>
                </c:pt>
                <c:pt idx="7">
                  <c:v>6.3372921615201902E-2</c:v>
                </c:pt>
                <c:pt idx="8">
                  <c:v>6.3560129597865445E-2</c:v>
                </c:pt>
                <c:pt idx="9">
                  <c:v>8.167013591281988E-2</c:v>
                </c:pt>
                <c:pt idx="10">
                  <c:v>7.6446991404011455E-2</c:v>
                </c:pt>
                <c:pt idx="11">
                  <c:v>6.7798332994511087E-2</c:v>
                </c:pt>
                <c:pt idx="12">
                  <c:v>6.5915604308726158E-2</c:v>
                </c:pt>
                <c:pt idx="13">
                  <c:v>6.4519249371251697E-2</c:v>
                </c:pt>
                <c:pt idx="14">
                  <c:v>6.3535911602209935E-2</c:v>
                </c:pt>
                <c:pt idx="15">
                  <c:v>6.4444444444444443E-2</c:v>
                </c:pt>
                <c:pt idx="16">
                  <c:v>6.3487530934703981E-2</c:v>
                </c:pt>
                <c:pt idx="17">
                  <c:v>6.2552752508674855E-2</c:v>
                </c:pt>
                <c:pt idx="18">
                  <c:v>6.2954223690420003E-2</c:v>
                </c:pt>
                <c:pt idx="19">
                  <c:v>6.3097152587267058E-2</c:v>
                </c:pt>
                <c:pt idx="20">
                  <c:v>6.3306757782839784E-2</c:v>
                </c:pt>
                <c:pt idx="21">
                  <c:v>6.3294742835452653E-2</c:v>
                </c:pt>
              </c:numCache>
            </c:numRef>
          </c:val>
          <c:smooth val="0"/>
          <c:extLst>
            <c:ext xmlns:c16="http://schemas.microsoft.com/office/drawing/2014/chart" uri="{C3380CC4-5D6E-409C-BE32-E72D297353CC}">
              <c16:uniqueId val="{00000004-68CA-AF45-9AA7-B1D06795EE67}"/>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Sheet1!$A$2:$A$34</c:f>
              <c:numCache>
                <c:formatCode>mmm\-yy</c:formatCode>
                <c:ptCount val="22"/>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numCache>
            </c:numRef>
          </c:cat>
          <c:val>
            <c:numRef>
              <c:f>Sheet1!$I$2:$I$34</c:f>
              <c:numCache>
                <c:formatCode>0.00%</c:formatCode>
                <c:ptCount val="22"/>
                <c:pt idx="0">
                  <c:v>6.1017280093722537E-2</c:v>
                </c:pt>
                <c:pt idx="1">
                  <c:v>6.067372099796136E-2</c:v>
                </c:pt>
                <c:pt idx="2">
                  <c:v>6.0720878266783247E-2</c:v>
                </c:pt>
                <c:pt idx="3">
                  <c:v>5.9711474156873987E-2</c:v>
                </c:pt>
                <c:pt idx="4">
                  <c:v>5.8757168374541695E-2</c:v>
                </c:pt>
                <c:pt idx="5">
                  <c:v>5.8548009367681501E-2</c:v>
                </c:pt>
                <c:pt idx="6">
                  <c:v>5.8080104079546509E-2</c:v>
                </c:pt>
                <c:pt idx="7">
                  <c:v>5.7662145954423837E-2</c:v>
                </c:pt>
                <c:pt idx="8">
                  <c:v>5.8015408892601872E-2</c:v>
                </c:pt>
                <c:pt idx="9">
                  <c:v>6.9957465860756657E-2</c:v>
                </c:pt>
                <c:pt idx="10">
                  <c:v>6.4267352185089971E-2</c:v>
                </c:pt>
                <c:pt idx="11">
                  <c:v>6.0898372795478904E-2</c:v>
                </c:pt>
                <c:pt idx="12">
                  <c:v>5.9665871121718374E-2</c:v>
                </c:pt>
                <c:pt idx="13">
                  <c:v>5.9068141007466213E-2</c:v>
                </c:pt>
                <c:pt idx="14">
                  <c:v>5.8107103012272218E-2</c:v>
                </c:pt>
                <c:pt idx="15">
                  <c:v>5.8036957934812887E-2</c:v>
                </c:pt>
                <c:pt idx="16">
                  <c:v>5.7571849668386146E-2</c:v>
                </c:pt>
                <c:pt idx="17">
                  <c:v>5.6658507841537482E-2</c:v>
                </c:pt>
                <c:pt idx="18">
                  <c:v>5.6210090835506793E-2</c:v>
                </c:pt>
                <c:pt idx="19">
                  <c:v>5.6028686687584046E-2</c:v>
                </c:pt>
                <c:pt idx="20">
                  <c:v>5.6134363211783722E-2</c:v>
                </c:pt>
                <c:pt idx="21">
                  <c:v>5.6504836814031283E-2</c:v>
                </c:pt>
              </c:numCache>
            </c:numRef>
          </c:val>
          <c:smooth val="0"/>
          <c:extLst>
            <c:ext xmlns:c16="http://schemas.microsoft.com/office/drawing/2014/chart" uri="{C3380CC4-5D6E-409C-BE32-E72D297353CC}">
              <c16:uniqueId val="{00000005-68CA-AF45-9AA7-B1D06795EE67}"/>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91255740123997686"/>
          <c:w val="0.99960574274452507"/>
          <c:h val="8.744259876002311E-2"/>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4511131091648855E-2"/>
          <c:y val="9.9612679020183961E-2"/>
          <c:w val="0.86701820952002784"/>
          <c:h val="0.72549944641828035"/>
        </c:manualLayout>
      </c:layout>
      <c:barChart>
        <c:barDir val="col"/>
        <c:grouping val="clustered"/>
        <c:varyColors val="0"/>
        <c:ser>
          <c:idx val="0"/>
          <c:order val="0"/>
          <c:tx>
            <c:strRef>
              <c:f>Sheet1!$B$1</c:f>
              <c:strCache>
                <c:ptCount val="1"/>
                <c:pt idx="0">
                  <c:v>Electric vehicles (EV)</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01-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02-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03-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04-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05-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06-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07-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08-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09-E267-4EBD-96DD-AB1176B945AE}"/>
                </c:ext>
              </c:extLst>
            </c:dLbl>
            <c:dLbl>
              <c:idx val="10"/>
              <c:layout>
                <c:manualLayout>
                  <c:x val="-6.3922227033268294E-4"/>
                  <c:y val="3.97061328083450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67-4EBD-96DD-AB1176B945AE}"/>
                </c:ext>
              </c:extLst>
            </c:dLbl>
            <c:dLbl>
              <c:idx val="11"/>
              <c:layout>
                <c:manualLayout>
                  <c:x val="-2.7541736842748425E-3"/>
                  <c:y val="1.5008155804454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67-4EBD-96DD-AB1176B945AE}"/>
                </c:ext>
              </c:extLst>
            </c:dLbl>
            <c:dLbl>
              <c:idx val="14"/>
              <c:layout>
                <c:manualLayout>
                  <c:x val="-3.8683403691036188E-3"/>
                  <c:y val="2.8688265048581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267-4EBD-96DD-AB1176B945AE}"/>
                </c:ext>
              </c:extLst>
            </c:dLbl>
            <c:dLbl>
              <c:idx val="15"/>
              <c:layout>
                <c:manualLayout>
                  <c:x val="-8.974759416286263E-3"/>
                  <c:y val="-4.3063418689286335E-2"/>
                </c:manualLayout>
              </c:layout>
              <c:showLegendKey val="0"/>
              <c:showVal val="1"/>
              <c:showCatName val="0"/>
              <c:showSerName val="0"/>
              <c:showPercent val="0"/>
              <c:showBubbleSize val="0"/>
              <c:extLst>
                <c:ext xmlns:c15="http://schemas.microsoft.com/office/drawing/2012/chart" uri="{CE6537A1-D6FC-4f65-9D91-7224C49458BB}">
                  <c15:layout>
                    <c:manualLayout>
                      <c:w val="4.094025131505883E-2"/>
                      <c:h val="5.0686228807134005E-2"/>
                    </c:manualLayout>
                  </c15:layout>
                </c:ext>
                <c:ext xmlns:c16="http://schemas.microsoft.com/office/drawing/2014/chart" uri="{C3380CC4-5D6E-409C-BE32-E72D297353CC}">
                  <c16:uniqueId val="{0000000D-E267-4EBD-96DD-AB1176B945AE}"/>
                </c:ext>
              </c:extLst>
            </c:dLbl>
            <c:dLbl>
              <c:idx val="16"/>
              <c:layout>
                <c:manualLayout>
                  <c:x val="-7.3314471778955547E-4"/>
                  <c:y val="-6.592029764049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67-4EBD-96DD-AB1176B945AE}"/>
                </c:ext>
              </c:extLst>
            </c:dLbl>
            <c:dLbl>
              <c:idx val="17"/>
              <c:layout>
                <c:manualLayout>
                  <c:x val="-4.718630166564766E-3"/>
                  <c:y val="-0.10251032363487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67-4EBD-96DD-AB1176B945AE}"/>
                </c:ext>
              </c:extLst>
            </c:dLbl>
            <c:dLbl>
              <c:idx val="18"/>
              <c:layout>
                <c:manualLayout>
                  <c:x val="0"/>
                  <c:y val="-0.135595863246072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A7-704A-A093-2A6AE98A14A2}"/>
                </c:ext>
              </c:extLst>
            </c:dLbl>
            <c:dLbl>
              <c:idx val="19"/>
              <c:layout>
                <c:manualLayout>
                  <c:x val="0"/>
                  <c:y val="-0.17658996143674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A7-704A-A093-2A6AE98A14A2}"/>
                </c:ext>
              </c:extLst>
            </c:dLbl>
            <c:dLbl>
              <c:idx val="20"/>
              <c:layout>
                <c:manualLayout>
                  <c:x val="8.3731456078483413E-3"/>
                  <c:y val="-0.217584059627418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59-FD4A-ABDB-C32868D869CF}"/>
                </c:ext>
              </c:extLst>
            </c:dLbl>
            <c:dLbl>
              <c:idx val="21"/>
              <c:layout>
                <c:manualLayout>
                  <c:x val="0"/>
                  <c:y val="-3.468731385364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59-FD4A-ABDB-C32868D869CF}"/>
                </c:ext>
              </c:extLst>
            </c:dLbl>
            <c:dLbl>
              <c:idx val="22"/>
              <c:layout>
                <c:manualLayout>
                  <c:x val="-1.5350589616400793E-16"/>
                  <c:y val="-0.148209431920125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59-FD4A-ABDB-C32868D869CF}"/>
                </c:ext>
              </c:extLst>
            </c:dLbl>
            <c:dLbl>
              <c:idx val="23"/>
              <c:layout>
                <c:manualLayout>
                  <c:x val="4.1865728039241707E-3"/>
                  <c:y val="-0.27119172649214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59-FD4A-ABDB-C32868D869CF}"/>
                </c:ext>
              </c:extLst>
            </c:dLbl>
            <c:dLbl>
              <c:idx val="24"/>
              <c:layout>
                <c:manualLayout>
                  <c:x val="-2.0932864019620853E-3"/>
                  <c:y val="-0.138749255414585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28-40DF-A8DD-30C40AF17310}"/>
                </c:ext>
              </c:extLst>
            </c:dLbl>
            <c:dLbl>
              <c:idx val="25"/>
              <c:layout>
                <c:manualLayout>
                  <c:x val="-1.5350589616400793E-16"/>
                  <c:y val="-0.252271373481064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28-40DF-A8DD-30C40AF17310}"/>
                </c:ext>
              </c:extLst>
            </c:dLbl>
            <c:dLbl>
              <c:idx val="26"/>
              <c:layout>
                <c:manualLayout>
                  <c:x val="8.3731456078483413E-3"/>
                  <c:y val="-0.324799393356870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28-40DF-A8DD-30C40AF17310}"/>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pt idx="24">
                  <c:v>Jan-21</c:v>
                </c:pt>
                <c:pt idx="25">
                  <c:v>Feb-21</c:v>
                </c:pt>
                <c:pt idx="26">
                  <c:v>Mar-21</c:v>
                </c:pt>
              </c:strCache>
            </c:strRef>
          </c:cat>
          <c:val>
            <c:numRef>
              <c:f>Sheet1!$B$2:$B$28</c:f>
              <c:numCache>
                <c:formatCode>#,##0</c:formatCode>
                <c:ptCount val="27"/>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901</c:v>
                </c:pt>
                <c:pt idx="16">
                  <c:v>1277</c:v>
                </c:pt>
                <c:pt idx="17">
                  <c:v>6183</c:v>
                </c:pt>
                <c:pt idx="18">
                  <c:v>7512</c:v>
                </c:pt>
                <c:pt idx="19">
                  <c:v>8115</c:v>
                </c:pt>
                <c:pt idx="20">
                  <c:v>10647</c:v>
                </c:pt>
                <c:pt idx="21">
                  <c:v>10895</c:v>
                </c:pt>
                <c:pt idx="22">
                  <c:v>12858</c:v>
                </c:pt>
                <c:pt idx="23">
                  <c:v>14973</c:v>
                </c:pt>
                <c:pt idx="24">
                  <c:v>16210</c:v>
                </c:pt>
                <c:pt idx="25">
                  <c:v>19111</c:v>
                </c:pt>
                <c:pt idx="26">
                  <c:v>24495</c:v>
                </c:pt>
              </c:numCache>
            </c:numRef>
          </c:val>
          <c:extLst>
            <c:ext xmlns:c16="http://schemas.microsoft.com/office/drawing/2014/chart" uri="{C3380CC4-5D6E-409C-BE32-E72D297353CC}">
              <c16:uniqueId val="{00000010-E267-4EBD-96DD-AB1176B945AE}"/>
            </c:ext>
          </c:extLst>
        </c:ser>
        <c:ser>
          <c:idx val="1"/>
          <c:order val="1"/>
          <c:tx>
            <c:strRef>
              <c:f>Sheet1!$C$1</c:f>
              <c:strCache>
                <c:ptCount val="1"/>
                <c:pt idx="0">
                  <c:v>Hybrid vehicles</c:v>
                </c:pt>
              </c:strCache>
            </c:strRef>
          </c:tx>
          <c:spPr>
            <a:solidFill>
              <a:srgbClr val="009CD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12-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13-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14-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15-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16-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17-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18-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19-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1A-E267-4EBD-96DD-AB1176B945AE}"/>
                </c:ext>
              </c:extLst>
            </c:dLbl>
            <c:dLbl>
              <c:idx val="10"/>
              <c:layout>
                <c:manualLayout>
                  <c:x val="3.199890750186671E-3"/>
                  <c:y val="5.2435295132729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267-4EBD-96DD-AB1176B945AE}"/>
                </c:ext>
              </c:extLst>
            </c:dLbl>
            <c:dLbl>
              <c:idx val="11"/>
              <c:layout>
                <c:manualLayout>
                  <c:x val="9.4610943046857863E-4"/>
                  <c:y val="-1.5579953629040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267-4EBD-96DD-AB1176B945AE}"/>
                </c:ext>
              </c:extLst>
            </c:dLbl>
            <c:dLbl>
              <c:idx val="12"/>
              <c:layout>
                <c:manualLayout>
                  <c:x val="8.2920003613103817E-3"/>
                  <c:y val="-9.880420474297072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267-4EBD-96DD-AB1176B945AE}"/>
                </c:ext>
              </c:extLst>
            </c:dLbl>
            <c:dLbl>
              <c:idx val="13"/>
              <c:layout>
                <c:manualLayout>
                  <c:x val="3.6308681618555131E-3"/>
                  <c:y val="-3.0208960338340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267-4EBD-96DD-AB1176B945AE}"/>
                </c:ext>
              </c:extLst>
            </c:dLbl>
            <c:dLbl>
              <c:idx val="14"/>
              <c:layout>
                <c:manualLayout>
                  <c:x val="-8.4061107480367197E-5"/>
                  <c:y val="-2.32705444120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267-4EBD-96DD-AB1176B945AE}"/>
                </c:ext>
              </c:extLst>
            </c:dLbl>
            <c:dLbl>
              <c:idx val="15"/>
              <c:layout>
                <c:manualLayout>
                  <c:x val="2.9227348584370458E-4"/>
                  <c:y val="5.69953315474481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267-4EBD-96DD-AB1176B945AE}"/>
                </c:ext>
              </c:extLst>
            </c:dLbl>
            <c:dLbl>
              <c:idx val="16"/>
              <c:layout>
                <c:manualLayout>
                  <c:x val="1.1354842537887248E-3"/>
                  <c:y val="-8.551155345781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267-4EBD-96DD-AB1176B945AE}"/>
                </c:ext>
              </c:extLst>
            </c:dLbl>
            <c:dLbl>
              <c:idx val="17"/>
              <c:layout>
                <c:manualLayout>
                  <c:x val="7.7074533896228552E-3"/>
                  <c:y val="-5.2246130476065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267-4EBD-96DD-AB1176B945AE}"/>
                </c:ext>
              </c:extLst>
            </c:dLbl>
            <c:dLbl>
              <c:idx val="18"/>
              <c:layout>
                <c:manualLayout>
                  <c:x val="1.0466432009810426E-2"/>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A7-704A-A093-2A6AE98A14A2}"/>
                </c:ext>
              </c:extLst>
            </c:dLbl>
            <c:dLbl>
              <c:idx val="19"/>
              <c:layout>
                <c:manualLayout>
                  <c:x val="1.2559718411772511E-2"/>
                  <c:y val="-0.122982294572018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A7-704A-A093-2A6AE98A14A2}"/>
                </c:ext>
              </c:extLst>
            </c:dLbl>
            <c:dLbl>
              <c:idx val="20"/>
              <c:layout>
                <c:manualLayout>
                  <c:x val="1.6746291215696683E-2"/>
                  <c:y val="-0.274345118660657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A7-704A-A093-2A6AE98A14A2}"/>
                </c:ext>
              </c:extLst>
            </c:dLbl>
            <c:dLbl>
              <c:idx val="21"/>
              <c:layout>
                <c:manualLayout>
                  <c:x val="6.2798592058862556E-3"/>
                  <c:y val="-8.5141588549859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59-FD4A-ABDB-C32868D869CF}"/>
                </c:ext>
              </c:extLst>
            </c:dLbl>
            <c:dLbl>
              <c:idx val="22"/>
              <c:layout>
                <c:manualLayout>
                  <c:x val="6.2798592058862556E-3"/>
                  <c:y val="-0.195510314447825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59-FD4A-ABDB-C32868D869CF}"/>
                </c:ext>
              </c:extLst>
            </c:dLbl>
            <c:dLbl>
              <c:idx val="23"/>
              <c:layout>
                <c:manualLayout>
                  <c:x val="1.2559718411772357E-2"/>
                  <c:y val="-0.34371974636795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59-FD4A-ABDB-C32868D869CF}"/>
                </c:ext>
              </c:extLst>
            </c:dLbl>
            <c:dLbl>
              <c:idx val="24"/>
              <c:layout>
                <c:manualLayout>
                  <c:x val="0"/>
                  <c:y val="-9.4601765055399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28-40DF-A8DD-30C40AF17310}"/>
                </c:ext>
              </c:extLst>
            </c:dLbl>
            <c:dLbl>
              <c:idx val="25"/>
              <c:layout>
                <c:manualLayout>
                  <c:x val="2.0932864019620853E-3"/>
                  <c:y val="-0.22389084396444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28-40DF-A8DD-30C40AF17310}"/>
                </c:ext>
              </c:extLst>
            </c:dLbl>
            <c:dLbl>
              <c:idx val="26"/>
              <c:layout>
                <c:manualLayout>
                  <c:x val="1.6746291215696683E-2"/>
                  <c:y val="-0.334259569862410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28-40DF-A8DD-30C40AF17310}"/>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pt idx="24">
                  <c:v>Jan-21</c:v>
                </c:pt>
                <c:pt idx="25">
                  <c:v>Feb-21</c:v>
                </c:pt>
                <c:pt idx="26">
                  <c:v>Mar-21</c:v>
                </c:pt>
              </c:strCache>
            </c:strRef>
          </c:cat>
          <c:val>
            <c:numRef>
              <c:f>Sheet1!$C$2:$C$28</c:f>
              <c:numCache>
                <c:formatCode>#,##0</c:formatCode>
                <c:ptCount val="27"/>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515</c:v>
                </c:pt>
                <c:pt idx="16">
                  <c:v>1662</c:v>
                </c:pt>
                <c:pt idx="17">
                  <c:v>6260</c:v>
                </c:pt>
                <c:pt idx="18">
                  <c:v>6315</c:v>
                </c:pt>
                <c:pt idx="19">
                  <c:v>7887</c:v>
                </c:pt>
                <c:pt idx="20">
                  <c:v>8977</c:v>
                </c:pt>
                <c:pt idx="21">
                  <c:v>10431</c:v>
                </c:pt>
                <c:pt idx="22">
                  <c:v>11983</c:v>
                </c:pt>
                <c:pt idx="23">
                  <c:v>11627</c:v>
                </c:pt>
                <c:pt idx="24">
                  <c:v>12767</c:v>
                </c:pt>
                <c:pt idx="25">
                  <c:v>10598</c:v>
                </c:pt>
                <c:pt idx="26">
                  <c:v>10984</c:v>
                </c:pt>
              </c:numCache>
            </c:numRef>
          </c:val>
          <c:extLst>
            <c:ext xmlns:c16="http://schemas.microsoft.com/office/drawing/2014/chart" uri="{C3380CC4-5D6E-409C-BE32-E72D297353CC}">
              <c16:uniqueId val="{00000023-E267-4EBD-96DD-AB1176B945AE}"/>
            </c:ext>
          </c:extLst>
        </c:ser>
        <c:dLbls>
          <c:showLegendKey val="0"/>
          <c:showVal val="0"/>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BOV and hybrid vehicles as % of overall vehicle sales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strRef>
              <c:f>Sheet1!$A$2:$A$28</c:f>
              <c:strCache>
                <c:ptCount val="2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pt idx="18">
                  <c:v>Jul-20</c:v>
                </c:pt>
                <c:pt idx="19">
                  <c:v>Aug-20</c:v>
                </c:pt>
                <c:pt idx="20">
                  <c:v>Sep-20</c:v>
                </c:pt>
                <c:pt idx="21">
                  <c:v>Oct-20</c:v>
                </c:pt>
                <c:pt idx="22">
                  <c:v>Nov-20</c:v>
                </c:pt>
                <c:pt idx="23">
                  <c:v>Dec-20</c:v>
                </c:pt>
                <c:pt idx="24">
                  <c:v>Jan-21</c:v>
                </c:pt>
                <c:pt idx="25">
                  <c:v>Feb-21</c:v>
                </c:pt>
                <c:pt idx="26">
                  <c:v>Mar-21</c:v>
                </c:pt>
              </c:strCache>
            </c:strRef>
          </c:cat>
          <c:val>
            <c:numRef>
              <c:f>Sheet1!$D$2:$D$28</c:f>
              <c:numCache>
                <c:formatCode>0.00%</c:formatCode>
                <c:ptCount val="27"/>
                <c:pt idx="0">
                  <c:v>2.4628879954749776E-4</c:v>
                </c:pt>
                <c:pt idx="1">
                  <c:v>3.152821478074405E-4</c:v>
                </c:pt>
                <c:pt idx="2">
                  <c:v>5.5884865553987957E-4</c:v>
                </c:pt>
                <c:pt idx="3">
                  <c:v>1.4601710924621123E-3</c:v>
                </c:pt>
                <c:pt idx="4">
                  <c:v>5.8763785078241317E-4</c:v>
                </c:pt>
                <c:pt idx="5">
                  <c:v>3.6233231512978841E-4</c:v>
                </c:pt>
                <c:pt idx="6">
                  <c:v>4.9773236696794136E-4</c:v>
                </c:pt>
                <c:pt idx="7">
                  <c:v>2.6300511532365326E-4</c:v>
                </c:pt>
                <c:pt idx="8">
                  <c:v>1.8915557436701314E-4</c:v>
                </c:pt>
                <c:pt idx="9">
                  <c:v>1.4062127437801625E-4</c:v>
                </c:pt>
                <c:pt idx="10">
                  <c:v>1.098253736558611E-3</c:v>
                </c:pt>
                <c:pt idx="11">
                  <c:v>3.9258628823331853E-3</c:v>
                </c:pt>
                <c:pt idx="12">
                  <c:v>6.9902473930345413E-3</c:v>
                </c:pt>
                <c:pt idx="13">
                  <c:v>1.0490791028557574E-2</c:v>
                </c:pt>
                <c:pt idx="14">
                  <c:v>1.2065325303042301E-2</c:v>
                </c:pt>
                <c:pt idx="15">
                  <c:v>3.7523253287259583E-3</c:v>
                </c:pt>
                <c:pt idx="16">
                  <c:v>1.4165562115917581E-2</c:v>
                </c:pt>
                <c:pt idx="17">
                  <c:v>1.2555218543340376E-2</c:v>
                </c:pt>
                <c:pt idx="18">
                  <c:v>1.18E-2</c:v>
                </c:pt>
                <c:pt idx="19">
                  <c:v>1.32E-2</c:v>
                </c:pt>
                <c:pt idx="20">
                  <c:v>1.43E-2</c:v>
                </c:pt>
                <c:pt idx="21">
                  <c:v>1.4710173168384785E-2</c:v>
                </c:pt>
                <c:pt idx="22">
                  <c:v>1.3250398989511056E-2</c:v>
                </c:pt>
                <c:pt idx="23">
                  <c:v>1.4296079327116868E-2</c:v>
                </c:pt>
                <c:pt idx="24">
                  <c:v>1.788730203410421E-2</c:v>
                </c:pt>
                <c:pt idx="25">
                  <c:v>1.9539211604748759E-2</c:v>
                </c:pt>
                <c:pt idx="26">
                  <c:v>2.2914114213415986E-2</c:v>
                </c:pt>
              </c:numCache>
            </c:numRef>
          </c:val>
          <c:smooth val="0"/>
          <c:extLst>
            <c:ext xmlns:c16="http://schemas.microsoft.com/office/drawing/2014/chart" uri="{C3380CC4-5D6E-409C-BE32-E72D297353CC}">
              <c16:uniqueId val="{00000024-E267-4EBD-96DD-AB1176B945AE}"/>
            </c:ext>
          </c:extLst>
        </c:ser>
        <c:dLbls>
          <c:showLegendKey val="0"/>
          <c:showVal val="0"/>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4591468899424447"/>
          <c:w val="0.99185560608768286"/>
          <c:h val="5.40853110057554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Sheet1!$B$2:$B$13</c:f>
              <c:numCache>
                <c:formatCode>#,##0</c:formatCode>
                <c:ptCount val="12"/>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pt idx="9">
                  <c:v>529.27000000000044</c:v>
                </c:pt>
                <c:pt idx="10">
                  <c:v>1124.5699999999924</c:v>
                </c:pt>
                <c:pt idx="11">
                  <c:v>1402.4400000000214</c:v>
                </c:pt>
              </c:numCache>
            </c:numRef>
          </c:val>
          <c:extLst>
            <c:ext xmlns:c16="http://schemas.microsoft.com/office/drawing/2014/chart" uri="{C3380CC4-5D6E-409C-BE32-E72D297353CC}">
              <c16:uniqueId val="{00000000-DEE7-BD41-BA23-D6596B3AAB0D}"/>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E7-BD41-BA23-D6596B3AAB0D}"/>
                </c:ext>
              </c:extLst>
            </c:dLbl>
            <c:dLbl>
              <c:idx val="9"/>
              <c:layout>
                <c:manualLayout>
                  <c:x val="0"/>
                  <c:y val="-2.159059805956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E7-BD41-BA23-D6596B3AAB0D}"/>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Sheet1!$C$2:$C$13</c:f>
              <c:numCache>
                <c:formatCode>#,##0</c:formatCode>
                <c:ptCount val="12"/>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pt idx="9">
                  <c:v>294.59999999999854</c:v>
                </c:pt>
                <c:pt idx="10">
                  <c:v>500</c:v>
                </c:pt>
                <c:pt idx="11">
                  <c:v>623</c:v>
                </c:pt>
              </c:numCache>
            </c:numRef>
          </c:val>
          <c:extLst>
            <c:ext xmlns:c16="http://schemas.microsoft.com/office/drawing/2014/chart" uri="{C3380CC4-5D6E-409C-BE32-E72D297353CC}">
              <c16:uniqueId val="{00000003-DEE7-BD41-BA23-D6596B3AAB0D}"/>
            </c:ext>
          </c:extLst>
        </c:ser>
        <c:ser>
          <c:idx val="2"/>
          <c:order val="2"/>
          <c:tx>
            <c:strRef>
              <c:f>Sheet1!$D$1</c:f>
              <c:strCache>
                <c:ptCount val="1"/>
                <c:pt idx="0">
                  <c:v>Small hydro</c:v>
                </c:pt>
              </c:strCache>
            </c:strRef>
          </c:tx>
          <c:spPr>
            <a:solidFill>
              <a:srgbClr val="87BD41"/>
            </a:solidFill>
            <a:ln>
              <a:noFill/>
            </a:ln>
            <a:effectLst/>
          </c:spPr>
          <c:invertIfNegative val="0"/>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Sheet1!$D$2:$D$13</c:f>
              <c:numCache>
                <c:formatCode>#,##0</c:formatCode>
                <c:ptCount val="12"/>
                <c:pt idx="0">
                  <c:v>7.3899999999994179</c:v>
                </c:pt>
                <c:pt idx="1">
                  <c:v>13.75</c:v>
                </c:pt>
                <c:pt idx="2">
                  <c:v>24.25</c:v>
                </c:pt>
                <c:pt idx="3">
                  <c:v>75.699999999999818</c:v>
                </c:pt>
                <c:pt idx="4">
                  <c:v>10.600000000000364</c:v>
                </c:pt>
                <c:pt idx="5">
                  <c:v>7.0600000000004002</c:v>
                </c:pt>
                <c:pt idx="6">
                  <c:v>36.75</c:v>
                </c:pt>
                <c:pt idx="7">
                  <c:v>35.599999999999454</c:v>
                </c:pt>
                <c:pt idx="8">
                  <c:v>5</c:v>
                </c:pt>
                <c:pt idx="9">
                  <c:v>51.8100000000004</c:v>
                </c:pt>
                <c:pt idx="10">
                  <c:v>10.484999999999673</c:v>
                </c:pt>
                <c:pt idx="11">
                  <c:v>36.350000000000364</c:v>
                </c:pt>
              </c:numCache>
            </c:numRef>
          </c:val>
          <c:extLst>
            <c:ext xmlns:c16="http://schemas.microsoft.com/office/drawing/2014/chart" uri="{C3380CC4-5D6E-409C-BE32-E72D297353CC}">
              <c16:uniqueId val="{00000004-DEE7-BD41-BA23-D6596B3AAB0D}"/>
            </c:ext>
          </c:extLst>
        </c:ser>
        <c:ser>
          <c:idx val="3"/>
          <c:order val="3"/>
          <c:tx>
            <c:strRef>
              <c:f>Sheet1!$E$1</c:f>
              <c:strCache>
                <c:ptCount val="1"/>
                <c:pt idx="0">
                  <c:v>Biomass/Other RES</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E7-BD41-BA23-D6596B3AAB0D}"/>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E7-BD41-BA23-D6596B3AAB0D}"/>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E7-BD41-BA23-D6596B3AAB0D}"/>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EE7-BD41-BA23-D6596B3AAB0D}"/>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E7-BD41-BA23-D6596B3AAB0D}"/>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E7-BD41-BA23-D6596B3AAB0D}"/>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E7-BD41-BA23-D6596B3AAB0D}"/>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C-DEE7-BD41-BA23-D6596B3AAB0D}"/>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E7-BD41-BA23-D6596B3AAB0D}"/>
                </c:ext>
              </c:extLst>
            </c:dLbl>
            <c:dLbl>
              <c:idx val="9"/>
              <c:layout>
                <c:manualLayout>
                  <c:x val="3.3536322709206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EE7-BD41-BA23-D6596B3AAB0D}"/>
                </c:ext>
              </c:extLst>
            </c:dLbl>
            <c:dLbl>
              <c:idx val="10"/>
              <c:layout>
                <c:manualLayout>
                  <c:x val="2.7248262201230479E-2"/>
                  <c:y val="7.196866019855416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E7-BD41-BA23-D6596B3AAB0D}"/>
                </c:ext>
              </c:extLst>
            </c:dLbl>
            <c:dLbl>
              <c:idx val="11"/>
              <c:layout>
                <c:manualLayout>
                  <c:x val="3.144030253988117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EE7-BD41-BA23-D6596B3AAB0D}"/>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Sheet1!$E$2:$E$13</c:f>
              <c:numCache>
                <c:formatCode>#,##0</c:formatCode>
                <c:ptCount val="12"/>
                <c:pt idx="0">
                  <c:v>0</c:v>
                </c:pt>
                <c:pt idx="1">
                  <c:v>30</c:v>
                </c:pt>
                <c:pt idx="2">
                  <c:v>375.20000000000073</c:v>
                </c:pt>
                <c:pt idx="3">
                  <c:v>27.5</c:v>
                </c:pt>
                <c:pt idx="4">
                  <c:v>28</c:v>
                </c:pt>
                <c:pt idx="5">
                  <c:v>676.30999999999949</c:v>
                </c:pt>
                <c:pt idx="6">
                  <c:v>0</c:v>
                </c:pt>
                <c:pt idx="7">
                  <c:v>55</c:v>
                </c:pt>
                <c:pt idx="8">
                  <c:v>28.040000000000873</c:v>
                </c:pt>
                <c:pt idx="9">
                  <c:v>285.40999999999985</c:v>
                </c:pt>
                <c:pt idx="10">
                  <c:v>0</c:v>
                </c:pt>
                <c:pt idx="11">
                  <c:v>0</c:v>
                </c:pt>
              </c:numCache>
            </c:numRef>
          </c:val>
          <c:extLst>
            <c:ext xmlns:c16="http://schemas.microsoft.com/office/drawing/2014/chart" uri="{C3380CC4-5D6E-409C-BE32-E72D297353CC}">
              <c16:uniqueId val="{00000011-DEE7-BD41-BA23-D6596B3AAB0D}"/>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DEE7-BD41-BA23-D6596B3AAB0D}"/>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DEE7-BD41-BA23-D6596B3AAB0D}"/>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DEE7-BD41-BA23-D6596B3AAB0D}"/>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EE7-BD41-BA23-D6596B3AAB0D}"/>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EE7-BD41-BA23-D6596B3AAB0D}"/>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EE7-BD41-BA23-D6596B3AAB0D}"/>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EE7-BD41-BA23-D6596B3AAB0D}"/>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EE7-BD41-BA23-D6596B3AAB0D}"/>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EE7-BD41-BA23-D6596B3AAB0D}"/>
                </c:ext>
              </c:extLst>
            </c:dLbl>
            <c:dLbl>
              <c:idx val="9"/>
              <c:layout>
                <c:manualLayout>
                  <c:x val="0"/>
                  <c:y val="-8.6362392238265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EE7-BD41-BA23-D6596B3AAB0D}"/>
                </c:ext>
              </c:extLst>
            </c:dLbl>
            <c:dLbl>
              <c:idx val="10"/>
              <c:layout>
                <c:manualLayout>
                  <c:x val="0"/>
                  <c:y val="-7.9165526218409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EE7-BD41-BA23-D6596B3AAB0D}"/>
                </c:ext>
              </c:extLst>
            </c:dLbl>
            <c:dLbl>
              <c:idx val="11"/>
              <c:layout>
                <c:manualLayout>
                  <c:x val="2.0960201693254214E-3"/>
                  <c:y val="-7.19686601985542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EE7-BD41-BA23-D6596B3AAB0D}"/>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Sheet1!$F$2:$F$13</c:f>
              <c:numCache>
                <c:formatCode>#,##0</c:formatCode>
                <c:ptCount val="12"/>
                <c:pt idx="0">
                  <c:v>0</c:v>
                </c:pt>
                <c:pt idx="1">
                  <c:v>0</c:v>
                </c:pt>
                <c:pt idx="2">
                  <c:v>0</c:v>
                </c:pt>
                <c:pt idx="3">
                  <c:v>442.87</c:v>
                </c:pt>
                <c:pt idx="4">
                  <c:v>253.85</c:v>
                </c:pt>
                <c:pt idx="5">
                  <c:v>188.089</c:v>
                </c:pt>
                <c:pt idx="6">
                  <c:v>77.63</c:v>
                </c:pt>
                <c:pt idx="7">
                  <c:v>276.99</c:v>
                </c:pt>
                <c:pt idx="8">
                  <c:v>301.55</c:v>
                </c:pt>
                <c:pt idx="9">
                  <c:v>399.13999999999896</c:v>
                </c:pt>
                <c:pt idx="10">
                  <c:v>289.33000000000129</c:v>
                </c:pt>
                <c:pt idx="11">
                  <c:v>818.94999999999982</c:v>
                </c:pt>
              </c:numCache>
            </c:numRef>
          </c:val>
          <c:extLst>
            <c:ext xmlns:c16="http://schemas.microsoft.com/office/drawing/2014/chart" uri="{C3380CC4-5D6E-409C-BE32-E72D297353CC}">
              <c16:uniqueId val="{0000001E-DEE7-BD41-BA23-D6596B3AAB0D}"/>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662750024673624"/>
          <c:h val="8.202500542598363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(FY21)</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6319606914857339"/>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Sheet1!$B$2:$B$366</c:f>
              <c:numCache>
                <c:formatCode>0</c:formatCode>
                <c:ptCount val="365"/>
                <c:pt idx="0">
                  <c:v>1800</c:v>
                </c:pt>
                <c:pt idx="1">
                  <c:v>1879</c:v>
                </c:pt>
                <c:pt idx="2">
                  <c:v>1869</c:v>
                </c:pt>
                <c:pt idx="3">
                  <c:v>1900</c:v>
                </c:pt>
                <c:pt idx="4">
                  <c:v>1851</c:v>
                </c:pt>
                <c:pt idx="5">
                  <c:v>1896</c:v>
                </c:pt>
                <c:pt idx="6">
                  <c:v>1836</c:v>
                </c:pt>
                <c:pt idx="7">
                  <c:v>1839</c:v>
                </c:pt>
                <c:pt idx="8">
                  <c:v>1846</c:v>
                </c:pt>
                <c:pt idx="9">
                  <c:v>1865</c:v>
                </c:pt>
                <c:pt idx="10">
                  <c:v>1923</c:v>
                </c:pt>
                <c:pt idx="11">
                  <c:v>1908</c:v>
                </c:pt>
                <c:pt idx="12">
                  <c:v>1954</c:v>
                </c:pt>
                <c:pt idx="13">
                  <c:v>1985</c:v>
                </c:pt>
                <c:pt idx="14">
                  <c:v>1965</c:v>
                </c:pt>
                <c:pt idx="15">
                  <c:v>1993</c:v>
                </c:pt>
                <c:pt idx="16">
                  <c:v>1985</c:v>
                </c:pt>
                <c:pt idx="17">
                  <c:v>1958</c:v>
                </c:pt>
                <c:pt idx="18">
                  <c:v>1930</c:v>
                </c:pt>
                <c:pt idx="19">
                  <c:v>1937</c:v>
                </c:pt>
                <c:pt idx="20">
                  <c:v>1919</c:v>
                </c:pt>
                <c:pt idx="21">
                  <c:v>1959</c:v>
                </c:pt>
                <c:pt idx="22">
                  <c:v>1965</c:v>
                </c:pt>
                <c:pt idx="23">
                  <c:v>1944</c:v>
                </c:pt>
                <c:pt idx="24">
                  <c:v>1883</c:v>
                </c:pt>
                <c:pt idx="25">
                  <c:v>1812</c:v>
                </c:pt>
                <c:pt idx="26">
                  <c:v>1774</c:v>
                </c:pt>
                <c:pt idx="27">
                  <c:v>1865</c:v>
                </c:pt>
                <c:pt idx="28">
                  <c:v>1919</c:v>
                </c:pt>
                <c:pt idx="29">
                  <c:v>1990</c:v>
                </c:pt>
                <c:pt idx="30">
                  <c:v>1899</c:v>
                </c:pt>
                <c:pt idx="31">
                  <c:v>1937</c:v>
                </c:pt>
                <c:pt idx="32">
                  <c:v>1893</c:v>
                </c:pt>
                <c:pt idx="33">
                  <c:v>1933</c:v>
                </c:pt>
                <c:pt idx="34">
                  <c:v>2006</c:v>
                </c:pt>
                <c:pt idx="35">
                  <c:v>2008</c:v>
                </c:pt>
                <c:pt idx="36">
                  <c:v>2050</c:v>
                </c:pt>
                <c:pt idx="37">
                  <c:v>2180</c:v>
                </c:pt>
                <c:pt idx="38">
                  <c:v>2244</c:v>
                </c:pt>
                <c:pt idx="39">
                  <c:v>2065</c:v>
                </c:pt>
                <c:pt idx="40">
                  <c:v>2043</c:v>
                </c:pt>
                <c:pt idx="41">
                  <c:v>2236</c:v>
                </c:pt>
                <c:pt idx="42">
                  <c:v>2283</c:v>
                </c:pt>
                <c:pt idx="43">
                  <c:v>2314</c:v>
                </c:pt>
                <c:pt idx="44">
                  <c:v>2346</c:v>
                </c:pt>
                <c:pt idx="45">
                  <c:v>2339</c:v>
                </c:pt>
                <c:pt idx="46">
                  <c:v>2245</c:v>
                </c:pt>
                <c:pt idx="47">
                  <c:v>2252</c:v>
                </c:pt>
                <c:pt idx="48">
                  <c:v>2217</c:v>
                </c:pt>
                <c:pt idx="49">
                  <c:v>2157</c:v>
                </c:pt>
                <c:pt idx="50">
                  <c:v>2160</c:v>
                </c:pt>
                <c:pt idx="51">
                  <c:v>2258</c:v>
                </c:pt>
                <c:pt idx="52">
                  <c:v>2360</c:v>
                </c:pt>
                <c:pt idx="53">
                  <c:v>2404</c:v>
                </c:pt>
                <c:pt idx="54">
                  <c:v>2450</c:v>
                </c:pt>
                <c:pt idx="55">
                  <c:v>2478</c:v>
                </c:pt>
                <c:pt idx="56">
                  <c:v>2378</c:v>
                </c:pt>
                <c:pt idx="57">
                  <c:v>2194</c:v>
                </c:pt>
                <c:pt idx="58">
                  <c:v>2187</c:v>
                </c:pt>
                <c:pt idx="59">
                  <c:v>2205</c:v>
                </c:pt>
                <c:pt idx="60">
                  <c:v>2079</c:v>
                </c:pt>
                <c:pt idx="61">
                  <c:v>2154</c:v>
                </c:pt>
                <c:pt idx="62">
                  <c:v>2159</c:v>
                </c:pt>
                <c:pt idx="63">
                  <c:v>2120</c:v>
                </c:pt>
                <c:pt idx="64">
                  <c:v>2053</c:v>
                </c:pt>
                <c:pt idx="65">
                  <c:v>1976</c:v>
                </c:pt>
                <c:pt idx="66">
                  <c:v>2000</c:v>
                </c:pt>
                <c:pt idx="67">
                  <c:v>1978</c:v>
                </c:pt>
                <c:pt idx="68">
                  <c:v>2138</c:v>
                </c:pt>
                <c:pt idx="69">
                  <c:v>2263</c:v>
                </c:pt>
                <c:pt idx="70">
                  <c:v>2330</c:v>
                </c:pt>
                <c:pt idx="71">
                  <c:v>2310</c:v>
                </c:pt>
                <c:pt idx="72">
                  <c:v>2282</c:v>
                </c:pt>
                <c:pt idx="73">
                  <c:v>2246</c:v>
                </c:pt>
                <c:pt idx="74">
                  <c:v>2154</c:v>
                </c:pt>
                <c:pt idx="75">
                  <c:v>2240</c:v>
                </c:pt>
                <c:pt idx="76">
                  <c:v>2275</c:v>
                </c:pt>
                <c:pt idx="77">
                  <c:v>2268</c:v>
                </c:pt>
                <c:pt idx="78">
                  <c:v>2273</c:v>
                </c:pt>
                <c:pt idx="79">
                  <c:v>2265</c:v>
                </c:pt>
                <c:pt idx="80">
                  <c:v>2233</c:v>
                </c:pt>
                <c:pt idx="81">
                  <c:v>2146</c:v>
                </c:pt>
                <c:pt idx="82">
                  <c:v>2221</c:v>
                </c:pt>
                <c:pt idx="83">
                  <c:v>2358</c:v>
                </c:pt>
                <c:pt idx="84">
                  <c:v>2432</c:v>
                </c:pt>
                <c:pt idx="85">
                  <c:v>2422</c:v>
                </c:pt>
                <c:pt idx="86">
                  <c:v>2377</c:v>
                </c:pt>
                <c:pt idx="87">
                  <c:v>2373</c:v>
                </c:pt>
                <c:pt idx="88">
                  <c:v>2301</c:v>
                </c:pt>
                <c:pt idx="89">
                  <c:v>2402</c:v>
                </c:pt>
                <c:pt idx="90">
                  <c:v>2500</c:v>
                </c:pt>
                <c:pt idx="91">
                  <c:v>2556</c:v>
                </c:pt>
                <c:pt idx="92">
                  <c:v>2556</c:v>
                </c:pt>
                <c:pt idx="93">
                  <c:v>2516</c:v>
                </c:pt>
                <c:pt idx="94">
                  <c:v>2404</c:v>
                </c:pt>
                <c:pt idx="95">
                  <c:v>2050</c:v>
                </c:pt>
                <c:pt idx="96">
                  <c:v>2152</c:v>
                </c:pt>
                <c:pt idx="97">
                  <c:v>2229</c:v>
                </c:pt>
                <c:pt idx="98">
                  <c:v>2299</c:v>
                </c:pt>
                <c:pt idx="99">
                  <c:v>2415</c:v>
                </c:pt>
                <c:pt idx="100">
                  <c:v>2399</c:v>
                </c:pt>
                <c:pt idx="101">
                  <c:v>2399</c:v>
                </c:pt>
                <c:pt idx="102">
                  <c:v>2013</c:v>
                </c:pt>
                <c:pt idx="103">
                  <c:v>2317</c:v>
                </c:pt>
                <c:pt idx="104">
                  <c:v>2497</c:v>
                </c:pt>
                <c:pt idx="105">
                  <c:v>2485</c:v>
                </c:pt>
                <c:pt idx="106">
                  <c:v>2485</c:v>
                </c:pt>
                <c:pt idx="107">
                  <c:v>2508</c:v>
                </c:pt>
                <c:pt idx="108">
                  <c:v>2604</c:v>
                </c:pt>
                <c:pt idx="109">
                  <c:v>2437</c:v>
                </c:pt>
                <c:pt idx="110">
                  <c:v>2335</c:v>
                </c:pt>
                <c:pt idx="111">
                  <c:v>2256</c:v>
                </c:pt>
                <c:pt idx="112">
                  <c:v>2421</c:v>
                </c:pt>
                <c:pt idx="113">
                  <c:v>2482</c:v>
                </c:pt>
                <c:pt idx="114">
                  <c:v>2525</c:v>
                </c:pt>
                <c:pt idx="115">
                  <c:v>2529</c:v>
                </c:pt>
                <c:pt idx="116">
                  <c:v>2481</c:v>
                </c:pt>
                <c:pt idx="117">
                  <c:v>2620</c:v>
                </c:pt>
                <c:pt idx="118">
                  <c:v>2669</c:v>
                </c:pt>
                <c:pt idx="119">
                  <c:v>2604</c:v>
                </c:pt>
                <c:pt idx="120">
                  <c:v>2537</c:v>
                </c:pt>
                <c:pt idx="121">
                  <c:v>2613</c:v>
                </c:pt>
                <c:pt idx="122">
                  <c:v>2546</c:v>
                </c:pt>
                <c:pt idx="123">
                  <c:v>2445</c:v>
                </c:pt>
                <c:pt idx="124">
                  <c:v>2389</c:v>
                </c:pt>
                <c:pt idx="125">
                  <c:v>2344</c:v>
                </c:pt>
                <c:pt idx="126">
                  <c:v>2323</c:v>
                </c:pt>
                <c:pt idx="127">
                  <c:v>2235</c:v>
                </c:pt>
                <c:pt idx="128">
                  <c:v>2385</c:v>
                </c:pt>
                <c:pt idx="129">
                  <c:v>2439</c:v>
                </c:pt>
                <c:pt idx="130">
                  <c:v>2362</c:v>
                </c:pt>
                <c:pt idx="131">
                  <c:v>2342</c:v>
                </c:pt>
                <c:pt idx="132">
                  <c:v>2288</c:v>
                </c:pt>
                <c:pt idx="133">
                  <c:v>2150</c:v>
                </c:pt>
                <c:pt idx="134">
                  <c:v>2092</c:v>
                </c:pt>
                <c:pt idx="135">
                  <c:v>2131</c:v>
                </c:pt>
                <c:pt idx="136">
                  <c:v>2061</c:v>
                </c:pt>
                <c:pt idx="137">
                  <c:v>2016</c:v>
                </c:pt>
                <c:pt idx="138">
                  <c:v>2219</c:v>
                </c:pt>
                <c:pt idx="139">
                  <c:v>2232</c:v>
                </c:pt>
                <c:pt idx="140">
                  <c:v>2125</c:v>
                </c:pt>
                <c:pt idx="141">
                  <c:v>2079</c:v>
                </c:pt>
                <c:pt idx="142">
                  <c:v>2091</c:v>
                </c:pt>
                <c:pt idx="143">
                  <c:v>2078</c:v>
                </c:pt>
                <c:pt idx="144">
                  <c:v>1995</c:v>
                </c:pt>
                <c:pt idx="145">
                  <c:v>2113</c:v>
                </c:pt>
                <c:pt idx="146">
                  <c:v>2113</c:v>
                </c:pt>
                <c:pt idx="147">
                  <c:v>2315</c:v>
                </c:pt>
                <c:pt idx="148">
                  <c:v>2302</c:v>
                </c:pt>
                <c:pt idx="149">
                  <c:v>2272</c:v>
                </c:pt>
                <c:pt idx="150">
                  <c:v>2275</c:v>
                </c:pt>
                <c:pt idx="151">
                  <c:v>2145</c:v>
                </c:pt>
                <c:pt idx="152">
                  <c:v>2304</c:v>
                </c:pt>
                <c:pt idx="153">
                  <c:v>2423</c:v>
                </c:pt>
                <c:pt idx="154">
                  <c:v>2476</c:v>
                </c:pt>
                <c:pt idx="155">
                  <c:v>2517</c:v>
                </c:pt>
                <c:pt idx="156">
                  <c:v>2575</c:v>
                </c:pt>
                <c:pt idx="157">
                  <c:v>2601</c:v>
                </c:pt>
                <c:pt idx="158">
                  <c:v>2416</c:v>
                </c:pt>
                <c:pt idx="159">
                  <c:v>2495</c:v>
                </c:pt>
                <c:pt idx="160">
                  <c:v>2642</c:v>
                </c:pt>
                <c:pt idx="161">
                  <c:v>2747</c:v>
                </c:pt>
                <c:pt idx="162">
                  <c:v>2713</c:v>
                </c:pt>
                <c:pt idx="163">
                  <c:v>2663</c:v>
                </c:pt>
                <c:pt idx="164">
                  <c:v>2628</c:v>
                </c:pt>
                <c:pt idx="165">
                  <c:v>2476</c:v>
                </c:pt>
                <c:pt idx="166">
                  <c:v>2502</c:v>
                </c:pt>
                <c:pt idx="167">
                  <c:v>2538</c:v>
                </c:pt>
                <c:pt idx="168">
                  <c:v>2584</c:v>
                </c:pt>
                <c:pt idx="169">
                  <c:v>2584</c:v>
                </c:pt>
                <c:pt idx="170">
                  <c:v>2491</c:v>
                </c:pt>
                <c:pt idx="171">
                  <c:v>2578</c:v>
                </c:pt>
                <c:pt idx="172">
                  <c:v>2471</c:v>
                </c:pt>
                <c:pt idx="173">
                  <c:v>2441</c:v>
                </c:pt>
                <c:pt idx="174">
                  <c:v>2392</c:v>
                </c:pt>
                <c:pt idx="175">
                  <c:v>2304</c:v>
                </c:pt>
                <c:pt idx="176">
                  <c:v>2391</c:v>
                </c:pt>
                <c:pt idx="177">
                  <c:v>2456</c:v>
                </c:pt>
                <c:pt idx="178">
                  <c:v>2381</c:v>
                </c:pt>
                <c:pt idx="179">
                  <c:v>2372</c:v>
                </c:pt>
                <c:pt idx="180">
                  <c:v>2578</c:v>
                </c:pt>
                <c:pt idx="181">
                  <c:v>2593</c:v>
                </c:pt>
                <c:pt idx="182">
                  <c:v>2593</c:v>
                </c:pt>
                <c:pt idx="183">
                  <c:v>2499</c:v>
                </c:pt>
                <c:pt idx="184">
                  <c:v>2423</c:v>
                </c:pt>
                <c:pt idx="185">
                  <c:v>2495</c:v>
                </c:pt>
                <c:pt idx="186">
                  <c:v>2396</c:v>
                </c:pt>
                <c:pt idx="187">
                  <c:v>2542</c:v>
                </c:pt>
                <c:pt idx="188">
                  <c:v>2640</c:v>
                </c:pt>
                <c:pt idx="189">
                  <c:v>2722</c:v>
                </c:pt>
                <c:pt idx="190">
                  <c:v>2772</c:v>
                </c:pt>
                <c:pt idx="191">
                  <c:v>2782</c:v>
                </c:pt>
                <c:pt idx="192">
                  <c:v>2737</c:v>
                </c:pt>
                <c:pt idx="193">
                  <c:v>2522</c:v>
                </c:pt>
                <c:pt idx="194">
                  <c:v>2585</c:v>
                </c:pt>
                <c:pt idx="195">
                  <c:v>2610</c:v>
                </c:pt>
                <c:pt idx="196">
                  <c:v>2477</c:v>
                </c:pt>
                <c:pt idx="197">
                  <c:v>2471</c:v>
                </c:pt>
                <c:pt idx="198">
                  <c:v>2548</c:v>
                </c:pt>
                <c:pt idx="199">
                  <c:v>2611</c:v>
                </c:pt>
                <c:pt idx="200">
                  <c:v>2501</c:v>
                </c:pt>
                <c:pt idx="201">
                  <c:v>2544.5</c:v>
                </c:pt>
                <c:pt idx="202">
                  <c:v>2566.25</c:v>
                </c:pt>
                <c:pt idx="203">
                  <c:v>2588</c:v>
                </c:pt>
                <c:pt idx="204">
                  <c:v>2558</c:v>
                </c:pt>
                <c:pt idx="205">
                  <c:v>2512</c:v>
                </c:pt>
                <c:pt idx="206">
                  <c:v>2459</c:v>
                </c:pt>
                <c:pt idx="207">
                  <c:v>2325</c:v>
                </c:pt>
                <c:pt idx="208">
                  <c:v>2420</c:v>
                </c:pt>
                <c:pt idx="209">
                  <c:v>2505</c:v>
                </c:pt>
                <c:pt idx="210">
                  <c:v>2549</c:v>
                </c:pt>
                <c:pt idx="211">
                  <c:v>2576</c:v>
                </c:pt>
                <c:pt idx="212">
                  <c:v>2588</c:v>
                </c:pt>
                <c:pt idx="213">
                  <c:v>2590</c:v>
                </c:pt>
                <c:pt idx="214">
                  <c:v>2478</c:v>
                </c:pt>
                <c:pt idx="215">
                  <c:v>2570</c:v>
                </c:pt>
                <c:pt idx="216">
                  <c:v>2606</c:v>
                </c:pt>
                <c:pt idx="217">
                  <c:v>2618</c:v>
                </c:pt>
                <c:pt idx="218">
                  <c:v>2571</c:v>
                </c:pt>
                <c:pt idx="219">
                  <c:v>2610</c:v>
                </c:pt>
                <c:pt idx="220">
                  <c:v>2585</c:v>
                </c:pt>
                <c:pt idx="221">
                  <c:v>2489</c:v>
                </c:pt>
                <c:pt idx="222">
                  <c:v>2580</c:v>
                </c:pt>
                <c:pt idx="223">
                  <c:v>2568</c:v>
                </c:pt>
                <c:pt idx="224">
                  <c:v>2545</c:v>
                </c:pt>
                <c:pt idx="225">
                  <c:v>2589</c:v>
                </c:pt>
                <c:pt idx="226">
                  <c:v>2514</c:v>
                </c:pt>
                <c:pt idx="227">
                  <c:v>2149</c:v>
                </c:pt>
                <c:pt idx="228">
                  <c:v>2027</c:v>
                </c:pt>
                <c:pt idx="229">
                  <c:v>2041</c:v>
                </c:pt>
                <c:pt idx="230">
                  <c:v>2261</c:v>
                </c:pt>
                <c:pt idx="231">
                  <c:v>2375</c:v>
                </c:pt>
                <c:pt idx="232">
                  <c:v>2411</c:v>
                </c:pt>
                <c:pt idx="233">
                  <c:v>2427</c:v>
                </c:pt>
                <c:pt idx="234">
                  <c:v>2409</c:v>
                </c:pt>
                <c:pt idx="235">
                  <c:v>2400</c:v>
                </c:pt>
                <c:pt idx="236">
                  <c:v>2498</c:v>
                </c:pt>
                <c:pt idx="237">
                  <c:v>2521</c:v>
                </c:pt>
                <c:pt idx="238">
                  <c:v>2473</c:v>
                </c:pt>
                <c:pt idx="239">
                  <c:v>2312</c:v>
                </c:pt>
                <c:pt idx="240">
                  <c:v>2324</c:v>
                </c:pt>
                <c:pt idx="241">
                  <c:v>2388</c:v>
                </c:pt>
                <c:pt idx="242">
                  <c:v>2405</c:v>
                </c:pt>
                <c:pt idx="243">
                  <c:v>2518</c:v>
                </c:pt>
                <c:pt idx="244">
                  <c:v>2532</c:v>
                </c:pt>
                <c:pt idx="245">
                  <c:v>2559</c:v>
                </c:pt>
                <c:pt idx="246">
                  <c:v>2624</c:v>
                </c:pt>
                <c:pt idx="247">
                  <c:v>2637</c:v>
                </c:pt>
                <c:pt idx="248">
                  <c:v>2624</c:v>
                </c:pt>
                <c:pt idx="249">
                  <c:v>2489</c:v>
                </c:pt>
                <c:pt idx="250">
                  <c:v>2577</c:v>
                </c:pt>
                <c:pt idx="251">
                  <c:v>2629</c:v>
                </c:pt>
                <c:pt idx="252">
                  <c:v>2558</c:v>
                </c:pt>
                <c:pt idx="253">
                  <c:v>2558</c:v>
                </c:pt>
                <c:pt idx="254">
                  <c:v>2576</c:v>
                </c:pt>
                <c:pt idx="255">
                  <c:v>2452</c:v>
                </c:pt>
                <c:pt idx="256">
                  <c:v>2404</c:v>
                </c:pt>
                <c:pt idx="257">
                  <c:v>2513</c:v>
                </c:pt>
                <c:pt idx="258">
                  <c:v>2584</c:v>
                </c:pt>
                <c:pt idx="259">
                  <c:v>2590</c:v>
                </c:pt>
                <c:pt idx="260">
                  <c:v>2633</c:v>
                </c:pt>
                <c:pt idx="261">
                  <c:v>2668</c:v>
                </c:pt>
                <c:pt idx="262">
                  <c:v>2685</c:v>
                </c:pt>
                <c:pt idx="263">
                  <c:v>2620</c:v>
                </c:pt>
                <c:pt idx="264">
                  <c:v>2723</c:v>
                </c:pt>
                <c:pt idx="265">
                  <c:v>2801</c:v>
                </c:pt>
                <c:pt idx="266">
                  <c:v>2795</c:v>
                </c:pt>
                <c:pt idx="267">
                  <c:v>2789</c:v>
                </c:pt>
                <c:pt idx="268">
                  <c:v>2745</c:v>
                </c:pt>
                <c:pt idx="269">
                  <c:v>2801</c:v>
                </c:pt>
                <c:pt idx="270">
                  <c:v>2686</c:v>
                </c:pt>
                <c:pt idx="271">
                  <c:v>2773</c:v>
                </c:pt>
                <c:pt idx="272">
                  <c:v>2807</c:v>
                </c:pt>
                <c:pt idx="273">
                  <c:v>2769</c:v>
                </c:pt>
                <c:pt idx="274">
                  <c:v>2780</c:v>
                </c:pt>
                <c:pt idx="275">
                  <c:v>2728</c:v>
                </c:pt>
                <c:pt idx="276">
                  <c:v>2720</c:v>
                </c:pt>
                <c:pt idx="277">
                  <c:v>2627</c:v>
                </c:pt>
                <c:pt idx="278">
                  <c:v>2668</c:v>
                </c:pt>
                <c:pt idx="279">
                  <c:v>2671</c:v>
                </c:pt>
                <c:pt idx="280">
                  <c:v>2711</c:v>
                </c:pt>
                <c:pt idx="281">
                  <c:v>2696</c:v>
                </c:pt>
                <c:pt idx="282">
                  <c:v>3043</c:v>
                </c:pt>
                <c:pt idx="283">
                  <c:v>2661</c:v>
                </c:pt>
                <c:pt idx="284">
                  <c:v>2628</c:v>
                </c:pt>
                <c:pt idx="285">
                  <c:v>2786</c:v>
                </c:pt>
                <c:pt idx="286">
                  <c:v>2809</c:v>
                </c:pt>
                <c:pt idx="287">
                  <c:v>2821</c:v>
                </c:pt>
                <c:pt idx="288">
                  <c:v>2714</c:v>
                </c:pt>
                <c:pt idx="289">
                  <c:v>2712</c:v>
                </c:pt>
                <c:pt idx="290">
                  <c:v>2777</c:v>
                </c:pt>
                <c:pt idx="291">
                  <c:v>2763</c:v>
                </c:pt>
                <c:pt idx="292">
                  <c:v>2838</c:v>
                </c:pt>
                <c:pt idx="293">
                  <c:v>2969</c:v>
                </c:pt>
                <c:pt idx="294">
                  <c:v>3018</c:v>
                </c:pt>
                <c:pt idx="295">
                  <c:v>3050</c:v>
                </c:pt>
                <c:pt idx="296">
                  <c:v>3072</c:v>
                </c:pt>
                <c:pt idx="297">
                  <c:v>3033</c:v>
                </c:pt>
                <c:pt idx="298">
                  <c:v>2924</c:v>
                </c:pt>
                <c:pt idx="299">
                  <c:v>2944</c:v>
                </c:pt>
                <c:pt idx="300">
                  <c:v>2832</c:v>
                </c:pt>
                <c:pt idx="301">
                  <c:v>2929</c:v>
                </c:pt>
                <c:pt idx="302">
                  <c:v>2997</c:v>
                </c:pt>
                <c:pt idx="303">
                  <c:v>3044</c:v>
                </c:pt>
                <c:pt idx="304">
                  <c:v>3054</c:v>
                </c:pt>
                <c:pt idx="305">
                  <c:v>2964</c:v>
                </c:pt>
                <c:pt idx="306">
                  <c:v>2995</c:v>
                </c:pt>
                <c:pt idx="307">
                  <c:v>3031</c:v>
                </c:pt>
                <c:pt idx="308">
                  <c:v>3104</c:v>
                </c:pt>
                <c:pt idx="309">
                  <c:v>2934</c:v>
                </c:pt>
                <c:pt idx="310">
                  <c:v>2913</c:v>
                </c:pt>
                <c:pt idx="311">
                  <c:v>2891</c:v>
                </c:pt>
                <c:pt idx="312">
                  <c:v>2820</c:v>
                </c:pt>
                <c:pt idx="313">
                  <c:v>2883</c:v>
                </c:pt>
                <c:pt idx="314">
                  <c:v>2985</c:v>
                </c:pt>
                <c:pt idx="315">
                  <c:v>3016</c:v>
                </c:pt>
                <c:pt idx="316">
                  <c:v>2995</c:v>
                </c:pt>
                <c:pt idx="317">
                  <c:v>2997</c:v>
                </c:pt>
                <c:pt idx="318">
                  <c:v>2993</c:v>
                </c:pt>
                <c:pt idx="319">
                  <c:v>2877</c:v>
                </c:pt>
                <c:pt idx="320">
                  <c:v>2978</c:v>
                </c:pt>
                <c:pt idx="321">
                  <c:v>2979</c:v>
                </c:pt>
                <c:pt idx="322">
                  <c:v>2938</c:v>
                </c:pt>
                <c:pt idx="323">
                  <c:v>2892</c:v>
                </c:pt>
                <c:pt idx="324">
                  <c:v>2832</c:v>
                </c:pt>
                <c:pt idx="325">
                  <c:v>2807</c:v>
                </c:pt>
                <c:pt idx="326">
                  <c:v>2714</c:v>
                </c:pt>
                <c:pt idx="327">
                  <c:v>2863</c:v>
                </c:pt>
                <c:pt idx="328">
                  <c:v>2931</c:v>
                </c:pt>
                <c:pt idx="329">
                  <c:v>2984</c:v>
                </c:pt>
                <c:pt idx="330">
                  <c:v>3006</c:v>
                </c:pt>
                <c:pt idx="331">
                  <c:v>3019</c:v>
                </c:pt>
                <c:pt idx="332">
                  <c:v>3031</c:v>
                </c:pt>
                <c:pt idx="333">
                  <c:v>2987</c:v>
                </c:pt>
                <c:pt idx="334">
                  <c:v>3047</c:v>
                </c:pt>
                <c:pt idx="335">
                  <c:v>3105</c:v>
                </c:pt>
                <c:pt idx="336">
                  <c:v>3135</c:v>
                </c:pt>
                <c:pt idx="337">
                  <c:v>3118</c:v>
                </c:pt>
                <c:pt idx="338">
                  <c:v>3172</c:v>
                </c:pt>
                <c:pt idx="339">
                  <c:v>3140</c:v>
                </c:pt>
                <c:pt idx="340">
                  <c:v>3024</c:v>
                </c:pt>
                <c:pt idx="341">
                  <c:v>3135</c:v>
                </c:pt>
                <c:pt idx="342">
                  <c:v>3229</c:v>
                </c:pt>
                <c:pt idx="343">
                  <c:v>3260</c:v>
                </c:pt>
                <c:pt idx="344">
                  <c:v>3233</c:v>
                </c:pt>
                <c:pt idx="345">
                  <c:v>3101</c:v>
                </c:pt>
                <c:pt idx="346">
                  <c:v>3020</c:v>
                </c:pt>
                <c:pt idx="347">
                  <c:v>3009</c:v>
                </c:pt>
                <c:pt idx="348">
                  <c:v>3141</c:v>
                </c:pt>
                <c:pt idx="349">
                  <c:v>3187</c:v>
                </c:pt>
                <c:pt idx="350">
                  <c:v>3224</c:v>
                </c:pt>
                <c:pt idx="351">
                  <c:v>3268</c:v>
                </c:pt>
                <c:pt idx="352">
                  <c:v>3257</c:v>
                </c:pt>
                <c:pt idx="353">
                  <c:v>3225</c:v>
                </c:pt>
                <c:pt idx="354">
                  <c:v>3148</c:v>
                </c:pt>
                <c:pt idx="355">
                  <c:v>3184</c:v>
                </c:pt>
                <c:pt idx="356">
                  <c:v>3105</c:v>
                </c:pt>
                <c:pt idx="357">
                  <c:v>3175</c:v>
                </c:pt>
                <c:pt idx="358">
                  <c:v>3223</c:v>
                </c:pt>
                <c:pt idx="359">
                  <c:v>3201</c:v>
                </c:pt>
                <c:pt idx="360">
                  <c:v>3225</c:v>
                </c:pt>
                <c:pt idx="361">
                  <c:v>3129</c:v>
                </c:pt>
                <c:pt idx="362">
                  <c:v>2861</c:v>
                </c:pt>
                <c:pt idx="363">
                  <c:v>2956</c:v>
                </c:pt>
                <c:pt idx="364">
                  <c:v>3087</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Sheet1!$C$2:$C$366</c:f>
              <c:numCache>
                <c:formatCode>0</c:formatCode>
                <c:ptCount val="365"/>
                <c:pt idx="0">
                  <c:v>333</c:v>
                </c:pt>
                <c:pt idx="1">
                  <c:v>329</c:v>
                </c:pt>
                <c:pt idx="2">
                  <c:v>329</c:v>
                </c:pt>
                <c:pt idx="3">
                  <c:v>326</c:v>
                </c:pt>
                <c:pt idx="4">
                  <c:v>319</c:v>
                </c:pt>
                <c:pt idx="5">
                  <c:v>295</c:v>
                </c:pt>
                <c:pt idx="6">
                  <c:v>301</c:v>
                </c:pt>
                <c:pt idx="7">
                  <c:v>300</c:v>
                </c:pt>
                <c:pt idx="8">
                  <c:v>290</c:v>
                </c:pt>
                <c:pt idx="9">
                  <c:v>301</c:v>
                </c:pt>
                <c:pt idx="10">
                  <c:v>328</c:v>
                </c:pt>
                <c:pt idx="11">
                  <c:v>349</c:v>
                </c:pt>
                <c:pt idx="12">
                  <c:v>360</c:v>
                </c:pt>
                <c:pt idx="13">
                  <c:v>371</c:v>
                </c:pt>
                <c:pt idx="14">
                  <c:v>389</c:v>
                </c:pt>
                <c:pt idx="15">
                  <c:v>387</c:v>
                </c:pt>
                <c:pt idx="16">
                  <c:v>397</c:v>
                </c:pt>
                <c:pt idx="17">
                  <c:v>368</c:v>
                </c:pt>
                <c:pt idx="18">
                  <c:v>367</c:v>
                </c:pt>
                <c:pt idx="19">
                  <c:v>357</c:v>
                </c:pt>
                <c:pt idx="20">
                  <c:v>342</c:v>
                </c:pt>
                <c:pt idx="21">
                  <c:v>368</c:v>
                </c:pt>
                <c:pt idx="22">
                  <c:v>368</c:v>
                </c:pt>
                <c:pt idx="23">
                  <c:v>362</c:v>
                </c:pt>
                <c:pt idx="24">
                  <c:v>373</c:v>
                </c:pt>
                <c:pt idx="25">
                  <c:v>364</c:v>
                </c:pt>
                <c:pt idx="26">
                  <c:v>373</c:v>
                </c:pt>
                <c:pt idx="27">
                  <c:v>415</c:v>
                </c:pt>
                <c:pt idx="28">
                  <c:v>406</c:v>
                </c:pt>
                <c:pt idx="29">
                  <c:v>406</c:v>
                </c:pt>
                <c:pt idx="30">
                  <c:v>412</c:v>
                </c:pt>
                <c:pt idx="31">
                  <c:v>450</c:v>
                </c:pt>
                <c:pt idx="32">
                  <c:v>450</c:v>
                </c:pt>
                <c:pt idx="33">
                  <c:v>454</c:v>
                </c:pt>
                <c:pt idx="34">
                  <c:v>449</c:v>
                </c:pt>
                <c:pt idx="35">
                  <c:v>453</c:v>
                </c:pt>
                <c:pt idx="36">
                  <c:v>442</c:v>
                </c:pt>
                <c:pt idx="37">
                  <c:v>444</c:v>
                </c:pt>
                <c:pt idx="38">
                  <c:v>469</c:v>
                </c:pt>
                <c:pt idx="39">
                  <c:v>429</c:v>
                </c:pt>
                <c:pt idx="40">
                  <c:v>433</c:v>
                </c:pt>
                <c:pt idx="41">
                  <c:v>462</c:v>
                </c:pt>
                <c:pt idx="42">
                  <c:v>460</c:v>
                </c:pt>
                <c:pt idx="43">
                  <c:v>464</c:v>
                </c:pt>
                <c:pt idx="44">
                  <c:v>449</c:v>
                </c:pt>
                <c:pt idx="45">
                  <c:v>481</c:v>
                </c:pt>
                <c:pt idx="46">
                  <c:v>482</c:v>
                </c:pt>
                <c:pt idx="47">
                  <c:v>469</c:v>
                </c:pt>
                <c:pt idx="48">
                  <c:v>467</c:v>
                </c:pt>
                <c:pt idx="49">
                  <c:v>448</c:v>
                </c:pt>
                <c:pt idx="50">
                  <c:v>510</c:v>
                </c:pt>
                <c:pt idx="51">
                  <c:v>567</c:v>
                </c:pt>
                <c:pt idx="52">
                  <c:v>593</c:v>
                </c:pt>
                <c:pt idx="53">
                  <c:v>577</c:v>
                </c:pt>
                <c:pt idx="54">
                  <c:v>585</c:v>
                </c:pt>
                <c:pt idx="55">
                  <c:v>557</c:v>
                </c:pt>
                <c:pt idx="56">
                  <c:v>525</c:v>
                </c:pt>
                <c:pt idx="57">
                  <c:v>504</c:v>
                </c:pt>
                <c:pt idx="58">
                  <c:v>496</c:v>
                </c:pt>
                <c:pt idx="59">
                  <c:v>515</c:v>
                </c:pt>
                <c:pt idx="60">
                  <c:v>509</c:v>
                </c:pt>
                <c:pt idx="61">
                  <c:v>526</c:v>
                </c:pt>
                <c:pt idx="62">
                  <c:v>499</c:v>
                </c:pt>
                <c:pt idx="63">
                  <c:v>496</c:v>
                </c:pt>
                <c:pt idx="64">
                  <c:v>505</c:v>
                </c:pt>
                <c:pt idx="65">
                  <c:v>522</c:v>
                </c:pt>
                <c:pt idx="66">
                  <c:v>539</c:v>
                </c:pt>
                <c:pt idx="67">
                  <c:v>528</c:v>
                </c:pt>
                <c:pt idx="68">
                  <c:v>587</c:v>
                </c:pt>
                <c:pt idx="69">
                  <c:v>623</c:v>
                </c:pt>
                <c:pt idx="70">
                  <c:v>607</c:v>
                </c:pt>
                <c:pt idx="71">
                  <c:v>574</c:v>
                </c:pt>
                <c:pt idx="72">
                  <c:v>586</c:v>
                </c:pt>
                <c:pt idx="73">
                  <c:v>610</c:v>
                </c:pt>
                <c:pt idx="74">
                  <c:v>598</c:v>
                </c:pt>
                <c:pt idx="75">
                  <c:v>629</c:v>
                </c:pt>
                <c:pt idx="76">
                  <c:v>638</c:v>
                </c:pt>
                <c:pt idx="77">
                  <c:v>652</c:v>
                </c:pt>
                <c:pt idx="78">
                  <c:v>641</c:v>
                </c:pt>
                <c:pt idx="79">
                  <c:v>659</c:v>
                </c:pt>
                <c:pt idx="80">
                  <c:v>645</c:v>
                </c:pt>
                <c:pt idx="81">
                  <c:v>638</c:v>
                </c:pt>
                <c:pt idx="82">
                  <c:v>681</c:v>
                </c:pt>
                <c:pt idx="83">
                  <c:v>691</c:v>
                </c:pt>
                <c:pt idx="84">
                  <c:v>712</c:v>
                </c:pt>
                <c:pt idx="85">
                  <c:v>698</c:v>
                </c:pt>
                <c:pt idx="86">
                  <c:v>666</c:v>
                </c:pt>
                <c:pt idx="87">
                  <c:v>660</c:v>
                </c:pt>
                <c:pt idx="88">
                  <c:v>658</c:v>
                </c:pt>
                <c:pt idx="89">
                  <c:v>669</c:v>
                </c:pt>
                <c:pt idx="90">
                  <c:v>667</c:v>
                </c:pt>
                <c:pt idx="91">
                  <c:v>631</c:v>
                </c:pt>
                <c:pt idx="92">
                  <c:v>631</c:v>
                </c:pt>
                <c:pt idx="93">
                  <c:v>648</c:v>
                </c:pt>
                <c:pt idx="94">
                  <c:v>633</c:v>
                </c:pt>
                <c:pt idx="95">
                  <c:v>597</c:v>
                </c:pt>
                <c:pt idx="96">
                  <c:v>631</c:v>
                </c:pt>
                <c:pt idx="97">
                  <c:v>630</c:v>
                </c:pt>
                <c:pt idx="98">
                  <c:v>664</c:v>
                </c:pt>
                <c:pt idx="99">
                  <c:v>656</c:v>
                </c:pt>
                <c:pt idx="100">
                  <c:v>622</c:v>
                </c:pt>
                <c:pt idx="101">
                  <c:v>622</c:v>
                </c:pt>
                <c:pt idx="102">
                  <c:v>593</c:v>
                </c:pt>
                <c:pt idx="103">
                  <c:v>646</c:v>
                </c:pt>
                <c:pt idx="104">
                  <c:v>669</c:v>
                </c:pt>
                <c:pt idx="105">
                  <c:v>643</c:v>
                </c:pt>
                <c:pt idx="106">
                  <c:v>626</c:v>
                </c:pt>
                <c:pt idx="107">
                  <c:v>623</c:v>
                </c:pt>
                <c:pt idx="108">
                  <c:v>657</c:v>
                </c:pt>
                <c:pt idx="109">
                  <c:v>621</c:v>
                </c:pt>
                <c:pt idx="110">
                  <c:v>637</c:v>
                </c:pt>
                <c:pt idx="111">
                  <c:v>645</c:v>
                </c:pt>
                <c:pt idx="112">
                  <c:v>635</c:v>
                </c:pt>
                <c:pt idx="113">
                  <c:v>641</c:v>
                </c:pt>
                <c:pt idx="114">
                  <c:v>624</c:v>
                </c:pt>
                <c:pt idx="115">
                  <c:v>633</c:v>
                </c:pt>
                <c:pt idx="116">
                  <c:v>613</c:v>
                </c:pt>
                <c:pt idx="117">
                  <c:v>644</c:v>
                </c:pt>
                <c:pt idx="118">
                  <c:v>644</c:v>
                </c:pt>
                <c:pt idx="119">
                  <c:v>628</c:v>
                </c:pt>
                <c:pt idx="120">
                  <c:v>634</c:v>
                </c:pt>
                <c:pt idx="121">
                  <c:v>628</c:v>
                </c:pt>
                <c:pt idx="122">
                  <c:v>631</c:v>
                </c:pt>
                <c:pt idx="123">
                  <c:v>611</c:v>
                </c:pt>
                <c:pt idx="124">
                  <c:v>620</c:v>
                </c:pt>
                <c:pt idx="125">
                  <c:v>646</c:v>
                </c:pt>
                <c:pt idx="126">
                  <c:v>658</c:v>
                </c:pt>
                <c:pt idx="127">
                  <c:v>662</c:v>
                </c:pt>
                <c:pt idx="128">
                  <c:v>680</c:v>
                </c:pt>
                <c:pt idx="129">
                  <c:v>672</c:v>
                </c:pt>
                <c:pt idx="130">
                  <c:v>652</c:v>
                </c:pt>
                <c:pt idx="131">
                  <c:v>680</c:v>
                </c:pt>
                <c:pt idx="132">
                  <c:v>661</c:v>
                </c:pt>
                <c:pt idx="133">
                  <c:v>646</c:v>
                </c:pt>
                <c:pt idx="134">
                  <c:v>654</c:v>
                </c:pt>
                <c:pt idx="135">
                  <c:v>660</c:v>
                </c:pt>
                <c:pt idx="136">
                  <c:v>654</c:v>
                </c:pt>
                <c:pt idx="137">
                  <c:v>660</c:v>
                </c:pt>
                <c:pt idx="138">
                  <c:v>675</c:v>
                </c:pt>
                <c:pt idx="139">
                  <c:v>668</c:v>
                </c:pt>
                <c:pt idx="140">
                  <c:v>669</c:v>
                </c:pt>
                <c:pt idx="141">
                  <c:v>659</c:v>
                </c:pt>
                <c:pt idx="142">
                  <c:v>653</c:v>
                </c:pt>
                <c:pt idx="143">
                  <c:v>669</c:v>
                </c:pt>
                <c:pt idx="144">
                  <c:v>649</c:v>
                </c:pt>
                <c:pt idx="145">
                  <c:v>728</c:v>
                </c:pt>
                <c:pt idx="146">
                  <c:v>728</c:v>
                </c:pt>
                <c:pt idx="147">
                  <c:v>746</c:v>
                </c:pt>
                <c:pt idx="148">
                  <c:v>734</c:v>
                </c:pt>
                <c:pt idx="149">
                  <c:v>737</c:v>
                </c:pt>
                <c:pt idx="150">
                  <c:v>713</c:v>
                </c:pt>
                <c:pt idx="151">
                  <c:v>673</c:v>
                </c:pt>
                <c:pt idx="152">
                  <c:v>703</c:v>
                </c:pt>
                <c:pt idx="153">
                  <c:v>696</c:v>
                </c:pt>
                <c:pt idx="154">
                  <c:v>727</c:v>
                </c:pt>
                <c:pt idx="155">
                  <c:v>721</c:v>
                </c:pt>
                <c:pt idx="156">
                  <c:v>718</c:v>
                </c:pt>
                <c:pt idx="157">
                  <c:v>707</c:v>
                </c:pt>
                <c:pt idx="158">
                  <c:v>675</c:v>
                </c:pt>
                <c:pt idx="159">
                  <c:v>690</c:v>
                </c:pt>
                <c:pt idx="160">
                  <c:v>683</c:v>
                </c:pt>
                <c:pt idx="161">
                  <c:v>650</c:v>
                </c:pt>
                <c:pt idx="162">
                  <c:v>661</c:v>
                </c:pt>
                <c:pt idx="163">
                  <c:v>698</c:v>
                </c:pt>
                <c:pt idx="164">
                  <c:v>699</c:v>
                </c:pt>
                <c:pt idx="165">
                  <c:v>662</c:v>
                </c:pt>
                <c:pt idx="166">
                  <c:v>708</c:v>
                </c:pt>
                <c:pt idx="167">
                  <c:v>681</c:v>
                </c:pt>
                <c:pt idx="168">
                  <c:v>683</c:v>
                </c:pt>
                <c:pt idx="169">
                  <c:v>683</c:v>
                </c:pt>
                <c:pt idx="170">
                  <c:v>709</c:v>
                </c:pt>
                <c:pt idx="171">
                  <c:v>724</c:v>
                </c:pt>
                <c:pt idx="172">
                  <c:v>688</c:v>
                </c:pt>
                <c:pt idx="173">
                  <c:v>701</c:v>
                </c:pt>
                <c:pt idx="174">
                  <c:v>710</c:v>
                </c:pt>
                <c:pt idx="175">
                  <c:v>719</c:v>
                </c:pt>
                <c:pt idx="176">
                  <c:v>743</c:v>
                </c:pt>
                <c:pt idx="177">
                  <c:v>705</c:v>
                </c:pt>
                <c:pt idx="178">
                  <c:v>699</c:v>
                </c:pt>
                <c:pt idx="179">
                  <c:v>660</c:v>
                </c:pt>
                <c:pt idx="180">
                  <c:v>651</c:v>
                </c:pt>
                <c:pt idx="181">
                  <c:v>629</c:v>
                </c:pt>
                <c:pt idx="182">
                  <c:v>629</c:v>
                </c:pt>
                <c:pt idx="183">
                  <c:v>597</c:v>
                </c:pt>
                <c:pt idx="184">
                  <c:v>565</c:v>
                </c:pt>
                <c:pt idx="185">
                  <c:v>535</c:v>
                </c:pt>
                <c:pt idx="186">
                  <c:v>521</c:v>
                </c:pt>
                <c:pt idx="187">
                  <c:v>547</c:v>
                </c:pt>
                <c:pt idx="188">
                  <c:v>559</c:v>
                </c:pt>
                <c:pt idx="189">
                  <c:v>552</c:v>
                </c:pt>
                <c:pt idx="190">
                  <c:v>528</c:v>
                </c:pt>
                <c:pt idx="191">
                  <c:v>517</c:v>
                </c:pt>
                <c:pt idx="192">
                  <c:v>461</c:v>
                </c:pt>
                <c:pt idx="193">
                  <c:v>447</c:v>
                </c:pt>
                <c:pt idx="194">
                  <c:v>473</c:v>
                </c:pt>
                <c:pt idx="195">
                  <c:v>478</c:v>
                </c:pt>
                <c:pt idx="196">
                  <c:v>487</c:v>
                </c:pt>
                <c:pt idx="197">
                  <c:v>488</c:v>
                </c:pt>
                <c:pt idx="198">
                  <c:v>489</c:v>
                </c:pt>
                <c:pt idx="199">
                  <c:v>477</c:v>
                </c:pt>
                <c:pt idx="200">
                  <c:v>452</c:v>
                </c:pt>
                <c:pt idx="201">
                  <c:v>434.5</c:v>
                </c:pt>
                <c:pt idx="202">
                  <c:v>425.75</c:v>
                </c:pt>
                <c:pt idx="203">
                  <c:v>417</c:v>
                </c:pt>
                <c:pt idx="204">
                  <c:v>407</c:v>
                </c:pt>
                <c:pt idx="205">
                  <c:v>407</c:v>
                </c:pt>
                <c:pt idx="206">
                  <c:v>417</c:v>
                </c:pt>
                <c:pt idx="207">
                  <c:v>401</c:v>
                </c:pt>
                <c:pt idx="208">
                  <c:v>395</c:v>
                </c:pt>
                <c:pt idx="209">
                  <c:v>410</c:v>
                </c:pt>
                <c:pt idx="210">
                  <c:v>395</c:v>
                </c:pt>
                <c:pt idx="211">
                  <c:v>393</c:v>
                </c:pt>
                <c:pt idx="212">
                  <c:v>390</c:v>
                </c:pt>
                <c:pt idx="213">
                  <c:v>381</c:v>
                </c:pt>
                <c:pt idx="214">
                  <c:v>358</c:v>
                </c:pt>
                <c:pt idx="215">
                  <c:v>377</c:v>
                </c:pt>
                <c:pt idx="216">
                  <c:v>370</c:v>
                </c:pt>
                <c:pt idx="217">
                  <c:v>350</c:v>
                </c:pt>
                <c:pt idx="218">
                  <c:v>332</c:v>
                </c:pt>
                <c:pt idx="219">
                  <c:v>312</c:v>
                </c:pt>
                <c:pt idx="220">
                  <c:v>306</c:v>
                </c:pt>
                <c:pt idx="221">
                  <c:v>296</c:v>
                </c:pt>
                <c:pt idx="222">
                  <c:v>319</c:v>
                </c:pt>
                <c:pt idx="223">
                  <c:v>306</c:v>
                </c:pt>
                <c:pt idx="224">
                  <c:v>318</c:v>
                </c:pt>
                <c:pt idx="225">
                  <c:v>322</c:v>
                </c:pt>
                <c:pt idx="226">
                  <c:v>303</c:v>
                </c:pt>
                <c:pt idx="227">
                  <c:v>275</c:v>
                </c:pt>
                <c:pt idx="228">
                  <c:v>286</c:v>
                </c:pt>
                <c:pt idx="229">
                  <c:v>274</c:v>
                </c:pt>
                <c:pt idx="230">
                  <c:v>280</c:v>
                </c:pt>
                <c:pt idx="231">
                  <c:v>287</c:v>
                </c:pt>
                <c:pt idx="232">
                  <c:v>281</c:v>
                </c:pt>
                <c:pt idx="233">
                  <c:v>290</c:v>
                </c:pt>
                <c:pt idx="234">
                  <c:v>292</c:v>
                </c:pt>
                <c:pt idx="235">
                  <c:v>273</c:v>
                </c:pt>
                <c:pt idx="236">
                  <c:v>290</c:v>
                </c:pt>
                <c:pt idx="237">
                  <c:v>290</c:v>
                </c:pt>
                <c:pt idx="238">
                  <c:v>287</c:v>
                </c:pt>
                <c:pt idx="239">
                  <c:v>280</c:v>
                </c:pt>
                <c:pt idx="240">
                  <c:v>285</c:v>
                </c:pt>
                <c:pt idx="241">
                  <c:v>283</c:v>
                </c:pt>
                <c:pt idx="242">
                  <c:v>267</c:v>
                </c:pt>
                <c:pt idx="243">
                  <c:v>281</c:v>
                </c:pt>
                <c:pt idx="244">
                  <c:v>280</c:v>
                </c:pt>
                <c:pt idx="245">
                  <c:v>282</c:v>
                </c:pt>
                <c:pt idx="246">
                  <c:v>297</c:v>
                </c:pt>
                <c:pt idx="247">
                  <c:v>294</c:v>
                </c:pt>
                <c:pt idx="248">
                  <c:v>291</c:v>
                </c:pt>
                <c:pt idx="249">
                  <c:v>261</c:v>
                </c:pt>
                <c:pt idx="250">
                  <c:v>289</c:v>
                </c:pt>
                <c:pt idx="251">
                  <c:v>272</c:v>
                </c:pt>
                <c:pt idx="252">
                  <c:v>287</c:v>
                </c:pt>
                <c:pt idx="253">
                  <c:v>283</c:v>
                </c:pt>
                <c:pt idx="254">
                  <c:v>289</c:v>
                </c:pt>
                <c:pt idx="255">
                  <c:v>281</c:v>
                </c:pt>
                <c:pt idx="256">
                  <c:v>270</c:v>
                </c:pt>
                <c:pt idx="257">
                  <c:v>292</c:v>
                </c:pt>
                <c:pt idx="258">
                  <c:v>284</c:v>
                </c:pt>
                <c:pt idx="259">
                  <c:v>287</c:v>
                </c:pt>
                <c:pt idx="260">
                  <c:v>295</c:v>
                </c:pt>
                <c:pt idx="261">
                  <c:v>273</c:v>
                </c:pt>
                <c:pt idx="262">
                  <c:v>256</c:v>
                </c:pt>
                <c:pt idx="263">
                  <c:v>235</c:v>
                </c:pt>
                <c:pt idx="264">
                  <c:v>263</c:v>
                </c:pt>
                <c:pt idx="265">
                  <c:v>283</c:v>
                </c:pt>
                <c:pt idx="266">
                  <c:v>288</c:v>
                </c:pt>
                <c:pt idx="267">
                  <c:v>286</c:v>
                </c:pt>
                <c:pt idx="268">
                  <c:v>274</c:v>
                </c:pt>
                <c:pt idx="269">
                  <c:v>284</c:v>
                </c:pt>
                <c:pt idx="270">
                  <c:v>252</c:v>
                </c:pt>
                <c:pt idx="271">
                  <c:v>280</c:v>
                </c:pt>
                <c:pt idx="272">
                  <c:v>272</c:v>
                </c:pt>
                <c:pt idx="273">
                  <c:v>291</c:v>
                </c:pt>
                <c:pt idx="274">
                  <c:v>300</c:v>
                </c:pt>
                <c:pt idx="275">
                  <c:v>265</c:v>
                </c:pt>
                <c:pt idx="276">
                  <c:v>280</c:v>
                </c:pt>
                <c:pt idx="277">
                  <c:v>257</c:v>
                </c:pt>
                <c:pt idx="278">
                  <c:v>279</c:v>
                </c:pt>
                <c:pt idx="279">
                  <c:v>282</c:v>
                </c:pt>
                <c:pt idx="280">
                  <c:v>292</c:v>
                </c:pt>
                <c:pt idx="281">
                  <c:v>262</c:v>
                </c:pt>
                <c:pt idx="282">
                  <c:v>256</c:v>
                </c:pt>
                <c:pt idx="283">
                  <c:v>253</c:v>
                </c:pt>
                <c:pt idx="284">
                  <c:v>238</c:v>
                </c:pt>
                <c:pt idx="285">
                  <c:v>253</c:v>
                </c:pt>
                <c:pt idx="286">
                  <c:v>253</c:v>
                </c:pt>
                <c:pt idx="287">
                  <c:v>267</c:v>
                </c:pt>
                <c:pt idx="288">
                  <c:v>258</c:v>
                </c:pt>
                <c:pt idx="289">
                  <c:v>269</c:v>
                </c:pt>
                <c:pt idx="290">
                  <c:v>282</c:v>
                </c:pt>
                <c:pt idx="291">
                  <c:v>258</c:v>
                </c:pt>
                <c:pt idx="292">
                  <c:v>287</c:v>
                </c:pt>
                <c:pt idx="293">
                  <c:v>293</c:v>
                </c:pt>
                <c:pt idx="294">
                  <c:v>288</c:v>
                </c:pt>
                <c:pt idx="295">
                  <c:v>278</c:v>
                </c:pt>
                <c:pt idx="296">
                  <c:v>292</c:v>
                </c:pt>
                <c:pt idx="297">
                  <c:v>282</c:v>
                </c:pt>
                <c:pt idx="298">
                  <c:v>267</c:v>
                </c:pt>
                <c:pt idx="299">
                  <c:v>265</c:v>
                </c:pt>
                <c:pt idx="300">
                  <c:v>256</c:v>
                </c:pt>
                <c:pt idx="301">
                  <c:v>273</c:v>
                </c:pt>
                <c:pt idx="302">
                  <c:v>267</c:v>
                </c:pt>
                <c:pt idx="303">
                  <c:v>266</c:v>
                </c:pt>
                <c:pt idx="304">
                  <c:v>265</c:v>
                </c:pt>
                <c:pt idx="305">
                  <c:v>248</c:v>
                </c:pt>
                <c:pt idx="306">
                  <c:v>259</c:v>
                </c:pt>
                <c:pt idx="307">
                  <c:v>261</c:v>
                </c:pt>
                <c:pt idx="308">
                  <c:v>273</c:v>
                </c:pt>
                <c:pt idx="309">
                  <c:v>267</c:v>
                </c:pt>
                <c:pt idx="310">
                  <c:v>273</c:v>
                </c:pt>
                <c:pt idx="311">
                  <c:v>275</c:v>
                </c:pt>
                <c:pt idx="312">
                  <c:v>240</c:v>
                </c:pt>
                <c:pt idx="313">
                  <c:v>280</c:v>
                </c:pt>
                <c:pt idx="314">
                  <c:v>283</c:v>
                </c:pt>
                <c:pt idx="315">
                  <c:v>277</c:v>
                </c:pt>
                <c:pt idx="316">
                  <c:v>271</c:v>
                </c:pt>
                <c:pt idx="317">
                  <c:v>265</c:v>
                </c:pt>
                <c:pt idx="318">
                  <c:v>268</c:v>
                </c:pt>
                <c:pt idx="319">
                  <c:v>256</c:v>
                </c:pt>
                <c:pt idx="320">
                  <c:v>273</c:v>
                </c:pt>
                <c:pt idx="321">
                  <c:v>267</c:v>
                </c:pt>
                <c:pt idx="322">
                  <c:v>266</c:v>
                </c:pt>
                <c:pt idx="323">
                  <c:v>262</c:v>
                </c:pt>
                <c:pt idx="324">
                  <c:v>258</c:v>
                </c:pt>
                <c:pt idx="325">
                  <c:v>249</c:v>
                </c:pt>
                <c:pt idx="326">
                  <c:v>244</c:v>
                </c:pt>
                <c:pt idx="327">
                  <c:v>266</c:v>
                </c:pt>
                <c:pt idx="328">
                  <c:v>287</c:v>
                </c:pt>
                <c:pt idx="329">
                  <c:v>290</c:v>
                </c:pt>
                <c:pt idx="330">
                  <c:v>312</c:v>
                </c:pt>
                <c:pt idx="331">
                  <c:v>304</c:v>
                </c:pt>
                <c:pt idx="332">
                  <c:v>298</c:v>
                </c:pt>
                <c:pt idx="333">
                  <c:v>270</c:v>
                </c:pt>
                <c:pt idx="334">
                  <c:v>299</c:v>
                </c:pt>
                <c:pt idx="335">
                  <c:v>302</c:v>
                </c:pt>
                <c:pt idx="336">
                  <c:v>279</c:v>
                </c:pt>
                <c:pt idx="337">
                  <c:v>276</c:v>
                </c:pt>
                <c:pt idx="338">
                  <c:v>291</c:v>
                </c:pt>
                <c:pt idx="339">
                  <c:v>315</c:v>
                </c:pt>
                <c:pt idx="340">
                  <c:v>259</c:v>
                </c:pt>
                <c:pt idx="341">
                  <c:v>297</c:v>
                </c:pt>
                <c:pt idx="342">
                  <c:v>306</c:v>
                </c:pt>
                <c:pt idx="343">
                  <c:v>296</c:v>
                </c:pt>
                <c:pt idx="344">
                  <c:v>286</c:v>
                </c:pt>
                <c:pt idx="345">
                  <c:v>265</c:v>
                </c:pt>
                <c:pt idx="346">
                  <c:v>272</c:v>
                </c:pt>
                <c:pt idx="347">
                  <c:v>264</c:v>
                </c:pt>
                <c:pt idx="348">
                  <c:v>290</c:v>
                </c:pt>
                <c:pt idx="349">
                  <c:v>325</c:v>
                </c:pt>
                <c:pt idx="350">
                  <c:v>327</c:v>
                </c:pt>
                <c:pt idx="351">
                  <c:v>303</c:v>
                </c:pt>
                <c:pt idx="352">
                  <c:v>293</c:v>
                </c:pt>
                <c:pt idx="353">
                  <c:v>276</c:v>
                </c:pt>
                <c:pt idx="354">
                  <c:v>233</c:v>
                </c:pt>
                <c:pt idx="355">
                  <c:v>284</c:v>
                </c:pt>
                <c:pt idx="356">
                  <c:v>288</c:v>
                </c:pt>
                <c:pt idx="357">
                  <c:v>281</c:v>
                </c:pt>
                <c:pt idx="358">
                  <c:v>293</c:v>
                </c:pt>
                <c:pt idx="359">
                  <c:v>300</c:v>
                </c:pt>
                <c:pt idx="360">
                  <c:v>292</c:v>
                </c:pt>
                <c:pt idx="361">
                  <c:v>253</c:v>
                </c:pt>
                <c:pt idx="362">
                  <c:v>243</c:v>
                </c:pt>
                <c:pt idx="363">
                  <c:v>262</c:v>
                </c:pt>
                <c:pt idx="364">
                  <c:v>268</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Sheet1!$D$2:$D$366</c:f>
              <c:numCache>
                <c:formatCode>0</c:formatCode>
                <c:ptCount val="365"/>
                <c:pt idx="0">
                  <c:v>169.99</c:v>
                </c:pt>
                <c:pt idx="1">
                  <c:v>175.32</c:v>
                </c:pt>
                <c:pt idx="2">
                  <c:v>173.25</c:v>
                </c:pt>
                <c:pt idx="3">
                  <c:v>159.05000000000001</c:v>
                </c:pt>
                <c:pt idx="4">
                  <c:v>155.5</c:v>
                </c:pt>
                <c:pt idx="5">
                  <c:v>155.56</c:v>
                </c:pt>
                <c:pt idx="6">
                  <c:v>149.75</c:v>
                </c:pt>
                <c:pt idx="7">
                  <c:v>166.41</c:v>
                </c:pt>
                <c:pt idx="8">
                  <c:v>158.57999999999899</c:v>
                </c:pt>
                <c:pt idx="9">
                  <c:v>162.72999999999999</c:v>
                </c:pt>
                <c:pt idx="10">
                  <c:v>171.2</c:v>
                </c:pt>
                <c:pt idx="11">
                  <c:v>162.52000000000001</c:v>
                </c:pt>
                <c:pt idx="12">
                  <c:v>158.9</c:v>
                </c:pt>
                <c:pt idx="13">
                  <c:v>155.59</c:v>
                </c:pt>
                <c:pt idx="14">
                  <c:v>158.51999999999899</c:v>
                </c:pt>
                <c:pt idx="15">
                  <c:v>149.62</c:v>
                </c:pt>
                <c:pt idx="16">
                  <c:v>151.28</c:v>
                </c:pt>
                <c:pt idx="17">
                  <c:v>161.76</c:v>
                </c:pt>
                <c:pt idx="18">
                  <c:v>160.07</c:v>
                </c:pt>
                <c:pt idx="19">
                  <c:v>149.94</c:v>
                </c:pt>
                <c:pt idx="20">
                  <c:v>163.4</c:v>
                </c:pt>
                <c:pt idx="21">
                  <c:v>157.65</c:v>
                </c:pt>
                <c:pt idx="22">
                  <c:v>156.69999999999999</c:v>
                </c:pt>
                <c:pt idx="23">
                  <c:v>152.13999999999999</c:v>
                </c:pt>
                <c:pt idx="24">
                  <c:v>164.51</c:v>
                </c:pt>
                <c:pt idx="25">
                  <c:v>160.31</c:v>
                </c:pt>
                <c:pt idx="26">
                  <c:v>168.89</c:v>
                </c:pt>
                <c:pt idx="27">
                  <c:v>153.89999999999901</c:v>
                </c:pt>
                <c:pt idx="28">
                  <c:v>136.80999999999901</c:v>
                </c:pt>
                <c:pt idx="29">
                  <c:v>151.83999999999901</c:v>
                </c:pt>
                <c:pt idx="30">
                  <c:v>161.66</c:v>
                </c:pt>
                <c:pt idx="31">
                  <c:v>170.91</c:v>
                </c:pt>
                <c:pt idx="32">
                  <c:v>161.1</c:v>
                </c:pt>
                <c:pt idx="33">
                  <c:v>156.94999999999999</c:v>
                </c:pt>
                <c:pt idx="34">
                  <c:v>167.79</c:v>
                </c:pt>
                <c:pt idx="35">
                  <c:v>152.91999999999999</c:v>
                </c:pt>
                <c:pt idx="36">
                  <c:v>161.28</c:v>
                </c:pt>
                <c:pt idx="37">
                  <c:v>161.78</c:v>
                </c:pt>
                <c:pt idx="38">
                  <c:v>159.74</c:v>
                </c:pt>
                <c:pt idx="39">
                  <c:v>151.47999999999999</c:v>
                </c:pt>
                <c:pt idx="40">
                  <c:v>155.37</c:v>
                </c:pt>
                <c:pt idx="41">
                  <c:v>162.97</c:v>
                </c:pt>
                <c:pt idx="42">
                  <c:v>147.82</c:v>
                </c:pt>
                <c:pt idx="43">
                  <c:v>152.26999999999899</c:v>
                </c:pt>
                <c:pt idx="44">
                  <c:v>156.49999999999901</c:v>
                </c:pt>
                <c:pt idx="45">
                  <c:v>145.87</c:v>
                </c:pt>
                <c:pt idx="46">
                  <c:v>145.70999999999901</c:v>
                </c:pt>
                <c:pt idx="47">
                  <c:v>141.07</c:v>
                </c:pt>
                <c:pt idx="48">
                  <c:v>142.55999999999901</c:v>
                </c:pt>
                <c:pt idx="49">
                  <c:v>157.78</c:v>
                </c:pt>
                <c:pt idx="50">
                  <c:v>165.75</c:v>
                </c:pt>
                <c:pt idx="51">
                  <c:v>161.38</c:v>
                </c:pt>
                <c:pt idx="52">
                  <c:v>155.66</c:v>
                </c:pt>
                <c:pt idx="53">
                  <c:v>155.01</c:v>
                </c:pt>
                <c:pt idx="54">
                  <c:v>154.63999999999999</c:v>
                </c:pt>
                <c:pt idx="55">
                  <c:v>156.15</c:v>
                </c:pt>
                <c:pt idx="56">
                  <c:v>155.969999999999</c:v>
                </c:pt>
                <c:pt idx="57">
                  <c:v>156.13</c:v>
                </c:pt>
                <c:pt idx="58">
                  <c:v>151.71</c:v>
                </c:pt>
                <c:pt idx="59">
                  <c:v>140.41999999999999</c:v>
                </c:pt>
                <c:pt idx="60">
                  <c:v>140.69</c:v>
                </c:pt>
                <c:pt idx="61">
                  <c:v>135.66999999999999</c:v>
                </c:pt>
                <c:pt idx="62">
                  <c:v>143.44999999999999</c:v>
                </c:pt>
                <c:pt idx="63">
                  <c:v>127.52</c:v>
                </c:pt>
                <c:pt idx="64">
                  <c:v>129.22</c:v>
                </c:pt>
                <c:pt idx="65">
                  <c:v>130.69</c:v>
                </c:pt>
                <c:pt idx="66">
                  <c:v>146.75</c:v>
                </c:pt>
                <c:pt idx="67">
                  <c:v>138.94</c:v>
                </c:pt>
                <c:pt idx="68">
                  <c:v>150.86000000000001</c:v>
                </c:pt>
                <c:pt idx="69">
                  <c:v>151.51</c:v>
                </c:pt>
                <c:pt idx="70">
                  <c:v>132.80000000000001</c:v>
                </c:pt>
                <c:pt idx="71">
                  <c:v>106.77</c:v>
                </c:pt>
                <c:pt idx="72">
                  <c:v>116.43</c:v>
                </c:pt>
                <c:pt idx="73">
                  <c:v>117.38</c:v>
                </c:pt>
                <c:pt idx="74">
                  <c:v>129.20999999999901</c:v>
                </c:pt>
                <c:pt idx="75">
                  <c:v>136.1</c:v>
                </c:pt>
                <c:pt idx="76">
                  <c:v>129.39999999999901</c:v>
                </c:pt>
                <c:pt idx="77">
                  <c:v>124.55</c:v>
                </c:pt>
                <c:pt idx="78">
                  <c:v>127.62</c:v>
                </c:pt>
                <c:pt idx="79">
                  <c:v>135.41999999999999</c:v>
                </c:pt>
                <c:pt idx="80">
                  <c:v>141.5</c:v>
                </c:pt>
                <c:pt idx="81">
                  <c:v>120.009999999999</c:v>
                </c:pt>
                <c:pt idx="82">
                  <c:v>132.02000000000001</c:v>
                </c:pt>
                <c:pt idx="83">
                  <c:v>140.4</c:v>
                </c:pt>
                <c:pt idx="84">
                  <c:v>141.41999999999999</c:v>
                </c:pt>
                <c:pt idx="85">
                  <c:v>139.53</c:v>
                </c:pt>
                <c:pt idx="86">
                  <c:v>140.63</c:v>
                </c:pt>
                <c:pt idx="87">
                  <c:v>136.52000000000001</c:v>
                </c:pt>
                <c:pt idx="88">
                  <c:v>131.55000000000001</c:v>
                </c:pt>
                <c:pt idx="89">
                  <c:v>138.25</c:v>
                </c:pt>
                <c:pt idx="90">
                  <c:v>130.99</c:v>
                </c:pt>
                <c:pt idx="91">
                  <c:v>140.22999999999999</c:v>
                </c:pt>
                <c:pt idx="92">
                  <c:v>140.22999999999999</c:v>
                </c:pt>
                <c:pt idx="93">
                  <c:v>133.71</c:v>
                </c:pt>
                <c:pt idx="94">
                  <c:v>124.2</c:v>
                </c:pt>
                <c:pt idx="95">
                  <c:v>100.38</c:v>
                </c:pt>
                <c:pt idx="96">
                  <c:v>107.13</c:v>
                </c:pt>
                <c:pt idx="97">
                  <c:v>125.03</c:v>
                </c:pt>
                <c:pt idx="98">
                  <c:v>127.63</c:v>
                </c:pt>
                <c:pt idx="99">
                  <c:v>122.979999999999</c:v>
                </c:pt>
                <c:pt idx="100">
                  <c:v>120.65</c:v>
                </c:pt>
                <c:pt idx="101">
                  <c:v>120.65</c:v>
                </c:pt>
                <c:pt idx="102">
                  <c:v>131.99</c:v>
                </c:pt>
                <c:pt idx="103">
                  <c:v>133.1</c:v>
                </c:pt>
                <c:pt idx="104">
                  <c:v>115.579999999999</c:v>
                </c:pt>
                <c:pt idx="105">
                  <c:v>102.42</c:v>
                </c:pt>
                <c:pt idx="106">
                  <c:v>108.71</c:v>
                </c:pt>
                <c:pt idx="107">
                  <c:v>129.12</c:v>
                </c:pt>
                <c:pt idx="108">
                  <c:v>135.97</c:v>
                </c:pt>
                <c:pt idx="109">
                  <c:v>132.21</c:v>
                </c:pt>
                <c:pt idx="110">
                  <c:v>128.85</c:v>
                </c:pt>
                <c:pt idx="111">
                  <c:v>129.65</c:v>
                </c:pt>
                <c:pt idx="112">
                  <c:v>132.79</c:v>
                </c:pt>
                <c:pt idx="113">
                  <c:v>117.63</c:v>
                </c:pt>
                <c:pt idx="114">
                  <c:v>129</c:v>
                </c:pt>
                <c:pt idx="115">
                  <c:v>123.24</c:v>
                </c:pt>
                <c:pt idx="116">
                  <c:v>138.19999999999999</c:v>
                </c:pt>
                <c:pt idx="117">
                  <c:v>153.74</c:v>
                </c:pt>
                <c:pt idx="118">
                  <c:v>138.26999999999899</c:v>
                </c:pt>
                <c:pt idx="119">
                  <c:v>122.49</c:v>
                </c:pt>
                <c:pt idx="120">
                  <c:v>135.57</c:v>
                </c:pt>
                <c:pt idx="121">
                  <c:v>127.53</c:v>
                </c:pt>
                <c:pt idx="122">
                  <c:v>131.47999999999999</c:v>
                </c:pt>
                <c:pt idx="123">
                  <c:v>135.79</c:v>
                </c:pt>
                <c:pt idx="124">
                  <c:v>124.02999999999901</c:v>
                </c:pt>
                <c:pt idx="125">
                  <c:v>118.009999999999</c:v>
                </c:pt>
                <c:pt idx="126">
                  <c:v>104.91</c:v>
                </c:pt>
                <c:pt idx="127">
                  <c:v>116.18</c:v>
                </c:pt>
                <c:pt idx="128">
                  <c:v>111.55999999999899</c:v>
                </c:pt>
                <c:pt idx="129">
                  <c:v>112.78</c:v>
                </c:pt>
                <c:pt idx="130">
                  <c:v>98.84</c:v>
                </c:pt>
                <c:pt idx="131">
                  <c:v>93.67</c:v>
                </c:pt>
                <c:pt idx="132">
                  <c:v>117.48</c:v>
                </c:pt>
                <c:pt idx="133">
                  <c:v>110.42</c:v>
                </c:pt>
                <c:pt idx="134">
                  <c:v>96.419999999999902</c:v>
                </c:pt>
                <c:pt idx="135">
                  <c:v>99.979999999999905</c:v>
                </c:pt>
                <c:pt idx="136">
                  <c:v>87.91</c:v>
                </c:pt>
                <c:pt idx="137">
                  <c:v>86.5</c:v>
                </c:pt>
                <c:pt idx="138">
                  <c:v>100.55</c:v>
                </c:pt>
                <c:pt idx="139">
                  <c:v>116.35</c:v>
                </c:pt>
                <c:pt idx="140">
                  <c:v>113.21</c:v>
                </c:pt>
                <c:pt idx="141">
                  <c:v>101.01</c:v>
                </c:pt>
                <c:pt idx="142">
                  <c:v>130.47999999999999</c:v>
                </c:pt>
                <c:pt idx="143">
                  <c:v>144.77000000000001</c:v>
                </c:pt>
                <c:pt idx="144">
                  <c:v>143.58000000000001</c:v>
                </c:pt>
                <c:pt idx="145">
                  <c:v>138.55000000000001</c:v>
                </c:pt>
                <c:pt idx="146">
                  <c:v>138.55000000000001</c:v>
                </c:pt>
                <c:pt idx="147">
                  <c:v>141.59</c:v>
                </c:pt>
                <c:pt idx="148">
                  <c:v>137.64999999999901</c:v>
                </c:pt>
                <c:pt idx="149">
                  <c:v>155.60999999999899</c:v>
                </c:pt>
                <c:pt idx="150">
                  <c:v>136.51999999999899</c:v>
                </c:pt>
                <c:pt idx="151">
                  <c:v>150.84</c:v>
                </c:pt>
                <c:pt idx="152">
                  <c:v>146.77000000000001</c:v>
                </c:pt>
                <c:pt idx="153">
                  <c:v>148.9</c:v>
                </c:pt>
                <c:pt idx="154">
                  <c:v>114.69</c:v>
                </c:pt>
                <c:pt idx="155">
                  <c:v>144.72</c:v>
                </c:pt>
                <c:pt idx="156">
                  <c:v>151.29</c:v>
                </c:pt>
                <c:pt idx="157">
                  <c:v>154.16999999999999</c:v>
                </c:pt>
                <c:pt idx="158">
                  <c:v>163.55999999999901</c:v>
                </c:pt>
                <c:pt idx="159">
                  <c:v>165.93</c:v>
                </c:pt>
                <c:pt idx="160">
                  <c:v>157.30999999999901</c:v>
                </c:pt>
                <c:pt idx="161">
                  <c:v>161.13</c:v>
                </c:pt>
                <c:pt idx="162">
                  <c:v>148.08000000000001</c:v>
                </c:pt>
                <c:pt idx="163">
                  <c:v>143.78</c:v>
                </c:pt>
                <c:pt idx="164">
                  <c:v>137.4</c:v>
                </c:pt>
                <c:pt idx="165">
                  <c:v>111.019999999999</c:v>
                </c:pt>
                <c:pt idx="166">
                  <c:v>110.14</c:v>
                </c:pt>
                <c:pt idx="167">
                  <c:v>135.12</c:v>
                </c:pt>
                <c:pt idx="168">
                  <c:v>133.82</c:v>
                </c:pt>
                <c:pt idx="169">
                  <c:v>133.82</c:v>
                </c:pt>
                <c:pt idx="170">
                  <c:v>136.66</c:v>
                </c:pt>
                <c:pt idx="171">
                  <c:v>120.539999999999</c:v>
                </c:pt>
                <c:pt idx="172">
                  <c:v>120.69</c:v>
                </c:pt>
                <c:pt idx="173">
                  <c:v>131.69999999999999</c:v>
                </c:pt>
                <c:pt idx="174">
                  <c:v>141.4</c:v>
                </c:pt>
                <c:pt idx="175">
                  <c:v>142.38</c:v>
                </c:pt>
                <c:pt idx="176">
                  <c:v>155.52000000000001</c:v>
                </c:pt>
                <c:pt idx="177">
                  <c:v>147.08999999999901</c:v>
                </c:pt>
                <c:pt idx="178">
                  <c:v>111.35</c:v>
                </c:pt>
                <c:pt idx="179">
                  <c:v>158.82</c:v>
                </c:pt>
                <c:pt idx="180">
                  <c:v>177.70999999999901</c:v>
                </c:pt>
                <c:pt idx="181">
                  <c:v>147.63999999999999</c:v>
                </c:pt>
                <c:pt idx="182">
                  <c:v>147.63999999999999</c:v>
                </c:pt>
                <c:pt idx="183">
                  <c:v>154.35999999999899</c:v>
                </c:pt>
                <c:pt idx="184">
                  <c:v>166.97</c:v>
                </c:pt>
                <c:pt idx="185">
                  <c:v>155.72</c:v>
                </c:pt>
                <c:pt idx="186">
                  <c:v>146.38</c:v>
                </c:pt>
                <c:pt idx="187">
                  <c:v>167.38</c:v>
                </c:pt>
                <c:pt idx="188">
                  <c:v>177.86</c:v>
                </c:pt>
                <c:pt idx="189">
                  <c:v>162.63999999999999</c:v>
                </c:pt>
                <c:pt idx="190">
                  <c:v>161.25</c:v>
                </c:pt>
                <c:pt idx="191">
                  <c:v>154.54999999999899</c:v>
                </c:pt>
                <c:pt idx="192">
                  <c:v>148.49</c:v>
                </c:pt>
                <c:pt idx="193">
                  <c:v>114.24999999999901</c:v>
                </c:pt>
                <c:pt idx="194">
                  <c:v>132.88999999999999</c:v>
                </c:pt>
                <c:pt idx="195">
                  <c:v>128.5</c:v>
                </c:pt>
                <c:pt idx="196">
                  <c:v>125.2</c:v>
                </c:pt>
                <c:pt idx="197">
                  <c:v>168.71</c:v>
                </c:pt>
                <c:pt idx="198">
                  <c:v>148.77000000000001</c:v>
                </c:pt>
                <c:pt idx="199">
                  <c:v>153.13999999999999</c:v>
                </c:pt>
                <c:pt idx="200">
                  <c:v>137.4</c:v>
                </c:pt>
                <c:pt idx="201">
                  <c:v>133.52499999999952</c:v>
                </c:pt>
                <c:pt idx="202">
                  <c:v>131.58749999999927</c:v>
                </c:pt>
                <c:pt idx="203">
                  <c:v>129.64999999999901</c:v>
                </c:pt>
                <c:pt idx="204">
                  <c:v>144.97999999999999</c:v>
                </c:pt>
                <c:pt idx="205">
                  <c:v>158.19999999999999</c:v>
                </c:pt>
                <c:pt idx="206">
                  <c:v>168.30999999999901</c:v>
                </c:pt>
                <c:pt idx="207">
                  <c:v>164.82</c:v>
                </c:pt>
                <c:pt idx="208">
                  <c:v>158.65</c:v>
                </c:pt>
                <c:pt idx="209">
                  <c:v>167.06</c:v>
                </c:pt>
                <c:pt idx="210">
                  <c:v>167.28</c:v>
                </c:pt>
                <c:pt idx="211">
                  <c:v>153.04999999999899</c:v>
                </c:pt>
                <c:pt idx="212">
                  <c:v>164.29</c:v>
                </c:pt>
                <c:pt idx="213">
                  <c:v>160.01</c:v>
                </c:pt>
                <c:pt idx="214">
                  <c:v>163.16</c:v>
                </c:pt>
                <c:pt idx="215">
                  <c:v>165.87</c:v>
                </c:pt>
                <c:pt idx="216">
                  <c:v>165.79</c:v>
                </c:pt>
                <c:pt idx="217">
                  <c:v>160.34</c:v>
                </c:pt>
                <c:pt idx="218">
                  <c:v>165.44</c:v>
                </c:pt>
                <c:pt idx="219">
                  <c:v>153.72999999999999</c:v>
                </c:pt>
                <c:pt idx="220">
                  <c:v>153.81</c:v>
                </c:pt>
                <c:pt idx="221">
                  <c:v>152.46</c:v>
                </c:pt>
                <c:pt idx="222">
                  <c:v>169.23999999999899</c:v>
                </c:pt>
                <c:pt idx="223">
                  <c:v>170.67999999999901</c:v>
                </c:pt>
                <c:pt idx="224">
                  <c:v>165.49</c:v>
                </c:pt>
                <c:pt idx="225">
                  <c:v>124.12</c:v>
                </c:pt>
                <c:pt idx="226">
                  <c:v>123.649999999999</c:v>
                </c:pt>
                <c:pt idx="227">
                  <c:v>150.32999999999899</c:v>
                </c:pt>
                <c:pt idx="228">
                  <c:v>124.789999999999</c:v>
                </c:pt>
                <c:pt idx="229">
                  <c:v>141.20999999999901</c:v>
                </c:pt>
                <c:pt idx="230">
                  <c:v>127.82</c:v>
                </c:pt>
                <c:pt idx="231">
                  <c:v>150.57</c:v>
                </c:pt>
                <c:pt idx="232">
                  <c:v>157.22</c:v>
                </c:pt>
                <c:pt idx="233">
                  <c:v>166.64</c:v>
                </c:pt>
                <c:pt idx="234">
                  <c:v>180.21</c:v>
                </c:pt>
                <c:pt idx="235">
                  <c:v>166.25</c:v>
                </c:pt>
                <c:pt idx="236">
                  <c:v>148.44</c:v>
                </c:pt>
                <c:pt idx="237">
                  <c:v>140.62</c:v>
                </c:pt>
                <c:pt idx="238">
                  <c:v>123.28</c:v>
                </c:pt>
                <c:pt idx="239">
                  <c:v>90.64</c:v>
                </c:pt>
                <c:pt idx="240">
                  <c:v>112.17</c:v>
                </c:pt>
                <c:pt idx="241">
                  <c:v>126.39</c:v>
                </c:pt>
                <c:pt idx="242">
                  <c:v>122.78</c:v>
                </c:pt>
                <c:pt idx="243">
                  <c:v>153.85</c:v>
                </c:pt>
                <c:pt idx="244">
                  <c:v>167.77999999999901</c:v>
                </c:pt>
                <c:pt idx="245">
                  <c:v>159.53</c:v>
                </c:pt>
                <c:pt idx="246">
                  <c:v>127.92</c:v>
                </c:pt>
                <c:pt idx="247">
                  <c:v>135.66999999999999</c:v>
                </c:pt>
                <c:pt idx="248">
                  <c:v>142.97</c:v>
                </c:pt>
                <c:pt idx="249">
                  <c:v>142.91999999999999</c:v>
                </c:pt>
                <c:pt idx="250">
                  <c:v>127.52</c:v>
                </c:pt>
                <c:pt idx="251">
                  <c:v>139.56</c:v>
                </c:pt>
                <c:pt idx="252">
                  <c:v>143.25</c:v>
                </c:pt>
                <c:pt idx="253">
                  <c:v>172.60999999999899</c:v>
                </c:pt>
                <c:pt idx="254">
                  <c:v>148.47</c:v>
                </c:pt>
                <c:pt idx="255">
                  <c:v>156.47</c:v>
                </c:pt>
                <c:pt idx="256">
                  <c:v>147.81</c:v>
                </c:pt>
                <c:pt idx="257">
                  <c:v>151.43</c:v>
                </c:pt>
                <c:pt idx="258">
                  <c:v>150.66</c:v>
                </c:pt>
                <c:pt idx="259">
                  <c:v>124.32</c:v>
                </c:pt>
                <c:pt idx="260">
                  <c:v>132.35</c:v>
                </c:pt>
                <c:pt idx="261">
                  <c:v>190.13</c:v>
                </c:pt>
                <c:pt idx="262">
                  <c:v>153.9</c:v>
                </c:pt>
                <c:pt idx="263">
                  <c:v>148.13999999999999</c:v>
                </c:pt>
                <c:pt idx="264">
                  <c:v>167.93</c:v>
                </c:pt>
                <c:pt idx="265">
                  <c:v>161.71</c:v>
                </c:pt>
                <c:pt idx="266">
                  <c:v>160.57999999999899</c:v>
                </c:pt>
                <c:pt idx="267">
                  <c:v>166.04</c:v>
                </c:pt>
                <c:pt idx="268">
                  <c:v>160.97999999999999</c:v>
                </c:pt>
                <c:pt idx="269">
                  <c:v>168.30999999999901</c:v>
                </c:pt>
                <c:pt idx="270">
                  <c:v>165.969999999999</c:v>
                </c:pt>
                <c:pt idx="271">
                  <c:v>164.56</c:v>
                </c:pt>
                <c:pt idx="272">
                  <c:v>159.81</c:v>
                </c:pt>
                <c:pt idx="273">
                  <c:v>160.6</c:v>
                </c:pt>
                <c:pt idx="274">
                  <c:v>126.1</c:v>
                </c:pt>
                <c:pt idx="275">
                  <c:v>146</c:v>
                </c:pt>
                <c:pt idx="276">
                  <c:v>129.24</c:v>
                </c:pt>
                <c:pt idx="277">
                  <c:v>128.91999999999999</c:v>
                </c:pt>
                <c:pt idx="278">
                  <c:v>126.81</c:v>
                </c:pt>
                <c:pt idx="279">
                  <c:v>111.27</c:v>
                </c:pt>
                <c:pt idx="280">
                  <c:v>101.61</c:v>
                </c:pt>
                <c:pt idx="281">
                  <c:v>103.88</c:v>
                </c:pt>
                <c:pt idx="282">
                  <c:v>131.99</c:v>
                </c:pt>
                <c:pt idx="283">
                  <c:v>113.19999999999899</c:v>
                </c:pt>
                <c:pt idx="284">
                  <c:v>144.33000000000001</c:v>
                </c:pt>
                <c:pt idx="285">
                  <c:v>139.55000000000001</c:v>
                </c:pt>
                <c:pt idx="286">
                  <c:v>151.85</c:v>
                </c:pt>
                <c:pt idx="287">
                  <c:v>158.35</c:v>
                </c:pt>
                <c:pt idx="288">
                  <c:v>154.13</c:v>
                </c:pt>
                <c:pt idx="289">
                  <c:v>163.07999999999899</c:v>
                </c:pt>
                <c:pt idx="290">
                  <c:v>158.72</c:v>
                </c:pt>
                <c:pt idx="291">
                  <c:v>172.54999999999899</c:v>
                </c:pt>
                <c:pt idx="292">
                  <c:v>158.60999999999899</c:v>
                </c:pt>
                <c:pt idx="293">
                  <c:v>167.29</c:v>
                </c:pt>
                <c:pt idx="294">
                  <c:v>177.29</c:v>
                </c:pt>
                <c:pt idx="295">
                  <c:v>177.49</c:v>
                </c:pt>
                <c:pt idx="296">
                  <c:v>165.31</c:v>
                </c:pt>
                <c:pt idx="297">
                  <c:v>166.17</c:v>
                </c:pt>
                <c:pt idx="298">
                  <c:v>178.3</c:v>
                </c:pt>
                <c:pt idx="299">
                  <c:v>182.9</c:v>
                </c:pt>
                <c:pt idx="300">
                  <c:v>186.08</c:v>
                </c:pt>
                <c:pt idx="301">
                  <c:v>184.14</c:v>
                </c:pt>
                <c:pt idx="302">
                  <c:v>180.49999999999901</c:v>
                </c:pt>
                <c:pt idx="303">
                  <c:v>177.17</c:v>
                </c:pt>
                <c:pt idx="304">
                  <c:v>181.42</c:v>
                </c:pt>
                <c:pt idx="305">
                  <c:v>182.19</c:v>
                </c:pt>
                <c:pt idx="306">
                  <c:v>187.14999999999901</c:v>
                </c:pt>
                <c:pt idx="307">
                  <c:v>183.85999999999899</c:v>
                </c:pt>
                <c:pt idx="308">
                  <c:v>181.25</c:v>
                </c:pt>
                <c:pt idx="309">
                  <c:v>183.32999999999899</c:v>
                </c:pt>
                <c:pt idx="310">
                  <c:v>188.32</c:v>
                </c:pt>
                <c:pt idx="311">
                  <c:v>194.07</c:v>
                </c:pt>
                <c:pt idx="312">
                  <c:v>190.43</c:v>
                </c:pt>
                <c:pt idx="313">
                  <c:v>199.76999999999899</c:v>
                </c:pt>
                <c:pt idx="314">
                  <c:v>194.98</c:v>
                </c:pt>
                <c:pt idx="315">
                  <c:v>201.44</c:v>
                </c:pt>
                <c:pt idx="316">
                  <c:v>191.60999999999899</c:v>
                </c:pt>
                <c:pt idx="317">
                  <c:v>199.99</c:v>
                </c:pt>
                <c:pt idx="318">
                  <c:v>201.56</c:v>
                </c:pt>
                <c:pt idx="319">
                  <c:v>192.73</c:v>
                </c:pt>
                <c:pt idx="320">
                  <c:v>189.05</c:v>
                </c:pt>
                <c:pt idx="321">
                  <c:v>180.95</c:v>
                </c:pt>
                <c:pt idx="322">
                  <c:v>188.629999999999</c:v>
                </c:pt>
                <c:pt idx="323">
                  <c:v>175.33</c:v>
                </c:pt>
                <c:pt idx="324">
                  <c:v>148.37</c:v>
                </c:pt>
                <c:pt idx="325">
                  <c:v>174.85999999999899</c:v>
                </c:pt>
                <c:pt idx="326">
                  <c:v>156.91999999999999</c:v>
                </c:pt>
                <c:pt idx="327">
                  <c:v>184.56</c:v>
                </c:pt>
                <c:pt idx="328">
                  <c:v>196.57</c:v>
                </c:pt>
                <c:pt idx="329">
                  <c:v>201.26999999999899</c:v>
                </c:pt>
                <c:pt idx="330">
                  <c:v>203.26</c:v>
                </c:pt>
                <c:pt idx="331">
                  <c:v>199.25</c:v>
                </c:pt>
                <c:pt idx="332">
                  <c:v>197.15</c:v>
                </c:pt>
                <c:pt idx="333">
                  <c:v>206.26</c:v>
                </c:pt>
                <c:pt idx="334">
                  <c:v>203.01999999999899</c:v>
                </c:pt>
                <c:pt idx="335">
                  <c:v>204.81</c:v>
                </c:pt>
                <c:pt idx="336">
                  <c:v>207.32999999999899</c:v>
                </c:pt>
                <c:pt idx="337">
                  <c:v>206.38</c:v>
                </c:pt>
                <c:pt idx="338">
                  <c:v>213.35</c:v>
                </c:pt>
                <c:pt idx="339">
                  <c:v>208.86999999999901</c:v>
                </c:pt>
                <c:pt idx="340">
                  <c:v>198.32</c:v>
                </c:pt>
                <c:pt idx="341">
                  <c:v>197.05</c:v>
                </c:pt>
                <c:pt idx="342">
                  <c:v>207.20999999999901</c:v>
                </c:pt>
                <c:pt idx="343">
                  <c:v>202.12</c:v>
                </c:pt>
                <c:pt idx="344">
                  <c:v>201.31</c:v>
                </c:pt>
                <c:pt idx="345">
                  <c:v>188.26</c:v>
                </c:pt>
                <c:pt idx="346">
                  <c:v>198.72</c:v>
                </c:pt>
                <c:pt idx="347">
                  <c:v>199.82999999999899</c:v>
                </c:pt>
                <c:pt idx="348">
                  <c:v>200.1</c:v>
                </c:pt>
                <c:pt idx="349">
                  <c:v>195.58999999999901</c:v>
                </c:pt>
                <c:pt idx="350">
                  <c:v>187.34</c:v>
                </c:pt>
                <c:pt idx="351">
                  <c:v>178.08</c:v>
                </c:pt>
                <c:pt idx="352">
                  <c:v>177.98999999999899</c:v>
                </c:pt>
                <c:pt idx="353">
                  <c:v>192.08999999999901</c:v>
                </c:pt>
                <c:pt idx="354">
                  <c:v>183.41</c:v>
                </c:pt>
                <c:pt idx="355">
                  <c:v>175.21</c:v>
                </c:pt>
                <c:pt idx="356">
                  <c:v>199.60999999999899</c:v>
                </c:pt>
                <c:pt idx="357">
                  <c:v>199.12</c:v>
                </c:pt>
                <c:pt idx="358">
                  <c:v>188.17</c:v>
                </c:pt>
                <c:pt idx="359">
                  <c:v>198.97</c:v>
                </c:pt>
                <c:pt idx="360">
                  <c:v>194.14</c:v>
                </c:pt>
                <c:pt idx="361">
                  <c:v>193.33</c:v>
                </c:pt>
                <c:pt idx="362">
                  <c:v>195.27</c:v>
                </c:pt>
                <c:pt idx="363">
                  <c:v>192.08999999999901</c:v>
                </c:pt>
                <c:pt idx="364">
                  <c:v>210.44</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Sheet1!$E$2:$E$366</c:f>
              <c:numCache>
                <c:formatCode>0</c:formatCode>
                <c:ptCount val="365"/>
                <c:pt idx="0">
                  <c:v>147</c:v>
                </c:pt>
                <c:pt idx="1">
                  <c:v>149</c:v>
                </c:pt>
                <c:pt idx="2">
                  <c:v>160</c:v>
                </c:pt>
                <c:pt idx="3">
                  <c:v>155</c:v>
                </c:pt>
                <c:pt idx="4">
                  <c:v>154</c:v>
                </c:pt>
                <c:pt idx="5">
                  <c:v>155</c:v>
                </c:pt>
                <c:pt idx="6">
                  <c:v>157</c:v>
                </c:pt>
                <c:pt idx="7">
                  <c:v>146</c:v>
                </c:pt>
                <c:pt idx="8">
                  <c:v>147</c:v>
                </c:pt>
                <c:pt idx="9">
                  <c:v>137</c:v>
                </c:pt>
                <c:pt idx="10">
                  <c:v>132</c:v>
                </c:pt>
                <c:pt idx="11">
                  <c:v>126</c:v>
                </c:pt>
                <c:pt idx="12">
                  <c:v>143</c:v>
                </c:pt>
                <c:pt idx="13">
                  <c:v>167</c:v>
                </c:pt>
                <c:pt idx="14">
                  <c:v>160</c:v>
                </c:pt>
                <c:pt idx="15">
                  <c:v>162</c:v>
                </c:pt>
                <c:pt idx="16">
                  <c:v>166</c:v>
                </c:pt>
                <c:pt idx="17">
                  <c:v>148</c:v>
                </c:pt>
                <c:pt idx="18">
                  <c:v>136</c:v>
                </c:pt>
                <c:pt idx="19">
                  <c:v>126</c:v>
                </c:pt>
                <c:pt idx="20">
                  <c:v>130</c:v>
                </c:pt>
                <c:pt idx="21">
                  <c:v>132</c:v>
                </c:pt>
                <c:pt idx="22">
                  <c:v>111</c:v>
                </c:pt>
                <c:pt idx="23">
                  <c:v>118</c:v>
                </c:pt>
                <c:pt idx="24">
                  <c:v>120</c:v>
                </c:pt>
                <c:pt idx="25">
                  <c:v>132</c:v>
                </c:pt>
                <c:pt idx="26">
                  <c:v>131</c:v>
                </c:pt>
                <c:pt idx="27">
                  <c:v>130</c:v>
                </c:pt>
                <c:pt idx="28">
                  <c:v>129</c:v>
                </c:pt>
                <c:pt idx="29">
                  <c:v>133</c:v>
                </c:pt>
                <c:pt idx="30">
                  <c:v>142</c:v>
                </c:pt>
                <c:pt idx="31">
                  <c:v>132</c:v>
                </c:pt>
                <c:pt idx="32">
                  <c:v>132</c:v>
                </c:pt>
                <c:pt idx="33">
                  <c:v>136</c:v>
                </c:pt>
                <c:pt idx="34">
                  <c:v>153</c:v>
                </c:pt>
                <c:pt idx="35">
                  <c:v>140</c:v>
                </c:pt>
                <c:pt idx="36">
                  <c:v>139</c:v>
                </c:pt>
                <c:pt idx="37">
                  <c:v>149</c:v>
                </c:pt>
                <c:pt idx="38">
                  <c:v>152</c:v>
                </c:pt>
                <c:pt idx="39">
                  <c:v>154</c:v>
                </c:pt>
                <c:pt idx="40">
                  <c:v>152</c:v>
                </c:pt>
                <c:pt idx="41">
                  <c:v>148</c:v>
                </c:pt>
                <c:pt idx="42">
                  <c:v>151</c:v>
                </c:pt>
                <c:pt idx="43">
                  <c:v>150</c:v>
                </c:pt>
                <c:pt idx="44">
                  <c:v>160</c:v>
                </c:pt>
                <c:pt idx="45">
                  <c:v>160</c:v>
                </c:pt>
                <c:pt idx="46">
                  <c:v>154</c:v>
                </c:pt>
                <c:pt idx="47">
                  <c:v>169</c:v>
                </c:pt>
                <c:pt idx="48">
                  <c:v>162</c:v>
                </c:pt>
                <c:pt idx="49">
                  <c:v>157</c:v>
                </c:pt>
                <c:pt idx="50">
                  <c:v>154</c:v>
                </c:pt>
                <c:pt idx="51">
                  <c:v>149</c:v>
                </c:pt>
                <c:pt idx="52">
                  <c:v>159</c:v>
                </c:pt>
                <c:pt idx="53">
                  <c:v>149</c:v>
                </c:pt>
                <c:pt idx="54">
                  <c:v>152</c:v>
                </c:pt>
                <c:pt idx="55">
                  <c:v>144</c:v>
                </c:pt>
                <c:pt idx="56">
                  <c:v>137</c:v>
                </c:pt>
                <c:pt idx="57">
                  <c:v>138</c:v>
                </c:pt>
                <c:pt idx="58">
                  <c:v>136</c:v>
                </c:pt>
                <c:pt idx="59">
                  <c:v>152</c:v>
                </c:pt>
                <c:pt idx="60">
                  <c:v>152</c:v>
                </c:pt>
                <c:pt idx="61">
                  <c:v>153</c:v>
                </c:pt>
                <c:pt idx="62">
                  <c:v>152</c:v>
                </c:pt>
                <c:pt idx="63">
                  <c:v>145</c:v>
                </c:pt>
                <c:pt idx="64">
                  <c:v>139</c:v>
                </c:pt>
                <c:pt idx="65">
                  <c:v>133</c:v>
                </c:pt>
                <c:pt idx="66">
                  <c:v>141</c:v>
                </c:pt>
                <c:pt idx="67">
                  <c:v>149</c:v>
                </c:pt>
                <c:pt idx="68">
                  <c:v>144</c:v>
                </c:pt>
                <c:pt idx="69">
                  <c:v>163</c:v>
                </c:pt>
                <c:pt idx="70">
                  <c:v>165</c:v>
                </c:pt>
                <c:pt idx="71">
                  <c:v>176</c:v>
                </c:pt>
                <c:pt idx="72">
                  <c:v>184</c:v>
                </c:pt>
                <c:pt idx="73">
                  <c:v>170</c:v>
                </c:pt>
                <c:pt idx="74">
                  <c:v>169</c:v>
                </c:pt>
                <c:pt idx="75">
                  <c:v>180</c:v>
                </c:pt>
                <c:pt idx="76">
                  <c:v>179</c:v>
                </c:pt>
                <c:pt idx="77">
                  <c:v>173</c:v>
                </c:pt>
                <c:pt idx="78">
                  <c:v>174</c:v>
                </c:pt>
                <c:pt idx="79">
                  <c:v>166</c:v>
                </c:pt>
                <c:pt idx="80">
                  <c:v>165</c:v>
                </c:pt>
                <c:pt idx="81">
                  <c:v>164</c:v>
                </c:pt>
                <c:pt idx="82">
                  <c:v>156</c:v>
                </c:pt>
                <c:pt idx="83">
                  <c:v>155</c:v>
                </c:pt>
                <c:pt idx="84">
                  <c:v>157</c:v>
                </c:pt>
                <c:pt idx="85">
                  <c:v>154</c:v>
                </c:pt>
                <c:pt idx="86">
                  <c:v>158</c:v>
                </c:pt>
                <c:pt idx="87">
                  <c:v>153</c:v>
                </c:pt>
                <c:pt idx="88">
                  <c:v>143</c:v>
                </c:pt>
                <c:pt idx="89">
                  <c:v>152</c:v>
                </c:pt>
                <c:pt idx="90">
                  <c:v>162</c:v>
                </c:pt>
                <c:pt idx="91">
                  <c:v>154</c:v>
                </c:pt>
                <c:pt idx="92">
                  <c:v>154</c:v>
                </c:pt>
                <c:pt idx="93">
                  <c:v>155</c:v>
                </c:pt>
                <c:pt idx="94">
                  <c:v>154</c:v>
                </c:pt>
                <c:pt idx="95">
                  <c:v>140</c:v>
                </c:pt>
                <c:pt idx="96">
                  <c:v>144</c:v>
                </c:pt>
                <c:pt idx="97">
                  <c:v>143</c:v>
                </c:pt>
                <c:pt idx="98">
                  <c:v>136</c:v>
                </c:pt>
                <c:pt idx="99">
                  <c:v>146</c:v>
                </c:pt>
                <c:pt idx="100">
                  <c:v>150</c:v>
                </c:pt>
                <c:pt idx="101">
                  <c:v>150</c:v>
                </c:pt>
                <c:pt idx="102">
                  <c:v>150</c:v>
                </c:pt>
                <c:pt idx="103">
                  <c:v>167</c:v>
                </c:pt>
                <c:pt idx="104">
                  <c:v>178</c:v>
                </c:pt>
                <c:pt idx="105">
                  <c:v>163</c:v>
                </c:pt>
                <c:pt idx="106">
                  <c:v>135</c:v>
                </c:pt>
                <c:pt idx="107">
                  <c:v>146</c:v>
                </c:pt>
                <c:pt idx="108">
                  <c:v>141</c:v>
                </c:pt>
                <c:pt idx="109">
                  <c:v>123</c:v>
                </c:pt>
                <c:pt idx="110">
                  <c:v>121</c:v>
                </c:pt>
                <c:pt idx="111">
                  <c:v>110</c:v>
                </c:pt>
                <c:pt idx="112">
                  <c:v>128</c:v>
                </c:pt>
                <c:pt idx="113">
                  <c:v>134</c:v>
                </c:pt>
                <c:pt idx="114">
                  <c:v>146</c:v>
                </c:pt>
                <c:pt idx="115">
                  <c:v>146</c:v>
                </c:pt>
                <c:pt idx="116">
                  <c:v>140</c:v>
                </c:pt>
                <c:pt idx="117">
                  <c:v>151</c:v>
                </c:pt>
                <c:pt idx="118">
                  <c:v>155</c:v>
                </c:pt>
                <c:pt idx="119">
                  <c:v>152</c:v>
                </c:pt>
                <c:pt idx="120">
                  <c:v>175</c:v>
                </c:pt>
                <c:pt idx="121">
                  <c:v>169</c:v>
                </c:pt>
                <c:pt idx="122">
                  <c:v>145</c:v>
                </c:pt>
                <c:pt idx="123">
                  <c:v>138</c:v>
                </c:pt>
                <c:pt idx="124">
                  <c:v>128</c:v>
                </c:pt>
                <c:pt idx="125">
                  <c:v>127</c:v>
                </c:pt>
                <c:pt idx="126">
                  <c:v>137</c:v>
                </c:pt>
                <c:pt idx="127">
                  <c:v>126</c:v>
                </c:pt>
                <c:pt idx="128">
                  <c:v>125</c:v>
                </c:pt>
                <c:pt idx="129">
                  <c:v>133</c:v>
                </c:pt>
                <c:pt idx="130">
                  <c:v>138</c:v>
                </c:pt>
                <c:pt idx="131">
                  <c:v>150</c:v>
                </c:pt>
                <c:pt idx="132">
                  <c:v>154</c:v>
                </c:pt>
                <c:pt idx="133">
                  <c:v>133</c:v>
                </c:pt>
                <c:pt idx="134">
                  <c:v>103</c:v>
                </c:pt>
                <c:pt idx="135">
                  <c:v>131</c:v>
                </c:pt>
                <c:pt idx="136">
                  <c:v>127</c:v>
                </c:pt>
                <c:pt idx="137">
                  <c:v>131</c:v>
                </c:pt>
                <c:pt idx="138">
                  <c:v>144</c:v>
                </c:pt>
                <c:pt idx="139">
                  <c:v>146</c:v>
                </c:pt>
                <c:pt idx="140">
                  <c:v>141</c:v>
                </c:pt>
                <c:pt idx="141">
                  <c:v>131</c:v>
                </c:pt>
                <c:pt idx="142">
                  <c:v>137</c:v>
                </c:pt>
                <c:pt idx="143">
                  <c:v>121</c:v>
                </c:pt>
                <c:pt idx="144">
                  <c:v>119</c:v>
                </c:pt>
                <c:pt idx="145">
                  <c:v>121</c:v>
                </c:pt>
                <c:pt idx="146">
                  <c:v>121</c:v>
                </c:pt>
                <c:pt idx="147">
                  <c:v>119</c:v>
                </c:pt>
                <c:pt idx="148">
                  <c:v>122</c:v>
                </c:pt>
                <c:pt idx="149">
                  <c:v>137</c:v>
                </c:pt>
                <c:pt idx="150">
                  <c:v>139</c:v>
                </c:pt>
                <c:pt idx="151">
                  <c:v>131</c:v>
                </c:pt>
                <c:pt idx="152">
                  <c:v>127</c:v>
                </c:pt>
                <c:pt idx="153">
                  <c:v>146</c:v>
                </c:pt>
                <c:pt idx="154">
                  <c:v>147</c:v>
                </c:pt>
                <c:pt idx="155">
                  <c:v>148</c:v>
                </c:pt>
                <c:pt idx="156">
                  <c:v>155</c:v>
                </c:pt>
                <c:pt idx="157">
                  <c:v>152</c:v>
                </c:pt>
                <c:pt idx="158">
                  <c:v>145</c:v>
                </c:pt>
                <c:pt idx="159">
                  <c:v>150</c:v>
                </c:pt>
                <c:pt idx="160">
                  <c:v>147</c:v>
                </c:pt>
                <c:pt idx="161">
                  <c:v>181</c:v>
                </c:pt>
                <c:pt idx="162">
                  <c:v>166</c:v>
                </c:pt>
                <c:pt idx="163">
                  <c:v>152</c:v>
                </c:pt>
                <c:pt idx="164">
                  <c:v>137</c:v>
                </c:pt>
                <c:pt idx="165">
                  <c:v>130</c:v>
                </c:pt>
                <c:pt idx="166">
                  <c:v>134</c:v>
                </c:pt>
                <c:pt idx="167">
                  <c:v>148</c:v>
                </c:pt>
                <c:pt idx="168">
                  <c:v>154</c:v>
                </c:pt>
                <c:pt idx="169">
                  <c:v>154</c:v>
                </c:pt>
                <c:pt idx="170">
                  <c:v>160</c:v>
                </c:pt>
                <c:pt idx="171">
                  <c:v>161</c:v>
                </c:pt>
                <c:pt idx="172">
                  <c:v>143</c:v>
                </c:pt>
                <c:pt idx="173">
                  <c:v>141</c:v>
                </c:pt>
                <c:pt idx="174">
                  <c:v>146</c:v>
                </c:pt>
                <c:pt idx="175">
                  <c:v>130</c:v>
                </c:pt>
                <c:pt idx="176">
                  <c:v>125</c:v>
                </c:pt>
                <c:pt idx="177">
                  <c:v>110</c:v>
                </c:pt>
                <c:pt idx="178">
                  <c:v>100</c:v>
                </c:pt>
                <c:pt idx="179">
                  <c:v>92</c:v>
                </c:pt>
                <c:pt idx="180">
                  <c:v>106</c:v>
                </c:pt>
                <c:pt idx="181">
                  <c:v>114</c:v>
                </c:pt>
                <c:pt idx="182">
                  <c:v>114</c:v>
                </c:pt>
                <c:pt idx="183">
                  <c:v>125</c:v>
                </c:pt>
                <c:pt idx="184">
                  <c:v>138</c:v>
                </c:pt>
                <c:pt idx="185">
                  <c:v>157</c:v>
                </c:pt>
                <c:pt idx="186">
                  <c:v>162</c:v>
                </c:pt>
                <c:pt idx="187">
                  <c:v>163</c:v>
                </c:pt>
                <c:pt idx="188">
                  <c:v>151</c:v>
                </c:pt>
                <c:pt idx="189">
                  <c:v>147</c:v>
                </c:pt>
                <c:pt idx="190">
                  <c:v>140</c:v>
                </c:pt>
                <c:pt idx="191">
                  <c:v>156</c:v>
                </c:pt>
                <c:pt idx="192">
                  <c:v>163</c:v>
                </c:pt>
                <c:pt idx="193">
                  <c:v>163</c:v>
                </c:pt>
                <c:pt idx="194">
                  <c:v>164</c:v>
                </c:pt>
                <c:pt idx="195">
                  <c:v>162</c:v>
                </c:pt>
                <c:pt idx="196">
                  <c:v>146</c:v>
                </c:pt>
                <c:pt idx="197">
                  <c:v>173</c:v>
                </c:pt>
                <c:pt idx="198">
                  <c:v>157</c:v>
                </c:pt>
                <c:pt idx="199">
                  <c:v>163</c:v>
                </c:pt>
                <c:pt idx="200">
                  <c:v>171</c:v>
                </c:pt>
                <c:pt idx="201">
                  <c:v>164.5</c:v>
                </c:pt>
                <c:pt idx="202">
                  <c:v>161.25</c:v>
                </c:pt>
                <c:pt idx="203">
                  <c:v>158</c:v>
                </c:pt>
                <c:pt idx="204">
                  <c:v>156</c:v>
                </c:pt>
                <c:pt idx="205">
                  <c:v>158</c:v>
                </c:pt>
                <c:pt idx="206">
                  <c:v>155</c:v>
                </c:pt>
                <c:pt idx="207">
                  <c:v>151</c:v>
                </c:pt>
                <c:pt idx="208">
                  <c:v>158</c:v>
                </c:pt>
                <c:pt idx="209">
                  <c:v>154</c:v>
                </c:pt>
                <c:pt idx="210">
                  <c:v>152</c:v>
                </c:pt>
                <c:pt idx="211">
                  <c:v>159</c:v>
                </c:pt>
                <c:pt idx="212">
                  <c:v>156</c:v>
                </c:pt>
                <c:pt idx="213">
                  <c:v>158</c:v>
                </c:pt>
                <c:pt idx="214">
                  <c:v>152</c:v>
                </c:pt>
                <c:pt idx="215">
                  <c:v>159</c:v>
                </c:pt>
                <c:pt idx="216">
                  <c:v>159</c:v>
                </c:pt>
                <c:pt idx="217">
                  <c:v>153</c:v>
                </c:pt>
                <c:pt idx="218">
                  <c:v>161</c:v>
                </c:pt>
                <c:pt idx="219">
                  <c:v>157</c:v>
                </c:pt>
                <c:pt idx="220">
                  <c:v>148</c:v>
                </c:pt>
                <c:pt idx="221">
                  <c:v>145</c:v>
                </c:pt>
                <c:pt idx="222">
                  <c:v>139</c:v>
                </c:pt>
                <c:pt idx="223">
                  <c:v>132</c:v>
                </c:pt>
                <c:pt idx="224">
                  <c:v>132</c:v>
                </c:pt>
                <c:pt idx="225">
                  <c:v>131</c:v>
                </c:pt>
                <c:pt idx="226">
                  <c:v>131</c:v>
                </c:pt>
                <c:pt idx="227">
                  <c:v>108</c:v>
                </c:pt>
                <c:pt idx="228">
                  <c:v>103</c:v>
                </c:pt>
                <c:pt idx="229">
                  <c:v>134</c:v>
                </c:pt>
                <c:pt idx="230">
                  <c:v>97</c:v>
                </c:pt>
                <c:pt idx="231">
                  <c:v>122</c:v>
                </c:pt>
                <c:pt idx="232">
                  <c:v>126</c:v>
                </c:pt>
                <c:pt idx="233">
                  <c:v>126</c:v>
                </c:pt>
                <c:pt idx="234">
                  <c:v>103</c:v>
                </c:pt>
                <c:pt idx="235">
                  <c:v>101</c:v>
                </c:pt>
                <c:pt idx="236">
                  <c:v>116</c:v>
                </c:pt>
                <c:pt idx="237">
                  <c:v>147</c:v>
                </c:pt>
                <c:pt idx="238">
                  <c:v>116</c:v>
                </c:pt>
                <c:pt idx="239">
                  <c:v>112</c:v>
                </c:pt>
                <c:pt idx="240">
                  <c:v>103</c:v>
                </c:pt>
                <c:pt idx="241">
                  <c:v>99</c:v>
                </c:pt>
                <c:pt idx="242">
                  <c:v>102</c:v>
                </c:pt>
                <c:pt idx="243">
                  <c:v>115</c:v>
                </c:pt>
                <c:pt idx="244">
                  <c:v>123</c:v>
                </c:pt>
                <c:pt idx="245">
                  <c:v>174</c:v>
                </c:pt>
                <c:pt idx="246">
                  <c:v>131</c:v>
                </c:pt>
                <c:pt idx="247">
                  <c:v>132</c:v>
                </c:pt>
                <c:pt idx="248">
                  <c:v>122</c:v>
                </c:pt>
                <c:pt idx="249">
                  <c:v>112</c:v>
                </c:pt>
                <c:pt idx="250">
                  <c:v>105</c:v>
                </c:pt>
                <c:pt idx="251">
                  <c:v>118</c:v>
                </c:pt>
                <c:pt idx="252">
                  <c:v>170</c:v>
                </c:pt>
                <c:pt idx="253">
                  <c:v>168</c:v>
                </c:pt>
                <c:pt idx="254">
                  <c:v>110</c:v>
                </c:pt>
                <c:pt idx="255">
                  <c:v>111</c:v>
                </c:pt>
                <c:pt idx="256">
                  <c:v>93</c:v>
                </c:pt>
                <c:pt idx="257">
                  <c:v>99</c:v>
                </c:pt>
                <c:pt idx="258">
                  <c:v>110</c:v>
                </c:pt>
                <c:pt idx="259">
                  <c:v>99</c:v>
                </c:pt>
                <c:pt idx="260">
                  <c:v>101</c:v>
                </c:pt>
                <c:pt idx="261">
                  <c:v>134</c:v>
                </c:pt>
                <c:pt idx="262">
                  <c:v>87</c:v>
                </c:pt>
                <c:pt idx="263">
                  <c:v>84</c:v>
                </c:pt>
                <c:pt idx="264">
                  <c:v>93</c:v>
                </c:pt>
                <c:pt idx="265">
                  <c:v>99</c:v>
                </c:pt>
                <c:pt idx="266">
                  <c:v>99</c:v>
                </c:pt>
                <c:pt idx="267">
                  <c:v>97</c:v>
                </c:pt>
                <c:pt idx="268">
                  <c:v>91</c:v>
                </c:pt>
                <c:pt idx="269">
                  <c:v>92</c:v>
                </c:pt>
                <c:pt idx="270">
                  <c:v>95</c:v>
                </c:pt>
                <c:pt idx="271">
                  <c:v>95</c:v>
                </c:pt>
                <c:pt idx="272">
                  <c:v>92</c:v>
                </c:pt>
                <c:pt idx="273">
                  <c:v>91</c:v>
                </c:pt>
                <c:pt idx="274">
                  <c:v>92</c:v>
                </c:pt>
                <c:pt idx="275">
                  <c:v>99</c:v>
                </c:pt>
                <c:pt idx="276">
                  <c:v>96</c:v>
                </c:pt>
                <c:pt idx="277">
                  <c:v>93</c:v>
                </c:pt>
                <c:pt idx="278">
                  <c:v>104</c:v>
                </c:pt>
                <c:pt idx="279">
                  <c:v>96</c:v>
                </c:pt>
                <c:pt idx="280">
                  <c:v>92</c:v>
                </c:pt>
                <c:pt idx="281">
                  <c:v>94</c:v>
                </c:pt>
                <c:pt idx="282">
                  <c:v>101</c:v>
                </c:pt>
                <c:pt idx="283">
                  <c:v>91</c:v>
                </c:pt>
                <c:pt idx="284">
                  <c:v>89</c:v>
                </c:pt>
                <c:pt idx="285">
                  <c:v>93</c:v>
                </c:pt>
                <c:pt idx="286">
                  <c:v>89</c:v>
                </c:pt>
                <c:pt idx="287">
                  <c:v>93</c:v>
                </c:pt>
                <c:pt idx="288">
                  <c:v>87</c:v>
                </c:pt>
                <c:pt idx="289">
                  <c:v>88</c:v>
                </c:pt>
                <c:pt idx="290">
                  <c:v>92</c:v>
                </c:pt>
                <c:pt idx="291">
                  <c:v>95</c:v>
                </c:pt>
                <c:pt idx="292">
                  <c:v>96</c:v>
                </c:pt>
                <c:pt idx="293">
                  <c:v>92</c:v>
                </c:pt>
                <c:pt idx="294">
                  <c:v>94</c:v>
                </c:pt>
                <c:pt idx="295">
                  <c:v>95</c:v>
                </c:pt>
                <c:pt idx="296">
                  <c:v>94</c:v>
                </c:pt>
                <c:pt idx="297">
                  <c:v>97</c:v>
                </c:pt>
                <c:pt idx="298">
                  <c:v>92</c:v>
                </c:pt>
                <c:pt idx="299">
                  <c:v>96</c:v>
                </c:pt>
                <c:pt idx="300">
                  <c:v>93</c:v>
                </c:pt>
                <c:pt idx="301">
                  <c:v>95</c:v>
                </c:pt>
                <c:pt idx="302">
                  <c:v>97</c:v>
                </c:pt>
                <c:pt idx="303">
                  <c:v>94</c:v>
                </c:pt>
                <c:pt idx="304">
                  <c:v>97</c:v>
                </c:pt>
                <c:pt idx="305">
                  <c:v>96</c:v>
                </c:pt>
                <c:pt idx="306">
                  <c:v>97</c:v>
                </c:pt>
                <c:pt idx="307">
                  <c:v>95</c:v>
                </c:pt>
                <c:pt idx="308">
                  <c:v>96</c:v>
                </c:pt>
                <c:pt idx="309">
                  <c:v>95</c:v>
                </c:pt>
                <c:pt idx="310">
                  <c:v>99</c:v>
                </c:pt>
                <c:pt idx="311">
                  <c:v>97</c:v>
                </c:pt>
                <c:pt idx="312">
                  <c:v>92</c:v>
                </c:pt>
                <c:pt idx="313">
                  <c:v>98</c:v>
                </c:pt>
                <c:pt idx="314">
                  <c:v>100</c:v>
                </c:pt>
                <c:pt idx="315">
                  <c:v>102</c:v>
                </c:pt>
                <c:pt idx="316">
                  <c:v>107</c:v>
                </c:pt>
                <c:pt idx="317">
                  <c:v>112</c:v>
                </c:pt>
                <c:pt idx="318">
                  <c:v>102</c:v>
                </c:pt>
                <c:pt idx="319">
                  <c:v>109</c:v>
                </c:pt>
                <c:pt idx="320">
                  <c:v>114</c:v>
                </c:pt>
                <c:pt idx="321">
                  <c:v>121</c:v>
                </c:pt>
                <c:pt idx="322">
                  <c:v>123</c:v>
                </c:pt>
                <c:pt idx="323">
                  <c:v>119</c:v>
                </c:pt>
                <c:pt idx="324">
                  <c:v>117</c:v>
                </c:pt>
                <c:pt idx="325">
                  <c:v>113</c:v>
                </c:pt>
                <c:pt idx="326">
                  <c:v>104</c:v>
                </c:pt>
                <c:pt idx="327">
                  <c:v>107</c:v>
                </c:pt>
                <c:pt idx="328">
                  <c:v>108</c:v>
                </c:pt>
                <c:pt idx="329">
                  <c:v>107</c:v>
                </c:pt>
                <c:pt idx="330">
                  <c:v>120</c:v>
                </c:pt>
                <c:pt idx="331">
                  <c:v>122</c:v>
                </c:pt>
                <c:pt idx="332">
                  <c:v>122</c:v>
                </c:pt>
                <c:pt idx="333">
                  <c:v>106</c:v>
                </c:pt>
                <c:pt idx="334">
                  <c:v>118</c:v>
                </c:pt>
                <c:pt idx="335">
                  <c:v>112</c:v>
                </c:pt>
                <c:pt idx="336">
                  <c:v>112</c:v>
                </c:pt>
                <c:pt idx="337">
                  <c:v>127</c:v>
                </c:pt>
                <c:pt idx="338">
                  <c:v>134</c:v>
                </c:pt>
                <c:pt idx="339">
                  <c:v>129</c:v>
                </c:pt>
                <c:pt idx="340">
                  <c:v>110</c:v>
                </c:pt>
                <c:pt idx="341">
                  <c:v>116</c:v>
                </c:pt>
                <c:pt idx="342">
                  <c:v>116</c:v>
                </c:pt>
                <c:pt idx="343">
                  <c:v>112</c:v>
                </c:pt>
                <c:pt idx="344">
                  <c:v>125</c:v>
                </c:pt>
                <c:pt idx="345">
                  <c:v>130</c:v>
                </c:pt>
                <c:pt idx="346">
                  <c:v>118</c:v>
                </c:pt>
                <c:pt idx="347">
                  <c:v>105</c:v>
                </c:pt>
                <c:pt idx="348">
                  <c:v>115</c:v>
                </c:pt>
                <c:pt idx="349">
                  <c:v>118</c:v>
                </c:pt>
                <c:pt idx="350">
                  <c:v>121</c:v>
                </c:pt>
                <c:pt idx="351">
                  <c:v>115</c:v>
                </c:pt>
                <c:pt idx="352">
                  <c:v>119</c:v>
                </c:pt>
                <c:pt idx="353">
                  <c:v>120</c:v>
                </c:pt>
                <c:pt idx="354">
                  <c:v>100</c:v>
                </c:pt>
                <c:pt idx="355">
                  <c:v>112</c:v>
                </c:pt>
                <c:pt idx="356">
                  <c:v>123</c:v>
                </c:pt>
                <c:pt idx="357">
                  <c:v>117</c:v>
                </c:pt>
                <c:pt idx="358">
                  <c:v>111</c:v>
                </c:pt>
                <c:pt idx="359">
                  <c:v>128</c:v>
                </c:pt>
                <c:pt idx="360">
                  <c:v>128</c:v>
                </c:pt>
                <c:pt idx="361">
                  <c:v>100</c:v>
                </c:pt>
                <c:pt idx="362">
                  <c:v>94</c:v>
                </c:pt>
                <c:pt idx="363">
                  <c:v>99</c:v>
                </c:pt>
                <c:pt idx="364">
                  <c:v>112</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Sheet1!$F$2:$F$366</c:f>
              <c:numCache>
                <c:formatCode>0</c:formatCode>
                <c:ptCount val="365"/>
                <c:pt idx="0">
                  <c:v>115</c:v>
                </c:pt>
                <c:pt idx="1">
                  <c:v>116</c:v>
                </c:pt>
                <c:pt idx="2">
                  <c:v>113</c:v>
                </c:pt>
                <c:pt idx="3">
                  <c:v>112</c:v>
                </c:pt>
                <c:pt idx="4">
                  <c:v>110</c:v>
                </c:pt>
                <c:pt idx="5">
                  <c:v>111</c:v>
                </c:pt>
                <c:pt idx="6">
                  <c:v>115</c:v>
                </c:pt>
                <c:pt idx="7">
                  <c:v>116</c:v>
                </c:pt>
                <c:pt idx="8">
                  <c:v>116</c:v>
                </c:pt>
                <c:pt idx="9">
                  <c:v>115</c:v>
                </c:pt>
                <c:pt idx="10">
                  <c:v>115</c:v>
                </c:pt>
                <c:pt idx="11">
                  <c:v>115</c:v>
                </c:pt>
                <c:pt idx="12">
                  <c:v>106</c:v>
                </c:pt>
                <c:pt idx="13">
                  <c:v>107</c:v>
                </c:pt>
                <c:pt idx="14">
                  <c:v>107</c:v>
                </c:pt>
                <c:pt idx="15">
                  <c:v>106</c:v>
                </c:pt>
                <c:pt idx="16">
                  <c:v>106</c:v>
                </c:pt>
                <c:pt idx="17">
                  <c:v>106</c:v>
                </c:pt>
                <c:pt idx="18">
                  <c:v>112</c:v>
                </c:pt>
                <c:pt idx="19">
                  <c:v>114</c:v>
                </c:pt>
                <c:pt idx="20">
                  <c:v>116</c:v>
                </c:pt>
                <c:pt idx="21">
                  <c:v>117</c:v>
                </c:pt>
                <c:pt idx="22">
                  <c:v>116</c:v>
                </c:pt>
                <c:pt idx="23">
                  <c:v>115</c:v>
                </c:pt>
                <c:pt idx="24">
                  <c:v>115</c:v>
                </c:pt>
                <c:pt idx="25">
                  <c:v>116</c:v>
                </c:pt>
                <c:pt idx="26">
                  <c:v>111</c:v>
                </c:pt>
                <c:pt idx="27">
                  <c:v>115</c:v>
                </c:pt>
                <c:pt idx="28">
                  <c:v>115</c:v>
                </c:pt>
                <c:pt idx="29">
                  <c:v>107</c:v>
                </c:pt>
                <c:pt idx="30">
                  <c:v>103</c:v>
                </c:pt>
                <c:pt idx="31">
                  <c:v>101</c:v>
                </c:pt>
                <c:pt idx="32">
                  <c:v>107</c:v>
                </c:pt>
                <c:pt idx="33">
                  <c:v>115</c:v>
                </c:pt>
                <c:pt idx="34">
                  <c:v>115</c:v>
                </c:pt>
                <c:pt idx="35">
                  <c:v>115</c:v>
                </c:pt>
                <c:pt idx="36">
                  <c:v>116</c:v>
                </c:pt>
                <c:pt idx="37">
                  <c:v>114</c:v>
                </c:pt>
                <c:pt idx="38">
                  <c:v>111</c:v>
                </c:pt>
                <c:pt idx="39">
                  <c:v>107</c:v>
                </c:pt>
                <c:pt idx="40">
                  <c:v>106</c:v>
                </c:pt>
                <c:pt idx="41">
                  <c:v>98</c:v>
                </c:pt>
                <c:pt idx="42">
                  <c:v>110</c:v>
                </c:pt>
                <c:pt idx="43">
                  <c:v>107</c:v>
                </c:pt>
                <c:pt idx="44">
                  <c:v>105</c:v>
                </c:pt>
                <c:pt idx="45">
                  <c:v>107</c:v>
                </c:pt>
                <c:pt idx="46">
                  <c:v>107</c:v>
                </c:pt>
                <c:pt idx="47">
                  <c:v>108</c:v>
                </c:pt>
                <c:pt idx="48">
                  <c:v>108</c:v>
                </c:pt>
                <c:pt idx="49">
                  <c:v>110</c:v>
                </c:pt>
                <c:pt idx="50">
                  <c:v>100</c:v>
                </c:pt>
                <c:pt idx="51">
                  <c:v>90</c:v>
                </c:pt>
                <c:pt idx="52">
                  <c:v>91</c:v>
                </c:pt>
                <c:pt idx="53">
                  <c:v>90</c:v>
                </c:pt>
                <c:pt idx="54">
                  <c:v>94</c:v>
                </c:pt>
                <c:pt idx="55">
                  <c:v>102</c:v>
                </c:pt>
                <c:pt idx="56">
                  <c:v>118</c:v>
                </c:pt>
                <c:pt idx="57">
                  <c:v>118</c:v>
                </c:pt>
                <c:pt idx="58">
                  <c:v>118</c:v>
                </c:pt>
                <c:pt idx="59">
                  <c:v>117</c:v>
                </c:pt>
                <c:pt idx="60">
                  <c:v>110</c:v>
                </c:pt>
                <c:pt idx="61">
                  <c:v>110</c:v>
                </c:pt>
                <c:pt idx="62">
                  <c:v>110</c:v>
                </c:pt>
                <c:pt idx="63">
                  <c:v>109</c:v>
                </c:pt>
                <c:pt idx="64">
                  <c:v>111</c:v>
                </c:pt>
                <c:pt idx="65">
                  <c:v>109</c:v>
                </c:pt>
                <c:pt idx="66">
                  <c:v>109</c:v>
                </c:pt>
                <c:pt idx="67">
                  <c:v>111</c:v>
                </c:pt>
                <c:pt idx="68">
                  <c:v>110</c:v>
                </c:pt>
                <c:pt idx="69">
                  <c:v>111</c:v>
                </c:pt>
                <c:pt idx="70">
                  <c:v>110</c:v>
                </c:pt>
                <c:pt idx="71">
                  <c:v>110</c:v>
                </c:pt>
                <c:pt idx="72">
                  <c:v>107</c:v>
                </c:pt>
                <c:pt idx="73">
                  <c:v>110</c:v>
                </c:pt>
                <c:pt idx="74">
                  <c:v>110</c:v>
                </c:pt>
                <c:pt idx="75">
                  <c:v>110</c:v>
                </c:pt>
                <c:pt idx="76">
                  <c:v>109</c:v>
                </c:pt>
                <c:pt idx="77">
                  <c:v>109</c:v>
                </c:pt>
                <c:pt idx="78">
                  <c:v>109</c:v>
                </c:pt>
                <c:pt idx="79">
                  <c:v>109</c:v>
                </c:pt>
                <c:pt idx="80">
                  <c:v>113</c:v>
                </c:pt>
                <c:pt idx="81">
                  <c:v>113</c:v>
                </c:pt>
                <c:pt idx="82">
                  <c:v>113</c:v>
                </c:pt>
                <c:pt idx="83">
                  <c:v>113</c:v>
                </c:pt>
                <c:pt idx="84">
                  <c:v>113</c:v>
                </c:pt>
                <c:pt idx="85">
                  <c:v>111</c:v>
                </c:pt>
                <c:pt idx="86">
                  <c:v>112</c:v>
                </c:pt>
                <c:pt idx="87">
                  <c:v>113</c:v>
                </c:pt>
                <c:pt idx="88">
                  <c:v>112</c:v>
                </c:pt>
                <c:pt idx="89">
                  <c:v>113</c:v>
                </c:pt>
                <c:pt idx="90">
                  <c:v>111</c:v>
                </c:pt>
                <c:pt idx="91">
                  <c:v>104</c:v>
                </c:pt>
                <c:pt idx="92">
                  <c:v>104</c:v>
                </c:pt>
                <c:pt idx="93">
                  <c:v>104</c:v>
                </c:pt>
                <c:pt idx="94">
                  <c:v>103</c:v>
                </c:pt>
                <c:pt idx="95">
                  <c:v>105</c:v>
                </c:pt>
                <c:pt idx="96">
                  <c:v>105</c:v>
                </c:pt>
                <c:pt idx="97">
                  <c:v>106</c:v>
                </c:pt>
                <c:pt idx="98">
                  <c:v>101</c:v>
                </c:pt>
                <c:pt idx="99">
                  <c:v>100</c:v>
                </c:pt>
                <c:pt idx="100">
                  <c:v>104</c:v>
                </c:pt>
                <c:pt idx="101">
                  <c:v>104</c:v>
                </c:pt>
                <c:pt idx="102">
                  <c:v>109</c:v>
                </c:pt>
                <c:pt idx="103">
                  <c:v>105</c:v>
                </c:pt>
                <c:pt idx="104">
                  <c:v>105</c:v>
                </c:pt>
                <c:pt idx="105">
                  <c:v>106</c:v>
                </c:pt>
                <c:pt idx="106">
                  <c:v>106</c:v>
                </c:pt>
                <c:pt idx="107">
                  <c:v>106</c:v>
                </c:pt>
                <c:pt idx="108">
                  <c:v>106</c:v>
                </c:pt>
                <c:pt idx="109">
                  <c:v>106</c:v>
                </c:pt>
                <c:pt idx="110">
                  <c:v>106</c:v>
                </c:pt>
                <c:pt idx="111">
                  <c:v>93</c:v>
                </c:pt>
                <c:pt idx="112">
                  <c:v>84</c:v>
                </c:pt>
                <c:pt idx="113">
                  <c:v>81</c:v>
                </c:pt>
                <c:pt idx="114">
                  <c:v>78</c:v>
                </c:pt>
                <c:pt idx="115">
                  <c:v>79</c:v>
                </c:pt>
                <c:pt idx="116">
                  <c:v>82</c:v>
                </c:pt>
                <c:pt idx="117">
                  <c:v>83</c:v>
                </c:pt>
                <c:pt idx="118">
                  <c:v>83</c:v>
                </c:pt>
                <c:pt idx="119">
                  <c:v>83</c:v>
                </c:pt>
                <c:pt idx="120">
                  <c:v>78</c:v>
                </c:pt>
                <c:pt idx="121">
                  <c:v>78</c:v>
                </c:pt>
                <c:pt idx="122">
                  <c:v>79</c:v>
                </c:pt>
                <c:pt idx="123">
                  <c:v>78</c:v>
                </c:pt>
                <c:pt idx="124">
                  <c:v>77</c:v>
                </c:pt>
                <c:pt idx="125">
                  <c:v>90</c:v>
                </c:pt>
                <c:pt idx="126">
                  <c:v>99</c:v>
                </c:pt>
                <c:pt idx="127">
                  <c:v>101</c:v>
                </c:pt>
                <c:pt idx="128">
                  <c:v>101</c:v>
                </c:pt>
                <c:pt idx="129">
                  <c:v>102</c:v>
                </c:pt>
                <c:pt idx="130">
                  <c:v>102</c:v>
                </c:pt>
                <c:pt idx="131">
                  <c:v>101</c:v>
                </c:pt>
                <c:pt idx="132">
                  <c:v>101</c:v>
                </c:pt>
                <c:pt idx="133">
                  <c:v>101</c:v>
                </c:pt>
                <c:pt idx="134">
                  <c:v>101</c:v>
                </c:pt>
                <c:pt idx="135">
                  <c:v>100</c:v>
                </c:pt>
                <c:pt idx="136">
                  <c:v>95</c:v>
                </c:pt>
                <c:pt idx="137">
                  <c:v>99</c:v>
                </c:pt>
                <c:pt idx="138">
                  <c:v>100</c:v>
                </c:pt>
                <c:pt idx="139">
                  <c:v>100</c:v>
                </c:pt>
                <c:pt idx="140">
                  <c:v>100</c:v>
                </c:pt>
                <c:pt idx="141">
                  <c:v>101</c:v>
                </c:pt>
                <c:pt idx="142">
                  <c:v>100</c:v>
                </c:pt>
                <c:pt idx="143">
                  <c:v>104</c:v>
                </c:pt>
                <c:pt idx="144">
                  <c:v>104</c:v>
                </c:pt>
                <c:pt idx="145">
                  <c:v>115</c:v>
                </c:pt>
                <c:pt idx="146">
                  <c:v>115</c:v>
                </c:pt>
                <c:pt idx="147">
                  <c:v>119</c:v>
                </c:pt>
                <c:pt idx="148">
                  <c:v>120</c:v>
                </c:pt>
                <c:pt idx="149">
                  <c:v>126</c:v>
                </c:pt>
                <c:pt idx="150">
                  <c:v>128</c:v>
                </c:pt>
                <c:pt idx="151">
                  <c:v>129</c:v>
                </c:pt>
                <c:pt idx="152">
                  <c:v>129</c:v>
                </c:pt>
                <c:pt idx="153">
                  <c:v>129</c:v>
                </c:pt>
                <c:pt idx="154">
                  <c:v>126</c:v>
                </c:pt>
                <c:pt idx="155">
                  <c:v>120</c:v>
                </c:pt>
                <c:pt idx="156">
                  <c:v>120</c:v>
                </c:pt>
                <c:pt idx="157">
                  <c:v>119</c:v>
                </c:pt>
                <c:pt idx="158">
                  <c:v>116</c:v>
                </c:pt>
                <c:pt idx="159">
                  <c:v>117</c:v>
                </c:pt>
                <c:pt idx="160">
                  <c:v>115</c:v>
                </c:pt>
                <c:pt idx="161">
                  <c:v>114</c:v>
                </c:pt>
                <c:pt idx="162">
                  <c:v>114</c:v>
                </c:pt>
                <c:pt idx="163">
                  <c:v>113</c:v>
                </c:pt>
                <c:pt idx="164">
                  <c:v>116</c:v>
                </c:pt>
                <c:pt idx="165">
                  <c:v>116</c:v>
                </c:pt>
                <c:pt idx="166">
                  <c:v>116</c:v>
                </c:pt>
                <c:pt idx="167">
                  <c:v>116</c:v>
                </c:pt>
                <c:pt idx="168">
                  <c:v>116</c:v>
                </c:pt>
                <c:pt idx="169">
                  <c:v>116</c:v>
                </c:pt>
                <c:pt idx="170">
                  <c:v>116</c:v>
                </c:pt>
                <c:pt idx="171">
                  <c:v>116</c:v>
                </c:pt>
                <c:pt idx="172">
                  <c:v>116</c:v>
                </c:pt>
                <c:pt idx="173">
                  <c:v>116</c:v>
                </c:pt>
                <c:pt idx="174">
                  <c:v>116</c:v>
                </c:pt>
                <c:pt idx="175">
                  <c:v>115</c:v>
                </c:pt>
                <c:pt idx="176">
                  <c:v>115</c:v>
                </c:pt>
                <c:pt idx="177">
                  <c:v>115</c:v>
                </c:pt>
                <c:pt idx="178">
                  <c:v>116</c:v>
                </c:pt>
                <c:pt idx="179">
                  <c:v>116</c:v>
                </c:pt>
                <c:pt idx="180">
                  <c:v>117</c:v>
                </c:pt>
                <c:pt idx="181">
                  <c:v>117</c:v>
                </c:pt>
                <c:pt idx="182">
                  <c:v>117</c:v>
                </c:pt>
                <c:pt idx="183">
                  <c:v>117</c:v>
                </c:pt>
                <c:pt idx="184">
                  <c:v>117</c:v>
                </c:pt>
                <c:pt idx="185">
                  <c:v>117</c:v>
                </c:pt>
                <c:pt idx="186">
                  <c:v>117</c:v>
                </c:pt>
                <c:pt idx="187">
                  <c:v>117</c:v>
                </c:pt>
                <c:pt idx="188">
                  <c:v>117</c:v>
                </c:pt>
                <c:pt idx="189">
                  <c:v>116</c:v>
                </c:pt>
                <c:pt idx="190">
                  <c:v>117</c:v>
                </c:pt>
                <c:pt idx="191">
                  <c:v>117</c:v>
                </c:pt>
                <c:pt idx="192">
                  <c:v>116</c:v>
                </c:pt>
                <c:pt idx="193">
                  <c:v>116</c:v>
                </c:pt>
                <c:pt idx="194">
                  <c:v>116</c:v>
                </c:pt>
                <c:pt idx="195">
                  <c:v>110</c:v>
                </c:pt>
                <c:pt idx="196">
                  <c:v>115</c:v>
                </c:pt>
                <c:pt idx="197">
                  <c:v>115</c:v>
                </c:pt>
                <c:pt idx="198">
                  <c:v>116</c:v>
                </c:pt>
                <c:pt idx="199">
                  <c:v>116</c:v>
                </c:pt>
                <c:pt idx="200">
                  <c:v>116</c:v>
                </c:pt>
                <c:pt idx="201">
                  <c:v>115</c:v>
                </c:pt>
                <c:pt idx="202">
                  <c:v>114.5</c:v>
                </c:pt>
                <c:pt idx="203">
                  <c:v>114</c:v>
                </c:pt>
                <c:pt idx="204">
                  <c:v>111</c:v>
                </c:pt>
                <c:pt idx="205">
                  <c:v>111</c:v>
                </c:pt>
                <c:pt idx="206">
                  <c:v>115</c:v>
                </c:pt>
                <c:pt idx="207">
                  <c:v>117</c:v>
                </c:pt>
                <c:pt idx="208">
                  <c:v>118</c:v>
                </c:pt>
                <c:pt idx="209">
                  <c:v>118</c:v>
                </c:pt>
                <c:pt idx="210">
                  <c:v>118</c:v>
                </c:pt>
                <c:pt idx="211">
                  <c:v>118</c:v>
                </c:pt>
                <c:pt idx="212">
                  <c:v>115</c:v>
                </c:pt>
                <c:pt idx="213">
                  <c:v>114</c:v>
                </c:pt>
                <c:pt idx="214">
                  <c:v>115</c:v>
                </c:pt>
                <c:pt idx="215">
                  <c:v>113</c:v>
                </c:pt>
                <c:pt idx="216">
                  <c:v>92</c:v>
                </c:pt>
                <c:pt idx="217">
                  <c:v>90</c:v>
                </c:pt>
                <c:pt idx="218">
                  <c:v>91</c:v>
                </c:pt>
                <c:pt idx="219">
                  <c:v>91</c:v>
                </c:pt>
                <c:pt idx="220">
                  <c:v>91</c:v>
                </c:pt>
                <c:pt idx="221">
                  <c:v>92</c:v>
                </c:pt>
                <c:pt idx="222">
                  <c:v>95</c:v>
                </c:pt>
                <c:pt idx="223">
                  <c:v>110</c:v>
                </c:pt>
                <c:pt idx="224">
                  <c:v>116</c:v>
                </c:pt>
                <c:pt idx="225">
                  <c:v>115</c:v>
                </c:pt>
                <c:pt idx="226">
                  <c:v>121</c:v>
                </c:pt>
                <c:pt idx="227">
                  <c:v>126</c:v>
                </c:pt>
                <c:pt idx="228">
                  <c:v>125</c:v>
                </c:pt>
                <c:pt idx="229">
                  <c:v>127</c:v>
                </c:pt>
                <c:pt idx="230">
                  <c:v>127</c:v>
                </c:pt>
                <c:pt idx="231">
                  <c:v>127</c:v>
                </c:pt>
                <c:pt idx="232">
                  <c:v>130</c:v>
                </c:pt>
                <c:pt idx="233">
                  <c:v>131</c:v>
                </c:pt>
                <c:pt idx="234">
                  <c:v>131</c:v>
                </c:pt>
                <c:pt idx="235">
                  <c:v>126</c:v>
                </c:pt>
                <c:pt idx="236">
                  <c:v>126</c:v>
                </c:pt>
                <c:pt idx="237">
                  <c:v>126</c:v>
                </c:pt>
                <c:pt idx="238">
                  <c:v>126</c:v>
                </c:pt>
                <c:pt idx="239">
                  <c:v>124</c:v>
                </c:pt>
                <c:pt idx="240">
                  <c:v>122</c:v>
                </c:pt>
                <c:pt idx="241">
                  <c:v>121</c:v>
                </c:pt>
                <c:pt idx="242">
                  <c:v>123</c:v>
                </c:pt>
                <c:pt idx="243">
                  <c:v>125</c:v>
                </c:pt>
                <c:pt idx="244">
                  <c:v>121</c:v>
                </c:pt>
                <c:pt idx="245">
                  <c:v>121</c:v>
                </c:pt>
                <c:pt idx="246">
                  <c:v>121</c:v>
                </c:pt>
                <c:pt idx="247">
                  <c:v>121</c:v>
                </c:pt>
                <c:pt idx="248">
                  <c:v>121</c:v>
                </c:pt>
                <c:pt idx="249">
                  <c:v>121</c:v>
                </c:pt>
                <c:pt idx="250">
                  <c:v>121</c:v>
                </c:pt>
                <c:pt idx="251">
                  <c:v>121</c:v>
                </c:pt>
                <c:pt idx="252">
                  <c:v>109</c:v>
                </c:pt>
                <c:pt idx="253">
                  <c:v>96</c:v>
                </c:pt>
                <c:pt idx="254">
                  <c:v>96</c:v>
                </c:pt>
                <c:pt idx="255">
                  <c:v>113</c:v>
                </c:pt>
                <c:pt idx="256">
                  <c:v>116</c:v>
                </c:pt>
                <c:pt idx="257">
                  <c:v>102</c:v>
                </c:pt>
                <c:pt idx="258">
                  <c:v>94</c:v>
                </c:pt>
                <c:pt idx="259">
                  <c:v>110</c:v>
                </c:pt>
                <c:pt idx="260">
                  <c:v>122</c:v>
                </c:pt>
                <c:pt idx="261">
                  <c:v>121</c:v>
                </c:pt>
                <c:pt idx="262">
                  <c:v>118</c:v>
                </c:pt>
                <c:pt idx="263">
                  <c:v>116</c:v>
                </c:pt>
                <c:pt idx="264">
                  <c:v>115</c:v>
                </c:pt>
                <c:pt idx="265">
                  <c:v>115</c:v>
                </c:pt>
                <c:pt idx="266">
                  <c:v>121</c:v>
                </c:pt>
                <c:pt idx="267">
                  <c:v>124</c:v>
                </c:pt>
                <c:pt idx="268">
                  <c:v>120</c:v>
                </c:pt>
                <c:pt idx="269">
                  <c:v>121</c:v>
                </c:pt>
                <c:pt idx="270">
                  <c:v>121</c:v>
                </c:pt>
                <c:pt idx="271">
                  <c:v>122</c:v>
                </c:pt>
                <c:pt idx="272">
                  <c:v>102</c:v>
                </c:pt>
                <c:pt idx="273">
                  <c:v>85</c:v>
                </c:pt>
                <c:pt idx="274">
                  <c:v>85</c:v>
                </c:pt>
                <c:pt idx="275">
                  <c:v>86</c:v>
                </c:pt>
                <c:pt idx="276">
                  <c:v>95</c:v>
                </c:pt>
                <c:pt idx="277">
                  <c:v>108</c:v>
                </c:pt>
                <c:pt idx="278">
                  <c:v>108</c:v>
                </c:pt>
                <c:pt idx="279">
                  <c:v>109</c:v>
                </c:pt>
                <c:pt idx="280">
                  <c:v>106</c:v>
                </c:pt>
                <c:pt idx="281">
                  <c:v>104</c:v>
                </c:pt>
                <c:pt idx="282">
                  <c:v>115</c:v>
                </c:pt>
                <c:pt idx="283">
                  <c:v>103</c:v>
                </c:pt>
                <c:pt idx="284">
                  <c:v>103</c:v>
                </c:pt>
                <c:pt idx="285">
                  <c:v>103</c:v>
                </c:pt>
                <c:pt idx="286">
                  <c:v>104</c:v>
                </c:pt>
                <c:pt idx="287">
                  <c:v>103</c:v>
                </c:pt>
                <c:pt idx="288">
                  <c:v>103</c:v>
                </c:pt>
                <c:pt idx="289">
                  <c:v>103</c:v>
                </c:pt>
                <c:pt idx="290">
                  <c:v>98</c:v>
                </c:pt>
                <c:pt idx="291">
                  <c:v>98</c:v>
                </c:pt>
                <c:pt idx="292">
                  <c:v>78</c:v>
                </c:pt>
                <c:pt idx="293">
                  <c:v>74</c:v>
                </c:pt>
                <c:pt idx="294">
                  <c:v>77</c:v>
                </c:pt>
                <c:pt idx="295">
                  <c:v>78</c:v>
                </c:pt>
                <c:pt idx="296">
                  <c:v>79</c:v>
                </c:pt>
                <c:pt idx="297">
                  <c:v>88</c:v>
                </c:pt>
                <c:pt idx="298">
                  <c:v>89</c:v>
                </c:pt>
                <c:pt idx="299">
                  <c:v>88</c:v>
                </c:pt>
                <c:pt idx="300">
                  <c:v>90</c:v>
                </c:pt>
                <c:pt idx="301">
                  <c:v>88</c:v>
                </c:pt>
                <c:pt idx="302">
                  <c:v>85</c:v>
                </c:pt>
                <c:pt idx="303">
                  <c:v>79</c:v>
                </c:pt>
                <c:pt idx="304">
                  <c:v>77</c:v>
                </c:pt>
                <c:pt idx="305">
                  <c:v>77</c:v>
                </c:pt>
                <c:pt idx="306">
                  <c:v>77</c:v>
                </c:pt>
                <c:pt idx="307">
                  <c:v>87</c:v>
                </c:pt>
                <c:pt idx="308">
                  <c:v>87</c:v>
                </c:pt>
                <c:pt idx="309">
                  <c:v>79</c:v>
                </c:pt>
                <c:pt idx="310">
                  <c:v>80</c:v>
                </c:pt>
                <c:pt idx="311">
                  <c:v>81</c:v>
                </c:pt>
                <c:pt idx="312">
                  <c:v>80</c:v>
                </c:pt>
                <c:pt idx="313">
                  <c:v>83</c:v>
                </c:pt>
                <c:pt idx="314">
                  <c:v>81</c:v>
                </c:pt>
                <c:pt idx="315">
                  <c:v>81</c:v>
                </c:pt>
                <c:pt idx="316">
                  <c:v>81</c:v>
                </c:pt>
                <c:pt idx="317">
                  <c:v>78</c:v>
                </c:pt>
                <c:pt idx="318">
                  <c:v>77</c:v>
                </c:pt>
                <c:pt idx="319">
                  <c:v>83</c:v>
                </c:pt>
                <c:pt idx="320">
                  <c:v>79</c:v>
                </c:pt>
                <c:pt idx="321">
                  <c:v>81</c:v>
                </c:pt>
                <c:pt idx="322">
                  <c:v>82</c:v>
                </c:pt>
                <c:pt idx="323">
                  <c:v>87</c:v>
                </c:pt>
                <c:pt idx="324">
                  <c:v>89</c:v>
                </c:pt>
                <c:pt idx="325">
                  <c:v>91</c:v>
                </c:pt>
                <c:pt idx="326">
                  <c:v>91</c:v>
                </c:pt>
                <c:pt idx="327">
                  <c:v>91</c:v>
                </c:pt>
                <c:pt idx="328">
                  <c:v>91</c:v>
                </c:pt>
                <c:pt idx="329">
                  <c:v>91</c:v>
                </c:pt>
                <c:pt idx="330">
                  <c:v>91</c:v>
                </c:pt>
                <c:pt idx="331">
                  <c:v>91</c:v>
                </c:pt>
                <c:pt idx="332">
                  <c:v>91</c:v>
                </c:pt>
                <c:pt idx="333">
                  <c:v>91</c:v>
                </c:pt>
                <c:pt idx="334">
                  <c:v>90</c:v>
                </c:pt>
                <c:pt idx="335">
                  <c:v>91</c:v>
                </c:pt>
                <c:pt idx="336">
                  <c:v>91</c:v>
                </c:pt>
                <c:pt idx="337">
                  <c:v>91</c:v>
                </c:pt>
                <c:pt idx="338">
                  <c:v>91</c:v>
                </c:pt>
                <c:pt idx="339">
                  <c:v>77</c:v>
                </c:pt>
                <c:pt idx="340">
                  <c:v>68</c:v>
                </c:pt>
                <c:pt idx="341">
                  <c:v>72</c:v>
                </c:pt>
                <c:pt idx="342">
                  <c:v>86</c:v>
                </c:pt>
                <c:pt idx="343">
                  <c:v>81</c:v>
                </c:pt>
                <c:pt idx="344">
                  <c:v>84</c:v>
                </c:pt>
                <c:pt idx="345">
                  <c:v>85</c:v>
                </c:pt>
                <c:pt idx="346">
                  <c:v>94</c:v>
                </c:pt>
                <c:pt idx="347">
                  <c:v>95</c:v>
                </c:pt>
                <c:pt idx="348">
                  <c:v>89</c:v>
                </c:pt>
                <c:pt idx="349">
                  <c:v>87</c:v>
                </c:pt>
                <c:pt idx="350">
                  <c:v>88</c:v>
                </c:pt>
                <c:pt idx="351">
                  <c:v>85</c:v>
                </c:pt>
                <c:pt idx="352">
                  <c:v>84</c:v>
                </c:pt>
                <c:pt idx="353">
                  <c:v>84</c:v>
                </c:pt>
                <c:pt idx="354">
                  <c:v>79</c:v>
                </c:pt>
                <c:pt idx="355">
                  <c:v>84</c:v>
                </c:pt>
                <c:pt idx="356">
                  <c:v>86</c:v>
                </c:pt>
                <c:pt idx="357">
                  <c:v>89</c:v>
                </c:pt>
                <c:pt idx="358">
                  <c:v>95</c:v>
                </c:pt>
                <c:pt idx="359">
                  <c:v>97</c:v>
                </c:pt>
                <c:pt idx="360">
                  <c:v>95</c:v>
                </c:pt>
                <c:pt idx="361">
                  <c:v>93</c:v>
                </c:pt>
                <c:pt idx="362">
                  <c:v>110</c:v>
                </c:pt>
                <c:pt idx="363">
                  <c:v>93</c:v>
                </c:pt>
                <c:pt idx="364">
                  <c:v>93</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Sheet1!$G$2:$G$366</c:f>
              <c:numCache>
                <c:formatCode>0</c:formatCode>
                <c:ptCount val="365"/>
                <c:pt idx="0">
                  <c:v>89</c:v>
                </c:pt>
                <c:pt idx="1">
                  <c:v>81</c:v>
                </c:pt>
                <c:pt idx="2">
                  <c:v>96</c:v>
                </c:pt>
                <c:pt idx="3">
                  <c:v>73</c:v>
                </c:pt>
                <c:pt idx="4">
                  <c:v>97</c:v>
                </c:pt>
                <c:pt idx="5">
                  <c:v>79</c:v>
                </c:pt>
                <c:pt idx="6">
                  <c:v>113</c:v>
                </c:pt>
                <c:pt idx="7">
                  <c:v>93</c:v>
                </c:pt>
                <c:pt idx="8">
                  <c:v>86</c:v>
                </c:pt>
                <c:pt idx="9">
                  <c:v>75</c:v>
                </c:pt>
                <c:pt idx="10">
                  <c:v>69</c:v>
                </c:pt>
                <c:pt idx="11">
                  <c:v>84</c:v>
                </c:pt>
                <c:pt idx="12">
                  <c:v>117</c:v>
                </c:pt>
                <c:pt idx="13">
                  <c:v>124</c:v>
                </c:pt>
                <c:pt idx="14">
                  <c:v>93</c:v>
                </c:pt>
                <c:pt idx="15">
                  <c:v>104</c:v>
                </c:pt>
                <c:pt idx="16">
                  <c:v>109</c:v>
                </c:pt>
                <c:pt idx="17">
                  <c:v>103</c:v>
                </c:pt>
                <c:pt idx="18">
                  <c:v>102</c:v>
                </c:pt>
                <c:pt idx="19">
                  <c:v>117</c:v>
                </c:pt>
                <c:pt idx="20">
                  <c:v>72</c:v>
                </c:pt>
                <c:pt idx="21">
                  <c:v>94</c:v>
                </c:pt>
                <c:pt idx="22">
                  <c:v>129</c:v>
                </c:pt>
                <c:pt idx="23">
                  <c:v>155</c:v>
                </c:pt>
                <c:pt idx="24">
                  <c:v>179</c:v>
                </c:pt>
                <c:pt idx="25">
                  <c:v>99</c:v>
                </c:pt>
                <c:pt idx="26">
                  <c:v>112</c:v>
                </c:pt>
                <c:pt idx="27">
                  <c:v>84</c:v>
                </c:pt>
                <c:pt idx="28">
                  <c:v>91</c:v>
                </c:pt>
                <c:pt idx="29">
                  <c:v>101</c:v>
                </c:pt>
                <c:pt idx="30">
                  <c:v>140</c:v>
                </c:pt>
                <c:pt idx="31">
                  <c:v>147</c:v>
                </c:pt>
                <c:pt idx="32">
                  <c:v>143</c:v>
                </c:pt>
                <c:pt idx="33">
                  <c:v>131</c:v>
                </c:pt>
                <c:pt idx="34">
                  <c:v>93</c:v>
                </c:pt>
                <c:pt idx="35">
                  <c:v>121</c:v>
                </c:pt>
                <c:pt idx="36">
                  <c:v>108</c:v>
                </c:pt>
                <c:pt idx="37">
                  <c:v>100</c:v>
                </c:pt>
                <c:pt idx="38">
                  <c:v>105</c:v>
                </c:pt>
                <c:pt idx="39">
                  <c:v>117</c:v>
                </c:pt>
                <c:pt idx="40">
                  <c:v>109</c:v>
                </c:pt>
                <c:pt idx="41">
                  <c:v>82</c:v>
                </c:pt>
                <c:pt idx="42">
                  <c:v>96</c:v>
                </c:pt>
                <c:pt idx="43">
                  <c:v>76</c:v>
                </c:pt>
                <c:pt idx="44">
                  <c:v>104</c:v>
                </c:pt>
                <c:pt idx="45">
                  <c:v>118</c:v>
                </c:pt>
                <c:pt idx="46">
                  <c:v>148</c:v>
                </c:pt>
                <c:pt idx="47">
                  <c:v>194</c:v>
                </c:pt>
                <c:pt idx="48">
                  <c:v>249</c:v>
                </c:pt>
                <c:pt idx="49">
                  <c:v>268</c:v>
                </c:pt>
                <c:pt idx="50">
                  <c:v>250</c:v>
                </c:pt>
                <c:pt idx="51">
                  <c:v>268</c:v>
                </c:pt>
                <c:pt idx="52">
                  <c:v>228</c:v>
                </c:pt>
                <c:pt idx="53">
                  <c:v>231</c:v>
                </c:pt>
                <c:pt idx="54">
                  <c:v>225</c:v>
                </c:pt>
                <c:pt idx="55">
                  <c:v>263</c:v>
                </c:pt>
                <c:pt idx="56">
                  <c:v>301</c:v>
                </c:pt>
                <c:pt idx="57">
                  <c:v>324</c:v>
                </c:pt>
                <c:pt idx="58">
                  <c:v>297</c:v>
                </c:pt>
                <c:pt idx="59">
                  <c:v>189</c:v>
                </c:pt>
                <c:pt idx="60">
                  <c:v>131</c:v>
                </c:pt>
                <c:pt idx="61">
                  <c:v>114</c:v>
                </c:pt>
                <c:pt idx="62">
                  <c:v>145</c:v>
                </c:pt>
                <c:pt idx="63">
                  <c:v>161</c:v>
                </c:pt>
                <c:pt idx="64">
                  <c:v>181</c:v>
                </c:pt>
                <c:pt idx="65">
                  <c:v>213</c:v>
                </c:pt>
                <c:pt idx="66">
                  <c:v>226</c:v>
                </c:pt>
                <c:pt idx="67">
                  <c:v>235</c:v>
                </c:pt>
                <c:pt idx="68">
                  <c:v>234</c:v>
                </c:pt>
                <c:pt idx="69">
                  <c:v>235</c:v>
                </c:pt>
                <c:pt idx="70">
                  <c:v>259</c:v>
                </c:pt>
                <c:pt idx="71">
                  <c:v>258</c:v>
                </c:pt>
                <c:pt idx="72">
                  <c:v>237</c:v>
                </c:pt>
                <c:pt idx="73">
                  <c:v>228</c:v>
                </c:pt>
                <c:pt idx="74">
                  <c:v>237</c:v>
                </c:pt>
                <c:pt idx="75">
                  <c:v>272</c:v>
                </c:pt>
                <c:pt idx="76">
                  <c:v>282</c:v>
                </c:pt>
                <c:pt idx="77">
                  <c:v>312</c:v>
                </c:pt>
                <c:pt idx="78">
                  <c:v>330</c:v>
                </c:pt>
                <c:pt idx="79">
                  <c:v>343</c:v>
                </c:pt>
                <c:pt idx="80">
                  <c:v>330</c:v>
                </c:pt>
                <c:pt idx="81">
                  <c:v>302</c:v>
                </c:pt>
                <c:pt idx="82">
                  <c:v>262</c:v>
                </c:pt>
                <c:pt idx="83">
                  <c:v>221</c:v>
                </c:pt>
                <c:pt idx="84">
                  <c:v>138</c:v>
                </c:pt>
                <c:pt idx="85">
                  <c:v>136</c:v>
                </c:pt>
                <c:pt idx="86">
                  <c:v>171</c:v>
                </c:pt>
                <c:pt idx="87">
                  <c:v>211</c:v>
                </c:pt>
                <c:pt idx="88">
                  <c:v>217</c:v>
                </c:pt>
                <c:pt idx="89">
                  <c:v>167</c:v>
                </c:pt>
                <c:pt idx="90">
                  <c:v>137</c:v>
                </c:pt>
                <c:pt idx="91">
                  <c:v>281</c:v>
                </c:pt>
                <c:pt idx="92">
                  <c:v>281</c:v>
                </c:pt>
                <c:pt idx="93">
                  <c:v>304</c:v>
                </c:pt>
                <c:pt idx="94">
                  <c:v>289</c:v>
                </c:pt>
                <c:pt idx="95">
                  <c:v>246</c:v>
                </c:pt>
                <c:pt idx="96">
                  <c:v>302</c:v>
                </c:pt>
                <c:pt idx="97">
                  <c:v>281</c:v>
                </c:pt>
                <c:pt idx="98">
                  <c:v>219</c:v>
                </c:pt>
                <c:pt idx="99">
                  <c:v>171</c:v>
                </c:pt>
                <c:pt idx="100">
                  <c:v>232</c:v>
                </c:pt>
                <c:pt idx="101">
                  <c:v>232</c:v>
                </c:pt>
                <c:pt idx="102">
                  <c:v>262</c:v>
                </c:pt>
                <c:pt idx="103">
                  <c:v>174</c:v>
                </c:pt>
                <c:pt idx="104">
                  <c:v>155</c:v>
                </c:pt>
                <c:pt idx="105">
                  <c:v>188</c:v>
                </c:pt>
                <c:pt idx="106">
                  <c:v>201</c:v>
                </c:pt>
                <c:pt idx="107">
                  <c:v>210</c:v>
                </c:pt>
                <c:pt idx="108">
                  <c:v>124</c:v>
                </c:pt>
                <c:pt idx="109">
                  <c:v>148</c:v>
                </c:pt>
                <c:pt idx="110">
                  <c:v>184</c:v>
                </c:pt>
                <c:pt idx="111">
                  <c:v>154</c:v>
                </c:pt>
                <c:pt idx="112">
                  <c:v>89</c:v>
                </c:pt>
                <c:pt idx="113">
                  <c:v>111</c:v>
                </c:pt>
                <c:pt idx="114">
                  <c:v>101</c:v>
                </c:pt>
                <c:pt idx="115">
                  <c:v>97</c:v>
                </c:pt>
                <c:pt idx="116">
                  <c:v>138</c:v>
                </c:pt>
                <c:pt idx="117">
                  <c:v>196</c:v>
                </c:pt>
                <c:pt idx="118">
                  <c:v>215</c:v>
                </c:pt>
                <c:pt idx="119">
                  <c:v>195</c:v>
                </c:pt>
                <c:pt idx="120">
                  <c:v>135</c:v>
                </c:pt>
                <c:pt idx="121">
                  <c:v>150</c:v>
                </c:pt>
                <c:pt idx="122">
                  <c:v>160</c:v>
                </c:pt>
                <c:pt idx="123">
                  <c:v>203</c:v>
                </c:pt>
                <c:pt idx="124">
                  <c:v>308</c:v>
                </c:pt>
                <c:pt idx="125">
                  <c:v>320</c:v>
                </c:pt>
                <c:pt idx="126">
                  <c:v>273</c:v>
                </c:pt>
                <c:pt idx="127">
                  <c:v>301</c:v>
                </c:pt>
                <c:pt idx="128">
                  <c:v>330</c:v>
                </c:pt>
                <c:pt idx="129">
                  <c:v>335</c:v>
                </c:pt>
                <c:pt idx="130">
                  <c:v>274</c:v>
                </c:pt>
                <c:pt idx="131">
                  <c:v>260</c:v>
                </c:pt>
                <c:pt idx="132">
                  <c:v>322</c:v>
                </c:pt>
                <c:pt idx="133">
                  <c:v>411</c:v>
                </c:pt>
                <c:pt idx="134">
                  <c:v>389</c:v>
                </c:pt>
                <c:pt idx="135">
                  <c:v>338</c:v>
                </c:pt>
                <c:pt idx="136">
                  <c:v>309</c:v>
                </c:pt>
                <c:pt idx="137">
                  <c:v>280</c:v>
                </c:pt>
                <c:pt idx="138">
                  <c:v>278</c:v>
                </c:pt>
                <c:pt idx="139">
                  <c:v>287</c:v>
                </c:pt>
                <c:pt idx="140">
                  <c:v>309</c:v>
                </c:pt>
                <c:pt idx="141">
                  <c:v>270</c:v>
                </c:pt>
                <c:pt idx="142">
                  <c:v>210</c:v>
                </c:pt>
                <c:pt idx="143">
                  <c:v>213</c:v>
                </c:pt>
                <c:pt idx="144">
                  <c:v>285</c:v>
                </c:pt>
                <c:pt idx="145">
                  <c:v>268</c:v>
                </c:pt>
                <c:pt idx="146">
                  <c:v>268</c:v>
                </c:pt>
                <c:pt idx="147">
                  <c:v>226</c:v>
                </c:pt>
                <c:pt idx="148">
                  <c:v>215</c:v>
                </c:pt>
                <c:pt idx="149">
                  <c:v>199</c:v>
                </c:pt>
                <c:pt idx="150">
                  <c:v>226</c:v>
                </c:pt>
                <c:pt idx="151">
                  <c:v>254</c:v>
                </c:pt>
                <c:pt idx="152">
                  <c:v>208</c:v>
                </c:pt>
                <c:pt idx="153">
                  <c:v>122</c:v>
                </c:pt>
                <c:pt idx="154">
                  <c:v>58</c:v>
                </c:pt>
                <c:pt idx="155">
                  <c:v>38</c:v>
                </c:pt>
                <c:pt idx="156">
                  <c:v>38</c:v>
                </c:pt>
                <c:pt idx="157">
                  <c:v>44</c:v>
                </c:pt>
                <c:pt idx="158">
                  <c:v>106</c:v>
                </c:pt>
                <c:pt idx="159">
                  <c:v>151</c:v>
                </c:pt>
                <c:pt idx="160">
                  <c:v>124</c:v>
                </c:pt>
                <c:pt idx="161">
                  <c:v>95</c:v>
                </c:pt>
                <c:pt idx="162">
                  <c:v>119</c:v>
                </c:pt>
                <c:pt idx="163">
                  <c:v>144</c:v>
                </c:pt>
                <c:pt idx="164">
                  <c:v>160</c:v>
                </c:pt>
                <c:pt idx="165">
                  <c:v>162</c:v>
                </c:pt>
                <c:pt idx="166">
                  <c:v>189</c:v>
                </c:pt>
                <c:pt idx="167">
                  <c:v>190</c:v>
                </c:pt>
                <c:pt idx="168">
                  <c:v>188</c:v>
                </c:pt>
                <c:pt idx="169">
                  <c:v>188</c:v>
                </c:pt>
                <c:pt idx="170">
                  <c:v>242</c:v>
                </c:pt>
                <c:pt idx="171">
                  <c:v>181</c:v>
                </c:pt>
                <c:pt idx="172">
                  <c:v>173</c:v>
                </c:pt>
                <c:pt idx="173">
                  <c:v>225</c:v>
                </c:pt>
                <c:pt idx="174">
                  <c:v>244</c:v>
                </c:pt>
                <c:pt idx="175">
                  <c:v>262</c:v>
                </c:pt>
                <c:pt idx="176">
                  <c:v>168</c:v>
                </c:pt>
                <c:pt idx="177">
                  <c:v>192</c:v>
                </c:pt>
                <c:pt idx="178">
                  <c:v>201</c:v>
                </c:pt>
                <c:pt idx="179">
                  <c:v>130</c:v>
                </c:pt>
                <c:pt idx="180">
                  <c:v>107</c:v>
                </c:pt>
                <c:pt idx="181">
                  <c:v>133</c:v>
                </c:pt>
                <c:pt idx="182">
                  <c:v>133</c:v>
                </c:pt>
                <c:pt idx="183">
                  <c:v>166</c:v>
                </c:pt>
                <c:pt idx="184">
                  <c:v>162</c:v>
                </c:pt>
                <c:pt idx="185">
                  <c:v>204</c:v>
                </c:pt>
                <c:pt idx="186">
                  <c:v>219</c:v>
                </c:pt>
                <c:pt idx="187">
                  <c:v>159</c:v>
                </c:pt>
                <c:pt idx="188">
                  <c:v>105</c:v>
                </c:pt>
                <c:pt idx="189">
                  <c:v>110</c:v>
                </c:pt>
                <c:pt idx="190">
                  <c:v>60</c:v>
                </c:pt>
                <c:pt idx="191">
                  <c:v>74</c:v>
                </c:pt>
                <c:pt idx="192">
                  <c:v>98</c:v>
                </c:pt>
                <c:pt idx="193">
                  <c:v>132</c:v>
                </c:pt>
                <c:pt idx="194">
                  <c:v>121</c:v>
                </c:pt>
                <c:pt idx="195">
                  <c:v>154</c:v>
                </c:pt>
                <c:pt idx="196">
                  <c:v>283</c:v>
                </c:pt>
                <c:pt idx="197">
                  <c:v>224</c:v>
                </c:pt>
                <c:pt idx="198">
                  <c:v>225</c:v>
                </c:pt>
                <c:pt idx="199">
                  <c:v>130</c:v>
                </c:pt>
                <c:pt idx="200">
                  <c:v>73</c:v>
                </c:pt>
                <c:pt idx="201">
                  <c:v>90</c:v>
                </c:pt>
                <c:pt idx="202">
                  <c:v>98.5</c:v>
                </c:pt>
                <c:pt idx="203">
                  <c:v>107</c:v>
                </c:pt>
                <c:pt idx="204">
                  <c:v>117</c:v>
                </c:pt>
                <c:pt idx="205">
                  <c:v>105</c:v>
                </c:pt>
                <c:pt idx="206">
                  <c:v>86</c:v>
                </c:pt>
                <c:pt idx="207">
                  <c:v>52</c:v>
                </c:pt>
                <c:pt idx="208">
                  <c:v>49</c:v>
                </c:pt>
                <c:pt idx="209">
                  <c:v>47</c:v>
                </c:pt>
                <c:pt idx="210">
                  <c:v>45</c:v>
                </c:pt>
                <c:pt idx="211">
                  <c:v>32</c:v>
                </c:pt>
                <c:pt idx="212">
                  <c:v>43</c:v>
                </c:pt>
                <c:pt idx="213">
                  <c:v>42</c:v>
                </c:pt>
                <c:pt idx="214">
                  <c:v>51</c:v>
                </c:pt>
                <c:pt idx="215">
                  <c:v>58</c:v>
                </c:pt>
                <c:pt idx="216">
                  <c:v>83</c:v>
                </c:pt>
                <c:pt idx="217">
                  <c:v>58</c:v>
                </c:pt>
                <c:pt idx="218">
                  <c:v>53</c:v>
                </c:pt>
                <c:pt idx="219">
                  <c:v>60</c:v>
                </c:pt>
                <c:pt idx="220">
                  <c:v>81</c:v>
                </c:pt>
                <c:pt idx="221">
                  <c:v>77</c:v>
                </c:pt>
                <c:pt idx="222">
                  <c:v>64</c:v>
                </c:pt>
                <c:pt idx="223">
                  <c:v>86</c:v>
                </c:pt>
                <c:pt idx="224">
                  <c:v>103</c:v>
                </c:pt>
                <c:pt idx="225">
                  <c:v>116</c:v>
                </c:pt>
                <c:pt idx="226">
                  <c:v>112</c:v>
                </c:pt>
                <c:pt idx="227">
                  <c:v>114</c:v>
                </c:pt>
                <c:pt idx="228">
                  <c:v>91</c:v>
                </c:pt>
                <c:pt idx="229">
                  <c:v>103</c:v>
                </c:pt>
                <c:pt idx="230">
                  <c:v>162</c:v>
                </c:pt>
                <c:pt idx="231">
                  <c:v>107</c:v>
                </c:pt>
                <c:pt idx="232">
                  <c:v>122</c:v>
                </c:pt>
                <c:pt idx="233">
                  <c:v>97</c:v>
                </c:pt>
                <c:pt idx="234">
                  <c:v>100</c:v>
                </c:pt>
                <c:pt idx="235">
                  <c:v>67</c:v>
                </c:pt>
                <c:pt idx="236">
                  <c:v>53</c:v>
                </c:pt>
                <c:pt idx="237">
                  <c:v>57</c:v>
                </c:pt>
                <c:pt idx="238">
                  <c:v>140</c:v>
                </c:pt>
                <c:pt idx="239">
                  <c:v>238</c:v>
                </c:pt>
                <c:pt idx="240">
                  <c:v>241</c:v>
                </c:pt>
                <c:pt idx="241">
                  <c:v>181</c:v>
                </c:pt>
                <c:pt idx="242">
                  <c:v>124</c:v>
                </c:pt>
                <c:pt idx="243">
                  <c:v>83</c:v>
                </c:pt>
                <c:pt idx="244">
                  <c:v>90</c:v>
                </c:pt>
                <c:pt idx="245">
                  <c:v>46</c:v>
                </c:pt>
                <c:pt idx="246">
                  <c:v>57</c:v>
                </c:pt>
                <c:pt idx="247">
                  <c:v>66</c:v>
                </c:pt>
                <c:pt idx="248">
                  <c:v>60</c:v>
                </c:pt>
                <c:pt idx="249">
                  <c:v>96</c:v>
                </c:pt>
                <c:pt idx="250">
                  <c:v>88</c:v>
                </c:pt>
                <c:pt idx="251">
                  <c:v>87</c:v>
                </c:pt>
                <c:pt idx="252">
                  <c:v>77</c:v>
                </c:pt>
                <c:pt idx="253">
                  <c:v>93</c:v>
                </c:pt>
                <c:pt idx="254">
                  <c:v>94</c:v>
                </c:pt>
                <c:pt idx="255">
                  <c:v>83</c:v>
                </c:pt>
                <c:pt idx="256">
                  <c:v>95</c:v>
                </c:pt>
                <c:pt idx="257">
                  <c:v>120</c:v>
                </c:pt>
                <c:pt idx="258">
                  <c:v>136</c:v>
                </c:pt>
                <c:pt idx="259">
                  <c:v>189</c:v>
                </c:pt>
                <c:pt idx="260">
                  <c:v>159</c:v>
                </c:pt>
                <c:pt idx="261">
                  <c:v>87</c:v>
                </c:pt>
                <c:pt idx="262">
                  <c:v>167</c:v>
                </c:pt>
                <c:pt idx="263">
                  <c:v>147</c:v>
                </c:pt>
                <c:pt idx="264">
                  <c:v>118</c:v>
                </c:pt>
                <c:pt idx="265">
                  <c:v>84</c:v>
                </c:pt>
                <c:pt idx="266">
                  <c:v>94</c:v>
                </c:pt>
                <c:pt idx="267">
                  <c:v>115</c:v>
                </c:pt>
                <c:pt idx="268">
                  <c:v>137</c:v>
                </c:pt>
                <c:pt idx="269">
                  <c:v>94</c:v>
                </c:pt>
                <c:pt idx="270">
                  <c:v>123</c:v>
                </c:pt>
                <c:pt idx="271">
                  <c:v>95</c:v>
                </c:pt>
                <c:pt idx="272">
                  <c:v>161</c:v>
                </c:pt>
                <c:pt idx="273">
                  <c:v>213</c:v>
                </c:pt>
                <c:pt idx="274">
                  <c:v>205</c:v>
                </c:pt>
                <c:pt idx="275">
                  <c:v>175</c:v>
                </c:pt>
                <c:pt idx="276">
                  <c:v>160</c:v>
                </c:pt>
                <c:pt idx="277">
                  <c:v>129</c:v>
                </c:pt>
                <c:pt idx="278">
                  <c:v>127</c:v>
                </c:pt>
                <c:pt idx="279">
                  <c:v>122</c:v>
                </c:pt>
                <c:pt idx="280">
                  <c:v>99</c:v>
                </c:pt>
                <c:pt idx="281">
                  <c:v>139</c:v>
                </c:pt>
                <c:pt idx="282">
                  <c:v>135</c:v>
                </c:pt>
                <c:pt idx="283">
                  <c:v>158</c:v>
                </c:pt>
                <c:pt idx="284">
                  <c:v>126</c:v>
                </c:pt>
                <c:pt idx="285">
                  <c:v>117</c:v>
                </c:pt>
                <c:pt idx="286">
                  <c:v>142</c:v>
                </c:pt>
                <c:pt idx="287">
                  <c:v>109</c:v>
                </c:pt>
                <c:pt idx="288">
                  <c:v>83</c:v>
                </c:pt>
                <c:pt idx="289">
                  <c:v>87</c:v>
                </c:pt>
                <c:pt idx="290">
                  <c:v>87</c:v>
                </c:pt>
                <c:pt idx="291">
                  <c:v>97</c:v>
                </c:pt>
                <c:pt idx="292">
                  <c:v>141</c:v>
                </c:pt>
                <c:pt idx="293">
                  <c:v>86</c:v>
                </c:pt>
                <c:pt idx="294">
                  <c:v>52</c:v>
                </c:pt>
                <c:pt idx="295">
                  <c:v>35</c:v>
                </c:pt>
                <c:pt idx="296">
                  <c:v>69</c:v>
                </c:pt>
                <c:pt idx="297">
                  <c:v>81</c:v>
                </c:pt>
                <c:pt idx="298">
                  <c:v>91</c:v>
                </c:pt>
                <c:pt idx="299">
                  <c:v>112</c:v>
                </c:pt>
                <c:pt idx="300">
                  <c:v>98</c:v>
                </c:pt>
                <c:pt idx="301">
                  <c:v>105</c:v>
                </c:pt>
                <c:pt idx="302">
                  <c:v>119</c:v>
                </c:pt>
                <c:pt idx="303">
                  <c:v>113</c:v>
                </c:pt>
                <c:pt idx="304">
                  <c:v>85</c:v>
                </c:pt>
                <c:pt idx="305">
                  <c:v>81</c:v>
                </c:pt>
                <c:pt idx="306">
                  <c:v>102</c:v>
                </c:pt>
                <c:pt idx="307">
                  <c:v>102</c:v>
                </c:pt>
                <c:pt idx="308">
                  <c:v>96</c:v>
                </c:pt>
                <c:pt idx="309">
                  <c:v>125</c:v>
                </c:pt>
                <c:pt idx="310">
                  <c:v>128</c:v>
                </c:pt>
                <c:pt idx="311">
                  <c:v>143</c:v>
                </c:pt>
                <c:pt idx="312">
                  <c:v>138</c:v>
                </c:pt>
                <c:pt idx="313">
                  <c:v>128</c:v>
                </c:pt>
                <c:pt idx="314">
                  <c:v>82</c:v>
                </c:pt>
                <c:pt idx="315">
                  <c:v>53</c:v>
                </c:pt>
                <c:pt idx="316">
                  <c:v>66</c:v>
                </c:pt>
                <c:pt idx="317">
                  <c:v>77</c:v>
                </c:pt>
                <c:pt idx="318">
                  <c:v>64</c:v>
                </c:pt>
                <c:pt idx="319">
                  <c:v>50</c:v>
                </c:pt>
                <c:pt idx="320">
                  <c:v>62</c:v>
                </c:pt>
                <c:pt idx="321">
                  <c:v>65</c:v>
                </c:pt>
                <c:pt idx="322">
                  <c:v>68</c:v>
                </c:pt>
                <c:pt idx="323">
                  <c:v>121</c:v>
                </c:pt>
                <c:pt idx="324">
                  <c:v>148</c:v>
                </c:pt>
                <c:pt idx="325">
                  <c:v>131</c:v>
                </c:pt>
                <c:pt idx="326">
                  <c:v>123</c:v>
                </c:pt>
                <c:pt idx="327">
                  <c:v>73</c:v>
                </c:pt>
                <c:pt idx="328">
                  <c:v>77</c:v>
                </c:pt>
                <c:pt idx="329">
                  <c:v>81</c:v>
                </c:pt>
                <c:pt idx="330">
                  <c:v>64</c:v>
                </c:pt>
                <c:pt idx="331">
                  <c:v>109</c:v>
                </c:pt>
                <c:pt idx="332">
                  <c:v>102</c:v>
                </c:pt>
                <c:pt idx="333">
                  <c:v>68</c:v>
                </c:pt>
                <c:pt idx="334">
                  <c:v>80</c:v>
                </c:pt>
                <c:pt idx="335">
                  <c:v>86</c:v>
                </c:pt>
                <c:pt idx="336">
                  <c:v>88</c:v>
                </c:pt>
                <c:pt idx="337">
                  <c:v>106</c:v>
                </c:pt>
                <c:pt idx="338">
                  <c:v>71</c:v>
                </c:pt>
                <c:pt idx="339">
                  <c:v>91</c:v>
                </c:pt>
                <c:pt idx="340">
                  <c:v>154</c:v>
                </c:pt>
                <c:pt idx="341">
                  <c:v>127</c:v>
                </c:pt>
                <c:pt idx="342">
                  <c:v>97</c:v>
                </c:pt>
                <c:pt idx="343">
                  <c:v>79</c:v>
                </c:pt>
                <c:pt idx="344">
                  <c:v>93</c:v>
                </c:pt>
                <c:pt idx="345">
                  <c:v>107</c:v>
                </c:pt>
                <c:pt idx="346">
                  <c:v>91</c:v>
                </c:pt>
                <c:pt idx="347">
                  <c:v>101</c:v>
                </c:pt>
                <c:pt idx="348">
                  <c:v>95</c:v>
                </c:pt>
                <c:pt idx="349">
                  <c:v>86</c:v>
                </c:pt>
                <c:pt idx="350">
                  <c:v>86</c:v>
                </c:pt>
                <c:pt idx="351">
                  <c:v>91</c:v>
                </c:pt>
                <c:pt idx="352">
                  <c:v>79</c:v>
                </c:pt>
                <c:pt idx="353">
                  <c:v>88</c:v>
                </c:pt>
                <c:pt idx="354">
                  <c:v>108</c:v>
                </c:pt>
                <c:pt idx="355">
                  <c:v>98</c:v>
                </c:pt>
                <c:pt idx="356">
                  <c:v>95</c:v>
                </c:pt>
                <c:pt idx="357">
                  <c:v>102</c:v>
                </c:pt>
                <c:pt idx="358">
                  <c:v>97</c:v>
                </c:pt>
                <c:pt idx="359">
                  <c:v>94</c:v>
                </c:pt>
                <c:pt idx="360">
                  <c:v>90</c:v>
                </c:pt>
                <c:pt idx="361">
                  <c:v>128</c:v>
                </c:pt>
                <c:pt idx="362">
                  <c:v>146</c:v>
                </c:pt>
                <c:pt idx="363">
                  <c:v>183</c:v>
                </c:pt>
                <c:pt idx="364">
                  <c:v>197</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Sheet1!$H$2:$H$366</c:f>
              <c:numCache>
                <c:formatCode>0</c:formatCode>
                <c:ptCount val="365"/>
                <c:pt idx="0">
                  <c:v>85</c:v>
                </c:pt>
                <c:pt idx="1">
                  <c:v>82</c:v>
                </c:pt>
                <c:pt idx="2">
                  <c:v>77</c:v>
                </c:pt>
                <c:pt idx="3">
                  <c:v>81</c:v>
                </c:pt>
                <c:pt idx="4">
                  <c:v>75</c:v>
                </c:pt>
                <c:pt idx="5">
                  <c:v>78</c:v>
                </c:pt>
                <c:pt idx="6">
                  <c:v>75</c:v>
                </c:pt>
                <c:pt idx="7">
                  <c:v>78</c:v>
                </c:pt>
                <c:pt idx="8">
                  <c:v>77</c:v>
                </c:pt>
                <c:pt idx="9">
                  <c:v>82</c:v>
                </c:pt>
                <c:pt idx="10">
                  <c:v>85</c:v>
                </c:pt>
                <c:pt idx="11">
                  <c:v>86</c:v>
                </c:pt>
                <c:pt idx="12">
                  <c:v>82</c:v>
                </c:pt>
                <c:pt idx="13">
                  <c:v>77</c:v>
                </c:pt>
                <c:pt idx="14">
                  <c:v>78</c:v>
                </c:pt>
                <c:pt idx="15">
                  <c:v>78</c:v>
                </c:pt>
                <c:pt idx="16">
                  <c:v>75</c:v>
                </c:pt>
                <c:pt idx="17">
                  <c:v>78</c:v>
                </c:pt>
                <c:pt idx="18">
                  <c:v>73</c:v>
                </c:pt>
                <c:pt idx="19">
                  <c:v>70</c:v>
                </c:pt>
                <c:pt idx="20">
                  <c:v>74</c:v>
                </c:pt>
                <c:pt idx="21">
                  <c:v>75</c:v>
                </c:pt>
                <c:pt idx="22">
                  <c:v>71</c:v>
                </c:pt>
                <c:pt idx="23">
                  <c:v>73</c:v>
                </c:pt>
                <c:pt idx="24">
                  <c:v>71</c:v>
                </c:pt>
                <c:pt idx="25">
                  <c:v>69</c:v>
                </c:pt>
                <c:pt idx="26">
                  <c:v>67</c:v>
                </c:pt>
                <c:pt idx="27">
                  <c:v>73</c:v>
                </c:pt>
                <c:pt idx="28">
                  <c:v>72</c:v>
                </c:pt>
                <c:pt idx="29">
                  <c:v>75</c:v>
                </c:pt>
                <c:pt idx="30">
                  <c:v>75</c:v>
                </c:pt>
                <c:pt idx="31">
                  <c:v>73</c:v>
                </c:pt>
                <c:pt idx="32">
                  <c:v>76</c:v>
                </c:pt>
                <c:pt idx="33">
                  <c:v>78</c:v>
                </c:pt>
                <c:pt idx="34">
                  <c:v>79</c:v>
                </c:pt>
                <c:pt idx="35">
                  <c:v>72</c:v>
                </c:pt>
                <c:pt idx="36">
                  <c:v>75</c:v>
                </c:pt>
                <c:pt idx="37">
                  <c:v>69</c:v>
                </c:pt>
                <c:pt idx="38">
                  <c:v>70</c:v>
                </c:pt>
                <c:pt idx="39">
                  <c:v>70</c:v>
                </c:pt>
                <c:pt idx="40">
                  <c:v>72</c:v>
                </c:pt>
                <c:pt idx="41">
                  <c:v>77</c:v>
                </c:pt>
                <c:pt idx="42">
                  <c:v>78</c:v>
                </c:pt>
                <c:pt idx="43">
                  <c:v>81</c:v>
                </c:pt>
                <c:pt idx="44">
                  <c:v>79</c:v>
                </c:pt>
                <c:pt idx="45">
                  <c:v>72</c:v>
                </c:pt>
                <c:pt idx="46">
                  <c:v>68</c:v>
                </c:pt>
                <c:pt idx="47">
                  <c:v>70</c:v>
                </c:pt>
                <c:pt idx="48">
                  <c:v>68</c:v>
                </c:pt>
                <c:pt idx="49">
                  <c:v>72</c:v>
                </c:pt>
                <c:pt idx="50">
                  <c:v>76</c:v>
                </c:pt>
                <c:pt idx="51">
                  <c:v>80</c:v>
                </c:pt>
                <c:pt idx="52">
                  <c:v>86</c:v>
                </c:pt>
                <c:pt idx="53">
                  <c:v>81</c:v>
                </c:pt>
                <c:pt idx="54">
                  <c:v>82</c:v>
                </c:pt>
                <c:pt idx="55">
                  <c:v>78</c:v>
                </c:pt>
                <c:pt idx="56">
                  <c:v>75</c:v>
                </c:pt>
                <c:pt idx="57">
                  <c:v>74</c:v>
                </c:pt>
                <c:pt idx="58">
                  <c:v>71</c:v>
                </c:pt>
                <c:pt idx="59">
                  <c:v>75</c:v>
                </c:pt>
                <c:pt idx="60">
                  <c:v>71</c:v>
                </c:pt>
                <c:pt idx="61">
                  <c:v>70</c:v>
                </c:pt>
                <c:pt idx="62">
                  <c:v>65</c:v>
                </c:pt>
                <c:pt idx="63">
                  <c:v>69</c:v>
                </c:pt>
                <c:pt idx="64">
                  <c:v>73</c:v>
                </c:pt>
                <c:pt idx="65">
                  <c:v>78</c:v>
                </c:pt>
                <c:pt idx="66">
                  <c:v>80</c:v>
                </c:pt>
                <c:pt idx="67">
                  <c:v>76</c:v>
                </c:pt>
                <c:pt idx="68">
                  <c:v>80</c:v>
                </c:pt>
                <c:pt idx="69">
                  <c:v>80</c:v>
                </c:pt>
                <c:pt idx="70">
                  <c:v>85</c:v>
                </c:pt>
                <c:pt idx="71">
                  <c:v>83</c:v>
                </c:pt>
                <c:pt idx="72">
                  <c:v>83</c:v>
                </c:pt>
                <c:pt idx="73">
                  <c:v>75</c:v>
                </c:pt>
                <c:pt idx="74">
                  <c:v>75</c:v>
                </c:pt>
                <c:pt idx="75">
                  <c:v>82</c:v>
                </c:pt>
                <c:pt idx="76">
                  <c:v>81</c:v>
                </c:pt>
                <c:pt idx="77">
                  <c:v>78</c:v>
                </c:pt>
                <c:pt idx="78">
                  <c:v>82</c:v>
                </c:pt>
                <c:pt idx="79">
                  <c:v>85</c:v>
                </c:pt>
                <c:pt idx="80">
                  <c:v>86</c:v>
                </c:pt>
                <c:pt idx="81">
                  <c:v>78</c:v>
                </c:pt>
                <c:pt idx="82">
                  <c:v>87</c:v>
                </c:pt>
                <c:pt idx="83">
                  <c:v>86</c:v>
                </c:pt>
                <c:pt idx="84">
                  <c:v>88</c:v>
                </c:pt>
                <c:pt idx="85">
                  <c:v>83</c:v>
                </c:pt>
                <c:pt idx="86">
                  <c:v>81</c:v>
                </c:pt>
                <c:pt idx="87">
                  <c:v>80</c:v>
                </c:pt>
                <c:pt idx="88">
                  <c:v>76</c:v>
                </c:pt>
                <c:pt idx="89">
                  <c:v>80</c:v>
                </c:pt>
                <c:pt idx="90">
                  <c:v>74</c:v>
                </c:pt>
                <c:pt idx="91">
                  <c:v>50</c:v>
                </c:pt>
                <c:pt idx="92">
                  <c:v>50</c:v>
                </c:pt>
                <c:pt idx="93">
                  <c:v>51</c:v>
                </c:pt>
                <c:pt idx="94">
                  <c:v>51</c:v>
                </c:pt>
                <c:pt idx="95">
                  <c:v>47</c:v>
                </c:pt>
                <c:pt idx="96">
                  <c:v>47</c:v>
                </c:pt>
                <c:pt idx="97">
                  <c:v>53</c:v>
                </c:pt>
                <c:pt idx="98">
                  <c:v>57</c:v>
                </c:pt>
                <c:pt idx="99">
                  <c:v>56</c:v>
                </c:pt>
                <c:pt idx="100">
                  <c:v>56</c:v>
                </c:pt>
                <c:pt idx="101">
                  <c:v>56</c:v>
                </c:pt>
                <c:pt idx="102">
                  <c:v>52</c:v>
                </c:pt>
                <c:pt idx="103">
                  <c:v>57</c:v>
                </c:pt>
                <c:pt idx="104">
                  <c:v>57</c:v>
                </c:pt>
                <c:pt idx="105">
                  <c:v>52</c:v>
                </c:pt>
                <c:pt idx="106">
                  <c:v>49</c:v>
                </c:pt>
                <c:pt idx="107">
                  <c:v>50</c:v>
                </c:pt>
                <c:pt idx="108">
                  <c:v>54</c:v>
                </c:pt>
                <c:pt idx="109">
                  <c:v>56</c:v>
                </c:pt>
                <c:pt idx="110">
                  <c:v>55</c:v>
                </c:pt>
                <c:pt idx="111">
                  <c:v>58</c:v>
                </c:pt>
                <c:pt idx="112">
                  <c:v>58</c:v>
                </c:pt>
                <c:pt idx="113">
                  <c:v>56</c:v>
                </c:pt>
                <c:pt idx="114">
                  <c:v>54</c:v>
                </c:pt>
                <c:pt idx="115">
                  <c:v>59</c:v>
                </c:pt>
                <c:pt idx="116">
                  <c:v>51</c:v>
                </c:pt>
                <c:pt idx="117">
                  <c:v>53</c:v>
                </c:pt>
                <c:pt idx="118">
                  <c:v>59</c:v>
                </c:pt>
                <c:pt idx="119">
                  <c:v>51</c:v>
                </c:pt>
                <c:pt idx="120">
                  <c:v>51</c:v>
                </c:pt>
                <c:pt idx="121">
                  <c:v>47</c:v>
                </c:pt>
                <c:pt idx="122">
                  <c:v>47</c:v>
                </c:pt>
                <c:pt idx="123">
                  <c:v>51</c:v>
                </c:pt>
                <c:pt idx="124">
                  <c:v>47</c:v>
                </c:pt>
                <c:pt idx="125">
                  <c:v>53</c:v>
                </c:pt>
                <c:pt idx="126">
                  <c:v>55</c:v>
                </c:pt>
                <c:pt idx="127">
                  <c:v>50</c:v>
                </c:pt>
                <c:pt idx="128">
                  <c:v>51</c:v>
                </c:pt>
                <c:pt idx="129">
                  <c:v>59</c:v>
                </c:pt>
                <c:pt idx="130">
                  <c:v>63</c:v>
                </c:pt>
                <c:pt idx="131">
                  <c:v>61</c:v>
                </c:pt>
                <c:pt idx="132">
                  <c:v>53</c:v>
                </c:pt>
                <c:pt idx="133">
                  <c:v>56</c:v>
                </c:pt>
                <c:pt idx="134">
                  <c:v>59</c:v>
                </c:pt>
                <c:pt idx="135">
                  <c:v>64</c:v>
                </c:pt>
                <c:pt idx="136">
                  <c:v>62</c:v>
                </c:pt>
                <c:pt idx="137">
                  <c:v>60</c:v>
                </c:pt>
                <c:pt idx="138">
                  <c:v>61</c:v>
                </c:pt>
                <c:pt idx="139">
                  <c:v>60</c:v>
                </c:pt>
                <c:pt idx="140">
                  <c:v>57</c:v>
                </c:pt>
                <c:pt idx="141">
                  <c:v>58</c:v>
                </c:pt>
                <c:pt idx="142">
                  <c:v>60</c:v>
                </c:pt>
                <c:pt idx="143">
                  <c:v>55</c:v>
                </c:pt>
                <c:pt idx="144">
                  <c:v>56</c:v>
                </c:pt>
                <c:pt idx="145">
                  <c:v>57</c:v>
                </c:pt>
                <c:pt idx="146">
                  <c:v>57</c:v>
                </c:pt>
                <c:pt idx="147">
                  <c:v>62</c:v>
                </c:pt>
                <c:pt idx="148">
                  <c:v>63</c:v>
                </c:pt>
                <c:pt idx="149">
                  <c:v>61</c:v>
                </c:pt>
                <c:pt idx="150">
                  <c:v>54</c:v>
                </c:pt>
                <c:pt idx="151">
                  <c:v>53</c:v>
                </c:pt>
                <c:pt idx="152">
                  <c:v>43</c:v>
                </c:pt>
                <c:pt idx="153">
                  <c:v>57</c:v>
                </c:pt>
                <c:pt idx="154">
                  <c:v>65</c:v>
                </c:pt>
                <c:pt idx="155">
                  <c:v>62</c:v>
                </c:pt>
                <c:pt idx="156">
                  <c:v>58</c:v>
                </c:pt>
                <c:pt idx="157">
                  <c:v>56</c:v>
                </c:pt>
                <c:pt idx="158">
                  <c:v>54</c:v>
                </c:pt>
                <c:pt idx="159">
                  <c:v>49</c:v>
                </c:pt>
                <c:pt idx="160">
                  <c:v>50</c:v>
                </c:pt>
                <c:pt idx="161">
                  <c:v>56</c:v>
                </c:pt>
                <c:pt idx="162">
                  <c:v>59</c:v>
                </c:pt>
                <c:pt idx="163">
                  <c:v>59</c:v>
                </c:pt>
                <c:pt idx="164">
                  <c:v>60</c:v>
                </c:pt>
                <c:pt idx="165">
                  <c:v>65</c:v>
                </c:pt>
                <c:pt idx="166">
                  <c:v>66</c:v>
                </c:pt>
                <c:pt idx="167">
                  <c:v>67</c:v>
                </c:pt>
                <c:pt idx="168">
                  <c:v>67</c:v>
                </c:pt>
                <c:pt idx="169">
                  <c:v>67</c:v>
                </c:pt>
                <c:pt idx="170">
                  <c:v>64</c:v>
                </c:pt>
                <c:pt idx="171">
                  <c:v>72</c:v>
                </c:pt>
                <c:pt idx="172">
                  <c:v>69</c:v>
                </c:pt>
                <c:pt idx="173">
                  <c:v>60</c:v>
                </c:pt>
                <c:pt idx="174">
                  <c:v>62</c:v>
                </c:pt>
                <c:pt idx="175">
                  <c:v>61</c:v>
                </c:pt>
                <c:pt idx="176">
                  <c:v>66</c:v>
                </c:pt>
                <c:pt idx="177">
                  <c:v>60</c:v>
                </c:pt>
                <c:pt idx="178">
                  <c:v>52</c:v>
                </c:pt>
                <c:pt idx="179">
                  <c:v>53</c:v>
                </c:pt>
                <c:pt idx="180">
                  <c:v>54</c:v>
                </c:pt>
                <c:pt idx="181">
                  <c:v>58</c:v>
                </c:pt>
                <c:pt idx="182">
                  <c:v>58</c:v>
                </c:pt>
                <c:pt idx="183">
                  <c:v>58</c:v>
                </c:pt>
                <c:pt idx="184">
                  <c:v>63</c:v>
                </c:pt>
                <c:pt idx="185">
                  <c:v>65</c:v>
                </c:pt>
                <c:pt idx="186">
                  <c:v>64</c:v>
                </c:pt>
                <c:pt idx="187">
                  <c:v>65</c:v>
                </c:pt>
                <c:pt idx="188">
                  <c:v>62</c:v>
                </c:pt>
                <c:pt idx="189">
                  <c:v>62</c:v>
                </c:pt>
                <c:pt idx="190">
                  <c:v>59</c:v>
                </c:pt>
                <c:pt idx="191">
                  <c:v>58</c:v>
                </c:pt>
                <c:pt idx="192">
                  <c:v>55</c:v>
                </c:pt>
                <c:pt idx="193">
                  <c:v>52</c:v>
                </c:pt>
                <c:pt idx="194">
                  <c:v>58</c:v>
                </c:pt>
                <c:pt idx="195">
                  <c:v>59</c:v>
                </c:pt>
                <c:pt idx="196">
                  <c:v>56</c:v>
                </c:pt>
                <c:pt idx="197">
                  <c:v>60</c:v>
                </c:pt>
                <c:pt idx="198">
                  <c:v>50</c:v>
                </c:pt>
                <c:pt idx="199">
                  <c:v>51</c:v>
                </c:pt>
                <c:pt idx="200">
                  <c:v>53</c:v>
                </c:pt>
                <c:pt idx="201">
                  <c:v>51</c:v>
                </c:pt>
                <c:pt idx="202">
                  <c:v>50</c:v>
                </c:pt>
                <c:pt idx="203">
                  <c:v>49</c:v>
                </c:pt>
                <c:pt idx="204">
                  <c:v>53</c:v>
                </c:pt>
                <c:pt idx="205">
                  <c:v>49</c:v>
                </c:pt>
                <c:pt idx="206">
                  <c:v>43</c:v>
                </c:pt>
                <c:pt idx="207">
                  <c:v>44</c:v>
                </c:pt>
                <c:pt idx="208">
                  <c:v>48</c:v>
                </c:pt>
                <c:pt idx="209">
                  <c:v>53</c:v>
                </c:pt>
                <c:pt idx="210">
                  <c:v>58</c:v>
                </c:pt>
                <c:pt idx="211">
                  <c:v>63</c:v>
                </c:pt>
                <c:pt idx="212">
                  <c:v>62</c:v>
                </c:pt>
                <c:pt idx="213">
                  <c:v>64</c:v>
                </c:pt>
                <c:pt idx="214">
                  <c:v>67</c:v>
                </c:pt>
                <c:pt idx="215">
                  <c:v>66</c:v>
                </c:pt>
                <c:pt idx="216">
                  <c:v>64</c:v>
                </c:pt>
                <c:pt idx="217">
                  <c:v>57</c:v>
                </c:pt>
                <c:pt idx="218">
                  <c:v>56</c:v>
                </c:pt>
                <c:pt idx="219">
                  <c:v>59</c:v>
                </c:pt>
                <c:pt idx="220">
                  <c:v>61</c:v>
                </c:pt>
                <c:pt idx="221">
                  <c:v>61</c:v>
                </c:pt>
                <c:pt idx="222">
                  <c:v>61</c:v>
                </c:pt>
                <c:pt idx="223">
                  <c:v>67</c:v>
                </c:pt>
                <c:pt idx="224">
                  <c:v>64</c:v>
                </c:pt>
                <c:pt idx="225">
                  <c:v>64</c:v>
                </c:pt>
                <c:pt idx="226">
                  <c:v>68</c:v>
                </c:pt>
                <c:pt idx="227">
                  <c:v>67</c:v>
                </c:pt>
                <c:pt idx="228">
                  <c:v>64</c:v>
                </c:pt>
                <c:pt idx="229">
                  <c:v>67</c:v>
                </c:pt>
                <c:pt idx="230">
                  <c:v>66</c:v>
                </c:pt>
                <c:pt idx="231">
                  <c:v>70</c:v>
                </c:pt>
                <c:pt idx="232">
                  <c:v>69</c:v>
                </c:pt>
                <c:pt idx="233">
                  <c:v>66</c:v>
                </c:pt>
                <c:pt idx="234">
                  <c:v>66</c:v>
                </c:pt>
                <c:pt idx="235">
                  <c:v>62</c:v>
                </c:pt>
                <c:pt idx="236">
                  <c:v>60</c:v>
                </c:pt>
                <c:pt idx="237">
                  <c:v>64</c:v>
                </c:pt>
                <c:pt idx="238">
                  <c:v>52</c:v>
                </c:pt>
                <c:pt idx="239">
                  <c:v>50</c:v>
                </c:pt>
                <c:pt idx="240">
                  <c:v>57</c:v>
                </c:pt>
                <c:pt idx="241">
                  <c:v>56</c:v>
                </c:pt>
                <c:pt idx="242">
                  <c:v>56</c:v>
                </c:pt>
                <c:pt idx="243">
                  <c:v>59</c:v>
                </c:pt>
                <c:pt idx="244">
                  <c:v>56</c:v>
                </c:pt>
                <c:pt idx="245">
                  <c:v>61</c:v>
                </c:pt>
                <c:pt idx="246">
                  <c:v>54</c:v>
                </c:pt>
                <c:pt idx="247">
                  <c:v>51</c:v>
                </c:pt>
                <c:pt idx="248">
                  <c:v>51</c:v>
                </c:pt>
                <c:pt idx="249">
                  <c:v>54</c:v>
                </c:pt>
                <c:pt idx="250">
                  <c:v>59</c:v>
                </c:pt>
                <c:pt idx="251">
                  <c:v>50</c:v>
                </c:pt>
                <c:pt idx="252">
                  <c:v>67</c:v>
                </c:pt>
                <c:pt idx="253">
                  <c:v>65</c:v>
                </c:pt>
                <c:pt idx="254">
                  <c:v>62</c:v>
                </c:pt>
                <c:pt idx="255">
                  <c:v>62</c:v>
                </c:pt>
                <c:pt idx="256">
                  <c:v>59</c:v>
                </c:pt>
                <c:pt idx="257">
                  <c:v>65</c:v>
                </c:pt>
                <c:pt idx="258">
                  <c:v>65</c:v>
                </c:pt>
                <c:pt idx="259">
                  <c:v>61</c:v>
                </c:pt>
                <c:pt idx="260">
                  <c:v>57</c:v>
                </c:pt>
                <c:pt idx="261">
                  <c:v>66</c:v>
                </c:pt>
                <c:pt idx="262">
                  <c:v>60</c:v>
                </c:pt>
                <c:pt idx="263">
                  <c:v>63</c:v>
                </c:pt>
                <c:pt idx="264">
                  <c:v>64</c:v>
                </c:pt>
                <c:pt idx="265">
                  <c:v>65</c:v>
                </c:pt>
                <c:pt idx="266">
                  <c:v>70</c:v>
                </c:pt>
                <c:pt idx="267">
                  <c:v>72</c:v>
                </c:pt>
                <c:pt idx="268">
                  <c:v>75</c:v>
                </c:pt>
                <c:pt idx="269">
                  <c:v>76</c:v>
                </c:pt>
                <c:pt idx="270">
                  <c:v>67</c:v>
                </c:pt>
                <c:pt idx="271">
                  <c:v>77</c:v>
                </c:pt>
                <c:pt idx="272">
                  <c:v>77</c:v>
                </c:pt>
                <c:pt idx="273">
                  <c:v>73</c:v>
                </c:pt>
                <c:pt idx="274">
                  <c:v>66</c:v>
                </c:pt>
                <c:pt idx="275">
                  <c:v>69</c:v>
                </c:pt>
                <c:pt idx="276">
                  <c:v>64</c:v>
                </c:pt>
                <c:pt idx="277">
                  <c:v>58</c:v>
                </c:pt>
                <c:pt idx="278">
                  <c:v>62</c:v>
                </c:pt>
                <c:pt idx="279">
                  <c:v>67</c:v>
                </c:pt>
                <c:pt idx="280">
                  <c:v>68</c:v>
                </c:pt>
                <c:pt idx="281">
                  <c:v>58</c:v>
                </c:pt>
                <c:pt idx="282">
                  <c:v>60</c:v>
                </c:pt>
                <c:pt idx="283">
                  <c:v>59</c:v>
                </c:pt>
                <c:pt idx="284">
                  <c:v>59</c:v>
                </c:pt>
                <c:pt idx="285">
                  <c:v>59</c:v>
                </c:pt>
                <c:pt idx="286">
                  <c:v>62</c:v>
                </c:pt>
                <c:pt idx="287">
                  <c:v>56</c:v>
                </c:pt>
                <c:pt idx="288">
                  <c:v>64</c:v>
                </c:pt>
                <c:pt idx="289">
                  <c:v>64</c:v>
                </c:pt>
                <c:pt idx="290">
                  <c:v>66</c:v>
                </c:pt>
                <c:pt idx="291">
                  <c:v>63</c:v>
                </c:pt>
                <c:pt idx="292">
                  <c:v>62</c:v>
                </c:pt>
                <c:pt idx="293">
                  <c:v>55</c:v>
                </c:pt>
                <c:pt idx="294">
                  <c:v>72</c:v>
                </c:pt>
                <c:pt idx="295">
                  <c:v>72</c:v>
                </c:pt>
                <c:pt idx="296">
                  <c:v>66</c:v>
                </c:pt>
                <c:pt idx="297">
                  <c:v>69</c:v>
                </c:pt>
                <c:pt idx="298">
                  <c:v>65</c:v>
                </c:pt>
                <c:pt idx="299">
                  <c:v>61</c:v>
                </c:pt>
                <c:pt idx="300">
                  <c:v>62</c:v>
                </c:pt>
                <c:pt idx="301">
                  <c:v>68</c:v>
                </c:pt>
                <c:pt idx="302">
                  <c:v>66</c:v>
                </c:pt>
                <c:pt idx="303">
                  <c:v>69</c:v>
                </c:pt>
                <c:pt idx="304">
                  <c:v>69</c:v>
                </c:pt>
                <c:pt idx="305">
                  <c:v>66</c:v>
                </c:pt>
                <c:pt idx="306">
                  <c:v>66</c:v>
                </c:pt>
                <c:pt idx="307">
                  <c:v>70</c:v>
                </c:pt>
                <c:pt idx="308">
                  <c:v>77</c:v>
                </c:pt>
                <c:pt idx="309">
                  <c:v>77</c:v>
                </c:pt>
                <c:pt idx="310">
                  <c:v>82</c:v>
                </c:pt>
                <c:pt idx="311">
                  <c:v>80</c:v>
                </c:pt>
                <c:pt idx="312">
                  <c:v>78</c:v>
                </c:pt>
                <c:pt idx="313">
                  <c:v>74</c:v>
                </c:pt>
                <c:pt idx="314">
                  <c:v>75</c:v>
                </c:pt>
                <c:pt idx="315">
                  <c:v>77</c:v>
                </c:pt>
                <c:pt idx="316">
                  <c:v>76</c:v>
                </c:pt>
                <c:pt idx="317">
                  <c:v>72</c:v>
                </c:pt>
                <c:pt idx="318">
                  <c:v>73</c:v>
                </c:pt>
                <c:pt idx="319">
                  <c:v>71</c:v>
                </c:pt>
                <c:pt idx="320">
                  <c:v>75</c:v>
                </c:pt>
                <c:pt idx="321">
                  <c:v>77</c:v>
                </c:pt>
                <c:pt idx="322">
                  <c:v>82</c:v>
                </c:pt>
                <c:pt idx="323">
                  <c:v>77</c:v>
                </c:pt>
                <c:pt idx="324">
                  <c:v>76</c:v>
                </c:pt>
                <c:pt idx="325">
                  <c:v>73</c:v>
                </c:pt>
                <c:pt idx="326">
                  <c:v>66</c:v>
                </c:pt>
                <c:pt idx="327">
                  <c:v>66</c:v>
                </c:pt>
                <c:pt idx="328">
                  <c:v>69</c:v>
                </c:pt>
                <c:pt idx="329">
                  <c:v>70</c:v>
                </c:pt>
                <c:pt idx="330">
                  <c:v>74</c:v>
                </c:pt>
                <c:pt idx="331">
                  <c:v>73</c:v>
                </c:pt>
                <c:pt idx="332">
                  <c:v>73</c:v>
                </c:pt>
                <c:pt idx="333">
                  <c:v>77</c:v>
                </c:pt>
                <c:pt idx="334">
                  <c:v>78</c:v>
                </c:pt>
                <c:pt idx="335">
                  <c:v>72</c:v>
                </c:pt>
                <c:pt idx="336">
                  <c:v>69</c:v>
                </c:pt>
                <c:pt idx="337">
                  <c:v>71</c:v>
                </c:pt>
                <c:pt idx="338">
                  <c:v>77</c:v>
                </c:pt>
                <c:pt idx="339">
                  <c:v>79</c:v>
                </c:pt>
                <c:pt idx="340">
                  <c:v>75</c:v>
                </c:pt>
                <c:pt idx="341">
                  <c:v>74</c:v>
                </c:pt>
                <c:pt idx="342">
                  <c:v>74</c:v>
                </c:pt>
                <c:pt idx="343">
                  <c:v>80</c:v>
                </c:pt>
                <c:pt idx="344">
                  <c:v>80</c:v>
                </c:pt>
                <c:pt idx="345">
                  <c:v>79</c:v>
                </c:pt>
                <c:pt idx="346">
                  <c:v>77</c:v>
                </c:pt>
                <c:pt idx="347">
                  <c:v>77</c:v>
                </c:pt>
                <c:pt idx="348">
                  <c:v>76</c:v>
                </c:pt>
                <c:pt idx="349">
                  <c:v>74</c:v>
                </c:pt>
                <c:pt idx="350">
                  <c:v>72</c:v>
                </c:pt>
                <c:pt idx="351">
                  <c:v>71</c:v>
                </c:pt>
                <c:pt idx="352">
                  <c:v>73</c:v>
                </c:pt>
                <c:pt idx="353">
                  <c:v>71</c:v>
                </c:pt>
                <c:pt idx="354">
                  <c:v>71</c:v>
                </c:pt>
                <c:pt idx="355">
                  <c:v>65</c:v>
                </c:pt>
                <c:pt idx="356">
                  <c:v>61</c:v>
                </c:pt>
                <c:pt idx="357">
                  <c:v>62</c:v>
                </c:pt>
                <c:pt idx="358">
                  <c:v>67</c:v>
                </c:pt>
                <c:pt idx="359">
                  <c:v>70</c:v>
                </c:pt>
                <c:pt idx="360">
                  <c:v>68</c:v>
                </c:pt>
                <c:pt idx="361">
                  <c:v>70</c:v>
                </c:pt>
                <c:pt idx="362">
                  <c:v>75</c:v>
                </c:pt>
                <c:pt idx="363">
                  <c:v>74</c:v>
                </c:pt>
                <c:pt idx="364">
                  <c:v>78</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Sheet1!$I$2:$I$366</c:f>
              <c:numCache>
                <c:formatCode>0</c:formatCode>
                <c:ptCount val="365"/>
                <c:pt idx="0">
                  <c:v>48.05</c:v>
                </c:pt>
                <c:pt idx="1">
                  <c:v>54.69</c:v>
                </c:pt>
                <c:pt idx="2">
                  <c:v>50.78</c:v>
                </c:pt>
                <c:pt idx="3">
                  <c:v>60.989999999999903</c:v>
                </c:pt>
                <c:pt idx="4">
                  <c:v>58.519999999999897</c:v>
                </c:pt>
                <c:pt idx="5">
                  <c:v>59.47</c:v>
                </c:pt>
                <c:pt idx="6">
                  <c:v>56.29</c:v>
                </c:pt>
                <c:pt idx="7">
                  <c:v>43.619999999999898</c:v>
                </c:pt>
                <c:pt idx="8">
                  <c:v>55.46</c:v>
                </c:pt>
                <c:pt idx="9">
                  <c:v>48.31</c:v>
                </c:pt>
                <c:pt idx="10">
                  <c:v>50.839999999999897</c:v>
                </c:pt>
                <c:pt idx="11">
                  <c:v>61.529999999999902</c:v>
                </c:pt>
                <c:pt idx="12">
                  <c:v>66.14</c:v>
                </c:pt>
                <c:pt idx="13">
                  <c:v>66.45</c:v>
                </c:pt>
                <c:pt idx="14">
                  <c:v>67.52</c:v>
                </c:pt>
                <c:pt idx="15">
                  <c:v>66.42</c:v>
                </c:pt>
                <c:pt idx="16">
                  <c:v>63.759999999999899</c:v>
                </c:pt>
                <c:pt idx="17">
                  <c:v>56.269999999999897</c:v>
                </c:pt>
                <c:pt idx="18">
                  <c:v>54.95</c:v>
                </c:pt>
                <c:pt idx="19">
                  <c:v>67.09</c:v>
                </c:pt>
                <c:pt idx="20">
                  <c:v>62.61</c:v>
                </c:pt>
                <c:pt idx="21">
                  <c:v>66.37</c:v>
                </c:pt>
                <c:pt idx="22">
                  <c:v>66.33</c:v>
                </c:pt>
                <c:pt idx="23">
                  <c:v>74.86</c:v>
                </c:pt>
                <c:pt idx="24">
                  <c:v>67.739999999999995</c:v>
                </c:pt>
                <c:pt idx="25">
                  <c:v>60.73</c:v>
                </c:pt>
                <c:pt idx="26">
                  <c:v>62.15</c:v>
                </c:pt>
                <c:pt idx="27">
                  <c:v>70.12</c:v>
                </c:pt>
                <c:pt idx="28">
                  <c:v>57.23</c:v>
                </c:pt>
                <c:pt idx="29">
                  <c:v>67.19</c:v>
                </c:pt>
                <c:pt idx="30">
                  <c:v>72.37</c:v>
                </c:pt>
                <c:pt idx="31">
                  <c:v>68.13</c:v>
                </c:pt>
                <c:pt idx="32">
                  <c:v>68.94</c:v>
                </c:pt>
                <c:pt idx="33">
                  <c:v>67.099999999999994</c:v>
                </c:pt>
                <c:pt idx="34">
                  <c:v>65.25</c:v>
                </c:pt>
                <c:pt idx="35">
                  <c:v>75.099999999999994</c:v>
                </c:pt>
                <c:pt idx="36">
                  <c:v>67.759999999999906</c:v>
                </c:pt>
                <c:pt idx="37">
                  <c:v>69.28</c:v>
                </c:pt>
                <c:pt idx="38">
                  <c:v>69.319999999999993</c:v>
                </c:pt>
                <c:pt idx="39">
                  <c:v>64.569999999999993</c:v>
                </c:pt>
                <c:pt idx="40">
                  <c:v>59.66</c:v>
                </c:pt>
                <c:pt idx="41">
                  <c:v>58.08</c:v>
                </c:pt>
                <c:pt idx="42">
                  <c:v>76.2</c:v>
                </c:pt>
                <c:pt idx="43">
                  <c:v>78.77</c:v>
                </c:pt>
                <c:pt idx="44">
                  <c:v>73.53</c:v>
                </c:pt>
                <c:pt idx="45">
                  <c:v>75.169999999999902</c:v>
                </c:pt>
                <c:pt idx="46">
                  <c:v>82.33</c:v>
                </c:pt>
                <c:pt idx="47">
                  <c:v>78.97</c:v>
                </c:pt>
                <c:pt idx="48">
                  <c:v>83.83</c:v>
                </c:pt>
                <c:pt idx="49">
                  <c:v>85.449999999999903</c:v>
                </c:pt>
                <c:pt idx="50">
                  <c:v>92.58</c:v>
                </c:pt>
                <c:pt idx="51">
                  <c:v>97.649999999999906</c:v>
                </c:pt>
                <c:pt idx="52">
                  <c:v>94.3599999999999</c:v>
                </c:pt>
                <c:pt idx="53">
                  <c:v>91.02</c:v>
                </c:pt>
                <c:pt idx="54">
                  <c:v>91.38</c:v>
                </c:pt>
                <c:pt idx="55">
                  <c:v>93.87</c:v>
                </c:pt>
                <c:pt idx="56">
                  <c:v>96.04</c:v>
                </c:pt>
                <c:pt idx="57">
                  <c:v>96.919999999999902</c:v>
                </c:pt>
                <c:pt idx="58">
                  <c:v>95.33</c:v>
                </c:pt>
                <c:pt idx="59">
                  <c:v>91.73</c:v>
                </c:pt>
                <c:pt idx="60">
                  <c:v>82.35</c:v>
                </c:pt>
                <c:pt idx="61">
                  <c:v>74.3599999999999</c:v>
                </c:pt>
                <c:pt idx="62">
                  <c:v>74.59</c:v>
                </c:pt>
                <c:pt idx="63">
                  <c:v>66.489999999999995</c:v>
                </c:pt>
                <c:pt idx="64">
                  <c:v>74.8</c:v>
                </c:pt>
                <c:pt idx="65">
                  <c:v>78.34</c:v>
                </c:pt>
                <c:pt idx="66">
                  <c:v>80.27</c:v>
                </c:pt>
                <c:pt idx="67">
                  <c:v>83.09</c:v>
                </c:pt>
                <c:pt idx="68">
                  <c:v>77.150000000000006</c:v>
                </c:pt>
                <c:pt idx="69">
                  <c:v>71.519999999999897</c:v>
                </c:pt>
                <c:pt idx="70">
                  <c:v>77.229999999999905</c:v>
                </c:pt>
                <c:pt idx="71">
                  <c:v>65.25</c:v>
                </c:pt>
                <c:pt idx="72">
                  <c:v>70.589999999999904</c:v>
                </c:pt>
                <c:pt idx="73">
                  <c:v>74.64</c:v>
                </c:pt>
                <c:pt idx="74">
                  <c:v>77.819999999999993</c:v>
                </c:pt>
                <c:pt idx="75">
                  <c:v>79.930000000000007</c:v>
                </c:pt>
                <c:pt idx="76">
                  <c:v>79.62</c:v>
                </c:pt>
                <c:pt idx="77">
                  <c:v>77.47</c:v>
                </c:pt>
                <c:pt idx="78">
                  <c:v>73.389999999999901</c:v>
                </c:pt>
                <c:pt idx="79">
                  <c:v>81.6099999999999</c:v>
                </c:pt>
                <c:pt idx="80">
                  <c:v>82.529999999999902</c:v>
                </c:pt>
                <c:pt idx="81">
                  <c:v>70.02</c:v>
                </c:pt>
                <c:pt idx="82">
                  <c:v>71.009999999999906</c:v>
                </c:pt>
                <c:pt idx="83">
                  <c:v>68.63</c:v>
                </c:pt>
                <c:pt idx="84">
                  <c:v>66.6099999999999</c:v>
                </c:pt>
                <c:pt idx="85">
                  <c:v>84.479999999999905</c:v>
                </c:pt>
                <c:pt idx="86">
                  <c:v>72.38</c:v>
                </c:pt>
                <c:pt idx="87">
                  <c:v>77.499999999999901</c:v>
                </c:pt>
                <c:pt idx="88">
                  <c:v>82.469999999999899</c:v>
                </c:pt>
                <c:pt idx="89">
                  <c:v>64.78</c:v>
                </c:pt>
                <c:pt idx="90">
                  <c:v>69.05</c:v>
                </c:pt>
                <c:pt idx="91">
                  <c:v>73.789999999999907</c:v>
                </c:pt>
                <c:pt idx="92">
                  <c:v>73.789999999999907</c:v>
                </c:pt>
                <c:pt idx="93">
                  <c:v>81.319999999999993</c:v>
                </c:pt>
                <c:pt idx="94">
                  <c:v>76.839999999999904</c:v>
                </c:pt>
                <c:pt idx="95">
                  <c:v>75.650000000000006</c:v>
                </c:pt>
                <c:pt idx="96">
                  <c:v>79.899999999999906</c:v>
                </c:pt>
                <c:pt idx="97">
                  <c:v>87.01</c:v>
                </c:pt>
                <c:pt idx="98">
                  <c:v>84.389999999999901</c:v>
                </c:pt>
                <c:pt idx="99">
                  <c:v>74.039999999999907</c:v>
                </c:pt>
                <c:pt idx="100">
                  <c:v>76.38</c:v>
                </c:pt>
                <c:pt idx="101">
                  <c:v>76.38</c:v>
                </c:pt>
                <c:pt idx="102">
                  <c:v>97.03</c:v>
                </c:pt>
                <c:pt idx="103">
                  <c:v>74.929999999999893</c:v>
                </c:pt>
                <c:pt idx="104">
                  <c:v>65.449999999999903</c:v>
                </c:pt>
                <c:pt idx="105">
                  <c:v>68.6099999999999</c:v>
                </c:pt>
                <c:pt idx="106">
                  <c:v>80.329999999999899</c:v>
                </c:pt>
                <c:pt idx="107">
                  <c:v>76.33</c:v>
                </c:pt>
                <c:pt idx="108">
                  <c:v>75.38</c:v>
                </c:pt>
                <c:pt idx="109">
                  <c:v>84.879999999999896</c:v>
                </c:pt>
                <c:pt idx="110">
                  <c:v>89.179999999999893</c:v>
                </c:pt>
                <c:pt idx="111">
                  <c:v>88.54</c:v>
                </c:pt>
                <c:pt idx="112">
                  <c:v>79.23</c:v>
                </c:pt>
                <c:pt idx="113">
                  <c:v>80.699999999999903</c:v>
                </c:pt>
                <c:pt idx="114">
                  <c:v>74.28</c:v>
                </c:pt>
                <c:pt idx="115">
                  <c:v>72.149999999999906</c:v>
                </c:pt>
                <c:pt idx="116">
                  <c:v>74.22</c:v>
                </c:pt>
                <c:pt idx="117">
                  <c:v>86.61</c:v>
                </c:pt>
                <c:pt idx="118">
                  <c:v>78</c:v>
                </c:pt>
                <c:pt idx="119">
                  <c:v>87.91</c:v>
                </c:pt>
                <c:pt idx="120">
                  <c:v>85.729999999999905</c:v>
                </c:pt>
                <c:pt idx="121">
                  <c:v>84.5</c:v>
                </c:pt>
                <c:pt idx="122">
                  <c:v>81.97</c:v>
                </c:pt>
                <c:pt idx="123">
                  <c:v>89.639999999999901</c:v>
                </c:pt>
                <c:pt idx="124">
                  <c:v>84.4</c:v>
                </c:pt>
                <c:pt idx="125">
                  <c:v>83.46</c:v>
                </c:pt>
                <c:pt idx="126">
                  <c:v>78.400000000000006</c:v>
                </c:pt>
                <c:pt idx="127">
                  <c:v>93.179999999999893</c:v>
                </c:pt>
                <c:pt idx="128">
                  <c:v>94.48</c:v>
                </c:pt>
                <c:pt idx="129">
                  <c:v>104.25</c:v>
                </c:pt>
                <c:pt idx="130">
                  <c:v>91.509999999999906</c:v>
                </c:pt>
                <c:pt idx="131">
                  <c:v>92.36</c:v>
                </c:pt>
                <c:pt idx="132">
                  <c:v>92.55</c:v>
                </c:pt>
                <c:pt idx="133">
                  <c:v>101.87</c:v>
                </c:pt>
                <c:pt idx="134">
                  <c:v>100</c:v>
                </c:pt>
                <c:pt idx="135">
                  <c:v>96.059999999999903</c:v>
                </c:pt>
                <c:pt idx="136">
                  <c:v>86.14</c:v>
                </c:pt>
                <c:pt idx="137">
                  <c:v>84.95</c:v>
                </c:pt>
                <c:pt idx="138">
                  <c:v>92.74</c:v>
                </c:pt>
                <c:pt idx="139">
                  <c:v>91.7</c:v>
                </c:pt>
                <c:pt idx="140">
                  <c:v>71.869999999999905</c:v>
                </c:pt>
                <c:pt idx="141">
                  <c:v>52.269999999999897</c:v>
                </c:pt>
                <c:pt idx="142">
                  <c:v>46.949999999999903</c:v>
                </c:pt>
                <c:pt idx="143">
                  <c:v>49.599999999999902</c:v>
                </c:pt>
                <c:pt idx="144">
                  <c:v>49.49</c:v>
                </c:pt>
                <c:pt idx="145">
                  <c:v>50.63</c:v>
                </c:pt>
                <c:pt idx="146">
                  <c:v>50.63</c:v>
                </c:pt>
                <c:pt idx="147">
                  <c:v>49.91</c:v>
                </c:pt>
                <c:pt idx="148">
                  <c:v>43.84</c:v>
                </c:pt>
                <c:pt idx="149">
                  <c:v>48.45</c:v>
                </c:pt>
                <c:pt idx="150">
                  <c:v>51.569999999999901</c:v>
                </c:pt>
                <c:pt idx="151">
                  <c:v>54.23</c:v>
                </c:pt>
                <c:pt idx="152">
                  <c:v>51.269999999999897</c:v>
                </c:pt>
                <c:pt idx="153">
                  <c:v>50.589999999999897</c:v>
                </c:pt>
                <c:pt idx="154">
                  <c:v>55.4</c:v>
                </c:pt>
                <c:pt idx="155">
                  <c:v>53.379999999999903</c:v>
                </c:pt>
                <c:pt idx="156">
                  <c:v>52.79</c:v>
                </c:pt>
                <c:pt idx="157">
                  <c:v>56.879999999999903</c:v>
                </c:pt>
                <c:pt idx="158">
                  <c:v>50.99</c:v>
                </c:pt>
                <c:pt idx="159">
                  <c:v>51.13</c:v>
                </c:pt>
                <c:pt idx="160">
                  <c:v>51.75</c:v>
                </c:pt>
                <c:pt idx="161">
                  <c:v>51.42</c:v>
                </c:pt>
                <c:pt idx="162">
                  <c:v>49.17</c:v>
                </c:pt>
                <c:pt idx="163">
                  <c:v>48.839999999999897</c:v>
                </c:pt>
                <c:pt idx="164">
                  <c:v>50</c:v>
                </c:pt>
                <c:pt idx="165">
                  <c:v>52.17</c:v>
                </c:pt>
                <c:pt idx="166">
                  <c:v>46.95</c:v>
                </c:pt>
                <c:pt idx="167">
                  <c:v>48.0399999999999</c:v>
                </c:pt>
                <c:pt idx="168">
                  <c:v>43.239999999999903</c:v>
                </c:pt>
                <c:pt idx="169">
                  <c:v>43.239999999999903</c:v>
                </c:pt>
                <c:pt idx="170">
                  <c:v>47.09</c:v>
                </c:pt>
                <c:pt idx="171">
                  <c:v>46.56</c:v>
                </c:pt>
                <c:pt idx="172">
                  <c:v>51.749999999999901</c:v>
                </c:pt>
                <c:pt idx="173">
                  <c:v>45.74</c:v>
                </c:pt>
                <c:pt idx="174">
                  <c:v>48.059999999999903</c:v>
                </c:pt>
                <c:pt idx="175">
                  <c:v>45.75</c:v>
                </c:pt>
                <c:pt idx="176">
                  <c:v>44.86</c:v>
                </c:pt>
                <c:pt idx="177">
                  <c:v>43.18</c:v>
                </c:pt>
                <c:pt idx="178">
                  <c:v>40.130000000000003</c:v>
                </c:pt>
                <c:pt idx="179">
                  <c:v>40.719999999999899</c:v>
                </c:pt>
                <c:pt idx="180">
                  <c:v>41.38</c:v>
                </c:pt>
                <c:pt idx="181">
                  <c:v>39.469999999999899</c:v>
                </c:pt>
                <c:pt idx="182">
                  <c:v>39.469999999999899</c:v>
                </c:pt>
                <c:pt idx="183">
                  <c:v>42.009999999999899</c:v>
                </c:pt>
                <c:pt idx="184">
                  <c:v>44.309999999999903</c:v>
                </c:pt>
                <c:pt idx="185">
                  <c:v>41.52</c:v>
                </c:pt>
                <c:pt idx="186">
                  <c:v>44.7</c:v>
                </c:pt>
                <c:pt idx="187">
                  <c:v>40.97</c:v>
                </c:pt>
                <c:pt idx="188">
                  <c:v>41.37</c:v>
                </c:pt>
                <c:pt idx="189">
                  <c:v>38.699999999999903</c:v>
                </c:pt>
                <c:pt idx="190">
                  <c:v>41.809999999999903</c:v>
                </c:pt>
                <c:pt idx="191">
                  <c:v>42.66</c:v>
                </c:pt>
                <c:pt idx="192">
                  <c:v>44.639999999999901</c:v>
                </c:pt>
                <c:pt idx="193">
                  <c:v>43.239999999999903</c:v>
                </c:pt>
                <c:pt idx="194">
                  <c:v>47.23</c:v>
                </c:pt>
                <c:pt idx="195">
                  <c:v>44.629999999999903</c:v>
                </c:pt>
                <c:pt idx="196">
                  <c:v>46.24</c:v>
                </c:pt>
                <c:pt idx="197">
                  <c:v>53.819999999999901</c:v>
                </c:pt>
                <c:pt idx="198">
                  <c:v>48.91</c:v>
                </c:pt>
                <c:pt idx="199">
                  <c:v>44.459999999999901</c:v>
                </c:pt>
                <c:pt idx="200">
                  <c:v>45.72</c:v>
                </c:pt>
                <c:pt idx="201">
                  <c:v>44.634999999999998</c:v>
                </c:pt>
                <c:pt idx="202">
                  <c:v>44.092500000000001</c:v>
                </c:pt>
                <c:pt idx="203">
                  <c:v>43.55</c:v>
                </c:pt>
                <c:pt idx="204">
                  <c:v>43.419999999999902</c:v>
                </c:pt>
                <c:pt idx="205">
                  <c:v>44.1799999999999</c:v>
                </c:pt>
                <c:pt idx="206">
                  <c:v>43.15</c:v>
                </c:pt>
                <c:pt idx="207">
                  <c:v>42.76</c:v>
                </c:pt>
                <c:pt idx="208">
                  <c:v>52.449999999999903</c:v>
                </c:pt>
                <c:pt idx="209">
                  <c:v>44.029999999999902</c:v>
                </c:pt>
                <c:pt idx="210">
                  <c:v>44.839999999999897</c:v>
                </c:pt>
                <c:pt idx="211">
                  <c:v>44.08</c:v>
                </c:pt>
                <c:pt idx="212">
                  <c:v>46.839999999999897</c:v>
                </c:pt>
                <c:pt idx="213">
                  <c:v>47.08</c:v>
                </c:pt>
                <c:pt idx="214">
                  <c:v>46.4</c:v>
                </c:pt>
                <c:pt idx="215">
                  <c:v>50.71</c:v>
                </c:pt>
                <c:pt idx="216">
                  <c:v>53.27</c:v>
                </c:pt>
                <c:pt idx="217">
                  <c:v>50.73</c:v>
                </c:pt>
                <c:pt idx="218">
                  <c:v>48.649999999999899</c:v>
                </c:pt>
                <c:pt idx="219">
                  <c:v>60.79</c:v>
                </c:pt>
                <c:pt idx="220">
                  <c:v>58.61</c:v>
                </c:pt>
                <c:pt idx="221">
                  <c:v>58.66</c:v>
                </c:pt>
                <c:pt idx="222">
                  <c:v>57.309999999999903</c:v>
                </c:pt>
                <c:pt idx="223">
                  <c:v>56.91</c:v>
                </c:pt>
                <c:pt idx="224">
                  <c:v>57.64</c:v>
                </c:pt>
                <c:pt idx="225">
                  <c:v>55.529999999999902</c:v>
                </c:pt>
                <c:pt idx="226">
                  <c:v>52.89</c:v>
                </c:pt>
                <c:pt idx="227">
                  <c:v>54.81</c:v>
                </c:pt>
                <c:pt idx="228">
                  <c:v>52.339999999999897</c:v>
                </c:pt>
                <c:pt idx="229">
                  <c:v>62.23</c:v>
                </c:pt>
                <c:pt idx="230">
                  <c:v>55.72</c:v>
                </c:pt>
                <c:pt idx="231">
                  <c:v>58.81</c:v>
                </c:pt>
                <c:pt idx="232">
                  <c:v>55.23</c:v>
                </c:pt>
                <c:pt idx="233">
                  <c:v>59.91</c:v>
                </c:pt>
                <c:pt idx="234">
                  <c:v>58.169999999999902</c:v>
                </c:pt>
                <c:pt idx="235">
                  <c:v>58.28</c:v>
                </c:pt>
                <c:pt idx="236">
                  <c:v>57.08</c:v>
                </c:pt>
                <c:pt idx="237">
                  <c:v>67.87</c:v>
                </c:pt>
                <c:pt idx="238">
                  <c:v>57.23</c:v>
                </c:pt>
                <c:pt idx="239">
                  <c:v>52.72</c:v>
                </c:pt>
                <c:pt idx="240">
                  <c:v>55.1099999999999</c:v>
                </c:pt>
                <c:pt idx="241">
                  <c:v>52.73</c:v>
                </c:pt>
                <c:pt idx="242">
                  <c:v>53.75</c:v>
                </c:pt>
                <c:pt idx="243">
                  <c:v>55.699999999999903</c:v>
                </c:pt>
                <c:pt idx="244">
                  <c:v>62.77</c:v>
                </c:pt>
                <c:pt idx="245">
                  <c:v>74.94</c:v>
                </c:pt>
                <c:pt idx="246">
                  <c:v>63.43</c:v>
                </c:pt>
                <c:pt idx="247">
                  <c:v>62.449999999999903</c:v>
                </c:pt>
                <c:pt idx="248">
                  <c:v>67.13</c:v>
                </c:pt>
                <c:pt idx="249">
                  <c:v>64.17</c:v>
                </c:pt>
                <c:pt idx="250">
                  <c:v>61.89</c:v>
                </c:pt>
                <c:pt idx="251">
                  <c:v>60.899999999999899</c:v>
                </c:pt>
                <c:pt idx="252">
                  <c:v>76.22</c:v>
                </c:pt>
                <c:pt idx="253">
                  <c:v>72.709999999999994</c:v>
                </c:pt>
                <c:pt idx="254">
                  <c:v>64.84</c:v>
                </c:pt>
                <c:pt idx="255">
                  <c:v>66.62</c:v>
                </c:pt>
                <c:pt idx="256">
                  <c:v>65.72</c:v>
                </c:pt>
                <c:pt idx="257">
                  <c:v>65.63</c:v>
                </c:pt>
                <c:pt idx="258">
                  <c:v>65.63</c:v>
                </c:pt>
                <c:pt idx="259">
                  <c:v>58.73</c:v>
                </c:pt>
                <c:pt idx="260">
                  <c:v>68.86</c:v>
                </c:pt>
                <c:pt idx="261">
                  <c:v>78.88</c:v>
                </c:pt>
                <c:pt idx="262">
                  <c:v>67.56</c:v>
                </c:pt>
                <c:pt idx="263">
                  <c:v>66.89</c:v>
                </c:pt>
                <c:pt idx="264">
                  <c:v>66.11</c:v>
                </c:pt>
                <c:pt idx="265">
                  <c:v>67.319999999999993</c:v>
                </c:pt>
                <c:pt idx="266">
                  <c:v>65.900000000000006</c:v>
                </c:pt>
                <c:pt idx="267">
                  <c:v>65.47</c:v>
                </c:pt>
                <c:pt idx="268">
                  <c:v>66.53</c:v>
                </c:pt>
                <c:pt idx="269">
                  <c:v>69.729999999999905</c:v>
                </c:pt>
                <c:pt idx="270">
                  <c:v>67.099999999999994</c:v>
                </c:pt>
                <c:pt idx="271">
                  <c:v>69.039999999999907</c:v>
                </c:pt>
                <c:pt idx="272">
                  <c:v>71.31</c:v>
                </c:pt>
                <c:pt idx="273">
                  <c:v>68.539999999999907</c:v>
                </c:pt>
                <c:pt idx="274">
                  <c:v>69.459999999999994</c:v>
                </c:pt>
                <c:pt idx="275">
                  <c:v>68.459999999999994</c:v>
                </c:pt>
                <c:pt idx="276">
                  <c:v>70.900000000000006</c:v>
                </c:pt>
                <c:pt idx="277">
                  <c:v>67.650000000000006</c:v>
                </c:pt>
                <c:pt idx="278">
                  <c:v>68.589999999999904</c:v>
                </c:pt>
                <c:pt idx="279">
                  <c:v>68.259999999999906</c:v>
                </c:pt>
                <c:pt idx="280">
                  <c:v>69.98</c:v>
                </c:pt>
                <c:pt idx="281">
                  <c:v>68.249999999999901</c:v>
                </c:pt>
                <c:pt idx="282">
                  <c:v>69.449999999999903</c:v>
                </c:pt>
                <c:pt idx="283">
                  <c:v>67.91</c:v>
                </c:pt>
                <c:pt idx="284">
                  <c:v>67.77</c:v>
                </c:pt>
                <c:pt idx="285">
                  <c:v>68.899999999999906</c:v>
                </c:pt>
                <c:pt idx="286">
                  <c:v>68.61</c:v>
                </c:pt>
                <c:pt idx="287">
                  <c:v>67.680000000000007</c:v>
                </c:pt>
                <c:pt idx="288">
                  <c:v>69.930000000000007</c:v>
                </c:pt>
                <c:pt idx="289">
                  <c:v>65.44</c:v>
                </c:pt>
                <c:pt idx="290">
                  <c:v>64.67</c:v>
                </c:pt>
                <c:pt idx="291">
                  <c:v>64.81</c:v>
                </c:pt>
                <c:pt idx="292">
                  <c:v>64.509999999999906</c:v>
                </c:pt>
                <c:pt idx="293">
                  <c:v>65.009999999999906</c:v>
                </c:pt>
                <c:pt idx="294">
                  <c:v>66.099999999999994</c:v>
                </c:pt>
                <c:pt idx="295">
                  <c:v>66.029999999999902</c:v>
                </c:pt>
                <c:pt idx="296">
                  <c:v>66.86</c:v>
                </c:pt>
                <c:pt idx="297">
                  <c:v>66.98</c:v>
                </c:pt>
                <c:pt idx="298">
                  <c:v>67.14</c:v>
                </c:pt>
                <c:pt idx="299">
                  <c:v>69.25</c:v>
                </c:pt>
                <c:pt idx="300">
                  <c:v>64.069999999999993</c:v>
                </c:pt>
                <c:pt idx="301">
                  <c:v>64.25</c:v>
                </c:pt>
                <c:pt idx="302">
                  <c:v>64.039999999999907</c:v>
                </c:pt>
                <c:pt idx="303">
                  <c:v>66.199999999999903</c:v>
                </c:pt>
                <c:pt idx="304">
                  <c:v>67.75</c:v>
                </c:pt>
                <c:pt idx="305">
                  <c:v>65.95</c:v>
                </c:pt>
                <c:pt idx="306">
                  <c:v>63.009999999999899</c:v>
                </c:pt>
                <c:pt idx="307">
                  <c:v>69.37</c:v>
                </c:pt>
                <c:pt idx="308">
                  <c:v>65.930000000000007</c:v>
                </c:pt>
                <c:pt idx="309">
                  <c:v>64.869999999999905</c:v>
                </c:pt>
                <c:pt idx="310">
                  <c:v>63.199999999999903</c:v>
                </c:pt>
                <c:pt idx="311">
                  <c:v>65.36</c:v>
                </c:pt>
                <c:pt idx="312">
                  <c:v>67.73</c:v>
                </c:pt>
                <c:pt idx="313">
                  <c:v>68.42</c:v>
                </c:pt>
                <c:pt idx="314">
                  <c:v>68.209999999999994</c:v>
                </c:pt>
                <c:pt idx="315">
                  <c:v>68.009999999999906</c:v>
                </c:pt>
                <c:pt idx="316">
                  <c:v>67.78</c:v>
                </c:pt>
                <c:pt idx="317">
                  <c:v>65.19</c:v>
                </c:pt>
                <c:pt idx="318">
                  <c:v>65.63</c:v>
                </c:pt>
                <c:pt idx="319">
                  <c:v>69.42</c:v>
                </c:pt>
                <c:pt idx="320">
                  <c:v>69.069999999999993</c:v>
                </c:pt>
                <c:pt idx="321">
                  <c:v>66.209999999999994</c:v>
                </c:pt>
                <c:pt idx="322">
                  <c:v>67.510000000000005</c:v>
                </c:pt>
                <c:pt idx="323">
                  <c:v>66.86</c:v>
                </c:pt>
                <c:pt idx="324">
                  <c:v>67.77</c:v>
                </c:pt>
                <c:pt idx="325">
                  <c:v>65.319999999999993</c:v>
                </c:pt>
                <c:pt idx="326">
                  <c:v>67.259999999999906</c:v>
                </c:pt>
                <c:pt idx="327">
                  <c:v>66.61</c:v>
                </c:pt>
                <c:pt idx="328">
                  <c:v>69.039999999999907</c:v>
                </c:pt>
                <c:pt idx="329">
                  <c:v>67.869999999999905</c:v>
                </c:pt>
                <c:pt idx="330">
                  <c:v>64.849999999999994</c:v>
                </c:pt>
                <c:pt idx="331">
                  <c:v>65.8</c:v>
                </c:pt>
                <c:pt idx="332">
                  <c:v>65.059999999999903</c:v>
                </c:pt>
                <c:pt idx="333">
                  <c:v>65.839999999999904</c:v>
                </c:pt>
                <c:pt idx="334">
                  <c:v>64.17</c:v>
                </c:pt>
                <c:pt idx="335">
                  <c:v>64.400000000000006</c:v>
                </c:pt>
                <c:pt idx="336">
                  <c:v>62.86</c:v>
                </c:pt>
                <c:pt idx="337">
                  <c:v>64.81</c:v>
                </c:pt>
                <c:pt idx="338">
                  <c:v>67.75</c:v>
                </c:pt>
                <c:pt idx="339">
                  <c:v>62.45</c:v>
                </c:pt>
                <c:pt idx="340">
                  <c:v>64.86</c:v>
                </c:pt>
                <c:pt idx="341">
                  <c:v>64.16</c:v>
                </c:pt>
                <c:pt idx="342">
                  <c:v>63.98</c:v>
                </c:pt>
                <c:pt idx="343">
                  <c:v>65.06</c:v>
                </c:pt>
                <c:pt idx="344">
                  <c:v>63.1099999999999</c:v>
                </c:pt>
                <c:pt idx="345">
                  <c:v>64.239999999999995</c:v>
                </c:pt>
                <c:pt idx="346">
                  <c:v>65.3</c:v>
                </c:pt>
                <c:pt idx="347">
                  <c:v>65.37</c:v>
                </c:pt>
                <c:pt idx="348">
                  <c:v>63.199999999999903</c:v>
                </c:pt>
                <c:pt idx="349">
                  <c:v>59.75</c:v>
                </c:pt>
                <c:pt idx="350">
                  <c:v>61.91</c:v>
                </c:pt>
                <c:pt idx="351">
                  <c:v>62.239999999999903</c:v>
                </c:pt>
                <c:pt idx="352">
                  <c:v>62.449999999999903</c:v>
                </c:pt>
                <c:pt idx="353">
                  <c:v>63.46</c:v>
                </c:pt>
                <c:pt idx="354">
                  <c:v>62.769999999999897</c:v>
                </c:pt>
                <c:pt idx="355">
                  <c:v>61.93</c:v>
                </c:pt>
                <c:pt idx="356">
                  <c:v>64.569999999999993</c:v>
                </c:pt>
                <c:pt idx="357">
                  <c:v>64.13</c:v>
                </c:pt>
                <c:pt idx="358">
                  <c:v>63.219999999999899</c:v>
                </c:pt>
                <c:pt idx="359">
                  <c:v>64.41</c:v>
                </c:pt>
                <c:pt idx="360">
                  <c:v>65.48</c:v>
                </c:pt>
                <c:pt idx="361">
                  <c:v>63.23</c:v>
                </c:pt>
                <c:pt idx="362">
                  <c:v>62.98</c:v>
                </c:pt>
                <c:pt idx="363">
                  <c:v>61.95</c:v>
                </c:pt>
                <c:pt idx="364">
                  <c:v>62.72</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Sheet1!$A$2:$A$366</c:f>
              <c:numCache>
                <c:formatCode>m/d/yy</c:formatCode>
                <c:ptCount val="365"/>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pt idx="91">
                  <c:v>44013</c:v>
                </c:pt>
                <c:pt idx="92">
                  <c:v>44014</c:v>
                </c:pt>
                <c:pt idx="93">
                  <c:v>44015</c:v>
                </c:pt>
                <c:pt idx="94">
                  <c:v>44016</c:v>
                </c:pt>
                <c:pt idx="95">
                  <c:v>44017</c:v>
                </c:pt>
                <c:pt idx="96">
                  <c:v>44018</c:v>
                </c:pt>
                <c:pt idx="97">
                  <c:v>44019</c:v>
                </c:pt>
                <c:pt idx="98">
                  <c:v>44020</c:v>
                </c:pt>
                <c:pt idx="99">
                  <c:v>44021</c:v>
                </c:pt>
                <c:pt idx="100">
                  <c:v>44022</c:v>
                </c:pt>
                <c:pt idx="101">
                  <c:v>44023</c:v>
                </c:pt>
                <c:pt idx="102">
                  <c:v>44024</c:v>
                </c:pt>
                <c:pt idx="103">
                  <c:v>44025</c:v>
                </c:pt>
                <c:pt idx="104">
                  <c:v>44026</c:v>
                </c:pt>
                <c:pt idx="105">
                  <c:v>44027</c:v>
                </c:pt>
                <c:pt idx="106">
                  <c:v>44028</c:v>
                </c:pt>
                <c:pt idx="107">
                  <c:v>44029</c:v>
                </c:pt>
                <c:pt idx="108">
                  <c:v>44030</c:v>
                </c:pt>
                <c:pt idx="109">
                  <c:v>44031</c:v>
                </c:pt>
                <c:pt idx="110">
                  <c:v>44032</c:v>
                </c:pt>
                <c:pt idx="111">
                  <c:v>44033</c:v>
                </c:pt>
                <c:pt idx="112">
                  <c:v>44034</c:v>
                </c:pt>
                <c:pt idx="113">
                  <c:v>44035</c:v>
                </c:pt>
                <c:pt idx="114">
                  <c:v>44036</c:v>
                </c:pt>
                <c:pt idx="115">
                  <c:v>44037</c:v>
                </c:pt>
                <c:pt idx="116">
                  <c:v>44038</c:v>
                </c:pt>
                <c:pt idx="117">
                  <c:v>44039</c:v>
                </c:pt>
                <c:pt idx="118">
                  <c:v>44040</c:v>
                </c:pt>
                <c:pt idx="119">
                  <c:v>44041</c:v>
                </c:pt>
                <c:pt idx="120">
                  <c:v>44042</c:v>
                </c:pt>
                <c:pt idx="121">
                  <c:v>44043</c:v>
                </c:pt>
                <c:pt idx="122">
                  <c:v>44044</c:v>
                </c:pt>
                <c:pt idx="123">
                  <c:v>44045</c:v>
                </c:pt>
                <c:pt idx="124">
                  <c:v>44046</c:v>
                </c:pt>
                <c:pt idx="125">
                  <c:v>44047</c:v>
                </c:pt>
                <c:pt idx="126">
                  <c:v>44048</c:v>
                </c:pt>
                <c:pt idx="127">
                  <c:v>44049</c:v>
                </c:pt>
                <c:pt idx="128">
                  <c:v>44050</c:v>
                </c:pt>
                <c:pt idx="129">
                  <c:v>44051</c:v>
                </c:pt>
                <c:pt idx="130">
                  <c:v>44052</c:v>
                </c:pt>
                <c:pt idx="131">
                  <c:v>44053</c:v>
                </c:pt>
                <c:pt idx="132">
                  <c:v>44054</c:v>
                </c:pt>
                <c:pt idx="133">
                  <c:v>44055</c:v>
                </c:pt>
                <c:pt idx="134">
                  <c:v>44056</c:v>
                </c:pt>
                <c:pt idx="135">
                  <c:v>44057</c:v>
                </c:pt>
                <c:pt idx="136">
                  <c:v>44058</c:v>
                </c:pt>
                <c:pt idx="137">
                  <c:v>44059</c:v>
                </c:pt>
                <c:pt idx="138">
                  <c:v>44060</c:v>
                </c:pt>
                <c:pt idx="139">
                  <c:v>44061</c:v>
                </c:pt>
                <c:pt idx="140">
                  <c:v>44062</c:v>
                </c:pt>
                <c:pt idx="141">
                  <c:v>44063</c:v>
                </c:pt>
                <c:pt idx="142">
                  <c:v>44064</c:v>
                </c:pt>
                <c:pt idx="143">
                  <c:v>44065</c:v>
                </c:pt>
                <c:pt idx="144">
                  <c:v>44066</c:v>
                </c:pt>
                <c:pt idx="145">
                  <c:v>44067</c:v>
                </c:pt>
                <c:pt idx="146">
                  <c:v>44068</c:v>
                </c:pt>
                <c:pt idx="147">
                  <c:v>44069</c:v>
                </c:pt>
                <c:pt idx="148">
                  <c:v>44070</c:v>
                </c:pt>
                <c:pt idx="149">
                  <c:v>44071</c:v>
                </c:pt>
                <c:pt idx="150">
                  <c:v>44072</c:v>
                </c:pt>
                <c:pt idx="151">
                  <c:v>44073</c:v>
                </c:pt>
                <c:pt idx="152">
                  <c:v>44074</c:v>
                </c:pt>
                <c:pt idx="153">
                  <c:v>44075</c:v>
                </c:pt>
                <c:pt idx="154">
                  <c:v>44076</c:v>
                </c:pt>
                <c:pt idx="155">
                  <c:v>44077</c:v>
                </c:pt>
                <c:pt idx="156">
                  <c:v>44078</c:v>
                </c:pt>
                <c:pt idx="157">
                  <c:v>44079</c:v>
                </c:pt>
                <c:pt idx="158">
                  <c:v>44080</c:v>
                </c:pt>
                <c:pt idx="159">
                  <c:v>44081</c:v>
                </c:pt>
                <c:pt idx="160">
                  <c:v>44082</c:v>
                </c:pt>
                <c:pt idx="161">
                  <c:v>44083</c:v>
                </c:pt>
                <c:pt idx="162">
                  <c:v>44084</c:v>
                </c:pt>
                <c:pt idx="163">
                  <c:v>44085</c:v>
                </c:pt>
                <c:pt idx="164">
                  <c:v>44086</c:v>
                </c:pt>
                <c:pt idx="165">
                  <c:v>44087</c:v>
                </c:pt>
                <c:pt idx="166">
                  <c:v>44088</c:v>
                </c:pt>
                <c:pt idx="167">
                  <c:v>44089</c:v>
                </c:pt>
                <c:pt idx="168">
                  <c:v>44090</c:v>
                </c:pt>
                <c:pt idx="169">
                  <c:v>44091</c:v>
                </c:pt>
                <c:pt idx="170">
                  <c:v>44092</c:v>
                </c:pt>
                <c:pt idx="171">
                  <c:v>44093</c:v>
                </c:pt>
                <c:pt idx="172">
                  <c:v>44094</c:v>
                </c:pt>
                <c:pt idx="173">
                  <c:v>44095</c:v>
                </c:pt>
                <c:pt idx="174">
                  <c:v>44096</c:v>
                </c:pt>
                <c:pt idx="175">
                  <c:v>44097</c:v>
                </c:pt>
                <c:pt idx="176">
                  <c:v>44098</c:v>
                </c:pt>
                <c:pt idx="177">
                  <c:v>44099</c:v>
                </c:pt>
                <c:pt idx="178">
                  <c:v>44100</c:v>
                </c:pt>
                <c:pt idx="179">
                  <c:v>44101</c:v>
                </c:pt>
                <c:pt idx="180">
                  <c:v>44102</c:v>
                </c:pt>
                <c:pt idx="181">
                  <c:v>44103</c:v>
                </c:pt>
                <c:pt idx="182">
                  <c:v>44104</c:v>
                </c:pt>
                <c:pt idx="183">
                  <c:v>44105</c:v>
                </c:pt>
                <c:pt idx="184">
                  <c:v>44106</c:v>
                </c:pt>
                <c:pt idx="185">
                  <c:v>44107</c:v>
                </c:pt>
                <c:pt idx="186">
                  <c:v>44108</c:v>
                </c:pt>
                <c:pt idx="187">
                  <c:v>44109</c:v>
                </c:pt>
                <c:pt idx="188">
                  <c:v>44110</c:v>
                </c:pt>
                <c:pt idx="189">
                  <c:v>44111</c:v>
                </c:pt>
                <c:pt idx="190">
                  <c:v>44112</c:v>
                </c:pt>
                <c:pt idx="191">
                  <c:v>44113</c:v>
                </c:pt>
                <c:pt idx="192">
                  <c:v>44114</c:v>
                </c:pt>
                <c:pt idx="193">
                  <c:v>44115</c:v>
                </c:pt>
                <c:pt idx="194">
                  <c:v>44116</c:v>
                </c:pt>
                <c:pt idx="195">
                  <c:v>44117</c:v>
                </c:pt>
                <c:pt idx="196">
                  <c:v>44118</c:v>
                </c:pt>
                <c:pt idx="197">
                  <c:v>44119</c:v>
                </c:pt>
                <c:pt idx="198">
                  <c:v>44120</c:v>
                </c:pt>
                <c:pt idx="199">
                  <c:v>44121</c:v>
                </c:pt>
                <c:pt idx="200">
                  <c:v>44122</c:v>
                </c:pt>
                <c:pt idx="201">
                  <c:v>44123</c:v>
                </c:pt>
                <c:pt idx="202">
                  <c:v>44124</c:v>
                </c:pt>
                <c:pt idx="203">
                  <c:v>44125</c:v>
                </c:pt>
                <c:pt idx="204">
                  <c:v>44126</c:v>
                </c:pt>
                <c:pt idx="205">
                  <c:v>44127</c:v>
                </c:pt>
                <c:pt idx="206">
                  <c:v>44128</c:v>
                </c:pt>
                <c:pt idx="207">
                  <c:v>44129</c:v>
                </c:pt>
                <c:pt idx="208">
                  <c:v>44130</c:v>
                </c:pt>
                <c:pt idx="209">
                  <c:v>44131</c:v>
                </c:pt>
                <c:pt idx="210">
                  <c:v>44132</c:v>
                </c:pt>
                <c:pt idx="211">
                  <c:v>44133</c:v>
                </c:pt>
                <c:pt idx="212">
                  <c:v>44134</c:v>
                </c:pt>
                <c:pt idx="213">
                  <c:v>44135</c:v>
                </c:pt>
                <c:pt idx="214">
                  <c:v>44136</c:v>
                </c:pt>
                <c:pt idx="215">
                  <c:v>44137</c:v>
                </c:pt>
                <c:pt idx="216">
                  <c:v>44138</c:v>
                </c:pt>
                <c:pt idx="217">
                  <c:v>44139</c:v>
                </c:pt>
                <c:pt idx="218">
                  <c:v>44140</c:v>
                </c:pt>
                <c:pt idx="219">
                  <c:v>44141</c:v>
                </c:pt>
                <c:pt idx="220">
                  <c:v>44142</c:v>
                </c:pt>
                <c:pt idx="221">
                  <c:v>44143</c:v>
                </c:pt>
                <c:pt idx="222">
                  <c:v>44144</c:v>
                </c:pt>
                <c:pt idx="223">
                  <c:v>44145</c:v>
                </c:pt>
                <c:pt idx="224">
                  <c:v>44146</c:v>
                </c:pt>
                <c:pt idx="225">
                  <c:v>44147</c:v>
                </c:pt>
                <c:pt idx="226">
                  <c:v>44148</c:v>
                </c:pt>
                <c:pt idx="227">
                  <c:v>44149</c:v>
                </c:pt>
                <c:pt idx="228">
                  <c:v>44150</c:v>
                </c:pt>
                <c:pt idx="229">
                  <c:v>44151</c:v>
                </c:pt>
                <c:pt idx="230">
                  <c:v>44152</c:v>
                </c:pt>
                <c:pt idx="231">
                  <c:v>44153</c:v>
                </c:pt>
                <c:pt idx="232">
                  <c:v>44154</c:v>
                </c:pt>
                <c:pt idx="233">
                  <c:v>44155</c:v>
                </c:pt>
                <c:pt idx="234">
                  <c:v>44156</c:v>
                </c:pt>
                <c:pt idx="235">
                  <c:v>44157</c:v>
                </c:pt>
                <c:pt idx="236">
                  <c:v>44158</c:v>
                </c:pt>
                <c:pt idx="237">
                  <c:v>44159</c:v>
                </c:pt>
                <c:pt idx="238">
                  <c:v>44160</c:v>
                </c:pt>
                <c:pt idx="239">
                  <c:v>44161</c:v>
                </c:pt>
                <c:pt idx="240">
                  <c:v>44162</c:v>
                </c:pt>
                <c:pt idx="241">
                  <c:v>44163</c:v>
                </c:pt>
                <c:pt idx="242">
                  <c:v>44164</c:v>
                </c:pt>
                <c:pt idx="243">
                  <c:v>44165</c:v>
                </c:pt>
                <c:pt idx="244">
                  <c:v>44166</c:v>
                </c:pt>
                <c:pt idx="245">
                  <c:v>44167</c:v>
                </c:pt>
                <c:pt idx="246">
                  <c:v>44168</c:v>
                </c:pt>
                <c:pt idx="247">
                  <c:v>44169</c:v>
                </c:pt>
                <c:pt idx="248">
                  <c:v>44170</c:v>
                </c:pt>
                <c:pt idx="249">
                  <c:v>44171</c:v>
                </c:pt>
                <c:pt idx="250">
                  <c:v>44172</c:v>
                </c:pt>
                <c:pt idx="251">
                  <c:v>44173</c:v>
                </c:pt>
                <c:pt idx="252">
                  <c:v>44174</c:v>
                </c:pt>
                <c:pt idx="253">
                  <c:v>44175</c:v>
                </c:pt>
                <c:pt idx="254">
                  <c:v>44176</c:v>
                </c:pt>
                <c:pt idx="255">
                  <c:v>44177</c:v>
                </c:pt>
                <c:pt idx="256">
                  <c:v>44178</c:v>
                </c:pt>
                <c:pt idx="257">
                  <c:v>44179</c:v>
                </c:pt>
                <c:pt idx="258">
                  <c:v>44180</c:v>
                </c:pt>
                <c:pt idx="259">
                  <c:v>44181</c:v>
                </c:pt>
                <c:pt idx="260">
                  <c:v>44182</c:v>
                </c:pt>
                <c:pt idx="261">
                  <c:v>44183</c:v>
                </c:pt>
                <c:pt idx="262">
                  <c:v>44184</c:v>
                </c:pt>
                <c:pt idx="263">
                  <c:v>44185</c:v>
                </c:pt>
                <c:pt idx="264">
                  <c:v>44186</c:v>
                </c:pt>
                <c:pt idx="265">
                  <c:v>44187</c:v>
                </c:pt>
                <c:pt idx="266">
                  <c:v>44188</c:v>
                </c:pt>
                <c:pt idx="267">
                  <c:v>44189</c:v>
                </c:pt>
                <c:pt idx="268">
                  <c:v>44190</c:v>
                </c:pt>
                <c:pt idx="269">
                  <c:v>44191</c:v>
                </c:pt>
                <c:pt idx="270">
                  <c:v>44192</c:v>
                </c:pt>
                <c:pt idx="271">
                  <c:v>44193</c:v>
                </c:pt>
                <c:pt idx="272">
                  <c:v>44194</c:v>
                </c:pt>
                <c:pt idx="273">
                  <c:v>44195</c:v>
                </c:pt>
                <c:pt idx="274">
                  <c:v>44196</c:v>
                </c:pt>
                <c:pt idx="275">
                  <c:v>44197</c:v>
                </c:pt>
                <c:pt idx="276">
                  <c:v>44198</c:v>
                </c:pt>
                <c:pt idx="277">
                  <c:v>44199</c:v>
                </c:pt>
                <c:pt idx="278">
                  <c:v>44200</c:v>
                </c:pt>
                <c:pt idx="279">
                  <c:v>44201</c:v>
                </c:pt>
                <c:pt idx="280">
                  <c:v>44202</c:v>
                </c:pt>
                <c:pt idx="281">
                  <c:v>44203</c:v>
                </c:pt>
                <c:pt idx="282">
                  <c:v>44204</c:v>
                </c:pt>
                <c:pt idx="283">
                  <c:v>44205</c:v>
                </c:pt>
                <c:pt idx="284">
                  <c:v>44206</c:v>
                </c:pt>
                <c:pt idx="285">
                  <c:v>44207</c:v>
                </c:pt>
                <c:pt idx="286">
                  <c:v>44208</c:v>
                </c:pt>
                <c:pt idx="287">
                  <c:v>44209</c:v>
                </c:pt>
                <c:pt idx="288">
                  <c:v>44210</c:v>
                </c:pt>
                <c:pt idx="289">
                  <c:v>44211</c:v>
                </c:pt>
                <c:pt idx="290">
                  <c:v>44212</c:v>
                </c:pt>
                <c:pt idx="291">
                  <c:v>44213</c:v>
                </c:pt>
                <c:pt idx="292">
                  <c:v>44214</c:v>
                </c:pt>
                <c:pt idx="293">
                  <c:v>44215</c:v>
                </c:pt>
                <c:pt idx="294">
                  <c:v>44216</c:v>
                </c:pt>
                <c:pt idx="295">
                  <c:v>44217</c:v>
                </c:pt>
                <c:pt idx="296">
                  <c:v>44218</c:v>
                </c:pt>
                <c:pt idx="297">
                  <c:v>44219</c:v>
                </c:pt>
                <c:pt idx="298">
                  <c:v>44220</c:v>
                </c:pt>
                <c:pt idx="299">
                  <c:v>44221</c:v>
                </c:pt>
                <c:pt idx="300">
                  <c:v>44222</c:v>
                </c:pt>
                <c:pt idx="301">
                  <c:v>44223</c:v>
                </c:pt>
                <c:pt idx="302">
                  <c:v>44224</c:v>
                </c:pt>
                <c:pt idx="303">
                  <c:v>44225</c:v>
                </c:pt>
                <c:pt idx="304">
                  <c:v>44226</c:v>
                </c:pt>
                <c:pt idx="305">
                  <c:v>44227</c:v>
                </c:pt>
                <c:pt idx="306">
                  <c:v>44228</c:v>
                </c:pt>
                <c:pt idx="307">
                  <c:v>44229</c:v>
                </c:pt>
                <c:pt idx="308">
                  <c:v>44230</c:v>
                </c:pt>
                <c:pt idx="309">
                  <c:v>44231</c:v>
                </c:pt>
                <c:pt idx="310">
                  <c:v>44232</c:v>
                </c:pt>
                <c:pt idx="311">
                  <c:v>44233</c:v>
                </c:pt>
                <c:pt idx="312">
                  <c:v>44234</c:v>
                </c:pt>
                <c:pt idx="313">
                  <c:v>44235</c:v>
                </c:pt>
                <c:pt idx="314">
                  <c:v>44236</c:v>
                </c:pt>
                <c:pt idx="315">
                  <c:v>44237</c:v>
                </c:pt>
                <c:pt idx="316">
                  <c:v>44238</c:v>
                </c:pt>
                <c:pt idx="317">
                  <c:v>44239</c:v>
                </c:pt>
                <c:pt idx="318">
                  <c:v>44240</c:v>
                </c:pt>
                <c:pt idx="319">
                  <c:v>44241</c:v>
                </c:pt>
                <c:pt idx="320">
                  <c:v>44242</c:v>
                </c:pt>
                <c:pt idx="321">
                  <c:v>44243</c:v>
                </c:pt>
                <c:pt idx="322">
                  <c:v>44244</c:v>
                </c:pt>
                <c:pt idx="323">
                  <c:v>44245</c:v>
                </c:pt>
                <c:pt idx="324">
                  <c:v>44246</c:v>
                </c:pt>
                <c:pt idx="325">
                  <c:v>44247</c:v>
                </c:pt>
                <c:pt idx="326">
                  <c:v>44248</c:v>
                </c:pt>
                <c:pt idx="327">
                  <c:v>44249</c:v>
                </c:pt>
                <c:pt idx="328">
                  <c:v>44250</c:v>
                </c:pt>
                <c:pt idx="329">
                  <c:v>44251</c:v>
                </c:pt>
                <c:pt idx="330">
                  <c:v>44252</c:v>
                </c:pt>
                <c:pt idx="331">
                  <c:v>44253</c:v>
                </c:pt>
                <c:pt idx="332">
                  <c:v>44254</c:v>
                </c:pt>
                <c:pt idx="333">
                  <c:v>44255</c:v>
                </c:pt>
                <c:pt idx="334">
                  <c:v>44256</c:v>
                </c:pt>
                <c:pt idx="335">
                  <c:v>44257</c:v>
                </c:pt>
                <c:pt idx="336">
                  <c:v>44258</c:v>
                </c:pt>
                <c:pt idx="337">
                  <c:v>44259</c:v>
                </c:pt>
                <c:pt idx="338">
                  <c:v>44260</c:v>
                </c:pt>
                <c:pt idx="339">
                  <c:v>44261</c:v>
                </c:pt>
                <c:pt idx="340">
                  <c:v>44262</c:v>
                </c:pt>
                <c:pt idx="341">
                  <c:v>44263</c:v>
                </c:pt>
                <c:pt idx="342">
                  <c:v>44264</c:v>
                </c:pt>
                <c:pt idx="343">
                  <c:v>44265</c:v>
                </c:pt>
                <c:pt idx="344">
                  <c:v>44266</c:v>
                </c:pt>
                <c:pt idx="345">
                  <c:v>44267</c:v>
                </c:pt>
                <c:pt idx="346">
                  <c:v>44268</c:v>
                </c:pt>
                <c:pt idx="347">
                  <c:v>44269</c:v>
                </c:pt>
                <c:pt idx="348">
                  <c:v>44270</c:v>
                </c:pt>
                <c:pt idx="349">
                  <c:v>44271</c:v>
                </c:pt>
                <c:pt idx="350">
                  <c:v>44272</c:v>
                </c:pt>
                <c:pt idx="351">
                  <c:v>44273</c:v>
                </c:pt>
                <c:pt idx="352">
                  <c:v>44274</c:v>
                </c:pt>
                <c:pt idx="353">
                  <c:v>44275</c:v>
                </c:pt>
                <c:pt idx="354">
                  <c:v>44276</c:v>
                </c:pt>
                <c:pt idx="355">
                  <c:v>44277</c:v>
                </c:pt>
                <c:pt idx="356">
                  <c:v>44278</c:v>
                </c:pt>
                <c:pt idx="357">
                  <c:v>44279</c:v>
                </c:pt>
                <c:pt idx="358">
                  <c:v>44280</c:v>
                </c:pt>
                <c:pt idx="359">
                  <c:v>44281</c:v>
                </c:pt>
                <c:pt idx="360">
                  <c:v>44282</c:v>
                </c:pt>
                <c:pt idx="361">
                  <c:v>44283</c:v>
                </c:pt>
                <c:pt idx="362">
                  <c:v>44284</c:v>
                </c:pt>
                <c:pt idx="363">
                  <c:v>44285</c:v>
                </c:pt>
                <c:pt idx="364">
                  <c:v>44286</c:v>
                </c:pt>
              </c:numCache>
            </c:numRef>
          </c:cat>
          <c:val>
            <c:numRef>
              <c:f>Sheet1!$J$2:$J$366</c:f>
              <c:numCache>
                <c:formatCode>0.0%</c:formatCode>
                <c:ptCount val="365"/>
                <c:pt idx="0">
                  <c:v>0.11016705895860843</c:v>
                </c:pt>
                <c:pt idx="1">
                  <c:v>0.10851671836455559</c:v>
                </c:pt>
                <c:pt idx="2">
                  <c:v>0.11158530419835216</c:v>
                </c:pt>
                <c:pt idx="3">
                  <c:v>0.10220994475138119</c:v>
                </c:pt>
                <c:pt idx="4">
                  <c:v>0.11028999794327696</c:v>
                </c:pt>
                <c:pt idx="5">
                  <c:v>0.10393315023170487</c:v>
                </c:pt>
                <c:pt idx="6">
                  <c:v>0.11381928192248417</c:v>
                </c:pt>
                <c:pt idx="7">
                  <c:v>0.1089240590504056</c:v>
                </c:pt>
                <c:pt idx="8">
                  <c:v>0.10808201610927765</c:v>
                </c:pt>
                <c:pt idx="9">
                  <c:v>0.10266902126315486</c:v>
                </c:pt>
                <c:pt idx="10">
                  <c:v>0.10126511809160622</c:v>
                </c:pt>
                <c:pt idx="11">
                  <c:v>0.10651613907090124</c:v>
                </c:pt>
                <c:pt idx="12">
                  <c:v>0.11450800792758047</c:v>
                </c:pt>
                <c:pt idx="13">
                  <c:v>0.1133427665539921</c:v>
                </c:pt>
                <c:pt idx="14">
                  <c:v>0.10571099123934709</c:v>
                </c:pt>
                <c:pt idx="15">
                  <c:v>0.10506756313114733</c:v>
                </c:pt>
                <c:pt idx="16">
                  <c:v>0.10613683410633332</c:v>
                </c:pt>
                <c:pt idx="17">
                  <c:v>0.10776326522391511</c:v>
                </c:pt>
                <c:pt idx="18">
                  <c:v>0.10801289258676261</c:v>
                </c:pt>
                <c:pt idx="19">
                  <c:v>0.11369182751707775</c:v>
                </c:pt>
                <c:pt idx="20">
                  <c:v>0.10351127644572265</c:v>
                </c:pt>
                <c:pt idx="21">
                  <c:v>0.10711278468989767</c:v>
                </c:pt>
                <c:pt idx="22">
                  <c:v>0.11801088155331994</c:v>
                </c:pt>
                <c:pt idx="23">
                  <c:v>0.12758851035404142</c:v>
                </c:pt>
                <c:pt idx="24">
                  <c:v>0.1383166568569747</c:v>
                </c:pt>
                <c:pt idx="25">
                  <c:v>0.11377015613002305</c:v>
                </c:pt>
                <c:pt idx="26">
                  <c:v>0.1225563050188636</c:v>
                </c:pt>
                <c:pt idx="27">
                  <c:v>0.10599376466782717</c:v>
                </c:pt>
                <c:pt idx="28">
                  <c:v>9.7414936227802451E-2</c:v>
                </c:pt>
                <c:pt idx="29">
                  <c:v>0.10558457026159394</c:v>
                </c:pt>
                <c:pt idx="30">
                  <c:v>0.12446797536131086</c:v>
                </c:pt>
                <c:pt idx="31">
                  <c:v>0.125376740802328</c:v>
                </c:pt>
                <c:pt idx="32">
                  <c:v>0.12307326858108109</c:v>
                </c:pt>
                <c:pt idx="33">
                  <c:v>0.1156119242604321</c:v>
                </c:pt>
                <c:pt idx="34">
                  <c:v>0.10423140369048989</c:v>
                </c:pt>
                <c:pt idx="35">
                  <c:v>0.11125845547685383</c:v>
                </c:pt>
                <c:pt idx="36">
                  <c:v>0.10669064019448941</c:v>
                </c:pt>
                <c:pt idx="37">
                  <c:v>0.10071614147596938</c:v>
                </c:pt>
                <c:pt idx="38">
                  <c:v>9.8832565102394632E-2</c:v>
                </c:pt>
                <c:pt idx="39">
                  <c:v>0.10546064818479758</c:v>
                </c:pt>
                <c:pt idx="40">
                  <c:v>0.10352296942840804</c:v>
                </c:pt>
                <c:pt idx="41">
                  <c:v>9.1168905401543307E-2</c:v>
                </c:pt>
                <c:pt idx="42">
                  <c:v>9.4067642165536938E-2</c:v>
                </c:pt>
                <c:pt idx="43">
                  <c:v>8.9698046181172025E-2</c:v>
                </c:pt>
                <c:pt idx="44">
                  <c:v>9.6178265088409556E-2</c:v>
                </c:pt>
                <c:pt idx="45">
                  <c:v>9.6922848223576608E-2</c:v>
                </c:pt>
                <c:pt idx="46">
                  <c:v>0.1095674875584198</c:v>
                </c:pt>
                <c:pt idx="47">
                  <c:v>0.11890730721071555</c:v>
                </c:pt>
                <c:pt idx="48">
                  <c:v>0.13592707704888479</c:v>
                </c:pt>
                <c:pt idx="49">
                  <c:v>0.14795831247123922</c:v>
                </c:pt>
                <c:pt idx="50">
                  <c:v>0.14489229918508237</c:v>
                </c:pt>
                <c:pt idx="51">
                  <c:v>0.14356461265639339</c:v>
                </c:pt>
                <c:pt idx="52">
                  <c:v>0.12689606107745643</c:v>
                </c:pt>
                <c:pt idx="53">
                  <c:v>0.12626421706550767</c:v>
                </c:pt>
                <c:pt idx="54">
                  <c:v>0.12285277593752771</c:v>
                </c:pt>
                <c:pt idx="55">
                  <c:v>0.13249415034013254</c:v>
                </c:pt>
                <c:pt idx="56">
                  <c:v>0.14606670346882314</c:v>
                </c:pt>
                <c:pt idx="57">
                  <c:v>0.1600671280564763</c:v>
                </c:pt>
                <c:pt idx="58">
                  <c:v>0.15316268960935128</c:v>
                </c:pt>
                <c:pt idx="59">
                  <c:v>0.12084128373240749</c:v>
                </c:pt>
                <c:pt idx="60">
                  <c:v>0.10810249645805851</c:v>
                </c:pt>
                <c:pt idx="61">
                  <c:v>9.7101314642061912E-2</c:v>
                </c:pt>
                <c:pt idx="62">
                  <c:v>0.10843359099652333</c:v>
                </c:pt>
                <c:pt idx="63">
                  <c:v>0.10777441477105414</c:v>
                </c:pt>
                <c:pt idx="64">
                  <c:v>0.11788660204162867</c:v>
                </c:pt>
                <c:pt idx="65">
                  <c:v>0.13025496677499898</c:v>
                </c:pt>
                <c:pt idx="66">
                  <c:v>0.13636883582880296</c:v>
                </c:pt>
                <c:pt idx="67">
                  <c:v>0.13853466018799462</c:v>
                </c:pt>
                <c:pt idx="68">
                  <c:v>0.13121519109573673</c:v>
                </c:pt>
                <c:pt idx="69">
                  <c:v>0.1238578378217591</c:v>
                </c:pt>
                <c:pt idx="70">
                  <c:v>0.1245422898914772</c:v>
                </c:pt>
                <c:pt idx="71">
                  <c:v>0.11675744361963823</c:v>
                </c:pt>
                <c:pt idx="72">
                  <c:v>0.11566221679096131</c:v>
                </c:pt>
                <c:pt idx="73">
                  <c:v>0.11567548512539176</c:v>
                </c:pt>
                <c:pt idx="74">
                  <c:v>0.12507781624380612</c:v>
                </c:pt>
                <c:pt idx="75">
                  <c:v>0.13087317613427621</c:v>
                </c:pt>
                <c:pt idx="76">
                  <c:v>0.130139781925354</c:v>
                </c:pt>
                <c:pt idx="77">
                  <c:v>0.13548162634883315</c:v>
                </c:pt>
                <c:pt idx="78">
                  <c:v>0.13937233760541309</c:v>
                </c:pt>
                <c:pt idx="79">
                  <c:v>0.14568824905112601</c:v>
                </c:pt>
                <c:pt idx="80">
                  <c:v>0.14594984760394408</c:v>
                </c:pt>
                <c:pt idx="81">
                  <c:v>0.13550700489943601</c:v>
                </c:pt>
                <c:pt idx="82">
                  <c:v>0.12490632629874052</c:v>
                </c:pt>
                <c:pt idx="83">
                  <c:v>0.11219061682272248</c:v>
                </c:pt>
                <c:pt idx="84">
                  <c:v>8.992393510445601E-2</c:v>
                </c:pt>
                <c:pt idx="85">
                  <c:v>9.4046253797665069E-2</c:v>
                </c:pt>
                <c:pt idx="86">
                  <c:v>0.10164345779921174</c:v>
                </c:pt>
                <c:pt idx="87">
                  <c:v>0.11172917071939681</c:v>
                </c:pt>
                <c:pt idx="88">
                  <c:v>0.11583383050883896</c:v>
                </c:pt>
                <c:pt idx="89">
                  <c:v>9.7735622802777561E-2</c:v>
                </c:pt>
                <c:pt idx="90">
                  <c:v>8.7519215588516358E-2</c:v>
                </c:pt>
                <c:pt idx="91">
                  <c:v>0.12406454102986951</c:v>
                </c:pt>
                <c:pt idx="92">
                  <c:v>0.12406454102986951</c:v>
                </c:pt>
                <c:pt idx="93">
                  <c:v>0.12998399711497283</c:v>
                </c:pt>
                <c:pt idx="94">
                  <c:v>0.12777963202469855</c:v>
                </c:pt>
                <c:pt idx="95">
                  <c:v>0.12556567480802014</c:v>
                </c:pt>
                <c:pt idx="96">
                  <c:v>0.13705882517803938</c:v>
                </c:pt>
                <c:pt idx="97">
                  <c:v>0.13493010476075792</c:v>
                </c:pt>
                <c:pt idx="98">
                  <c:v>0.11687029896800991</c:v>
                </c:pt>
                <c:pt idx="99">
                  <c:v>9.8374240180485267E-2</c:v>
                </c:pt>
                <c:pt idx="100">
                  <c:v>0.11410281300947066</c:v>
                </c:pt>
                <c:pt idx="101">
                  <c:v>0.11410281300947066</c:v>
                </c:pt>
                <c:pt idx="102">
                  <c:v>0.14407779297069853</c:v>
                </c:pt>
                <c:pt idx="103">
                  <c:v>0.10398118687109249</c:v>
                </c:pt>
                <c:pt idx="104">
                  <c:v>8.7461576302110877E-2</c:v>
                </c:pt>
                <c:pt idx="105">
                  <c:v>9.4282345464715339E-2</c:v>
                </c:pt>
                <c:pt idx="106">
                  <c:v>0.10288469654764916</c:v>
                </c:pt>
                <c:pt idx="107">
                  <c:v>0.10795255232626122</c:v>
                </c:pt>
                <c:pt idx="108">
                  <c:v>8.6045646400759498E-2</c:v>
                </c:pt>
                <c:pt idx="109">
                  <c:v>9.845769654997584E-2</c:v>
                </c:pt>
                <c:pt idx="110">
                  <c:v>0.10996353968649052</c:v>
                </c:pt>
                <c:pt idx="111">
                  <c:v>0.10531125943992824</c:v>
                </c:pt>
                <c:pt idx="112">
                  <c:v>8.2993752446912331E-2</c:v>
                </c:pt>
                <c:pt idx="113">
                  <c:v>8.3527527927567874E-2</c:v>
                </c:pt>
                <c:pt idx="114">
                  <c:v>8.1548423061255107E-2</c:v>
                </c:pt>
                <c:pt idx="115">
                  <c:v>7.821281353737837E-2</c:v>
                </c:pt>
                <c:pt idx="116">
                  <c:v>9.4264301585508234E-2</c:v>
                </c:pt>
                <c:pt idx="117">
                  <c:v>0.10943358370847807</c:v>
                </c:pt>
                <c:pt idx="118">
                  <c:v>0.10671645299621135</c:v>
                </c:pt>
                <c:pt idx="119">
                  <c:v>0.10332874547586278</c:v>
                </c:pt>
                <c:pt idx="120">
                  <c:v>7.5819802949375431E-2</c:v>
                </c:pt>
                <c:pt idx="121">
                  <c:v>9.2898951252620571E-2</c:v>
                </c:pt>
                <c:pt idx="122">
                  <c:v>9.7724685655968299E-2</c:v>
                </c:pt>
                <c:pt idx="123">
                  <c:v>0.11420445003638609</c:v>
                </c:pt>
                <c:pt idx="124">
                  <c:v>0.1367146446128715</c:v>
                </c:pt>
                <c:pt idx="125">
                  <c:v>0.13790139813352986</c:v>
                </c:pt>
                <c:pt idx="126">
                  <c:v>0.12239057374520894</c:v>
                </c:pt>
                <c:pt idx="127">
                  <c:v>0.13852066573299024</c:v>
                </c:pt>
                <c:pt idx="128">
                  <c:v>0.13822446390444634</c:v>
                </c:pt>
                <c:pt idx="129">
                  <c:v>0.13950614476008519</c:v>
                </c:pt>
                <c:pt idx="130">
                  <c:v>0.1228000581802795</c:v>
                </c:pt>
                <c:pt idx="131">
                  <c:v>0.11799641801784642</c:v>
                </c:pt>
                <c:pt idx="132">
                  <c:v>0.14041324560639529</c:v>
                </c:pt>
                <c:pt idx="133">
                  <c:v>0.16803485303117308</c:v>
                </c:pt>
                <c:pt idx="134">
                  <c:v>0.16286911379304583</c:v>
                </c:pt>
                <c:pt idx="135">
                  <c:v>0.14752323178749402</c:v>
                </c:pt>
                <c:pt idx="136">
                  <c:v>0.13872575063540155</c:v>
                </c:pt>
                <c:pt idx="137">
                  <c:v>0.13210142064989977</c:v>
                </c:pt>
                <c:pt idx="138">
                  <c:v>0.12840674715077011</c:v>
                </c:pt>
                <c:pt idx="139">
                  <c:v>0.1337593385660826</c:v>
                </c:pt>
                <c:pt idx="140">
                  <c:v>0.13777718288493282</c:v>
                </c:pt>
                <c:pt idx="141">
                  <c:v>0.12264435224032817</c:v>
                </c:pt>
                <c:pt idx="142">
                  <c:v>0.11300507812613936</c:v>
                </c:pt>
                <c:pt idx="143">
                  <c:v>0.118615641296657</c:v>
                </c:pt>
                <c:pt idx="144">
                  <c:v>0.14056458702702387</c:v>
                </c:pt>
                <c:pt idx="145">
                  <c:v>0.12730634498966911</c:v>
                </c:pt>
                <c:pt idx="146">
                  <c:v>0.12730634498966911</c:v>
                </c:pt>
                <c:pt idx="147">
                  <c:v>0.11049358210930263</c:v>
                </c:pt>
                <c:pt idx="148">
                  <c:v>0.106084564774755</c:v>
                </c:pt>
                <c:pt idx="149">
                  <c:v>0.10788370636445858</c:v>
                </c:pt>
                <c:pt idx="150">
                  <c:v>0.111222130004915</c:v>
                </c:pt>
                <c:pt idx="151">
                  <c:v>0.1278721584815895</c:v>
                </c:pt>
                <c:pt idx="152">
                  <c:v>0.10938459714873758</c:v>
                </c:pt>
                <c:pt idx="153">
                  <c:v>8.5219576460109872E-2</c:v>
                </c:pt>
                <c:pt idx="154">
                  <c:v>6.0515933554253144E-2</c:v>
                </c:pt>
                <c:pt idx="155">
                  <c:v>6.2064614494887073E-2</c:v>
                </c:pt>
                <c:pt idx="156">
                  <c:v>6.2584021013009042E-2</c:v>
                </c:pt>
                <c:pt idx="157">
                  <c:v>6.5564709965167514E-2</c:v>
                </c:pt>
                <c:pt idx="158">
                  <c:v>8.6017898592531741E-2</c:v>
                </c:pt>
                <c:pt idx="159">
                  <c:v>9.5129049433195667E-2</c:v>
                </c:pt>
                <c:pt idx="160">
                  <c:v>8.3892938645763318E-2</c:v>
                </c:pt>
                <c:pt idx="161">
                  <c:v>7.583435045801433E-2</c:v>
                </c:pt>
                <c:pt idx="162">
                  <c:v>7.848855246013528E-2</c:v>
                </c:pt>
                <c:pt idx="163">
                  <c:v>8.3702587514484186E-2</c:v>
                </c:pt>
                <c:pt idx="164">
                  <c:v>8.7124441992275661E-2</c:v>
                </c:pt>
                <c:pt idx="165">
                  <c:v>8.6161533998023176E-2</c:v>
                </c:pt>
                <c:pt idx="166">
                  <c:v>8.9380670387310207E-2</c:v>
                </c:pt>
                <c:pt idx="167">
                  <c:v>9.5117201439655769E-2</c:v>
                </c:pt>
                <c:pt idx="168">
                  <c:v>9.1976437745965006E-2</c:v>
                </c:pt>
                <c:pt idx="169">
                  <c:v>9.1976437745965006E-2</c:v>
                </c:pt>
                <c:pt idx="170">
                  <c:v>0.10735674210426779</c:v>
                </c:pt>
                <c:pt idx="171">
                  <c:v>8.7044585031631885E-2</c:v>
                </c:pt>
                <c:pt idx="172">
                  <c:v>9.0135788166285674E-2</c:v>
                </c:pt>
                <c:pt idx="173">
                  <c:v>0.104220187287644</c:v>
                </c:pt>
                <c:pt idx="174">
                  <c:v>0.11231104869593152</c:v>
                </c:pt>
                <c:pt idx="175">
                  <c:v>0.11910942465593932</c:v>
                </c:pt>
                <c:pt idx="176">
                  <c:v>9.6728792820044221E-2</c:v>
                </c:pt>
                <c:pt idx="177">
                  <c:v>9.9854503470235667E-2</c:v>
                </c:pt>
                <c:pt idx="178">
                  <c:v>9.5252507782774137E-2</c:v>
                </c:pt>
                <c:pt idx="179">
                  <c:v>9.0969319869483811E-2</c:v>
                </c:pt>
                <c:pt idx="180">
                  <c:v>8.5094556756234604E-2</c:v>
                </c:pt>
                <c:pt idx="181">
                  <c:v>8.3555418664564562E-2</c:v>
                </c:pt>
                <c:pt idx="182">
                  <c:v>8.3555418664564562E-2</c:v>
                </c:pt>
                <c:pt idx="183">
                  <c:v>9.6416797707516558E-2</c:v>
                </c:pt>
                <c:pt idx="184">
                  <c:v>0.10145463242808374</c:v>
                </c:pt>
                <c:pt idx="185">
                  <c:v>0.10642293328806655</c:v>
                </c:pt>
                <c:pt idx="186">
                  <c:v>0.11173598395675298</c:v>
                </c:pt>
                <c:pt idx="187">
                  <c:v>9.6636721164849337E-2</c:v>
                </c:pt>
                <c:pt idx="188">
                  <c:v>8.4144990047310964E-2</c:v>
                </c:pt>
                <c:pt idx="189">
                  <c:v>7.9619675015471791E-2</c:v>
                </c:pt>
                <c:pt idx="190">
                  <c:v>6.7815398575943625E-2</c:v>
                </c:pt>
                <c:pt idx="191">
                  <c:v>6.9519456783920658E-2</c:v>
                </c:pt>
                <c:pt idx="192">
                  <c:v>7.6149647016972979E-2</c:v>
                </c:pt>
                <c:pt idx="193">
                  <c:v>8.064934015695796E-2</c:v>
                </c:pt>
                <c:pt idx="194">
                  <c:v>8.1447180508071149E-2</c:v>
                </c:pt>
                <c:pt idx="195">
                  <c:v>8.732478584565935E-2</c:v>
                </c:pt>
                <c:pt idx="196">
                  <c:v>0.12165635105904526</c:v>
                </c:pt>
                <c:pt idx="197">
                  <c:v>0.11896268312761586</c:v>
                </c:pt>
                <c:pt idx="198">
                  <c:v>0.11174088212590015</c:v>
                </c:pt>
                <c:pt idx="199">
                  <c:v>8.7462622810764612E-2</c:v>
                </c:pt>
                <c:pt idx="200">
                  <c:v>7.2164367505184387E-2</c:v>
                </c:pt>
                <c:pt idx="201">
                  <c:v>7.4954020225510398E-2</c:v>
                </c:pt>
                <c:pt idx="202">
                  <c:v>7.6332222509903958E-2</c:v>
                </c:pt>
                <c:pt idx="203">
                  <c:v>7.7699517497642687E-2</c:v>
                </c:pt>
                <c:pt idx="204">
                  <c:v>8.5060160427807466E-2</c:v>
                </c:pt>
                <c:pt idx="205">
                  <c:v>8.6723206879623496E-2</c:v>
                </c:pt>
                <c:pt idx="206">
                  <c:v>8.5318632653178031E-2</c:v>
                </c:pt>
                <c:pt idx="207">
                  <c:v>7.8718332838020599E-2</c:v>
                </c:pt>
                <c:pt idx="208">
                  <c:v>7.6520255361713377E-2</c:v>
                </c:pt>
                <c:pt idx="209">
                  <c:v>7.3780262943492006E-2</c:v>
                </c:pt>
                <c:pt idx="210">
                  <c:v>7.2856689486330839E-2</c:v>
                </c:pt>
                <c:pt idx="211">
                  <c:v>6.4760198183786088E-2</c:v>
                </c:pt>
                <c:pt idx="212">
                  <c:v>7.1282113134724379E-2</c:v>
                </c:pt>
                <c:pt idx="213">
                  <c:v>7.0046033705558619E-2</c:v>
                </c:pt>
                <c:pt idx="214">
                  <c:v>7.5952614150459397E-2</c:v>
                </c:pt>
                <c:pt idx="215">
                  <c:v>7.713831407076116E-2</c:v>
                </c:pt>
                <c:pt idx="216">
                  <c:v>8.4067619243764366E-2</c:v>
                </c:pt>
                <c:pt idx="217">
                  <c:v>7.6071437658853228E-2</c:v>
                </c:pt>
                <c:pt idx="218">
                  <c:v>7.6792147414241702E-2</c:v>
                </c:pt>
                <c:pt idx="219">
                  <c:v>7.8355482486185318E-2</c:v>
                </c:pt>
                <c:pt idx="220">
                  <c:v>8.4209136671239401E-2</c:v>
                </c:pt>
                <c:pt idx="221">
                  <c:v>8.5467144450509028E-2</c:v>
                </c:pt>
                <c:pt idx="222">
                  <c:v>8.3382359271641671E-2</c:v>
                </c:pt>
                <c:pt idx="223">
                  <c:v>8.9684521204945133E-2</c:v>
                </c:pt>
                <c:pt idx="224">
                  <c:v>9.3149925881072695E-2</c:v>
                </c:pt>
                <c:pt idx="225">
                  <c:v>8.4071488490466764E-2</c:v>
                </c:pt>
                <c:pt idx="226">
                  <c:v>8.4231975104654758E-2</c:v>
                </c:pt>
                <c:pt idx="227">
                  <c:v>0.10483749104837463</c:v>
                </c:pt>
                <c:pt idx="228">
                  <c:v>9.3323309422128145E-2</c:v>
                </c:pt>
                <c:pt idx="229">
                  <c:v>0.10389768905283685</c:v>
                </c:pt>
                <c:pt idx="230">
                  <c:v>0.10877873409432905</c:v>
                </c:pt>
                <c:pt idx="231">
                  <c:v>9.5948904888123299E-2</c:v>
                </c:pt>
                <c:pt idx="232">
                  <c:v>9.979262707186444E-2</c:v>
                </c:pt>
                <c:pt idx="233">
                  <c:v>9.6193010361076831E-2</c:v>
                </c:pt>
                <c:pt idx="234">
                  <c:v>0.10133018704070813</c:v>
                </c:pt>
                <c:pt idx="235">
                  <c:v>8.9604214499328413E-2</c:v>
                </c:pt>
                <c:pt idx="236">
                  <c:v>7.7204257403270693E-2</c:v>
                </c:pt>
                <c:pt idx="237">
                  <c:v>7.7776703608330486E-2</c:v>
                </c:pt>
                <c:pt idx="238">
                  <c:v>9.4979715573520293E-2</c:v>
                </c:pt>
                <c:pt idx="239">
                  <c:v>0.11700456531343578</c:v>
                </c:pt>
                <c:pt idx="240">
                  <c:v>0.12374821173104433</c:v>
                </c:pt>
                <c:pt idx="241">
                  <c:v>0.10889232927743778</c:v>
                </c:pt>
                <c:pt idx="242">
                  <c:v>9.2370440721308844E-2</c:v>
                </c:pt>
                <c:pt idx="243">
                  <c:v>8.6283936234534203E-2</c:v>
                </c:pt>
                <c:pt idx="244">
                  <c:v>9.3385384043932096E-2</c:v>
                </c:pt>
                <c:pt idx="245">
                  <c:v>8.0653463581281795E-2</c:v>
                </c:pt>
                <c:pt idx="246">
                  <c:v>7.1460428446055796E-2</c:v>
                </c:pt>
                <c:pt idx="247">
                  <c:v>7.5481835432908817E-2</c:v>
                </c:pt>
                <c:pt idx="248">
                  <c:v>7.7635020551292011E-2</c:v>
                </c:pt>
                <c:pt idx="249">
                  <c:v>9.0743063809657812E-2</c:v>
                </c:pt>
                <c:pt idx="250">
                  <c:v>8.091505975072992E-2</c:v>
                </c:pt>
                <c:pt idx="251">
                  <c:v>8.2663783336113114E-2</c:v>
                </c:pt>
                <c:pt idx="252">
                  <c:v>8.5010050265665382E-2</c:v>
                </c:pt>
                <c:pt idx="253">
                  <c:v>9.6433620650339502E-2</c:v>
                </c:pt>
                <c:pt idx="254">
                  <c:v>8.9326252576076001E-2</c:v>
                </c:pt>
                <c:pt idx="255">
                  <c:v>9.205465115229966E-2</c:v>
                </c:pt>
                <c:pt idx="256">
                  <c:v>9.4916828947894646E-2</c:v>
                </c:pt>
                <c:pt idx="257">
                  <c:v>9.8900840947635904E-2</c:v>
                </c:pt>
                <c:pt idx="258">
                  <c:v>0.10096323320790189</c:v>
                </c:pt>
                <c:pt idx="259">
                  <c:v>0.10572455634333129</c:v>
                </c:pt>
                <c:pt idx="260">
                  <c:v>0.1009497759380754</c:v>
                </c:pt>
                <c:pt idx="261">
                  <c:v>9.8399396353243906E-2</c:v>
                </c:pt>
                <c:pt idx="262">
                  <c:v>0.10807186614957462</c:v>
                </c:pt>
                <c:pt idx="263">
                  <c:v>0.10403071237891627</c:v>
                </c:pt>
                <c:pt idx="264">
                  <c:v>9.7516925020221384E-2</c:v>
                </c:pt>
                <c:pt idx="265">
                  <c:v>8.5154364899089494E-2</c:v>
                </c:pt>
                <c:pt idx="266">
                  <c:v>8.6769117471869092E-2</c:v>
                </c:pt>
                <c:pt idx="267">
                  <c:v>9.3285520835857227E-2</c:v>
                </c:pt>
                <c:pt idx="268">
                  <c:v>9.9334788568500962E-2</c:v>
                </c:pt>
                <c:pt idx="269">
                  <c:v>8.9594283925699403E-2</c:v>
                </c:pt>
                <c:pt idx="270">
                  <c:v>9.954236288358885E-2</c:v>
                </c:pt>
                <c:pt idx="271">
                  <c:v>8.9400370007617788E-2</c:v>
                </c:pt>
                <c:pt idx="272">
                  <c:v>0.10478552264491786</c:v>
                </c:pt>
                <c:pt idx="273">
                  <c:v>0.1178681680769046</c:v>
                </c:pt>
                <c:pt idx="274">
                  <c:v>0.10757447174209628</c:v>
                </c:pt>
                <c:pt idx="275">
                  <c:v>0.10709866188546002</c:v>
                </c:pt>
                <c:pt idx="276">
                  <c:v>9.9619931731551203E-2</c:v>
                </c:pt>
                <c:pt idx="277">
                  <c:v>9.3862888740893199E-2</c:v>
                </c:pt>
                <c:pt idx="278">
                  <c:v>9.0986058587797014E-2</c:v>
                </c:pt>
                <c:pt idx="279">
                  <c:v>8.5503313455436325E-2</c:v>
                </c:pt>
                <c:pt idx="280">
                  <c:v>7.6446707104495165E-2</c:v>
                </c:pt>
                <c:pt idx="281">
                  <c:v>8.8260574787312779E-2</c:v>
                </c:pt>
                <c:pt idx="282">
                  <c:v>8.6014357883541601E-2</c:v>
                </c:pt>
                <c:pt idx="283">
                  <c:v>9.6719726420448626E-2</c:v>
                </c:pt>
                <c:pt idx="284">
                  <c:v>9.7855344273682393E-2</c:v>
                </c:pt>
                <c:pt idx="285">
                  <c:v>8.9916976336183646E-2</c:v>
                </c:pt>
                <c:pt idx="286">
                  <c:v>9.8509020345376772E-2</c:v>
                </c:pt>
                <c:pt idx="287">
                  <c:v>9.1163881655387857E-2</c:v>
                </c:pt>
                <c:pt idx="288">
                  <c:v>8.6910496849756311E-2</c:v>
                </c:pt>
                <c:pt idx="289">
                  <c:v>8.884083434698356E-2</c:v>
                </c:pt>
                <c:pt idx="290">
                  <c:v>8.5615616526773672E-2</c:v>
                </c:pt>
                <c:pt idx="291">
                  <c:v>9.258561871427913E-2</c:v>
                </c:pt>
                <c:pt idx="292">
                  <c:v>9.7747186667811778E-2</c:v>
                </c:pt>
                <c:pt idx="293">
                  <c:v>8.3734511877515572E-2</c:v>
                </c:pt>
                <c:pt idx="294">
                  <c:v>7.6836637281857453E-2</c:v>
                </c:pt>
                <c:pt idx="295">
                  <c:v>7.2314307078763698E-2</c:v>
                </c:pt>
                <c:pt idx="296">
                  <c:v>7.7140595824464614E-2</c:v>
                </c:pt>
                <c:pt idx="297">
                  <c:v>8.0900815059938444E-2</c:v>
                </c:pt>
                <c:pt idx="298">
                  <c:v>8.9160023744911804E-2</c:v>
                </c:pt>
                <c:pt idx="299">
                  <c:v>9.5373413826067593E-2</c:v>
                </c:pt>
                <c:pt idx="300">
                  <c:v>9.4576423128641868E-2</c:v>
                </c:pt>
                <c:pt idx="301">
                  <c:v>9.2841248532073692E-2</c:v>
                </c:pt>
                <c:pt idx="302">
                  <c:v>9.380370219375854E-2</c:v>
                </c:pt>
                <c:pt idx="303">
                  <c:v>9.1181234120618029E-2</c:v>
                </c:pt>
                <c:pt idx="304">
                  <c:v>8.5768844788600071E-2</c:v>
                </c:pt>
                <c:pt idx="305">
                  <c:v>8.7070849227806377E-2</c:v>
                </c:pt>
                <c:pt idx="306">
                  <c:v>9.1561453501674134E-2</c:v>
                </c:pt>
                <c:pt idx="307">
                  <c:v>9.1102602308660713E-2</c:v>
                </c:pt>
                <c:pt idx="308">
                  <c:v>8.622223115537489E-2</c:v>
                </c:pt>
                <c:pt idx="309">
                  <c:v>9.7563526090138825E-2</c:v>
                </c:pt>
                <c:pt idx="310">
                  <c:v>9.9181501730031429E-2</c:v>
                </c:pt>
                <c:pt idx="311">
                  <c:v>0.10517113863313846</c:v>
                </c:pt>
                <c:pt idx="312">
                  <c:v>0.10689230902065751</c:v>
                </c:pt>
                <c:pt idx="313">
                  <c:v>0.10387264399518616</c:v>
                </c:pt>
                <c:pt idx="314">
                  <c:v>8.9215055347501668E-2</c:v>
                </c:pt>
                <c:pt idx="315">
                  <c:v>8.3203240913958365E-2</c:v>
                </c:pt>
                <c:pt idx="316">
                  <c:v>8.4398724902020036E-2</c:v>
                </c:pt>
                <c:pt idx="317">
                  <c:v>8.8505967130345725E-2</c:v>
                </c:pt>
                <c:pt idx="318">
                  <c:v>8.6153389920893608E-2</c:v>
                </c:pt>
                <c:pt idx="319">
                  <c:v>8.417944257918368E-2</c:v>
                </c:pt>
                <c:pt idx="320">
                  <c:v>8.3383692096105355E-2</c:v>
                </c:pt>
                <c:pt idx="321">
                  <c:v>8.1351833126583201E-2</c:v>
                </c:pt>
                <c:pt idx="322">
                  <c:v>8.4961495515236407E-2</c:v>
                </c:pt>
                <c:pt idx="323">
                  <c:v>9.5571537212613064E-2</c:v>
                </c:pt>
                <c:pt idx="324">
                  <c:v>9.7464227785896668E-2</c:v>
                </c:pt>
                <c:pt idx="325">
                  <c:v>0.10020571354523784</c:v>
                </c:pt>
                <c:pt idx="326">
                  <c:v>9.7353470660482611E-2</c:v>
                </c:pt>
                <c:pt idx="327">
                  <c:v>8.7208817460595028E-2</c:v>
                </c:pt>
                <c:pt idx="328">
                  <c:v>8.9486785021195656E-2</c:v>
                </c:pt>
                <c:pt idx="329">
                  <c:v>8.9960792777237952E-2</c:v>
                </c:pt>
                <c:pt idx="330">
                  <c:v>8.439662423667954E-2</c:v>
                </c:pt>
                <c:pt idx="331">
                  <c:v>9.3910445512860749E-2</c:v>
                </c:pt>
                <c:pt idx="332">
                  <c:v>9.1528217912600712E-2</c:v>
                </c:pt>
                <c:pt idx="333">
                  <c:v>8.7856164914365403E-2</c:v>
                </c:pt>
                <c:pt idx="334">
                  <c:v>8.7251425541378783E-2</c:v>
                </c:pt>
                <c:pt idx="335">
                  <c:v>8.7984028574188619E-2</c:v>
                </c:pt>
                <c:pt idx="336">
                  <c:v>8.8569033601289537E-2</c:v>
                </c:pt>
                <c:pt idx="337">
                  <c:v>9.2899593368783229E-2</c:v>
                </c:pt>
                <c:pt idx="338">
                  <c:v>8.5521362123825023E-2</c:v>
                </c:pt>
                <c:pt idx="339">
                  <c:v>8.832075508492733E-2</c:v>
                </c:pt>
                <c:pt idx="340">
                  <c:v>0.10553023135804593</c:v>
                </c:pt>
                <c:pt idx="341">
                  <c:v>9.5097998388128005E-2</c:v>
                </c:pt>
                <c:pt idx="342">
                  <c:v>8.8100804222827664E-2</c:v>
                </c:pt>
                <c:pt idx="343">
                  <c:v>8.2913790543162211E-2</c:v>
                </c:pt>
                <c:pt idx="344">
                  <c:v>8.5806473296810404E-2</c:v>
                </c:pt>
                <c:pt idx="345">
                  <c:v>8.9438984948376668E-2</c:v>
                </c:pt>
                <c:pt idx="346">
                  <c:v>9.0197712409997924E-2</c:v>
                </c:pt>
                <c:pt idx="347">
                  <c:v>9.350901383994667E-2</c:v>
                </c:pt>
                <c:pt idx="348">
                  <c:v>8.804954169021699E-2</c:v>
                </c:pt>
                <c:pt idx="349">
                  <c:v>8.2602109216569561E-2</c:v>
                </c:pt>
                <c:pt idx="350">
                  <c:v>8.0448737176795251E-2</c:v>
                </c:pt>
                <c:pt idx="351">
                  <c:v>7.939003000009584E-2</c:v>
                </c:pt>
                <c:pt idx="352">
                  <c:v>7.7058165116368593E-2</c:v>
                </c:pt>
                <c:pt idx="353">
                  <c:v>8.3395031010668405E-2</c:v>
                </c:pt>
                <c:pt idx="354">
                  <c:v>8.8874279204452455E-2</c:v>
                </c:pt>
                <c:pt idx="355">
                  <c:v>8.2462710438124684E-2</c:v>
                </c:pt>
                <c:pt idx="356">
                  <c:v>8.9299832429179965E-2</c:v>
                </c:pt>
                <c:pt idx="357">
                  <c:v>8.9319557376046951E-2</c:v>
                </c:pt>
                <c:pt idx="358">
                  <c:v>8.4205259837723742E-2</c:v>
                </c:pt>
                <c:pt idx="359">
                  <c:v>8.6045582152367461E-2</c:v>
                </c:pt>
                <c:pt idx="360">
                  <c:v>8.4091379202524519E-2</c:v>
                </c:pt>
                <c:pt idx="361">
                  <c:v>9.5434737291416452E-2</c:v>
                </c:pt>
                <c:pt idx="362">
                  <c:v>0.10673971879331969</c:v>
                </c:pt>
                <c:pt idx="363">
                  <c:v>0.11146022483830798</c:v>
                </c:pt>
                <c:pt idx="364">
                  <c:v>0.11444539647920236</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7134284200531917"/>
              <c:y val="0.3562657711758004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0.9979181201575803"/>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crore)</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1"/>
              <c:layout>
                <c:manualLayout>
                  <c:x val="-1.7214618640958815E-3"/>
                  <c:y val="0.139717728614918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4-4A09-ABC5-F201088F8318}"/>
                </c:ext>
              </c:extLst>
            </c:dLbl>
            <c:dLbl>
              <c:idx val="3"/>
              <c:layout>
                <c:manualLayout>
                  <c:x val="0"/>
                  <c:y val="8.6060415089033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C4-4A09-ABC5-F201088F8318}"/>
                </c:ext>
              </c:extLst>
            </c:dLbl>
            <c:dLbl>
              <c:idx val="4"/>
              <c:layout>
                <c:manualLayout>
                  <c:x val="3.2015121220718926E-3"/>
                  <c:y val="-2.47338826029645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4-4A09-ABC5-F201088F8318}"/>
                </c:ext>
              </c:extLst>
            </c:dLbl>
            <c:dLbl>
              <c:idx val="5"/>
              <c:layout>
                <c:manualLayout>
                  <c:x val="6.2823464580509152E-3"/>
                  <c:y val="-9.32321163464530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A2-B54C-8628-5C01FCA7838B}"/>
                </c:ext>
              </c:extLst>
            </c:dLbl>
            <c:dLbl>
              <c:idx val="6"/>
              <c:layout>
                <c:manualLayout>
                  <c:x val="4.188230972033918E-3"/>
                  <c:y val="-0.1075755188612919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A2-B54C-8628-5C01FCA7838B}"/>
                </c:ext>
              </c:extLst>
            </c:dLbl>
            <c:dLbl>
              <c:idx val="7"/>
              <c:layout>
                <c:manualLayout>
                  <c:x val="-2.0941154860171507E-3"/>
                  <c:y val="-9.32321163464530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36-4238-9BEE-546CDB2D2620}"/>
                </c:ext>
              </c:extLst>
            </c:dLbl>
            <c:dLbl>
              <c:idx val="8"/>
              <c:layout>
                <c:manualLayout>
                  <c:x val="2.0941154860169972E-3"/>
                  <c:y val="-2.1515103772258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A2-B54C-8628-5C01FCA783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Q2 FY19</c:v>
                </c:pt>
                <c:pt idx="1">
                  <c:v>Q3 FY19</c:v>
                </c:pt>
                <c:pt idx="2">
                  <c:v>Q4 FY19</c:v>
                </c:pt>
                <c:pt idx="3">
                  <c:v>Q1 FY20</c:v>
                </c:pt>
                <c:pt idx="4">
                  <c:v>Q2 FY20</c:v>
                </c:pt>
                <c:pt idx="5">
                  <c:v>Q3 FY20</c:v>
                </c:pt>
                <c:pt idx="6">
                  <c:v>Q4 FY20</c:v>
                </c:pt>
                <c:pt idx="7">
                  <c:v>Q1 FY21</c:v>
                </c:pt>
                <c:pt idx="8">
                  <c:v>Q2 FY21</c:v>
                </c:pt>
                <c:pt idx="9">
                  <c:v>Q3 FY21</c:v>
                </c:pt>
              </c:strCache>
            </c:strRef>
          </c:cat>
          <c:val>
            <c:numRef>
              <c:f>Sheet1!$B$2:$B$11</c:f>
              <c:numCache>
                <c:formatCode>0</c:formatCode>
                <c:ptCount val="10"/>
                <c:pt idx="0">
                  <c:v>-12012.1875</c:v>
                </c:pt>
                <c:pt idx="1">
                  <c:v>10954.5</c:v>
                </c:pt>
                <c:pt idx="2">
                  <c:v>2478.6875</c:v>
                </c:pt>
                <c:pt idx="3">
                  <c:v>5992</c:v>
                </c:pt>
                <c:pt idx="4">
                  <c:v>-1538</c:v>
                </c:pt>
                <c:pt idx="5">
                  <c:v>1488</c:v>
                </c:pt>
                <c:pt idx="6">
                  <c:v>3498</c:v>
                </c:pt>
                <c:pt idx="7">
                  <c:v>2740</c:v>
                </c:pt>
                <c:pt idx="8">
                  <c:v>5919</c:v>
                </c:pt>
                <c:pt idx="9">
                  <c:v>-10638</c:v>
                </c:pt>
              </c:numCache>
            </c:numRef>
          </c:val>
          <c:extLst>
            <c:ext xmlns:c16="http://schemas.microsoft.com/office/drawing/2014/chart" uri="{C3380CC4-5D6E-409C-BE32-E72D297353CC}">
              <c16:uniqueId val="{00000002-E0C4-4A09-ABC5-F201088F8318}"/>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3.1046004089626163E-2"/>
                  <c:y val="-5.6640063607907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4-4A09-ABC5-F201088F8318}"/>
                </c:ext>
              </c:extLst>
            </c:dLbl>
            <c:dLbl>
              <c:idx val="1"/>
              <c:layout>
                <c:manualLayout>
                  <c:x val="-2.9214559939768642E-2"/>
                  <c:y val="-8.038008887262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4-4A09-ABC5-F201088F8318}"/>
                </c:ext>
              </c:extLst>
            </c:dLbl>
            <c:dLbl>
              <c:idx val="2"/>
              <c:layout>
                <c:manualLayout>
                  <c:x val="-3.3140119575643161E-2"/>
                  <c:y val="-9.027364840254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4-4A09-ABC5-F201088F8318}"/>
                </c:ext>
              </c:extLst>
            </c:dLbl>
            <c:dLbl>
              <c:idx val="3"/>
              <c:layout>
                <c:manualLayout>
                  <c:x val="-2.8951888603609168E-2"/>
                  <c:y val="-9.6214866428475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4-4A09-ABC5-F201088F8318}"/>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4-4A09-ABC5-F201088F8318}"/>
                </c:ext>
              </c:extLst>
            </c:dLbl>
            <c:dLbl>
              <c:idx val="5"/>
              <c:layout>
                <c:manualLayout>
                  <c:x val="-3.7328350547677233E-2"/>
                  <c:y val="-0.160971940577655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C4-4A09-ABC5-F201088F8318}"/>
                </c:ext>
              </c:extLst>
            </c:dLbl>
            <c:dLbl>
              <c:idx val="6"/>
              <c:layout>
                <c:manualLayout>
                  <c:x val="-2.6857773117592094E-2"/>
                  <c:y val="0.2710581195799303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C4-4A09-ABC5-F201088F8318}"/>
                </c:ext>
              </c:extLst>
            </c:dLbl>
            <c:dLbl>
              <c:idx val="7"/>
              <c:layout>
                <c:manualLayout>
                  <c:x val="-2.4763657631575325E-2"/>
                  <c:y val="0.219364271036096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4-4A09-ABC5-F201088F8318}"/>
                </c:ext>
              </c:extLst>
            </c:dLbl>
            <c:dLbl>
              <c:idx val="8"/>
              <c:layout>
                <c:manualLayout>
                  <c:x val="-3.4903628640442518E-2"/>
                  <c:y val="0.2151510377225839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78-D242-A6D5-C8095740815A}"/>
                </c:ext>
              </c:extLst>
            </c:dLbl>
            <c:dLbl>
              <c:idx val="9"/>
              <c:layout>
                <c:manualLayout>
                  <c:x val="-3.9091859612476666E-2"/>
                  <c:y val="0.1075755188612919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A2-B54C-8628-5C01FCA7838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Q2 FY19</c:v>
                </c:pt>
                <c:pt idx="1">
                  <c:v>Q3 FY19</c:v>
                </c:pt>
                <c:pt idx="2">
                  <c:v>Q4 FY19</c:v>
                </c:pt>
                <c:pt idx="3">
                  <c:v>Q1 FY20</c:v>
                </c:pt>
                <c:pt idx="4">
                  <c:v>Q2 FY20</c:v>
                </c:pt>
                <c:pt idx="5">
                  <c:v>Q3 FY20</c:v>
                </c:pt>
                <c:pt idx="6">
                  <c:v>Q4 FY20</c:v>
                </c:pt>
                <c:pt idx="7">
                  <c:v>Q1 FY21</c:v>
                </c:pt>
                <c:pt idx="8">
                  <c:v>Q2 FY21</c:v>
                </c:pt>
                <c:pt idx="9">
                  <c:v>Q3 FY21</c:v>
                </c:pt>
              </c:strCache>
            </c:strRef>
          </c:cat>
          <c:val>
            <c:numRef>
              <c:f>Sheet1!$C$2:$C$11</c:f>
              <c:numCache>
                <c:formatCode>0%</c:formatCode>
                <c:ptCount val="10"/>
                <c:pt idx="0">
                  <c:v>0.61188941566180599</c:v>
                </c:pt>
                <c:pt idx="1">
                  <c:v>0.63297534316217585</c:v>
                </c:pt>
                <c:pt idx="2">
                  <c:v>0.62962355147699112</c:v>
                </c:pt>
                <c:pt idx="3">
                  <c:v>0.61647710118951149</c:v>
                </c:pt>
                <c:pt idx="4">
                  <c:v>0.60730672860271517</c:v>
                </c:pt>
                <c:pt idx="5">
                  <c:v>0.59592728479507362</c:v>
                </c:pt>
                <c:pt idx="6">
                  <c:v>0.59295955694643832</c:v>
                </c:pt>
                <c:pt idx="7">
                  <c:v>0.58037140661921394</c:v>
                </c:pt>
                <c:pt idx="8">
                  <c:v>0.57999999999999996</c:v>
                </c:pt>
                <c:pt idx="9">
                  <c:v>0.54</c:v>
                </c:pt>
              </c:numCache>
            </c:numRef>
          </c:val>
          <c:smooth val="0"/>
          <c:extLst>
            <c:ext xmlns:c16="http://schemas.microsoft.com/office/drawing/2014/chart" uri="{C3380CC4-5D6E-409C-BE32-E72D297353CC}">
              <c16:uniqueId val="{0000000B-E0C4-4A09-ABC5-F201088F8318}"/>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258645193023857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Sheet1!$B$2:$B$13</c:f>
              <c:numCache>
                <c:formatCode>#,##0</c:formatCode>
                <c:ptCount val="12"/>
                <c:pt idx="0" formatCode="General">
                  <c:v>110</c:v>
                </c:pt>
                <c:pt idx="1">
                  <c:v>30</c:v>
                </c:pt>
                <c:pt idx="2">
                  <c:v>2129.7550000000001</c:v>
                </c:pt>
                <c:pt idx="3">
                  <c:v>3652</c:v>
                </c:pt>
                <c:pt idx="4">
                  <c:v>45</c:v>
                </c:pt>
                <c:pt idx="5">
                  <c:v>3300</c:v>
                </c:pt>
                <c:pt idx="6">
                  <c:v>2100</c:v>
                </c:pt>
                <c:pt idx="7">
                  <c:v>1320</c:v>
                </c:pt>
                <c:pt idx="8">
                  <c:v>270</c:v>
                </c:pt>
                <c:pt idx="9">
                  <c:v>800</c:v>
                </c:pt>
                <c:pt idx="10">
                  <c:v>369</c:v>
                </c:pt>
                <c:pt idx="11">
                  <c:v>3550</c:v>
                </c:pt>
              </c:numCache>
            </c:numRef>
          </c:val>
          <c:extLst>
            <c:ext xmlns:c16="http://schemas.microsoft.com/office/drawing/2014/chart" uri="{C3380CC4-5D6E-409C-BE32-E72D297353CC}">
              <c16:uniqueId val="{00000000-2BE3-4685-865F-435465BC7BAD}"/>
            </c:ext>
          </c:extLst>
        </c:ser>
        <c:ser>
          <c:idx val="1"/>
          <c:order val="1"/>
          <c:tx>
            <c:strRef>
              <c:f>Sheet1!$C$1</c:f>
              <c:strCache>
                <c:ptCount val="1"/>
                <c:pt idx="0">
                  <c:v>Capacity retired</c:v>
                </c:pt>
              </c:strCache>
            </c:strRef>
          </c:tx>
          <c:spPr>
            <a:solidFill>
              <a:srgbClr val="57575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E3-4685-865F-435465BC7BA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BE3-4685-865F-435465BC7BA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BE3-4685-865F-435465BC7BA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BE3-4685-865F-435465BC7BA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2BE3-4685-865F-435465BC7BA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BE3-4685-865F-435465BC7BAD}"/>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BE3-4685-865F-435465BC7BAD}"/>
                </c:ext>
              </c:extLst>
            </c:dLbl>
            <c:dLbl>
              <c:idx val="7"/>
              <c:layout>
                <c:manualLayout>
                  <c:x val="1.0470577430084987E-2"/>
                  <c:y val="0"/>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E3-4685-865F-435465BC7BAD}"/>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E3-4685-865F-435465BC7BAD}"/>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2B-4D49-8844-E9E0D8435B27}"/>
                </c:ext>
              </c:extLst>
            </c:dLbl>
            <c:dLbl>
              <c:idx val="1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160-BB41-994F-8F01859EF19E}"/>
                </c:ext>
              </c:extLst>
            </c:dLbl>
            <c:dLbl>
              <c:idx val="11"/>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22-4BE7-A0EF-B60505FD4A0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strCache>
            </c:strRef>
          </c:cat>
          <c:val>
            <c:numRef>
              <c:f>Sheet1!$C$2:$C$13</c:f>
              <c:numCache>
                <c:formatCode>#,##0</c:formatCode>
                <c:ptCount val="12"/>
                <c:pt idx="0" formatCode="General">
                  <c:v>214</c:v>
                </c:pt>
                <c:pt idx="1">
                  <c:v>860</c:v>
                </c:pt>
                <c:pt idx="2">
                  <c:v>705</c:v>
                </c:pt>
                <c:pt idx="3">
                  <c:v>100</c:v>
                </c:pt>
                <c:pt idx="4">
                  <c:v>0</c:v>
                </c:pt>
                <c:pt idx="5">
                  <c:v>895</c:v>
                </c:pt>
                <c:pt idx="6">
                  <c:v>0</c:v>
                </c:pt>
                <c:pt idx="7">
                  <c:v>1230</c:v>
                </c:pt>
                <c:pt idx="8">
                  <c:v>0</c:v>
                </c:pt>
                <c:pt idx="9">
                  <c:v>250</c:v>
                </c:pt>
                <c:pt idx="10">
                  <c:v>0</c:v>
                </c:pt>
                <c:pt idx="11">
                  <c:v>380</c:v>
                </c:pt>
              </c:numCache>
            </c:numRef>
          </c:val>
          <c:extLst>
            <c:ext xmlns:c16="http://schemas.microsoft.com/office/drawing/2014/chart" uri="{C3380CC4-5D6E-409C-BE32-E72D297353CC}">
              <c16:uniqueId val="{00000001-2BE3-4685-865F-435465BC7BA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96814405140113635"/>
          <c:h val="8.2025136969171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81"/>
          <c:w val="0.29120371701701991"/>
          <c:h val="0.83623677864377877"/>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mmmm\ yyyy</c:formatCode>
                <c:ptCount val="13"/>
                <c:pt idx="0">
                  <c:v>44256</c:v>
                </c:pt>
                <c:pt idx="1">
                  <c:v>44228</c:v>
                </c:pt>
                <c:pt idx="2">
                  <c:v>44197</c:v>
                </c:pt>
                <c:pt idx="3">
                  <c:v>44166</c:v>
                </c:pt>
                <c:pt idx="4">
                  <c:v>44136</c:v>
                </c:pt>
                <c:pt idx="5">
                  <c:v>44105</c:v>
                </c:pt>
                <c:pt idx="6">
                  <c:v>44075</c:v>
                </c:pt>
                <c:pt idx="7">
                  <c:v>44044</c:v>
                </c:pt>
                <c:pt idx="8">
                  <c:v>44013</c:v>
                </c:pt>
                <c:pt idx="9">
                  <c:v>43983</c:v>
                </c:pt>
                <c:pt idx="10">
                  <c:v>43952</c:v>
                </c:pt>
                <c:pt idx="11">
                  <c:v>43922</c:v>
                </c:pt>
                <c:pt idx="12">
                  <c:v>43891</c:v>
                </c:pt>
              </c:numCache>
            </c:numRef>
          </c:cat>
          <c:val>
            <c:numRef>
              <c:f>Sheet1!$B$2:$B$14</c:f>
              <c:numCache>
                <c:formatCode>#,##0</c:formatCode>
                <c:ptCount val="13"/>
                <c:pt idx="0">
                  <c:v>97020.21</c:v>
                </c:pt>
                <c:pt idx="1">
                  <c:v>105377.60000000001</c:v>
                </c:pt>
                <c:pt idx="2">
                  <c:v>106267.25</c:v>
                </c:pt>
                <c:pt idx="3">
                  <c:v>143116</c:v>
                </c:pt>
                <c:pt idx="4">
                  <c:v>142473</c:v>
                </c:pt>
                <c:pt idx="5">
                  <c:v>142170</c:v>
                </c:pt>
                <c:pt idx="6">
                  <c:v>141829.67000000001</c:v>
                </c:pt>
                <c:pt idx="7">
                  <c:v>137234.9</c:v>
                </c:pt>
                <c:pt idx="8">
                  <c:v>135021.44</c:v>
                </c:pt>
                <c:pt idx="9">
                  <c:v>135176.54</c:v>
                </c:pt>
                <c:pt idx="10">
                  <c:v>129911.38</c:v>
                </c:pt>
                <c:pt idx="11">
                  <c:v>116908.43</c:v>
                </c:pt>
                <c:pt idx="12">
                  <c:v>109303.74</c:v>
                </c:pt>
              </c:numCache>
            </c:numRef>
          </c:val>
          <c:extLst>
            <c:ext xmlns:c16="http://schemas.microsoft.com/office/drawing/2014/chart" uri="{C3380CC4-5D6E-409C-BE32-E72D297353CC}">
              <c16:uniqueId val="{00000002-D5EB-5449-93F6-F5F026DE3BC0}"/>
            </c:ext>
          </c:extLst>
        </c:ser>
        <c:dLbls>
          <c:showLegendKey val="0"/>
          <c:showVal val="0"/>
          <c:showCatName val="0"/>
          <c:showSerName val="0"/>
          <c:showPercent val="0"/>
          <c:showBubbleSize val="0"/>
        </c:dLbls>
        <c:gapWidth val="89"/>
        <c:overlap val="-2"/>
        <c:axId val="169914752"/>
        <c:axId val="169916288"/>
      </c:barChart>
      <c:dateAx>
        <c:axId val="169914752"/>
        <c:scaling>
          <c:orientation val="minMax"/>
        </c:scaling>
        <c:delete val="0"/>
        <c:axPos val="l"/>
        <c:numFmt formatCode="mmmm\ 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Offset val="100"/>
        <c:baseTimeUnit val="months"/>
        <c:majorUnit val="1"/>
        <c:majorTimeUnit val="months"/>
      </c:dateAx>
      <c:valAx>
        <c:axId val="169916288"/>
        <c:scaling>
          <c:orientation val="minMax"/>
        </c:scaling>
        <c:delete val="1"/>
        <c:axPos val="b"/>
        <c:numFmt formatCode="#,##0" sourceLinked="1"/>
        <c:majorTickMark val="out"/>
        <c:minorTickMark val="none"/>
        <c:tickLblPos val="none"/>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payable</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receivable days for RE-rich states</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4.7943093110533568E-3"/>
          <c:y val="1.3472472048753318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7551644737489701E-2"/>
          <c:y val="0.10499567019847543"/>
          <c:w val="0.86888406070043434"/>
          <c:h val="0.78514476113487819"/>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6.8892472141267536E-2"/>
                  <c:y val="-5.6964813494701672E-2"/>
                </c:manualLayout>
              </c:layout>
              <c:tx>
                <c:rich>
                  <a:bodyPr/>
                  <a:lstStyle/>
                  <a:p>
                    <a:r>
                      <a:rPr lang="en-US" b="1" dirty="0"/>
                      <a:t>TN</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16-3A41-8E2B-E4CFD4684F70}"/>
                </c:ext>
              </c:extLst>
            </c:dLbl>
            <c:dLbl>
              <c:idx val="1"/>
              <c:tx>
                <c:rich>
                  <a:bodyPr/>
                  <a:lstStyle/>
                  <a:p>
                    <a:r>
                      <a:rPr lang="en-US" b="1" dirty="0"/>
                      <a:t>AP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A16-3A41-8E2B-E4CFD4684F70}"/>
                </c:ext>
              </c:extLst>
            </c:dLbl>
            <c:dLbl>
              <c:idx val="2"/>
              <c:layout>
                <c:manualLayout>
                  <c:x val="-6.8892472141267539E-3"/>
                  <c:y val="-4.8826982995458512E-2"/>
                </c:manualLayout>
              </c:layout>
              <c:tx>
                <c:rich>
                  <a:bodyPr/>
                  <a:lstStyle/>
                  <a:p>
                    <a:r>
                      <a:rPr lang="en-US" b="1" dirty="0"/>
                      <a:t>TS</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A16-3A41-8E2B-E4CFD4684F70}"/>
                </c:ext>
              </c:extLst>
            </c:dLbl>
            <c:dLbl>
              <c:idx val="3"/>
              <c:tx>
                <c:rich>
                  <a:bodyPr/>
                  <a:lstStyle/>
                  <a:p>
                    <a:r>
                      <a:rPr lang="en-US" b="1" dirty="0"/>
                      <a:t>MH</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A16-3A41-8E2B-E4CFD4684F70}"/>
                </c:ext>
              </c:extLst>
            </c:dLbl>
            <c:dLbl>
              <c:idx val="4"/>
              <c:layout>
                <c:manualLayout>
                  <c:x val="-9.3004837390711179E-2"/>
                  <c:y val="-4.0689152496215429E-2"/>
                </c:manualLayout>
              </c:layout>
              <c:tx>
                <c:rich>
                  <a:bodyPr/>
                  <a:lstStyle/>
                  <a:p>
                    <a:r>
                      <a:rPr lang="en-US" b="1" dirty="0"/>
                      <a:t>RJ</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A16-3A41-8E2B-E4CFD4684F70}"/>
                </c:ext>
              </c:extLst>
            </c:dLbl>
            <c:dLbl>
              <c:idx val="5"/>
              <c:layout>
                <c:manualLayout>
                  <c:x val="-3.444623607063377E-3"/>
                  <c:y val="-4.8826982995458588E-2"/>
                </c:manualLayout>
              </c:layout>
              <c:tx>
                <c:rich>
                  <a:bodyPr/>
                  <a:lstStyle/>
                  <a:p>
                    <a:r>
                      <a:rPr lang="en-US" b="1" dirty="0"/>
                      <a:t>MP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A16-3A41-8E2B-E4CFD4684F70}"/>
                </c:ext>
              </c:extLst>
            </c:dLbl>
            <c:dLbl>
              <c:idx val="6"/>
              <c:layout>
                <c:manualLayout>
                  <c:x val="-5.1669354105950652E-2"/>
                  <c:y val="6.5102643993944678E-2"/>
                </c:manualLayout>
              </c:layout>
              <c:tx>
                <c:rich>
                  <a:bodyPr/>
                  <a:lstStyle/>
                  <a:p>
                    <a:r>
                      <a:rPr lang="en-US" b="1" dirty="0"/>
                      <a:t>KA</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A16-3A41-8E2B-E4CFD4684F70}"/>
                </c:ext>
              </c:extLst>
            </c:dLbl>
            <c:dLbl>
              <c:idx val="7"/>
              <c:layout>
                <c:manualLayout>
                  <c:x val="0"/>
                  <c:y val="2.8482406747350801E-2"/>
                </c:manualLayout>
              </c:layout>
              <c:tx>
                <c:rich>
                  <a:bodyPr/>
                  <a:lstStyle/>
                  <a:p>
                    <a:r>
                      <a:rPr lang="en-US" b="1" dirty="0"/>
                      <a:t>UP</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A16-3A41-8E2B-E4CFD4684F70}"/>
                </c:ext>
              </c:extLst>
            </c:dLbl>
            <c:dLbl>
              <c:idx val="8"/>
              <c:layout>
                <c:manualLayout>
                  <c:x val="-3.1001612463570409E-2"/>
                  <c:y val="3.6620237246593884E-2"/>
                </c:manualLayout>
              </c:layout>
              <c:tx>
                <c:rich>
                  <a:bodyPr/>
                  <a:lstStyle/>
                  <a:p>
                    <a:r>
                      <a:rPr lang="en-US" b="1" dirty="0"/>
                      <a:t>HR*</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A16-3A41-8E2B-E4CFD4684F70}"/>
                </c:ext>
              </c:extLst>
            </c:dLbl>
            <c:dLbl>
              <c:idx val="9"/>
              <c:layout>
                <c:manualLayout>
                  <c:x val="-6.544784853420417E-2"/>
                  <c:y val="-4.4758067745836974E-2"/>
                </c:manualLayout>
              </c:layout>
              <c:tx>
                <c:rich>
                  <a:bodyPr/>
                  <a:lstStyle/>
                  <a:p>
                    <a:r>
                      <a:rPr lang="en-US" b="1" dirty="0"/>
                      <a:t>AS</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A16-3A41-8E2B-E4CFD4684F70}"/>
                </c:ext>
              </c:extLst>
            </c:dLbl>
            <c:dLbl>
              <c:idx val="10"/>
              <c:layout>
                <c:manualLayout>
                  <c:x val="3.444623607063377E-3"/>
                  <c:y val="4.4758067745836821E-2"/>
                </c:manualLayout>
              </c:layout>
              <c:tx>
                <c:rich>
                  <a:bodyPr/>
                  <a:lstStyle/>
                  <a:p>
                    <a:r>
                      <a:rPr lang="en-US" b="1" dirty="0"/>
                      <a:t>GJ*</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A16-3A41-8E2B-E4CFD4684F70}"/>
                </c:ext>
              </c:extLst>
            </c:dLbl>
            <c:dLbl>
              <c:idx val="11"/>
              <c:layout>
                <c:manualLayout>
                  <c:x val="-3.444623607063377E-3"/>
                  <c:y val="-6.917155924356623E-2"/>
                </c:manualLayout>
              </c:layout>
              <c:tx>
                <c:rich>
                  <a:bodyPr/>
                  <a:lstStyle/>
                  <a:p>
                    <a:r>
                      <a:rPr lang="en-US" b="1" dirty="0"/>
                      <a:t>CG</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A16-3A41-8E2B-E4CFD4684F70}"/>
                </c:ext>
              </c:extLst>
            </c:dLbl>
            <c:dLbl>
              <c:idx val="12"/>
              <c:tx>
                <c:rich>
                  <a:bodyPr/>
                  <a:lstStyle/>
                  <a:p>
                    <a:r>
                      <a:rPr lang="en-US" b="1" dirty="0"/>
                      <a:t>UK</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A16-3A41-8E2B-E4CFD4684F70}"/>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xVal>
            <c:numRef>
              <c:f>Sheet1!$A$2:$A$17</c:f>
              <c:numCache>
                <c:formatCode>0</c:formatCode>
                <c:ptCount val="13"/>
                <c:pt idx="0">
                  <c:v>87</c:v>
                </c:pt>
                <c:pt idx="1">
                  <c:v>202.20777306555948</c:v>
                </c:pt>
                <c:pt idx="2">
                  <c:v>141.96665322336321</c:v>
                </c:pt>
                <c:pt idx="3">
                  <c:v>159</c:v>
                </c:pt>
                <c:pt idx="4">
                  <c:v>77</c:v>
                </c:pt>
                <c:pt idx="5">
                  <c:v>233</c:v>
                </c:pt>
                <c:pt idx="6">
                  <c:v>118</c:v>
                </c:pt>
                <c:pt idx="7">
                  <c:v>262</c:v>
                </c:pt>
                <c:pt idx="8">
                  <c:v>21</c:v>
                </c:pt>
                <c:pt idx="9">
                  <c:v>18</c:v>
                </c:pt>
                <c:pt idx="10">
                  <c:v>28</c:v>
                </c:pt>
                <c:pt idx="11">
                  <c:v>149</c:v>
                </c:pt>
                <c:pt idx="12">
                  <c:v>153</c:v>
                </c:pt>
              </c:numCache>
            </c:numRef>
          </c:xVal>
          <c:yVal>
            <c:numRef>
              <c:f>Sheet1!$B$2:$B$17</c:f>
              <c:numCache>
                <c:formatCode>0</c:formatCode>
                <c:ptCount val="13"/>
                <c:pt idx="0">
                  <c:v>159</c:v>
                </c:pt>
                <c:pt idx="1">
                  <c:v>277</c:v>
                </c:pt>
                <c:pt idx="2">
                  <c:v>159</c:v>
                </c:pt>
                <c:pt idx="3">
                  <c:v>72</c:v>
                </c:pt>
                <c:pt idx="4">
                  <c:v>233</c:v>
                </c:pt>
                <c:pt idx="5">
                  <c:v>108</c:v>
                </c:pt>
                <c:pt idx="6">
                  <c:v>146</c:v>
                </c:pt>
                <c:pt idx="7">
                  <c:v>202</c:v>
                </c:pt>
                <c:pt idx="8">
                  <c:v>50</c:v>
                </c:pt>
                <c:pt idx="9">
                  <c:v>58</c:v>
                </c:pt>
                <c:pt idx="10">
                  <c:v>78</c:v>
                </c:pt>
                <c:pt idx="11">
                  <c:v>120</c:v>
                </c:pt>
                <c:pt idx="12">
                  <c:v>114</c:v>
                </c:pt>
              </c:numCache>
            </c:numRef>
          </c:yVal>
          <c:smooth val="0"/>
          <c:extLst>
            <c:ext xmlns:c16="http://schemas.microsoft.com/office/drawing/2014/chart" uri="{C3380CC4-5D6E-409C-BE32-E72D297353CC}">
              <c16:uniqueId val="{00000010-FA16-3A41-8E2B-E4CFD4684F70}"/>
            </c:ext>
          </c:extLst>
        </c:ser>
        <c:dLbls>
          <c:showLegendKey val="0"/>
          <c:showVal val="0"/>
          <c:showCatName val="0"/>
          <c:showSerName val="0"/>
          <c:showPercent val="0"/>
          <c:showBubbleSize val="0"/>
        </c:dLbls>
        <c:axId val="168859904"/>
        <c:axId val="169353600"/>
      </c:scatterChart>
      <c:valAx>
        <c:axId val="1688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600" dirty="0">
                    <a:latin typeface="Open Sans" panose="020B0606030504020204" pitchFamily="34" charset="0"/>
                    <a:ea typeface="Open Sans" panose="020B0606030504020204" pitchFamily="34" charset="0"/>
                    <a:cs typeface="Open Sans" panose="020B0606030504020204" pitchFamily="34" charset="0"/>
                  </a:rPr>
                  <a:t>Power</a:t>
                </a:r>
                <a:r>
                  <a:rPr lang="en-US" sz="600" baseline="0" dirty="0">
                    <a:latin typeface="Open Sans" panose="020B0606030504020204" pitchFamily="34" charset="0"/>
                    <a:ea typeface="Open Sans" panose="020B0606030504020204" pitchFamily="34" charset="0"/>
                    <a:cs typeface="Open Sans" panose="020B0606030504020204" pitchFamily="34" charset="0"/>
                  </a:rPr>
                  <a:t> sale r</a:t>
                </a:r>
                <a:r>
                  <a:rPr lang="en-US" sz="600" dirty="0">
                    <a:latin typeface="Open Sans" panose="020B0606030504020204" pitchFamily="34" charset="0"/>
                    <a:ea typeface="Open Sans" panose="020B0606030504020204" pitchFamily="34" charset="0"/>
                    <a:cs typeface="Open Sans" panose="020B0606030504020204" pitchFamily="34" charset="0"/>
                  </a:rPr>
                  <a:t>eceivable</a:t>
                </a:r>
                <a:r>
                  <a:rPr lang="en-US" sz="600" baseline="0" dirty="0">
                    <a:latin typeface="Open Sans" panose="020B0606030504020204" pitchFamily="34" charset="0"/>
                    <a:ea typeface="Open Sans" panose="020B0606030504020204" pitchFamily="34" charset="0"/>
                    <a:cs typeface="Open Sans" panose="020B0606030504020204" pitchFamily="34" charset="0"/>
                  </a:rPr>
                  <a:t> days</a:t>
                </a:r>
                <a:endParaRPr lang="en-US" sz="6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53600"/>
        <c:crosses val="autoZero"/>
        <c:crossBetween val="midCat"/>
      </c:valAx>
      <c:valAx>
        <c:axId val="16935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600" dirty="0">
                    <a:latin typeface="Open Sans" panose="020B0604020202020204" charset="0"/>
                    <a:ea typeface="Open Sans" panose="020B0604020202020204" charset="0"/>
                    <a:cs typeface="Open Sans" panose="020B0604020202020204" charset="0"/>
                  </a:rPr>
                  <a:t>Power purchase payable</a:t>
                </a:r>
                <a:r>
                  <a:rPr lang="en-US" sz="600" baseline="0" dirty="0">
                    <a:latin typeface="Open Sans" panose="020B0604020202020204" charset="0"/>
                    <a:ea typeface="Open Sans" panose="020B0604020202020204" charset="0"/>
                    <a:cs typeface="Open Sans" panose="020B0604020202020204" charset="0"/>
                  </a:rPr>
                  <a:t> days</a:t>
                </a:r>
                <a:endParaRPr lang="en-US" sz="600" dirty="0">
                  <a:latin typeface="Open Sans" panose="020B0604020202020204" charset="0"/>
                  <a:ea typeface="Open Sans" panose="020B0604020202020204" charset="0"/>
                  <a:cs typeface="Open Sans" panose="020B0604020202020204" charset="0"/>
                </a:endParaRP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859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demand, GW)</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98916138104523E-3"/>
          <c:y val="6.7555958448184085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5308991957587828E-2"/>
          <c:y val="4.122343374175922E-2"/>
          <c:w val="0.88522995403357507"/>
          <c:h val="0.72224044104861085"/>
        </c:manualLayout>
      </c:layout>
      <c:barChart>
        <c:barDir val="col"/>
        <c:grouping val="clustered"/>
        <c:varyColors val="0"/>
        <c:ser>
          <c:idx val="0"/>
          <c:order val="0"/>
          <c:tx>
            <c:strRef>
              <c:f>Sheet1!$B$1</c:f>
              <c:strCache>
                <c:ptCount val="1"/>
                <c:pt idx="0">
                  <c:v>Peak demand FY21</c:v>
                </c:pt>
              </c:strCache>
            </c:strRef>
          </c:tx>
          <c:spPr>
            <a:solidFill>
              <a:srgbClr val="575756"/>
            </a:solidFill>
            <a:ln>
              <a:noFill/>
            </a:ln>
            <a:effectLst/>
          </c:spPr>
          <c:invertIfNegative val="0"/>
          <c:dLbls>
            <c:dLbl>
              <c:idx val="0"/>
              <c:layout>
                <c:manualLayout>
                  <c:x val="-2.4781982059971952E-2"/>
                  <c:y val="4.5713045315083902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7D2-41E0-B4E2-7C36397E5189}"/>
                </c:ext>
              </c:extLst>
            </c:dLbl>
            <c:dLbl>
              <c:idx val="1"/>
              <c:layout>
                <c:manualLayout>
                  <c:x val="-2.1302790229662274E-2"/>
                  <c:y val="2.50715688665802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2-41E0-B4E2-7C36397E5189}"/>
                </c:ext>
              </c:extLst>
            </c:dLbl>
            <c:dLbl>
              <c:idx val="2"/>
              <c:layout>
                <c:manualLayout>
                  <c:x val="-3.4791918303096782E-3"/>
                  <c:y val="3.7053591747610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A9-4F5A-A599-2BA29D7D4D8D}"/>
                </c:ext>
              </c:extLst>
            </c:dLbl>
            <c:dLbl>
              <c:idx val="3"/>
              <c:layout>
                <c:manualLayout>
                  <c:x val="-2.0875150981858069E-2"/>
                  <c:y val="2.2232155048566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A9-4F5A-A599-2BA29D7D4D8D}"/>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Sheet1!$C$8:$C$11</c:f>
              <c:numCache>
                <c:formatCode>0.0</c:formatCode>
                <c:ptCount val="4"/>
                <c:pt idx="0">
                  <c:v>180.97499999999999</c:v>
                </c:pt>
                <c:pt idx="1">
                  <c:v>177.01900000000001</c:v>
                </c:pt>
                <c:pt idx="2">
                  <c:v>184.03299999999999</c:v>
                </c:pt>
                <c:pt idx="3">
                  <c:v>190.19800000000001</c:v>
                </c:pt>
              </c:numCache>
            </c:numRef>
          </c:val>
          <c:extLst>
            <c:ext xmlns:c16="http://schemas.microsoft.com/office/drawing/2014/chart" uri="{C3380CC4-5D6E-409C-BE32-E72D297353CC}">
              <c16:uniqueId val="{00000002-57D2-41E0-B4E2-7C36397E5189}"/>
            </c:ext>
          </c:extLst>
        </c:ser>
        <c:ser>
          <c:idx val="1"/>
          <c:order val="1"/>
          <c:tx>
            <c:strRef>
              <c:f>Sheet1!$C$1</c:f>
              <c:strCache>
                <c:ptCount val="1"/>
                <c:pt idx="0">
                  <c:v>Peak demand met FY21</c:v>
                </c:pt>
              </c:strCache>
            </c:strRef>
          </c:tx>
          <c:spPr>
            <a:solidFill>
              <a:srgbClr val="009CD8"/>
            </a:solidFill>
            <a:ln>
              <a:noFill/>
            </a:ln>
            <a:effectLst/>
          </c:spPr>
          <c:invertIfNegative val="0"/>
          <c:dLbls>
            <c:dLbl>
              <c:idx val="1"/>
              <c:layout>
                <c:manualLayout>
                  <c:x val="-3.4791918303097103E-3"/>
                  <c:y val="2.2232155048566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07-4461-8CBC-770EFC5F7F9A}"/>
                </c:ext>
              </c:extLst>
            </c:dLbl>
            <c:dLbl>
              <c:idx val="2"/>
              <c:layout>
                <c:manualLayout>
                  <c:x val="2.0875150981858007E-2"/>
                  <c:y val="2.337585646313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D2-41E0-B4E2-7C36397E5189}"/>
                </c:ext>
              </c:extLst>
            </c:dLbl>
            <c:dLbl>
              <c:idx val="3"/>
              <c:layout>
                <c:manualLayout>
                  <c:x val="-1.2756889342461215E-16"/>
                  <c:y val="2.96428733980886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07-4461-8CBC-770EFC5F7F9A}"/>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Sheet1!$D$8:$D$11</c:f>
              <c:numCache>
                <c:formatCode>0.0</c:formatCode>
                <c:ptCount val="4"/>
                <c:pt idx="0">
                  <c:v>180.471</c:v>
                </c:pt>
                <c:pt idx="1">
                  <c:v>176.41300000000001</c:v>
                </c:pt>
                <c:pt idx="2">
                  <c:v>182.88800000000001</c:v>
                </c:pt>
                <c:pt idx="3">
                  <c:v>189.39500000000001</c:v>
                </c:pt>
              </c:numCache>
            </c:numRef>
          </c:val>
          <c:extLst>
            <c:ext xmlns:c16="http://schemas.microsoft.com/office/drawing/2014/chart" uri="{C3380CC4-5D6E-409C-BE32-E72D297353CC}">
              <c16:uniqueId val="{00000003-57D2-41E0-B4E2-7C36397E5189}"/>
            </c:ext>
          </c:extLst>
        </c:ser>
        <c:ser>
          <c:idx val="2"/>
          <c:order val="2"/>
          <c:tx>
            <c:strRef>
              <c:f>Sheet1!$D$1</c:f>
              <c:strCache>
                <c:ptCount val="1"/>
                <c:pt idx="0">
                  <c:v>Peak demand FY20</c:v>
                </c:pt>
              </c:strCache>
            </c:strRef>
          </c:tx>
          <c:spPr>
            <a:solidFill>
              <a:srgbClr val="9D9D9C"/>
            </a:solidFill>
            <a:ln>
              <a:noFill/>
            </a:ln>
            <a:effectLst/>
          </c:spPr>
          <c:invertIfNegative val="0"/>
          <c:dLbls>
            <c:dLbl>
              <c:idx val="0"/>
              <c:layout>
                <c:manualLayout>
                  <c:x val="-3.4791918303096782E-3"/>
                  <c:y val="-5.1875028446655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A9-4F5A-A599-2BA29D7D4D8D}"/>
                </c:ext>
              </c:extLst>
            </c:dLbl>
            <c:dLbl>
              <c:idx val="1"/>
              <c:layout>
                <c:manualLayout>
                  <c:x val="1.4448234419726963E-3"/>
                  <c:y val="-2.3638440971586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D2-41E0-B4E2-7C36397E5189}"/>
                </c:ext>
              </c:extLst>
            </c:dLbl>
            <c:dLbl>
              <c:idx val="2"/>
              <c:layout>
                <c:manualLayout>
                  <c:x val="0"/>
                  <c:y val="1.4821436699044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86-6140-AC28-B491E10FE7E6}"/>
                </c:ext>
              </c:extLst>
            </c:dLbl>
            <c:dLbl>
              <c:idx val="3"/>
              <c:layout>
                <c:manualLayout>
                  <c:x val="1.0437575490928908E-2"/>
                  <c:y val="7.41071834952215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A9-4F5A-A599-2BA29D7D4D8D}"/>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c:formatCode>
                <c:ptCount val="4"/>
                <c:pt idx="0">
                  <c:v>183.673</c:v>
                </c:pt>
                <c:pt idx="1">
                  <c:v>179.15899999999999</c:v>
                </c:pt>
                <c:pt idx="2">
                  <c:v>172.363</c:v>
                </c:pt>
                <c:pt idx="3">
                  <c:v>179.09800000000001</c:v>
                </c:pt>
              </c:numCache>
            </c:numRef>
          </c:val>
          <c:extLst>
            <c:ext xmlns:c16="http://schemas.microsoft.com/office/drawing/2014/chart" uri="{C3380CC4-5D6E-409C-BE32-E72D297353CC}">
              <c16:uniqueId val="{00000005-57D2-41E0-B4E2-7C36397E5189}"/>
            </c:ext>
          </c:extLst>
        </c:ser>
        <c:ser>
          <c:idx val="3"/>
          <c:order val="3"/>
          <c:tx>
            <c:strRef>
              <c:f>Sheet1!$E$1</c:f>
              <c:strCache>
                <c:ptCount val="1"/>
                <c:pt idx="0">
                  <c:v>Peak demand met FY20</c:v>
                </c:pt>
              </c:strCache>
            </c:strRef>
          </c:tx>
          <c:spPr>
            <a:solidFill>
              <a:srgbClr val="C3E5F5"/>
            </a:solidFill>
            <a:ln>
              <a:noFill/>
            </a:ln>
            <a:effectLst/>
          </c:spPr>
          <c:invertIfNegative val="0"/>
          <c:dLbls>
            <c:dLbl>
              <c:idx val="0"/>
              <c:layout>
                <c:manualLayout>
                  <c:x val="1.3835951448014984E-2"/>
                  <c:y val="1.025013216753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D2-41E0-B4E2-7C36397E5189}"/>
                </c:ext>
              </c:extLst>
            </c:dLbl>
            <c:dLbl>
              <c:idx val="1"/>
              <c:layout>
                <c:manualLayout>
                  <c:x val="1.5280774889987681E-2"/>
                  <c:y val="1.7360920656297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D2-41E0-B4E2-7C36397E5189}"/>
                </c:ext>
              </c:extLst>
            </c:dLbl>
            <c:dLbl>
              <c:idx val="2"/>
              <c:layout>
                <c:manualLayout>
                  <c:x val="1.7395959151548391E-2"/>
                  <c:y val="3.905156809633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D2-41E0-B4E2-7C36397E5189}"/>
                </c:ext>
              </c:extLst>
            </c:dLbl>
            <c:dLbl>
              <c:idx val="3"/>
              <c:layout>
                <c:manualLayout>
                  <c:x val="6.9583836606193564E-3"/>
                  <c:y val="2.2232155048566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07-4461-8CBC-770EFC5F7F9A}"/>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c:formatCode>
                <c:ptCount val="4"/>
                <c:pt idx="0">
                  <c:v>182.53299999999999</c:v>
                </c:pt>
                <c:pt idx="1">
                  <c:v>177.52500000000001</c:v>
                </c:pt>
                <c:pt idx="2">
                  <c:v>170.49199999999999</c:v>
                </c:pt>
                <c:pt idx="3">
                  <c:v>176.38800000000001</c:v>
                </c:pt>
              </c:numCache>
            </c:numRef>
          </c:val>
          <c:extLst>
            <c:ext xmlns:c16="http://schemas.microsoft.com/office/drawing/2014/chart" uri="{C3380CC4-5D6E-409C-BE32-E72D297353CC}">
              <c16:uniqueId val="{00000008-57D2-41E0-B4E2-7C36397E5189}"/>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r"/>
      <c:layout>
        <c:manualLayout>
          <c:xMode val="edge"/>
          <c:yMode val="edge"/>
          <c:x val="0"/>
          <c:y val="0.85348192893412866"/>
          <c:w val="0.80059628416833484"/>
          <c:h val="0.1296688984404814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term ahead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53922663895384082"/>
        </c:manualLayout>
      </c:layout>
      <c:barChart>
        <c:barDir val="col"/>
        <c:grouping val="clustered"/>
        <c:varyColors val="0"/>
        <c:ser>
          <c:idx val="0"/>
          <c:order val="0"/>
          <c:tx>
            <c:strRef>
              <c:f>Sheet1!$B$1</c:f>
              <c:strCache>
                <c:ptCount val="1"/>
                <c:pt idx="0">
                  <c:v>Volume (2020), million kWh</c:v>
                </c:pt>
              </c:strCache>
            </c:strRef>
          </c:tx>
          <c:spPr>
            <a:solidFill>
              <a:srgbClr val="009CD8"/>
            </a:solidFill>
            <a:ln>
              <a:noFill/>
            </a:ln>
            <a:effectLst/>
          </c:spPr>
          <c:invertIfNegative val="0"/>
          <c:dLbls>
            <c:dLbl>
              <c:idx val="0"/>
              <c:layout>
                <c:manualLayout>
                  <c:x val="2.5483904752567352E-3"/>
                  <c:y val="-1.1804140803311198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B544-B74A-9B61-942370CD37F2}"/>
                </c:ext>
              </c:extLst>
            </c:dLbl>
            <c:dLbl>
              <c:idx val="1"/>
              <c:layout>
                <c:manualLayout>
                  <c:x val="-2.4041735247794221E-3"/>
                  <c:y val="1.3508509586913131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544-B74A-9B61-942370CD37F2}"/>
                </c:ext>
              </c:extLst>
            </c:dLbl>
            <c:dLbl>
              <c:idx val="2"/>
              <c:layout>
                <c:manualLayout>
                  <c:x val="2.5483904752567547E-3"/>
                  <c:y val="2.5638428677778824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544-B74A-9B61-942370CD37F2}"/>
                </c:ext>
              </c:extLst>
            </c:dLbl>
            <c:dLbl>
              <c:idx val="3"/>
              <c:layout>
                <c:manualLayout>
                  <c:x val="8.4990963854413831E-3"/>
                  <c:y val="3.8955987030798625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B544-B74A-9B61-942370CD37F2}"/>
                </c:ext>
              </c:extLst>
            </c:dLbl>
            <c:dLbl>
              <c:idx val="4"/>
              <c:layout>
                <c:manualLayout>
                  <c:x val="0"/>
                  <c:y val="-2.6854452582808969E-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B544-B74A-9B61-942370CD37F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1">
                  <c:v>85.108000000000004</c:v>
                </c:pt>
                <c:pt idx="2">
                  <c:v>447.25599999999997</c:v>
                </c:pt>
                <c:pt idx="3">
                  <c:v>216.05099999999999</c:v>
                </c:pt>
              </c:numCache>
            </c:numRef>
          </c:val>
          <c:extLst>
            <c:ext xmlns:c16="http://schemas.microsoft.com/office/drawing/2014/chart" uri="{C3380CC4-5D6E-409C-BE32-E72D297353CC}">
              <c16:uniqueId val="{00000003-B544-B74A-9B61-942370CD37F2}"/>
            </c:ext>
          </c:extLst>
        </c:ser>
        <c:dLbls>
          <c:showLegendKey val="0"/>
          <c:showVal val="0"/>
          <c:showCatName val="0"/>
          <c:showSerName val="0"/>
          <c:showPercent val="0"/>
          <c:showBubbleSize val="0"/>
        </c:dLbls>
        <c:gapWidth val="274"/>
        <c:axId val="173970032"/>
        <c:axId val="321977168"/>
      </c:barChart>
      <c:lineChart>
        <c:grouping val="standard"/>
        <c:varyColors val="0"/>
        <c:ser>
          <c:idx val="1"/>
          <c:order val="1"/>
          <c:tx>
            <c:strRef>
              <c:f>Sheet1!$C$1</c:f>
              <c:strCache>
                <c:ptCount val="1"/>
                <c:pt idx="0">
                  <c:v>Price (2020-21), INR/kWh</c:v>
                </c:pt>
              </c:strCache>
            </c:strRef>
          </c:tx>
          <c:spPr>
            <a:ln w="28575" cap="rnd">
              <a:solidFill>
                <a:schemeClr val="tx1">
                  <a:lumMod val="65000"/>
                  <a:lumOff val="35000"/>
                </a:schemeClr>
              </a:solidFill>
              <a:round/>
            </a:ln>
            <a:effectLst/>
          </c:spPr>
          <c:marker>
            <c:symbol val="none"/>
          </c:marker>
          <c:dLbls>
            <c:dLbl>
              <c:idx val="0"/>
              <c:layout>
                <c:manualLayout>
                  <c:x val="-5.8730094463775633E-2"/>
                  <c:y val="-5.2854785457257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44-B74A-9B61-942370CD37F2}"/>
                </c:ext>
              </c:extLst>
            </c:dLbl>
            <c:dLbl>
              <c:idx val="1"/>
              <c:layout>
                <c:manualLayout>
                  <c:x val="-5.8495867398035105E-2"/>
                  <c:y val="-4.9220906063604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44-B74A-9B61-942370CD37F2}"/>
                </c:ext>
              </c:extLst>
            </c:dLbl>
            <c:dLbl>
              <c:idx val="2"/>
              <c:layout>
                <c:manualLayout>
                  <c:x val="-8.1207068323632739E-2"/>
                  <c:y val="-7.0670664600608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44-B74A-9B61-942370CD37F2}"/>
                </c:ext>
              </c:extLst>
            </c:dLbl>
            <c:dLbl>
              <c:idx val="3"/>
              <c:layout>
                <c:manualLayout>
                  <c:x val="-5.5244126505368987E-2"/>
                  <c:y val="-4.9157040617133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44-B74A-9B61-942370CD37F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0.00</c:formatCode>
                <c:ptCount val="4"/>
                <c:pt idx="1">
                  <c:v>3.592146825210321</c:v>
                </c:pt>
                <c:pt idx="2">
                  <c:v>3.7422135197739101</c:v>
                </c:pt>
                <c:pt idx="3">
                  <c:v>4.0683526297031722</c:v>
                </c:pt>
              </c:numCache>
            </c:numRef>
          </c:val>
          <c:smooth val="0"/>
          <c:extLst>
            <c:ext xmlns:c16="http://schemas.microsoft.com/office/drawing/2014/chart" uri="{C3380CC4-5D6E-409C-BE32-E72D297353CC}">
              <c16:uniqueId val="{00000007-B544-B74A-9B61-942370CD37F2}"/>
            </c:ext>
          </c:extLst>
        </c:ser>
        <c:dLbls>
          <c:showLegendKey val="0"/>
          <c:showVal val="0"/>
          <c:showCatName val="0"/>
          <c:showSerName val="0"/>
          <c:showPercent val="0"/>
          <c:showBubbleSize val="0"/>
        </c:dLbls>
        <c:marker val="1"/>
        <c:smooth val="0"/>
        <c:axId val="615246656"/>
        <c:axId val="548116224"/>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548116224"/>
        <c:scaling>
          <c:orientation val="minMax"/>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15246656"/>
        <c:crosses val="max"/>
        <c:crossBetween val="between"/>
      </c:valAx>
      <c:catAx>
        <c:axId val="615246656"/>
        <c:scaling>
          <c:orientation val="minMax"/>
        </c:scaling>
        <c:delete val="1"/>
        <c:axPos val="b"/>
        <c:numFmt formatCode="General" sourceLinked="1"/>
        <c:majorTickMark val="out"/>
        <c:minorTickMark val="none"/>
        <c:tickLblPos val="nextTo"/>
        <c:crossAx val="548116224"/>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0"/>
          <c:y val="0.86607716092559917"/>
          <c:w val="1"/>
          <c:h val="0.1184639521486529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2.20</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INR/kWh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pPr>
            <a:spcAft>
              <a:spcPct val="20000"/>
            </a:spcAft>
            <a:buNone/>
          </a:pP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Comments</a:t>
          </a: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9ABC181A-91F7-4CD1-B00C-1EB53D24AA79}">
      <dgm:prSet custT="1"/>
      <dgm:spPr/>
      <dgm:t>
        <a:bodyPr/>
        <a:lstStyle/>
        <a:p>
          <a:pPr algn="l">
            <a:spcAft>
              <a:spcPts val="300"/>
            </a:spcAft>
            <a:buFont typeface="Arial" panose="020B0604020202020204" pitchFamily="34" charset="0"/>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First bid post</a:t>
          </a:r>
          <a:r>
            <a:rPr lang="en-US" sz="750" b="1" i="0" kern="1200" dirty="0">
              <a:solidFill>
                <a:schemeClr val="tx1"/>
              </a:solidFill>
            </a:rPr>
            <a:t> the announcement of imposition of basic customs duty (BCD) on imported solar modules and solar cells</a:t>
          </a:r>
          <a:br>
            <a:rPr lang="en-US" sz="750" kern="1200" dirty="0">
              <a:solidFill>
                <a:srgbClr val="FF0000"/>
              </a:solidFill>
              <a:latin typeface="Open Sans" panose="020B0606030504020204" pitchFamily="34" charset="0"/>
              <a:ea typeface="Open Sans" panose="020B0606030504020204" pitchFamily="34" charset="0"/>
              <a:cs typeface="Open Sans" panose="020B0606030504020204" pitchFamily="34" charset="0"/>
            </a:rPr>
          </a:br>
          <a:b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Key factors behind the discovery of lowest tariff</a:t>
          </a:r>
        </a:p>
      </dgm:t>
    </dgm:pt>
    <dgm:pt modelId="{BB98019A-EEB7-4B71-9E59-96FC804A9298}" type="parTrans" cxnId="{7A161FF9-B473-477A-8D62-2AC20CD9C661}">
      <dgm:prSet/>
      <dgm:spPr/>
      <dgm:t>
        <a:bodyPr/>
        <a:lstStyle/>
        <a:p>
          <a:endParaRPr lang="en-US"/>
        </a:p>
      </dgm:t>
    </dgm:pt>
    <dgm:pt modelId="{5533B31D-38EC-4D21-BB0D-90A68FAF0500}" type="sibTrans" cxnId="{7A161FF9-B473-477A-8D62-2AC20CD9C661}">
      <dgm:prSet/>
      <dgm:spPr/>
      <dgm:t>
        <a:bodyPr/>
        <a:lstStyle/>
        <a:p>
          <a:endParaRPr lang="en-US"/>
        </a:p>
      </dgm:t>
    </dgm:pt>
    <dgm:pt modelId="{79391C91-61AB-4B8D-A034-322954C34F77}">
      <dgm:prSet custT="1"/>
      <dgm:spPr/>
      <dgm:t>
        <a:bodyPr/>
        <a:lstStyle/>
        <a:p>
          <a:pPr>
            <a:spcAft>
              <a:spcPts val="600"/>
            </a:spcAft>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Minimum </a:t>
          </a:r>
          <a:r>
            <a:rPr lang="en-US" sz="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requirement of 17% </a:t>
          </a:r>
          <a:r>
            <a:rPr lang="en-US" sz="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ED45C39B-79FB-4F68-8E49-7C64ECAD3A64}" type="parTrans" cxnId="{CDC3B99A-F37C-4667-AD6F-8569D1754DA2}">
      <dgm:prSet/>
      <dgm:spPr/>
      <dgm:t>
        <a:bodyPr/>
        <a:lstStyle/>
        <a:p>
          <a:endParaRPr lang="en-US"/>
        </a:p>
      </dgm:t>
    </dgm:pt>
    <dgm:pt modelId="{A4582CE9-281E-45BD-950A-96ACC5C211BD}" type="sibTrans" cxnId="{CDC3B99A-F37C-4667-AD6F-8569D1754DA2}">
      <dgm:prSet/>
      <dgm:spPr/>
      <dgm:t>
        <a:bodyPr/>
        <a:lstStyle/>
        <a:p>
          <a:endParaRPr lang="en-US"/>
        </a:p>
      </dgm:t>
    </dgm:pt>
    <dgm:pt modelId="{A2A509B4-A30B-48FD-A30A-0F61CED115C1}">
      <dgm:prSet custT="1"/>
      <dgm:spPr/>
      <dgm:t>
        <a:bodyPr/>
        <a:lstStyle/>
        <a:p>
          <a:pPr>
            <a:spcAft>
              <a:spcPts val="600"/>
            </a:spcAft>
          </a:pPr>
          <a:r>
            <a:rPr lang="en-US" sz="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dirty="0">
              <a:solidFill>
                <a:schemeClr val="tx1"/>
              </a:solidFill>
              <a:latin typeface="Open Sans" panose="020B0606030504020204" pitchFamily="34" charset="0"/>
              <a:ea typeface="Open Sans" panose="020B0606030504020204" pitchFamily="34" charset="0"/>
              <a:cs typeface="Open Sans" panose="020B0606030504020204" pitchFamily="34" charset="0"/>
            </a:rPr>
            <a:t>open markets</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with transmission connectivity</a:t>
          </a:r>
        </a:p>
      </dgm:t>
    </dgm:pt>
    <dgm:pt modelId="{75453124-B8A7-49A1-9590-25AE99AE0B53}" type="parTrans" cxnId="{F8A592DA-9CE6-4F1D-AEA1-B4BB4C539ED9}">
      <dgm:prSet/>
      <dgm:spPr/>
      <dgm:t>
        <a:bodyPr/>
        <a:lstStyle/>
        <a:p>
          <a:endParaRPr lang="en-US"/>
        </a:p>
      </dgm:t>
    </dgm:pt>
    <dgm:pt modelId="{5FF177D6-25BB-4327-88A6-D7386B07A5FE}" type="sibTrans" cxnId="{F8A592DA-9CE6-4F1D-AEA1-B4BB4C539ED9}">
      <dgm:prSet/>
      <dgm:spPr/>
      <dgm:t>
        <a:bodyPr/>
        <a:lstStyle/>
        <a:p>
          <a:endParaRPr lang="en-US"/>
        </a:p>
      </dgm:t>
    </dgm:pt>
    <dgm:pt modelId="{93F280FE-340B-4713-8C86-BDFA718AB024}">
      <dgm:prSet custT="1"/>
      <dgm:spPr/>
      <dgm:t>
        <a:bodyPr/>
        <a:lstStyle/>
        <a:p>
          <a:pPr algn="l">
            <a:spcAft>
              <a:spcPts val="300"/>
            </a:spcAft>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purchase assurance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due to the PPA signed with GUVNL unlike recent SECI bids that are facing difficulty in signing PPAs</a:t>
          </a:r>
        </a:p>
      </dgm:t>
    </dgm:pt>
    <dgm:pt modelId="{50851C3D-00A7-4F41-8FBC-EF176516997A}" type="parTrans" cxnId="{ADE103DB-394F-4B3E-897E-ADE8803C142E}">
      <dgm:prSet/>
      <dgm:spPr/>
      <dgm:t>
        <a:bodyPr/>
        <a:lstStyle/>
        <a:p>
          <a:endParaRPr lang="en-US"/>
        </a:p>
      </dgm:t>
    </dgm:pt>
    <dgm:pt modelId="{252C47F9-C48C-4CA9-97F8-4A35FEA4F3BF}" type="sibTrans" cxnId="{ADE103DB-394F-4B3E-897E-ADE8803C142E}">
      <dgm:prSet/>
      <dgm:spPr/>
      <dgm:t>
        <a:bodyPr/>
        <a:lstStyle/>
        <a:p>
          <a:endParaRPr lang="en-US"/>
        </a:p>
      </dgm:t>
    </dgm:pt>
    <dgm:pt modelId="{FF1D954C-742B-4F43-8F0F-335A0BAD1F5C}">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Sprng Energy Pvt. Ltd., NTPC, </a:t>
          </a:r>
          <a:r>
            <a:rPr lang="en-GB" sz="750" b="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Coal India Limited, TP Saurya, SJVN Limited</a:t>
          </a:r>
          <a:endParaRPr lang="en-US" sz="750" b="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943E8ECC-D9F3-E740-826F-E5114D155C63}" type="parTrans" cxnId="{EC43E0B5-CF6E-F84B-9AAA-A9D014F3CB0F}">
      <dgm:prSet/>
      <dgm:spPr/>
      <dgm:t>
        <a:bodyPr/>
        <a:lstStyle/>
        <a:p>
          <a:endParaRPr lang="en-US"/>
        </a:p>
      </dgm:t>
    </dgm:pt>
    <dgm:pt modelId="{FF406CEF-4858-8D4B-8C09-9938C59C69B8}" type="sibTrans" cxnId="{EC43E0B5-CF6E-F84B-9AAA-A9D014F3CB0F}">
      <dgm:prSet/>
      <dgm:spPr/>
      <dgm:t>
        <a:bodyPr/>
        <a:lstStyle/>
        <a:p>
          <a:endParaRPr lang="en-US"/>
        </a:p>
      </dgm:t>
    </dgm:pt>
    <dgm:pt modelId="{D04F3006-12C2-1C43-9780-0584FF1D1901}">
      <dgm:prSet custT="1"/>
      <dgm:spPr/>
      <dgm:t>
        <a:bodyPr/>
        <a:lstStyle/>
        <a:p>
          <a:pPr>
            <a:spcAft>
              <a:spcPts val="600"/>
            </a:spcAft>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purchase assurance and signing of PPA within 30 days of issuance of LoA</a:t>
          </a:r>
        </a:p>
      </dgm:t>
    </dgm:pt>
    <dgm:pt modelId="{686F01BF-DB40-EA45-8C9C-224D3F66FE38}" type="parTrans" cxnId="{FCFAE7B4-850B-3246-AA57-9654995B8514}">
      <dgm:prSet/>
      <dgm:spPr/>
      <dgm:t>
        <a:bodyPr/>
        <a:lstStyle/>
        <a:p>
          <a:endParaRPr lang="en-US"/>
        </a:p>
      </dgm:t>
    </dgm:pt>
    <dgm:pt modelId="{41DBEC65-056B-C845-BE16-0DD13F559DE0}" type="sibTrans" cxnId="{FCFAE7B4-850B-3246-AA57-9654995B8514}">
      <dgm:prSet/>
      <dgm:spPr/>
      <dgm:t>
        <a:bodyPr/>
        <a:lstStyle/>
        <a:p>
          <a:endParaRPr lang="en-US"/>
        </a:p>
      </dgm:t>
    </dgm:pt>
    <dgm:pt modelId="{2874A722-11B7-A143-844B-D13883F0BCBD}">
      <dgm:prSet custT="1"/>
      <dgm:spPr/>
      <dgm:t>
        <a:bodyPr/>
        <a:lstStyle/>
        <a:p>
          <a:pPr algn="l">
            <a:spcAft>
              <a:spcPct val="20000"/>
            </a:spcAft>
          </a:pP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C56398D-217D-F642-912B-372832CCD2FE}" type="parTrans" cxnId="{79843ED0-B27D-D34D-A4D4-8B955014259C}">
      <dgm:prSet/>
      <dgm:spPr/>
      <dgm:t>
        <a:bodyPr/>
        <a:lstStyle/>
        <a:p>
          <a:endParaRPr lang="en-US"/>
        </a:p>
      </dgm:t>
    </dgm:pt>
    <dgm:pt modelId="{C3164B3A-8A89-AF4A-B818-F21685FC545B}" type="sibTrans" cxnId="{79843ED0-B27D-D34D-A4D4-8B955014259C}">
      <dgm:prSet/>
      <dgm:spPr/>
      <dgm:t>
        <a:bodyPr/>
        <a:lstStyle/>
        <a:p>
          <a:endParaRPr lang="en-US"/>
        </a:p>
      </dgm:t>
    </dgm:pt>
    <dgm:pt modelId="{453469D2-8BEA-9141-A774-63569E0CD109}">
      <dgm:prSet custT="1"/>
      <dgm:spPr/>
      <dgm:t>
        <a:bodyPr/>
        <a:lstStyle/>
        <a:p>
          <a:pPr algn="l">
            <a:spcAft>
              <a:spcPct val="20000"/>
            </a:spcAft>
            <a:buNone/>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877B97C1-EBF9-8544-A84F-533105C9DD26}" type="parTrans" cxnId="{26820568-A7B3-9B4D-87C8-F3BE5551E42F}">
      <dgm:prSet/>
      <dgm:spPr/>
      <dgm:t>
        <a:bodyPr/>
        <a:lstStyle/>
        <a:p>
          <a:endParaRPr lang="en-US"/>
        </a:p>
      </dgm:t>
    </dgm:pt>
    <dgm:pt modelId="{7932A4AE-8C92-9441-A80E-05BC3952D163}" type="sibTrans" cxnId="{26820568-A7B3-9B4D-87C8-F3BE5551E42F}">
      <dgm:prSet/>
      <dgm:spPr/>
      <dgm:t>
        <a:bodyPr/>
        <a:lstStyle/>
        <a:p>
          <a:endParaRPr lang="en-US"/>
        </a:p>
      </dgm:t>
    </dgm:pt>
    <dgm:pt modelId="{054D6F54-35F7-A84E-8AF5-2D3BA31A1D50}">
      <dgm:prSet custT="1"/>
      <dgm:spPr/>
      <dgm:t>
        <a:bodyPr/>
        <a:lstStyle/>
        <a:p>
          <a:pPr algn="l">
            <a:spcAft>
              <a:spcPts val="300"/>
            </a:spcAft>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Choice of project location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bidder’s purview i.e. anywhere in Gujarat</a:t>
          </a:r>
        </a:p>
      </dgm:t>
    </dgm:pt>
    <dgm:pt modelId="{49B7C43B-C472-754E-A738-FB4FEA8A432F}" type="parTrans" cxnId="{A70E2C3E-2B6C-3849-BE59-754F223F51FA}">
      <dgm:prSet/>
      <dgm:spPr/>
      <dgm:t>
        <a:bodyPr/>
        <a:lstStyle/>
        <a:p>
          <a:endParaRPr lang="en-US"/>
        </a:p>
      </dgm:t>
    </dgm:pt>
    <dgm:pt modelId="{174B744F-A95C-B84D-96D7-9F69F7738E7B}" type="sibTrans" cxnId="{A70E2C3E-2B6C-3849-BE59-754F223F51FA}">
      <dgm:prSet/>
      <dgm:spPr/>
      <dgm:t>
        <a:bodyPr/>
        <a:lstStyle/>
        <a:p>
          <a:endParaRPr lang="en-US"/>
        </a:p>
      </dgm:t>
    </dgm:pt>
    <dgm:pt modelId="{7234C634-C935-8144-BA2C-0CF4E2910F43}">
      <dgm:prSet custT="1"/>
      <dgm:spPr/>
      <dgm:t>
        <a:bodyPr/>
        <a:lstStyle/>
        <a:p>
          <a:pPr algn="l">
            <a:spcAft>
              <a:spcPts val="300"/>
            </a:spcAft>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Facilitation of land acquisition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by state agency and attractive discom credit</a:t>
          </a:r>
          <a:r>
            <a:rPr lang="en-US" sz="750" b="0" i="0" kern="1200" dirty="0"/>
            <a:t> ratings.</a:t>
          </a: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5D52693C-522B-3F41-BE41-A535F7F2A162}" type="parTrans" cxnId="{930E0072-D1E7-0348-917B-9950D0763EE8}">
      <dgm:prSet/>
      <dgm:spPr/>
      <dgm:t>
        <a:bodyPr/>
        <a:lstStyle/>
        <a:p>
          <a:endParaRPr lang="en-US"/>
        </a:p>
      </dgm:t>
    </dgm:pt>
    <dgm:pt modelId="{9E1A7CA9-AFBB-5147-A239-BE14FD4FD574}" type="sibTrans" cxnId="{930E0072-D1E7-0348-917B-9950D0763EE8}">
      <dgm:prSet/>
      <dgm:spPr/>
      <dgm:t>
        <a:bodyPr/>
        <a:lstStyle/>
        <a:p>
          <a:endParaRPr lang="en-US"/>
        </a:p>
      </dgm:t>
    </dgm:pt>
    <dgm:pt modelId="{61C54559-CB68-584B-B471-F5D6ED8928FF}">
      <dgm:prSet custT="1"/>
      <dgm:spPr/>
      <dgm:t>
        <a:bodyPr/>
        <a:lstStyle/>
        <a:p>
          <a:pPr algn="l">
            <a:spcAft>
              <a:spcPts val="300"/>
            </a:spcAft>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Anticipated fall in module prices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use of bifacial modules</a:t>
          </a:r>
        </a:p>
      </dgm:t>
    </dgm:pt>
    <dgm:pt modelId="{00850301-B734-AE44-ABC4-8F4AC391173E}" type="parTrans" cxnId="{9F7175F8-EB81-C443-A7FA-0F468D3B5F8A}">
      <dgm:prSet/>
      <dgm:spPr/>
      <dgm:t>
        <a:bodyPr/>
        <a:lstStyle/>
        <a:p>
          <a:endParaRPr lang="en-US"/>
        </a:p>
      </dgm:t>
    </dgm:pt>
    <dgm:pt modelId="{E63B69B1-D82D-FC44-8831-D8F23451B856}" type="sibTrans" cxnId="{9F7175F8-EB81-C443-A7FA-0F468D3B5F8A}">
      <dgm:prSet/>
      <dgm:spPr/>
      <dgm:t>
        <a:bodyPr/>
        <a:lstStyle/>
        <a:p>
          <a:endParaRPr lang="en-US"/>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ScaleY="42838" custLinFactNeighborX="-4166" custLinFactNeighborY="-424">
        <dgm:presLayoutVars>
          <dgm:chMax val="0"/>
          <dgm:bulletEnabled val="1"/>
        </dgm:presLayoutVars>
      </dgm:prSet>
      <dgm:spPr/>
    </dgm:pt>
    <dgm:pt modelId="{C36CAE53-5318-4239-9476-4EB68B1F5A60}" type="pres">
      <dgm:prSet presAssocID="{63E36C0B-F399-468B-8F9B-E70E22522465}" presName="childText" presStyleLbl="revTx" presStyleIdx="0" presStyleCnt="3" custScaleY="103428">
        <dgm:presLayoutVars>
          <dgm:bulletEnabled val="1"/>
        </dgm:presLayoutVars>
      </dgm:prSet>
      <dgm:spPr/>
    </dgm:pt>
    <dgm:pt modelId="{59935BC0-3288-4FB0-B893-CA0305DC7B51}" type="pres">
      <dgm:prSet presAssocID="{0517AF8D-C80D-4011-A8AD-C52FAE49C0E9}" presName="parentText" presStyleLbl="node1" presStyleIdx="1" presStyleCnt="3" custScaleY="40448" custLinFactNeighborY="-7571">
        <dgm:presLayoutVars>
          <dgm:chMax val="0"/>
          <dgm:bulletEnabled val="1"/>
        </dgm:presLayoutVars>
      </dgm:prSet>
      <dgm:spPr/>
    </dgm:pt>
    <dgm:pt modelId="{8B19CA0D-7A55-4AA5-B671-C53C098AD8F3}" type="pres">
      <dgm:prSet presAssocID="{0517AF8D-C80D-4011-A8AD-C52FAE49C0E9}" presName="childText" presStyleLbl="revTx" presStyleIdx="1" presStyleCnt="3" custScaleY="83962" custLinFactNeighborY="-32930">
        <dgm:presLayoutVars>
          <dgm:bulletEnabled val="1"/>
        </dgm:presLayoutVars>
      </dgm:prSet>
      <dgm:spPr/>
    </dgm:pt>
    <dgm:pt modelId="{380BE7A0-0512-461A-BFE5-57B1F8BFFCBE}" type="pres">
      <dgm:prSet presAssocID="{22EF3793-1D8E-4CFF-A639-1C1E357F813C}" presName="parentText" presStyleLbl="node1" presStyleIdx="2" presStyleCnt="3" custScaleY="49659" custLinFactNeighborX="955" custLinFactNeighborY="-803">
        <dgm:presLayoutVars>
          <dgm:chMax val="0"/>
          <dgm:bulletEnabled val="1"/>
        </dgm:presLayoutVars>
      </dgm:prSet>
      <dgm:spPr/>
    </dgm:pt>
    <dgm:pt modelId="{D86723D5-F4F9-4659-B258-0B5A0E55F125}" type="pres">
      <dgm:prSet presAssocID="{22EF3793-1D8E-4CFF-A639-1C1E357F813C}" presName="childText" presStyleLbl="revTx" presStyleIdx="2" presStyleCnt="3" custScaleY="76755" custLinFactNeighborY="-25212">
        <dgm:presLayoutVars>
          <dgm:bulletEnabled val="1"/>
        </dgm:presLayoutVars>
      </dgm:prSet>
      <dgm:spPr/>
    </dgm:pt>
  </dgm:ptLst>
  <dgm:cxnLst>
    <dgm:cxn modelId="{0D6C8102-E697-4A42-AE4D-FED9C349D0A1}" type="presOf" srcId="{70CBC6B4-C18F-476A-97B4-E419364F3931}" destId="{C36CAE53-5318-4239-9476-4EB68B1F5A60}" srcOrd="0" destOrd="0" presId="urn:microsoft.com/office/officeart/2005/8/layout/vList2"/>
    <dgm:cxn modelId="{CA002F1E-E223-7646-930D-FD84B75E92C1}" type="presOf" srcId="{2874A722-11B7-A143-844B-D13883F0BCBD}" destId="{D86723D5-F4F9-4659-B258-0B5A0E55F125}" srcOrd="0" destOrd="6" presId="urn:microsoft.com/office/officeart/2005/8/layout/vList2"/>
    <dgm:cxn modelId="{BFB6BD1E-61BD-9C47-B20D-A91099583EEF}" type="presOf" srcId="{61C54559-CB68-584B-B471-F5D6ED8928FF}" destId="{D86723D5-F4F9-4659-B258-0B5A0E55F125}" srcOrd="0" destOrd="5" presId="urn:microsoft.com/office/officeart/2005/8/layout/vList2"/>
    <dgm:cxn modelId="{0CCA6822-6B23-6540-B6B5-5853E6C50B53}" type="presOf" srcId="{D04F3006-12C2-1C43-9780-0584FF1D1901}" destId="{8B19CA0D-7A55-4AA5-B671-C53C098AD8F3}" srcOrd="0" destOrd="3" presId="urn:microsoft.com/office/officeart/2005/8/layout/vList2"/>
    <dgm:cxn modelId="{F43F1C27-A799-4365-B1A5-2DB6F644A215}" type="presOf" srcId="{98BEB6DE-5E66-47AE-AF6D-46D35A237A82}" destId="{8B19CA0D-7A55-4AA5-B671-C53C098AD8F3}" srcOrd="0" destOrd="0" presId="urn:microsoft.com/office/officeart/2005/8/layout/vList2"/>
    <dgm:cxn modelId="{A70E2C3E-2B6C-3849-BE59-754F223F51FA}" srcId="{22EF3793-1D8E-4CFF-A639-1C1E357F813C}" destId="{054D6F54-35F7-A84E-8AF5-2D3BA31A1D50}" srcOrd="3" destOrd="0" parTransId="{49B7C43B-C472-754E-A738-FB4FEA8A432F}" sibTransId="{174B744F-A95C-B84D-96D7-9F69F7738E7B}"/>
    <dgm:cxn modelId="{939B363F-5037-42E2-8934-99E34D92F9EC}" srcId="{63E36C0B-F399-468B-8F9B-E70E22522465}" destId="{70CBC6B4-C18F-476A-97B4-E419364F3931}" srcOrd="0" destOrd="0" parTransId="{ED3C5896-C29B-4693-ACCB-C3B0BB82448C}" sibTransId="{6848E869-EFB7-4A57-A11C-950212FE6EDC}"/>
    <dgm:cxn modelId="{AD79374C-0160-42EE-88BE-84DABB52CA2C}" srcId="{5FAAE6C6-0B51-4726-8711-0890C89552EE}" destId="{63E36C0B-F399-468B-8F9B-E70E22522465}" srcOrd="0" destOrd="0" parTransId="{692F62A7-CA63-4F3B-A599-CDCCF7BC06D5}" sibTransId="{B8AB48E8-B000-4C7B-BF5B-CCC4FEFF3A9B}"/>
    <dgm:cxn modelId="{B7EDD04E-360B-5C4F-A9D7-41322C1B6A40}" type="presOf" srcId="{7234C634-C935-8144-BA2C-0CF4E2910F43}" destId="{D86723D5-F4F9-4659-B258-0B5A0E55F125}" srcOrd="0" destOrd="4" presId="urn:microsoft.com/office/officeart/2005/8/layout/vList2"/>
    <dgm:cxn modelId="{26820568-A7B3-9B4D-87C8-F3BE5551E42F}" srcId="{22EF3793-1D8E-4CFF-A639-1C1E357F813C}" destId="{453469D2-8BEA-9141-A774-63569E0CD109}" srcOrd="0" destOrd="0" parTransId="{877B97C1-EBF9-8544-A84F-533105C9DD26}" sibTransId="{7932A4AE-8C92-9441-A80E-05BC3952D163}"/>
    <dgm:cxn modelId="{930E0072-D1E7-0348-917B-9950D0763EE8}" srcId="{22EF3793-1D8E-4CFF-A639-1C1E357F813C}" destId="{7234C634-C935-8144-BA2C-0CF4E2910F43}" srcOrd="4" destOrd="0" parTransId="{5D52693C-522B-3F41-BE41-A535F7F2A162}" sibTransId="{9E1A7CA9-AFBB-5147-A239-BE14FD4FD574}"/>
    <dgm:cxn modelId="{55C8C073-7ADA-43D0-95C8-269E2886CD83}" type="presOf" srcId="{93F280FE-340B-4713-8C86-BDFA718AB024}" destId="{D86723D5-F4F9-4659-B258-0B5A0E55F125}" srcOrd="0" destOrd="2" presId="urn:microsoft.com/office/officeart/2005/8/layout/vList2"/>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71DCB27E-49BA-4B75-BAA0-9C7C0A250DAF}" type="presOf" srcId="{79391C91-61AB-4B8D-A034-322954C34F77}" destId="{8B19CA0D-7A55-4AA5-B671-C53C098AD8F3}" srcOrd="0" destOrd="1" presId="urn:microsoft.com/office/officeart/2005/8/layout/vList2"/>
    <dgm:cxn modelId="{3A28B089-F377-694C-852F-BB62D221F143}" type="presOf" srcId="{FF1D954C-742B-4F43-8F0F-335A0BAD1F5C}" destId="{C36CAE53-5318-4239-9476-4EB68B1F5A60}" srcOrd="0" destOrd="1" presId="urn:microsoft.com/office/officeart/2005/8/layout/vList2"/>
    <dgm:cxn modelId="{2B33A18A-103F-4ABF-B3F8-1D510134F807}" type="presOf" srcId="{9ABC181A-91F7-4CD1-B00C-1EB53D24AA79}" destId="{D86723D5-F4F9-4659-B258-0B5A0E55F125}" srcOrd="0" destOrd="1"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CDC3B99A-F37C-4667-AD6F-8569D1754DA2}" srcId="{0517AF8D-C80D-4011-A8AD-C52FAE49C0E9}" destId="{79391C91-61AB-4B8D-A034-322954C34F77}" srcOrd="1" destOrd="0" parTransId="{ED45C39B-79FB-4F68-8E49-7C64ECAD3A64}" sibTransId="{A4582CE9-281E-45BD-950A-96ACC5C211BD}"/>
    <dgm:cxn modelId="{AAC5A89C-AD51-42CD-AE83-2112944B7CEA}" srcId="{0517AF8D-C80D-4011-A8AD-C52FAE49C0E9}" destId="{98BEB6DE-5E66-47AE-AF6D-46D35A237A82}" srcOrd="0" destOrd="0" parTransId="{59058870-0E9C-4A1E-B895-A6690E3C4E95}" sibTransId="{A83B63DC-B704-417F-9A01-F5545D0ECA05}"/>
    <dgm:cxn modelId="{FCFAE7B4-850B-3246-AA57-9654995B8514}" srcId="{0517AF8D-C80D-4011-A8AD-C52FAE49C0E9}" destId="{D04F3006-12C2-1C43-9780-0584FF1D1901}" srcOrd="3" destOrd="0" parTransId="{686F01BF-DB40-EA45-8C9C-224D3F66FE38}" sibTransId="{41DBEC65-056B-C845-BE16-0DD13F559DE0}"/>
    <dgm:cxn modelId="{EC43E0B5-CF6E-F84B-9AAA-A9D014F3CB0F}" srcId="{63E36C0B-F399-468B-8F9B-E70E22522465}" destId="{FF1D954C-742B-4F43-8F0F-335A0BAD1F5C}" srcOrd="1" destOrd="0" parTransId="{943E8ECC-D9F3-E740-826F-E5114D155C63}" sibTransId="{FF406CEF-4858-8D4B-8C09-9938C59C69B8}"/>
    <dgm:cxn modelId="{C82A53BD-F222-45A4-99FC-BD9CAB66A92A}" srcId="{5FAAE6C6-0B51-4726-8711-0890C89552EE}" destId="{0517AF8D-C80D-4011-A8AD-C52FAE49C0E9}" srcOrd="1" destOrd="0" parTransId="{3DAC7F18-9C41-4396-8798-BF4687861486}" sibTransId="{E98518DD-9D48-43C5-937C-6DAA7C8096C0}"/>
    <dgm:cxn modelId="{57E0F1C8-7A5B-CD4E-9A0E-8806B658C27F}" type="presOf" srcId="{453469D2-8BEA-9141-A774-63569E0CD109}" destId="{D86723D5-F4F9-4659-B258-0B5A0E55F125}" srcOrd="0" destOrd="0" presId="urn:microsoft.com/office/officeart/2005/8/layout/vList2"/>
    <dgm:cxn modelId="{79843ED0-B27D-D34D-A4D4-8B955014259C}" srcId="{22EF3793-1D8E-4CFF-A639-1C1E357F813C}" destId="{2874A722-11B7-A143-844B-D13883F0BCBD}" srcOrd="6" destOrd="0" parTransId="{5C56398D-217D-F642-912B-372832CCD2FE}" sibTransId="{C3164B3A-8A89-AF4A-B818-F21685FC545B}"/>
    <dgm:cxn modelId="{16BA56D8-BF56-4E45-8E70-2F27D028D0DF}" type="presOf" srcId="{054D6F54-35F7-A84E-8AF5-2D3BA31A1D50}" destId="{D86723D5-F4F9-4659-B258-0B5A0E55F125}" srcOrd="0" destOrd="3" presId="urn:microsoft.com/office/officeart/2005/8/layout/vList2"/>
    <dgm:cxn modelId="{F8A592DA-9CE6-4F1D-AEA1-B4BB4C539ED9}" srcId="{0517AF8D-C80D-4011-A8AD-C52FAE49C0E9}" destId="{A2A509B4-A30B-48FD-A30A-0F61CED115C1}" srcOrd="2" destOrd="0" parTransId="{75453124-B8A7-49A1-9590-25AE99AE0B53}" sibTransId="{5FF177D6-25BB-4327-88A6-D7386B07A5FE}"/>
    <dgm:cxn modelId="{ADE103DB-394F-4B3E-897E-ADE8803C142E}" srcId="{22EF3793-1D8E-4CFF-A639-1C1E357F813C}" destId="{93F280FE-340B-4713-8C86-BDFA718AB024}" srcOrd="2" destOrd="0" parTransId="{50851C3D-00A7-4F41-8FBC-EF176516997A}" sibTransId="{252C47F9-C48C-4CA9-97F8-4A35FEA4F3BF}"/>
    <dgm:cxn modelId="{601A67E0-F580-4CA0-8685-29C29CFA1374}" type="presOf" srcId="{A2A509B4-A30B-48FD-A30A-0F61CED115C1}" destId="{8B19CA0D-7A55-4AA5-B671-C53C098AD8F3}" srcOrd="0" destOrd="2" presId="urn:microsoft.com/office/officeart/2005/8/layout/vList2"/>
    <dgm:cxn modelId="{65B04EF2-A948-43F9-98E4-B462C52BCFA7}" type="presOf" srcId="{5FAAE6C6-0B51-4726-8711-0890C89552EE}" destId="{D2B234E5-FA00-4319-A4E6-01DFA3CBA91C}" srcOrd="0" destOrd="0" presId="urn:microsoft.com/office/officeart/2005/8/layout/vList2"/>
    <dgm:cxn modelId="{934771F5-D324-4C18-B9A7-E0B74B9E8ECB}" type="presOf" srcId="{0517AF8D-C80D-4011-A8AD-C52FAE49C0E9}" destId="{59935BC0-3288-4FB0-B893-CA0305DC7B51}" srcOrd="0" destOrd="0" presId="urn:microsoft.com/office/officeart/2005/8/layout/vList2"/>
    <dgm:cxn modelId="{9F7175F8-EB81-C443-A7FA-0F468D3B5F8A}" srcId="{22EF3793-1D8E-4CFF-A639-1C1E357F813C}" destId="{61C54559-CB68-584B-B471-F5D6ED8928FF}" srcOrd="5" destOrd="0" parTransId="{00850301-B734-AE44-ABC4-8F4AC391173E}" sibTransId="{E63B69B1-D82D-FC44-8831-D8F23451B856}"/>
    <dgm:cxn modelId="{7A161FF9-B473-477A-8D62-2AC20CD9C661}" srcId="{22EF3793-1D8E-4CFF-A639-1C1E357F813C}" destId="{9ABC181A-91F7-4CD1-B00C-1EB53D24AA79}" srcOrd="1" destOrd="0" parTransId="{BB98019A-EEB7-4B71-9E59-96FC804A9298}" sibTransId="{5533B31D-38EC-4D21-BB0D-90A68FAF0500}"/>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3104"/>
          <a:ext cx="2321123" cy="2563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12515" y="15619"/>
        <a:ext cx="2296093" cy="231336"/>
      </dsp:txXfrm>
    </dsp:sp>
    <dsp:sp modelId="{C36CAE53-5318-4239-9476-4EB68B1F5A60}">
      <dsp:nvSpPr>
        <dsp:cNvPr id="0" name=""/>
        <dsp:cNvSpPr/>
      </dsp:nvSpPr>
      <dsp:spPr>
        <a:xfrm>
          <a:off x="0" y="261714"/>
          <a:ext cx="2321123" cy="547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2.20</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INR/kWh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Sprng Energy Pvt. Ltd., NTPC, </a:t>
          </a:r>
          <a:r>
            <a:rPr lang="en-GB" sz="750" b="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Coal India Limited, TP Saurya, SJVN Limited</a:t>
          </a:r>
          <a:endParaRPr lang="en-US" sz="750" b="0" kern="120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sp:txBody>
      <dsp:txXfrm>
        <a:off x="0" y="261714"/>
        <a:ext cx="2321123" cy="547550"/>
      </dsp:txXfrm>
    </dsp:sp>
    <dsp:sp modelId="{59935BC0-3288-4FB0-B893-CA0305DC7B51}">
      <dsp:nvSpPr>
        <dsp:cNvPr id="0" name=""/>
        <dsp:cNvSpPr/>
      </dsp:nvSpPr>
      <dsp:spPr>
        <a:xfrm>
          <a:off x="0" y="731608"/>
          <a:ext cx="2321123" cy="2420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817" y="743425"/>
        <a:ext cx="2297489" cy="218429"/>
      </dsp:txXfrm>
    </dsp:sp>
    <dsp:sp modelId="{8B19CA0D-7A55-4AA5-B671-C53C098AD8F3}">
      <dsp:nvSpPr>
        <dsp:cNvPr id="0" name=""/>
        <dsp:cNvSpPr/>
      </dsp:nvSpPr>
      <dsp:spPr>
        <a:xfrm>
          <a:off x="0" y="854257"/>
          <a:ext cx="2321123" cy="861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None/>
          </a:pP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Minimum </a:t>
          </a: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capacity utilization factor (CUF)</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requirement of 17% </a:t>
          </a: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on an annual basis</a:t>
          </a: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open markets</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with transmission connectivity</a:t>
          </a:r>
        </a:p>
        <a:p>
          <a:pPr marL="57150" lvl="1" indent="-57150" algn="l" defTabSz="333375">
            <a:lnSpc>
              <a:spcPct val="90000"/>
            </a:lnSpc>
            <a:spcBef>
              <a:spcPct val="0"/>
            </a:spcBef>
            <a:spcAft>
              <a:spcPts val="600"/>
            </a:spcAft>
            <a:buChar char="•"/>
          </a:pP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purchase assurance and signing of PPA within 30 days of issuance of LoA</a:t>
          </a:r>
        </a:p>
      </dsp:txBody>
      <dsp:txXfrm>
        <a:off x="0" y="854257"/>
        <a:ext cx="2321123" cy="861212"/>
      </dsp:txXfrm>
    </dsp:sp>
    <dsp:sp modelId="{380BE7A0-0512-461A-BFE5-57B1F8BFFCBE}">
      <dsp:nvSpPr>
        <dsp:cNvPr id="0" name=""/>
        <dsp:cNvSpPr/>
      </dsp:nvSpPr>
      <dsp:spPr>
        <a:xfrm>
          <a:off x="0" y="1895802"/>
          <a:ext cx="2321123" cy="2971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dsp:txBody>
      <dsp:txXfrm>
        <a:off x="14507" y="1910309"/>
        <a:ext cx="2292109" cy="268172"/>
      </dsp:txXfrm>
    </dsp:sp>
    <dsp:sp modelId="{D86723D5-F4F9-4659-B258-0B5A0E55F125}">
      <dsp:nvSpPr>
        <dsp:cNvPr id="0" name=""/>
        <dsp:cNvSpPr/>
      </dsp:nvSpPr>
      <dsp:spPr>
        <a:xfrm>
          <a:off x="0" y="2058845"/>
          <a:ext cx="2321123" cy="1599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None/>
          </a:pPr>
          <a:endPar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300"/>
            </a:spcAft>
            <a:buFont typeface="Arial" panose="020B0604020202020204" pitchFamily="34" charset="0"/>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First bid post</a:t>
          </a:r>
          <a:r>
            <a:rPr lang="en-US" sz="750" b="1" i="0" kern="1200" dirty="0">
              <a:solidFill>
                <a:schemeClr val="tx1"/>
              </a:solidFill>
            </a:rPr>
            <a:t> the announcement of imposition of basic customs duty (BCD) on imported solar modules and solar cells</a:t>
          </a:r>
          <a:br>
            <a:rPr lang="en-US" sz="750" kern="1200" dirty="0">
              <a:solidFill>
                <a:srgbClr val="FF0000"/>
              </a:solidFill>
              <a:latin typeface="Open Sans" panose="020B0606030504020204" pitchFamily="34" charset="0"/>
              <a:ea typeface="Open Sans" panose="020B0606030504020204" pitchFamily="34" charset="0"/>
              <a:cs typeface="Open Sans" panose="020B0606030504020204" pitchFamily="34" charset="0"/>
            </a:rPr>
          </a:br>
          <a:b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Key factors behind the discovery of lowest tariff</a:t>
          </a:r>
        </a:p>
        <a:p>
          <a:pPr marL="57150" lvl="1" indent="-57150" algn="l" defTabSz="333375">
            <a:lnSpc>
              <a:spcPct val="90000"/>
            </a:lnSpc>
            <a:spcBef>
              <a:spcPct val="0"/>
            </a:spcBef>
            <a:spcAft>
              <a:spcPts val="300"/>
            </a:spcAft>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purchase assurance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due to the PPA signed with GUVNL unlike recent SECI bids that are facing difficulty in signing PPAs</a:t>
          </a:r>
        </a:p>
        <a:p>
          <a:pPr marL="57150" lvl="1" indent="-57150" algn="l" defTabSz="333375">
            <a:lnSpc>
              <a:spcPct val="90000"/>
            </a:lnSpc>
            <a:spcBef>
              <a:spcPct val="0"/>
            </a:spcBef>
            <a:spcAft>
              <a:spcPts val="300"/>
            </a:spcAft>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Choice of project location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 bidder’s purview i.e. anywhere in Gujarat</a:t>
          </a:r>
        </a:p>
        <a:p>
          <a:pPr marL="57150" lvl="1" indent="-57150" algn="l" defTabSz="333375">
            <a:lnSpc>
              <a:spcPct val="90000"/>
            </a:lnSpc>
            <a:spcBef>
              <a:spcPct val="0"/>
            </a:spcBef>
            <a:spcAft>
              <a:spcPts val="300"/>
            </a:spcAft>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Facilitation of land acquisition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by state agency and attractive discom credit</a:t>
          </a:r>
          <a:r>
            <a:rPr lang="en-US" sz="750" b="0" i="0" kern="1200" dirty="0"/>
            <a:t> ratings.</a:t>
          </a: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300"/>
            </a:spcAft>
            <a:buChar char="•"/>
          </a:pPr>
          <a:r>
            <a:rPr lang="en-US" sz="75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Anticipated fall in module prices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use of bifacial modules</a:t>
          </a:r>
        </a:p>
        <a:p>
          <a:pPr marL="57150" lvl="1" indent="-57150" algn="l" defTabSz="333375">
            <a:lnSpc>
              <a:spcPct val="90000"/>
            </a:lnSpc>
            <a:spcBef>
              <a:spcPct val="0"/>
            </a:spcBef>
            <a:spcAft>
              <a:spcPct val="20000"/>
            </a:spcAft>
            <a:buChar char="•"/>
          </a:pPr>
          <a:endPar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0" y="2058845"/>
        <a:ext cx="2321123" cy="15999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0.3722</cdr:x>
      <cdr:y>0.15641</cdr:y>
    </cdr:from>
    <cdr:to>
      <cdr:x>0.40863</cdr:x>
      <cdr:y>0.20118</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2270524" y="470532"/>
          <a:ext cx="222232" cy="134680"/>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0.30355</cdr:x>
      <cdr:y>0.15199</cdr:y>
    </cdr:from>
    <cdr:to>
      <cdr:x>0.3722</cdr:x>
      <cdr:y>0.1788</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3"/>
          <a:endCxn xmlns:a="http://schemas.openxmlformats.org/drawingml/2006/main" id="4" idx="2"/>
        </cdr:cNvCxnSpPr>
      </cdr:nvCxnSpPr>
      <cdr:spPr>
        <a:xfrm xmlns:a="http://schemas.openxmlformats.org/drawingml/2006/main">
          <a:off x="1851731" y="457236"/>
          <a:ext cx="418793" cy="80636"/>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0.07821</cdr:x>
      <cdr:y>0.08342</cdr:y>
    </cdr:from>
    <cdr:to>
      <cdr:x>0.30355</cdr:x>
      <cdr:y>0.22057</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477099" y="250945"/>
          <a:ext cx="1374632"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16.8% on 12</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August</a:t>
          </a:r>
        </a:p>
      </cdr:txBody>
    </cdr:sp>
  </cdr:relSizeAnchor>
  <cdr:relSizeAnchor xmlns:cdr="http://schemas.openxmlformats.org/drawingml/2006/chartDrawing">
    <cdr:from>
      <cdr:x>0.41775</cdr:x>
      <cdr:y>0.52252</cdr:y>
    </cdr:from>
    <cdr:to>
      <cdr:x>0.45418</cdr:x>
      <cdr:y>0.57063</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2548357" y="1571873"/>
          <a:ext cx="222233" cy="144717"/>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0.55444</cdr:x>
      <cdr:y>0.08201</cdr:y>
    </cdr:from>
    <cdr:to>
      <cdr:x>0.76928</cdr:x>
      <cdr:y>0.20981</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3382221" y="246711"/>
          <a:ext cx="1310579" cy="384455"/>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6.1% on 2</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nd</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September</a:t>
          </a:r>
        </a:p>
      </cdr:txBody>
    </cdr:sp>
  </cdr:relSizeAnchor>
  <cdr:relSizeAnchor xmlns:cdr="http://schemas.openxmlformats.org/drawingml/2006/chartDrawing">
    <cdr:from>
      <cdr:x>0.43596</cdr:x>
      <cdr:y>0.14591</cdr:y>
    </cdr:from>
    <cdr:to>
      <cdr:x>0.55444</cdr:x>
      <cdr:y>0.52252</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stCxn xmlns:a="http://schemas.openxmlformats.org/drawingml/2006/main" id="16" idx="1"/>
          <a:endCxn xmlns:a="http://schemas.openxmlformats.org/drawingml/2006/main" id="15" idx="0"/>
        </cdr:cNvCxnSpPr>
      </cdr:nvCxnSpPr>
      <cdr:spPr>
        <a:xfrm xmlns:a="http://schemas.openxmlformats.org/drawingml/2006/main" flipH="1">
          <a:off x="2659474" y="438935"/>
          <a:ext cx="722752" cy="1132938"/>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0.35842</cdr:x>
      <cdr:y>0.10574</cdr:y>
    </cdr:from>
    <cdr:to>
      <cdr:x>0.35866</cdr:x>
      <cdr:y>0.89426</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321462" y="330039"/>
          <a:ext cx="885" cy="2461148"/>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0.08871</cdr:x>
      <cdr:y>0.65348</cdr:y>
    </cdr:from>
    <cdr:to>
      <cdr:x>0.95961</cdr:x>
      <cdr:y>0.65348</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a:off x="327065" y="2039658"/>
          <a:ext cx="3210909" cy="2"/>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0.7668</cdr:x>
      <cdr:y>0.58619</cdr:y>
    </cdr:from>
    <cdr:to>
      <cdr:x>0.96392</cdr:x>
      <cdr:y>0.64646</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27119" y="1829631"/>
          <a:ext cx="726762" cy="1881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0.30688</cdr:x>
      <cdr:y>0.08491</cdr:y>
    </cdr:from>
    <cdr:to>
      <cdr:x>0.35795</cdr:x>
      <cdr:y>0.33673</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832590" y="563873"/>
          <a:ext cx="785987" cy="1882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3.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0.65223</cdr:x>
      <cdr:y>0.13424</cdr:y>
    </cdr:from>
    <cdr:to>
      <cdr:x>1</cdr:x>
      <cdr:y>0.22647</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714955" y="374665"/>
          <a:ext cx="914416" cy="257423"/>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0.81822</cdr:x>
      <cdr:y>0.60288</cdr:y>
    </cdr:from>
    <cdr:to>
      <cdr:x>1</cdr:x>
      <cdr:y>0.65349</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2151404" y="1682708"/>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0.81822</cdr:x>
      <cdr:y>0.30483</cdr:y>
    </cdr:from>
    <cdr:to>
      <cdr:x>1</cdr:x>
      <cdr:y>0.35544</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51404" y="850796"/>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0.81822</cdr:x>
      <cdr:y>0.22967</cdr:y>
    </cdr:from>
    <cdr:to>
      <cdr:x>1</cdr:x>
      <cdr:y>0.28028</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51404" y="641023"/>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1,088</a:t>
          </a:r>
        </a:p>
      </cdr:txBody>
    </cdr:sp>
  </cdr:relSizeAnchor>
  <cdr:relSizeAnchor xmlns:cdr="http://schemas.openxmlformats.org/drawingml/2006/chartDrawing">
    <cdr:from>
      <cdr:x>0.81822</cdr:x>
      <cdr:y>0.38074</cdr:y>
    </cdr:from>
    <cdr:to>
      <cdr:x>1</cdr:x>
      <cdr:y>0.43135</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51404" y="1062692"/>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1,318</a:t>
          </a:r>
        </a:p>
      </cdr:txBody>
    </cdr:sp>
  </cdr:relSizeAnchor>
  <cdr:relSizeAnchor xmlns:cdr="http://schemas.openxmlformats.org/drawingml/2006/chartDrawing">
    <cdr:from>
      <cdr:x>0.81822</cdr:x>
      <cdr:y>0.4494</cdr:y>
    </cdr:from>
    <cdr:to>
      <cdr:x>1</cdr:x>
      <cdr:y>0.5</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51404" y="1254316"/>
          <a:ext cx="477967" cy="141230"/>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a:t>
          </a:r>
        </a:p>
      </cdr:txBody>
    </cdr:sp>
  </cdr:relSizeAnchor>
  <cdr:relSizeAnchor xmlns:cdr="http://schemas.openxmlformats.org/drawingml/2006/chartDrawing">
    <cdr:from>
      <cdr:x>0.81822</cdr:x>
      <cdr:y>0.52391</cdr:y>
    </cdr:from>
    <cdr:to>
      <cdr:x>1</cdr:x>
      <cdr:y>0.57452</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51404" y="1462287"/>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5,600</a:t>
          </a:r>
        </a:p>
      </cdr:txBody>
    </cdr:sp>
  </cdr:relSizeAnchor>
  <cdr:relSizeAnchor xmlns:cdr="http://schemas.openxmlformats.org/drawingml/2006/chartDrawing">
    <cdr:from>
      <cdr:x>0.81822</cdr:x>
      <cdr:y>0.75856</cdr:y>
    </cdr:from>
    <cdr:to>
      <cdr:x>1</cdr:x>
      <cdr:y>0.80917</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2151404" y="2117199"/>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a:t>
          </a:r>
        </a:p>
      </cdr:txBody>
    </cdr:sp>
  </cdr:relSizeAnchor>
  <cdr:relSizeAnchor xmlns:cdr="http://schemas.openxmlformats.org/drawingml/2006/chartDrawing">
    <cdr:from>
      <cdr:x>0.81822</cdr:x>
      <cdr:y>0.83482</cdr:y>
    </cdr:from>
    <cdr:to>
      <cdr:x>1</cdr:x>
      <cdr:y>0.88543</cdr:y>
    </cdr:to>
    <cdr:sp macro="" textlink="">
      <cdr:nvSpPr>
        <cdr:cNvPr id="16" name="Rounded Rectangle 13">
          <a:extLst xmlns:a="http://schemas.openxmlformats.org/drawingml/2006/main">
            <a:ext uri="{FF2B5EF4-FFF2-40B4-BE49-F238E27FC236}">
              <a16:creationId xmlns:a16="http://schemas.microsoft.com/office/drawing/2014/main" id="{D4B778E3-6CA2-4374-95E2-CF7E517E83BC}"/>
            </a:ext>
          </a:extLst>
        </cdr:cNvPr>
        <cdr:cNvSpPr/>
      </cdr:nvSpPr>
      <cdr:spPr>
        <a:xfrm xmlns:a="http://schemas.openxmlformats.org/drawingml/2006/main">
          <a:off x="2151404" y="2330051"/>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0</a:t>
          </a:r>
        </a:p>
      </cdr:txBody>
    </cdr:sp>
  </cdr:relSizeAnchor>
  <cdr:relSizeAnchor xmlns:cdr="http://schemas.openxmlformats.org/drawingml/2006/chartDrawing">
    <cdr:from>
      <cdr:x>0.81822</cdr:x>
      <cdr:y>0.91331</cdr:y>
    </cdr:from>
    <cdr:to>
      <cdr:x>1</cdr:x>
      <cdr:y>0.96392</cdr:y>
    </cdr:to>
    <cdr:sp macro="" textlink="">
      <cdr:nvSpPr>
        <cdr:cNvPr id="17" name="Rounded Rectangle 13">
          <a:extLst xmlns:a="http://schemas.openxmlformats.org/drawingml/2006/main">
            <a:ext uri="{FF2B5EF4-FFF2-40B4-BE49-F238E27FC236}">
              <a16:creationId xmlns:a16="http://schemas.microsoft.com/office/drawing/2014/main" id="{DE1A1D2B-9812-4A01-A425-6A6885DBE285}"/>
            </a:ext>
          </a:extLst>
        </cdr:cNvPr>
        <cdr:cNvSpPr/>
      </cdr:nvSpPr>
      <cdr:spPr>
        <a:xfrm xmlns:a="http://schemas.openxmlformats.org/drawingml/2006/main">
          <a:off x="2151404" y="2549139"/>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207</a:t>
          </a:r>
        </a:p>
      </cdr:txBody>
    </cdr:sp>
  </cdr:relSizeAnchor>
  <cdr:relSizeAnchor xmlns:cdr="http://schemas.openxmlformats.org/drawingml/2006/chartDrawing">
    <cdr:from>
      <cdr:x>0.81822</cdr:x>
      <cdr:y>0.67816</cdr:y>
    </cdr:from>
    <cdr:to>
      <cdr:x>1</cdr:x>
      <cdr:y>0.72877</cdr:y>
    </cdr:to>
    <cdr:sp macro="" textlink="">
      <cdr:nvSpPr>
        <cdr:cNvPr id="18" name="Rounded Rectangle 6">
          <a:extLst xmlns:a="http://schemas.openxmlformats.org/drawingml/2006/main">
            <a:ext uri="{FF2B5EF4-FFF2-40B4-BE49-F238E27FC236}">
              <a16:creationId xmlns:a16="http://schemas.microsoft.com/office/drawing/2014/main" id="{1B65D1E5-F843-4E00-B21E-9A56C5064994}"/>
            </a:ext>
          </a:extLst>
        </cdr:cNvPr>
        <cdr:cNvSpPr/>
      </cdr:nvSpPr>
      <cdr:spPr>
        <a:xfrm xmlns:a="http://schemas.openxmlformats.org/drawingml/2006/main">
          <a:off x="2151404" y="1892818"/>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2,637</a:t>
          </a:r>
        </a:p>
      </cdr:txBody>
    </cdr:sp>
  </cdr:relSizeAnchor>
</c:userShapes>
</file>

<file path=ppt/drawings/drawing5.xml><?xml version="1.0" encoding="utf-8"?>
<c:userShapes xmlns:c="http://schemas.openxmlformats.org/drawingml/2006/chart">
  <cdr:relSizeAnchor xmlns:cdr="http://schemas.openxmlformats.org/drawingml/2006/chartDrawing">
    <cdr:from>
      <cdr:x>0.27203</cdr:x>
      <cdr:y>0.48359</cdr:y>
    </cdr:from>
    <cdr:to>
      <cdr:x>0.32324</cdr:x>
      <cdr:y>0.5425</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1631703" y="1798387"/>
          <a:ext cx="307167" cy="219076"/>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0.21998</cdr:x>
      <cdr:y>0.30741</cdr:y>
    </cdr:from>
    <cdr:to>
      <cdr:x>0.37761</cdr:x>
      <cdr:y>0.46891</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1319470" y="1143194"/>
          <a:ext cx="945496" cy="600591"/>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0.43232</cdr:x>
      <cdr:y>0.18439</cdr:y>
    </cdr:from>
    <cdr:to>
      <cdr:x>0.48112</cdr:x>
      <cdr:y>0.24663</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a:off x="2619875" y="703253"/>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0.32999</cdr:x>
      <cdr:y>0.08475</cdr:y>
    </cdr:from>
    <cdr:to>
      <cdr:x>0.58036</cdr:x>
      <cdr:y>0.17444</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1999725" y="323249"/>
          <a:ext cx="1517238"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Gold">
  <p:cSld name="BLANK_1_1">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4" r:id="rId9"/>
    <p:sldLayoutId id="214748366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www.mperc.in/16022021-P-50%20of%202020-Order.pdf" TargetMode="External"/><Relationship Id="rId18" Type="http://schemas.openxmlformats.org/officeDocument/2006/relationships/hyperlink" Target="https://mnre.gov.in/img/documents/uploads/file_f-1615380939218.pdf"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http://jserc.org/pdf/tariff_order/2020_03_kusum.pdf" TargetMode="External"/><Relationship Id="rId17" Type="http://schemas.openxmlformats.org/officeDocument/2006/relationships/hyperlink" Target="https://powermin.gov.in/sites/default/files/webform/notices/Notification_to_notify_Central_Transmission_Utility_of_lndia_Limited.pdf" TargetMode="External"/><Relationship Id="rId2" Type="http://schemas.openxmlformats.org/officeDocument/2006/relationships/tags" Target="../tags/tag2.xml"/><Relationship Id="rId16" Type="http://schemas.openxmlformats.org/officeDocument/2006/relationships/hyperlink" Target="https://mnre.gov.in/img/documents/uploads/file_f-1615355045648.PDF" TargetMode="External"/><Relationship Id="rId20" Type="http://schemas.openxmlformats.org/officeDocument/2006/relationships/hyperlink" Target="https://tnebeaengineers.in/wp-content/uploads/2021/02/Board_Proposed-amendment-to-Elelctricity-Act-2003-522021.pdf"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tserc.gov.in/file_upload/uploads/Orders/Commission%20Orders/2020/PMKusum.pdf" TargetMode="External"/><Relationship Id="rId5" Type="http://schemas.openxmlformats.org/officeDocument/2006/relationships/tags" Target="../tags/tag5.xml"/><Relationship Id="rId15" Type="http://schemas.openxmlformats.org/officeDocument/2006/relationships/hyperlink" Target="https://www.cbic.gov.in/resources/htdocs-cbec/customs/cs-act/notifications/notfns-2021/cs-others2021/csot03-2021.pdf" TargetMode="External"/><Relationship Id="rId10" Type="http://schemas.openxmlformats.org/officeDocument/2006/relationships/notesSlide" Target="../notesSlides/notesSlide10.xml"/><Relationship Id="rId19" Type="http://schemas.openxmlformats.org/officeDocument/2006/relationships/hyperlink" Target="https://www.recregistryindia.nic.in/pdf/REC_Regulation/MoP_RPO_Order_29012021_F.pdf" TargetMode="External"/><Relationship Id="rId4" Type="http://schemas.openxmlformats.org/officeDocument/2006/relationships/tags" Target="../tags/tag4.xml"/><Relationship Id="rId9" Type="http://schemas.openxmlformats.org/officeDocument/2006/relationships/slideLayout" Target="../slideLayouts/slideLayout10.xml"/><Relationship Id="rId14" Type="http://schemas.openxmlformats.org/officeDocument/2006/relationships/hyperlink" Target="https://www.uperc.org/App_File/Pt-no-1606of2020UPNEDA-23-03-2021R1-pdf3242021111943AM.pdf"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oilprice.com/Energy/Energy-General/10-Energy-Stocks-Defying-The-COVID-19-Slump.htm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cef.ceew.in/solutions-factory/publications/financing-india-transition-to-electric-vehicles" TargetMode="External"/><Relationship Id="rId3" Type="http://schemas.openxmlformats.org/officeDocument/2006/relationships/hyperlink" Target="http://cef.ceew.in/solutions-factory/tool/open-access" TargetMode="External"/><Relationship Id="rId7" Type="http://schemas.openxmlformats.org/officeDocument/2006/relationships/hyperlink" Target="https://cef.ceew.in/solutions-factory/publications/scaling-up-solar-manufacturing-to-enhance-india-energy-security" TargetMode="External"/><Relationship Id="rId12" Type="http://schemas.openxmlformats.org/officeDocument/2006/relationships/image" Target="../media/image17.png"/><Relationship Id="rId2" Type="http://schemas.openxmlformats.org/officeDocument/2006/relationships/notesSlide" Target="../notesSlides/notesSlide20.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hyperlink" Target="https://cef.ceew.in/solutions-factory/publications/the-case-for-indexed-renewable-energy-tariffs" TargetMode="External"/><Relationship Id="rId5" Type="http://schemas.openxmlformats.org/officeDocument/2006/relationships/hyperlink" Target="http://cef.ceew.in/solutions-factory/tool/electric-mobility" TargetMode="External"/><Relationship Id="rId15" Type="http://schemas.openxmlformats.org/officeDocument/2006/relationships/hyperlink" Target="https://www.renewablesindia.in/"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cef.ceew.in/solutions-factory/clean-energy-investment-trends-2020.india" TargetMode="External"/><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2020-21 </a:t>
            </a:r>
            <a:r>
              <a:rPr lang="en-GB" sz="1600" dirty="0">
                <a:solidFill>
                  <a:srgbClr val="575756"/>
                </a:solidFill>
              </a:rPr>
              <a:t>(Annual issue)</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12 May 2021</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a:t>
            </a:r>
            <a:r>
              <a:rPr lang="en-GB" sz="13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Water 2021</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8763"/>
            <a:ext cx="8638309"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IN" sz="1200" dirty="0">
                <a:solidFill>
                  <a:srgbClr val="009CD8"/>
                </a:solidFill>
              </a:rPr>
              <a:t>Electricity (Amendment) Act, 2021, proposed to delicense distribution; separation of CTU from Powergrid; BCD announced on imported solar cells and modules</a:t>
            </a:r>
            <a:endParaRPr sz="1200" dirty="0">
              <a:solidFill>
                <a:srgbClr val="009CD8"/>
              </a:solidFill>
            </a:endParaRPr>
          </a:p>
        </p:txBody>
      </p:sp>
      <p:sp>
        <p:nvSpPr>
          <p:cNvPr id="19" name="Google Shape;100;p20"/>
          <p:cNvSpPr txBox="1"/>
          <p:nvPr/>
        </p:nvSpPr>
        <p:spPr>
          <a:xfrm>
            <a:off x="6554363" y="520770"/>
            <a:ext cx="2333107" cy="39172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dirty="0">
                <a:solidFill>
                  <a:srgbClr val="575756"/>
                </a:solidFill>
                <a:latin typeface="Open Sans"/>
                <a:ea typeface="Open Sans"/>
                <a:cs typeface="Open Sans"/>
                <a:sym typeface="Open Sans"/>
              </a:rPr>
              <a:t>MoP rolled out reforms to promote competition and improve the efficiency of the power sector. CTU’s separation from Powergrid, India’s largest transmission developer, is </a:t>
            </a:r>
            <a:r>
              <a:rPr lang="en-US" sz="800" b="1" dirty="0">
                <a:solidFill>
                  <a:srgbClr val="575756"/>
                </a:solidFill>
                <a:latin typeface="Open Sans"/>
                <a:ea typeface="Open Sans"/>
                <a:cs typeface="Open Sans"/>
                <a:sym typeface="Open Sans"/>
              </a:rPr>
              <a:t>expected to enhance CTU’s independence, thereby ensuring fair competition in transmission project auctions</a:t>
            </a:r>
            <a:r>
              <a:rPr lang="en-US" sz="800" dirty="0">
                <a:solidFill>
                  <a:srgbClr val="575756"/>
                </a:solidFill>
                <a:latin typeface="Open Sans"/>
                <a:ea typeface="Open Sans"/>
                <a:cs typeface="Open Sans"/>
                <a:sym typeface="Open Sans"/>
              </a:rPr>
              <a:t>. The proposed de-licensing of electricity distribution is expected to improve the operational and financial performance of discoms.</a:t>
            </a:r>
          </a:p>
          <a:p>
            <a:pPr>
              <a:spcBef>
                <a:spcPts val="700"/>
              </a:spcBef>
              <a:buClr>
                <a:schemeClr val="dk1"/>
              </a:buClr>
              <a:buSzPts val="1100"/>
            </a:pPr>
            <a:r>
              <a:rPr lang="en-US" sz="800" dirty="0">
                <a:solidFill>
                  <a:srgbClr val="575756"/>
                </a:solidFill>
                <a:latin typeface="Open Sans"/>
                <a:ea typeface="Open Sans"/>
                <a:cs typeface="Open Sans"/>
                <a:sym typeface="Open Sans"/>
              </a:rPr>
              <a:t>MoP also notified a separate HPO to be included in the non-solar RPO to promote the development of large hydro capacity in India. </a:t>
            </a:r>
            <a:r>
              <a:rPr lang="en-US" sz="800" b="1" dirty="0">
                <a:solidFill>
                  <a:srgbClr val="575756"/>
                </a:solidFill>
                <a:latin typeface="Open Sans"/>
                <a:ea typeface="Open Sans"/>
                <a:cs typeface="Open Sans"/>
                <a:sym typeface="Open Sans"/>
              </a:rPr>
              <a:t>Unlike solar and wind generation which cannot be modulated (unless accompanied by storage), large hydro can be further utilised for its ramping capabilities to balance intermittent RE generation.</a:t>
            </a:r>
          </a:p>
          <a:p>
            <a:pPr lvl="0">
              <a:spcBef>
                <a:spcPts val="700"/>
              </a:spcBef>
              <a:buClr>
                <a:schemeClr val="dk1"/>
              </a:buClr>
              <a:buSzPts val="1100"/>
            </a:pPr>
            <a:r>
              <a:rPr lang="en-US" sz="800" b="1" dirty="0">
                <a:solidFill>
                  <a:srgbClr val="575756"/>
                </a:solidFill>
                <a:latin typeface="Open Sans"/>
                <a:ea typeface="Open Sans"/>
                <a:cs typeface="Open Sans"/>
                <a:sym typeface="Open Sans"/>
              </a:rPr>
              <a:t>MNRE’s notification regarding levying BCDs on imported solar cells and modules with effect from April 2022 is expected to increase solar and hybrid (solar-wind) tariffs.</a:t>
            </a:r>
            <a:endParaRPr lang="en-US" sz="800"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026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3" name="Group 2">
            <a:extLst>
              <a:ext uri="{FF2B5EF4-FFF2-40B4-BE49-F238E27FC236}">
                <a16:creationId xmlns:a16="http://schemas.microsoft.com/office/drawing/2014/main" id="{EA4C12EB-C07B-054E-A9DE-3CD5EBE28203}"/>
              </a:ext>
            </a:extLst>
          </p:cNvPr>
          <p:cNvGrpSpPr/>
          <p:nvPr/>
        </p:nvGrpSpPr>
        <p:grpSpPr>
          <a:xfrm>
            <a:off x="271384" y="656028"/>
            <a:ext cx="2106736" cy="1576164"/>
            <a:chOff x="271384" y="656028"/>
            <a:chExt cx="2106736" cy="1576164"/>
          </a:xfrm>
        </p:grpSpPr>
        <p:sp>
          <p:nvSpPr>
            <p:cNvPr id="59" name="Text Placeholder 5">
              <a:extLst>
                <a:ext uri="{FF2B5EF4-FFF2-40B4-BE49-F238E27FC236}">
                  <a16:creationId xmlns:a16="http://schemas.microsoft.com/office/drawing/2014/main" id="{48A112BF-3D4C-E74B-AD27-E7F9A1373F62}"/>
                </a:ext>
              </a:extLst>
            </p:cNvPr>
            <p:cNvSpPr txBox="1">
              <a:spLocks/>
            </p:cNvSpPr>
            <p:nvPr/>
          </p:nvSpPr>
          <p:spPr>
            <a:xfrm>
              <a:off x="271384" y="992344"/>
              <a:ext cx="2106736" cy="1239848"/>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respective state electricity regulatory commissions of </a:t>
              </a: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1"/>
                </a:rPr>
                <a:t>Telangana</a:t>
              </a: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2"/>
                </a:rPr>
                <a:t>Jharkhand</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3"/>
                </a:rPr>
                <a:t>Madhya Pradesh</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4"/>
                </a:rPr>
                <a:t>Uttar Pradesh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set levelised tariffs for Component-A of the PM KUSUM programme at INR 3.13/kWh, INR 3.09/kWh, INR 3.07/kWh, and INR 3.1/ kWh respectively for projects with capacity between 500 kW and 2 MW.</a:t>
              </a:r>
            </a:p>
          </p:txBody>
        </p:sp>
        <p:sp>
          <p:nvSpPr>
            <p:cNvPr id="58" name="Text Box 10">
              <a:extLst>
                <a:ext uri="{FF2B5EF4-FFF2-40B4-BE49-F238E27FC236}">
                  <a16:creationId xmlns:a16="http://schemas.microsoft.com/office/drawing/2014/main" id="{840A8F34-226E-094D-AD5D-78BAE931C582}"/>
                </a:ext>
              </a:extLst>
            </p:cNvPr>
            <p:cNvSpPr txBox="1">
              <a:spLocks noChangeArrowheads="1"/>
            </p:cNvSpPr>
            <p:nvPr>
              <p:custDataLst>
                <p:tags r:id="rId8"/>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Levelised tariff for </a:t>
              </a:r>
              <a:r>
                <a:rPr lang="en-US" sz="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Pradhan Mantri Kisan Urja Suraksha evem Utthan Mahabhiyan</a:t>
              </a: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(PM KUSUM)</a:t>
              </a:r>
            </a:p>
          </p:txBody>
        </p:sp>
      </p:grpSp>
      <p:grpSp>
        <p:nvGrpSpPr>
          <p:cNvPr id="4" name="Group 3">
            <a:extLst>
              <a:ext uri="{FF2B5EF4-FFF2-40B4-BE49-F238E27FC236}">
                <a16:creationId xmlns:a16="http://schemas.microsoft.com/office/drawing/2014/main" id="{7558159B-AC71-484B-849A-43F4D73ADF82}"/>
              </a:ext>
            </a:extLst>
          </p:cNvPr>
          <p:cNvGrpSpPr/>
          <p:nvPr/>
        </p:nvGrpSpPr>
        <p:grpSpPr>
          <a:xfrm>
            <a:off x="2447180" y="656028"/>
            <a:ext cx="1963403" cy="1204270"/>
            <a:chOff x="2479057" y="647390"/>
            <a:chExt cx="1863773" cy="1204270"/>
          </a:xfrm>
        </p:grpSpPr>
        <p:sp>
          <p:nvSpPr>
            <p:cNvPr id="62" name="Text Placeholder 5">
              <a:extLst>
                <a:ext uri="{FF2B5EF4-FFF2-40B4-BE49-F238E27FC236}">
                  <a16:creationId xmlns:a16="http://schemas.microsoft.com/office/drawing/2014/main" id="{B49A8393-F8F7-DE4B-8172-D3E9873B647E}"/>
                </a:ext>
              </a:extLst>
            </p:cNvPr>
            <p:cNvSpPr txBox="1">
              <a:spLocks/>
            </p:cNvSpPr>
            <p:nvPr/>
          </p:nvSpPr>
          <p:spPr>
            <a:xfrm>
              <a:off x="2479057" y="995343"/>
              <a:ext cx="1863772" cy="856317"/>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MoF notified the imposition of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5"/>
                </a:rPr>
                <a:t>CVD</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of up to 10.14% on the import of textured and tempered (whether coated or uncoated) glass from Malaysia for five years (unless revoked).</a:t>
              </a:r>
            </a:p>
          </p:txBody>
        </p:sp>
        <p:sp>
          <p:nvSpPr>
            <p:cNvPr id="61" name="Text Box 10">
              <a:extLst>
                <a:ext uri="{FF2B5EF4-FFF2-40B4-BE49-F238E27FC236}">
                  <a16:creationId xmlns:a16="http://schemas.microsoft.com/office/drawing/2014/main" id="{D9911718-1BDC-E84F-B223-8FE36C9AD735}"/>
                </a:ext>
              </a:extLst>
            </p:cNvPr>
            <p:cNvSpPr txBox="1">
              <a:spLocks noChangeArrowheads="1"/>
            </p:cNvSpPr>
            <p:nvPr>
              <p:custDataLst>
                <p:tags r:id="rId7"/>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Finance (MoF) notified imposition of countervailing duty (CVD) on solar glass</a:t>
              </a:r>
            </a:p>
          </p:txBody>
        </p:sp>
      </p:grpSp>
      <p:grpSp>
        <p:nvGrpSpPr>
          <p:cNvPr id="6" name="Group 5">
            <a:extLst>
              <a:ext uri="{FF2B5EF4-FFF2-40B4-BE49-F238E27FC236}">
                <a16:creationId xmlns:a16="http://schemas.microsoft.com/office/drawing/2014/main" id="{7CF8FD31-D1E6-AF40-9E90-5DA9E7725D63}"/>
              </a:ext>
            </a:extLst>
          </p:cNvPr>
          <p:cNvGrpSpPr/>
          <p:nvPr/>
        </p:nvGrpSpPr>
        <p:grpSpPr>
          <a:xfrm>
            <a:off x="4500400" y="656028"/>
            <a:ext cx="1923302" cy="1348033"/>
            <a:chOff x="4511551" y="656028"/>
            <a:chExt cx="1754226" cy="1348033"/>
          </a:xfrm>
        </p:grpSpPr>
        <p:sp>
          <p:nvSpPr>
            <p:cNvPr id="68" name="Text Placeholder 5">
              <a:extLst>
                <a:ext uri="{FF2B5EF4-FFF2-40B4-BE49-F238E27FC236}">
                  <a16:creationId xmlns:a16="http://schemas.microsoft.com/office/drawing/2014/main" id="{3188A0D5-01A7-364C-8A0B-743DE2CDB7DC}"/>
                </a:ext>
              </a:extLst>
            </p:cNvPr>
            <p:cNvSpPr txBox="1">
              <a:spLocks/>
            </p:cNvSpPr>
            <p:nvPr/>
          </p:nvSpPr>
          <p:spPr>
            <a:xfrm>
              <a:off x="4511551" y="992343"/>
              <a:ext cx="1754225" cy="1011718"/>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MNRE released an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6"/>
                </a:rPr>
                <a:t>office memorandum</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suggesting the implementation of 40% and 25% BCD on solar modules and solar cells respectively to be levied from April 2022 to promote domestic manufacturing.</a:t>
              </a:r>
            </a:p>
            <a:p>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 Box 10">
              <a:extLst>
                <a:ext uri="{FF2B5EF4-FFF2-40B4-BE49-F238E27FC236}">
                  <a16:creationId xmlns:a16="http://schemas.microsoft.com/office/drawing/2014/main" id="{09FCABAF-BB53-1845-A346-6A2DE2A26533}"/>
                </a:ext>
              </a:extLst>
            </p:cNvPr>
            <p:cNvSpPr txBox="1">
              <a:spLocks noChangeArrowheads="1"/>
            </p:cNvSpPr>
            <p:nvPr>
              <p:custDataLst>
                <p:tags r:id="rId6"/>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announced BCD on imported solar cells and modules</a:t>
              </a:r>
            </a:p>
          </p:txBody>
        </p:sp>
      </p:grpSp>
      <p:grpSp>
        <p:nvGrpSpPr>
          <p:cNvPr id="5" name="Group 4">
            <a:extLst>
              <a:ext uri="{FF2B5EF4-FFF2-40B4-BE49-F238E27FC236}">
                <a16:creationId xmlns:a16="http://schemas.microsoft.com/office/drawing/2014/main" id="{CE4CAAD3-77D9-F54F-9CC1-554EAD280217}"/>
              </a:ext>
            </a:extLst>
          </p:cNvPr>
          <p:cNvGrpSpPr/>
          <p:nvPr/>
        </p:nvGrpSpPr>
        <p:grpSpPr>
          <a:xfrm>
            <a:off x="2447179" y="1921731"/>
            <a:ext cx="1963401" cy="1647076"/>
            <a:chOff x="2466851" y="2645824"/>
            <a:chExt cx="1875978" cy="1647076"/>
          </a:xfrm>
        </p:grpSpPr>
        <p:sp>
          <p:nvSpPr>
            <p:cNvPr id="65" name="Text Placeholder 5">
              <a:extLst>
                <a:ext uri="{FF2B5EF4-FFF2-40B4-BE49-F238E27FC236}">
                  <a16:creationId xmlns:a16="http://schemas.microsoft.com/office/drawing/2014/main" id="{CF0648C5-46BF-504F-886B-0CF3F7DD5D4C}"/>
                </a:ext>
              </a:extLst>
            </p:cNvPr>
            <p:cNvSpPr txBox="1">
              <a:spLocks/>
            </p:cNvSpPr>
            <p:nvPr/>
          </p:nvSpPr>
          <p:spPr>
            <a:xfrm>
              <a:off x="2466851" y="2956285"/>
              <a:ext cx="1875978" cy="1336615"/>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the union budget 2021–22, the government proposed raising the BCD on solar inverters from 5% to 20% and on solar lanterns from 5% to 15% to encourage domestic production.</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For manufacturing of Li-ion battery and battery packs, an increase in BCD of 0% to 3% is proposed on parts and sub-parts.</a:t>
              </a:r>
            </a:p>
          </p:txBody>
        </p:sp>
        <p:sp>
          <p:nvSpPr>
            <p:cNvPr id="64" name="Text Box 10">
              <a:extLst>
                <a:ext uri="{FF2B5EF4-FFF2-40B4-BE49-F238E27FC236}">
                  <a16:creationId xmlns:a16="http://schemas.microsoft.com/office/drawing/2014/main" id="{63F9B9C3-AC19-EB49-B9BE-CCCDC72799AA}"/>
                </a:ext>
              </a:extLst>
            </p:cNvPr>
            <p:cNvSpPr txBox="1">
              <a:spLocks noChangeArrowheads="1"/>
            </p:cNvSpPr>
            <p:nvPr>
              <p:custDataLst>
                <p:tags r:id="rId5"/>
              </p:custDataLst>
            </p:nvPr>
          </p:nvSpPr>
          <p:spPr bwMode="auto">
            <a:xfrm>
              <a:off x="2468227" y="2645824"/>
              <a:ext cx="1874602"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Revision of basic customs duty (BCD) on solar inverter and Li-ion batteries</a:t>
              </a:r>
            </a:p>
          </p:txBody>
        </p:sp>
      </p:grpSp>
      <p:grpSp>
        <p:nvGrpSpPr>
          <p:cNvPr id="7" name="Group 6">
            <a:extLst>
              <a:ext uri="{FF2B5EF4-FFF2-40B4-BE49-F238E27FC236}">
                <a16:creationId xmlns:a16="http://schemas.microsoft.com/office/drawing/2014/main" id="{0369A053-DFE4-3240-9335-7901358C8B72}"/>
              </a:ext>
            </a:extLst>
          </p:cNvPr>
          <p:cNvGrpSpPr/>
          <p:nvPr/>
        </p:nvGrpSpPr>
        <p:grpSpPr>
          <a:xfrm>
            <a:off x="4499298" y="2071656"/>
            <a:ext cx="1961962" cy="1326864"/>
            <a:chOff x="4511551" y="2643156"/>
            <a:chExt cx="1754226" cy="1261799"/>
          </a:xfrm>
        </p:grpSpPr>
        <p:sp>
          <p:nvSpPr>
            <p:cNvPr id="71" name="Text Placeholder 5">
              <a:extLst>
                <a:ext uri="{FF2B5EF4-FFF2-40B4-BE49-F238E27FC236}">
                  <a16:creationId xmlns:a16="http://schemas.microsoft.com/office/drawing/2014/main" id="{81AA34BE-65C8-724A-8117-96BE2C19926E}"/>
                </a:ext>
              </a:extLst>
            </p:cNvPr>
            <p:cNvSpPr txBox="1">
              <a:spLocks/>
            </p:cNvSpPr>
            <p:nvPr/>
          </p:nvSpPr>
          <p:spPr>
            <a:xfrm>
              <a:off x="4511552" y="2991730"/>
              <a:ext cx="1754225" cy="913225"/>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March 2021, MoP notified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7"/>
                </a:rPr>
                <a:t>creation of CTU</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 government company and wholly owned subsidiary of Powergrid. Powergrid is to continue to be a deemed transmission licensee effective from 1 April 2021. </a:t>
              </a:r>
            </a:p>
          </p:txBody>
        </p:sp>
        <p:sp>
          <p:nvSpPr>
            <p:cNvPr id="70" name="Text Box 10">
              <a:extLst>
                <a:ext uri="{FF2B5EF4-FFF2-40B4-BE49-F238E27FC236}">
                  <a16:creationId xmlns:a16="http://schemas.microsoft.com/office/drawing/2014/main" id="{ADF96EF8-C627-8842-B76C-EB99A908261E}"/>
                </a:ext>
              </a:extLst>
            </p:cNvPr>
            <p:cNvSpPr txBox="1">
              <a:spLocks noChangeArrowheads="1"/>
            </p:cNvSpPr>
            <p:nvPr>
              <p:custDataLst>
                <p:tags r:id="rId4"/>
              </p:custDataLst>
            </p:nvPr>
          </p:nvSpPr>
          <p:spPr bwMode="auto">
            <a:xfrm>
              <a:off x="4511551"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Power (MoP) notified separation of Central Transmission Utility (CTU) from Powergrid</a:t>
              </a:r>
            </a:p>
          </p:txBody>
        </p:sp>
      </p:gr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pSp>
        <p:nvGrpSpPr>
          <p:cNvPr id="35" name="Group 34">
            <a:extLst>
              <a:ext uri="{FF2B5EF4-FFF2-40B4-BE49-F238E27FC236}">
                <a16:creationId xmlns:a16="http://schemas.microsoft.com/office/drawing/2014/main" id="{F0B8BF1A-A5A3-4C8F-A2C8-1AFAEEF02921}"/>
              </a:ext>
            </a:extLst>
          </p:cNvPr>
          <p:cNvGrpSpPr/>
          <p:nvPr/>
        </p:nvGrpSpPr>
        <p:grpSpPr>
          <a:xfrm>
            <a:off x="2448619" y="3637210"/>
            <a:ext cx="1961961" cy="990508"/>
            <a:chOff x="2479057" y="647390"/>
            <a:chExt cx="1863773" cy="990508"/>
          </a:xfrm>
        </p:grpSpPr>
        <p:sp>
          <p:nvSpPr>
            <p:cNvPr id="40" name="Text Placeholder 5">
              <a:extLst>
                <a:ext uri="{FF2B5EF4-FFF2-40B4-BE49-F238E27FC236}">
                  <a16:creationId xmlns:a16="http://schemas.microsoft.com/office/drawing/2014/main" id="{7D421816-D0F2-44FB-843B-F75B9D8E7622}"/>
                </a:ext>
              </a:extLst>
            </p:cNvPr>
            <p:cNvSpPr txBox="1">
              <a:spLocks/>
            </p:cNvSpPr>
            <p:nvPr/>
          </p:nvSpPr>
          <p:spPr>
            <a:xfrm>
              <a:off x="2479057" y="995343"/>
              <a:ext cx="1863772" cy="642555"/>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MNRE approved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8"/>
                </a:rPr>
                <a:t>modules and manufacturers</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List-I (modules) and List-II (cells) on 10 March 2021. The list is valid for two years.</a:t>
              </a:r>
            </a:p>
          </p:txBody>
        </p:sp>
        <p:sp>
          <p:nvSpPr>
            <p:cNvPr id="41" name="Text Box 10">
              <a:extLst>
                <a:ext uri="{FF2B5EF4-FFF2-40B4-BE49-F238E27FC236}">
                  <a16:creationId xmlns:a16="http://schemas.microsoft.com/office/drawing/2014/main" id="{3A0B40A0-B55D-42DB-8529-A70ED40BA309}"/>
                </a:ext>
              </a:extLst>
            </p:cNvPr>
            <p:cNvSpPr txBox="1">
              <a:spLocks noChangeArrowheads="1"/>
            </p:cNvSpPr>
            <p:nvPr>
              <p:custDataLst>
                <p:tags r:id="rId3"/>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issued the first batch of Approved list of Models and Manufacturers (ALMM)</a:t>
              </a:r>
            </a:p>
          </p:txBody>
        </p:sp>
      </p:grpSp>
      <p:grpSp>
        <p:nvGrpSpPr>
          <p:cNvPr id="43" name="Group 42">
            <a:extLst>
              <a:ext uri="{FF2B5EF4-FFF2-40B4-BE49-F238E27FC236}">
                <a16:creationId xmlns:a16="http://schemas.microsoft.com/office/drawing/2014/main" id="{093CD44F-0230-4E58-BFBA-C77A76AC0271}"/>
              </a:ext>
            </a:extLst>
          </p:cNvPr>
          <p:cNvGrpSpPr/>
          <p:nvPr/>
        </p:nvGrpSpPr>
        <p:grpSpPr>
          <a:xfrm>
            <a:off x="4488810" y="3465375"/>
            <a:ext cx="1961962" cy="1162345"/>
            <a:chOff x="4511551" y="2643156"/>
            <a:chExt cx="1754226" cy="1105347"/>
          </a:xfrm>
        </p:grpSpPr>
        <p:sp>
          <p:nvSpPr>
            <p:cNvPr id="44" name="Text Placeholder 5">
              <a:extLst>
                <a:ext uri="{FF2B5EF4-FFF2-40B4-BE49-F238E27FC236}">
                  <a16:creationId xmlns:a16="http://schemas.microsoft.com/office/drawing/2014/main" id="{CE977D1D-3427-4D3A-898C-157DB7F7778E}"/>
                </a:ext>
              </a:extLst>
            </p:cNvPr>
            <p:cNvSpPr txBox="1">
              <a:spLocks/>
            </p:cNvSpPr>
            <p:nvPr/>
          </p:nvSpPr>
          <p:spPr>
            <a:xfrm>
              <a:off x="4511552" y="2991730"/>
              <a:ext cx="1754225" cy="75677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January 2021,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9"/>
                </a:rPr>
                <a:t>MoP</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announced a solar RPO of 10.5%, non-solar RPO of 10.68% including hydro purchase obligations (HPO) 0.18% for FY22. </a:t>
              </a:r>
            </a:p>
          </p:txBody>
        </p:sp>
        <p:sp>
          <p:nvSpPr>
            <p:cNvPr id="45" name="Text Box 10">
              <a:extLst>
                <a:ext uri="{FF2B5EF4-FFF2-40B4-BE49-F238E27FC236}">
                  <a16:creationId xmlns:a16="http://schemas.microsoft.com/office/drawing/2014/main" id="{CE2E724A-CEFE-443D-BF3C-59AC61FF9369}"/>
                </a:ext>
              </a:extLst>
            </p:cNvPr>
            <p:cNvSpPr txBox="1">
              <a:spLocks noChangeArrowheads="1"/>
            </p:cNvSpPr>
            <p:nvPr>
              <p:custDataLst>
                <p:tags r:id="rId2"/>
              </p:custDataLst>
            </p:nvPr>
          </p:nvSpPr>
          <p:spPr bwMode="auto">
            <a:xfrm>
              <a:off x="4511551"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MoP set RPO and HPO trajectory for Solar and Non-Solar projects</a:t>
              </a:r>
            </a:p>
          </p:txBody>
        </p:sp>
      </p:grpSp>
      <p:grpSp>
        <p:nvGrpSpPr>
          <p:cNvPr id="42" name="Group 41">
            <a:extLst>
              <a:ext uri="{FF2B5EF4-FFF2-40B4-BE49-F238E27FC236}">
                <a16:creationId xmlns:a16="http://schemas.microsoft.com/office/drawing/2014/main" id="{EE0DAB0C-B15F-4E98-B472-07B0B2DB9820}"/>
              </a:ext>
            </a:extLst>
          </p:cNvPr>
          <p:cNvGrpSpPr/>
          <p:nvPr/>
        </p:nvGrpSpPr>
        <p:grpSpPr>
          <a:xfrm>
            <a:off x="271384" y="2294590"/>
            <a:ext cx="2106736" cy="2333128"/>
            <a:chOff x="271384" y="656028"/>
            <a:chExt cx="2106736" cy="2333128"/>
          </a:xfrm>
        </p:grpSpPr>
        <p:sp>
          <p:nvSpPr>
            <p:cNvPr id="47" name="Text Placeholder 5">
              <a:extLst>
                <a:ext uri="{FF2B5EF4-FFF2-40B4-BE49-F238E27FC236}">
                  <a16:creationId xmlns:a16="http://schemas.microsoft.com/office/drawing/2014/main" id="{54DE6A81-2064-4B05-BEB7-1810043DDB0C}"/>
                </a:ext>
              </a:extLst>
            </p:cNvPr>
            <p:cNvSpPr txBox="1">
              <a:spLocks/>
            </p:cNvSpPr>
            <p:nvPr/>
          </p:nvSpPr>
          <p:spPr>
            <a:xfrm>
              <a:off x="271384" y="992344"/>
              <a:ext cx="2106736" cy="199681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Proposed</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retail supply competition by de-licensing electricity distribution in India.</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Proposed sharing of power purchase agreements and creation of a universal service obligation fund proposed for managing power purchases, cross-subsidies, etc. in areas with more than one distribution company.</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load despatch centre to ensure optimum grid operations and to exercise supervision/control over regional and state despatch centres.</a:t>
              </a:r>
            </a:p>
          </p:txBody>
        </p:sp>
        <p:sp>
          <p:nvSpPr>
            <p:cNvPr id="48" name="Text Box 10">
              <a:extLst>
                <a:ext uri="{FF2B5EF4-FFF2-40B4-BE49-F238E27FC236}">
                  <a16:creationId xmlns:a16="http://schemas.microsoft.com/office/drawing/2014/main" id="{61D2B9FD-3973-48F4-A429-AC30A728A82F}"/>
                </a:ext>
              </a:extLst>
            </p:cNvPr>
            <p:cNvSpPr txBox="1">
              <a:spLocks noChangeArrowheads="1"/>
            </p:cNvSpPr>
            <p:nvPr>
              <p:custDataLst>
                <p:tags r:id="rId1"/>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Draft Electricity (Amendment) Act, 2021</a:t>
              </a:r>
            </a:p>
          </p:txBody>
        </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09CD8"/>
                </a:solidFill>
              </a:rPr>
              <a:t>market concentration for RE auctions remained high in Q4 but appears moderate when viewed for FY21</a:t>
            </a: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In FY21, around 19.2 GW of RE capacity was auctioned.</a:t>
            </a:r>
            <a:r>
              <a:rPr lang="en-US" sz="800" dirty="0">
                <a:solidFill>
                  <a:srgbClr val="575756"/>
                </a:solidFill>
                <a:latin typeface="Open Sans"/>
                <a:ea typeface="Open Sans"/>
                <a:cs typeface="Open Sans"/>
              </a:rPr>
              <a:t> </a:t>
            </a:r>
            <a:r>
              <a:rPr lang="en-US" sz="800" b="1" dirty="0">
                <a:solidFill>
                  <a:srgbClr val="575756"/>
                </a:solidFill>
                <a:latin typeface="Open Sans"/>
                <a:ea typeface="Open Sans"/>
                <a:cs typeface="Open Sans"/>
              </a:rPr>
              <a:t>Adani Green Energy, JSW Energy, and ReNew Power accounted for most of the winning bids</a:t>
            </a:r>
            <a:r>
              <a:rPr lang="en-US" sz="800" dirty="0">
                <a:solidFill>
                  <a:srgbClr val="575756"/>
                </a:solidFill>
                <a:latin typeface="Open Sans"/>
                <a:ea typeface="Open Sans"/>
                <a:cs typeface="Open Sans"/>
              </a:rPr>
              <a:t>. Further, public sector companies such as </a:t>
            </a:r>
            <a:r>
              <a:rPr lang="en-US" sz="800" b="1" dirty="0">
                <a:solidFill>
                  <a:srgbClr val="575756"/>
                </a:solidFill>
                <a:latin typeface="Open Sans"/>
                <a:ea typeface="Open Sans"/>
                <a:cs typeface="Open Sans"/>
              </a:rPr>
              <a:t>NTPC, SJVN, and Coal India Limited (CIL) also entered and captured the market</a:t>
            </a:r>
            <a:r>
              <a:rPr lang="en-US" sz="800" dirty="0">
                <a:solidFill>
                  <a:srgbClr val="575756"/>
                </a:solidFill>
                <a:latin typeface="Open Sans"/>
                <a:ea typeface="Open Sans"/>
                <a:cs typeface="Open Sans"/>
              </a:rPr>
              <a:t> (with a total auctioned capacity of 1,880 MW in FY21) by bidding aggressively. Other new market entrants included </a:t>
            </a:r>
            <a:r>
              <a:rPr lang="en-US" sz="800" b="1" dirty="0">
                <a:solidFill>
                  <a:srgbClr val="575756"/>
                </a:solidFill>
                <a:latin typeface="Open Sans"/>
                <a:ea typeface="Open Sans"/>
                <a:cs typeface="Open Sans"/>
              </a:rPr>
              <a:t>Shirdi Sai Electricals, HES Infra Private Limited, O2 Power and Al Jomaiah Energy and Water Co. </a:t>
            </a:r>
            <a:r>
              <a:rPr lang="en-US" sz="800" dirty="0">
                <a:solidFill>
                  <a:srgbClr val="575756"/>
                </a:solidFill>
                <a:latin typeface="Open Sans"/>
                <a:ea typeface="Open Sans"/>
                <a:cs typeface="Open Sans"/>
              </a:rPr>
              <a:t> </a:t>
            </a:r>
            <a:endParaRPr lang="en-IN" sz="800" dirty="0">
              <a:solidFill>
                <a:srgbClr val="575756"/>
              </a:solidFill>
              <a:latin typeface="Open Sans"/>
              <a:ea typeface="Open Sans"/>
              <a:cs typeface="Open Sans"/>
              <a:sym typeface="Open Sans"/>
            </a:endParaRPr>
          </a:p>
          <a:p>
            <a:pPr>
              <a:spcBef>
                <a:spcPts val="700"/>
              </a:spcBef>
            </a:pPr>
            <a:r>
              <a:rPr lang="en-US" sz="800" b="1" dirty="0">
                <a:solidFill>
                  <a:srgbClr val="575756"/>
                </a:solidFill>
                <a:latin typeface="Open Sans"/>
                <a:ea typeface="Open Sans"/>
                <a:cs typeface="Open Sans"/>
              </a:rPr>
              <a:t>In FY21, deal activities primarily consisted of equity investment and acquisition of RE assets, </a:t>
            </a:r>
            <a:r>
              <a:rPr lang="en-US" sz="800" dirty="0">
                <a:solidFill>
                  <a:srgbClr val="575756"/>
                </a:solidFill>
                <a:latin typeface="Open Sans"/>
                <a:ea typeface="Open Sans"/>
                <a:cs typeface="Open Sans"/>
              </a:rPr>
              <a:t>cumulatively highlighting rampant merger and acquisition (M&amp;A) activities in the clean energy sector. Additionally, in Q4, </a:t>
            </a:r>
            <a:r>
              <a:rPr lang="en-US" sz="800" b="1" dirty="0">
                <a:solidFill>
                  <a:srgbClr val="575756"/>
                </a:solidFill>
                <a:latin typeface="Open Sans"/>
                <a:ea typeface="Open Sans"/>
                <a:cs typeface="Open Sans"/>
              </a:rPr>
              <a:t>Adani Green Energy raised a loan worth INR 98,918.5 crore (USD 1.35 billion) to fund </a:t>
            </a:r>
            <a:r>
              <a:rPr lang="en-US" sz="800" dirty="0">
                <a:solidFill>
                  <a:srgbClr val="575756"/>
                </a:solidFill>
                <a:latin typeface="Open Sans"/>
                <a:ea typeface="Open Sans"/>
                <a:cs typeface="Open Sans"/>
              </a:rPr>
              <a:t>its under-construction wind–solar hybrid projects.</a:t>
            </a:r>
            <a:r>
              <a:rPr lang="en-IN" sz="800" dirty="0">
                <a:solidFill>
                  <a:srgbClr val="575756"/>
                </a:solidFill>
                <a:latin typeface="Open Sans"/>
                <a:ea typeface="Open Sans"/>
                <a:cs typeface="Open Sans"/>
              </a:rPr>
              <a:t> </a:t>
            </a: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r>
              <a:rPr lang="en-US" sz="800" b="1" dirty="0">
                <a:solidFill>
                  <a:srgbClr val="575756"/>
                </a:solidFill>
                <a:latin typeface="Open Sans"/>
                <a:ea typeface="Open Sans"/>
                <a:cs typeface="Open Sans"/>
              </a:rPr>
              <a:t>Overall market concentration for FY21 stood at 52% with Adani Green Energy winning 4.05 GW RE capacity. </a:t>
            </a:r>
            <a:r>
              <a:rPr lang="en-US" sz="800" dirty="0">
                <a:solidFill>
                  <a:srgbClr val="575756"/>
                </a:solidFill>
                <a:latin typeface="Open Sans"/>
                <a:ea typeface="Open Sans"/>
                <a:cs typeface="Open Sans"/>
              </a:rPr>
              <a:t>Market concentration for Q4 picked up from 81% in Q3 to 86% owing to a surge in tender announcements and a renewed interest by RE investors/developers.</a:t>
            </a:r>
            <a:endParaRPr lang="en-IN" sz="800" dirty="0">
              <a:solidFill>
                <a:srgbClr val="575756"/>
              </a:solidFill>
              <a:latin typeface="Open Sans"/>
              <a:ea typeface="Open Sans"/>
              <a:cs typeface="Open Sans"/>
              <a:sym typeface="Open Sans"/>
            </a:endParaRP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64561" y="4475600"/>
            <a:ext cx="390602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Standard Chartered Bank, Intesa Sanpaolo S.p.A, MUFG Bank, Sumitomo Mitsui Banking Corporation, Coöperatieve Rabobank U.A., DBS Bank ,Mizuho Bank, BNP Paribas, Barclays Bank PLC, Deutsche Bank AG, Siemens Bank GmbH and ING Bank N.V.</a:t>
            </a:r>
          </a:p>
        </p:txBody>
      </p:sp>
      <p:grpSp>
        <p:nvGrpSpPr>
          <p:cNvPr id="5" name="Group 4">
            <a:extLst>
              <a:ext uri="{FF2B5EF4-FFF2-40B4-BE49-F238E27FC236}">
                <a16:creationId xmlns:a16="http://schemas.microsoft.com/office/drawing/2014/main" id="{83C1EE7E-2434-3D4D-BB46-56A0F46232C3}"/>
              </a:ext>
            </a:extLst>
          </p:cNvPr>
          <p:cNvGrpSpPr/>
          <p:nvPr/>
        </p:nvGrpSpPr>
        <p:grpSpPr>
          <a:xfrm>
            <a:off x="3975579" y="701238"/>
            <a:ext cx="2765877" cy="893167"/>
            <a:chOff x="3975579" y="701238"/>
            <a:chExt cx="2765877" cy="893167"/>
          </a:xfrm>
        </p:grpSpPr>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5109981" y="701238"/>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52%</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auctioned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864310" y="993415"/>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FY21</a:t>
              </a:r>
            </a:p>
          </p:txBody>
        </p:sp>
      </p:gr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is calculated as the ratio of the top five RE capacities auctioned to the total RE capacity auctioned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975579" y="4631263"/>
            <a:ext cx="2504734" cy="418214"/>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*Note: Includes only top 10 developers in terms of auctioned capacity.</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82" name="Chart 81">
            <a:extLst>
              <a:ext uri="{FF2B5EF4-FFF2-40B4-BE49-F238E27FC236}">
                <a16:creationId xmlns:a16="http://schemas.microsoft.com/office/drawing/2014/main" id="{CDED0444-DCC8-844B-AA1B-22A8E9A0DCAB}"/>
              </a:ext>
            </a:extLst>
          </p:cNvPr>
          <p:cNvGraphicFramePr/>
          <p:nvPr>
            <p:extLst>
              <p:ext uri="{D42A27DB-BD31-4B8C-83A1-F6EECF244321}">
                <p14:modId xmlns:p14="http://schemas.microsoft.com/office/powerpoint/2010/main" val="4115812238"/>
              </p:ext>
            </p:extLst>
          </p:nvPr>
        </p:nvGraphicFramePr>
        <p:xfrm>
          <a:off x="3810482" y="2011495"/>
          <a:ext cx="2629371" cy="2791093"/>
        </p:xfrm>
        <a:graphic>
          <a:graphicData uri="http://schemas.openxmlformats.org/drawingml/2006/chart">
            <c:chart xmlns:c="http://schemas.openxmlformats.org/drawingml/2006/chart" xmlns:r="http://schemas.openxmlformats.org/officeDocument/2006/relationships" r:id="rId3"/>
          </a:graphicData>
        </a:graphic>
      </p:graphicFrame>
      <p:sp>
        <p:nvSpPr>
          <p:cNvPr id="87" name="TextBox 86">
            <a:extLst>
              <a:ext uri="{FF2B5EF4-FFF2-40B4-BE49-F238E27FC236}">
                <a16:creationId xmlns:a16="http://schemas.microsoft.com/office/drawing/2014/main" id="{F6BA17B1-0E0A-DA46-82F5-A93450BD80CE}"/>
              </a:ext>
            </a:extLst>
          </p:cNvPr>
          <p:cNvSpPr txBox="1"/>
          <p:nvPr/>
        </p:nvSpPr>
        <p:spPr>
          <a:xfrm>
            <a:off x="3983902"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auctioned during FY21 (19,245 MW)</a:t>
            </a:r>
            <a:endParaRPr lang="en-IN" sz="800" dirty="0">
              <a:solidFill>
                <a:srgbClr val="575756"/>
              </a:solidFill>
            </a:endParaRPr>
          </a:p>
        </p:txBody>
      </p:sp>
      <p:grpSp>
        <p:nvGrpSpPr>
          <p:cNvPr id="46" name="Group 45">
            <a:extLst>
              <a:ext uri="{FF2B5EF4-FFF2-40B4-BE49-F238E27FC236}">
                <a16:creationId xmlns:a16="http://schemas.microsoft.com/office/drawing/2014/main" id="{AF9535A9-19F9-4010-82DB-7634FFF645F7}"/>
              </a:ext>
            </a:extLst>
          </p:cNvPr>
          <p:cNvGrpSpPr/>
          <p:nvPr/>
        </p:nvGrpSpPr>
        <p:grpSpPr>
          <a:xfrm>
            <a:off x="7620" y="546365"/>
            <a:ext cx="3869230" cy="4099369"/>
            <a:chOff x="0" y="546365"/>
            <a:chExt cx="3869230" cy="4099369"/>
          </a:xfrm>
        </p:grpSpPr>
        <p:grpSp>
          <p:nvGrpSpPr>
            <p:cNvPr id="47" name="Group 46">
              <a:extLst>
                <a:ext uri="{FF2B5EF4-FFF2-40B4-BE49-F238E27FC236}">
                  <a16:creationId xmlns:a16="http://schemas.microsoft.com/office/drawing/2014/main" id="{39CCD5A3-7F34-494F-93F2-5C6C41C62F3A}"/>
                </a:ext>
              </a:extLst>
            </p:cNvPr>
            <p:cNvGrpSpPr/>
            <p:nvPr/>
          </p:nvGrpSpPr>
          <p:grpSpPr>
            <a:xfrm>
              <a:off x="0" y="546365"/>
              <a:ext cx="3869230" cy="4099369"/>
              <a:chOff x="-268616" y="915090"/>
              <a:chExt cx="5717243" cy="5558550"/>
            </a:xfrm>
          </p:grpSpPr>
          <p:sp>
            <p:nvSpPr>
              <p:cNvPr id="96" name="Text Placeholder 5">
                <a:extLst>
                  <a:ext uri="{FF2B5EF4-FFF2-40B4-BE49-F238E27FC236}">
                    <a16:creationId xmlns:a16="http://schemas.microsoft.com/office/drawing/2014/main" id="{00ADB332-DA10-4C4F-9754-DDD5BE277FD7}"/>
                  </a:ext>
                </a:extLst>
              </p:cNvPr>
              <p:cNvSpPr txBox="1">
                <a:spLocks/>
              </p:cNvSpPr>
              <p:nvPr/>
            </p:nvSpPr>
            <p:spPr>
              <a:xfrm>
                <a:off x="-46551" y="5760786"/>
                <a:ext cx="983494" cy="2865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April 2020</a:t>
                </a:r>
              </a:p>
            </p:txBody>
          </p:sp>
          <p:cxnSp>
            <p:nvCxnSpPr>
              <p:cNvPr id="51" name="Straight Arrow Connector 50">
                <a:extLst>
                  <a:ext uri="{FF2B5EF4-FFF2-40B4-BE49-F238E27FC236}">
                    <a16:creationId xmlns:a16="http://schemas.microsoft.com/office/drawing/2014/main" id="{F55B772C-F2A6-4FE7-82A5-8B1726D2767A}"/>
                  </a:ext>
                </a:extLst>
              </p:cNvPr>
              <p:cNvCxnSpPr/>
              <p:nvPr/>
            </p:nvCxnSpPr>
            <p:spPr>
              <a:xfrm flipV="1">
                <a:off x="921248" y="1342492"/>
                <a:ext cx="0" cy="453422"/>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B90F7856-D089-4C96-844A-11A892B8BEF5}"/>
                  </a:ext>
                </a:extLst>
              </p:cNvPr>
              <p:cNvGrpSpPr/>
              <p:nvPr/>
            </p:nvGrpSpPr>
            <p:grpSpPr>
              <a:xfrm>
                <a:off x="878618" y="1870990"/>
                <a:ext cx="87256" cy="622251"/>
                <a:chOff x="3643970" y="2690278"/>
                <a:chExt cx="87256" cy="622251"/>
              </a:xfrm>
            </p:grpSpPr>
            <p:sp>
              <p:nvSpPr>
                <p:cNvPr id="108" name="Oval 107">
                  <a:extLst>
                    <a:ext uri="{FF2B5EF4-FFF2-40B4-BE49-F238E27FC236}">
                      <a16:creationId xmlns:a16="http://schemas.microsoft.com/office/drawing/2014/main" id="{EB507294-CEBD-4342-9D23-3E71720A984B}"/>
                    </a:ext>
                  </a:extLst>
                </p:cNvPr>
                <p:cNvSpPr/>
                <p:nvPr/>
              </p:nvSpPr>
              <p:spPr>
                <a:xfrm flipV="1">
                  <a:off x="3643970" y="2690278"/>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109" name="Straight Connector 108">
                  <a:extLst>
                    <a:ext uri="{FF2B5EF4-FFF2-40B4-BE49-F238E27FC236}">
                      <a16:creationId xmlns:a16="http://schemas.microsoft.com/office/drawing/2014/main" id="{40574037-6AE1-43AE-895B-C8099C818577}"/>
                    </a:ext>
                  </a:extLst>
                </p:cNvPr>
                <p:cNvCxnSpPr/>
                <p:nvPr/>
              </p:nvCxnSpPr>
              <p:spPr>
                <a:xfrm>
                  <a:off x="3691955" y="2809608"/>
                  <a:ext cx="0" cy="50292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12E3DBD-8512-406F-BF3D-10FFB6F5BDD7}"/>
                  </a:ext>
                </a:extLst>
              </p:cNvPr>
              <p:cNvGrpSpPr/>
              <p:nvPr/>
            </p:nvGrpSpPr>
            <p:grpSpPr>
              <a:xfrm>
                <a:off x="881690" y="2552834"/>
                <a:ext cx="87256" cy="876086"/>
                <a:chOff x="3643970" y="2783266"/>
                <a:chExt cx="87256" cy="876086"/>
              </a:xfrm>
            </p:grpSpPr>
            <p:sp>
              <p:nvSpPr>
                <p:cNvPr id="106" name="Oval 105">
                  <a:extLst>
                    <a:ext uri="{FF2B5EF4-FFF2-40B4-BE49-F238E27FC236}">
                      <a16:creationId xmlns:a16="http://schemas.microsoft.com/office/drawing/2014/main" id="{AABD16D7-D234-4AFC-8F84-AAA046257A93}"/>
                    </a:ext>
                  </a:extLst>
                </p:cNvPr>
                <p:cNvSpPr/>
                <p:nvPr/>
              </p:nvSpPr>
              <p:spPr>
                <a:xfrm flipV="1">
                  <a:off x="3643970" y="2783266"/>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106">
                  <a:extLst>
                    <a:ext uri="{FF2B5EF4-FFF2-40B4-BE49-F238E27FC236}">
                      <a16:creationId xmlns:a16="http://schemas.microsoft.com/office/drawing/2014/main" id="{1C9536FD-A7BD-47AD-A1FF-6684AB7A0B47}"/>
                    </a:ext>
                  </a:extLst>
                </p:cNvPr>
                <p:cNvCxnSpPr/>
                <p:nvPr/>
              </p:nvCxnSpPr>
              <p:spPr>
                <a:xfrm>
                  <a:off x="3691955" y="2911206"/>
                  <a:ext cx="0" cy="7481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EE4725DA-E73D-4F2E-827D-868464760BEB}"/>
                  </a:ext>
                </a:extLst>
              </p:cNvPr>
              <p:cNvGrpSpPr/>
              <p:nvPr/>
            </p:nvGrpSpPr>
            <p:grpSpPr>
              <a:xfrm>
                <a:off x="884595" y="3513225"/>
                <a:ext cx="87256" cy="745970"/>
                <a:chOff x="3643970" y="2700610"/>
                <a:chExt cx="87256" cy="745970"/>
              </a:xfrm>
            </p:grpSpPr>
            <p:sp>
              <p:nvSpPr>
                <p:cNvPr id="104" name="Oval 103">
                  <a:extLst>
                    <a:ext uri="{FF2B5EF4-FFF2-40B4-BE49-F238E27FC236}">
                      <a16:creationId xmlns:a16="http://schemas.microsoft.com/office/drawing/2014/main" id="{88B4CDA4-6696-4AE6-834E-F34BBD99DEF7}"/>
                    </a:ext>
                  </a:extLst>
                </p:cNvPr>
                <p:cNvSpPr/>
                <p:nvPr/>
              </p:nvSpPr>
              <p:spPr>
                <a:xfrm flipV="1">
                  <a:off x="3643970" y="2700610"/>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5" name="Straight Connector 104">
                  <a:extLst>
                    <a:ext uri="{FF2B5EF4-FFF2-40B4-BE49-F238E27FC236}">
                      <a16:creationId xmlns:a16="http://schemas.microsoft.com/office/drawing/2014/main" id="{707FDCB5-BD9A-4638-8136-1A52F29E010F}"/>
                    </a:ext>
                  </a:extLst>
                </p:cNvPr>
                <p:cNvCxnSpPr/>
                <p:nvPr/>
              </p:nvCxnSpPr>
              <p:spPr>
                <a:xfrm>
                  <a:off x="3680696" y="2853133"/>
                  <a:ext cx="0" cy="59344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7A22D96-37DE-4E41-ACD2-A431AD89094D}"/>
                  </a:ext>
                </a:extLst>
              </p:cNvPr>
              <p:cNvGrpSpPr/>
              <p:nvPr/>
            </p:nvGrpSpPr>
            <p:grpSpPr>
              <a:xfrm>
                <a:off x="877694" y="4327630"/>
                <a:ext cx="87256" cy="667336"/>
                <a:chOff x="3632711" y="2762602"/>
                <a:chExt cx="87256" cy="667336"/>
              </a:xfrm>
            </p:grpSpPr>
            <p:sp>
              <p:nvSpPr>
                <p:cNvPr id="102" name="Oval 101">
                  <a:extLst>
                    <a:ext uri="{FF2B5EF4-FFF2-40B4-BE49-F238E27FC236}">
                      <a16:creationId xmlns:a16="http://schemas.microsoft.com/office/drawing/2014/main" id="{9E16467B-0902-4FBB-B712-4CEC42368B48}"/>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3" name="Straight Connector 102">
                  <a:extLst>
                    <a:ext uri="{FF2B5EF4-FFF2-40B4-BE49-F238E27FC236}">
                      <a16:creationId xmlns:a16="http://schemas.microsoft.com/office/drawing/2014/main" id="{B47E55EA-8398-4314-A99E-412C952B3E32}"/>
                    </a:ext>
                  </a:extLst>
                </p:cNvPr>
                <p:cNvCxnSpPr/>
                <p:nvPr/>
              </p:nvCxnSpPr>
              <p:spPr>
                <a:xfrm>
                  <a:off x="3680696" y="2890441"/>
                  <a:ext cx="0" cy="5394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383053D4-DA86-43AD-AD16-AADA2808E368}"/>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Rattan India (306 MW solar assets)</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Global Infrastructure Partners</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 INR 1,670.0 crore (USD 222.6 million)</a:t>
                </a:r>
                <a:endPar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CAFC0BC3-4932-428D-BCE9-9FFD3C806A8D}"/>
                  </a:ext>
                </a:extLst>
              </p:cNvPr>
              <p:cNvSpPr txBox="1"/>
              <p:nvPr/>
            </p:nvSpPr>
            <p:spPr>
              <a:xfrm>
                <a:off x="1213198" y="3028796"/>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Ayana Renewable</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NIIF, CDC Group </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2,845.0 crore (USD 390.0 million</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63" name="Group 62">
                <a:extLst>
                  <a:ext uri="{FF2B5EF4-FFF2-40B4-BE49-F238E27FC236}">
                    <a16:creationId xmlns:a16="http://schemas.microsoft.com/office/drawing/2014/main" id="{3224FA36-827B-49CF-A8C3-6F1FBD3823EF}"/>
                  </a:ext>
                </a:extLst>
              </p:cNvPr>
              <p:cNvGrpSpPr/>
              <p:nvPr/>
            </p:nvGrpSpPr>
            <p:grpSpPr>
              <a:xfrm>
                <a:off x="879565" y="5050913"/>
                <a:ext cx="87256" cy="828764"/>
                <a:chOff x="3632711" y="2762602"/>
                <a:chExt cx="87256" cy="828764"/>
              </a:xfrm>
            </p:grpSpPr>
            <p:sp>
              <p:nvSpPr>
                <p:cNvPr id="100" name="Oval 99">
                  <a:extLst>
                    <a:ext uri="{FF2B5EF4-FFF2-40B4-BE49-F238E27FC236}">
                      <a16:creationId xmlns:a16="http://schemas.microsoft.com/office/drawing/2014/main" id="{E4DDC9BF-07F2-45B1-80CE-6FC55146F71D}"/>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1" name="Straight Connector 100">
                  <a:extLst>
                    <a:ext uri="{FF2B5EF4-FFF2-40B4-BE49-F238E27FC236}">
                      <a16:creationId xmlns:a16="http://schemas.microsoft.com/office/drawing/2014/main" id="{6F131D25-258F-4460-959A-5852A192FBAA}"/>
                    </a:ext>
                  </a:extLst>
                </p:cNvPr>
                <p:cNvCxnSpPr/>
                <p:nvPr/>
              </p:nvCxnSpPr>
              <p:spPr>
                <a:xfrm>
                  <a:off x="3680696" y="2867088"/>
                  <a:ext cx="0" cy="72427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00990B4B-67B1-4E3A-8A98-BB7A82B87FDA}"/>
                  </a:ext>
                </a:extLst>
              </p:cNvPr>
              <p:cNvGrpSpPr/>
              <p:nvPr/>
            </p:nvGrpSpPr>
            <p:grpSpPr>
              <a:xfrm>
                <a:off x="883491" y="5938710"/>
                <a:ext cx="87256" cy="290905"/>
                <a:chOff x="3632711" y="2762602"/>
                <a:chExt cx="87256" cy="290905"/>
              </a:xfrm>
            </p:grpSpPr>
            <p:sp>
              <p:nvSpPr>
                <p:cNvPr id="97" name="Oval 96">
                  <a:extLst>
                    <a:ext uri="{FF2B5EF4-FFF2-40B4-BE49-F238E27FC236}">
                      <a16:creationId xmlns:a16="http://schemas.microsoft.com/office/drawing/2014/main" id="{19F1DF8C-0C45-4F32-B620-37306CC33D2D}"/>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8" name="Straight Connector 97">
                  <a:extLst>
                    <a:ext uri="{FF2B5EF4-FFF2-40B4-BE49-F238E27FC236}">
                      <a16:creationId xmlns:a16="http://schemas.microsoft.com/office/drawing/2014/main" id="{D795AFF8-0831-4215-AF4B-AF446A85D524}"/>
                    </a:ext>
                  </a:extLst>
                </p:cNvPr>
                <p:cNvCxnSpPr/>
                <p:nvPr/>
              </p:nvCxnSpPr>
              <p:spPr>
                <a:xfrm>
                  <a:off x="3676339" y="2870627"/>
                  <a:ext cx="0" cy="1828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CB89C38A-B4DA-49F2-A595-B5C34F4175E1}"/>
                  </a:ext>
                </a:extLst>
              </p:cNvPr>
              <p:cNvSpPr txBox="1"/>
              <p:nvPr/>
            </p:nvSpPr>
            <p:spPr>
              <a:xfrm>
                <a:off x="1201263" y="5659846"/>
                <a:ext cx="4236027"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Asset sale (5 projects)</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Shapoorji Pallonji Infra Capital </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de-DE" sz="700" dirty="0">
                    <a:latin typeface="Open Sans" panose="020B0606030504020204" pitchFamily="34" charset="0"/>
                    <a:ea typeface="Open Sans" panose="020B0606030504020204" pitchFamily="34" charset="0"/>
                    <a:cs typeface="Open Sans" panose="020B0606030504020204" pitchFamily="34" charset="0"/>
                  </a:rPr>
                  <a:t>KKR</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1,554 crore (USD 204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2" name="Text Placeholder 5">
                <a:extLst>
                  <a:ext uri="{FF2B5EF4-FFF2-40B4-BE49-F238E27FC236}">
                    <a16:creationId xmlns:a16="http://schemas.microsoft.com/office/drawing/2014/main" id="{8263B300-1D5F-4F23-AA1A-BF4CD1ACB8BF}"/>
                  </a:ext>
                </a:extLst>
              </p:cNvPr>
              <p:cNvSpPr txBox="1">
                <a:spLocks/>
              </p:cNvSpPr>
              <p:nvPr/>
            </p:nvSpPr>
            <p:spPr>
              <a:xfrm>
                <a:off x="-46551" y="915090"/>
                <a:ext cx="2341044" cy="220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Notable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(FY21)</a:t>
                </a:r>
              </a:p>
            </p:txBody>
          </p:sp>
          <p:sp>
            <p:nvSpPr>
              <p:cNvPr id="73" name="TextBox 72">
                <a:extLst>
                  <a:ext uri="{FF2B5EF4-FFF2-40B4-BE49-F238E27FC236}">
                    <a16:creationId xmlns:a16="http://schemas.microsoft.com/office/drawing/2014/main" id="{103466D9-1DEC-49A5-B1DA-5AC777991944}"/>
                  </a:ext>
                </a:extLst>
              </p:cNvPr>
              <p:cNvSpPr txBox="1"/>
              <p:nvPr/>
            </p:nvSpPr>
            <p:spPr>
              <a:xfrm>
                <a:off x="1213200"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Greenko Energy Holdings </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Orix Corporation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INR 7,041.5 crore (USD 961 million)</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986F70EA-46A7-43FB-A768-62DAE6372E28}"/>
                  </a:ext>
                </a:extLst>
              </p:cNvPr>
              <p:cNvSpPr txBox="1"/>
              <p:nvPr/>
            </p:nvSpPr>
            <p:spPr>
              <a:xfrm>
                <a:off x="1213197" y="1331032"/>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Debt investment</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Adani Green Energy Limited (AGEL)</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Investor: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12 international lenders*</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98,918.5 crore (USD 1.35 billion)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Placeholder 5">
                <a:extLst>
                  <a:ext uri="{FF2B5EF4-FFF2-40B4-BE49-F238E27FC236}">
                    <a16:creationId xmlns:a16="http://schemas.microsoft.com/office/drawing/2014/main" id="{55C1ED31-50BD-4B1A-BB98-2A8AF9983C07}"/>
                  </a:ext>
                </a:extLst>
              </p:cNvPr>
              <p:cNvSpPr txBox="1">
                <a:spLocks/>
              </p:cNvSpPr>
              <p:nvPr/>
            </p:nvSpPr>
            <p:spPr>
              <a:xfrm>
                <a:off x="-173220" y="3328420"/>
                <a:ext cx="1094469" cy="2477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December 2020</a:t>
                </a:r>
              </a:p>
            </p:txBody>
          </p:sp>
          <p:sp>
            <p:nvSpPr>
              <p:cNvPr id="94" name="Text Placeholder 5">
                <a:extLst>
                  <a:ext uri="{FF2B5EF4-FFF2-40B4-BE49-F238E27FC236}">
                    <a16:creationId xmlns:a16="http://schemas.microsoft.com/office/drawing/2014/main" id="{80F9EF31-B672-4319-9F1B-892E6C3D5DB9}"/>
                  </a:ext>
                </a:extLst>
              </p:cNvPr>
              <p:cNvSpPr txBox="1">
                <a:spLocks/>
              </p:cNvSpPr>
              <p:nvPr/>
            </p:nvSpPr>
            <p:spPr>
              <a:xfrm>
                <a:off x="-268616" y="4151145"/>
                <a:ext cx="1189866" cy="30328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September 2020</a:t>
                </a:r>
              </a:p>
            </p:txBody>
          </p:sp>
          <p:sp>
            <p:nvSpPr>
              <p:cNvPr id="95" name="Text Placeholder 5">
                <a:extLst>
                  <a:ext uri="{FF2B5EF4-FFF2-40B4-BE49-F238E27FC236}">
                    <a16:creationId xmlns:a16="http://schemas.microsoft.com/office/drawing/2014/main" id="{D5D1E917-8A42-44A4-A3C6-2D0E0798BCFD}"/>
                  </a:ext>
                </a:extLst>
              </p:cNvPr>
              <p:cNvSpPr txBox="1">
                <a:spLocks/>
              </p:cNvSpPr>
              <p:nvPr/>
            </p:nvSpPr>
            <p:spPr>
              <a:xfrm>
                <a:off x="-268616" y="4888042"/>
                <a:ext cx="1189865" cy="2853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April</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p:txBody>
          </p:sp>
        </p:grpSp>
        <p:sp>
          <p:nvSpPr>
            <p:cNvPr id="48" name="Text Placeholder 5">
              <a:extLst>
                <a:ext uri="{FF2B5EF4-FFF2-40B4-BE49-F238E27FC236}">
                  <a16:creationId xmlns:a16="http://schemas.microsoft.com/office/drawing/2014/main" id="{DC6A668E-22C1-4B28-9E55-2B4F82D0B903}"/>
                </a:ext>
              </a:extLst>
            </p:cNvPr>
            <p:cNvSpPr txBox="1">
              <a:spLocks/>
            </p:cNvSpPr>
            <p:nvPr/>
          </p:nvSpPr>
          <p:spPr>
            <a:xfrm>
              <a:off x="58954" y="161491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March 2021</a:t>
              </a:r>
            </a:p>
          </p:txBody>
        </p:sp>
        <p:sp>
          <p:nvSpPr>
            <p:cNvPr id="49" name="Text Placeholder 5">
              <a:extLst>
                <a:ext uri="{FF2B5EF4-FFF2-40B4-BE49-F238E27FC236}">
                  <a16:creationId xmlns:a16="http://schemas.microsoft.com/office/drawing/2014/main" id="{FF0D7E64-533D-45F9-92D4-90F2ED483133}"/>
                </a:ext>
              </a:extLst>
            </p:cNvPr>
            <p:cNvSpPr txBox="1">
              <a:spLocks/>
            </p:cNvSpPr>
            <p:nvPr/>
          </p:nvSpPr>
          <p:spPr>
            <a:xfrm>
              <a:off x="58954" y="1107491"/>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March 2021</a:t>
              </a:r>
            </a:p>
          </p:txBody>
        </p:sp>
        <p:sp>
          <p:nvSpPr>
            <p:cNvPr id="50" name="TextBox 49">
              <a:extLst>
                <a:ext uri="{FF2B5EF4-FFF2-40B4-BE49-F238E27FC236}">
                  <a16:creationId xmlns:a16="http://schemas.microsoft.com/office/drawing/2014/main" id="{5FFBE252-A418-4999-85B7-7535C2D22C06}"/>
                </a:ext>
              </a:extLst>
            </p:cNvPr>
            <p:cNvSpPr txBox="1"/>
            <p:nvPr/>
          </p:nvSpPr>
          <p:spPr>
            <a:xfrm>
              <a:off x="999563" y="3382829"/>
              <a:ext cx="2866390" cy="664012"/>
            </a:xfrm>
            <a:prstGeom prst="roundRect">
              <a:avLst/>
            </a:prstGeom>
            <a:solidFill>
              <a:srgbClr val="575756"/>
            </a:solidFill>
          </p:spPr>
          <p:txBody>
            <a:bodyPr wrap="square" lIns="45720" rIns="45720" rtlCol="0">
              <a:spAutoFit/>
            </a:bodyPr>
            <a:lstStyle/>
            <a:p>
              <a:pPr>
                <a:spcAft>
                  <a:spcPts val="600"/>
                </a:spcAft>
              </a:pPr>
              <a:r>
                <a:rPr lang="en-US"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Pre-series A round funding (April 2020)</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nb-NO"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Mysun (Rooftop)</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Existing investors</a:t>
              </a:r>
              <a:b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32.0 crore (USD 4.2 million)</a:t>
              </a:r>
            </a:p>
          </p:txBody>
        </p:sp>
      </p:grpSp>
      <p:sp>
        <p:nvSpPr>
          <p:cNvPr id="65" name="Text Placeholder 5">
            <a:extLst>
              <a:ext uri="{FF2B5EF4-FFF2-40B4-BE49-F238E27FC236}">
                <a16:creationId xmlns:a16="http://schemas.microsoft.com/office/drawing/2014/main" id="{73BD6F0D-7F1D-1243-B296-9CE379F6C3F2}"/>
              </a:ext>
            </a:extLst>
          </p:cNvPr>
          <p:cNvSpPr txBox="1">
            <a:spLocks/>
          </p:cNvSpPr>
          <p:nvPr/>
        </p:nvSpPr>
        <p:spPr>
          <a:xfrm>
            <a:off x="3782398" y="690642"/>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86%</a:t>
            </a:r>
          </a:p>
        </p:txBody>
      </p:sp>
      <p:sp>
        <p:nvSpPr>
          <p:cNvPr id="67" name="Text Placeholder 5">
            <a:extLst>
              <a:ext uri="{FF2B5EF4-FFF2-40B4-BE49-F238E27FC236}">
                <a16:creationId xmlns:a16="http://schemas.microsoft.com/office/drawing/2014/main" id="{E65E77B5-C03C-094E-8064-99F3B46398EC}"/>
              </a:ext>
            </a:extLst>
          </p:cNvPr>
          <p:cNvSpPr txBox="1">
            <a:spLocks/>
          </p:cNvSpPr>
          <p:nvPr/>
        </p:nvSpPr>
        <p:spPr>
          <a:xfrm>
            <a:off x="4640184" y="973686"/>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Q4 FY21</a:t>
            </a:r>
          </a:p>
        </p:txBody>
      </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chemeClr val="accent2"/>
                </a:solidFill>
              </a:rPr>
              <a:t>most RE stocks outperformed the market in the latter half of FY21; pure-play developer and solar manufacturing stocks saw a decline in prices in Q4</a:t>
            </a:r>
            <a:endParaRPr sz="1200" dirty="0">
              <a:solidFill>
                <a:schemeClr val="accent2"/>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3"/>
              </a:rPr>
              <a:t>Money Control.</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p:txBody>
      </p:sp>
      <p:graphicFrame>
        <p:nvGraphicFramePr>
          <p:cNvPr id="35" name="Chart 34">
            <a:extLst>
              <a:ext uri="{FF2B5EF4-FFF2-40B4-BE49-F238E27FC236}">
                <a16:creationId xmlns:a16="http://schemas.microsoft.com/office/drawing/2014/main" id="{0003186A-5AE7-E744-A1E8-AFA244023C7C}"/>
              </a:ext>
            </a:extLst>
          </p:cNvPr>
          <p:cNvGraphicFramePr/>
          <p:nvPr>
            <p:extLst>
              <p:ext uri="{D42A27DB-BD31-4B8C-83A1-F6EECF244321}">
                <p14:modId xmlns:p14="http://schemas.microsoft.com/office/powerpoint/2010/main" val="1949057119"/>
              </p:ext>
            </p:extLst>
          </p:nvPr>
        </p:nvGraphicFramePr>
        <p:xfrm>
          <a:off x="254315" y="727470"/>
          <a:ext cx="5998197" cy="3718832"/>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3" y="520770"/>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pPr>
            <a:r>
              <a:rPr lang="en-US" sz="800" b="1" dirty="0">
                <a:solidFill>
                  <a:srgbClr val="575756"/>
                </a:solidFill>
                <a:latin typeface="Open Sans"/>
                <a:ea typeface="Open Sans"/>
                <a:cs typeface="Open Sans"/>
              </a:rPr>
              <a:t>In the latter half of FY21, all the listed RE stocks (except EPC  player Sterling &amp; Wilson Solar) outperformed the market (Sensex), </a:t>
            </a:r>
            <a:r>
              <a:rPr lang="en-US" sz="800" dirty="0">
                <a:solidFill>
                  <a:srgbClr val="575756"/>
                </a:solidFill>
                <a:latin typeface="Open Sans"/>
                <a:ea typeface="Open Sans"/>
                <a:cs typeface="Open Sans"/>
              </a:rPr>
              <a:t>which was in turn up by 20% as of Q4 (vs December 2019).</a:t>
            </a:r>
          </a:p>
          <a:p>
            <a:pPr>
              <a:spcBef>
                <a:spcPts val="700"/>
              </a:spcBef>
            </a:pPr>
            <a:r>
              <a:rPr lang="en-US" sz="800" dirty="0">
                <a:solidFill>
                  <a:srgbClr val="575756"/>
                </a:solidFill>
                <a:latin typeface="Open Sans"/>
                <a:ea typeface="Open Sans"/>
                <a:cs typeface="Open Sans"/>
              </a:rPr>
              <a:t>The share prices of pure-play RE developers, </a:t>
            </a:r>
            <a:r>
              <a:rPr lang="en-US" sz="800" b="1" dirty="0">
                <a:solidFill>
                  <a:srgbClr val="575756"/>
                </a:solidFill>
                <a:latin typeface="Open Sans"/>
                <a:ea typeface="Open Sans"/>
                <a:cs typeface="Open Sans"/>
              </a:rPr>
              <a:t>Adani Green Energy and Azure Power, significantly outperformed the market until Q3. The prices trended downward in Q4 due to reduced investor interest. </a:t>
            </a:r>
            <a:r>
              <a:rPr lang="en-US" sz="800" dirty="0">
                <a:solidFill>
                  <a:srgbClr val="575756"/>
                </a:solidFill>
                <a:latin typeface="Open Sans"/>
                <a:ea typeface="Open Sans"/>
                <a:cs typeface="Open Sans"/>
              </a:rPr>
              <a:t>The share prices of Borosil Renewables, a solar panel glass manufacturing company, also trended downward in Q4 for the same reason.</a:t>
            </a:r>
          </a:p>
          <a:p>
            <a:pPr>
              <a:spcBef>
                <a:spcPts val="700"/>
              </a:spcBef>
            </a:pPr>
            <a:r>
              <a:rPr lang="en-US" sz="800" dirty="0">
                <a:solidFill>
                  <a:srgbClr val="575756"/>
                </a:solidFill>
                <a:latin typeface="Open Sans"/>
                <a:ea typeface="Open Sans"/>
                <a:cs typeface="Open Sans"/>
              </a:rPr>
              <a:t>The stock price of Suzlon Energy, a wind developer–manufacturer, rose in Q1 with the announcement of debt restructuring, but a reported net loss for the same period dashed the hopes of investors in Q2. </a:t>
            </a:r>
            <a:r>
              <a:rPr lang="en-US" sz="800" b="1" dirty="0">
                <a:solidFill>
                  <a:srgbClr val="575756"/>
                </a:solidFill>
                <a:latin typeface="Open Sans"/>
                <a:ea typeface="Open Sans"/>
                <a:cs typeface="Open Sans"/>
              </a:rPr>
              <a:t>A reported net profit and loss for Q2 and Q3, respectively, reflected in the share prices in the subsequent quarters. </a:t>
            </a:r>
          </a:p>
          <a:p>
            <a:pPr>
              <a:spcBef>
                <a:spcPts val="700"/>
              </a:spcBef>
            </a:pPr>
            <a:r>
              <a:rPr lang="en-US" sz="800" dirty="0">
                <a:solidFill>
                  <a:srgbClr val="575756"/>
                </a:solidFill>
                <a:latin typeface="Open Sans"/>
                <a:ea typeface="Open Sans"/>
                <a:cs typeface="Open Sans"/>
              </a:rPr>
              <a:t>Further, Inox Wind, a developer–manufacturer, saw a steady rise in its share price as its </a:t>
            </a:r>
            <a:r>
              <a:rPr lang="en-US" sz="800" b="1" dirty="0">
                <a:solidFill>
                  <a:srgbClr val="575756"/>
                </a:solidFill>
                <a:latin typeface="Open Sans"/>
                <a:ea typeface="Open Sans"/>
                <a:cs typeface="Open Sans"/>
              </a:rPr>
              <a:t>quarterly revenue increased over FY21 and EBITDA loss turned into profit.</a:t>
            </a:r>
          </a:p>
          <a:p>
            <a:pPr>
              <a:spcBef>
                <a:spcPts val="700"/>
              </a:spcBef>
            </a:pPr>
            <a:endParaRPr lang="en-US" sz="800" b="1" dirty="0">
              <a:solidFill>
                <a:srgbClr val="575756"/>
              </a:solidFill>
              <a:latin typeface="Open Sans"/>
              <a:ea typeface="Open Sans"/>
              <a:cs typeface="Open Sans"/>
            </a:endParaRP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8" name="Text Placeholder 5">
            <a:extLst>
              <a:ext uri="{FF2B5EF4-FFF2-40B4-BE49-F238E27FC236}">
                <a16:creationId xmlns:a16="http://schemas.microsoft.com/office/drawing/2014/main" id="{81190FD0-9E7F-47A3-8987-7BB7710E6814}"/>
              </a:ext>
            </a:extLst>
          </p:cNvPr>
          <p:cNvSpPr txBox="1">
            <a:spLocks/>
          </p:cNvSpPr>
          <p:nvPr/>
        </p:nvSpPr>
        <p:spPr>
          <a:xfrm>
            <a:off x="3185901" y="3912317"/>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 Placeholder 5">
            <a:extLst>
              <a:ext uri="{FF2B5EF4-FFF2-40B4-BE49-F238E27FC236}">
                <a16:creationId xmlns:a16="http://schemas.microsoft.com/office/drawing/2014/main" id="{8D37B936-D012-4B10-AAED-262C7EF7D98A}"/>
              </a:ext>
            </a:extLst>
          </p:cNvPr>
          <p:cNvSpPr txBox="1">
            <a:spLocks/>
          </p:cNvSpPr>
          <p:nvPr/>
        </p:nvSpPr>
        <p:spPr>
          <a:xfrm>
            <a:off x="2108087" y="3907379"/>
            <a:ext cx="62502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Left Bracket 44">
            <a:extLst>
              <a:ext uri="{FF2B5EF4-FFF2-40B4-BE49-F238E27FC236}">
                <a16:creationId xmlns:a16="http://schemas.microsoft.com/office/drawing/2014/main" id="{838A23FA-3293-414B-AE95-9E377DB5D617}"/>
              </a:ext>
            </a:extLst>
          </p:cNvPr>
          <p:cNvSpPr/>
          <p:nvPr/>
        </p:nvSpPr>
        <p:spPr>
          <a:xfrm rot="16200000">
            <a:off x="2398910" y="3436315"/>
            <a:ext cx="60852" cy="93714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6" name="Left Bracket 45">
            <a:extLst>
              <a:ext uri="{FF2B5EF4-FFF2-40B4-BE49-F238E27FC236}">
                <a16:creationId xmlns:a16="http://schemas.microsoft.com/office/drawing/2014/main" id="{9C679097-954D-47DE-9B25-787C564357A4}"/>
              </a:ext>
            </a:extLst>
          </p:cNvPr>
          <p:cNvSpPr/>
          <p:nvPr/>
        </p:nvSpPr>
        <p:spPr>
          <a:xfrm rot="16200000">
            <a:off x="3455030" y="3394561"/>
            <a:ext cx="41563" cy="102065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Left Bracket 46">
            <a:extLst>
              <a:ext uri="{FF2B5EF4-FFF2-40B4-BE49-F238E27FC236}">
                <a16:creationId xmlns:a16="http://schemas.microsoft.com/office/drawing/2014/main" id="{E5D60974-EB62-42D0-8EE6-72516E4DABB8}"/>
              </a:ext>
            </a:extLst>
          </p:cNvPr>
          <p:cNvSpPr/>
          <p:nvPr/>
        </p:nvSpPr>
        <p:spPr>
          <a:xfrm rot="16200000">
            <a:off x="4512094" y="3431630"/>
            <a:ext cx="41563" cy="94651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8" name="Text Placeholder 5">
            <a:extLst>
              <a:ext uri="{FF2B5EF4-FFF2-40B4-BE49-F238E27FC236}">
                <a16:creationId xmlns:a16="http://schemas.microsoft.com/office/drawing/2014/main" id="{43D286B9-D464-47E3-81E1-2A368A4F053B}"/>
              </a:ext>
            </a:extLst>
          </p:cNvPr>
          <p:cNvSpPr txBox="1">
            <a:spLocks/>
          </p:cNvSpPr>
          <p:nvPr/>
        </p:nvSpPr>
        <p:spPr>
          <a:xfrm>
            <a:off x="4235485" y="3912317"/>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Left Bracket 48">
            <a:extLst>
              <a:ext uri="{FF2B5EF4-FFF2-40B4-BE49-F238E27FC236}">
                <a16:creationId xmlns:a16="http://schemas.microsoft.com/office/drawing/2014/main" id="{728512E1-4B6D-433B-BFBA-E4706CDA658F}"/>
              </a:ext>
            </a:extLst>
          </p:cNvPr>
          <p:cNvSpPr/>
          <p:nvPr/>
        </p:nvSpPr>
        <p:spPr>
          <a:xfrm rot="16200000">
            <a:off x="5532478" y="3409121"/>
            <a:ext cx="34350" cy="10005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0" name="Text Placeholder 5">
            <a:extLst>
              <a:ext uri="{FF2B5EF4-FFF2-40B4-BE49-F238E27FC236}">
                <a16:creationId xmlns:a16="http://schemas.microsoft.com/office/drawing/2014/main" id="{4E712225-3DA9-406E-9FF3-654110F4A751}"/>
              </a:ext>
            </a:extLst>
          </p:cNvPr>
          <p:cNvSpPr txBox="1">
            <a:spLocks/>
          </p:cNvSpPr>
          <p:nvPr/>
        </p:nvSpPr>
        <p:spPr>
          <a:xfrm>
            <a:off x="5301501" y="3916822"/>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54CC6FC7-7D34-6542-B16A-E629E992CCB2}"/>
              </a:ext>
            </a:extLst>
          </p:cNvPr>
          <p:cNvGraphicFramePr/>
          <p:nvPr>
            <p:extLst>
              <p:ext uri="{D42A27DB-BD31-4B8C-83A1-F6EECF244321}">
                <p14:modId xmlns:p14="http://schemas.microsoft.com/office/powerpoint/2010/main" val="978017447"/>
              </p:ext>
            </p:extLst>
          </p:nvPr>
        </p:nvGraphicFramePr>
        <p:xfrm>
          <a:off x="260795" y="698109"/>
          <a:ext cx="6059981" cy="3813942"/>
        </p:xfrm>
        <a:graphic>
          <a:graphicData uri="http://schemas.openxmlformats.org/drawingml/2006/chart">
            <c:chart xmlns:c="http://schemas.openxmlformats.org/drawingml/2006/chart" xmlns:r="http://schemas.openxmlformats.org/officeDocument/2006/relationships" r:id="rId3"/>
          </a:graphicData>
        </a:graphic>
      </p:graphicFrame>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 * Current yield.</a:t>
            </a:r>
          </a:p>
        </p:txBody>
      </p:sp>
      <p:cxnSp>
        <p:nvCxnSpPr>
          <p:cNvPr id="36" name="Straight Connector 35"/>
          <p:cNvCxnSpPr/>
          <p:nvPr/>
        </p:nvCxnSpPr>
        <p:spPr>
          <a:xfrm>
            <a:off x="2624667" y="811644"/>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0618" y="749731"/>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endParaRPr lang="en-IN" sz="800" b="1" dirty="0">
              <a:solidFill>
                <a:srgbClr val="575756"/>
              </a:solidFill>
              <a:latin typeface="Open Sans"/>
              <a:ea typeface="Open Sans"/>
              <a:cs typeface="Open Sans"/>
              <a:sym typeface="Open Sans"/>
            </a:endParaRPr>
          </a:p>
          <a:p>
            <a:pPr lvl="0">
              <a:spcBef>
                <a:spcPts val="700"/>
              </a:spcBef>
              <a:buClr>
                <a:schemeClr val="dk1"/>
              </a:buClr>
              <a:buSzPts val="1100"/>
            </a:pPr>
            <a:r>
              <a:rPr lang="en-US" sz="800" b="1" dirty="0">
                <a:solidFill>
                  <a:srgbClr val="575756"/>
                </a:solidFill>
                <a:latin typeface="Open Sans"/>
                <a:ea typeface="Open Sans"/>
                <a:cs typeface="Open Sans"/>
              </a:rPr>
              <a:t>The twin challenges of low liquidity </a:t>
            </a:r>
            <a:r>
              <a:rPr lang="en-US" sz="800" dirty="0">
                <a:solidFill>
                  <a:srgbClr val="575756"/>
                </a:solidFill>
                <a:latin typeface="Open Sans"/>
                <a:ea typeface="Open Sans"/>
                <a:cs typeface="Open Sans"/>
              </a:rPr>
              <a:t>in the Indian bond market coupled with credit rating constraints (most RE project loans are typically rated below AA, the minimum requirement for local market acceptance) </a:t>
            </a:r>
            <a:r>
              <a:rPr lang="en-US" sz="800" b="1" dirty="0">
                <a:solidFill>
                  <a:srgbClr val="575756"/>
                </a:solidFill>
                <a:latin typeface="Open Sans"/>
                <a:ea typeface="Open Sans"/>
                <a:cs typeface="Open Sans"/>
              </a:rPr>
              <a:t>have driven Indian RE developers to tap international debt capital markets. </a:t>
            </a:r>
          </a:p>
          <a:p>
            <a:pPr>
              <a:spcBef>
                <a:spcPts val="700"/>
              </a:spcBef>
              <a:buClr>
                <a:schemeClr val="dk1"/>
              </a:buClr>
              <a:buSzPts val="1100"/>
            </a:pPr>
            <a:r>
              <a:rPr lang="en-US" sz="800" b="1" dirty="0">
                <a:solidFill>
                  <a:srgbClr val="575756"/>
                </a:solidFill>
                <a:latin typeface="Open Sans"/>
                <a:ea typeface="Open Sans"/>
                <a:cs typeface="Open Sans"/>
              </a:rPr>
              <a:t>Key players in India such as Greenko, ReNew Power, CLP Wind Farms, Hero Future Energies and Continuum Green Energy raised nearly INR 24,555 crore (USD 3.3 billion) in FY21 </a:t>
            </a:r>
            <a:r>
              <a:rPr lang="en-US" sz="800" dirty="0">
                <a:solidFill>
                  <a:srgbClr val="575756"/>
                </a:solidFill>
                <a:latin typeface="Open Sans"/>
                <a:ea typeface="Open Sans"/>
                <a:cs typeface="Open Sans"/>
              </a:rPr>
              <a:t>through green bonds to refinance their existing debt (Annexure I). </a:t>
            </a:r>
          </a:p>
          <a:p>
            <a:pPr>
              <a:spcBef>
                <a:spcPts val="700"/>
              </a:spcBef>
              <a:buClr>
                <a:schemeClr val="dk1"/>
              </a:buClr>
              <a:buSzPts val="1100"/>
            </a:pPr>
            <a:r>
              <a:rPr lang="en-US" sz="800" dirty="0">
                <a:solidFill>
                  <a:srgbClr val="575756"/>
                </a:solidFill>
                <a:latin typeface="Open Sans"/>
                <a:ea typeface="Open Sans"/>
                <a:cs typeface="Open Sans"/>
              </a:rPr>
              <a:t>Bond yields recovered from the economic shock that COVID-19 caused, which led to a temporary increase in yields in Q1. </a:t>
            </a:r>
            <a:r>
              <a:rPr lang="en-US" sz="800" b="1" dirty="0">
                <a:solidFill>
                  <a:srgbClr val="575756"/>
                </a:solidFill>
                <a:latin typeface="Open Sans"/>
                <a:ea typeface="Open Sans"/>
                <a:cs typeface="Open Sans"/>
              </a:rPr>
              <a:t>Interestingly, at a time of falling bond prices (or increasing bond yields) for RE developers in Q1, stock prices moved up (previous slide).</a:t>
            </a:r>
          </a:p>
          <a:p>
            <a:pPr>
              <a:spcBef>
                <a:spcPts val="700"/>
              </a:spcBef>
            </a:pPr>
            <a:r>
              <a:rPr lang="en-US" sz="800" b="1" dirty="0">
                <a:solidFill>
                  <a:srgbClr val="575756"/>
                </a:solidFill>
                <a:latin typeface="Open Sans"/>
                <a:ea typeface="Open Sans"/>
                <a:cs typeface="Open Sans"/>
              </a:rPr>
              <a:t>With bond yields falling to pre-COVID-19 levels in Q2 </a:t>
            </a:r>
            <a:r>
              <a:rPr lang="en-US" sz="800" dirty="0">
                <a:solidFill>
                  <a:srgbClr val="575756"/>
                </a:solidFill>
                <a:latin typeface="Open Sans"/>
                <a:ea typeface="Open Sans"/>
                <a:cs typeface="Open Sans"/>
              </a:rPr>
              <a:t>and below even that in Q3 and Q4, Indian RE developers began returning to overseas green bond markets. </a:t>
            </a:r>
          </a:p>
        </p:txBody>
      </p:sp>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Google Shape;99;p20">
            <a:extLst>
              <a:ext uri="{FF2B5EF4-FFF2-40B4-BE49-F238E27FC236}">
                <a16:creationId xmlns:a16="http://schemas.microsoft.com/office/drawing/2014/main" id="{C49E9269-692C-7149-9889-4518479CB8AC}"/>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around USD 3.3 billion raised through green bonds in FY21 to refinance existing debt; bond yields recovered from a temporary rise due to COVID-19 in Q1</a:t>
            </a:r>
            <a:endParaRPr sz="1200" dirty="0">
              <a:solidFill>
                <a:srgbClr val="0A9FD9"/>
              </a:solidFill>
            </a:endParaRPr>
          </a:p>
        </p:txBody>
      </p:sp>
      <p:sp>
        <p:nvSpPr>
          <p:cNvPr id="50" name="Text Placeholder 5">
            <a:extLst>
              <a:ext uri="{FF2B5EF4-FFF2-40B4-BE49-F238E27FC236}">
                <a16:creationId xmlns:a16="http://schemas.microsoft.com/office/drawing/2014/main" id="{F660EEA5-4288-43C6-A4C3-BB3E152DD3FE}"/>
              </a:ext>
            </a:extLst>
          </p:cNvPr>
          <p:cNvSpPr txBox="1">
            <a:spLocks/>
          </p:cNvSpPr>
          <p:nvPr/>
        </p:nvSpPr>
        <p:spPr>
          <a:xfrm>
            <a:off x="3947927" y="401961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 Placeholder 5">
            <a:extLst>
              <a:ext uri="{FF2B5EF4-FFF2-40B4-BE49-F238E27FC236}">
                <a16:creationId xmlns:a16="http://schemas.microsoft.com/office/drawing/2014/main" id="{77C742EB-CFA2-45F1-BF08-B788FD4F96BD}"/>
              </a:ext>
            </a:extLst>
          </p:cNvPr>
          <p:cNvSpPr txBox="1">
            <a:spLocks/>
          </p:cNvSpPr>
          <p:nvPr/>
        </p:nvSpPr>
        <p:spPr>
          <a:xfrm>
            <a:off x="3141672" y="4019619"/>
            <a:ext cx="62502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 Placeholder 5">
            <a:extLst>
              <a:ext uri="{FF2B5EF4-FFF2-40B4-BE49-F238E27FC236}">
                <a16:creationId xmlns:a16="http://schemas.microsoft.com/office/drawing/2014/main" id="{D9BA4CFE-B1F0-458B-8658-EF83825C7CB9}"/>
              </a:ext>
            </a:extLst>
          </p:cNvPr>
          <p:cNvSpPr txBox="1">
            <a:spLocks/>
          </p:cNvSpPr>
          <p:nvPr/>
        </p:nvSpPr>
        <p:spPr>
          <a:xfrm>
            <a:off x="4749143" y="401961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Left Bracket 55">
            <a:extLst>
              <a:ext uri="{FF2B5EF4-FFF2-40B4-BE49-F238E27FC236}">
                <a16:creationId xmlns:a16="http://schemas.microsoft.com/office/drawing/2014/main" id="{7B7B37C7-5BE5-4415-B36E-134AD4BC4CBB}"/>
              </a:ext>
            </a:extLst>
          </p:cNvPr>
          <p:cNvSpPr/>
          <p:nvPr/>
        </p:nvSpPr>
        <p:spPr>
          <a:xfrm rot="16200000">
            <a:off x="5734491" y="3670398"/>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7" name="Text Placeholder 5">
            <a:extLst>
              <a:ext uri="{FF2B5EF4-FFF2-40B4-BE49-F238E27FC236}">
                <a16:creationId xmlns:a16="http://schemas.microsoft.com/office/drawing/2014/main" id="{01AD6F74-8CE8-4751-8539-034A7344D452}"/>
              </a:ext>
            </a:extLst>
          </p:cNvPr>
          <p:cNvSpPr txBox="1">
            <a:spLocks/>
          </p:cNvSpPr>
          <p:nvPr/>
        </p:nvSpPr>
        <p:spPr>
          <a:xfrm>
            <a:off x="5491793" y="401961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Left Bracket 26">
            <a:extLst>
              <a:ext uri="{FF2B5EF4-FFF2-40B4-BE49-F238E27FC236}">
                <a16:creationId xmlns:a16="http://schemas.microsoft.com/office/drawing/2014/main" id="{377F4EA4-48C9-4643-BBAC-22171B003AFA}"/>
              </a:ext>
            </a:extLst>
          </p:cNvPr>
          <p:cNvSpPr/>
          <p:nvPr/>
        </p:nvSpPr>
        <p:spPr>
          <a:xfrm rot="16200000">
            <a:off x="4958067" y="3670398"/>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0" name="Left Bracket 29">
            <a:extLst>
              <a:ext uri="{FF2B5EF4-FFF2-40B4-BE49-F238E27FC236}">
                <a16:creationId xmlns:a16="http://schemas.microsoft.com/office/drawing/2014/main" id="{8AF73180-9BCC-6A42-86BF-A497E61A574E}"/>
              </a:ext>
            </a:extLst>
          </p:cNvPr>
          <p:cNvSpPr/>
          <p:nvPr/>
        </p:nvSpPr>
        <p:spPr>
          <a:xfrm rot="16200000">
            <a:off x="4181643" y="3670397"/>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Left Bracket 37">
            <a:extLst>
              <a:ext uri="{FF2B5EF4-FFF2-40B4-BE49-F238E27FC236}">
                <a16:creationId xmlns:a16="http://schemas.microsoft.com/office/drawing/2014/main" id="{7C6847C4-5C71-194C-8F60-FCD65B1B11E2}"/>
              </a:ext>
            </a:extLst>
          </p:cNvPr>
          <p:cNvSpPr/>
          <p:nvPr/>
        </p:nvSpPr>
        <p:spPr>
          <a:xfrm rot="16200000">
            <a:off x="3410525" y="3670397"/>
            <a:ext cx="34350" cy="73152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72873"/>
            <a:ext cx="8229600" cy="256735"/>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storage: </a:t>
            </a:r>
            <a:r>
              <a:rPr lang="en-US" sz="1200" dirty="0">
                <a:solidFill>
                  <a:srgbClr val="0A9FD9"/>
                </a:solidFill>
              </a:rPr>
              <a:t>key RE plus storage auctions in India get multiple extensions</a:t>
            </a:r>
            <a:endParaRPr sz="1200" dirty="0">
              <a:solidFill>
                <a:srgbClr val="0A9FD9"/>
              </a:solidFill>
            </a:endParaRPr>
          </a:p>
        </p:txBody>
      </p:sp>
      <p:graphicFrame>
        <p:nvGraphicFramePr>
          <p:cNvPr id="26" name="Table 25">
            <a:extLst>
              <a:ext uri="{FF2B5EF4-FFF2-40B4-BE49-F238E27FC236}">
                <a16:creationId xmlns:a16="http://schemas.microsoft.com/office/drawing/2014/main" id="{1719A63F-8F08-1241-9D45-4EAFACCE92C5}"/>
              </a:ext>
            </a:extLst>
          </p:cNvPr>
          <p:cNvGraphicFramePr>
            <a:graphicFrameLocks noGrp="1"/>
          </p:cNvGraphicFramePr>
          <p:nvPr>
            <p:extLst>
              <p:ext uri="{D42A27DB-BD31-4B8C-83A1-F6EECF244321}">
                <p14:modId xmlns:p14="http://schemas.microsoft.com/office/powerpoint/2010/main" val="3434064884"/>
              </p:ext>
            </p:extLst>
          </p:nvPr>
        </p:nvGraphicFramePr>
        <p:xfrm>
          <a:off x="3558845" y="800368"/>
          <a:ext cx="2778345" cy="3891140"/>
        </p:xfrm>
        <a:graphic>
          <a:graphicData uri="http://schemas.openxmlformats.org/drawingml/2006/table">
            <a:tbl>
              <a:tblPr firstRow="1" bandRow="1">
                <a:tableStyleId>{0E3FDE45-AF77-4B5C-9715-49D594BDF05E}</a:tableStyleId>
              </a:tblPr>
              <a:tblGrid>
                <a:gridCol w="970772">
                  <a:extLst>
                    <a:ext uri="{9D8B030D-6E8A-4147-A177-3AD203B41FA5}">
                      <a16:colId xmlns:a16="http://schemas.microsoft.com/office/drawing/2014/main" val="2145987011"/>
                    </a:ext>
                  </a:extLst>
                </a:gridCol>
                <a:gridCol w="1005238">
                  <a:extLst>
                    <a:ext uri="{9D8B030D-6E8A-4147-A177-3AD203B41FA5}">
                      <a16:colId xmlns:a16="http://schemas.microsoft.com/office/drawing/2014/main" val="599864313"/>
                    </a:ext>
                  </a:extLst>
                </a:gridCol>
                <a:gridCol w="802335">
                  <a:extLst>
                    <a:ext uri="{9D8B030D-6E8A-4147-A177-3AD203B41FA5}">
                      <a16:colId xmlns:a16="http://schemas.microsoft.com/office/drawing/2014/main" val="1011207916"/>
                    </a:ext>
                  </a:extLst>
                </a:gridCol>
              </a:tblGrid>
              <a:tr h="703356">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49975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Tamil Nadu (TANGEDCO),  February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MW (AC) solar power project with a 3MWh battery energy storage system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Q1 FY22</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1921460941"/>
                  </a:ext>
                </a:extLst>
              </a:tr>
              <a:tr h="499753">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Leh. UT of Ladakh (SECI), December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 MW solar with 50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Q1 FY22</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(extended)</a:t>
                      </a:r>
                    </a:p>
                  </a:txBody>
                  <a:tcPr marL="45720" marR="45720" anchor="ctr"/>
                </a:tc>
                <a:extLst>
                  <a:ext uri="{0D108BD9-81ED-4DB2-BD59-A6C34878D82A}">
                    <a16:rowId xmlns:a16="http://schemas.microsoft.com/office/drawing/2014/main" val="3482046205"/>
                  </a:ext>
                </a:extLst>
              </a:tr>
              <a:tr h="499753">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Chhattisgarh (SECI),</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September 2020, </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100 MW solar with 120 MWh BESS (capacity reduced)</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Q1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672628707"/>
                  </a:ext>
                </a:extLst>
              </a:tr>
              <a:tr h="758885">
                <a:tc>
                  <a:txBody>
                    <a:bodyPr/>
                    <a:lstStyle/>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(SECI),</a:t>
                      </a:r>
                    </a:p>
                    <a:p>
                      <a:pPr marR="0" algn="l" rtl="0" fontAlgn="b">
                        <a:lnSpc>
                          <a:spcPct val="100000"/>
                        </a:lnSpc>
                        <a:spcBef>
                          <a:spcPts val="0"/>
                        </a:spcBef>
                        <a:spcAft>
                          <a:spcPts val="0"/>
                        </a:spcAft>
                        <a:buClr>
                          <a:srgbClr val="000000"/>
                        </a:buClr>
                        <a:buFont typeface="Arial"/>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March 2020</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2,500 MW solar, wind, storage, others (thermal, hydro, etc.) hybrid in RTC manner (capacity reduced)</a:t>
                      </a: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Q1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373963435"/>
                  </a:ext>
                </a:extLst>
              </a:tr>
              <a:tr h="370187">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results in Q1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53163533"/>
                  </a:ext>
                </a:extLst>
              </a:tr>
              <a:tr h="499753">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Andaman &amp; Nicobar Islands (SECI), January 2020</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 MW floating solar with 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results in Q1 FY22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1317373123"/>
                  </a:ext>
                </a:extLst>
              </a:tr>
            </a:tbl>
          </a:graphicData>
        </a:graphic>
      </p:graphicFrame>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While a handful of pumped storage projects are operational (~3.3 GW as per CEA) in India (in states such as Telangana and Maharashtra), only two notable grid-scale battery storage projects are operational.</a:t>
            </a:r>
          </a:p>
          <a:p>
            <a:pPr lvl="0">
              <a:spcBef>
                <a:spcPts val="700"/>
              </a:spcBef>
              <a:buClr>
                <a:schemeClr val="dk1"/>
              </a:buClr>
              <a:buSzPts val="1100"/>
            </a:pPr>
            <a:r>
              <a:rPr lang="en-US" sz="800" dirty="0">
                <a:solidFill>
                  <a:srgbClr val="575756"/>
                </a:solidFill>
                <a:latin typeface="Open Sans"/>
                <a:ea typeface="Open Sans"/>
                <a:cs typeface="Open Sans"/>
              </a:rPr>
              <a:t>They include those deployed by Tata Power discom in Delhi. </a:t>
            </a:r>
            <a:r>
              <a:rPr lang="en-US" sz="800" b="1" dirty="0">
                <a:solidFill>
                  <a:srgbClr val="575756"/>
                </a:solidFill>
                <a:latin typeface="Open Sans"/>
                <a:ea typeface="Open Sans"/>
                <a:cs typeface="Open Sans"/>
              </a:rPr>
              <a:t>The most recent one includes a 150 kW / 528 kWh lithium-ion storage facility deployed for energy application, that is, peak shaving and providing a backup (four hours) to local consumers. The other one is a 10 MW battery storage facility for a reliable electricity distribution. </a:t>
            </a:r>
          </a:p>
          <a:p>
            <a:pPr>
              <a:spcBef>
                <a:spcPts val="700"/>
              </a:spcBef>
              <a:buClr>
                <a:schemeClr val="dk1"/>
              </a:buClr>
              <a:buSzPts val="1100"/>
            </a:pPr>
            <a:r>
              <a:rPr lang="en-US" sz="800" b="1" dirty="0">
                <a:solidFill>
                  <a:srgbClr val="575756"/>
                </a:solidFill>
                <a:latin typeface="Open Sans"/>
                <a:ea typeface="Open Sans"/>
                <a:cs typeface="Open Sans"/>
              </a:rPr>
              <a:t>FY21 witnessed a surge in RE plus storage auction announcements, though only one auction came to a closure – </a:t>
            </a:r>
            <a:r>
              <a:rPr lang="en-US" sz="800" dirty="0">
                <a:solidFill>
                  <a:srgbClr val="575756"/>
                </a:solidFill>
                <a:latin typeface="Open Sans"/>
                <a:ea typeface="Open Sans"/>
                <a:cs typeface="Open Sans"/>
              </a:rPr>
              <a:t>a 400 MW round-the-clock bid with solar, wind, and storage for Delhi and Dadra and Nagar Haveli. Other auctions are yet to be concluded due to multiple extensions.</a:t>
            </a:r>
            <a:endParaRPr lang="en-IN" sz="800" dirty="0">
              <a:solidFill>
                <a:srgbClr val="575756"/>
              </a:solidFill>
              <a:latin typeface="Open Sans"/>
              <a:ea typeface="Open Sans"/>
              <a:cs typeface="Open Sans"/>
              <a:sym typeface="Open Sans"/>
            </a:endParaRPr>
          </a:p>
          <a:p>
            <a:pPr lvl="0">
              <a:spcBef>
                <a:spcPts val="700"/>
              </a:spcBef>
              <a:buClr>
                <a:schemeClr val="dk1"/>
              </a:buClr>
              <a:buSzPts val="1100"/>
            </a:pPr>
            <a:r>
              <a:rPr lang="en-US" sz="800" dirty="0">
                <a:solidFill>
                  <a:srgbClr val="575756"/>
                </a:solidFill>
                <a:latin typeface="Open Sans"/>
                <a:ea typeface="Open Sans"/>
                <a:cs typeface="Open Sans"/>
              </a:rPr>
              <a:t>Going forward, </a:t>
            </a:r>
            <a:r>
              <a:rPr lang="en-US" sz="800" b="1" dirty="0">
                <a:solidFill>
                  <a:srgbClr val="575756"/>
                </a:solidFill>
                <a:latin typeface="Open Sans"/>
                <a:ea typeface="Open Sans"/>
                <a:cs typeface="Open Sans"/>
              </a:rPr>
              <a:t>RE project auction activity is expected to lean towards innovative project designs </a:t>
            </a:r>
            <a:r>
              <a:rPr lang="en-US" sz="800" dirty="0">
                <a:solidFill>
                  <a:srgbClr val="575756"/>
                </a:solidFill>
                <a:latin typeface="Open Sans"/>
                <a:ea typeface="Open Sans"/>
                <a:cs typeface="Open Sans"/>
              </a:rPr>
              <a:t>with the inclusion of energy storage.</a:t>
            </a: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Energy Storage News (2021); press release by Tata Power (2019).</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3468159" y="4725826"/>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74063" y="504322"/>
            <a:ext cx="2863128"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energy storage auctions</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5926C8CE-29B1-AE48-84DF-D25C6C64C657}"/>
              </a:ext>
            </a:extLst>
          </p:cNvPr>
          <p:cNvGrpSpPr/>
          <p:nvPr/>
        </p:nvGrpSpPr>
        <p:grpSpPr>
          <a:xfrm>
            <a:off x="185803" y="518279"/>
            <a:ext cx="3344291" cy="4235221"/>
            <a:chOff x="185803" y="518279"/>
            <a:chExt cx="3344291" cy="4235221"/>
          </a:xfrm>
        </p:grpSpPr>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85803" y="51827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Key operational grid-scale battery storage projects in India</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36C747F-CC7F-C247-824D-4A5CEA454DF8}"/>
                </a:ext>
              </a:extLst>
            </p:cNvPr>
            <p:cNvSpPr>
              <a:spLocks noChangeArrowheads="1"/>
            </p:cNvSpPr>
            <p:nvPr/>
          </p:nvSpPr>
          <p:spPr bwMode="auto">
            <a:xfrm>
              <a:off x="281654" y="951886"/>
              <a:ext cx="712705" cy="1856528"/>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Community-based lithium-ion storage in Delhi (March 2021)</a:t>
              </a:r>
            </a:p>
          </p:txBody>
        </p:sp>
        <p:sp>
          <p:nvSpPr>
            <p:cNvPr id="57" name="Rectangle 56">
              <a:extLst>
                <a:ext uri="{FF2B5EF4-FFF2-40B4-BE49-F238E27FC236}">
                  <a16:creationId xmlns:a16="http://schemas.microsoft.com/office/drawing/2014/main" id="{1294F0AD-1C64-104B-9651-42657F61A452}"/>
                </a:ext>
              </a:extLst>
            </p:cNvPr>
            <p:cNvSpPr>
              <a:spLocks noChangeArrowheads="1"/>
            </p:cNvSpPr>
            <p:nvPr/>
          </p:nvSpPr>
          <p:spPr bwMode="auto">
            <a:xfrm>
              <a:off x="1023111" y="955519"/>
              <a:ext cx="2387622" cy="1856528"/>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150 kW / 528 kWh lithium-ion battery storage deployed for last-mile electricity distribution by Tata Power discom in Delhi. </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Storage to charge during off-peak hours and discharge during peak-hours thereby deferring investment in expensive transformer equipment by ‘peak shaving’.</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Storage to also provide four hours of backup at 150 kW to local service providers including hospitals, commercial complexes, and local residential consumers.</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Project deployed by Nexcharge, a Joint Venture (JV) between India’s Exide and Switzerland’s Leclanche.</a:t>
              </a:r>
            </a:p>
          </p:txBody>
        </p:sp>
        <p:sp>
          <p:nvSpPr>
            <p:cNvPr id="31" name="Rectangle 30">
              <a:extLst>
                <a:ext uri="{FF2B5EF4-FFF2-40B4-BE49-F238E27FC236}">
                  <a16:creationId xmlns:a16="http://schemas.microsoft.com/office/drawing/2014/main" id="{44AAC75B-43AE-EE47-8C94-25A848C41BD1}"/>
                </a:ext>
              </a:extLst>
            </p:cNvPr>
            <p:cNvSpPr>
              <a:spLocks noChangeArrowheads="1"/>
            </p:cNvSpPr>
            <p:nvPr/>
          </p:nvSpPr>
          <p:spPr bwMode="auto">
            <a:xfrm>
              <a:off x="278867" y="2896973"/>
              <a:ext cx="712705" cy="1856527"/>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Grid-scale lithium battery storage in Delhi (February 2019)</a:t>
              </a:r>
            </a:p>
          </p:txBody>
        </p:sp>
        <p:sp>
          <p:nvSpPr>
            <p:cNvPr id="32" name="Rectangle 31">
              <a:extLst>
                <a:ext uri="{FF2B5EF4-FFF2-40B4-BE49-F238E27FC236}">
                  <a16:creationId xmlns:a16="http://schemas.microsoft.com/office/drawing/2014/main" id="{A9BD9BD7-2C8C-5242-A9D4-0A98EC13E300}"/>
                </a:ext>
              </a:extLst>
            </p:cNvPr>
            <p:cNvSpPr>
              <a:spLocks noChangeArrowheads="1"/>
            </p:cNvSpPr>
            <p:nvPr/>
          </p:nvSpPr>
          <p:spPr bwMode="auto">
            <a:xfrm>
              <a:off x="1021006" y="2896973"/>
              <a:ext cx="2387622" cy="1856527"/>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10 MW lithium-ion battery storage deployed by Tata Power discom in Delhi.</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Storage deployed for power applications such as grid stabilisation, peak load management, and enhancing system flexibility and reliability.</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Project deployed by AES and Mitsubishi Corporation with technology from Fluence.</a:t>
              </a:r>
            </a:p>
          </p:txBody>
        </p:sp>
      </p:gr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7558"/>
            <a:ext cx="8229600" cy="297765"/>
          </a:xfrm>
          <a:prstGeom prst="rect">
            <a:avLst/>
          </a:prstGeom>
        </p:spPr>
        <p:txBody>
          <a:bodyPr spcFirstLastPara="1" wrap="square" lIns="91425" tIns="91425" rIns="91425" bIns="91425" anchor="b" anchorCtr="0">
            <a:noAutofit/>
          </a:bodyPr>
          <a:lstStyle/>
          <a:p>
            <a:pPr lvl="0"/>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br>
              <a:rPr lang="en-US" sz="1200" dirty="0">
                <a:solidFill>
                  <a:srgbClr val="575756"/>
                </a:solidFill>
              </a:rPr>
            </a:br>
            <a:r>
              <a:rPr lang="en-US" sz="1200" dirty="0">
                <a:solidFill>
                  <a:srgbClr val="575756"/>
                </a:solidFill>
              </a:rPr>
              <a:t>Electric mobility: </a:t>
            </a:r>
            <a:r>
              <a:rPr lang="en-US" sz="1200" dirty="0">
                <a:solidFill>
                  <a:srgbClr val="0A9FD9"/>
                </a:solidFill>
              </a:rPr>
              <a:t>share of electric vehicles (</a:t>
            </a:r>
            <a:r>
              <a:rPr lang="en-IN" sz="1200" dirty="0">
                <a:solidFill>
                  <a:srgbClr val="0A9FD9"/>
                </a:solidFill>
              </a:rPr>
              <a:t>EVs) and hybrid vehicles sales at an all-time high</a:t>
            </a:r>
            <a:endParaRPr sz="1200" dirty="0">
              <a:solidFill>
                <a:srgbClr val="0A9FD9"/>
              </a:solidFill>
            </a:endParaRPr>
          </a:p>
        </p:txBody>
      </p:sp>
      <p:sp>
        <p:nvSpPr>
          <p:cNvPr id="16" name="Google Shape;100;p20"/>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Overall EV and hybrid vehicle sales observed a sharp dip at the beginning of FY21. After the nationwide lockdown was lifted, EV and hybrid vehicle sales as a share of overall vehicle sales went up </a:t>
            </a:r>
            <a:r>
              <a:rPr lang="en-US" sz="800" b="1" dirty="0">
                <a:solidFill>
                  <a:srgbClr val="575756"/>
                </a:solidFill>
                <a:latin typeface="Open Sans"/>
                <a:ea typeface="Open Sans"/>
                <a:cs typeface="Open Sans"/>
              </a:rPr>
              <a:t>from 0.38% in April 2020 to 2.29% in March 2021, owing to pent-up demand during the lockdown and increasing petrol/diesel prices.</a:t>
            </a:r>
            <a:endParaRPr lang="en-IN" sz="800" b="1" dirty="0">
              <a:solidFill>
                <a:srgbClr val="575756"/>
              </a:solidFill>
              <a:latin typeface="Open Sans"/>
              <a:ea typeface="Open Sans"/>
              <a:cs typeface="Open Sans"/>
              <a:sym typeface="Open Sans"/>
            </a:endParaRPr>
          </a:p>
          <a:p>
            <a:pPr>
              <a:spcBef>
                <a:spcPts val="700"/>
              </a:spcBef>
              <a:buClr>
                <a:schemeClr val="dk1"/>
              </a:buClr>
              <a:buSzPts val="1100"/>
            </a:pPr>
            <a:r>
              <a:rPr lang="en-US" sz="800" dirty="0">
                <a:solidFill>
                  <a:srgbClr val="575756"/>
                </a:solidFill>
                <a:latin typeface="Open Sans"/>
                <a:ea typeface="Open Sans"/>
                <a:cs typeface="Open Sans"/>
              </a:rPr>
              <a:t>To promote further uptake of EVs, in January 2021, the Ministry of Road Transport and Highways (MoRTH) approved </a:t>
            </a:r>
            <a:r>
              <a:rPr lang="en-US" sz="800" b="1" dirty="0">
                <a:solidFill>
                  <a:srgbClr val="575756"/>
                </a:solidFill>
                <a:latin typeface="Open Sans"/>
                <a:ea typeface="Open Sans"/>
                <a:cs typeface="Open Sans"/>
              </a:rPr>
              <a:t>a green tax on older vehicles thereby phasing out unfit and polluting vehicles.</a:t>
            </a:r>
            <a:r>
              <a:rPr lang="en-US" sz="800" dirty="0">
                <a:solidFill>
                  <a:srgbClr val="575756"/>
                </a:solidFill>
                <a:latin typeface="Open Sans"/>
                <a:ea typeface="Open Sans"/>
                <a:cs typeface="Open Sans"/>
              </a:rPr>
              <a:t> </a:t>
            </a:r>
          </a:p>
          <a:p>
            <a:pPr>
              <a:spcBef>
                <a:spcPts val="700"/>
              </a:spcBef>
              <a:buClr>
                <a:schemeClr val="dk1"/>
              </a:buClr>
              <a:buSzPts val="1100"/>
            </a:pPr>
            <a:r>
              <a:rPr lang="en-US" sz="800" b="1" dirty="0">
                <a:solidFill>
                  <a:srgbClr val="575756"/>
                </a:solidFill>
                <a:latin typeface="Open Sans"/>
                <a:ea typeface="Open Sans"/>
                <a:cs typeface="Open Sans"/>
                <a:sym typeface="Open Sans"/>
              </a:rPr>
              <a:t>Ola Electric </a:t>
            </a:r>
            <a:r>
              <a:rPr lang="en-US" sz="800" dirty="0">
                <a:solidFill>
                  <a:srgbClr val="575756"/>
                </a:solidFill>
                <a:latin typeface="Open Sans"/>
                <a:ea typeface="Open Sans"/>
                <a:cs typeface="Open Sans"/>
                <a:sym typeface="Open Sans"/>
              </a:rPr>
              <a:t>announced its plans to setup a</a:t>
            </a:r>
            <a:r>
              <a:rPr lang="en-US" sz="800" b="1" dirty="0">
                <a:solidFill>
                  <a:srgbClr val="575756"/>
                </a:solidFill>
                <a:latin typeface="Open Sans"/>
                <a:ea typeface="Open Sans"/>
                <a:cs typeface="Open Sans"/>
                <a:sym typeface="Open Sans"/>
              </a:rPr>
              <a:t> hypercharger network for its fleet, starting with 5000  chargers across 100 cities </a:t>
            </a:r>
            <a:r>
              <a:rPr lang="en-US" sz="800" dirty="0">
                <a:solidFill>
                  <a:srgbClr val="575756"/>
                </a:solidFill>
                <a:latin typeface="Open Sans"/>
                <a:ea typeface="Open Sans"/>
                <a:cs typeface="Open Sans"/>
                <a:sym typeface="Open Sans"/>
              </a:rPr>
              <a:t>primarily for electric two-wheelers. </a:t>
            </a:r>
          </a:p>
          <a:p>
            <a:pPr>
              <a:spcBef>
                <a:spcPts val="700"/>
              </a:spcBef>
              <a:buClr>
                <a:schemeClr val="dk1"/>
              </a:buClr>
              <a:buSzPts val="1100"/>
            </a:pPr>
            <a:r>
              <a:rPr lang="en-IN" sz="800" b="1" dirty="0">
                <a:solidFill>
                  <a:srgbClr val="575756"/>
                </a:solidFill>
                <a:latin typeface="Open Sans"/>
                <a:ea typeface="Open Sans"/>
                <a:cs typeface="Open Sans"/>
                <a:sym typeface="Open Sans"/>
              </a:rPr>
              <a:t>OEMs with highest EV sales in FY21 </a:t>
            </a:r>
            <a:r>
              <a:rPr lang="en-IN" sz="800" dirty="0">
                <a:solidFill>
                  <a:srgbClr val="575756"/>
                </a:solidFill>
                <a:latin typeface="Open Sans"/>
                <a:ea typeface="Open Sans"/>
                <a:cs typeface="Open Sans"/>
                <a:sym typeface="Open Sans"/>
              </a:rPr>
              <a:t>were:</a:t>
            </a:r>
            <a:r>
              <a:rPr lang="en-IN" sz="800" b="1" dirty="0">
                <a:solidFill>
                  <a:srgbClr val="575756"/>
                </a:solidFill>
                <a:latin typeface="Open Sans"/>
                <a:ea typeface="Open Sans"/>
                <a:cs typeface="Open Sans"/>
                <a:sym typeface="Open Sans"/>
              </a:rPr>
              <a:t>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Hero Electric (14,763), Okinawa (6,947) and Ampere (5,890)</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(8,937), Saera Electric (3,937) and Mahindra Electric* (3,431)</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(3,658), Mahindra Electric* (3,249) and MG Motors* (1,102)</a:t>
            </a: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vehicles (&lt; 25 km/hr), e-rickshaws (three-wheelers) and electric two-wheelers), Electric Mobility Dashboard (2021), CEEW Centre for Energy Finance . *Based on sales data for FY21 up to March 2021.</a:t>
            </a:r>
          </a:p>
          <a:p>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a16="http://schemas.microsoft.com/office/drawing/2014/main" id="{6897CAFD-B721-1343-B95C-FB7DBE5FD327}"/>
              </a:ext>
            </a:extLst>
          </p:cNvPr>
          <p:cNvGraphicFramePr/>
          <p:nvPr>
            <p:extLst>
              <p:ext uri="{D42A27DB-BD31-4B8C-83A1-F6EECF244321}">
                <p14:modId xmlns:p14="http://schemas.microsoft.com/office/powerpoint/2010/main" val="1564361063"/>
              </p:ext>
            </p:extLst>
          </p:nvPr>
        </p:nvGraphicFramePr>
        <p:xfrm>
          <a:off x="253761" y="727469"/>
          <a:ext cx="6067015" cy="402740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86191197-E22D-7A4C-9BFB-86ABAF4E2F9D}"/>
              </a:ext>
            </a:extLst>
          </p:cNvPr>
          <p:cNvSpPr txBox="1">
            <a:spLocks/>
          </p:cNvSpPr>
          <p:nvPr/>
        </p:nvSpPr>
        <p:spPr>
          <a:xfrm>
            <a:off x="4058110" y="438848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 Placeholder 5">
            <a:extLst>
              <a:ext uri="{FF2B5EF4-FFF2-40B4-BE49-F238E27FC236}">
                <a16:creationId xmlns:a16="http://schemas.microsoft.com/office/drawing/2014/main" id="{EFCC1308-8D3F-1445-9BA1-0B5ECF22BBCE}"/>
              </a:ext>
            </a:extLst>
          </p:cNvPr>
          <p:cNvSpPr txBox="1">
            <a:spLocks/>
          </p:cNvSpPr>
          <p:nvPr/>
        </p:nvSpPr>
        <p:spPr>
          <a:xfrm>
            <a:off x="3444801" y="4383550"/>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Left Bracket 30">
            <a:extLst>
              <a:ext uri="{FF2B5EF4-FFF2-40B4-BE49-F238E27FC236}">
                <a16:creationId xmlns:a16="http://schemas.microsoft.com/office/drawing/2014/main" id="{4D2B460B-E6DB-3441-B250-2E416764C5D2}"/>
              </a:ext>
            </a:extLst>
          </p:cNvPr>
          <p:cNvSpPr/>
          <p:nvPr/>
        </p:nvSpPr>
        <p:spPr>
          <a:xfrm rot="16200000">
            <a:off x="3695757" y="4116561"/>
            <a:ext cx="41563" cy="52899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Left Bracket 32">
            <a:extLst>
              <a:ext uri="{FF2B5EF4-FFF2-40B4-BE49-F238E27FC236}">
                <a16:creationId xmlns:a16="http://schemas.microsoft.com/office/drawing/2014/main" id="{5C8B5C3E-8386-2741-9F3B-019A76E68FBA}"/>
              </a:ext>
            </a:extLst>
          </p:cNvPr>
          <p:cNvSpPr/>
          <p:nvPr/>
        </p:nvSpPr>
        <p:spPr>
          <a:xfrm rot="16200000">
            <a:off x="4306137" y="4116561"/>
            <a:ext cx="41563" cy="52899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Left Bracket 34">
            <a:extLst>
              <a:ext uri="{FF2B5EF4-FFF2-40B4-BE49-F238E27FC236}">
                <a16:creationId xmlns:a16="http://schemas.microsoft.com/office/drawing/2014/main" id="{AF2DDFC4-DC27-5F48-8714-D1EE8DD2E633}"/>
              </a:ext>
            </a:extLst>
          </p:cNvPr>
          <p:cNvSpPr/>
          <p:nvPr/>
        </p:nvSpPr>
        <p:spPr>
          <a:xfrm rot="16200000">
            <a:off x="4891925" y="4116561"/>
            <a:ext cx="41563" cy="52899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 Placeholder 5">
            <a:extLst>
              <a:ext uri="{FF2B5EF4-FFF2-40B4-BE49-F238E27FC236}">
                <a16:creationId xmlns:a16="http://schemas.microsoft.com/office/drawing/2014/main" id="{31F8502F-9DFC-BB4D-97C5-EFCF52E7897C}"/>
              </a:ext>
            </a:extLst>
          </p:cNvPr>
          <p:cNvSpPr txBox="1">
            <a:spLocks/>
          </p:cNvSpPr>
          <p:nvPr/>
        </p:nvSpPr>
        <p:spPr>
          <a:xfrm>
            <a:off x="4615316" y="438848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Left Bracket 27">
            <a:extLst>
              <a:ext uri="{FF2B5EF4-FFF2-40B4-BE49-F238E27FC236}">
                <a16:creationId xmlns:a16="http://schemas.microsoft.com/office/drawing/2014/main" id="{16E3B346-B963-4104-AE2E-8B8C7AD9AC99}"/>
              </a:ext>
            </a:extLst>
          </p:cNvPr>
          <p:cNvSpPr/>
          <p:nvPr/>
        </p:nvSpPr>
        <p:spPr>
          <a:xfrm rot="16200000">
            <a:off x="5479638" y="4121066"/>
            <a:ext cx="41563" cy="528992"/>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 Placeholder 5">
            <a:extLst>
              <a:ext uri="{FF2B5EF4-FFF2-40B4-BE49-F238E27FC236}">
                <a16:creationId xmlns:a16="http://schemas.microsoft.com/office/drawing/2014/main" id="{DE20A4C0-8917-4F7C-83D4-E76A90D1342D}"/>
              </a:ext>
            </a:extLst>
          </p:cNvPr>
          <p:cNvSpPr txBox="1">
            <a:spLocks/>
          </p:cNvSpPr>
          <p:nvPr/>
        </p:nvSpPr>
        <p:spPr>
          <a:xfrm>
            <a:off x="5203029" y="4392993"/>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FY21</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6"/>
            <a:ext cx="7006856" cy="2444933"/>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a:p>
            <a:pPr marL="0" lvl="0" indent="0">
              <a:buNone/>
            </a:pPr>
            <a:endParaRPr lang="en-IN" sz="1200" dirty="0"/>
          </a:p>
          <a:p>
            <a:pPr marL="0" lvl="0" indent="0">
              <a:buNone/>
            </a:pPr>
            <a:r>
              <a:rPr lang="en-IN" sz="1400" b="1" dirty="0"/>
              <a:t>Authors</a:t>
            </a:r>
          </a:p>
          <a:p>
            <a:pPr marL="0" lvl="0" indent="0">
              <a:buNone/>
            </a:pPr>
            <a:r>
              <a:rPr lang="en-IN" sz="1200" dirty="0"/>
              <a:t>Ruchita Shah (ruchita.shah@ceew.in)</a:t>
            </a:r>
          </a:p>
          <a:p>
            <a:pPr marL="0" lvl="0" indent="0">
              <a:buNone/>
            </a:pPr>
            <a:r>
              <a:rPr lang="en-IN" sz="1200" dirty="0"/>
              <a:t>Nikhil Sharma (nikhil.sharma@ceew.in)</a:t>
            </a:r>
          </a:p>
          <a:p>
            <a:pPr marL="0" lvl="0" indent="0">
              <a:buNone/>
            </a:pPr>
            <a:r>
              <a:rPr lang="en-IN" sz="1200" dirty="0"/>
              <a:t>Meghna Nair (meghna.nair@ceew.in)</a:t>
            </a:r>
          </a:p>
          <a:p>
            <a:pPr marL="0" lvl="0" indent="0">
              <a:buNone/>
            </a:pPr>
            <a:r>
              <a:rPr lang="en-IN" sz="1200" dirty="0"/>
              <a:t>Shreyas Garg (shreyas.garg@ceew.in)</a:t>
            </a:r>
          </a:p>
          <a:p>
            <a:pPr marL="0" lvl="0" indent="0">
              <a:buNone/>
            </a:pPr>
            <a:r>
              <a:rPr lang="en-IN" sz="1200" dirty="0"/>
              <a:t>Gagan Sidhu (gagan.sidhu@ceew.in)</a:t>
            </a:r>
          </a:p>
          <a:p>
            <a:pPr marL="0" lvl="0" indent="0">
              <a:buNone/>
            </a:pPr>
            <a:endParaRPr lang="en-IN" dirty="0"/>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 (last 2 years)</a:t>
            </a:r>
            <a:endParaRPr sz="1200" dirty="0">
              <a:solidFill>
                <a:srgbClr val="0A9FD9"/>
              </a:solidFill>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6" name="Table 15">
            <a:extLst>
              <a:ext uri="{FF2B5EF4-FFF2-40B4-BE49-F238E27FC236}">
                <a16:creationId xmlns:a16="http://schemas.microsoft.com/office/drawing/2014/main" id="{84E95EB2-740E-AC47-BD01-C238F567C349}"/>
              </a:ext>
            </a:extLst>
          </p:cNvPr>
          <p:cNvGraphicFramePr>
            <a:graphicFrameLocks noGrp="1"/>
          </p:cNvGraphicFramePr>
          <p:nvPr>
            <p:extLst>
              <p:ext uri="{D42A27DB-BD31-4B8C-83A1-F6EECF244321}">
                <p14:modId xmlns:p14="http://schemas.microsoft.com/office/powerpoint/2010/main" val="2158660342"/>
              </p:ext>
            </p:extLst>
          </p:nvPr>
        </p:nvGraphicFramePr>
        <p:xfrm>
          <a:off x="243308" y="552897"/>
          <a:ext cx="8656223" cy="4080063"/>
        </p:xfrm>
        <a:graphic>
          <a:graphicData uri="http://schemas.openxmlformats.org/drawingml/2006/table">
            <a:tbl>
              <a:tblPr firstRow="1" bandRow="1">
                <a:tableStyleId>{69012ECD-51FC-41F1-AA8D-1B2483CD663E}</a:tableStyleId>
              </a:tblPr>
              <a:tblGrid>
                <a:gridCol w="860278">
                  <a:extLst>
                    <a:ext uri="{9D8B030D-6E8A-4147-A177-3AD203B41FA5}">
                      <a16:colId xmlns:a16="http://schemas.microsoft.com/office/drawing/2014/main" val="3324511095"/>
                    </a:ext>
                  </a:extLst>
                </a:gridCol>
                <a:gridCol w="1032642">
                  <a:extLst>
                    <a:ext uri="{9D8B030D-6E8A-4147-A177-3AD203B41FA5}">
                      <a16:colId xmlns:a16="http://schemas.microsoft.com/office/drawing/2014/main" val="2145987011"/>
                    </a:ext>
                  </a:extLst>
                </a:gridCol>
                <a:gridCol w="906517">
                  <a:extLst>
                    <a:ext uri="{9D8B030D-6E8A-4147-A177-3AD203B41FA5}">
                      <a16:colId xmlns:a16="http://schemas.microsoft.com/office/drawing/2014/main" val="599864313"/>
                    </a:ext>
                  </a:extLst>
                </a:gridCol>
                <a:gridCol w="953814">
                  <a:extLst>
                    <a:ext uri="{9D8B030D-6E8A-4147-A177-3AD203B41FA5}">
                      <a16:colId xmlns:a16="http://schemas.microsoft.com/office/drawing/2014/main" val="740781778"/>
                    </a:ext>
                  </a:extLst>
                </a:gridCol>
                <a:gridCol w="1172836">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370279">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p>
                  </a:txBody>
                  <a:tcPr anchor="ctr">
                    <a:solidFill>
                      <a:schemeClr val="accent1"/>
                    </a:solidFill>
                  </a:tcPr>
                </a:tc>
                <a:extLst>
                  <a:ext uri="{0D108BD9-81ED-4DB2-BD59-A6C34878D82A}">
                    <a16:rowId xmlns:a16="http://schemas.microsoft.com/office/drawing/2014/main" val="893640282"/>
                  </a:ext>
                </a:extLst>
              </a:tr>
              <a:tr h="17279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no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p>
                  </a:txBody>
                  <a:tcPr marL="0" marR="0" marT="0" marB="0"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585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7.25</a:t>
                      </a:r>
                    </a:p>
                  </a:txBody>
                  <a:tcPr anchor="ctr">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noFill/>
                  </a:tcPr>
                </a:tc>
                <a:extLst>
                  <a:ext uri="{0D108BD9-81ED-4DB2-BD59-A6C34878D82A}">
                    <a16:rowId xmlns:a16="http://schemas.microsoft.com/office/drawing/2014/main" val="2459468968"/>
                  </a:ext>
                </a:extLst>
              </a:tr>
              <a:tr h="17279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solidFill>
                      <a:schemeClr val="accent1">
                        <a:lumMod val="20000"/>
                        <a:lumOff val="80000"/>
                      </a:schemeClr>
                    </a:solid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p>
                  </a:txBody>
                  <a:tcPr marL="0" marR="0" marT="0" marB="0"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940</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3.85%</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solidFill>
                      <a:schemeClr val="accent1">
                        <a:lumMod val="20000"/>
                        <a:lumOff val="80000"/>
                      </a:schemeClr>
                    </a:solidFill>
                  </a:tcPr>
                </a:tc>
                <a:tc>
                  <a:txBody>
                    <a:bodyPr/>
                    <a:lstStyle/>
                    <a:p>
                      <a:pPr algn="ctr" fontAlgn="t"/>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Redemption of previous fund raise</a:t>
                      </a:r>
                    </a:p>
                  </a:txBody>
                  <a:tcPr marL="0" marR="0" marT="0" marB="0" anchor="ctr">
                    <a:solidFill>
                      <a:schemeClr val="accent1">
                        <a:lumMod val="20000"/>
                        <a:lumOff val="80000"/>
                      </a:schemeClr>
                    </a:solidFill>
                  </a:tcPr>
                </a:tc>
                <a:extLst>
                  <a:ext uri="{0D108BD9-81ED-4DB2-BD59-A6C34878D82A}">
                    <a16:rowId xmlns:a16="http://schemas.microsoft.com/office/drawing/2014/main" val="1088557434"/>
                  </a:ext>
                </a:extLst>
              </a:tr>
              <a:tr h="30054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no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Hero Future Energies</a:t>
                      </a:r>
                    </a:p>
                  </a:txBody>
                  <a:tcPr marL="0" marR="0" marT="0" marB="0"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363</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p>
                  </a:txBody>
                  <a:tcPr anchor="ctr">
                    <a:noFill/>
                  </a:tcPr>
                </a:tc>
                <a:tc>
                  <a:txBody>
                    <a:bodyPr/>
                    <a:lstStyle/>
                    <a:p>
                      <a:pPr algn="ctr" fontAlgn="b"/>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noFill/>
                  </a:tcPr>
                </a:tc>
                <a:extLst>
                  <a:ext uri="{0D108BD9-81ED-4DB2-BD59-A6C34878D82A}">
                    <a16:rowId xmlns:a16="http://schemas.microsoft.com/office/drawing/2014/main" val="4066510845"/>
                  </a:ext>
                </a:extLst>
              </a:tr>
              <a:tr h="27153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solidFill>
                      <a:schemeClr val="accent1">
                        <a:lumMod val="20000"/>
                        <a:lumOff val="80000"/>
                      </a:schemeClr>
                    </a:solid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p>
                  </a:txBody>
                  <a:tcPr marL="0" marR="0" marT="0" marB="0"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460</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p>
                  </a:txBody>
                  <a:tcPr anchor="ctr">
                    <a:solidFill>
                      <a:schemeClr val="accent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solidFill>
                      <a:schemeClr val="accent1">
                        <a:lumMod val="20000"/>
                        <a:lumOff val="80000"/>
                      </a:schemeClr>
                    </a:solidFill>
                  </a:tcPr>
                </a:tc>
                <a:extLst>
                  <a:ext uri="{0D108BD9-81ED-4DB2-BD59-A6C34878D82A}">
                    <a16:rowId xmlns:a16="http://schemas.microsoft.com/office/drawing/2014/main" val="4255255711"/>
                  </a:ext>
                </a:extLst>
              </a:tr>
              <a:tr h="27153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no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Continuum Green Energy</a:t>
                      </a:r>
                    </a:p>
                  </a:txBody>
                  <a:tcPr marL="0" marR="0" marT="0" marB="0"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561</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p>
                  </a:txBody>
                  <a:tcPr anchor="ctr">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noFill/>
                  </a:tcPr>
                </a:tc>
                <a:extLst>
                  <a:ext uri="{0D108BD9-81ED-4DB2-BD59-A6C34878D82A}">
                    <a16:rowId xmlns:a16="http://schemas.microsoft.com/office/drawing/2014/main" val="699031472"/>
                  </a:ext>
                </a:extLst>
              </a:tr>
              <a:tr h="27153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solidFill>
                      <a:schemeClr val="accent1">
                        <a:lumMod val="20000"/>
                        <a:lumOff val="80000"/>
                      </a:schemeClr>
                    </a:solid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CLP Wind Farms</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Wind</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 (India Ratings)</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to 3</a:t>
                      </a:r>
                    </a:p>
                  </a:txBody>
                  <a:tcPr anchor="ctr">
                    <a:solidFill>
                      <a:schemeClr val="accent1">
                        <a:lumMod val="20000"/>
                        <a:lumOff val="80000"/>
                      </a:schemeClr>
                    </a:solidFill>
                  </a:tcPr>
                </a:tc>
                <a:tc>
                  <a:txBody>
                    <a:bodyPr/>
                    <a:lstStyle/>
                    <a:p>
                      <a:pPr algn="ctr" fontAlgn="b"/>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anchor="ctr">
                    <a:solidFill>
                      <a:schemeClr val="accent1">
                        <a:lumMod val="20000"/>
                        <a:lumOff val="80000"/>
                      </a:schemeClr>
                    </a:solidFill>
                  </a:tcPr>
                </a:tc>
                <a:extLst>
                  <a:ext uri="{0D108BD9-81ED-4DB2-BD59-A6C34878D82A}">
                    <a16:rowId xmlns:a16="http://schemas.microsoft.com/office/drawing/2014/main" val="2673246452"/>
                  </a:ext>
                </a:extLst>
              </a:tr>
              <a:tr h="172797">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no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ReNew Power</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5.375%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high-cost local debt</a:t>
                      </a:r>
                    </a:p>
                  </a:txBody>
                  <a:tcPr anchor="ctr">
                    <a:noFill/>
                  </a:tcPr>
                </a:tc>
                <a:extLst>
                  <a:ext uri="{0D108BD9-81ED-4DB2-BD59-A6C34878D82A}">
                    <a16:rowId xmlns:a16="http://schemas.microsoft.com/office/drawing/2014/main" val="1440190148"/>
                  </a:ext>
                </a:extLst>
              </a:tr>
              <a:tr h="271538">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923793081"/>
                  </a:ext>
                </a:extLst>
              </a:tr>
              <a:tr h="27153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2672628707"/>
                  </a:ext>
                </a:extLst>
              </a:tr>
              <a:tr h="27153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p>
                  </a:txBody>
                  <a:tcPr marL="0" marR="0" marT="0" marB="0"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90</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6.67%</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a:t>
                      </a:r>
                    </a:p>
                  </a:txBody>
                  <a:tcPr anchor="ctr">
                    <a:solidFill>
                      <a:schemeClr val="accent1">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solidFill>
                      <a:schemeClr val="accent1">
                        <a:lumMod val="20000"/>
                        <a:lumOff val="80000"/>
                      </a:schemeClr>
                    </a:solidFill>
                  </a:tcPr>
                </a:tc>
                <a:extLst>
                  <a:ext uri="{0D108BD9-81ED-4DB2-BD59-A6C34878D82A}">
                    <a16:rowId xmlns:a16="http://schemas.microsoft.com/office/drawing/2014/main" val="3642646597"/>
                  </a:ext>
                </a:extLst>
              </a:tr>
              <a:tr h="27153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p>
                  </a:txBody>
                  <a:tcPr marL="0" marR="0" marT="0" marB="0"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6.75</a:t>
                      </a:r>
                    </a:p>
                  </a:txBody>
                  <a:tcPr anchor="ctr">
                    <a:noFill/>
                  </a:tcP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p>
                  </a:txBody>
                  <a:tcPr marL="0" marR="0" marT="0" marB="0" anchor="ctr">
                    <a:noFill/>
                  </a:tcPr>
                </a:tc>
                <a:extLst>
                  <a:ext uri="{0D108BD9-81ED-4DB2-BD59-A6C34878D82A}">
                    <a16:rowId xmlns:a16="http://schemas.microsoft.com/office/drawing/2014/main" val="1230507351"/>
                  </a:ext>
                </a:extLst>
              </a:tr>
              <a:tr h="271538">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740085243"/>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B21977-279F-B640-A7C7-8FB0C1D6B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88E31F06-8AF7-C946-81DB-34D16E797302}"/>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 </a:t>
            </a:r>
            <a:r>
              <a:rPr lang="en-US" sz="1200" dirty="0">
                <a:solidFill>
                  <a:srgbClr val="0A9FD9"/>
                </a:solidFill>
              </a:rPr>
              <a:t>Green bond issuances (last 2 years)</a:t>
            </a:r>
          </a:p>
        </p:txBody>
      </p:sp>
      <p:sp>
        <p:nvSpPr>
          <p:cNvPr id="6" name="Text Placeholder 3">
            <a:extLst>
              <a:ext uri="{FF2B5EF4-FFF2-40B4-BE49-F238E27FC236}">
                <a16:creationId xmlns:a16="http://schemas.microsoft.com/office/drawing/2014/main" id="{374F276B-F5FE-0243-98B3-A1857E24AED4}"/>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grpSp>
        <p:nvGrpSpPr>
          <p:cNvPr id="7" name="Group 6">
            <a:extLst>
              <a:ext uri="{FF2B5EF4-FFF2-40B4-BE49-F238E27FC236}">
                <a16:creationId xmlns:a16="http://schemas.microsoft.com/office/drawing/2014/main" id="{0B67B9F8-26A9-A94A-9246-8DDA8516BCF6}"/>
              </a:ext>
            </a:extLst>
          </p:cNvPr>
          <p:cNvGrpSpPr/>
          <p:nvPr/>
        </p:nvGrpSpPr>
        <p:grpSpPr>
          <a:xfrm>
            <a:off x="8284057" y="4779402"/>
            <a:ext cx="715926" cy="418214"/>
            <a:chOff x="8284057" y="4779402"/>
            <a:chExt cx="715926" cy="418214"/>
          </a:xfrm>
        </p:grpSpPr>
        <p:sp>
          <p:nvSpPr>
            <p:cNvPr id="8" name="Rounded Rectangle 7">
              <a:extLst>
                <a:ext uri="{FF2B5EF4-FFF2-40B4-BE49-F238E27FC236}">
                  <a16:creationId xmlns:a16="http://schemas.microsoft.com/office/drawing/2014/main" id="{8342D463-BD81-F54A-B49D-4C0BA3022B51}"/>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a:extLst>
                <a:ext uri="{FF2B5EF4-FFF2-40B4-BE49-F238E27FC236}">
                  <a16:creationId xmlns:a16="http://schemas.microsoft.com/office/drawing/2014/main" id="{BB48E451-1451-6B4D-9224-6A2F18654CA3}"/>
                </a:ext>
              </a:extLst>
            </p:cNvPr>
            <p:cNvGrpSpPr/>
            <p:nvPr/>
          </p:nvGrpSpPr>
          <p:grpSpPr>
            <a:xfrm>
              <a:off x="8284057" y="4879531"/>
              <a:ext cx="715926" cy="263969"/>
              <a:chOff x="1376812" y="1471708"/>
              <a:chExt cx="715926" cy="263969"/>
            </a:xfrm>
          </p:grpSpPr>
          <p:sp>
            <p:nvSpPr>
              <p:cNvPr id="10" name="TextBox 9">
                <a:extLst>
                  <a:ext uri="{FF2B5EF4-FFF2-40B4-BE49-F238E27FC236}">
                    <a16:creationId xmlns:a16="http://schemas.microsoft.com/office/drawing/2014/main" id="{32BC5FCF-4418-A54C-9ACF-224676AD525E}"/>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1" name="Group 10">
                <a:extLst>
                  <a:ext uri="{FF2B5EF4-FFF2-40B4-BE49-F238E27FC236}">
                    <a16:creationId xmlns:a16="http://schemas.microsoft.com/office/drawing/2014/main" id="{CA7C5227-0895-5449-831B-9A3A9D70E5C6}"/>
                  </a:ext>
                </a:extLst>
              </p:cNvPr>
              <p:cNvGrpSpPr/>
              <p:nvPr/>
            </p:nvGrpSpPr>
            <p:grpSpPr>
              <a:xfrm>
                <a:off x="1504037" y="1471708"/>
                <a:ext cx="436340" cy="63914"/>
                <a:chOff x="973747" y="978085"/>
                <a:chExt cx="436340" cy="63914"/>
              </a:xfrm>
            </p:grpSpPr>
            <p:sp>
              <p:nvSpPr>
                <p:cNvPr id="12" name="Oval 11">
                  <a:extLst>
                    <a:ext uri="{FF2B5EF4-FFF2-40B4-BE49-F238E27FC236}">
                      <a16:creationId xmlns:a16="http://schemas.microsoft.com/office/drawing/2014/main" id="{99C749BE-4973-9147-A8E6-4F75B194E427}"/>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D8F15D7A-706E-DE4F-AA22-181947AE00A5}"/>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4C9AA257-B143-E64C-8A50-7CFEDBA54A81}"/>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5" name="Rectangle 14">
            <a:extLst>
              <a:ext uri="{FF2B5EF4-FFF2-40B4-BE49-F238E27FC236}">
                <a16:creationId xmlns:a16="http://schemas.microsoft.com/office/drawing/2014/main" id="{8B1872F3-A36F-2840-8DE7-51EDF4B2619B}"/>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66B1E71E-21BA-4A4D-8825-9ACB849EF165}"/>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aphicFrame>
        <p:nvGraphicFramePr>
          <p:cNvPr id="18" name="Table 17">
            <a:extLst>
              <a:ext uri="{FF2B5EF4-FFF2-40B4-BE49-F238E27FC236}">
                <a16:creationId xmlns:a16="http://schemas.microsoft.com/office/drawing/2014/main" id="{732BA5F6-B4DA-754A-AE96-D5EF413AFD4C}"/>
              </a:ext>
            </a:extLst>
          </p:cNvPr>
          <p:cNvGraphicFramePr>
            <a:graphicFrameLocks noGrp="1"/>
          </p:cNvGraphicFramePr>
          <p:nvPr>
            <p:extLst>
              <p:ext uri="{D42A27DB-BD31-4B8C-83A1-F6EECF244321}">
                <p14:modId xmlns:p14="http://schemas.microsoft.com/office/powerpoint/2010/main" val="2835461500"/>
              </p:ext>
            </p:extLst>
          </p:nvPr>
        </p:nvGraphicFramePr>
        <p:xfrm>
          <a:off x="243308" y="552897"/>
          <a:ext cx="8656223" cy="4024398"/>
        </p:xfrm>
        <a:graphic>
          <a:graphicData uri="http://schemas.openxmlformats.org/drawingml/2006/table">
            <a:tbl>
              <a:tblPr firstRow="1" bandRow="1">
                <a:tableStyleId>{69012ECD-51FC-41F1-AA8D-1B2483CD663E}</a:tableStyleId>
              </a:tblPr>
              <a:tblGrid>
                <a:gridCol w="860278">
                  <a:extLst>
                    <a:ext uri="{9D8B030D-6E8A-4147-A177-3AD203B41FA5}">
                      <a16:colId xmlns:a16="http://schemas.microsoft.com/office/drawing/2014/main" val="3324511095"/>
                    </a:ext>
                  </a:extLst>
                </a:gridCol>
                <a:gridCol w="1032642">
                  <a:extLst>
                    <a:ext uri="{9D8B030D-6E8A-4147-A177-3AD203B41FA5}">
                      <a16:colId xmlns:a16="http://schemas.microsoft.com/office/drawing/2014/main" val="2145987011"/>
                    </a:ext>
                  </a:extLst>
                </a:gridCol>
                <a:gridCol w="906517">
                  <a:extLst>
                    <a:ext uri="{9D8B030D-6E8A-4147-A177-3AD203B41FA5}">
                      <a16:colId xmlns:a16="http://schemas.microsoft.com/office/drawing/2014/main" val="599864313"/>
                    </a:ext>
                  </a:extLst>
                </a:gridCol>
                <a:gridCol w="953814">
                  <a:extLst>
                    <a:ext uri="{9D8B030D-6E8A-4147-A177-3AD203B41FA5}">
                      <a16:colId xmlns:a16="http://schemas.microsoft.com/office/drawing/2014/main" val="740781778"/>
                    </a:ext>
                  </a:extLst>
                </a:gridCol>
                <a:gridCol w="1172836">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46434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p>
                  </a:txBody>
                  <a:tcPr anchor="ctr">
                    <a:solidFill>
                      <a:schemeClr val="accent1"/>
                    </a:solidFill>
                  </a:tcPr>
                </a:tc>
                <a:extLst>
                  <a:ext uri="{0D108BD9-81ED-4DB2-BD59-A6C34878D82A}">
                    <a16:rowId xmlns:a16="http://schemas.microsoft.com/office/drawing/2014/main" val="893640282"/>
                  </a:ext>
                </a:extLst>
              </a:tr>
              <a:tr h="38716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830139713"/>
                  </a:ext>
                </a:extLst>
              </a:tr>
              <a:tr h="38716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solidFill>
                      <a:schemeClr val="accent1">
                        <a:lumMod val="20000"/>
                        <a:lumOff val="80000"/>
                      </a:schemeClr>
                    </a:solidFill>
                  </a:tcPr>
                </a:tc>
                <a:extLst>
                  <a:ext uri="{0D108BD9-81ED-4DB2-BD59-A6C34878D82A}">
                    <a16:rowId xmlns:a16="http://schemas.microsoft.com/office/drawing/2014/main" val="2242710286"/>
                  </a:ext>
                </a:extLst>
              </a:tr>
              <a:tr h="38716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noFill/>
                  </a:tcPr>
                </a:tc>
                <a:extLst>
                  <a:ext uri="{0D108BD9-81ED-4DB2-BD59-A6C34878D82A}">
                    <a16:rowId xmlns:a16="http://schemas.microsoft.com/office/drawing/2014/main" val="12711055"/>
                  </a:ext>
                </a:extLst>
              </a:tr>
              <a:tr h="409971">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solidFill>
                      <a:schemeClr val="accent1">
                        <a:lumMod val="20000"/>
                        <a:lumOff val="80000"/>
                      </a:schemeClr>
                    </a:solidFill>
                  </a:tcPr>
                </a:tc>
                <a:extLst>
                  <a:ext uri="{0D108BD9-81ED-4DB2-BD59-A6C34878D82A}">
                    <a16:rowId xmlns:a16="http://schemas.microsoft.com/office/drawing/2014/main" val="717743602"/>
                  </a:ext>
                </a:extLst>
              </a:tr>
              <a:tr h="394529">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5.55%</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a:t>
                      </a: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noFill/>
                  </a:tcPr>
                </a:tc>
                <a:extLst>
                  <a:ext uri="{0D108BD9-81ED-4DB2-BD59-A6C34878D82A}">
                    <a16:rowId xmlns:a16="http://schemas.microsoft.com/office/drawing/2014/main" val="928741701"/>
                  </a:ext>
                </a:extLst>
              </a:tr>
              <a:tr h="411129">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June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solar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17347986"/>
                  </a:ext>
                </a:extLst>
              </a:tr>
              <a:tr h="407079">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March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60</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Capex and refinancing of outstanding ECB</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881121790"/>
                  </a:ext>
                </a:extLst>
              </a:tr>
              <a:tr h="38716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March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Capex and refinancing of outstanding ECB</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535198149"/>
                  </a:ext>
                </a:extLst>
              </a:tr>
              <a:tr h="388679">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January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Tata Cleantech</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25.6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no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no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823623203"/>
                  </a:ext>
                </a:extLst>
              </a:tr>
            </a:tbl>
          </a:graphicData>
        </a:graphic>
      </p:graphicFrame>
    </p:spTree>
    <p:extLst>
      <p:ext uri="{BB962C8B-B14F-4D97-AF65-F5344CB8AC3E}">
        <p14:creationId xmlns:p14="http://schemas.microsoft.com/office/powerpoint/2010/main" val="349088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C5A20-0C9A-2141-9E4E-62929CB8D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5" name="Google Shape;99;p20">
            <a:extLst>
              <a:ext uri="{FF2B5EF4-FFF2-40B4-BE49-F238E27FC236}">
                <a16:creationId xmlns:a16="http://schemas.microsoft.com/office/drawing/2014/main" id="{DA0D3A76-8537-0844-B27B-FAEA38F1CDF1}"/>
              </a:ext>
            </a:extLst>
          </p:cNvPr>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II: </a:t>
            </a:r>
            <a:r>
              <a:rPr lang="en-IN" sz="1200" dirty="0">
                <a:solidFill>
                  <a:srgbClr val="0A9FD9"/>
                </a:solidFill>
              </a:rPr>
              <a:t>Key electric mobility facts and figures </a:t>
            </a:r>
            <a:endParaRPr sz="1200" dirty="0">
              <a:solidFill>
                <a:srgbClr val="0A9FD9"/>
              </a:solidFill>
            </a:endParaRPr>
          </a:p>
        </p:txBody>
      </p:sp>
      <p:sp>
        <p:nvSpPr>
          <p:cNvPr id="6" name="Rectangle 5">
            <a:extLst>
              <a:ext uri="{FF2B5EF4-FFF2-40B4-BE49-F238E27FC236}">
                <a16:creationId xmlns:a16="http://schemas.microsoft.com/office/drawing/2014/main" id="{64C1B0C0-0EF2-CB4D-85E7-FB8548ACD317}"/>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Box 6">
            <a:extLst>
              <a:ext uri="{FF2B5EF4-FFF2-40B4-BE49-F238E27FC236}">
                <a16:creationId xmlns:a16="http://schemas.microsoft.com/office/drawing/2014/main" id="{3CE58D9C-7BDE-5849-8983-A231A1FB0D58}"/>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8" name="Group 7">
            <a:extLst>
              <a:ext uri="{FF2B5EF4-FFF2-40B4-BE49-F238E27FC236}">
                <a16:creationId xmlns:a16="http://schemas.microsoft.com/office/drawing/2014/main" id="{DDF8A16B-C201-7E4C-ABB8-70FF75813E30}"/>
              </a:ext>
            </a:extLst>
          </p:cNvPr>
          <p:cNvGrpSpPr/>
          <p:nvPr/>
        </p:nvGrpSpPr>
        <p:grpSpPr>
          <a:xfrm>
            <a:off x="8284057" y="4779402"/>
            <a:ext cx="715926" cy="418214"/>
            <a:chOff x="8284057" y="4779402"/>
            <a:chExt cx="715926" cy="418214"/>
          </a:xfrm>
        </p:grpSpPr>
        <p:sp>
          <p:nvSpPr>
            <p:cNvPr id="9" name="Rounded Rectangle 8">
              <a:extLst>
                <a:ext uri="{FF2B5EF4-FFF2-40B4-BE49-F238E27FC236}">
                  <a16:creationId xmlns:a16="http://schemas.microsoft.com/office/drawing/2014/main" id="{BCE42C53-A89E-7048-8AB2-E08143A73729}"/>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 name="Group 9">
              <a:extLst>
                <a:ext uri="{FF2B5EF4-FFF2-40B4-BE49-F238E27FC236}">
                  <a16:creationId xmlns:a16="http://schemas.microsoft.com/office/drawing/2014/main" id="{925B725B-0FA9-0B4C-AB2C-EC73AAD79B39}"/>
                </a:ext>
              </a:extLst>
            </p:cNvPr>
            <p:cNvGrpSpPr/>
            <p:nvPr/>
          </p:nvGrpSpPr>
          <p:grpSpPr>
            <a:xfrm>
              <a:off x="8284057" y="4879531"/>
              <a:ext cx="715926" cy="263969"/>
              <a:chOff x="1376812" y="1471708"/>
              <a:chExt cx="715926" cy="263969"/>
            </a:xfrm>
          </p:grpSpPr>
          <p:sp>
            <p:nvSpPr>
              <p:cNvPr id="11" name="TextBox 10">
                <a:extLst>
                  <a:ext uri="{FF2B5EF4-FFF2-40B4-BE49-F238E27FC236}">
                    <a16:creationId xmlns:a16="http://schemas.microsoft.com/office/drawing/2014/main" id="{A039289E-8660-C246-9C67-177B52CB121D}"/>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2" name="Group 11">
                <a:extLst>
                  <a:ext uri="{FF2B5EF4-FFF2-40B4-BE49-F238E27FC236}">
                    <a16:creationId xmlns:a16="http://schemas.microsoft.com/office/drawing/2014/main" id="{8A3A8720-F3F0-DB43-BBF9-C21AEEDEB613}"/>
                  </a:ext>
                </a:extLst>
              </p:cNvPr>
              <p:cNvGrpSpPr/>
              <p:nvPr/>
            </p:nvGrpSpPr>
            <p:grpSpPr>
              <a:xfrm>
                <a:off x="1504037" y="1471708"/>
                <a:ext cx="436340" cy="63914"/>
                <a:chOff x="973747" y="978085"/>
                <a:chExt cx="436340" cy="63914"/>
              </a:xfrm>
            </p:grpSpPr>
            <p:sp>
              <p:nvSpPr>
                <p:cNvPr id="13" name="Oval 12">
                  <a:extLst>
                    <a:ext uri="{FF2B5EF4-FFF2-40B4-BE49-F238E27FC236}">
                      <a16:creationId xmlns:a16="http://schemas.microsoft.com/office/drawing/2014/main" id="{DCA95F08-48C6-F941-925B-2F9CA362BCE2}"/>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5AF3F59C-0DA9-754D-977C-6716B56DEEFF}"/>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2913114F-459B-0644-B837-B807F60735E6}"/>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63" name="Rounded Rectangle 62">
            <a:extLst>
              <a:ext uri="{FF2B5EF4-FFF2-40B4-BE49-F238E27FC236}">
                <a16:creationId xmlns:a16="http://schemas.microsoft.com/office/drawing/2014/main" id="{FA137F03-DFEC-5841-AD94-E6306FA91627}"/>
              </a:ext>
            </a:extLst>
          </p:cNvPr>
          <p:cNvSpPr/>
          <p:nvPr/>
        </p:nvSpPr>
        <p:spPr>
          <a:xfrm>
            <a:off x="176660" y="218373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 Placeholder 5">
            <a:extLst>
              <a:ext uri="{FF2B5EF4-FFF2-40B4-BE49-F238E27FC236}">
                <a16:creationId xmlns:a16="http://schemas.microsoft.com/office/drawing/2014/main" id="{2F10478C-BCBB-6546-B481-F7B54800EF0F}"/>
              </a:ext>
            </a:extLst>
          </p:cNvPr>
          <p:cNvSpPr txBox="1">
            <a:spLocks/>
          </p:cNvSpPr>
          <p:nvPr/>
        </p:nvSpPr>
        <p:spPr>
          <a:xfrm>
            <a:off x="476884" y="565068"/>
            <a:ext cx="1821305"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4.25%</a:t>
            </a:r>
          </a:p>
        </p:txBody>
      </p:sp>
      <p:sp>
        <p:nvSpPr>
          <p:cNvPr id="68" name="Text Placeholder 5">
            <a:extLst>
              <a:ext uri="{FF2B5EF4-FFF2-40B4-BE49-F238E27FC236}">
                <a16:creationId xmlns:a16="http://schemas.microsoft.com/office/drawing/2014/main" id="{8C5B1531-E583-E34D-BA2F-A7E17A0712F9}"/>
              </a:ext>
            </a:extLst>
          </p:cNvPr>
          <p:cNvSpPr txBox="1">
            <a:spLocks/>
          </p:cNvSpPr>
          <p:nvPr/>
        </p:nvSpPr>
        <p:spPr>
          <a:xfrm>
            <a:off x="554515" y="1074207"/>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69" name="Rectangle 68">
            <a:extLst>
              <a:ext uri="{FF2B5EF4-FFF2-40B4-BE49-F238E27FC236}">
                <a16:creationId xmlns:a16="http://schemas.microsoft.com/office/drawing/2014/main" id="{8EDC7783-C3B7-5349-A7DD-C0283E64A090}"/>
              </a:ext>
            </a:extLst>
          </p:cNvPr>
          <p:cNvSpPr/>
          <p:nvPr/>
        </p:nvSpPr>
        <p:spPr>
          <a:xfrm>
            <a:off x="747480" y="1274039"/>
            <a:ext cx="1162498"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31</a:t>
            </a:r>
            <a:r>
              <a:rPr lang="en-US" sz="800" i="1" baseline="30000" dirty="0">
                <a:solidFill>
                  <a:srgbClr val="9D9D9C"/>
                </a:solidFill>
                <a:latin typeface="Open Sans" panose="020B0606030504020204" pitchFamily="34" charset="0"/>
                <a:ea typeface="Open Sans" panose="020B0606030504020204" pitchFamily="34" charset="0"/>
                <a:cs typeface="Open Sans" panose="020B0606030504020204" pitchFamily="34" charset="0"/>
              </a:rPr>
              <a:t>st</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 March 2021</a:t>
            </a:r>
          </a:p>
        </p:txBody>
      </p:sp>
      <p:sp>
        <p:nvSpPr>
          <p:cNvPr id="70" name="Text Placeholder 3">
            <a:extLst>
              <a:ext uri="{FF2B5EF4-FFF2-40B4-BE49-F238E27FC236}">
                <a16:creationId xmlns:a16="http://schemas.microsoft.com/office/drawing/2014/main" id="{F9333E00-0A71-9E4D-BC16-1721FC14F88D}"/>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71" name="Text Placeholder 5">
            <a:extLst>
              <a:ext uri="{FF2B5EF4-FFF2-40B4-BE49-F238E27FC236}">
                <a16:creationId xmlns:a16="http://schemas.microsoft.com/office/drawing/2014/main" id="{42338737-C0D1-C448-840B-7054679BE430}"/>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72" name="Text Placeholder 5">
            <a:extLst>
              <a:ext uri="{FF2B5EF4-FFF2-40B4-BE49-F238E27FC236}">
                <a16:creationId xmlns:a16="http://schemas.microsoft.com/office/drawing/2014/main" id="{B0AB6B68-BF45-1E4B-9969-17FD71BD31AF}"/>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41,999</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20 Ah</a:t>
            </a:r>
          </a:p>
        </p:txBody>
      </p:sp>
      <p:sp>
        <p:nvSpPr>
          <p:cNvPr id="73" name="Text Placeholder 5">
            <a:extLst>
              <a:ext uri="{FF2B5EF4-FFF2-40B4-BE49-F238E27FC236}">
                <a16:creationId xmlns:a16="http://schemas.microsoft.com/office/drawing/2014/main" id="{0FC8136B-10CB-0A4D-B5F9-CCCA6F89DA1A}"/>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Detel Easy Plus</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 Placeholder 5">
            <a:extLst>
              <a:ext uri="{FF2B5EF4-FFF2-40B4-BE49-F238E27FC236}">
                <a16:creationId xmlns:a16="http://schemas.microsoft.com/office/drawing/2014/main" id="{A85D0796-A583-CC4D-9861-D88D49CB87F2}"/>
              </a:ext>
            </a:extLst>
          </p:cNvPr>
          <p:cNvSpPr txBox="1">
            <a:spLocks/>
          </p:cNvSpPr>
          <p:nvPr/>
        </p:nvSpPr>
        <p:spPr>
          <a:xfrm>
            <a:off x="1144350" y="3081684"/>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10,500,000 – 11,200,000</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470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90 kWh</a:t>
            </a:r>
          </a:p>
        </p:txBody>
      </p:sp>
      <p:sp>
        <p:nvSpPr>
          <p:cNvPr id="75" name="Text Placeholder 5">
            <a:extLst>
              <a:ext uri="{FF2B5EF4-FFF2-40B4-BE49-F238E27FC236}">
                <a16:creationId xmlns:a16="http://schemas.microsoft.com/office/drawing/2014/main" id="{F2DB113F-BBBC-454C-A944-8DD155CC3B7D}"/>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Jaguar I-Pace</a:t>
            </a:r>
          </a:p>
        </p:txBody>
      </p:sp>
      <p:sp>
        <p:nvSpPr>
          <p:cNvPr id="76" name="Text Placeholder 5">
            <a:extLst>
              <a:ext uri="{FF2B5EF4-FFF2-40B4-BE49-F238E27FC236}">
                <a16:creationId xmlns:a16="http://schemas.microsoft.com/office/drawing/2014/main" id="{B9C3730B-989C-9C4B-A075-FAF1D4D5C2F7}"/>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2,099,800 </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419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44.5 kWh</a:t>
            </a:r>
          </a:p>
        </p:txBody>
      </p:sp>
      <p:sp>
        <p:nvSpPr>
          <p:cNvPr id="77" name="Text Placeholder 5">
            <a:extLst>
              <a:ext uri="{FF2B5EF4-FFF2-40B4-BE49-F238E27FC236}">
                <a16:creationId xmlns:a16="http://schemas.microsoft.com/office/drawing/2014/main" id="{0339592A-D71B-BA4B-B5D7-E35B324F6B6B}"/>
              </a:ext>
            </a:extLst>
          </p:cNvPr>
          <p:cNvSpPr txBox="1">
            <a:spLocks/>
          </p:cNvSpPr>
          <p:nvPr/>
        </p:nvSpPr>
        <p:spPr>
          <a:xfrm>
            <a:off x="1160321" y="3542749"/>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MG ZS EV 2021</a:t>
            </a:r>
          </a:p>
        </p:txBody>
      </p:sp>
      <p:sp>
        <p:nvSpPr>
          <p:cNvPr id="78" name="Text Placeholder 5">
            <a:extLst>
              <a:ext uri="{FF2B5EF4-FFF2-40B4-BE49-F238E27FC236}">
                <a16:creationId xmlns:a16="http://schemas.microsoft.com/office/drawing/2014/main" id="{15466DD9-462E-FC41-B038-67EAAEC93B31}"/>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3,12,000</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70-80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8 kWh</a:t>
            </a:r>
          </a:p>
        </p:txBody>
      </p:sp>
      <p:sp>
        <p:nvSpPr>
          <p:cNvPr id="79" name="Text Placeholder 5">
            <a:extLst>
              <a:ext uri="{FF2B5EF4-FFF2-40B4-BE49-F238E27FC236}">
                <a16:creationId xmlns:a16="http://schemas.microsoft.com/office/drawing/2014/main" id="{075A5700-9BBD-A349-ABE4-6DCAB515CAF1}"/>
              </a:ext>
            </a:extLst>
          </p:cNvPr>
          <p:cNvSpPr txBox="1">
            <a:spLocks/>
          </p:cNvSpPr>
          <p:nvPr/>
        </p:nvSpPr>
        <p:spPr>
          <a:xfrm>
            <a:off x="1160321" y="4257998"/>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Piaggio Ape E-Xtra FX</a:t>
            </a:r>
          </a:p>
        </p:txBody>
      </p:sp>
      <p:sp>
        <p:nvSpPr>
          <p:cNvPr id="80" name="Rounded Rectangle 79">
            <a:extLst>
              <a:ext uri="{FF2B5EF4-FFF2-40B4-BE49-F238E27FC236}">
                <a16:creationId xmlns:a16="http://schemas.microsoft.com/office/drawing/2014/main" id="{17BCDF49-8935-714B-BD6E-45335F364E5E}"/>
              </a:ext>
            </a:extLst>
          </p:cNvPr>
          <p:cNvSpPr/>
          <p:nvPr/>
        </p:nvSpPr>
        <p:spPr>
          <a:xfrm flipH="1">
            <a:off x="-5574933" y="5682613"/>
            <a:ext cx="202856"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1" name="Group 80">
            <a:extLst>
              <a:ext uri="{FF2B5EF4-FFF2-40B4-BE49-F238E27FC236}">
                <a16:creationId xmlns:a16="http://schemas.microsoft.com/office/drawing/2014/main" id="{7727FCE0-8EDB-1842-8086-AC1C7CD0C4D9}"/>
              </a:ext>
            </a:extLst>
          </p:cNvPr>
          <p:cNvGrpSpPr/>
          <p:nvPr/>
        </p:nvGrpSpPr>
        <p:grpSpPr>
          <a:xfrm>
            <a:off x="3286526" y="560013"/>
            <a:ext cx="2716221" cy="913795"/>
            <a:chOff x="4828719" y="687350"/>
            <a:chExt cx="2716221" cy="913795"/>
          </a:xfrm>
        </p:grpSpPr>
        <p:sp>
          <p:nvSpPr>
            <p:cNvPr id="82" name="Text Placeholder 5">
              <a:extLst>
                <a:ext uri="{FF2B5EF4-FFF2-40B4-BE49-F238E27FC236}">
                  <a16:creationId xmlns:a16="http://schemas.microsoft.com/office/drawing/2014/main" id="{1A6C7C14-F1AB-2E4E-87A7-F758A232454D}"/>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442</a:t>
              </a:r>
            </a:p>
          </p:txBody>
        </p:sp>
        <p:sp>
          <p:nvSpPr>
            <p:cNvPr id="83" name="Text Placeholder 5">
              <a:extLst>
                <a:ext uri="{FF2B5EF4-FFF2-40B4-BE49-F238E27FC236}">
                  <a16:creationId xmlns:a16="http://schemas.microsoft.com/office/drawing/2014/main" id="{8C0E638C-7A23-D141-9EDA-1E9567F71580}"/>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OEMs in India</a:t>
              </a:r>
            </a:p>
          </p:txBody>
        </p:sp>
        <p:sp>
          <p:nvSpPr>
            <p:cNvPr id="84" name="Text Placeholder 5">
              <a:extLst>
                <a:ext uri="{FF2B5EF4-FFF2-40B4-BE49-F238E27FC236}">
                  <a16:creationId xmlns:a16="http://schemas.microsoft.com/office/drawing/2014/main" id="{65C3FF49-907D-C842-96ED-F7A159CBD93A}"/>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March 2021</a:t>
              </a:r>
            </a:p>
          </p:txBody>
        </p:sp>
      </p:grpSp>
      <p:sp>
        <p:nvSpPr>
          <p:cNvPr id="86" name="Text Placeholder 5">
            <a:extLst>
              <a:ext uri="{FF2B5EF4-FFF2-40B4-BE49-F238E27FC236}">
                <a16:creationId xmlns:a16="http://schemas.microsoft.com/office/drawing/2014/main" id="{BCD8B3CC-87DD-C941-AE7B-4CF88F5B5153}"/>
              </a:ext>
            </a:extLst>
          </p:cNvPr>
          <p:cNvSpPr txBox="1">
            <a:spLocks/>
          </p:cNvSpPr>
          <p:nvPr/>
        </p:nvSpPr>
        <p:spPr>
          <a:xfrm>
            <a:off x="3447913" y="1641210"/>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sales per 1000 non-EV sales</a:t>
            </a:r>
          </a:p>
        </p:txBody>
      </p:sp>
      <p:sp>
        <p:nvSpPr>
          <p:cNvPr id="87" name="Text Placeholder 5">
            <a:extLst>
              <a:ext uri="{FF2B5EF4-FFF2-40B4-BE49-F238E27FC236}">
                <a16:creationId xmlns:a16="http://schemas.microsoft.com/office/drawing/2014/main" id="{612101DF-13A0-404A-A29F-8BBDC640175F}"/>
              </a:ext>
            </a:extLst>
          </p:cNvPr>
          <p:cNvSpPr txBox="1">
            <a:spLocks/>
          </p:cNvSpPr>
          <p:nvPr/>
        </p:nvSpPr>
        <p:spPr>
          <a:xfrm>
            <a:off x="3963116" y="1984337"/>
            <a:ext cx="80829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52</a:t>
            </a:r>
          </a:p>
        </p:txBody>
      </p:sp>
      <p:sp>
        <p:nvSpPr>
          <p:cNvPr id="88" name="Text Placeholder 5">
            <a:extLst>
              <a:ext uri="{FF2B5EF4-FFF2-40B4-BE49-F238E27FC236}">
                <a16:creationId xmlns:a16="http://schemas.microsoft.com/office/drawing/2014/main" id="{53FB5E93-A7AC-6540-9D5C-EC5952DAF059}"/>
              </a:ext>
            </a:extLst>
          </p:cNvPr>
          <p:cNvSpPr txBox="1">
            <a:spLocks/>
          </p:cNvSpPr>
          <p:nvPr/>
        </p:nvSpPr>
        <p:spPr>
          <a:xfrm>
            <a:off x="4607030" y="2249871"/>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Tripura</a:t>
            </a:r>
          </a:p>
        </p:txBody>
      </p:sp>
      <p:sp>
        <p:nvSpPr>
          <p:cNvPr id="89" name="Text Placeholder 5">
            <a:extLst>
              <a:ext uri="{FF2B5EF4-FFF2-40B4-BE49-F238E27FC236}">
                <a16:creationId xmlns:a16="http://schemas.microsoft.com/office/drawing/2014/main" id="{544844C0-FCBD-C441-B85B-825CE00000D0}"/>
              </a:ext>
            </a:extLst>
          </p:cNvPr>
          <p:cNvSpPr txBox="1">
            <a:spLocks/>
          </p:cNvSpPr>
          <p:nvPr/>
        </p:nvSpPr>
        <p:spPr>
          <a:xfrm>
            <a:off x="3859296" y="2435477"/>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28</a:t>
            </a:r>
          </a:p>
        </p:txBody>
      </p:sp>
      <p:sp>
        <p:nvSpPr>
          <p:cNvPr id="90" name="Text Placeholder 5">
            <a:extLst>
              <a:ext uri="{FF2B5EF4-FFF2-40B4-BE49-F238E27FC236}">
                <a16:creationId xmlns:a16="http://schemas.microsoft.com/office/drawing/2014/main" id="{07CC8276-7E98-7D4E-90CB-E9CC252ED601}"/>
              </a:ext>
            </a:extLst>
          </p:cNvPr>
          <p:cNvSpPr txBox="1">
            <a:spLocks/>
          </p:cNvSpPr>
          <p:nvPr/>
        </p:nvSpPr>
        <p:spPr>
          <a:xfrm>
            <a:off x="4607030" y="2698655"/>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Delhi</a:t>
            </a:r>
          </a:p>
        </p:txBody>
      </p:sp>
      <p:sp>
        <p:nvSpPr>
          <p:cNvPr id="91" name="Text Placeholder 5">
            <a:extLst>
              <a:ext uri="{FF2B5EF4-FFF2-40B4-BE49-F238E27FC236}">
                <a16:creationId xmlns:a16="http://schemas.microsoft.com/office/drawing/2014/main" id="{43350E2B-FED5-864B-AA21-70680C78CE71}"/>
              </a:ext>
            </a:extLst>
          </p:cNvPr>
          <p:cNvSpPr txBox="1">
            <a:spLocks/>
          </p:cNvSpPr>
          <p:nvPr/>
        </p:nvSpPr>
        <p:spPr>
          <a:xfrm>
            <a:off x="3859296" y="2892739"/>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22</a:t>
            </a:r>
          </a:p>
        </p:txBody>
      </p:sp>
      <p:sp>
        <p:nvSpPr>
          <p:cNvPr id="92" name="Text Placeholder 5">
            <a:extLst>
              <a:ext uri="{FF2B5EF4-FFF2-40B4-BE49-F238E27FC236}">
                <a16:creationId xmlns:a16="http://schemas.microsoft.com/office/drawing/2014/main" id="{2CB614AA-DADB-C34F-97C7-C8E8C996A7B9}"/>
              </a:ext>
            </a:extLst>
          </p:cNvPr>
          <p:cNvSpPr txBox="1">
            <a:spLocks/>
          </p:cNvSpPr>
          <p:nvPr/>
        </p:nvSpPr>
        <p:spPr>
          <a:xfrm>
            <a:off x="4607030" y="3159683"/>
            <a:ext cx="1284988"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Assam</a:t>
            </a:r>
          </a:p>
        </p:txBody>
      </p:sp>
      <p:sp>
        <p:nvSpPr>
          <p:cNvPr id="93" name="Text Placeholder 5">
            <a:extLst>
              <a:ext uri="{FF2B5EF4-FFF2-40B4-BE49-F238E27FC236}">
                <a16:creationId xmlns:a16="http://schemas.microsoft.com/office/drawing/2014/main" id="{9F3E86CF-8198-8945-A815-F345ACFACE5E}"/>
              </a:ext>
            </a:extLst>
          </p:cNvPr>
          <p:cNvSpPr txBox="1">
            <a:spLocks/>
          </p:cNvSpPr>
          <p:nvPr/>
        </p:nvSpPr>
        <p:spPr>
          <a:xfrm>
            <a:off x="3859296" y="3329398"/>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15</a:t>
            </a:r>
          </a:p>
        </p:txBody>
      </p:sp>
      <p:sp>
        <p:nvSpPr>
          <p:cNvPr id="94" name="Text Placeholder 5">
            <a:extLst>
              <a:ext uri="{FF2B5EF4-FFF2-40B4-BE49-F238E27FC236}">
                <a16:creationId xmlns:a16="http://schemas.microsoft.com/office/drawing/2014/main" id="{4FF80486-0B57-CB4E-A399-64921673CEA3}"/>
              </a:ext>
            </a:extLst>
          </p:cNvPr>
          <p:cNvSpPr txBox="1">
            <a:spLocks/>
          </p:cNvSpPr>
          <p:nvPr/>
        </p:nvSpPr>
        <p:spPr>
          <a:xfrm>
            <a:off x="4607030" y="3589277"/>
            <a:ext cx="1077840"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Bihar</a:t>
            </a:r>
          </a:p>
        </p:txBody>
      </p:sp>
      <p:sp>
        <p:nvSpPr>
          <p:cNvPr id="95" name="Text Placeholder 5">
            <a:extLst>
              <a:ext uri="{FF2B5EF4-FFF2-40B4-BE49-F238E27FC236}">
                <a16:creationId xmlns:a16="http://schemas.microsoft.com/office/drawing/2014/main" id="{7648482D-FCDA-E94D-A124-27FC2C59D3EE}"/>
              </a:ext>
            </a:extLst>
          </p:cNvPr>
          <p:cNvSpPr txBox="1">
            <a:spLocks/>
          </p:cNvSpPr>
          <p:nvPr/>
        </p:nvSpPr>
        <p:spPr>
          <a:xfrm>
            <a:off x="3673904" y="3792050"/>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14</a:t>
            </a:r>
          </a:p>
        </p:txBody>
      </p:sp>
      <p:sp>
        <p:nvSpPr>
          <p:cNvPr id="96" name="Text Placeholder 5">
            <a:extLst>
              <a:ext uri="{FF2B5EF4-FFF2-40B4-BE49-F238E27FC236}">
                <a16:creationId xmlns:a16="http://schemas.microsoft.com/office/drawing/2014/main" id="{376EA353-1015-B34D-B3B5-BFFBBDB993EE}"/>
              </a:ext>
            </a:extLst>
          </p:cNvPr>
          <p:cNvSpPr txBox="1">
            <a:spLocks/>
          </p:cNvSpPr>
          <p:nvPr/>
        </p:nvSpPr>
        <p:spPr>
          <a:xfrm>
            <a:off x="4607030" y="4060395"/>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Uttar Pradesh</a:t>
            </a:r>
          </a:p>
        </p:txBody>
      </p:sp>
      <p:cxnSp>
        <p:nvCxnSpPr>
          <p:cNvPr id="97" name="Google Shape;112;p30">
            <a:extLst>
              <a:ext uri="{FF2B5EF4-FFF2-40B4-BE49-F238E27FC236}">
                <a16:creationId xmlns:a16="http://schemas.microsoft.com/office/drawing/2014/main" id="{B8E98C4A-FEB3-844B-B8DD-E1F9D39345C5}"/>
              </a:ext>
            </a:extLst>
          </p:cNvPr>
          <p:cNvCxnSpPr>
            <a:cxnSpLocks/>
          </p:cNvCxnSpPr>
          <p:nvPr/>
        </p:nvCxnSpPr>
        <p:spPr>
          <a:xfrm>
            <a:off x="6142430" y="782722"/>
            <a:ext cx="0" cy="4107419"/>
          </a:xfrm>
          <a:prstGeom prst="straightConnector1">
            <a:avLst/>
          </a:prstGeom>
          <a:noFill/>
          <a:ln w="9525" cap="flat" cmpd="sng">
            <a:solidFill>
              <a:schemeClr val="bg1"/>
            </a:solidFill>
            <a:prstDash val="dash"/>
            <a:round/>
            <a:headEnd type="none" w="sm" len="sm"/>
            <a:tailEnd type="none" w="sm" len="sm"/>
          </a:ln>
        </p:spPr>
      </p:cxnSp>
      <p:grpSp>
        <p:nvGrpSpPr>
          <p:cNvPr id="100" name="Group 99">
            <a:extLst>
              <a:ext uri="{FF2B5EF4-FFF2-40B4-BE49-F238E27FC236}">
                <a16:creationId xmlns:a16="http://schemas.microsoft.com/office/drawing/2014/main" id="{449B3136-E2E3-0441-8604-FD605BA050B6}"/>
              </a:ext>
            </a:extLst>
          </p:cNvPr>
          <p:cNvGrpSpPr/>
          <p:nvPr/>
        </p:nvGrpSpPr>
        <p:grpSpPr>
          <a:xfrm>
            <a:off x="6077809" y="1818036"/>
            <a:ext cx="3075810" cy="828437"/>
            <a:chOff x="3412976" y="517884"/>
            <a:chExt cx="3075810" cy="828437"/>
          </a:xfrm>
        </p:grpSpPr>
        <p:sp>
          <p:nvSpPr>
            <p:cNvPr id="101" name="Text Placeholder 5">
              <a:extLst>
                <a:ext uri="{FF2B5EF4-FFF2-40B4-BE49-F238E27FC236}">
                  <a16:creationId xmlns:a16="http://schemas.microsoft.com/office/drawing/2014/main" id="{A5726ED3-9A70-A74A-A5B9-642A9EB5F6AB}"/>
                </a:ext>
              </a:extLst>
            </p:cNvPr>
            <p:cNvSpPr txBox="1">
              <a:spLocks/>
            </p:cNvSpPr>
            <p:nvPr/>
          </p:nvSpPr>
          <p:spPr>
            <a:xfrm>
              <a:off x="3450071" y="517884"/>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12.0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INR/km</a:t>
              </a:r>
              <a:r>
                <a:rPr lang="en-US" sz="4000" b="1" dirty="0">
                  <a:solidFill>
                    <a:srgbClr val="575756"/>
                  </a:solidFill>
                  <a:latin typeface="Calibri" panose="020F0502020204030204" pitchFamily="34" charset="0"/>
                  <a:cs typeface="Calibri" panose="020F0502020204030204" pitchFamily="34" charset="0"/>
                </a:rPr>
                <a:t> </a:t>
              </a:r>
            </a:p>
          </p:txBody>
        </p:sp>
        <p:sp>
          <p:nvSpPr>
            <p:cNvPr id="102" name="Text Placeholder 5">
              <a:extLst>
                <a:ext uri="{FF2B5EF4-FFF2-40B4-BE49-F238E27FC236}">
                  <a16:creationId xmlns:a16="http://schemas.microsoft.com/office/drawing/2014/main" id="{9A216A50-9F32-F84D-9319-15BEA6F1E202}"/>
                </a:ext>
              </a:extLst>
            </p:cNvPr>
            <p:cNvSpPr txBox="1">
              <a:spLocks/>
            </p:cNvSpPr>
            <p:nvPr/>
          </p:nvSpPr>
          <p:spPr>
            <a:xfrm>
              <a:off x="3412976" y="1091228"/>
              <a:ext cx="3075810"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EV cab tariffs</a:t>
              </a:r>
            </a:p>
          </p:txBody>
        </p:sp>
      </p:grpSp>
      <p:sp>
        <p:nvSpPr>
          <p:cNvPr id="104" name="Text Placeholder 5">
            <a:extLst>
              <a:ext uri="{FF2B5EF4-FFF2-40B4-BE49-F238E27FC236}">
                <a16:creationId xmlns:a16="http://schemas.microsoft.com/office/drawing/2014/main" id="{CCDB0D21-311A-AF40-AC94-921A0BEB90B6}"/>
              </a:ext>
            </a:extLst>
          </p:cNvPr>
          <p:cNvSpPr txBox="1">
            <a:spLocks/>
          </p:cNvSpPr>
          <p:nvPr/>
        </p:nvSpPr>
        <p:spPr>
          <a:xfrm>
            <a:off x="6250112" y="2621121"/>
            <a:ext cx="2731203" cy="39443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US"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internal combustion engine (conventional) cab tariffs are around 16.4 INR/km </a:t>
            </a:r>
          </a:p>
        </p:txBody>
      </p:sp>
      <p:sp>
        <p:nvSpPr>
          <p:cNvPr id="105" name="Text Placeholder 5">
            <a:extLst>
              <a:ext uri="{FF2B5EF4-FFF2-40B4-BE49-F238E27FC236}">
                <a16:creationId xmlns:a16="http://schemas.microsoft.com/office/drawing/2014/main" id="{62BB8B10-7A3C-3E43-BC59-4EA68D6A4BCC}"/>
              </a:ext>
            </a:extLst>
          </p:cNvPr>
          <p:cNvSpPr txBox="1">
            <a:spLocks/>
          </p:cNvSpPr>
          <p:nvPr/>
        </p:nvSpPr>
        <p:spPr>
          <a:xfrm>
            <a:off x="6038881" y="3819124"/>
            <a:ext cx="314990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cs typeface="Calibri" panose="020F0502020204030204" pitchFamily="34" charset="0"/>
              </a:rPr>
              <a:t>15.0–28.0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Lakh INR</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6" name="Text Placeholder 5">
            <a:extLst>
              <a:ext uri="{FF2B5EF4-FFF2-40B4-BE49-F238E27FC236}">
                <a16:creationId xmlns:a16="http://schemas.microsoft.com/office/drawing/2014/main" id="{38C9C9AA-3E99-A249-9F3A-1BAB019AB180}"/>
              </a:ext>
            </a:extLst>
          </p:cNvPr>
          <p:cNvSpPr txBox="1">
            <a:spLocks/>
          </p:cNvSpPr>
          <p:nvPr/>
        </p:nvSpPr>
        <p:spPr>
          <a:xfrm>
            <a:off x="5972545" y="4423244"/>
            <a:ext cx="3295465"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range for an electric car (SUV)</a:t>
            </a:r>
          </a:p>
        </p:txBody>
      </p:sp>
      <p:pic>
        <p:nvPicPr>
          <p:cNvPr id="107" name="Picture 106">
            <a:extLst>
              <a:ext uri="{FF2B5EF4-FFF2-40B4-BE49-F238E27FC236}">
                <a16:creationId xmlns:a16="http://schemas.microsoft.com/office/drawing/2014/main" id="{833523F2-071D-6E48-A20E-109DBD5A334C}"/>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04867" y="3349213"/>
            <a:ext cx="1175915" cy="599486"/>
          </a:xfrm>
          <a:prstGeom prst="rect">
            <a:avLst/>
          </a:prstGeom>
        </p:spPr>
      </p:pic>
      <p:cxnSp>
        <p:nvCxnSpPr>
          <p:cNvPr id="108" name="Google Shape;112;p30">
            <a:extLst>
              <a:ext uri="{FF2B5EF4-FFF2-40B4-BE49-F238E27FC236}">
                <a16:creationId xmlns:a16="http://schemas.microsoft.com/office/drawing/2014/main" id="{B73C77D4-C043-E648-B023-2AED3757DDED}"/>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114" name="Text Placeholder 5">
            <a:extLst>
              <a:ext uri="{FF2B5EF4-FFF2-40B4-BE49-F238E27FC236}">
                <a16:creationId xmlns:a16="http://schemas.microsoft.com/office/drawing/2014/main" id="{A8C74656-B977-A34B-AF9B-5C7E18EDA8C1}"/>
              </a:ext>
            </a:extLst>
          </p:cNvPr>
          <p:cNvSpPr txBox="1">
            <a:spLocks/>
          </p:cNvSpPr>
          <p:nvPr/>
        </p:nvSpPr>
        <p:spPr>
          <a:xfrm>
            <a:off x="3673904" y="4249016"/>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13</a:t>
            </a:r>
          </a:p>
          <a:p>
            <a:pPr marL="0" lvl="1" indent="0" algn="r">
              <a:spcBef>
                <a:spcPts val="0"/>
              </a:spcBef>
              <a:spcAft>
                <a:spcPts val="300"/>
              </a:spcAft>
              <a:buNone/>
            </a:pPr>
            <a:endPar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endParaRPr>
          </a:p>
        </p:txBody>
      </p:sp>
      <p:sp>
        <p:nvSpPr>
          <p:cNvPr id="115" name="Text Placeholder 5">
            <a:extLst>
              <a:ext uri="{FF2B5EF4-FFF2-40B4-BE49-F238E27FC236}">
                <a16:creationId xmlns:a16="http://schemas.microsoft.com/office/drawing/2014/main" id="{81EB8964-EC41-8940-833C-4E2D66F58F77}"/>
              </a:ext>
            </a:extLst>
          </p:cNvPr>
          <p:cNvSpPr txBox="1">
            <a:spLocks/>
          </p:cNvSpPr>
          <p:nvPr/>
        </p:nvSpPr>
        <p:spPr>
          <a:xfrm>
            <a:off x="4598043" y="4505152"/>
            <a:ext cx="1365515"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Chandigarh</a:t>
            </a:r>
          </a:p>
        </p:txBody>
      </p:sp>
      <p:sp>
        <p:nvSpPr>
          <p:cNvPr id="116" name="Text Placeholder 3">
            <a:extLst>
              <a:ext uri="{FF2B5EF4-FFF2-40B4-BE49-F238E27FC236}">
                <a16:creationId xmlns:a16="http://schemas.microsoft.com/office/drawing/2014/main" id="{10DF22D4-91E2-214D-8F47-9ECD6BD51A0D}"/>
              </a:ext>
            </a:extLst>
          </p:cNvPr>
          <p:cNvSpPr txBox="1">
            <a:spLocks/>
          </p:cNvSpPr>
          <p:nvPr/>
        </p:nvSpPr>
        <p:spPr>
          <a:xfrm>
            <a:off x="156711" y="4860909"/>
            <a:ext cx="4694019"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Department of Heavy Industries, CEA.</a:t>
            </a:r>
          </a:p>
        </p:txBody>
      </p:sp>
      <p:sp>
        <p:nvSpPr>
          <p:cNvPr id="117" name="Text Placeholder 5">
            <a:extLst>
              <a:ext uri="{FF2B5EF4-FFF2-40B4-BE49-F238E27FC236}">
                <a16:creationId xmlns:a16="http://schemas.microsoft.com/office/drawing/2014/main" id="{46E7D160-2FBC-5245-B335-01B74D29D06F}"/>
              </a:ext>
            </a:extLst>
          </p:cNvPr>
          <p:cNvSpPr txBox="1">
            <a:spLocks/>
          </p:cNvSpPr>
          <p:nvPr/>
        </p:nvSpPr>
        <p:spPr>
          <a:xfrm>
            <a:off x="3349922" y="1839732"/>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FY21</a:t>
            </a:r>
          </a:p>
        </p:txBody>
      </p:sp>
      <p:grpSp>
        <p:nvGrpSpPr>
          <p:cNvPr id="98" name="Group 97">
            <a:extLst>
              <a:ext uri="{FF2B5EF4-FFF2-40B4-BE49-F238E27FC236}">
                <a16:creationId xmlns:a16="http://schemas.microsoft.com/office/drawing/2014/main" id="{EF0C43A4-9361-E74B-A912-EF7C324F45FE}"/>
              </a:ext>
            </a:extLst>
          </p:cNvPr>
          <p:cNvGrpSpPr/>
          <p:nvPr/>
        </p:nvGrpSpPr>
        <p:grpSpPr>
          <a:xfrm>
            <a:off x="6114904" y="533685"/>
            <a:ext cx="2716221" cy="913795"/>
            <a:chOff x="4828719" y="687350"/>
            <a:chExt cx="2716221" cy="913795"/>
          </a:xfrm>
        </p:grpSpPr>
        <p:sp>
          <p:nvSpPr>
            <p:cNvPr id="99" name="Text Placeholder 5">
              <a:extLst>
                <a:ext uri="{FF2B5EF4-FFF2-40B4-BE49-F238E27FC236}">
                  <a16:creationId xmlns:a16="http://schemas.microsoft.com/office/drawing/2014/main" id="{744250ED-E9AB-DE40-B67D-D032B5F351FB}"/>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1240</a:t>
              </a:r>
            </a:p>
          </p:txBody>
        </p:sp>
        <p:sp>
          <p:nvSpPr>
            <p:cNvPr id="119" name="Text Placeholder 5">
              <a:extLst>
                <a:ext uri="{FF2B5EF4-FFF2-40B4-BE49-F238E27FC236}">
                  <a16:creationId xmlns:a16="http://schemas.microsoft.com/office/drawing/2014/main" id="{6461DC84-0C87-8242-86F3-4CF6054DE0A7}"/>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dealerships in India</a:t>
              </a:r>
            </a:p>
          </p:txBody>
        </p:sp>
        <p:sp>
          <p:nvSpPr>
            <p:cNvPr id="120" name="Text Placeholder 5">
              <a:extLst>
                <a:ext uri="{FF2B5EF4-FFF2-40B4-BE49-F238E27FC236}">
                  <a16:creationId xmlns:a16="http://schemas.microsoft.com/office/drawing/2014/main" id="{F8386B4E-7DAB-6740-9597-EA7CAA62C18C}"/>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March 2021</a:t>
              </a:r>
            </a:p>
          </p:txBody>
        </p:sp>
      </p:grpSp>
      <p:pic>
        <p:nvPicPr>
          <p:cNvPr id="103" name="Picture 2" descr="Detel EV Easy Plus Questions &amp; Answers - Buyers Queries on Mileage,  Service, Performance @ ZigWheels">
            <a:extLst>
              <a:ext uri="{FF2B5EF4-FFF2-40B4-BE49-F238E27FC236}">
                <a16:creationId xmlns:a16="http://schemas.microsoft.com/office/drawing/2014/main" id="{90C08E5C-5B7B-47E1-B4CB-2E7C900AA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69" y="2129112"/>
            <a:ext cx="980012" cy="65334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a:extLst>
              <a:ext uri="{FF2B5EF4-FFF2-40B4-BE49-F238E27FC236}">
                <a16:creationId xmlns:a16="http://schemas.microsoft.com/office/drawing/2014/main" id="{5E11A527-66B7-49B1-A22F-61B3BFD90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09" y="2924484"/>
            <a:ext cx="946662" cy="56734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a:extLst>
              <a:ext uri="{FF2B5EF4-FFF2-40B4-BE49-F238E27FC236}">
                <a16:creationId xmlns:a16="http://schemas.microsoft.com/office/drawing/2014/main" id="{ECCD0F40-06A7-4689-BA90-43D3B446D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83" y="3586225"/>
            <a:ext cx="964200" cy="595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Piaggio Ape' E-Xtra FX, Piaggio Ape, Piaggio Auto Rickshaw, Piaggio Tempo, Piaggio  Ape Auto Rickshaw, पियाजियो ऐपे ऑटो रिक्शा in Kalyani Nagar, Pune , Piaggio  Vehicles Pvt. Ltd. | ID: 23179472855">
            <a:extLst>
              <a:ext uri="{FF2B5EF4-FFF2-40B4-BE49-F238E27FC236}">
                <a16:creationId xmlns:a16="http://schemas.microsoft.com/office/drawing/2014/main" id="{F9553FF2-935C-48DC-9969-FEAC08B4737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170" y="4186439"/>
            <a:ext cx="808293" cy="80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56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48" name="TextBox 47">
            <a:extLst>
              <a:ext uri="{FF2B5EF4-FFF2-40B4-BE49-F238E27FC236}">
                <a16:creationId xmlns:a16="http://schemas.microsoft.com/office/drawing/2014/main" id="{CC2FE6B2-F1C8-8F48-A15B-DE9FB4BEDFCA}"/>
              </a:ext>
            </a:extLst>
          </p:cNvPr>
          <p:cNvSpPr txBox="1"/>
          <p:nvPr/>
        </p:nvSpPr>
        <p:spPr>
          <a:xfrm>
            <a:off x="2576224" y="2801324"/>
            <a:ext cx="1419819"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Clean Energy Investment Trends 2020</a:t>
            </a:r>
          </a:p>
        </p:txBody>
      </p:sp>
      <p:sp>
        <p:nvSpPr>
          <p:cNvPr id="49" name="TextBox 48">
            <a:extLst>
              <a:ext uri="{FF2B5EF4-FFF2-40B4-BE49-F238E27FC236}">
                <a16:creationId xmlns:a16="http://schemas.microsoft.com/office/drawing/2014/main" id="{35B04894-FF3C-734E-A8EC-D56E4F736806}"/>
              </a:ext>
            </a:extLst>
          </p:cNvPr>
          <p:cNvSpPr txBox="1"/>
          <p:nvPr/>
        </p:nvSpPr>
        <p:spPr>
          <a:xfrm>
            <a:off x="4738037" y="2739769"/>
            <a:ext cx="1452667"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Case for Indexed Renewable Energy Tariffs</a:t>
            </a:r>
          </a:p>
        </p:txBody>
      </p:sp>
      <p:sp>
        <p:nvSpPr>
          <p:cNvPr id="50" name="TextBox 49">
            <a:extLst>
              <a:ext uri="{FF2B5EF4-FFF2-40B4-BE49-F238E27FC236}">
                <a16:creationId xmlns:a16="http://schemas.microsoft.com/office/drawing/2014/main" id="{9FE42C1F-6202-C34E-9125-90D518193F05}"/>
              </a:ext>
            </a:extLst>
          </p:cNvPr>
          <p:cNvSpPr txBox="1"/>
          <p:nvPr/>
        </p:nvSpPr>
        <p:spPr>
          <a:xfrm>
            <a:off x="6675379" y="2739769"/>
            <a:ext cx="1846265" cy="461665"/>
          </a:xfrm>
          <a:prstGeom prst="rect">
            <a:avLst/>
          </a:prstGeom>
          <a:noFill/>
        </p:spPr>
        <p:txBody>
          <a:bodyPr wrap="square" rtlCol="0">
            <a:spAutoFit/>
          </a:bodyPr>
          <a:lstStyle/>
          <a:p>
            <a:pPr lvl="0" algn="ctr"/>
            <a:r>
              <a:rPr lang="en-US" sz="800" b="1"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rPr>
              <a:t>Scaling Up Solar Manufacturing in India to Enhance India’s Energy Security</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 Renewables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5" name="Picture 54" descr="A screenshot of a cell phone&#10;&#10;Description automatically generated">
            <a:hlinkClick r:id="rId3"/>
            <a:extLst>
              <a:ext uri="{FF2B5EF4-FFF2-40B4-BE49-F238E27FC236}">
                <a16:creationId xmlns:a16="http://schemas.microsoft.com/office/drawing/2014/main" id="{2F0C6ADE-71A6-C14F-8BBF-0BD9ECBDB77C}"/>
              </a:ext>
            </a:extLst>
          </p:cNvPr>
          <p:cNvPicPr>
            <a:picLocks noChangeAspect="1"/>
          </p:cNvPicPr>
          <p:nvPr/>
        </p:nvPicPr>
        <p:blipFill rotWithShape="1">
          <a:blip r:embed="rId4"/>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5"/>
            <a:extLst>
              <a:ext uri="{FF2B5EF4-FFF2-40B4-BE49-F238E27FC236}">
                <a16:creationId xmlns:a16="http://schemas.microsoft.com/office/drawing/2014/main" id="{F631CB8D-CCA2-0542-B3EE-B3B89750258C}"/>
              </a:ext>
            </a:extLst>
          </p:cNvPr>
          <p:cNvPicPr>
            <a:picLocks noChangeAspect="1"/>
          </p:cNvPicPr>
          <p:nvPr/>
        </p:nvPicPr>
        <p:blipFill rotWithShape="1">
          <a:blip r:embed="rId6"/>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1026" name="Picture 2">
            <a:hlinkClick r:id="rId7"/>
            <a:extLst>
              <a:ext uri="{FF2B5EF4-FFF2-40B4-BE49-F238E27FC236}">
                <a16:creationId xmlns:a16="http://schemas.microsoft.com/office/drawing/2014/main" id="{FEDD22E0-379B-944C-9AB8-7EDE39CF6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4379" y="743482"/>
            <a:ext cx="1402982" cy="19707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hlinkClick r:id="rId9"/>
            <a:extLst>
              <a:ext uri="{FF2B5EF4-FFF2-40B4-BE49-F238E27FC236}">
                <a16:creationId xmlns:a16="http://schemas.microsoft.com/office/drawing/2014/main" id="{89B684F9-5F93-644E-A9D3-6CB3CEC56860}"/>
              </a:ext>
            </a:extLst>
          </p:cNvPr>
          <p:cNvPicPr>
            <a:picLocks noChangeAspect="1"/>
          </p:cNvPicPr>
          <p:nvPr/>
        </p:nvPicPr>
        <p:blipFill rotWithShape="1">
          <a:blip r:embed="rId10"/>
          <a:srcRect l="27225" t="18300" r="38299" b="5132"/>
          <a:stretch/>
        </p:blipFill>
        <p:spPr>
          <a:xfrm>
            <a:off x="2576224" y="728315"/>
            <a:ext cx="1419819" cy="1987781"/>
          </a:xfrm>
          <a:prstGeom prst="rect">
            <a:avLst/>
          </a:prstGeom>
          <a:effectLst>
            <a:outerShdw blurRad="63500" sx="102000" sy="102000" algn="ctr" rotWithShape="0">
              <a:prstClr val="black">
                <a:alpha val="40000"/>
              </a:prstClr>
            </a:outerShdw>
          </a:effectLst>
        </p:spPr>
      </p:pic>
      <p:pic>
        <p:nvPicPr>
          <p:cNvPr id="1028" name="Picture 4">
            <a:hlinkClick r:id="rId11"/>
            <a:extLst>
              <a:ext uri="{FF2B5EF4-FFF2-40B4-BE49-F238E27FC236}">
                <a16:creationId xmlns:a16="http://schemas.microsoft.com/office/drawing/2014/main" id="{886BDCA7-FB9C-DA4C-9B67-507A83675C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5228" y="728315"/>
            <a:ext cx="1447803" cy="19859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D282FB2-72C5-4A4B-B9DB-2C6B3CD8EB0C}"/>
              </a:ext>
            </a:extLst>
          </p:cNvPr>
          <p:cNvSpPr txBox="1"/>
          <p:nvPr/>
        </p:nvSpPr>
        <p:spPr>
          <a:xfrm>
            <a:off x="446028" y="2748370"/>
            <a:ext cx="1419819"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Financing India’s Transition to Electric Vehicles</a:t>
            </a:r>
          </a:p>
        </p:txBody>
      </p:sp>
      <p:pic>
        <p:nvPicPr>
          <p:cNvPr id="2" name="Picture 2">
            <a:hlinkClick r:id="rId13"/>
            <a:extLst>
              <a:ext uri="{FF2B5EF4-FFF2-40B4-BE49-F238E27FC236}">
                <a16:creationId xmlns:a16="http://schemas.microsoft.com/office/drawing/2014/main" id="{C436485B-B297-4D40-B4B6-575A17639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287" y="724599"/>
            <a:ext cx="1402982" cy="201135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Graphical user interface, application&#10;&#10;Description automatically generated">
            <a:hlinkClick r:id="rId15"/>
            <a:extLst>
              <a:ext uri="{FF2B5EF4-FFF2-40B4-BE49-F238E27FC236}">
                <a16:creationId xmlns:a16="http://schemas.microsoft.com/office/drawing/2014/main" id="{347388E7-84DE-BE4D-A845-EA1716F0EB57}"/>
              </a:ext>
            </a:extLst>
          </p:cNvPr>
          <p:cNvPicPr>
            <a:picLocks noChangeAspect="1"/>
          </p:cNvPicPr>
          <p:nvPr/>
        </p:nvPicPr>
        <p:blipFill>
          <a:blip r:embed="rId16"/>
          <a:stretch>
            <a:fillRect/>
          </a:stretch>
        </p:blipFill>
        <p:spPr>
          <a:xfrm>
            <a:off x="446027" y="3243222"/>
            <a:ext cx="2309594" cy="11460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719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RE dominated generation capacity addition; solar rooftop segment outperformed with 1.8 GW addition in FY21 (till February 2021) </a:t>
            </a:r>
          </a:p>
        </p:txBody>
      </p:sp>
      <p:sp>
        <p:nvSpPr>
          <p:cNvPr id="1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3118" y="2906762"/>
            <a:ext cx="4643051" cy="280813"/>
          </a:xfrm>
          <a:prstGeom prst="rect">
            <a:avLst/>
          </a:prstGeom>
        </p:spPr>
        <p:txBody>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(CEA). *Includes solar rooftop capacity.</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35581" y="4769651"/>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 *Data for solar (grid-scale) and solar (roof-top) available only till February 2021 for Q4 FY21.</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24" name="Chart 23">
            <a:extLst>
              <a:ext uri="{FF2B5EF4-FFF2-40B4-BE49-F238E27FC236}">
                <a16:creationId xmlns:a16="http://schemas.microsoft.com/office/drawing/2014/main" id="{90546244-ED51-CF49-B87E-56BF4F6DDCD0}"/>
              </a:ext>
            </a:extLst>
          </p:cNvPr>
          <p:cNvGraphicFramePr/>
          <p:nvPr>
            <p:extLst>
              <p:ext uri="{D42A27DB-BD31-4B8C-83A1-F6EECF244321}">
                <p14:modId xmlns:p14="http://schemas.microsoft.com/office/powerpoint/2010/main" val="2051621419"/>
              </p:ext>
            </p:extLst>
          </p:nvPr>
        </p:nvGraphicFramePr>
        <p:xfrm>
          <a:off x="270849" y="639177"/>
          <a:ext cx="6049928" cy="2377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88044EB9-3CCC-EB4D-97AE-6DF081A85A1A}"/>
              </a:ext>
            </a:extLst>
          </p:cNvPr>
          <p:cNvGraphicFramePr/>
          <p:nvPr>
            <p:extLst>
              <p:ext uri="{D42A27DB-BD31-4B8C-83A1-F6EECF244321}">
                <p14:modId xmlns:p14="http://schemas.microsoft.com/office/powerpoint/2010/main" val="2267256333"/>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4"/>
          </a:graphicData>
        </a:graphic>
      </p:graphicFrame>
      <p:sp>
        <p:nvSpPr>
          <p:cNvPr id="28" name="Google Shape;100;p20">
            <a:extLst>
              <a:ext uri="{FF2B5EF4-FFF2-40B4-BE49-F238E27FC236}">
                <a16:creationId xmlns:a16="http://schemas.microsoft.com/office/drawing/2014/main" id="{D2867579-F226-1043-9B67-53B9DF29B066}"/>
              </a:ext>
            </a:extLst>
          </p:cNvPr>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Around 12.1 GW of total generation capacity was added in FY21, primarily dominated by RE (7.7 GW or 64%) followed by coal/lignite (3.9 GW) segment. </a:t>
            </a:r>
          </a:p>
          <a:p>
            <a:pPr>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In RE, solar (grid-scale and rooftop) continues to dominate, accounting for </a:t>
            </a:r>
            <a:r>
              <a:rPr lang="en-IN" sz="800" b="1" dirty="0">
                <a:solidFill>
                  <a:schemeClr val="tx1">
                    <a:lumMod val="65000"/>
                    <a:lumOff val="35000"/>
                  </a:schemeClr>
                </a:solidFill>
                <a:latin typeface="Open Sans"/>
                <a:ea typeface="Open Sans"/>
                <a:cs typeface="Open Sans"/>
                <a:sym typeface="Open Sans"/>
              </a:rPr>
              <a:t>73% (or 5.5 GW) of the capacity added in FY21. FY21 also saw impressive solar rooftop capacity addition at 1.8 GW</a:t>
            </a:r>
            <a:r>
              <a:rPr lang="en-IN" sz="800" dirty="0">
                <a:solidFill>
                  <a:schemeClr val="tx1">
                    <a:lumMod val="65000"/>
                    <a:lumOff val="35000"/>
                  </a:schemeClr>
                </a:solidFill>
                <a:latin typeface="Open Sans"/>
                <a:ea typeface="Open Sans"/>
                <a:cs typeface="Open Sans"/>
                <a:sym typeface="Open Sans"/>
              </a:rPr>
              <a:t>. This is attributed to favourable policies in states such as Gujarat, which has incentivised rooftop solar for micro-, small- and medium- sized enterprises.</a:t>
            </a:r>
          </a:p>
          <a:p>
            <a:pPr lvl="0">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FY21 began with slower RE capacity addition with only 0.9 GW installed in Q1</a:t>
            </a:r>
            <a:r>
              <a:rPr lang="en-IN" sz="800" b="1" strike="sngStrike" dirty="0">
                <a:solidFill>
                  <a:schemeClr val="tx1">
                    <a:lumMod val="65000"/>
                    <a:lumOff val="35000"/>
                  </a:schemeClr>
                </a:solidFill>
                <a:latin typeface="Open Sans"/>
                <a:ea typeface="Open Sans"/>
                <a:cs typeface="Open Sans"/>
                <a:sym typeface="Open Sans"/>
              </a:rPr>
              <a:t>.</a:t>
            </a:r>
            <a:r>
              <a:rPr lang="en-IN" sz="800" b="1" dirty="0">
                <a:solidFill>
                  <a:schemeClr val="tx1">
                    <a:lumMod val="65000"/>
                    <a:lumOff val="35000"/>
                  </a:schemeClr>
                </a:solidFill>
                <a:latin typeface="Open Sans"/>
                <a:ea typeface="Open Sans"/>
                <a:cs typeface="Open Sans"/>
                <a:sym typeface="Open Sans"/>
              </a:rPr>
              <a:t> </a:t>
            </a:r>
            <a:r>
              <a:rPr lang="en-IN" sz="800" dirty="0">
                <a:solidFill>
                  <a:schemeClr val="tx1">
                    <a:lumMod val="65000"/>
                    <a:lumOff val="35000"/>
                  </a:schemeClr>
                </a:solidFill>
                <a:latin typeface="Open Sans"/>
                <a:ea typeface="Open Sans"/>
                <a:cs typeface="Open Sans"/>
                <a:sym typeface="Open Sans"/>
              </a:rPr>
              <a:t>Q2 continued to be a slow quarter</a:t>
            </a:r>
            <a:r>
              <a:rPr lang="en-IN" sz="800" b="1" dirty="0">
                <a:solidFill>
                  <a:schemeClr val="tx1">
                    <a:lumMod val="65000"/>
                    <a:lumOff val="35000"/>
                  </a:schemeClr>
                </a:solidFill>
                <a:latin typeface="Open Sans"/>
                <a:ea typeface="Open Sans"/>
                <a:cs typeface="Open Sans"/>
                <a:sym typeface="Open Sans"/>
              </a:rPr>
              <a:t>. However, the pace of RE capacity addition began to match that of pre COVID-19 levels in Q3 (1.9 GW capacity addition)</a:t>
            </a:r>
            <a:r>
              <a:rPr lang="en-IN" sz="800" dirty="0">
                <a:solidFill>
                  <a:schemeClr val="tx1">
                    <a:lumMod val="65000"/>
                    <a:lumOff val="35000"/>
                  </a:schemeClr>
                </a:solidFill>
                <a:latin typeface="Open Sans"/>
                <a:ea typeface="Open Sans"/>
                <a:cs typeface="Open Sans"/>
                <a:sym typeface="Open Sans"/>
              </a:rPr>
              <a:t>, attributable to an economic and RE supply chain recovery </a:t>
            </a:r>
            <a:r>
              <a:rPr lang="en-US" sz="800" dirty="0">
                <a:solidFill>
                  <a:schemeClr val="tx1">
                    <a:lumMod val="65000"/>
                    <a:lumOff val="35000"/>
                  </a:schemeClr>
                </a:solidFill>
                <a:latin typeface="Open Sans"/>
                <a:ea typeface="Open Sans"/>
                <a:cs typeface="Open Sans"/>
                <a:sym typeface="Open Sans"/>
              </a:rPr>
              <a:t>following the lifting of the nationwide lockdown.</a:t>
            </a:r>
            <a:endParaRPr lang="en-IN" sz="800" dirty="0">
              <a:solidFill>
                <a:schemeClr val="tx1">
                  <a:lumMod val="65000"/>
                  <a:lumOff val="35000"/>
                </a:schemeClr>
              </a:solidFill>
              <a:latin typeface="Open Sans"/>
              <a:ea typeface="Open Sans"/>
              <a:cs typeface="Open Sans"/>
              <a:sym typeface="Open Sans"/>
            </a:endParaRPr>
          </a:p>
          <a:p>
            <a:pPr>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In FY21, around 19.2 GW of RE capacity was auctioned. Grid-scale solar PV (15.3 GW) remained the dominant technology </a:t>
            </a:r>
            <a:r>
              <a:rPr lang="en-IN" sz="800" dirty="0">
                <a:solidFill>
                  <a:schemeClr val="tx1">
                    <a:lumMod val="65000"/>
                    <a:lumOff val="35000"/>
                  </a:schemeClr>
                </a:solidFill>
                <a:latin typeface="Open Sans"/>
                <a:ea typeface="Open Sans"/>
                <a:cs typeface="Open Sans"/>
                <a:sym typeface="Open Sans"/>
              </a:rPr>
              <a:t>followed by wind-solar hybrid (2.8 GW) and wind (1.2 GW). Q4 saw an increase in auctioned capacity from 2.97 GW in Q3 to 3.9 GW.</a:t>
            </a:r>
          </a:p>
        </p:txBody>
      </p:sp>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825658858"/>
              </p:ext>
            </p:extLst>
          </p:nvPr>
        </p:nvGraphicFramePr>
        <p:xfrm>
          <a:off x="218297" y="61390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829431"/>
            <a:ext cx="7114054"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waste-to-energy and small hydro and does not include rooftop solar and large hydro (&gt;25 MW) generation</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Total generation was up by 1.3% in FY21 </a:t>
            </a:r>
            <a:r>
              <a:rPr lang="en-IN" sz="800" dirty="0">
                <a:solidFill>
                  <a:schemeClr val="tx1">
                    <a:lumMod val="65000"/>
                    <a:lumOff val="35000"/>
                  </a:schemeClr>
                </a:solidFill>
                <a:latin typeface="Open Sans"/>
                <a:ea typeface="Open Sans"/>
                <a:cs typeface="Open Sans"/>
                <a:sym typeface="Open Sans"/>
              </a:rPr>
              <a:t>compared to FY20, owing to a post-lockdown surge in electricity demand in Q3 and Q4.  </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Q1: </a:t>
            </a:r>
            <a:r>
              <a:rPr lang="en-IN" sz="800" dirty="0">
                <a:solidFill>
                  <a:schemeClr val="tx1">
                    <a:lumMod val="65000"/>
                    <a:lumOff val="35000"/>
                  </a:schemeClr>
                </a:solidFill>
                <a:latin typeface="Open Sans"/>
                <a:ea typeface="Open Sans"/>
                <a:cs typeface="Open Sans"/>
                <a:sym typeface="Open Sans"/>
              </a:rPr>
              <a:t>Down by 16.0%</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Q2: </a:t>
            </a:r>
            <a:r>
              <a:rPr lang="en-IN" sz="800" dirty="0">
                <a:solidFill>
                  <a:schemeClr val="tx1">
                    <a:lumMod val="65000"/>
                    <a:lumOff val="35000"/>
                  </a:schemeClr>
                </a:solidFill>
                <a:latin typeface="Open Sans"/>
                <a:ea typeface="Open Sans"/>
                <a:cs typeface="Open Sans"/>
                <a:sym typeface="Open Sans"/>
              </a:rPr>
              <a:t>Up by 0.8%</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Q3:</a:t>
            </a:r>
            <a:r>
              <a:rPr lang="en-IN" sz="800" dirty="0">
                <a:solidFill>
                  <a:schemeClr val="tx1">
                    <a:lumMod val="65000"/>
                    <a:lumOff val="35000"/>
                  </a:schemeClr>
                </a:solidFill>
                <a:latin typeface="Open Sans"/>
                <a:ea typeface="Open Sans"/>
                <a:cs typeface="Open Sans"/>
                <a:sym typeface="Open Sans"/>
              </a:rPr>
              <a:t> Up by 7.3%</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Q4:</a:t>
            </a:r>
            <a:r>
              <a:rPr lang="en-IN" sz="800" dirty="0">
                <a:solidFill>
                  <a:schemeClr val="tx1">
                    <a:lumMod val="65000"/>
                    <a:lumOff val="35000"/>
                  </a:schemeClr>
                </a:solidFill>
                <a:latin typeface="Open Sans"/>
                <a:ea typeface="Open Sans"/>
                <a:cs typeface="Open Sans"/>
                <a:sym typeface="Open Sans"/>
              </a:rPr>
              <a:t> Up by 16.6%</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Total FY21: </a:t>
            </a:r>
            <a:r>
              <a:rPr lang="en-IN" sz="800" dirty="0">
                <a:solidFill>
                  <a:schemeClr val="tx1">
                    <a:lumMod val="65000"/>
                    <a:lumOff val="35000"/>
                  </a:schemeClr>
                </a:solidFill>
                <a:latin typeface="Open Sans"/>
                <a:ea typeface="Open Sans"/>
                <a:cs typeface="Open Sans"/>
                <a:sym typeface="Open Sans"/>
              </a:rPr>
              <a:t>Up by 1.3%</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Overall RE generation increased by 8.5%, </a:t>
            </a:r>
            <a:r>
              <a:rPr lang="en-IN" sz="800" dirty="0">
                <a:solidFill>
                  <a:schemeClr val="tx1">
                    <a:lumMod val="65000"/>
                    <a:lumOff val="35000"/>
                  </a:schemeClr>
                </a:solidFill>
                <a:latin typeface="Open Sans"/>
                <a:ea typeface="Open Sans"/>
                <a:cs typeface="Open Sans"/>
                <a:sym typeface="Open Sans"/>
              </a:rPr>
              <a:t>while large hydro generation decreased by 5.8% and coal/lignite generation grew marginally by 1.4% (vs FY20). </a:t>
            </a:r>
          </a:p>
          <a:p>
            <a:pPr lvl="0">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As a result, </a:t>
            </a:r>
            <a:r>
              <a:rPr lang="en-IN" sz="800" b="1" dirty="0">
                <a:solidFill>
                  <a:schemeClr val="tx1">
                    <a:lumMod val="65000"/>
                    <a:lumOff val="35000"/>
                  </a:schemeClr>
                </a:solidFill>
                <a:latin typeface="Open Sans"/>
                <a:ea typeface="Open Sans"/>
                <a:cs typeface="Open Sans"/>
                <a:sym typeface="Open Sans"/>
              </a:rPr>
              <a:t>RE’s share in average daily generation saw an increase in FY21 (vs FY20)</a:t>
            </a:r>
            <a:r>
              <a:rPr lang="en-IN" sz="800" dirty="0">
                <a:solidFill>
                  <a:schemeClr val="tx1">
                    <a:lumMod val="65000"/>
                    <a:lumOff val="35000"/>
                  </a:schemeClr>
                </a:solidFill>
                <a:latin typeface="Open Sans"/>
                <a:ea typeface="Open Sans"/>
                <a:cs typeface="Open Sans"/>
                <a:sym typeface="Open Sans"/>
              </a:rPr>
              <a:t>, hydro saw a decline while coal/lignite remained almost constant.</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a:t>
            </a:r>
            <a:r>
              <a:rPr lang="en-IN" sz="800" dirty="0">
                <a:solidFill>
                  <a:schemeClr val="tx1">
                    <a:lumMod val="65000"/>
                    <a:lumOff val="35000"/>
                  </a:schemeClr>
                </a:solidFill>
                <a:latin typeface="Open Sans"/>
                <a:ea typeface="Open Sans"/>
                <a:cs typeface="Open Sans"/>
                <a:sym typeface="Open Sans"/>
              </a:rPr>
              <a:t> Share up from 9.4% to 10.1%</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Hydro: </a:t>
            </a:r>
            <a:r>
              <a:rPr lang="en-IN" sz="800" dirty="0">
                <a:solidFill>
                  <a:schemeClr val="tx1">
                    <a:lumMod val="65000"/>
                    <a:lumOff val="35000"/>
                  </a:schemeClr>
                </a:solidFill>
                <a:latin typeface="Open Sans"/>
                <a:ea typeface="Open Sans"/>
                <a:cs typeface="Open Sans"/>
                <a:sym typeface="Open Sans"/>
              </a:rPr>
              <a:t>Share down from 13.2% to 12.3%</a:t>
            </a:r>
          </a:p>
          <a:p>
            <a:pPr marL="171450" lvl="0" indent="-171450">
              <a:spcBef>
                <a:spcPts val="7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Coal/lignite:</a:t>
            </a:r>
            <a:r>
              <a:rPr lang="en-IN" sz="800" dirty="0">
                <a:solidFill>
                  <a:schemeClr val="tx1">
                    <a:lumMod val="65000"/>
                    <a:lumOff val="35000"/>
                  </a:schemeClr>
                </a:solidFill>
                <a:latin typeface="Open Sans"/>
                <a:ea typeface="Open Sans"/>
                <a:cs typeface="Open Sans"/>
                <a:sym typeface="Open Sans"/>
              </a:rPr>
              <a:t> Share constant from 71.0% to 71.1%</a:t>
            </a: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556481581"/>
              </p:ext>
            </p:extLst>
          </p:nvPr>
        </p:nvGraphicFramePr>
        <p:xfrm>
          <a:off x="266700" y="3771904"/>
          <a:ext cx="6051850" cy="1188720"/>
        </p:xfrm>
        <a:graphic>
          <a:graphicData uri="http://schemas.openxmlformats.org/drawingml/2006/table">
            <a:tbl>
              <a:tblPr firstRow="1" bandRow="1">
                <a:tableStyleId>{69012ECD-51FC-41F1-AA8D-1B2483CD663E}</a:tableStyleId>
              </a:tblPr>
              <a:tblGrid>
                <a:gridCol w="620268">
                  <a:extLst>
                    <a:ext uri="{9D8B030D-6E8A-4147-A177-3AD203B41FA5}">
                      <a16:colId xmlns:a16="http://schemas.microsoft.com/office/drawing/2014/main" val="3341748120"/>
                    </a:ext>
                  </a:extLst>
                </a:gridCol>
                <a:gridCol w="740664">
                  <a:extLst>
                    <a:ext uri="{9D8B030D-6E8A-4147-A177-3AD203B41FA5}">
                      <a16:colId xmlns:a16="http://schemas.microsoft.com/office/drawing/2014/main" val="3269755583"/>
                    </a:ext>
                  </a:extLst>
                </a:gridCol>
                <a:gridCol w="1051560">
                  <a:extLst>
                    <a:ext uri="{9D8B030D-6E8A-4147-A177-3AD203B41FA5}">
                      <a16:colId xmlns:a16="http://schemas.microsoft.com/office/drawing/2014/main" val="3609201509"/>
                    </a:ext>
                  </a:extLst>
                </a:gridCol>
                <a:gridCol w="658368">
                  <a:extLst>
                    <a:ext uri="{9D8B030D-6E8A-4147-A177-3AD203B41FA5}">
                      <a16:colId xmlns:a16="http://schemas.microsoft.com/office/drawing/2014/main" val="3524341217"/>
                    </a:ext>
                  </a:extLst>
                </a:gridCol>
                <a:gridCol w="1051560">
                  <a:extLst>
                    <a:ext uri="{9D8B030D-6E8A-4147-A177-3AD203B41FA5}">
                      <a16:colId xmlns:a16="http://schemas.microsoft.com/office/drawing/2014/main" val="2014592127"/>
                    </a:ext>
                  </a:extLst>
                </a:gridCol>
                <a:gridCol w="795528">
                  <a:extLst>
                    <a:ext uri="{9D8B030D-6E8A-4147-A177-3AD203B41FA5}">
                      <a16:colId xmlns:a16="http://schemas.microsoft.com/office/drawing/2014/main" val="3470107887"/>
                    </a:ext>
                  </a:extLst>
                </a:gridCol>
                <a:gridCol w="1133902">
                  <a:extLst>
                    <a:ext uri="{9D8B030D-6E8A-4147-A177-3AD203B41FA5}">
                      <a16:colId xmlns:a16="http://schemas.microsoft.com/office/drawing/2014/main" val="2569975174"/>
                    </a:ext>
                  </a:extLst>
                </a:gridCol>
              </a:tblGrid>
              <a:tr h="151539">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FY19</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FY21</a:t>
                      </a:r>
                    </a:p>
                  </a:txBody>
                  <a:tcPr/>
                </a:tc>
                <a:tc hMerge="1">
                  <a:txBody>
                    <a:bodyPr/>
                    <a:lstStyle/>
                    <a:p>
                      <a:endParaRPr lang="en-IN" dirty="0"/>
                    </a:p>
                  </a:txBody>
                  <a:tcPr/>
                </a:tc>
                <a:extLst>
                  <a:ext uri="{0D108BD9-81ED-4DB2-BD59-A6C34878D82A}">
                    <a16:rowId xmlns:a16="http://schemas.microsoft.com/office/drawing/2014/main" val="2485557927"/>
                  </a:ext>
                </a:extLst>
              </a:tr>
              <a:tr h="151539">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26 July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09 July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August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2290157099"/>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29 September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24 September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02 September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374891920"/>
                  </a:ext>
                </a:extLst>
              </a:tr>
              <a:tr h="151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 (Daily)</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8.9%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92517011"/>
                  </a:ext>
                </a:extLst>
              </a:tr>
            </a:tbl>
          </a:graphicData>
        </a:graphic>
      </p:graphicFrame>
      <p:sp>
        <p:nvSpPr>
          <p:cNvPr id="29" name="Google Shape;99;p20">
            <a:extLst>
              <a:ext uri="{FF2B5EF4-FFF2-40B4-BE49-F238E27FC236}">
                <a16:creationId xmlns:a16="http://schemas.microsoft.com/office/drawing/2014/main" id="{949D0768-DCA8-0D4F-888F-C268772B0DF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share of RE up from 9.4% to 10.1%, large hydro down from 13.2% to 12.3% and coal/lignite remains unchanged in FY21 versus FY20</a:t>
            </a:r>
            <a:endParaRPr sz="1200" dirty="0">
              <a:solidFill>
                <a:srgbClr val="009CD8"/>
              </a:solidFill>
            </a:endParaRPr>
          </a:p>
        </p:txBody>
      </p:sp>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57" name="Chart 56">
            <a:extLst>
              <a:ext uri="{FF2B5EF4-FFF2-40B4-BE49-F238E27FC236}">
                <a16:creationId xmlns:a16="http://schemas.microsoft.com/office/drawing/2014/main" id="{444BB6B5-138D-7E4E-93C0-3DC3AFAC0357}"/>
              </a:ext>
            </a:extLst>
          </p:cNvPr>
          <p:cNvGraphicFramePr/>
          <p:nvPr>
            <p:extLst>
              <p:ext uri="{D42A27DB-BD31-4B8C-83A1-F6EECF244321}">
                <p14:modId xmlns:p14="http://schemas.microsoft.com/office/powerpoint/2010/main" val="3802286160"/>
              </p:ext>
            </p:extLst>
          </p:nvPr>
        </p:nvGraphicFramePr>
        <p:xfrm>
          <a:off x="253940" y="2920230"/>
          <a:ext cx="6064613" cy="19237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id="{28CF8C85-FD16-5948-984B-A33AC3C6CCD0}"/>
              </a:ext>
            </a:extLst>
          </p:cNvPr>
          <p:cNvGraphicFramePr/>
          <p:nvPr>
            <p:extLst>
              <p:ext uri="{D42A27DB-BD31-4B8C-83A1-F6EECF244321}">
                <p14:modId xmlns:p14="http://schemas.microsoft.com/office/powerpoint/2010/main" val="429445551"/>
              </p:ext>
            </p:extLst>
          </p:nvPr>
        </p:nvGraphicFramePr>
        <p:xfrm>
          <a:off x="253940" y="651727"/>
          <a:ext cx="6064613" cy="212974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44040"/>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19" name="Google Shape;100;p20"/>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chemeClr val="tx1">
                    <a:lumMod val="65000"/>
                    <a:lumOff val="35000"/>
                  </a:schemeClr>
                </a:solidFill>
                <a:latin typeface="Open Sans"/>
                <a:ea typeface="Open Sans"/>
                <a:cs typeface="Open Sans"/>
              </a:rPr>
              <a:t>Although Q4 FY21 saw a significant increase in coal capacity, net coal capacity addition (addition less retirement) declined by 6% in FY21 compared to FY20.</a:t>
            </a:r>
            <a:endParaRPr lang="en-IN" sz="800" b="1" dirty="0">
              <a:solidFill>
                <a:schemeClr val="tx1">
                  <a:lumMod val="65000"/>
                  <a:lumOff val="35000"/>
                </a:schemeClr>
              </a:solidFill>
              <a:latin typeface="Open Sans"/>
              <a:ea typeface="Open Sans"/>
              <a:cs typeface="Open Sans"/>
              <a:sym typeface="Open Sans"/>
            </a:endParaRPr>
          </a:p>
          <a:p>
            <a:pPr>
              <a:spcBef>
                <a:spcPts val="700"/>
              </a:spcBef>
              <a:buClr>
                <a:schemeClr val="dk1"/>
              </a:buClr>
              <a:buSzPts val="1100"/>
            </a:pPr>
            <a:r>
              <a:rPr lang="en-US" sz="800" b="1" dirty="0">
                <a:solidFill>
                  <a:schemeClr val="tx1">
                    <a:lumMod val="65000"/>
                    <a:lumOff val="35000"/>
                  </a:schemeClr>
                </a:solidFill>
                <a:latin typeface="Open Sans"/>
                <a:ea typeface="Open Sans"/>
                <a:cs typeface="Open Sans"/>
              </a:rPr>
              <a:t>The share of conventional generation in PFC/REC’s loan book trended downwards in FY21 and substantially declined to 54% in Q3 FY21 (from 58% in Q1 FY21).</a:t>
            </a:r>
            <a:r>
              <a:rPr lang="en-US" sz="800" dirty="0">
                <a:solidFill>
                  <a:schemeClr val="tx1">
                    <a:lumMod val="65000"/>
                    <a:lumOff val="35000"/>
                  </a:schemeClr>
                </a:solidFill>
                <a:latin typeface="Open Sans"/>
                <a:ea typeface="Open Sans"/>
                <a:cs typeface="Open Sans"/>
              </a:rPr>
              <a:t> To compensate, PFC/REC is increasingly focusing on transmission and distribution (T&amp;D) and RE generation projects, which account for 35% and 11% of its total loan book as of Q3 FY21, respectively.</a:t>
            </a:r>
            <a:endParaRPr lang="en-IN" sz="800" dirty="0">
              <a:solidFill>
                <a:schemeClr val="tx1">
                  <a:lumMod val="65000"/>
                  <a:lumOff val="35000"/>
                </a:schemeClr>
              </a:solidFill>
              <a:latin typeface="Open Sans"/>
              <a:ea typeface="Open Sans"/>
              <a:cs typeface="Open Sans"/>
              <a:sym typeface="Open Sans"/>
            </a:endParaRP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Q4 FY21.</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Google Shape;99;p20">
            <a:extLst>
              <a:ext uri="{FF2B5EF4-FFF2-40B4-BE49-F238E27FC236}">
                <a16:creationId xmlns:a16="http://schemas.microsoft.com/office/drawing/2014/main" id="{6DF21503-706E-6E44-AA61-9A3D60503C5B}"/>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new coal capacity addition continues in FY21</a:t>
            </a:r>
            <a:br>
              <a:rPr lang="en-US" sz="1200" dirty="0">
                <a:solidFill>
                  <a:srgbClr val="009CD8"/>
                </a:solidFill>
              </a:rPr>
            </a:br>
            <a:endParaRPr sz="1200" dirty="0">
              <a:solidFill>
                <a:srgbClr val="009CD8"/>
              </a:solidFill>
            </a:endParaRPr>
          </a:p>
        </p:txBody>
      </p:sp>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4398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A historically low tariff of 1.99 INR/kWh was discovered in FY21 at the Gujarat (GUVNL) solar bid.</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The bid was oversubscribed and attracted significant international participation, which indicates a lower risk perception among developers/investors regarding the Indian market. Access to low-cost financing is a major factor driving the discovery of such low tariffs in addition to the attractive credit ratings of the off-taker (Gujarat discoms).</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The Ministry of New and Renewable Energy (MNRE) announced </a:t>
            </a:r>
            <a:r>
              <a:rPr lang="en-US" sz="800" b="1" dirty="0">
                <a:solidFill>
                  <a:schemeClr val="tx1">
                    <a:lumMod val="65000"/>
                    <a:lumOff val="35000"/>
                  </a:schemeClr>
                </a:solidFill>
                <a:latin typeface="Open Sans"/>
                <a:ea typeface="Open Sans"/>
                <a:cs typeface="Open Sans"/>
              </a:rPr>
              <a:t>the implementation of 40% and 25% basic customs duty (BCD) on solar modules and solar cells, respectively, effective April 2022. </a:t>
            </a:r>
            <a:r>
              <a:rPr lang="en-US" sz="800" dirty="0">
                <a:solidFill>
                  <a:schemeClr val="tx1">
                    <a:lumMod val="65000"/>
                    <a:lumOff val="35000"/>
                  </a:schemeClr>
                </a:solidFill>
                <a:latin typeface="Open Sans"/>
                <a:ea typeface="Open Sans"/>
                <a:cs typeface="Open Sans"/>
              </a:rPr>
              <a:t>This resulted in </a:t>
            </a:r>
            <a:r>
              <a:rPr lang="en-US" sz="800" b="1" dirty="0">
                <a:solidFill>
                  <a:schemeClr val="tx1">
                    <a:lumMod val="65000"/>
                    <a:lumOff val="35000"/>
                  </a:schemeClr>
                </a:solidFill>
                <a:latin typeface="Open Sans"/>
                <a:ea typeface="Open Sans"/>
                <a:cs typeface="Open Sans"/>
              </a:rPr>
              <a:t>11% hike in tariffs discovered for solar auctions </a:t>
            </a:r>
            <a:r>
              <a:rPr lang="en-US" sz="800" dirty="0">
                <a:solidFill>
                  <a:schemeClr val="tx1">
                    <a:lumMod val="65000"/>
                    <a:lumOff val="35000"/>
                  </a:schemeClr>
                </a:solidFill>
                <a:latin typeface="Open Sans"/>
                <a:ea typeface="Open Sans"/>
                <a:cs typeface="Open Sans"/>
              </a:rPr>
              <a:t>conducted at GUVNL from INR 1.99/kWh (in December 2020) to INR 2.20/kWh (in March 2021). </a:t>
            </a:r>
          </a:p>
          <a:p>
            <a:pPr>
              <a:spcBef>
                <a:spcPts val="600"/>
              </a:spcBef>
              <a:buClr>
                <a:schemeClr val="dk1"/>
              </a:buClr>
              <a:buSzPts val="1100"/>
            </a:pPr>
            <a:r>
              <a:rPr lang="en-US" sz="800" dirty="0">
                <a:solidFill>
                  <a:schemeClr val="tx1">
                    <a:lumMod val="65000"/>
                    <a:lumOff val="35000"/>
                  </a:schemeClr>
                </a:solidFill>
                <a:latin typeface="Open Sans"/>
                <a:ea typeface="Open Sans"/>
                <a:cs typeface="Open Sans"/>
              </a:rPr>
              <a:t>Also, MNRE </a:t>
            </a:r>
            <a:r>
              <a:rPr lang="en-US" sz="800" b="1" dirty="0">
                <a:solidFill>
                  <a:schemeClr val="tx1">
                    <a:lumMod val="65000"/>
                    <a:lumOff val="35000"/>
                  </a:schemeClr>
                </a:solidFill>
                <a:latin typeface="Open Sans"/>
                <a:ea typeface="Open Sans"/>
                <a:cs typeface="Open Sans"/>
              </a:rPr>
              <a:t>released the Approved list of Models and Manufacturers (ALMM)</a:t>
            </a:r>
            <a:r>
              <a:rPr lang="en-US" sz="800" dirty="0">
                <a:solidFill>
                  <a:schemeClr val="tx1">
                    <a:lumMod val="65000"/>
                    <a:lumOff val="35000"/>
                  </a:schemeClr>
                </a:solidFill>
                <a:latin typeface="Open Sans"/>
                <a:ea typeface="Open Sans"/>
                <a:cs typeface="Open Sans"/>
              </a:rPr>
              <a:t> of solar photovoltaic modules. A total of 23 module manufacturers are listed under the ALMM order with 150 module variants. </a:t>
            </a:r>
            <a:br>
              <a:rPr lang="en-US" sz="800" dirty="0">
                <a:solidFill>
                  <a:schemeClr val="tx1">
                    <a:lumMod val="65000"/>
                    <a:lumOff val="35000"/>
                  </a:schemeClr>
                </a:solidFill>
                <a:latin typeface="Open Sans"/>
                <a:ea typeface="Open Sans"/>
                <a:cs typeface="Open Sans"/>
              </a:rPr>
            </a:br>
            <a:endParaRPr lang="en-US" sz="800" dirty="0">
              <a:solidFill>
                <a:schemeClr val="tx1">
                  <a:lumMod val="65000"/>
                  <a:lumOff val="35000"/>
                </a:schemeClr>
              </a:solidFill>
              <a:latin typeface="Open Sans"/>
              <a:ea typeface="Open Sans"/>
              <a:cs typeface="Open Sans"/>
            </a:endParaRPr>
          </a:p>
          <a:p>
            <a:pPr>
              <a:spcBef>
                <a:spcPts val="600"/>
              </a:spcBef>
              <a:buClr>
                <a:schemeClr val="dk1"/>
              </a:buClr>
              <a:buSzPts val="1100"/>
            </a:pPr>
            <a:endParaRPr lang="en-US" sz="800" dirty="0">
              <a:solidFill>
                <a:schemeClr val="tx1">
                  <a:lumMod val="65000"/>
                  <a:lumOff val="35000"/>
                </a:schemeClr>
              </a:solidFill>
              <a:latin typeface="Open Sans"/>
              <a:ea typeface="Open Sans"/>
              <a:cs typeface="Open Sans"/>
            </a:endParaRPr>
          </a:p>
        </p:txBody>
      </p:sp>
      <p:sp>
        <p:nvSpPr>
          <p:cNvPr id="43" name="Rectangle 42">
            <a:extLst>
              <a:ext uri="{FF2B5EF4-FFF2-40B4-BE49-F238E27FC236}">
                <a16:creationId xmlns:a16="http://schemas.microsoft.com/office/drawing/2014/main" id="{64F2FD84-19BC-E149-B25E-63B1A193B808}"/>
              </a:ext>
            </a:extLst>
          </p:cNvPr>
          <p:cNvSpPr/>
          <p:nvPr/>
        </p:nvSpPr>
        <p:spPr>
          <a:xfrm>
            <a:off x="282400" y="552896"/>
            <a:ext cx="3734425"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cxnSp>
        <p:nvCxnSpPr>
          <p:cNvPr id="120" name="Google Shape;112;p30">
            <a:extLst>
              <a:ext uri="{FF2B5EF4-FFF2-40B4-BE49-F238E27FC236}">
                <a16:creationId xmlns:a16="http://schemas.microsoft.com/office/drawing/2014/main" id="{5595DF4D-7CD3-1D48-9CFB-37FA5301E001}"/>
              </a:ext>
            </a:extLst>
          </p:cNvPr>
          <p:cNvCxnSpPr/>
          <p:nvPr/>
        </p:nvCxnSpPr>
        <p:spPr>
          <a:xfrm rot="16200000" flipH="1">
            <a:off x="2772458" y="4011022"/>
            <a:ext cx="1101" cy="2314919"/>
          </a:xfrm>
          <a:prstGeom prst="straightConnector1">
            <a:avLst/>
          </a:prstGeom>
          <a:noFill/>
          <a:ln w="9525" cap="flat" cmpd="sng">
            <a:solidFill>
              <a:srgbClr val="7F7F7F"/>
            </a:solidFill>
            <a:prstDash val="dash"/>
            <a:round/>
            <a:headEnd type="none" w="sm" len="sm"/>
            <a:tailEnd type="none" w="sm" len="sm"/>
          </a:ln>
        </p:spPr>
      </p:cxn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announcement of basic customs duty on solar cells and modules resulted in an 11% hike in tariffs </a:t>
            </a:r>
            <a:endParaRPr sz="1200" dirty="0">
              <a:solidFill>
                <a:srgbClr val="009CD8"/>
              </a:solidFill>
            </a:endParaRPr>
          </a:p>
        </p:txBody>
      </p:sp>
      <p:sp>
        <p:nvSpPr>
          <p:cNvPr id="95" name="Text Placeholder 3">
            <a:extLst>
              <a:ext uri="{FF2B5EF4-FFF2-40B4-BE49-F238E27FC236}">
                <a16:creationId xmlns:a16="http://schemas.microsoft.com/office/drawing/2014/main" id="{A953D6F9-77DC-4FC8-B5D4-8A4D7F8338A9}"/>
              </a:ext>
            </a:extLst>
          </p:cNvPr>
          <p:cNvSpPr txBox="1">
            <a:spLocks/>
          </p:cNvSpPr>
          <p:nvPr/>
        </p:nvSpPr>
        <p:spPr>
          <a:xfrm>
            <a:off x="142875" y="4384876"/>
            <a:ext cx="3712542" cy="5629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*Note: For Q1, Q2 and Q3 FY21, only unique auctions such as RTC and least tariff auctions have been covered.</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GUVNL = </a:t>
            </a:r>
            <a:r>
              <a:rPr lang="fi-FI"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Gujarat Urja Vikas Nigam Limited; APGECL =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Andhra Pradesh Green Energy Corporation Limited; RTC = Round the clock</a:t>
            </a:r>
          </a:p>
          <a:p>
            <a:pPr marL="101600" indent="0">
              <a:buFont typeface="Open Sans"/>
              <a:buNone/>
            </a:pPr>
            <a:endPar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 Placeholder 5">
            <a:extLst>
              <a:ext uri="{FF2B5EF4-FFF2-40B4-BE49-F238E27FC236}">
                <a16:creationId xmlns:a16="http://schemas.microsoft.com/office/drawing/2014/main" id="{079AA87B-B5CA-4641-A099-8DEB8E410D4A}"/>
              </a:ext>
            </a:extLst>
          </p:cNvPr>
          <p:cNvSpPr txBox="1">
            <a:spLocks/>
          </p:cNvSpPr>
          <p:nvPr/>
        </p:nvSpPr>
        <p:spPr>
          <a:xfrm>
            <a:off x="4085885" y="578802"/>
            <a:ext cx="2185867"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GUVNL, Gujarat,  solar, 500 MW (Phase XII)</a:t>
            </a:r>
          </a:p>
        </p:txBody>
      </p:sp>
      <p:graphicFrame>
        <p:nvGraphicFramePr>
          <p:cNvPr id="97" name="Diagram 96">
            <a:extLst>
              <a:ext uri="{FF2B5EF4-FFF2-40B4-BE49-F238E27FC236}">
                <a16:creationId xmlns:a16="http://schemas.microsoft.com/office/drawing/2014/main" id="{53904FFA-11B9-4BAB-AA48-13E8116CC0B2}"/>
              </a:ext>
            </a:extLst>
          </p:cNvPr>
          <p:cNvGraphicFramePr/>
          <p:nvPr>
            <p:extLst>
              <p:ext uri="{D42A27DB-BD31-4B8C-83A1-F6EECF244321}">
                <p14:modId xmlns:p14="http://schemas.microsoft.com/office/powerpoint/2010/main" val="2182767252"/>
              </p:ext>
            </p:extLst>
          </p:nvPr>
        </p:nvGraphicFramePr>
        <p:xfrm>
          <a:off x="4063725" y="919700"/>
          <a:ext cx="2321123" cy="3815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8" name="Google Shape;112;p30">
            <a:extLst>
              <a:ext uri="{FF2B5EF4-FFF2-40B4-BE49-F238E27FC236}">
                <a16:creationId xmlns:a16="http://schemas.microsoft.com/office/drawing/2014/main" id="{7B99DB8D-E52D-4A05-82F5-34BE1E18D89A}"/>
              </a:ext>
            </a:extLst>
          </p:cNvPr>
          <p:cNvCxnSpPr/>
          <p:nvPr/>
        </p:nvCxnSpPr>
        <p:spPr>
          <a:xfrm rot="16200000" flipH="1">
            <a:off x="2772458" y="4011022"/>
            <a:ext cx="1101" cy="2314919"/>
          </a:xfrm>
          <a:prstGeom prst="straightConnector1">
            <a:avLst/>
          </a:prstGeom>
          <a:noFill/>
          <a:ln w="9525" cap="flat" cmpd="sng">
            <a:solidFill>
              <a:srgbClr val="7F7F7F"/>
            </a:solidFill>
            <a:prstDash val="dash"/>
            <a:round/>
            <a:headEnd type="none" w="sm" len="sm"/>
            <a:tailEnd type="none" w="sm" len="sm"/>
          </a:ln>
        </p:spPr>
      </p:cxnSp>
      <p:sp>
        <p:nvSpPr>
          <p:cNvPr id="100" name="Text Placeholder 5">
            <a:extLst>
              <a:ext uri="{FF2B5EF4-FFF2-40B4-BE49-F238E27FC236}">
                <a16:creationId xmlns:a16="http://schemas.microsoft.com/office/drawing/2014/main" id="{CCA35C3E-B6E0-42F4-BDA5-3958AFBB902C}"/>
              </a:ext>
            </a:extLst>
          </p:cNvPr>
          <p:cNvSpPr txBox="1">
            <a:spLocks/>
          </p:cNvSpPr>
          <p:nvPr/>
        </p:nvSpPr>
        <p:spPr>
          <a:xfrm>
            <a:off x="274453" y="671917"/>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Notable auctions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(FY21)</a:t>
            </a:r>
          </a:p>
        </p:txBody>
      </p:sp>
      <p:grpSp>
        <p:nvGrpSpPr>
          <p:cNvPr id="110" name="Google Shape;118;p30">
            <a:extLst>
              <a:ext uri="{FF2B5EF4-FFF2-40B4-BE49-F238E27FC236}">
                <a16:creationId xmlns:a16="http://schemas.microsoft.com/office/drawing/2014/main" id="{34385CAD-E2E0-48D6-ACEE-8EF66BE9709E}"/>
              </a:ext>
            </a:extLst>
          </p:cNvPr>
          <p:cNvGrpSpPr/>
          <p:nvPr/>
        </p:nvGrpSpPr>
        <p:grpSpPr>
          <a:xfrm>
            <a:off x="1616905" y="735157"/>
            <a:ext cx="733011" cy="283990"/>
            <a:chOff x="1528217" y="1802162"/>
            <a:chExt cx="745306" cy="440573"/>
          </a:xfrm>
        </p:grpSpPr>
        <p:sp>
          <p:nvSpPr>
            <p:cNvPr id="121" name="Google Shape;119;p30">
              <a:extLst>
                <a:ext uri="{FF2B5EF4-FFF2-40B4-BE49-F238E27FC236}">
                  <a16:creationId xmlns:a16="http://schemas.microsoft.com/office/drawing/2014/main" id="{707C583E-BB07-4191-B68D-54BBEA6F23B8}"/>
                </a:ext>
              </a:extLst>
            </p:cNvPr>
            <p:cNvSpPr/>
            <p:nvPr/>
          </p:nvSpPr>
          <p:spPr>
            <a:xfrm>
              <a:off x="1528217" y="1802162"/>
              <a:ext cx="745306" cy="337106"/>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22" name="Google Shape;120;p30">
              <a:extLst>
                <a:ext uri="{FF2B5EF4-FFF2-40B4-BE49-F238E27FC236}">
                  <a16:creationId xmlns:a16="http://schemas.microsoft.com/office/drawing/2014/main" id="{1CB6DE20-5AB8-43EF-BED0-10F90301D205}"/>
                </a:ext>
              </a:extLst>
            </p:cNvPr>
            <p:cNvCxnSpPr/>
            <p:nvPr/>
          </p:nvCxnSpPr>
          <p:spPr>
            <a:xfrm>
              <a:off x="1528217" y="2242735"/>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23" name="Google Shape;118;p30">
            <a:extLst>
              <a:ext uri="{FF2B5EF4-FFF2-40B4-BE49-F238E27FC236}">
                <a16:creationId xmlns:a16="http://schemas.microsoft.com/office/drawing/2014/main" id="{B8F3EB42-803A-4279-B1E4-317FF5D774E8}"/>
              </a:ext>
            </a:extLst>
          </p:cNvPr>
          <p:cNvGrpSpPr/>
          <p:nvPr/>
        </p:nvGrpSpPr>
        <p:grpSpPr>
          <a:xfrm>
            <a:off x="2446600" y="733208"/>
            <a:ext cx="1516671" cy="286921"/>
            <a:chOff x="1279754" y="1795854"/>
            <a:chExt cx="1287347" cy="445112"/>
          </a:xfrm>
        </p:grpSpPr>
        <p:sp>
          <p:nvSpPr>
            <p:cNvPr id="124" name="Google Shape;119;p30">
              <a:extLst>
                <a:ext uri="{FF2B5EF4-FFF2-40B4-BE49-F238E27FC236}">
                  <a16:creationId xmlns:a16="http://schemas.microsoft.com/office/drawing/2014/main" id="{BC3715D3-3EB1-4724-ACE1-2F3F776C7801}"/>
                </a:ext>
              </a:extLst>
            </p:cNvPr>
            <p:cNvSpPr/>
            <p:nvPr/>
          </p:nvSpPr>
          <p:spPr>
            <a:xfrm>
              <a:off x="1279860" y="1795854"/>
              <a:ext cx="1284464" cy="337103"/>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183" name="Google Shape;120;p30">
              <a:extLst>
                <a:ext uri="{FF2B5EF4-FFF2-40B4-BE49-F238E27FC236}">
                  <a16:creationId xmlns:a16="http://schemas.microsoft.com/office/drawing/2014/main" id="{C690800A-8630-41C4-BBA5-CFDBABB139ED}"/>
                </a:ext>
              </a:extLst>
            </p:cNvPr>
            <p:cNvCxnSpPr/>
            <p:nvPr/>
          </p:nvCxnSpPr>
          <p:spPr>
            <a:xfrm>
              <a:off x="1279754" y="224096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84" name="Group 183">
            <a:extLst>
              <a:ext uri="{FF2B5EF4-FFF2-40B4-BE49-F238E27FC236}">
                <a16:creationId xmlns:a16="http://schemas.microsoft.com/office/drawing/2014/main" id="{F853DB8D-0775-421A-9A89-7801626F359F}"/>
              </a:ext>
            </a:extLst>
          </p:cNvPr>
          <p:cNvGrpSpPr/>
          <p:nvPr/>
        </p:nvGrpSpPr>
        <p:grpSpPr>
          <a:xfrm>
            <a:off x="2452471" y="1072558"/>
            <a:ext cx="50829" cy="3408218"/>
            <a:chOff x="2717597" y="2146574"/>
            <a:chExt cx="58224" cy="4012176"/>
          </a:xfrm>
        </p:grpSpPr>
        <p:cxnSp>
          <p:nvCxnSpPr>
            <p:cNvPr id="185" name="Google Shape;112;p30">
              <a:extLst>
                <a:ext uri="{FF2B5EF4-FFF2-40B4-BE49-F238E27FC236}">
                  <a16:creationId xmlns:a16="http://schemas.microsoft.com/office/drawing/2014/main" id="{471CEC0E-5FFE-421F-A390-28ACAF986DE5}"/>
                </a:ext>
              </a:extLst>
            </p:cNvPr>
            <p:cNvCxnSpPr>
              <a:cxnSpLocks/>
            </p:cNvCxnSpPr>
            <p:nvPr/>
          </p:nvCxnSpPr>
          <p:spPr>
            <a:xfrm flipH="1">
              <a:off x="2770421" y="2146574"/>
              <a:ext cx="1" cy="4012176"/>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186" name="Google Shape;112;p30">
              <a:extLst>
                <a:ext uri="{FF2B5EF4-FFF2-40B4-BE49-F238E27FC236}">
                  <a16:creationId xmlns:a16="http://schemas.microsoft.com/office/drawing/2014/main" id="{474E01A2-AA93-4923-AAE7-E64D89DFDBD9}"/>
                </a:ext>
              </a:extLst>
            </p:cNvPr>
            <p:cNvCxnSpPr>
              <a:cxnSpLocks/>
            </p:cNvCxnSpPr>
            <p:nvPr/>
          </p:nvCxnSpPr>
          <p:spPr>
            <a:xfrm flipH="1">
              <a:off x="2717597" y="2182476"/>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grpSp>
        <p:nvGrpSpPr>
          <p:cNvPr id="187" name="Group 186">
            <a:extLst>
              <a:ext uri="{FF2B5EF4-FFF2-40B4-BE49-F238E27FC236}">
                <a16:creationId xmlns:a16="http://schemas.microsoft.com/office/drawing/2014/main" id="{928E9CCF-88CC-49AD-A258-346D0BC43928}"/>
              </a:ext>
            </a:extLst>
          </p:cNvPr>
          <p:cNvGrpSpPr/>
          <p:nvPr/>
        </p:nvGrpSpPr>
        <p:grpSpPr>
          <a:xfrm>
            <a:off x="338261" y="1180237"/>
            <a:ext cx="3292338" cy="310702"/>
            <a:chOff x="339248" y="1447297"/>
            <a:chExt cx="3292338" cy="310702"/>
          </a:xfrm>
        </p:grpSpPr>
        <p:sp>
          <p:nvSpPr>
            <p:cNvPr id="188" name="Google Shape;105;p30">
              <a:extLst>
                <a:ext uri="{FF2B5EF4-FFF2-40B4-BE49-F238E27FC236}">
                  <a16:creationId xmlns:a16="http://schemas.microsoft.com/office/drawing/2014/main" id="{2FC67E0C-46FC-4C71-A6FE-9D13C5A1DD8A}"/>
                </a:ext>
              </a:extLst>
            </p:cNvPr>
            <p:cNvSpPr/>
            <p:nvPr/>
          </p:nvSpPr>
          <p:spPr>
            <a:xfrm>
              <a:off x="339248" y="1447297"/>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GUVNL, Gujarat, solar, Phase-XII, 500 MW (March 2021)</a:t>
              </a:r>
            </a:p>
          </p:txBody>
        </p:sp>
        <p:sp>
          <p:nvSpPr>
            <p:cNvPr id="189" name="Google Shape;111;p30">
              <a:extLst>
                <a:ext uri="{FF2B5EF4-FFF2-40B4-BE49-F238E27FC236}">
                  <a16:creationId xmlns:a16="http://schemas.microsoft.com/office/drawing/2014/main" id="{A42E30F2-47EC-45BA-B98E-84C231287FE4}"/>
                </a:ext>
              </a:extLst>
            </p:cNvPr>
            <p:cNvSpPr/>
            <p:nvPr/>
          </p:nvSpPr>
          <p:spPr>
            <a:xfrm>
              <a:off x="1681666" y="1463252"/>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0" name="Google Shape;105;p30">
              <a:extLst>
                <a:ext uri="{FF2B5EF4-FFF2-40B4-BE49-F238E27FC236}">
                  <a16:creationId xmlns:a16="http://schemas.microsoft.com/office/drawing/2014/main" id="{19A58F0F-F6F5-4C10-92C2-CEC5B28757B3}"/>
                </a:ext>
              </a:extLst>
            </p:cNvPr>
            <p:cNvSpPr/>
            <p:nvPr/>
          </p:nvSpPr>
          <p:spPr>
            <a:xfrm>
              <a:off x="2497105" y="1482965"/>
              <a:ext cx="803026"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1" name="Google Shape;111;p30">
              <a:extLst>
                <a:ext uri="{FF2B5EF4-FFF2-40B4-BE49-F238E27FC236}">
                  <a16:creationId xmlns:a16="http://schemas.microsoft.com/office/drawing/2014/main" id="{464622C2-7486-4708-8B6B-FF7AD00D7BEA}"/>
                </a:ext>
              </a:extLst>
            </p:cNvPr>
            <p:cNvSpPr/>
            <p:nvPr/>
          </p:nvSpPr>
          <p:spPr>
            <a:xfrm>
              <a:off x="3317487" y="1472235"/>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2.20</a:t>
              </a:r>
            </a:p>
          </p:txBody>
        </p:sp>
      </p:grpSp>
      <p:sp>
        <p:nvSpPr>
          <p:cNvPr id="192" name="Google Shape;111;p30">
            <a:extLst>
              <a:ext uri="{FF2B5EF4-FFF2-40B4-BE49-F238E27FC236}">
                <a16:creationId xmlns:a16="http://schemas.microsoft.com/office/drawing/2014/main" id="{DC9A05D3-CFE6-42F8-8410-C0109EA0F313}"/>
              </a:ext>
            </a:extLst>
          </p:cNvPr>
          <p:cNvSpPr/>
          <p:nvPr/>
        </p:nvSpPr>
        <p:spPr>
          <a:xfrm>
            <a:off x="1679265" y="1186316"/>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93" name="Group 192">
            <a:extLst>
              <a:ext uri="{FF2B5EF4-FFF2-40B4-BE49-F238E27FC236}">
                <a16:creationId xmlns:a16="http://schemas.microsoft.com/office/drawing/2014/main" id="{495BD0B2-72FD-4912-91CD-B9425E6193E0}"/>
              </a:ext>
            </a:extLst>
          </p:cNvPr>
          <p:cNvGrpSpPr/>
          <p:nvPr/>
        </p:nvGrpSpPr>
        <p:grpSpPr>
          <a:xfrm>
            <a:off x="335716" y="1610832"/>
            <a:ext cx="3585079" cy="318512"/>
            <a:chOff x="336703" y="1877892"/>
            <a:chExt cx="3585079" cy="318512"/>
          </a:xfrm>
        </p:grpSpPr>
        <p:sp>
          <p:nvSpPr>
            <p:cNvPr id="194" name="Google Shape;105;p30">
              <a:extLst>
                <a:ext uri="{FF2B5EF4-FFF2-40B4-BE49-F238E27FC236}">
                  <a16:creationId xmlns:a16="http://schemas.microsoft.com/office/drawing/2014/main" id="{832906E4-0A4C-477A-821F-5F8AA55ABBD8}"/>
                </a:ext>
              </a:extLst>
            </p:cNvPr>
            <p:cNvSpPr/>
            <p:nvPr/>
          </p:nvSpPr>
          <p:spPr>
            <a:xfrm>
              <a:off x="336703" y="1877892"/>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wind, Tranche-X, 1,200 MW  (March 2021)</a:t>
              </a:r>
              <a:endParaRPr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5" name="Google Shape;111;p30">
              <a:extLst>
                <a:ext uri="{FF2B5EF4-FFF2-40B4-BE49-F238E27FC236}">
                  <a16:creationId xmlns:a16="http://schemas.microsoft.com/office/drawing/2014/main" id="{71006F59-B6F0-48C1-93F3-E2391A505324}"/>
                </a:ext>
              </a:extLst>
            </p:cNvPr>
            <p:cNvSpPr/>
            <p:nvPr/>
          </p:nvSpPr>
          <p:spPr>
            <a:xfrm>
              <a:off x="1680252" y="1901621"/>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6" name="Google Shape;105;p30">
              <a:extLst>
                <a:ext uri="{FF2B5EF4-FFF2-40B4-BE49-F238E27FC236}">
                  <a16:creationId xmlns:a16="http://schemas.microsoft.com/office/drawing/2014/main" id="{2D94128C-66F2-4B73-BE90-ECE27F278E3A}"/>
                </a:ext>
              </a:extLst>
            </p:cNvPr>
            <p:cNvSpPr/>
            <p:nvPr/>
          </p:nvSpPr>
          <p:spPr>
            <a:xfrm>
              <a:off x="2499895" y="1921269"/>
              <a:ext cx="1126785"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7" name="Google Shape;111;p30">
              <a:extLst>
                <a:ext uri="{FF2B5EF4-FFF2-40B4-BE49-F238E27FC236}">
                  <a16:creationId xmlns:a16="http://schemas.microsoft.com/office/drawing/2014/main" id="{D9D676E3-BE32-41D4-A1B0-7D776F32C981}"/>
                </a:ext>
              </a:extLst>
            </p:cNvPr>
            <p:cNvSpPr/>
            <p:nvPr/>
          </p:nvSpPr>
          <p:spPr>
            <a:xfrm>
              <a:off x="3607683" y="1917611"/>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2.77</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8" name="Group 197">
            <a:extLst>
              <a:ext uri="{FF2B5EF4-FFF2-40B4-BE49-F238E27FC236}">
                <a16:creationId xmlns:a16="http://schemas.microsoft.com/office/drawing/2014/main" id="{ABC02B02-9076-4C00-944F-42974FEEF3D4}"/>
              </a:ext>
            </a:extLst>
          </p:cNvPr>
          <p:cNvGrpSpPr/>
          <p:nvPr/>
        </p:nvGrpSpPr>
        <p:grpSpPr>
          <a:xfrm>
            <a:off x="335716" y="2036898"/>
            <a:ext cx="3289984" cy="310702"/>
            <a:chOff x="336703" y="2303958"/>
            <a:chExt cx="3289984" cy="310702"/>
          </a:xfrm>
        </p:grpSpPr>
        <p:sp>
          <p:nvSpPr>
            <p:cNvPr id="199" name="Google Shape;105;p30">
              <a:extLst>
                <a:ext uri="{FF2B5EF4-FFF2-40B4-BE49-F238E27FC236}">
                  <a16:creationId xmlns:a16="http://schemas.microsoft.com/office/drawing/2014/main" id="{B75678C3-69EA-4472-9EE7-4007FA5E4BEB}"/>
                </a:ext>
              </a:extLst>
            </p:cNvPr>
            <p:cNvSpPr/>
            <p:nvPr/>
          </p:nvSpPr>
          <p:spPr>
            <a:xfrm>
              <a:off x="336703" y="2303958"/>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Torrent Power Limited, Gujarat, solar, 300 MW (February 2021)</a:t>
              </a:r>
            </a:p>
          </p:txBody>
        </p:sp>
        <p:sp>
          <p:nvSpPr>
            <p:cNvPr id="200" name="Google Shape;111;p30">
              <a:extLst>
                <a:ext uri="{FF2B5EF4-FFF2-40B4-BE49-F238E27FC236}">
                  <a16:creationId xmlns:a16="http://schemas.microsoft.com/office/drawing/2014/main" id="{95930FC0-4417-46A1-B28A-2AD45B0C57CD}"/>
                </a:ext>
              </a:extLst>
            </p:cNvPr>
            <p:cNvSpPr/>
            <p:nvPr/>
          </p:nvSpPr>
          <p:spPr>
            <a:xfrm>
              <a:off x="1680252" y="2319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300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1" name="Google Shape;105;p30">
              <a:extLst>
                <a:ext uri="{FF2B5EF4-FFF2-40B4-BE49-F238E27FC236}">
                  <a16:creationId xmlns:a16="http://schemas.microsoft.com/office/drawing/2014/main" id="{8A3BF48E-E49E-4F54-876C-451CAF8F1981}"/>
                </a:ext>
              </a:extLst>
            </p:cNvPr>
            <p:cNvSpPr/>
            <p:nvPr/>
          </p:nvSpPr>
          <p:spPr>
            <a:xfrm>
              <a:off x="2502325" y="2340608"/>
              <a:ext cx="806273"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02" name="Google Shape;111;p30">
              <a:extLst>
                <a:ext uri="{FF2B5EF4-FFF2-40B4-BE49-F238E27FC236}">
                  <a16:creationId xmlns:a16="http://schemas.microsoft.com/office/drawing/2014/main" id="{FDEED1A7-C5C5-4870-9FBD-DAD78491B5F0}"/>
                </a:ext>
              </a:extLst>
            </p:cNvPr>
            <p:cNvSpPr/>
            <p:nvPr/>
          </p:nvSpPr>
          <p:spPr>
            <a:xfrm>
              <a:off x="3312588" y="232768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2.22</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3" name="Group 202">
            <a:extLst>
              <a:ext uri="{FF2B5EF4-FFF2-40B4-BE49-F238E27FC236}">
                <a16:creationId xmlns:a16="http://schemas.microsoft.com/office/drawing/2014/main" id="{EDACF40A-499B-448A-ACA0-DADCBD719E62}"/>
              </a:ext>
            </a:extLst>
          </p:cNvPr>
          <p:cNvGrpSpPr/>
          <p:nvPr/>
        </p:nvGrpSpPr>
        <p:grpSpPr>
          <a:xfrm>
            <a:off x="335716" y="2445898"/>
            <a:ext cx="3518251" cy="310702"/>
            <a:chOff x="336703" y="2712958"/>
            <a:chExt cx="3518251" cy="310702"/>
          </a:xfrm>
        </p:grpSpPr>
        <p:sp>
          <p:nvSpPr>
            <p:cNvPr id="204" name="Google Shape;105;p30">
              <a:extLst>
                <a:ext uri="{FF2B5EF4-FFF2-40B4-BE49-F238E27FC236}">
                  <a16:creationId xmlns:a16="http://schemas.microsoft.com/office/drawing/2014/main" id="{A1F0B958-5B23-4523-BCF3-B786326446D4}"/>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APGECL, Andhra Pradesh, solar, agricultural sector, 6,400 MW (February 2021)</a:t>
              </a:r>
            </a:p>
          </p:txBody>
        </p:sp>
        <p:sp>
          <p:nvSpPr>
            <p:cNvPr id="205" name="Google Shape;111;p30">
              <a:extLst>
                <a:ext uri="{FF2B5EF4-FFF2-40B4-BE49-F238E27FC236}">
                  <a16:creationId xmlns:a16="http://schemas.microsoft.com/office/drawing/2014/main" id="{A2DE0A29-883A-4D64-ABA8-30745412AEBB}"/>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6,400</a:t>
              </a:r>
            </a:p>
          </p:txBody>
        </p:sp>
        <p:sp>
          <p:nvSpPr>
            <p:cNvPr id="206" name="Google Shape;111;p30">
              <a:extLst>
                <a:ext uri="{FF2B5EF4-FFF2-40B4-BE49-F238E27FC236}">
                  <a16:creationId xmlns:a16="http://schemas.microsoft.com/office/drawing/2014/main" id="{672A328E-EB34-4A2A-A3F1-558EC4203557}"/>
                </a:ext>
              </a:extLst>
            </p:cNvPr>
            <p:cNvSpPr/>
            <p:nvPr/>
          </p:nvSpPr>
          <p:spPr>
            <a:xfrm>
              <a:off x="3540855" y="272891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2.48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7" name="Group 206">
            <a:extLst>
              <a:ext uri="{FF2B5EF4-FFF2-40B4-BE49-F238E27FC236}">
                <a16:creationId xmlns:a16="http://schemas.microsoft.com/office/drawing/2014/main" id="{0DD0EA2C-6BC1-4D7E-A3A4-8E6FD256BED1}"/>
              </a:ext>
            </a:extLst>
          </p:cNvPr>
          <p:cNvGrpSpPr/>
          <p:nvPr/>
        </p:nvGrpSpPr>
        <p:grpSpPr>
          <a:xfrm>
            <a:off x="335716" y="2869448"/>
            <a:ext cx="3221455" cy="310702"/>
            <a:chOff x="336703" y="3162635"/>
            <a:chExt cx="3221455" cy="310702"/>
          </a:xfrm>
        </p:grpSpPr>
        <p:sp>
          <p:nvSpPr>
            <p:cNvPr id="208" name="Google Shape;105;p30">
              <a:extLst>
                <a:ext uri="{FF2B5EF4-FFF2-40B4-BE49-F238E27FC236}">
                  <a16:creationId xmlns:a16="http://schemas.microsoft.com/office/drawing/2014/main" id="{E9DB0547-AEB2-48D6-AD8F-2A56305F9B0F}"/>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GUVNL, Gujarat, solar, Phase-XI, 500 MW </a:t>
              </a: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(December 2020)</a:t>
              </a:r>
              <a:endParaRPr lang="nn-NO"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9" name="Google Shape;111;p30">
              <a:extLst>
                <a:ext uri="{FF2B5EF4-FFF2-40B4-BE49-F238E27FC236}">
                  <a16:creationId xmlns:a16="http://schemas.microsoft.com/office/drawing/2014/main" id="{A0C9B127-064A-4542-82AE-B7135288867D}"/>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a:t>
              </a:r>
            </a:p>
          </p:txBody>
        </p:sp>
        <p:sp>
          <p:nvSpPr>
            <p:cNvPr id="210" name="Google Shape;111;p30">
              <a:extLst>
                <a:ext uri="{FF2B5EF4-FFF2-40B4-BE49-F238E27FC236}">
                  <a16:creationId xmlns:a16="http://schemas.microsoft.com/office/drawing/2014/main" id="{3093695C-C3E0-4907-A679-EDCF672C7C0E}"/>
                </a:ext>
              </a:extLst>
            </p:cNvPr>
            <p:cNvSpPr/>
            <p:nvPr/>
          </p:nvSpPr>
          <p:spPr>
            <a:xfrm>
              <a:off x="3244059" y="3178590"/>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1.99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11" name="Group 210">
            <a:extLst>
              <a:ext uri="{FF2B5EF4-FFF2-40B4-BE49-F238E27FC236}">
                <a16:creationId xmlns:a16="http://schemas.microsoft.com/office/drawing/2014/main" id="{64082610-5BF5-4D6D-92CA-DD00C9CC4B44}"/>
              </a:ext>
            </a:extLst>
          </p:cNvPr>
          <p:cNvGrpSpPr/>
          <p:nvPr/>
        </p:nvGrpSpPr>
        <p:grpSpPr>
          <a:xfrm>
            <a:off x="338261" y="3280596"/>
            <a:ext cx="3673551" cy="310702"/>
            <a:chOff x="339248" y="3573783"/>
            <a:chExt cx="3673551" cy="310702"/>
          </a:xfrm>
        </p:grpSpPr>
        <p:sp>
          <p:nvSpPr>
            <p:cNvPr id="212" name="Google Shape;105;p30">
              <a:extLst>
                <a:ext uri="{FF2B5EF4-FFF2-40B4-BE49-F238E27FC236}">
                  <a16:creationId xmlns:a16="http://schemas.microsoft.com/office/drawing/2014/main" id="{A2CF4A68-BD8A-4A96-9E62-A45467D3DEED}"/>
                </a:ext>
              </a:extLst>
            </p:cNvPr>
            <p:cNvSpPr/>
            <p:nvPr/>
          </p:nvSpPr>
          <p:spPr>
            <a:xfrm>
              <a:off x="339248" y="3573783"/>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blended</a:t>
              </a:r>
            </a:p>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wind-solar, Tranche-IX, 2,500</a:t>
              </a:r>
            </a:p>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MW (August 2020)</a:t>
              </a:r>
            </a:p>
          </p:txBody>
        </p:sp>
        <p:sp>
          <p:nvSpPr>
            <p:cNvPr id="213" name="Google Shape;111;p30">
              <a:extLst>
                <a:ext uri="{FF2B5EF4-FFF2-40B4-BE49-F238E27FC236}">
                  <a16:creationId xmlns:a16="http://schemas.microsoft.com/office/drawing/2014/main" id="{C1FBC1B1-C4EC-4CB4-8189-684720EF5CBB}"/>
                </a:ext>
              </a:extLst>
            </p:cNvPr>
            <p:cNvSpPr/>
            <p:nvPr/>
          </p:nvSpPr>
          <p:spPr>
            <a:xfrm>
              <a:off x="1680252" y="358973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970</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4" name="Google Shape;111;p30">
              <a:extLst>
                <a:ext uri="{FF2B5EF4-FFF2-40B4-BE49-F238E27FC236}">
                  <a16:creationId xmlns:a16="http://schemas.microsoft.com/office/drawing/2014/main" id="{1A421D74-3EA2-4777-896A-7BEDD22FB11B}"/>
                </a:ext>
              </a:extLst>
            </p:cNvPr>
            <p:cNvSpPr/>
            <p:nvPr/>
          </p:nvSpPr>
          <p:spPr>
            <a:xfrm>
              <a:off x="3698700" y="360049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2.99</a:t>
              </a:r>
              <a:endParaRPr lang="en-IN"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15" name="Group 214">
            <a:extLst>
              <a:ext uri="{FF2B5EF4-FFF2-40B4-BE49-F238E27FC236}">
                <a16:creationId xmlns:a16="http://schemas.microsoft.com/office/drawing/2014/main" id="{2435A0F4-A45E-4A1A-8342-A43E775B7326}"/>
              </a:ext>
            </a:extLst>
          </p:cNvPr>
          <p:cNvGrpSpPr/>
          <p:nvPr/>
        </p:nvGrpSpPr>
        <p:grpSpPr>
          <a:xfrm>
            <a:off x="338261" y="3702099"/>
            <a:ext cx="3371948" cy="310702"/>
            <a:chOff x="339248" y="4003995"/>
            <a:chExt cx="3371948" cy="310702"/>
          </a:xfrm>
        </p:grpSpPr>
        <p:sp>
          <p:nvSpPr>
            <p:cNvPr id="216" name="Google Shape;105;p30">
              <a:extLst>
                <a:ext uri="{FF2B5EF4-FFF2-40B4-BE49-F238E27FC236}">
                  <a16:creationId xmlns:a16="http://schemas.microsoft.com/office/drawing/2014/main" id="{C6F04B20-DE5F-4420-839D-052A76C0275E}"/>
                </a:ext>
              </a:extLst>
            </p:cNvPr>
            <p:cNvSpPr/>
            <p:nvPr/>
          </p:nvSpPr>
          <p:spPr>
            <a:xfrm>
              <a:off x="339248" y="40039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a:t>
              </a: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solar,</a:t>
              </a:r>
            </a:p>
            <a:p>
              <a:pPr>
                <a:lnSpc>
                  <a:spcPct val="106000"/>
                </a:lnSpc>
              </a:pP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Tranche-IX, 2,000 MW (June</a:t>
              </a:r>
            </a:p>
            <a:p>
              <a:pPr>
                <a:lnSpc>
                  <a:spcPct val="106000"/>
                </a:lnSpc>
              </a:pP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2020)</a:t>
              </a:r>
              <a:endParaRPr lang="sv-SE"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7" name="Google Shape;111;p30">
              <a:extLst>
                <a:ext uri="{FF2B5EF4-FFF2-40B4-BE49-F238E27FC236}">
                  <a16:creationId xmlns:a16="http://schemas.microsoft.com/office/drawing/2014/main" id="{320817C7-FE28-43C4-9F7E-BB7A9E2286CA}"/>
                </a:ext>
              </a:extLst>
            </p:cNvPr>
            <p:cNvSpPr/>
            <p:nvPr/>
          </p:nvSpPr>
          <p:spPr>
            <a:xfrm>
              <a:off x="1680252" y="40199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105;p30">
              <a:extLst>
                <a:ext uri="{FF2B5EF4-FFF2-40B4-BE49-F238E27FC236}">
                  <a16:creationId xmlns:a16="http://schemas.microsoft.com/office/drawing/2014/main" id="{00D0625E-9B1B-4859-A587-42D03FC953B2}"/>
                </a:ext>
              </a:extLst>
            </p:cNvPr>
            <p:cNvSpPr/>
            <p:nvPr/>
          </p:nvSpPr>
          <p:spPr>
            <a:xfrm>
              <a:off x="2502333" y="4060817"/>
              <a:ext cx="887993"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19" name="Google Shape;111;p30">
              <a:extLst>
                <a:ext uri="{FF2B5EF4-FFF2-40B4-BE49-F238E27FC236}">
                  <a16:creationId xmlns:a16="http://schemas.microsoft.com/office/drawing/2014/main" id="{2494DC7E-C958-4623-841D-A803DD31DA5E}"/>
                </a:ext>
              </a:extLst>
            </p:cNvPr>
            <p:cNvSpPr/>
            <p:nvPr/>
          </p:nvSpPr>
          <p:spPr>
            <a:xfrm>
              <a:off x="3397097" y="4027765"/>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2.36</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0" name="Group 219">
            <a:extLst>
              <a:ext uri="{FF2B5EF4-FFF2-40B4-BE49-F238E27FC236}">
                <a16:creationId xmlns:a16="http://schemas.microsoft.com/office/drawing/2014/main" id="{4C802048-4166-4297-B486-C5D298D9E08A}"/>
              </a:ext>
            </a:extLst>
          </p:cNvPr>
          <p:cNvGrpSpPr/>
          <p:nvPr/>
        </p:nvGrpSpPr>
        <p:grpSpPr>
          <a:xfrm>
            <a:off x="335716" y="4118899"/>
            <a:ext cx="3671001" cy="310702"/>
            <a:chOff x="336703" y="4420795"/>
            <a:chExt cx="3671001" cy="310702"/>
          </a:xfrm>
        </p:grpSpPr>
        <p:sp>
          <p:nvSpPr>
            <p:cNvPr id="221" name="Google Shape;105;p30">
              <a:extLst>
                <a:ext uri="{FF2B5EF4-FFF2-40B4-BE49-F238E27FC236}">
                  <a16:creationId xmlns:a16="http://schemas.microsoft.com/office/drawing/2014/main" id="{78ED70D9-7F81-4E47-AD7E-579F9CCC8733}"/>
                </a:ext>
              </a:extLst>
            </p:cNvPr>
            <p:cNvSpPr/>
            <p:nvPr/>
          </p:nvSpPr>
          <p:spPr>
            <a:xfrm>
              <a:off x="336703" y="442079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nn-NO"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a:t>
              </a:r>
              <a:r>
                <a:rPr lang="it-IT"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solar-wind - storage, RTC-I, 400 MW (May 2020)</a:t>
              </a:r>
            </a:p>
          </p:txBody>
        </p:sp>
        <p:sp>
          <p:nvSpPr>
            <p:cNvPr id="222" name="Google Shape;111;p30">
              <a:extLst>
                <a:ext uri="{FF2B5EF4-FFF2-40B4-BE49-F238E27FC236}">
                  <a16:creationId xmlns:a16="http://schemas.microsoft.com/office/drawing/2014/main" id="{4DE9EDE5-C9BD-4190-A497-F03260C910A6}"/>
                </a:ext>
              </a:extLst>
            </p:cNvPr>
            <p:cNvSpPr/>
            <p:nvPr/>
          </p:nvSpPr>
          <p:spPr>
            <a:xfrm>
              <a:off x="1680252" y="443675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400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105;p30">
              <a:extLst>
                <a:ext uri="{FF2B5EF4-FFF2-40B4-BE49-F238E27FC236}">
                  <a16:creationId xmlns:a16="http://schemas.microsoft.com/office/drawing/2014/main" id="{9221F5E3-21E3-45B7-9D87-8F5B25B8D96A}"/>
                </a:ext>
              </a:extLst>
            </p:cNvPr>
            <p:cNvSpPr/>
            <p:nvPr/>
          </p:nvSpPr>
          <p:spPr>
            <a:xfrm>
              <a:off x="2502334" y="4457445"/>
              <a:ext cx="1193254"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24" name="Google Shape;111;p30">
              <a:extLst>
                <a:ext uri="{FF2B5EF4-FFF2-40B4-BE49-F238E27FC236}">
                  <a16:creationId xmlns:a16="http://schemas.microsoft.com/office/drawing/2014/main" id="{A210CDB9-FC65-48A9-B9E3-F7BDF676A797}"/>
                </a:ext>
              </a:extLst>
            </p:cNvPr>
            <p:cNvSpPr/>
            <p:nvPr/>
          </p:nvSpPr>
          <p:spPr>
            <a:xfrm>
              <a:off x="3693605" y="443727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2.90</a:t>
              </a:r>
            </a:p>
          </p:txBody>
        </p:sp>
      </p:grpSp>
      <p:cxnSp>
        <p:nvCxnSpPr>
          <p:cNvPr id="225" name="Google Shape;112;p30">
            <a:extLst>
              <a:ext uri="{FF2B5EF4-FFF2-40B4-BE49-F238E27FC236}">
                <a16:creationId xmlns:a16="http://schemas.microsoft.com/office/drawing/2014/main" id="{D8473AF2-AFB5-4142-9EF9-91E07FB1BCBF}"/>
              </a:ext>
            </a:extLst>
          </p:cNvPr>
          <p:cNvCxnSpPr>
            <a:cxnSpLocks/>
          </p:cNvCxnSpPr>
          <p:nvPr/>
        </p:nvCxnSpPr>
        <p:spPr>
          <a:xfrm rot="16200000" flipH="1">
            <a:off x="2764743" y="390455"/>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6" name="Google Shape;112;p30">
            <a:extLst>
              <a:ext uri="{FF2B5EF4-FFF2-40B4-BE49-F238E27FC236}">
                <a16:creationId xmlns:a16="http://schemas.microsoft.com/office/drawing/2014/main" id="{A94D49E7-44AB-4716-9B11-FA907AC69C81}"/>
              </a:ext>
            </a:extLst>
          </p:cNvPr>
          <p:cNvCxnSpPr>
            <a:cxnSpLocks/>
          </p:cNvCxnSpPr>
          <p:nvPr/>
        </p:nvCxnSpPr>
        <p:spPr>
          <a:xfrm rot="16200000" flipH="1">
            <a:off x="2764743" y="82974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7" name="Google Shape;112;p30">
            <a:extLst>
              <a:ext uri="{FF2B5EF4-FFF2-40B4-BE49-F238E27FC236}">
                <a16:creationId xmlns:a16="http://schemas.microsoft.com/office/drawing/2014/main" id="{FE9B4D30-8EBC-4DA1-9D03-7E0CF244B1B2}"/>
              </a:ext>
            </a:extLst>
          </p:cNvPr>
          <p:cNvCxnSpPr>
            <a:cxnSpLocks/>
          </p:cNvCxnSpPr>
          <p:nvPr/>
        </p:nvCxnSpPr>
        <p:spPr>
          <a:xfrm rot="16200000" flipH="1">
            <a:off x="2764743" y="1256128"/>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8" name="Google Shape;112;p30">
            <a:extLst>
              <a:ext uri="{FF2B5EF4-FFF2-40B4-BE49-F238E27FC236}">
                <a16:creationId xmlns:a16="http://schemas.microsoft.com/office/drawing/2014/main" id="{BFAFC3A4-54AF-4057-9870-C4494036BF55}"/>
              </a:ext>
            </a:extLst>
          </p:cNvPr>
          <p:cNvCxnSpPr>
            <a:cxnSpLocks/>
          </p:cNvCxnSpPr>
          <p:nvPr/>
        </p:nvCxnSpPr>
        <p:spPr>
          <a:xfrm rot="16200000" flipH="1">
            <a:off x="2764743" y="164705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9" name="Google Shape;112;p30">
            <a:extLst>
              <a:ext uri="{FF2B5EF4-FFF2-40B4-BE49-F238E27FC236}">
                <a16:creationId xmlns:a16="http://schemas.microsoft.com/office/drawing/2014/main" id="{DF28551D-7F18-44E1-A950-C828018F065F}"/>
              </a:ext>
            </a:extLst>
          </p:cNvPr>
          <p:cNvCxnSpPr>
            <a:cxnSpLocks/>
          </p:cNvCxnSpPr>
          <p:nvPr/>
        </p:nvCxnSpPr>
        <p:spPr>
          <a:xfrm rot="16200000" flipH="1">
            <a:off x="2764743" y="2096611"/>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0" name="Google Shape;112;p30">
            <a:extLst>
              <a:ext uri="{FF2B5EF4-FFF2-40B4-BE49-F238E27FC236}">
                <a16:creationId xmlns:a16="http://schemas.microsoft.com/office/drawing/2014/main" id="{E913D87C-7C06-4CE5-B269-997C20A09A61}"/>
              </a:ext>
            </a:extLst>
          </p:cNvPr>
          <p:cNvCxnSpPr>
            <a:cxnSpLocks/>
          </p:cNvCxnSpPr>
          <p:nvPr/>
        </p:nvCxnSpPr>
        <p:spPr>
          <a:xfrm rot="16200000" flipH="1">
            <a:off x="2764743" y="252197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1" name="Google Shape;112;p30">
            <a:extLst>
              <a:ext uri="{FF2B5EF4-FFF2-40B4-BE49-F238E27FC236}">
                <a16:creationId xmlns:a16="http://schemas.microsoft.com/office/drawing/2014/main" id="{90F105CD-5165-47AF-83FD-0D7B3167697F}"/>
              </a:ext>
            </a:extLst>
          </p:cNvPr>
          <p:cNvCxnSpPr>
            <a:cxnSpLocks/>
          </p:cNvCxnSpPr>
          <p:nvPr/>
        </p:nvCxnSpPr>
        <p:spPr>
          <a:xfrm rot="16200000" flipH="1">
            <a:off x="2764743" y="2930963"/>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2" name="Google Shape;112;p30">
            <a:extLst>
              <a:ext uri="{FF2B5EF4-FFF2-40B4-BE49-F238E27FC236}">
                <a16:creationId xmlns:a16="http://schemas.microsoft.com/office/drawing/2014/main" id="{4B66400E-381B-4BD5-BC01-83CE14840729}"/>
              </a:ext>
            </a:extLst>
          </p:cNvPr>
          <p:cNvCxnSpPr>
            <a:cxnSpLocks/>
          </p:cNvCxnSpPr>
          <p:nvPr/>
        </p:nvCxnSpPr>
        <p:spPr>
          <a:xfrm flipH="1">
            <a:off x="2452470" y="4461484"/>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233" name="Left Bracket 232">
            <a:extLst>
              <a:ext uri="{FF2B5EF4-FFF2-40B4-BE49-F238E27FC236}">
                <a16:creationId xmlns:a16="http://schemas.microsoft.com/office/drawing/2014/main" id="{51F6B0B4-863C-4894-ADFD-EEF3BF148C7D}"/>
              </a:ext>
            </a:extLst>
          </p:cNvPr>
          <p:cNvSpPr/>
          <p:nvPr/>
        </p:nvSpPr>
        <p:spPr>
          <a:xfrm>
            <a:off x="249734" y="3648988"/>
            <a:ext cx="78786" cy="830354"/>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4" name="Text Placeholder 5">
            <a:extLst>
              <a:ext uri="{FF2B5EF4-FFF2-40B4-BE49-F238E27FC236}">
                <a16:creationId xmlns:a16="http://schemas.microsoft.com/office/drawing/2014/main" id="{D6DBD318-4A29-422F-BBFE-7EDAB9FA2F89}"/>
              </a:ext>
            </a:extLst>
          </p:cNvPr>
          <p:cNvSpPr txBox="1">
            <a:spLocks/>
          </p:cNvSpPr>
          <p:nvPr/>
        </p:nvSpPr>
        <p:spPr>
          <a:xfrm rot="16200000">
            <a:off x="-106462" y="4046698"/>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5" name="Left Bracket 234">
            <a:extLst>
              <a:ext uri="{FF2B5EF4-FFF2-40B4-BE49-F238E27FC236}">
                <a16:creationId xmlns:a16="http://schemas.microsoft.com/office/drawing/2014/main" id="{D3B01B30-EB84-4499-827F-8C7437F1999D}"/>
              </a:ext>
            </a:extLst>
          </p:cNvPr>
          <p:cNvSpPr/>
          <p:nvPr/>
        </p:nvSpPr>
        <p:spPr>
          <a:xfrm>
            <a:off x="249392" y="1157302"/>
            <a:ext cx="79471" cy="1648287"/>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6" name="Text Placeholder 5">
            <a:extLst>
              <a:ext uri="{FF2B5EF4-FFF2-40B4-BE49-F238E27FC236}">
                <a16:creationId xmlns:a16="http://schemas.microsoft.com/office/drawing/2014/main" id="{46F3E547-1A1D-464D-B8E3-613DFF3AC150}"/>
              </a:ext>
            </a:extLst>
          </p:cNvPr>
          <p:cNvSpPr txBox="1">
            <a:spLocks/>
          </p:cNvSpPr>
          <p:nvPr/>
        </p:nvSpPr>
        <p:spPr>
          <a:xfrm rot="16200000">
            <a:off x="-106462" y="1944125"/>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7" name="Google Shape;105;p30">
            <a:extLst>
              <a:ext uri="{FF2B5EF4-FFF2-40B4-BE49-F238E27FC236}">
                <a16:creationId xmlns:a16="http://schemas.microsoft.com/office/drawing/2014/main" id="{0CCC4869-6529-465F-A291-4FDE6EFA1AB4}"/>
              </a:ext>
            </a:extLst>
          </p:cNvPr>
          <p:cNvSpPr/>
          <p:nvPr/>
        </p:nvSpPr>
        <p:spPr>
          <a:xfrm>
            <a:off x="2498180" y="3342994"/>
            <a:ext cx="1209298"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38" name="Google Shape;105;p30">
            <a:extLst>
              <a:ext uri="{FF2B5EF4-FFF2-40B4-BE49-F238E27FC236}">
                <a16:creationId xmlns:a16="http://schemas.microsoft.com/office/drawing/2014/main" id="{5B8F0A1C-CF32-4004-AB73-40EAEAD67B1B}"/>
              </a:ext>
            </a:extLst>
          </p:cNvPr>
          <p:cNvSpPr/>
          <p:nvPr/>
        </p:nvSpPr>
        <p:spPr>
          <a:xfrm>
            <a:off x="2498181" y="2914030"/>
            <a:ext cx="733916"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39" name="Google Shape;105;p30">
            <a:extLst>
              <a:ext uri="{FF2B5EF4-FFF2-40B4-BE49-F238E27FC236}">
                <a16:creationId xmlns:a16="http://schemas.microsoft.com/office/drawing/2014/main" id="{FAD79005-7ED4-4DFC-83AC-FAF900A91063}"/>
              </a:ext>
            </a:extLst>
          </p:cNvPr>
          <p:cNvSpPr/>
          <p:nvPr/>
        </p:nvSpPr>
        <p:spPr>
          <a:xfrm>
            <a:off x="2502325" y="2479591"/>
            <a:ext cx="1038003"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85" name="Left Bracket 84">
            <a:extLst>
              <a:ext uri="{FF2B5EF4-FFF2-40B4-BE49-F238E27FC236}">
                <a16:creationId xmlns:a16="http://schemas.microsoft.com/office/drawing/2014/main" id="{0A65BF8E-0351-49DB-B4D9-6793D7A0FD7E}"/>
              </a:ext>
            </a:extLst>
          </p:cNvPr>
          <p:cNvSpPr/>
          <p:nvPr/>
        </p:nvSpPr>
        <p:spPr>
          <a:xfrm>
            <a:off x="249734" y="3224187"/>
            <a:ext cx="78786" cy="3912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6" name="Text Placeholder 5">
            <a:extLst>
              <a:ext uri="{FF2B5EF4-FFF2-40B4-BE49-F238E27FC236}">
                <a16:creationId xmlns:a16="http://schemas.microsoft.com/office/drawing/2014/main" id="{91FD40FB-B5A6-4D81-B359-5B37C79D3481}"/>
              </a:ext>
            </a:extLst>
          </p:cNvPr>
          <p:cNvSpPr txBox="1">
            <a:spLocks/>
          </p:cNvSpPr>
          <p:nvPr/>
        </p:nvSpPr>
        <p:spPr>
          <a:xfrm rot="16200000">
            <a:off x="-150155" y="3300550"/>
            <a:ext cx="62507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a:t>
            </a:r>
          </a:p>
          <a:p>
            <a:pPr>
              <a:spcBef>
                <a:spcPts val="600"/>
              </a:spcBef>
              <a:spcAft>
                <a:spcPts val="1000"/>
              </a:spcAft>
            </a:pP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Left Bracket 89">
            <a:extLst>
              <a:ext uri="{FF2B5EF4-FFF2-40B4-BE49-F238E27FC236}">
                <a16:creationId xmlns:a16="http://schemas.microsoft.com/office/drawing/2014/main" id="{922963EC-B3B2-4555-914E-5A394761BD59}"/>
              </a:ext>
            </a:extLst>
          </p:cNvPr>
          <p:cNvSpPr/>
          <p:nvPr/>
        </p:nvSpPr>
        <p:spPr>
          <a:xfrm>
            <a:off x="249734" y="2820319"/>
            <a:ext cx="78786" cy="383531"/>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1" name="Text Placeholder 5">
            <a:extLst>
              <a:ext uri="{FF2B5EF4-FFF2-40B4-BE49-F238E27FC236}">
                <a16:creationId xmlns:a16="http://schemas.microsoft.com/office/drawing/2014/main" id="{EEF5D431-E69E-47F2-AA05-50DFDDE62ECD}"/>
              </a:ext>
            </a:extLst>
          </p:cNvPr>
          <p:cNvSpPr txBox="1">
            <a:spLocks/>
          </p:cNvSpPr>
          <p:nvPr/>
        </p:nvSpPr>
        <p:spPr>
          <a:xfrm rot="16200000">
            <a:off x="-150155" y="2863331"/>
            <a:ext cx="62507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176E977C-93DA-9C48-A5A5-EAB64681EE7B}"/>
              </a:ext>
            </a:extLst>
          </p:cNvPr>
          <p:cNvGraphicFramePr/>
          <p:nvPr>
            <p:extLst>
              <p:ext uri="{D42A27DB-BD31-4B8C-83A1-F6EECF244321}">
                <p14:modId xmlns:p14="http://schemas.microsoft.com/office/powerpoint/2010/main" val="603059483"/>
              </p:ext>
            </p:extLst>
          </p:nvPr>
        </p:nvGraphicFramePr>
        <p:xfrm>
          <a:off x="321835" y="661377"/>
          <a:ext cx="2434210" cy="3121225"/>
        </p:xfrm>
        <a:graphic>
          <a:graphicData uri="http://schemas.openxmlformats.org/drawingml/2006/chart">
            <c:chart xmlns:c="http://schemas.openxmlformats.org/drawingml/2006/chart" xmlns:r="http://schemas.openxmlformats.org/officeDocument/2006/relationships" r:id="rId3"/>
          </a:graphicData>
        </a:graphic>
      </p:graphicFrame>
      <p:cxnSp>
        <p:nvCxnSpPr>
          <p:cNvPr id="66" name="Google Shape;112;p30">
            <a:extLst>
              <a:ext uri="{FF2B5EF4-FFF2-40B4-BE49-F238E27FC236}">
                <a16:creationId xmlns:a16="http://schemas.microsoft.com/office/drawing/2014/main" id="{837A224F-ED17-4AEC-8841-64FEE251DCDB}"/>
              </a:ext>
            </a:extLst>
          </p:cNvPr>
          <p:cNvCxnSpPr/>
          <p:nvPr/>
        </p:nvCxnSpPr>
        <p:spPr>
          <a:xfrm>
            <a:off x="2161318" y="1765930"/>
            <a:ext cx="0" cy="594360"/>
          </a:xfrm>
          <a:prstGeom prst="straightConnector1">
            <a:avLst/>
          </a:prstGeom>
          <a:noFill/>
          <a:ln w="12700" cap="flat" cmpd="sng">
            <a:solidFill>
              <a:srgbClr val="575756"/>
            </a:solidFill>
            <a:prstDash val="dash"/>
            <a:round/>
            <a:headEnd type="none" w="sm" len="sm"/>
            <a:tailEnd type="none" w="sm" len="sm"/>
          </a:ln>
        </p:spPr>
      </p:cxnSp>
      <p:cxnSp>
        <p:nvCxnSpPr>
          <p:cNvPr id="65" name="Google Shape;112;p30">
            <a:extLst>
              <a:ext uri="{FF2B5EF4-FFF2-40B4-BE49-F238E27FC236}">
                <a16:creationId xmlns:a16="http://schemas.microsoft.com/office/drawing/2014/main" id="{6FA0F4FB-9ACF-4AE9-96C3-F1E9B135DC34}"/>
              </a:ext>
            </a:extLst>
          </p:cNvPr>
          <p:cNvCxnSpPr/>
          <p:nvPr/>
        </p:nvCxnSpPr>
        <p:spPr>
          <a:xfrm>
            <a:off x="2250563" y="2379293"/>
            <a:ext cx="0" cy="594360"/>
          </a:xfrm>
          <a:prstGeom prst="straightConnector1">
            <a:avLst/>
          </a:prstGeom>
          <a:noFill/>
          <a:ln w="12700" cap="flat" cmpd="sng">
            <a:solidFill>
              <a:srgbClr val="575756"/>
            </a:solidFill>
            <a:prstDash val="dash"/>
            <a:round/>
            <a:headEnd type="none" w="sm" len="sm"/>
            <a:tailEnd type="none" w="sm" len="sm"/>
          </a:ln>
        </p:spPr>
      </p:cxnSp>
      <p:cxnSp>
        <p:nvCxnSpPr>
          <p:cNvPr id="45" name="Straight Arrow Connector 44">
            <a:extLst>
              <a:ext uri="{FF2B5EF4-FFF2-40B4-BE49-F238E27FC236}">
                <a16:creationId xmlns:a16="http://schemas.microsoft.com/office/drawing/2014/main" id="{E04D2733-679D-4C24-93A7-FDEB43F131CF}"/>
              </a:ext>
            </a:extLst>
          </p:cNvPr>
          <p:cNvCxnSpPr/>
          <p:nvPr/>
        </p:nvCxnSpPr>
        <p:spPr>
          <a:xfrm rot="10800000">
            <a:off x="1907495" y="1765930"/>
            <a:ext cx="249374" cy="0"/>
          </a:xfrm>
          <a:prstGeom prst="straightConnector1">
            <a:avLst/>
          </a:prstGeom>
          <a:noFill/>
          <a:ln w="12700" cap="flat" cmpd="sng">
            <a:solidFill>
              <a:srgbClr val="575756"/>
            </a:solidFill>
            <a:prstDash val="dash"/>
            <a:round/>
            <a:headEnd type="none" w="sm" len="sm"/>
            <a:tailEnd type="triangle" w="sm" len="sm"/>
          </a:ln>
        </p:spPr>
      </p:cxnSp>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The amount overdue payable by discoms to power producers declined by 11% </a:t>
            </a:r>
            <a:r>
              <a:rPr lang="en-IN" sz="800" dirty="0">
                <a:solidFill>
                  <a:schemeClr val="tx1">
                    <a:lumMod val="65000"/>
                    <a:lumOff val="35000"/>
                  </a:schemeClr>
                </a:solidFill>
                <a:latin typeface="Open Sans"/>
                <a:ea typeface="Open Sans"/>
                <a:cs typeface="Open Sans"/>
                <a:sym typeface="Open Sans"/>
              </a:rPr>
              <a:t>from INR 1,09,304 crore in FY20 to INR 97,020 crore in FY21.</a:t>
            </a:r>
          </a:p>
          <a:p>
            <a:pPr>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In Q1, PFC/REC sanctioned INR </a:t>
            </a:r>
            <a:r>
              <a:rPr lang="en-US" sz="800" b="1" dirty="0">
                <a:solidFill>
                  <a:schemeClr val="tx1">
                    <a:lumMod val="65000"/>
                    <a:lumOff val="35000"/>
                  </a:schemeClr>
                </a:solidFill>
                <a:latin typeface="Open Sans"/>
                <a:ea typeface="Open Sans"/>
                <a:cs typeface="Open Sans"/>
                <a:sym typeface="Open Sans"/>
              </a:rPr>
              <a:t>1,24,999 crore </a:t>
            </a:r>
            <a:r>
              <a:rPr lang="en-IN" sz="800" b="1" dirty="0">
                <a:solidFill>
                  <a:schemeClr val="tx1">
                    <a:lumMod val="65000"/>
                    <a:lumOff val="35000"/>
                  </a:schemeClr>
                </a:solidFill>
                <a:latin typeface="Open Sans"/>
                <a:ea typeface="Open Sans"/>
                <a:cs typeface="Open Sans"/>
                <a:sym typeface="Open Sans"/>
              </a:rPr>
              <a:t>for a liquidity package for discoms to pay off overdues. </a:t>
            </a:r>
            <a:r>
              <a:rPr lang="en-IN" sz="800" dirty="0">
                <a:solidFill>
                  <a:schemeClr val="tx1">
                    <a:lumMod val="65000"/>
                    <a:lumOff val="35000"/>
                  </a:schemeClr>
                </a:solidFill>
                <a:latin typeface="Open Sans"/>
                <a:ea typeface="Open Sans"/>
                <a:cs typeface="Open Sans"/>
                <a:sym typeface="Open Sans"/>
              </a:rPr>
              <a:t>As of January 2021, around </a:t>
            </a:r>
            <a:r>
              <a:rPr lang="en-IN" sz="800" b="1" dirty="0">
                <a:solidFill>
                  <a:schemeClr val="tx1">
                    <a:lumMod val="65000"/>
                    <a:lumOff val="35000"/>
                  </a:schemeClr>
                </a:solidFill>
                <a:latin typeface="Open Sans"/>
                <a:ea typeface="Open Sans"/>
                <a:cs typeface="Open Sans"/>
                <a:sym typeface="Open Sans"/>
              </a:rPr>
              <a:t>INR 46,000 crore was disbursed </a:t>
            </a:r>
            <a:r>
              <a:rPr lang="en-IN" sz="800" dirty="0">
                <a:solidFill>
                  <a:schemeClr val="tx1">
                    <a:lumMod val="65000"/>
                    <a:lumOff val="35000"/>
                  </a:schemeClr>
                </a:solidFill>
                <a:latin typeface="Open Sans"/>
                <a:ea typeface="Open Sans"/>
                <a:cs typeface="Open Sans"/>
                <a:sym typeface="Open Sans"/>
              </a:rPr>
              <a:t>under the scheme to the following states: Andhra Pradesh, Bihar, Jammu &amp; Kashmir, Karnataka, Maharashtra, Punjab, Rajasthan, Tamil Nadu, Telangana, Uttar Pradesh and West Bengal.</a:t>
            </a:r>
          </a:p>
          <a:p>
            <a:pPr>
              <a:spcBef>
                <a:spcPts val="700"/>
              </a:spcBef>
              <a:buClr>
                <a:schemeClr val="dk1"/>
              </a:buClr>
              <a:buSzPts val="1100"/>
            </a:pPr>
            <a:r>
              <a:rPr lang="en-IN" sz="800" dirty="0">
                <a:solidFill>
                  <a:schemeClr val="tx1">
                    <a:lumMod val="65000"/>
                    <a:lumOff val="35000"/>
                  </a:schemeClr>
                </a:solidFill>
                <a:latin typeface="Open Sans"/>
                <a:ea typeface="Open Sans"/>
                <a:cs typeface="Open Sans"/>
                <a:sym typeface="Open Sans"/>
              </a:rPr>
              <a:t>A three-month moratorium allowed to conventional power producers explains the drastic 30% increase in overdues during Q1. However, the liquidity package caused a 32% reduction in the amount in Q4.</a:t>
            </a:r>
          </a:p>
          <a:p>
            <a:pPr>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In the Union Budget FY22, the Ministry of Finance (MoF) proposed </a:t>
            </a:r>
            <a:r>
              <a:rPr lang="en-US" sz="800" b="1" dirty="0">
                <a:solidFill>
                  <a:schemeClr val="tx1">
                    <a:lumMod val="65000"/>
                    <a:lumOff val="35000"/>
                  </a:schemeClr>
                </a:solidFill>
                <a:latin typeface="Open Sans"/>
                <a:ea typeface="Open Sans"/>
                <a:cs typeface="Open Sans"/>
                <a:sym typeface="Open Sans"/>
              </a:rPr>
              <a:t>a revamped, reforms-based, result-linked scheme for the power distribution sector with an outlay of INR 3,05,984 crore over five years to improve the viability of the distribution sector in India.</a:t>
            </a:r>
            <a:endParaRPr lang="en-IN" sz="800" b="1" dirty="0">
              <a:solidFill>
                <a:schemeClr val="tx1">
                  <a:lumMod val="65000"/>
                  <a:lumOff val="35000"/>
                </a:schemeClr>
              </a:solidFill>
              <a:latin typeface="Open Sans"/>
              <a:ea typeface="Open Sans"/>
              <a:cs typeface="Open Sans"/>
              <a:sym typeface="Open Sans"/>
            </a:endParaRP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3662995"/>
            <a:ext cx="2432083"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 from power producers).</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62995"/>
            <a:ext cx="3686905" cy="496068"/>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30 December 2020).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2018–19/ 2019–20 financial reports.</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1937" y="4299418"/>
            <a:ext cx="6119706"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PFC/REC’s liquidity scheme has been utilised by discoms in the states of</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Andhra Pradesh, Bihar, Jammu &amp; Kashmir, Karnataka, Maharashtra, Punjab, Rajasthan, Tamil Nadu, Telangana, Uttar Pradesh and West Bengal.</a:t>
            </a:r>
            <a:endPar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27" name="Chart 26">
            <a:extLst>
              <a:ext uri="{FF2B5EF4-FFF2-40B4-BE49-F238E27FC236}">
                <a16:creationId xmlns:a16="http://schemas.microsoft.com/office/drawing/2014/main" id="{FBF7A897-D555-884B-810A-ACAFB1B132AD}"/>
              </a:ext>
            </a:extLst>
          </p:cNvPr>
          <p:cNvGraphicFramePr/>
          <p:nvPr>
            <p:extLst>
              <p:ext uri="{D42A27DB-BD31-4B8C-83A1-F6EECF244321}">
                <p14:modId xmlns:p14="http://schemas.microsoft.com/office/powerpoint/2010/main" val="4093949094"/>
              </p:ext>
            </p:extLst>
          </p:nvPr>
        </p:nvGraphicFramePr>
        <p:xfrm>
          <a:off x="2602577" y="648057"/>
          <a:ext cx="3686905" cy="3121225"/>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 Placeholder 5">
            <a:extLst>
              <a:ext uri="{FF2B5EF4-FFF2-40B4-BE49-F238E27FC236}">
                <a16:creationId xmlns:a16="http://schemas.microsoft.com/office/drawing/2014/main" id="{292C082D-47AF-914D-B86E-201C1DD3B6AE}"/>
              </a:ext>
            </a:extLst>
          </p:cNvPr>
          <p:cNvSpPr txBox="1">
            <a:spLocks/>
          </p:cNvSpPr>
          <p:nvPr/>
        </p:nvSpPr>
        <p:spPr>
          <a:xfrm rot="16200000">
            <a:off x="-46703" y="3048079"/>
            <a:ext cx="336026"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Google Shape;99;p20">
            <a:extLst>
              <a:ext uri="{FF2B5EF4-FFF2-40B4-BE49-F238E27FC236}">
                <a16:creationId xmlns:a16="http://schemas.microsoft.com/office/drawing/2014/main" id="{83CABCF1-B0A5-5845-BDB5-9622FCA49F3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amount overdue by discoms declined by 11% in FY21 as PFC/REC disbursed funds under the liquidity infusion scheme </a:t>
            </a:r>
            <a:endParaRPr sz="1200" dirty="0">
              <a:solidFill>
                <a:srgbClr val="009CD8"/>
              </a:solidFill>
            </a:endParaRPr>
          </a:p>
        </p:txBody>
      </p:sp>
      <p:sp>
        <p:nvSpPr>
          <p:cNvPr id="55" name="Oval 54">
            <a:extLst>
              <a:ext uri="{FF2B5EF4-FFF2-40B4-BE49-F238E27FC236}">
                <a16:creationId xmlns:a16="http://schemas.microsoft.com/office/drawing/2014/main" id="{0054C850-4FA0-4E33-ABF7-4A9B41020B8F}"/>
              </a:ext>
            </a:extLst>
          </p:cNvPr>
          <p:cNvSpPr/>
          <p:nvPr/>
        </p:nvSpPr>
        <p:spPr>
          <a:xfrm>
            <a:off x="2031132" y="2591206"/>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↑5%</a:t>
            </a:r>
          </a:p>
        </p:txBody>
      </p:sp>
      <p:cxnSp>
        <p:nvCxnSpPr>
          <p:cNvPr id="56" name="Straight Arrow Connector 55">
            <a:extLst>
              <a:ext uri="{FF2B5EF4-FFF2-40B4-BE49-F238E27FC236}">
                <a16:creationId xmlns:a16="http://schemas.microsoft.com/office/drawing/2014/main" id="{F919DC90-6198-488F-B533-934AADC593A3}"/>
              </a:ext>
            </a:extLst>
          </p:cNvPr>
          <p:cNvCxnSpPr/>
          <p:nvPr/>
        </p:nvCxnSpPr>
        <p:spPr>
          <a:xfrm rot="10800000">
            <a:off x="1976252" y="2379293"/>
            <a:ext cx="274311" cy="0"/>
          </a:xfrm>
          <a:prstGeom prst="straightConnector1">
            <a:avLst/>
          </a:prstGeom>
          <a:noFill/>
          <a:ln w="12700" cap="flat" cmpd="sng">
            <a:solidFill>
              <a:srgbClr val="575756"/>
            </a:solidFill>
            <a:prstDash val="dash"/>
            <a:round/>
            <a:headEnd type="none" w="sm" len="sm"/>
            <a:tailEnd type="triangle" w="sm" len="sm"/>
          </a:ln>
        </p:spPr>
      </p:cxnSp>
      <p:sp>
        <p:nvSpPr>
          <p:cNvPr id="59" name="Oval 58">
            <a:extLst>
              <a:ext uri="{FF2B5EF4-FFF2-40B4-BE49-F238E27FC236}">
                <a16:creationId xmlns:a16="http://schemas.microsoft.com/office/drawing/2014/main" id="{78FAEDE8-A51D-4437-87FA-5E19FA677054}"/>
              </a:ext>
            </a:extLst>
          </p:cNvPr>
          <p:cNvSpPr/>
          <p:nvPr/>
        </p:nvSpPr>
        <p:spPr>
          <a:xfrm>
            <a:off x="1940350" y="1996630"/>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↑1%</a:t>
            </a:r>
          </a:p>
        </p:txBody>
      </p:sp>
      <p:cxnSp>
        <p:nvCxnSpPr>
          <p:cNvPr id="60" name="Google Shape;112;p30">
            <a:extLst>
              <a:ext uri="{FF2B5EF4-FFF2-40B4-BE49-F238E27FC236}">
                <a16:creationId xmlns:a16="http://schemas.microsoft.com/office/drawing/2014/main" id="{BD2CAD0F-4DF2-403F-A64C-C402FBC57431}"/>
              </a:ext>
            </a:extLst>
          </p:cNvPr>
          <p:cNvCxnSpPr/>
          <p:nvPr/>
        </p:nvCxnSpPr>
        <p:spPr>
          <a:xfrm>
            <a:off x="2113400" y="1162172"/>
            <a:ext cx="0" cy="594360"/>
          </a:xfrm>
          <a:prstGeom prst="straightConnector1">
            <a:avLst/>
          </a:prstGeom>
          <a:noFill/>
          <a:ln w="12700" cap="flat" cmpd="sng">
            <a:solidFill>
              <a:srgbClr val="575756"/>
            </a:solidFill>
            <a:prstDash val="dash"/>
            <a:round/>
            <a:headEnd type="none" w="sm" len="sm"/>
            <a:tailEnd type="none" w="sm" len="sm"/>
          </a:ln>
        </p:spPr>
      </p:cxnSp>
      <p:cxnSp>
        <p:nvCxnSpPr>
          <p:cNvPr id="61" name="Straight Arrow Connector 60">
            <a:extLst>
              <a:ext uri="{FF2B5EF4-FFF2-40B4-BE49-F238E27FC236}">
                <a16:creationId xmlns:a16="http://schemas.microsoft.com/office/drawing/2014/main" id="{9D0A42FF-2AA3-48A1-A4CF-88E2262F4B16}"/>
              </a:ext>
            </a:extLst>
          </p:cNvPr>
          <p:cNvCxnSpPr/>
          <p:nvPr/>
        </p:nvCxnSpPr>
        <p:spPr>
          <a:xfrm rot="10800000">
            <a:off x="1766532" y="1143239"/>
            <a:ext cx="731520" cy="0"/>
          </a:xfrm>
          <a:prstGeom prst="straightConnector1">
            <a:avLst/>
          </a:prstGeom>
          <a:noFill/>
          <a:ln w="12700" cap="flat" cmpd="sng">
            <a:solidFill>
              <a:srgbClr val="575756"/>
            </a:solidFill>
            <a:prstDash val="dash"/>
            <a:round/>
            <a:headEnd type="none" w="sm" len="sm"/>
            <a:tailEnd type="triangle" w="sm" len="sm"/>
          </a:ln>
        </p:spPr>
      </p:cxnSp>
      <p:sp>
        <p:nvSpPr>
          <p:cNvPr id="62" name="Oval 61">
            <a:extLst>
              <a:ext uri="{FF2B5EF4-FFF2-40B4-BE49-F238E27FC236}">
                <a16:creationId xmlns:a16="http://schemas.microsoft.com/office/drawing/2014/main" id="{ECB45FCE-B54C-4907-87C1-7D103C225131}"/>
              </a:ext>
            </a:extLst>
          </p:cNvPr>
          <p:cNvSpPr/>
          <p:nvPr/>
        </p:nvSpPr>
        <p:spPr>
          <a:xfrm>
            <a:off x="1903421" y="1330615"/>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↓32%</a:t>
            </a:r>
          </a:p>
        </p:txBody>
      </p:sp>
      <p:cxnSp>
        <p:nvCxnSpPr>
          <p:cNvPr id="67" name="Google Shape;112;p30">
            <a:extLst>
              <a:ext uri="{FF2B5EF4-FFF2-40B4-BE49-F238E27FC236}">
                <a16:creationId xmlns:a16="http://schemas.microsoft.com/office/drawing/2014/main" id="{34612B1E-1F25-45AB-A093-EEF98DB9E799}"/>
              </a:ext>
            </a:extLst>
          </p:cNvPr>
          <p:cNvCxnSpPr/>
          <p:nvPr/>
        </p:nvCxnSpPr>
        <p:spPr>
          <a:xfrm rot="5400000" flipH="1">
            <a:off x="2145599" y="2794441"/>
            <a:ext cx="424" cy="388527"/>
          </a:xfrm>
          <a:prstGeom prst="straightConnector1">
            <a:avLst/>
          </a:prstGeom>
          <a:noFill/>
          <a:ln w="12700" cap="flat" cmpd="sng">
            <a:solidFill>
              <a:srgbClr val="575756"/>
            </a:solidFill>
            <a:prstDash val="dash"/>
            <a:round/>
            <a:headEnd type="none" w="sm" len="sm"/>
            <a:tailEnd type="triangle" w="sm" len="sm"/>
          </a:ln>
        </p:spPr>
      </p:cxnSp>
      <p:cxnSp>
        <p:nvCxnSpPr>
          <p:cNvPr id="68" name="Google Shape;112;p30">
            <a:extLst>
              <a:ext uri="{FF2B5EF4-FFF2-40B4-BE49-F238E27FC236}">
                <a16:creationId xmlns:a16="http://schemas.microsoft.com/office/drawing/2014/main" id="{143C103A-C369-43AF-B389-38C2E239C1A8}"/>
              </a:ext>
            </a:extLst>
          </p:cNvPr>
          <p:cNvCxnSpPr>
            <a:cxnSpLocks/>
          </p:cNvCxnSpPr>
          <p:nvPr/>
        </p:nvCxnSpPr>
        <p:spPr>
          <a:xfrm rot="10800000">
            <a:off x="2344028" y="2984289"/>
            <a:ext cx="0" cy="685800"/>
          </a:xfrm>
          <a:prstGeom prst="straightConnector1">
            <a:avLst/>
          </a:prstGeom>
          <a:noFill/>
          <a:ln w="12700" cap="flat" cmpd="sng">
            <a:solidFill>
              <a:srgbClr val="575756"/>
            </a:solidFill>
            <a:prstDash val="dash"/>
            <a:round/>
            <a:headEnd type="none" w="sm" len="sm"/>
            <a:tailEnd type="none" w="sm" len="sm"/>
          </a:ln>
        </p:spPr>
      </p:cxnSp>
      <p:cxnSp>
        <p:nvCxnSpPr>
          <p:cNvPr id="69" name="Google Shape;112;p30">
            <a:extLst>
              <a:ext uri="{FF2B5EF4-FFF2-40B4-BE49-F238E27FC236}">
                <a16:creationId xmlns:a16="http://schemas.microsoft.com/office/drawing/2014/main" id="{C6CB5523-CC86-4161-9A06-95A60DB14919}"/>
              </a:ext>
            </a:extLst>
          </p:cNvPr>
          <p:cNvCxnSpPr/>
          <p:nvPr/>
        </p:nvCxnSpPr>
        <p:spPr>
          <a:xfrm rot="5400000" flipH="1">
            <a:off x="2257964" y="3411990"/>
            <a:ext cx="929" cy="517128"/>
          </a:xfrm>
          <a:prstGeom prst="straightConnector1">
            <a:avLst/>
          </a:prstGeom>
          <a:noFill/>
          <a:ln w="12700" cap="flat" cmpd="sng">
            <a:solidFill>
              <a:srgbClr val="575756"/>
            </a:solidFill>
            <a:prstDash val="dash"/>
            <a:round/>
            <a:headEnd type="none" w="sm" len="sm"/>
            <a:tailEnd type="none" w="sm" len="sm"/>
          </a:ln>
        </p:spPr>
      </p:cxnSp>
      <p:sp>
        <p:nvSpPr>
          <p:cNvPr id="71" name="Oval 70">
            <a:extLst>
              <a:ext uri="{FF2B5EF4-FFF2-40B4-BE49-F238E27FC236}">
                <a16:creationId xmlns:a16="http://schemas.microsoft.com/office/drawing/2014/main" id="{330BC770-ADA8-4166-B566-1DAFDD4BFC47}"/>
              </a:ext>
            </a:extLst>
          </p:cNvPr>
          <p:cNvSpPr/>
          <p:nvPr/>
        </p:nvSpPr>
        <p:spPr>
          <a:xfrm>
            <a:off x="2075243" y="3253619"/>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 ↑30%</a:t>
            </a:r>
          </a:p>
        </p:txBody>
      </p:sp>
      <p:cxnSp>
        <p:nvCxnSpPr>
          <p:cNvPr id="72" name="Google Shape;112;p30">
            <a:extLst>
              <a:ext uri="{FF2B5EF4-FFF2-40B4-BE49-F238E27FC236}">
                <a16:creationId xmlns:a16="http://schemas.microsoft.com/office/drawing/2014/main" id="{A84FF279-D0CE-45A2-944B-7E612E4CAB5D}"/>
              </a:ext>
            </a:extLst>
          </p:cNvPr>
          <p:cNvCxnSpPr/>
          <p:nvPr/>
        </p:nvCxnSpPr>
        <p:spPr>
          <a:xfrm>
            <a:off x="2516993" y="1153796"/>
            <a:ext cx="0" cy="2514600"/>
          </a:xfrm>
          <a:prstGeom prst="straightConnector1">
            <a:avLst/>
          </a:prstGeom>
          <a:noFill/>
          <a:ln w="12700" cap="flat" cmpd="sng">
            <a:solidFill>
              <a:srgbClr val="575756"/>
            </a:solidFill>
            <a:prstDash val="dash"/>
            <a:round/>
            <a:headEnd type="none" w="sm" len="sm"/>
            <a:tailEnd type="none" w="sm" len="sm"/>
          </a:ln>
        </p:spPr>
      </p:cxnSp>
      <p:sp>
        <p:nvSpPr>
          <p:cNvPr id="73" name="Oval 72">
            <a:extLst>
              <a:ext uri="{FF2B5EF4-FFF2-40B4-BE49-F238E27FC236}">
                <a16:creationId xmlns:a16="http://schemas.microsoft.com/office/drawing/2014/main" id="{C4A41214-878F-464C-9A48-CF33E34709DF}"/>
              </a:ext>
            </a:extLst>
          </p:cNvPr>
          <p:cNvSpPr/>
          <p:nvPr/>
        </p:nvSpPr>
        <p:spPr>
          <a:xfrm>
            <a:off x="2240161" y="1525505"/>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↓11%</a:t>
            </a:r>
          </a:p>
        </p:txBody>
      </p:sp>
      <p:sp>
        <p:nvSpPr>
          <p:cNvPr id="44" name="Left Bracket 43">
            <a:extLst>
              <a:ext uri="{FF2B5EF4-FFF2-40B4-BE49-F238E27FC236}">
                <a16:creationId xmlns:a16="http://schemas.microsoft.com/office/drawing/2014/main" id="{140C9622-B61D-694B-87E8-68FC62B41820}"/>
              </a:ext>
            </a:extLst>
          </p:cNvPr>
          <p:cNvSpPr/>
          <p:nvPr/>
        </p:nvSpPr>
        <p:spPr>
          <a:xfrm>
            <a:off x="217831" y="1685138"/>
            <a:ext cx="45719" cy="5486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Left Bracket 46">
            <a:extLst>
              <a:ext uri="{FF2B5EF4-FFF2-40B4-BE49-F238E27FC236}">
                <a16:creationId xmlns:a16="http://schemas.microsoft.com/office/drawing/2014/main" id="{09FC27A5-CBCB-0546-B5EB-4165FEA615BD}"/>
              </a:ext>
            </a:extLst>
          </p:cNvPr>
          <p:cNvSpPr/>
          <p:nvPr/>
        </p:nvSpPr>
        <p:spPr>
          <a:xfrm>
            <a:off x="217831" y="2296052"/>
            <a:ext cx="45719" cy="5486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8" name="Left Bracket 47">
            <a:extLst>
              <a:ext uri="{FF2B5EF4-FFF2-40B4-BE49-F238E27FC236}">
                <a16:creationId xmlns:a16="http://schemas.microsoft.com/office/drawing/2014/main" id="{797F84C4-90FA-4848-A9AF-2083F59AB1BB}"/>
              </a:ext>
            </a:extLst>
          </p:cNvPr>
          <p:cNvSpPr/>
          <p:nvPr/>
        </p:nvSpPr>
        <p:spPr>
          <a:xfrm>
            <a:off x="217831" y="2894173"/>
            <a:ext cx="45719" cy="5486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9" name="Text Placeholder 5">
            <a:extLst>
              <a:ext uri="{FF2B5EF4-FFF2-40B4-BE49-F238E27FC236}">
                <a16:creationId xmlns:a16="http://schemas.microsoft.com/office/drawing/2014/main" id="{1292B056-A232-744D-9DFA-18F8EAD2DF5C}"/>
              </a:ext>
            </a:extLst>
          </p:cNvPr>
          <p:cNvSpPr txBox="1">
            <a:spLocks/>
          </p:cNvSpPr>
          <p:nvPr/>
        </p:nvSpPr>
        <p:spPr>
          <a:xfrm rot="16200000">
            <a:off x="-46703" y="2468331"/>
            <a:ext cx="336026"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 Placeholder 5">
            <a:extLst>
              <a:ext uri="{FF2B5EF4-FFF2-40B4-BE49-F238E27FC236}">
                <a16:creationId xmlns:a16="http://schemas.microsoft.com/office/drawing/2014/main" id="{F49259B8-BFB4-C646-940C-E6E1F524D349}"/>
              </a:ext>
            </a:extLst>
          </p:cNvPr>
          <p:cNvSpPr txBox="1">
            <a:spLocks/>
          </p:cNvSpPr>
          <p:nvPr/>
        </p:nvSpPr>
        <p:spPr>
          <a:xfrm rot="16200000">
            <a:off x="-46703" y="1879199"/>
            <a:ext cx="336026"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Left Bracket 45">
            <a:extLst>
              <a:ext uri="{FF2B5EF4-FFF2-40B4-BE49-F238E27FC236}">
                <a16:creationId xmlns:a16="http://schemas.microsoft.com/office/drawing/2014/main" id="{EA633157-84C9-E047-95C9-71BBC7984481}"/>
              </a:ext>
            </a:extLst>
          </p:cNvPr>
          <p:cNvSpPr/>
          <p:nvPr/>
        </p:nvSpPr>
        <p:spPr>
          <a:xfrm>
            <a:off x="217831" y="1074224"/>
            <a:ext cx="45719" cy="54864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2" name="Text Placeholder 5">
            <a:extLst>
              <a:ext uri="{FF2B5EF4-FFF2-40B4-BE49-F238E27FC236}">
                <a16:creationId xmlns:a16="http://schemas.microsoft.com/office/drawing/2014/main" id="{91125C6E-0CE9-4E4F-9362-B42C1B0D145F}"/>
              </a:ext>
            </a:extLst>
          </p:cNvPr>
          <p:cNvSpPr txBox="1">
            <a:spLocks/>
          </p:cNvSpPr>
          <p:nvPr/>
        </p:nvSpPr>
        <p:spPr>
          <a:xfrm rot="16200000">
            <a:off x="-46703" y="1268285"/>
            <a:ext cx="336026"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US" sz="800" dirty="0">
                <a:solidFill>
                  <a:schemeClr val="tx1">
                    <a:lumMod val="65000"/>
                    <a:lumOff val="35000"/>
                  </a:schemeClr>
                </a:solidFill>
                <a:latin typeface="Open Sans"/>
                <a:ea typeface="Open Sans"/>
                <a:cs typeface="Open Sans"/>
              </a:rPr>
              <a:t>FY21 was marked by a </a:t>
            </a:r>
            <a:r>
              <a:rPr lang="en-US" sz="800" b="1" dirty="0">
                <a:solidFill>
                  <a:schemeClr val="tx1">
                    <a:lumMod val="65000"/>
                    <a:lumOff val="35000"/>
                  </a:schemeClr>
                </a:solidFill>
                <a:latin typeface="Open Sans"/>
                <a:ea typeface="Open Sans"/>
                <a:cs typeface="Open Sans"/>
              </a:rPr>
              <a:t>crash in power demand in Q1 </a:t>
            </a:r>
            <a:r>
              <a:rPr lang="en-US" sz="800" dirty="0">
                <a:solidFill>
                  <a:schemeClr val="tx1">
                    <a:lumMod val="65000"/>
                    <a:lumOff val="35000"/>
                  </a:schemeClr>
                </a:solidFill>
                <a:latin typeface="Open Sans"/>
                <a:ea typeface="Open Sans"/>
                <a:cs typeface="Open Sans"/>
              </a:rPr>
              <a:t>as a nationwide lockdown was imposed in March 2021 to curb the spread of the coronavirus. Consequently, there was a </a:t>
            </a:r>
            <a:r>
              <a:rPr lang="en-US" sz="800" b="1" dirty="0">
                <a:solidFill>
                  <a:schemeClr val="tx1">
                    <a:lumMod val="65000"/>
                    <a:lumOff val="35000"/>
                  </a:schemeClr>
                </a:solidFill>
                <a:latin typeface="Open Sans"/>
                <a:ea typeface="Open Sans"/>
                <a:cs typeface="Open Sans"/>
              </a:rPr>
              <a:t>surplus supply of energy from thermal plants on power exchanges (PXs)</a:t>
            </a:r>
            <a:r>
              <a:rPr lang="en-US" sz="800" dirty="0">
                <a:solidFill>
                  <a:schemeClr val="tx1">
                    <a:lumMod val="65000"/>
                    <a:lumOff val="35000"/>
                  </a:schemeClr>
                </a:solidFill>
                <a:latin typeface="Open Sans"/>
                <a:ea typeface="Open Sans"/>
                <a:cs typeface="Open Sans"/>
              </a:rPr>
              <a:t>, which lowered prices when compared to FY20 levels.</a:t>
            </a:r>
            <a:endParaRPr lang="en-IN" sz="800" dirty="0">
              <a:solidFill>
                <a:schemeClr val="tx1">
                  <a:lumMod val="65000"/>
                  <a:lumOff val="35000"/>
                </a:schemeClr>
              </a:solidFill>
              <a:latin typeface="Open Sans"/>
              <a:ea typeface="Open Sans"/>
              <a:cs typeface="Open Sans"/>
              <a:sym typeface="Open Sans"/>
            </a:endParaRPr>
          </a:p>
          <a:p>
            <a:pPr>
              <a:spcBef>
                <a:spcPts val="600"/>
              </a:spcBef>
            </a:pPr>
            <a:r>
              <a:rPr lang="en-US" sz="800" dirty="0">
                <a:solidFill>
                  <a:schemeClr val="tx1">
                    <a:lumMod val="65000"/>
                    <a:lumOff val="35000"/>
                  </a:schemeClr>
                </a:solidFill>
                <a:latin typeface="Open Sans"/>
                <a:ea typeface="Open Sans"/>
                <a:cs typeface="Open Sans"/>
              </a:rPr>
              <a:t>States such as </a:t>
            </a:r>
            <a:r>
              <a:rPr lang="en-US" sz="800" b="1" dirty="0">
                <a:solidFill>
                  <a:schemeClr val="tx1">
                    <a:lumMod val="65000"/>
                    <a:lumOff val="35000"/>
                  </a:schemeClr>
                </a:solidFill>
                <a:latin typeface="Open Sans"/>
                <a:ea typeface="Open Sans"/>
                <a:cs typeface="Open Sans"/>
              </a:rPr>
              <a:t>Maharashtra, Andhra Pradesh, Gujarat, Telangana, Punjab, and Uttar Pradesh </a:t>
            </a:r>
            <a:r>
              <a:rPr lang="en-US" sz="800" dirty="0">
                <a:solidFill>
                  <a:schemeClr val="tx1">
                    <a:lumMod val="65000"/>
                    <a:lumOff val="35000"/>
                  </a:schemeClr>
                </a:solidFill>
                <a:latin typeface="Open Sans"/>
                <a:ea typeface="Open Sans"/>
                <a:cs typeface="Open Sans"/>
              </a:rPr>
              <a:t>took this opportunity to substitute power purchases from costlier power plants with PX power.</a:t>
            </a:r>
          </a:p>
          <a:p>
            <a:pPr>
              <a:spcBef>
                <a:spcPts val="600"/>
              </a:spcBef>
            </a:pPr>
            <a:r>
              <a:rPr lang="en-US" sz="800" dirty="0">
                <a:solidFill>
                  <a:schemeClr val="tx1">
                    <a:lumMod val="65000"/>
                    <a:lumOff val="35000"/>
                  </a:schemeClr>
                </a:solidFill>
                <a:latin typeface="Open Sans"/>
                <a:ea typeface="Open Sans"/>
                <a:cs typeface="Open Sans"/>
              </a:rPr>
              <a:t>As power </a:t>
            </a:r>
            <a:r>
              <a:rPr lang="en-US" sz="800" b="1" dirty="0">
                <a:solidFill>
                  <a:schemeClr val="tx1">
                    <a:lumMod val="65000"/>
                    <a:lumOff val="35000"/>
                  </a:schemeClr>
                </a:solidFill>
                <a:latin typeface="Open Sans"/>
                <a:ea typeface="Open Sans"/>
                <a:cs typeface="Open Sans"/>
              </a:rPr>
              <a:t>demand bounced back after </a:t>
            </a:r>
            <a:r>
              <a:rPr lang="en-US" sz="800" dirty="0">
                <a:solidFill>
                  <a:schemeClr val="tx1">
                    <a:lumMod val="65000"/>
                    <a:lumOff val="35000"/>
                  </a:schemeClr>
                </a:solidFill>
                <a:latin typeface="Open Sans"/>
                <a:ea typeface="Open Sans"/>
                <a:cs typeface="Open Sans"/>
              </a:rPr>
              <a:t>lockdown was lifted, uncertainty regarding its resilience prompted </a:t>
            </a:r>
            <a:r>
              <a:rPr lang="en-US" sz="800" b="1" dirty="0">
                <a:solidFill>
                  <a:schemeClr val="tx1">
                    <a:lumMod val="65000"/>
                    <a:lumOff val="35000"/>
                  </a:schemeClr>
                </a:solidFill>
                <a:latin typeface="Open Sans"/>
                <a:ea typeface="Open Sans"/>
                <a:cs typeface="Open Sans"/>
              </a:rPr>
              <a:t>discoms to continue their reliance on PXs, thereby leading to an increase in spot market prices in Q3 and Q4.</a:t>
            </a:r>
          </a:p>
          <a:p>
            <a:pPr>
              <a:spcBef>
                <a:spcPts val="600"/>
              </a:spcBef>
            </a:pPr>
            <a:r>
              <a:rPr lang="en-US" sz="800" dirty="0">
                <a:solidFill>
                  <a:schemeClr val="tx1">
                    <a:lumMod val="65000"/>
                    <a:lumOff val="35000"/>
                  </a:schemeClr>
                </a:solidFill>
                <a:latin typeface="Open Sans"/>
                <a:ea typeface="Open Sans"/>
                <a:cs typeface="Open Sans"/>
              </a:rPr>
              <a:t>New products such as the RTM launched in June 2020 enabled discoms to manage volatile demand in a cost-effective way. Further, following the suspension of renewable energy certificate (REC) trading in July 2020, </a:t>
            </a:r>
            <a:r>
              <a:rPr lang="en-US" sz="800" b="1" dirty="0">
                <a:solidFill>
                  <a:schemeClr val="tx1">
                    <a:lumMod val="65000"/>
                    <a:lumOff val="35000"/>
                  </a:schemeClr>
                </a:solidFill>
                <a:latin typeface="Open Sans"/>
                <a:ea typeface="Open Sans"/>
                <a:cs typeface="Open Sans"/>
              </a:rPr>
              <a:t>GTAM (launched in August 2020) acted as an alternative </a:t>
            </a:r>
            <a:r>
              <a:rPr lang="en-US" sz="800" dirty="0">
                <a:solidFill>
                  <a:schemeClr val="tx1">
                    <a:lumMod val="65000"/>
                    <a:lumOff val="35000"/>
                  </a:schemeClr>
                </a:solidFill>
                <a:latin typeface="Open Sans"/>
                <a:ea typeface="Open Sans"/>
                <a:cs typeface="Open Sans"/>
              </a:rPr>
              <a:t>for discoms and corporate consumers to meet their renewable purchase obligations (RPOs).</a:t>
            </a:r>
            <a:endParaRPr lang="en-GB" sz="800" dirty="0">
              <a:solidFill>
                <a:schemeClr val="tx1">
                  <a:lumMod val="65000"/>
                  <a:lumOff val="35000"/>
                </a:schemeClr>
              </a:solidFill>
              <a:latin typeface="Open Sans"/>
              <a:ea typeface="Open Sans"/>
              <a:cs typeface="Open Sans"/>
            </a:endParaRP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6" y="2196905"/>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500424" y="2178487"/>
            <a:ext cx="2830590" cy="328026"/>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 *Day ahead contingency</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9776" y="2427435"/>
            <a:ext cx="3358870" cy="27877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demand took a hit in Q1 and Q2 FY21; it regained momentum in Q3 with the lifting of lockdown restrictions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and consistently surpassed FY20 levels.</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2A311922-1038-9149-B222-FFD7F1EE9C12}"/>
              </a:ext>
            </a:extLst>
          </p:cNvPr>
          <p:cNvGraphicFramePr/>
          <p:nvPr>
            <p:extLst>
              <p:ext uri="{D42A27DB-BD31-4B8C-83A1-F6EECF244321}">
                <p14:modId xmlns:p14="http://schemas.microsoft.com/office/powerpoint/2010/main" val="2500647352"/>
              </p:ext>
            </p:extLst>
          </p:nvPr>
        </p:nvGraphicFramePr>
        <p:xfrm>
          <a:off x="166760" y="649878"/>
          <a:ext cx="3723070" cy="171373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5">
            <a:extLst>
              <a:ext uri="{FF2B5EF4-FFF2-40B4-BE49-F238E27FC236}">
                <a16:creationId xmlns:a16="http://schemas.microsoft.com/office/drawing/2014/main" id="{E41E431C-504C-5247-A3CC-6D2B3E1274D5}"/>
              </a:ext>
            </a:extLst>
          </p:cNvPr>
          <p:cNvSpPr txBox="1">
            <a:spLocks/>
          </p:cNvSpPr>
          <p:nvPr/>
        </p:nvSpPr>
        <p:spPr>
          <a:xfrm>
            <a:off x="3528646" y="2449281"/>
            <a:ext cx="2830590" cy="492435"/>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Volumes in the green term–ahead market (GTAM) underwent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 initial increase and a subsequent decline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due to a low solar and wind season from December 2020 to February 2021. </a:t>
            </a: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66759" y="433502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4"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476208" y="4265050"/>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5" name="Text Placeholder 5">
            <a:extLst>
              <a:ext uri="{FF2B5EF4-FFF2-40B4-BE49-F238E27FC236}">
                <a16:creationId xmlns:a16="http://schemas.microsoft.com/office/drawing/2014/main" id="{E41E431C-504C-5247-A3CC-6D2B3E1274D5}"/>
              </a:ext>
            </a:extLst>
          </p:cNvPr>
          <p:cNvSpPr txBox="1">
            <a:spLocks/>
          </p:cNvSpPr>
          <p:nvPr/>
        </p:nvSpPr>
        <p:spPr>
          <a:xfrm>
            <a:off x="169776" y="4599634"/>
            <a:ext cx="3194215" cy="492434"/>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Average day-ahead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spot market prices gradually increased over FY21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reaching Q1 FY20 levels</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owing to a recovery in power demand and an increase in the share of short-term procurement in the overall mix of discoms.</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6" name="Text Placeholder 5">
            <a:extLst>
              <a:ext uri="{FF2B5EF4-FFF2-40B4-BE49-F238E27FC236}">
                <a16:creationId xmlns:a16="http://schemas.microsoft.com/office/drawing/2014/main" id="{E41E431C-504C-5247-A3CC-6D2B3E1274D5}"/>
              </a:ext>
            </a:extLst>
          </p:cNvPr>
          <p:cNvSpPr txBox="1">
            <a:spLocks/>
          </p:cNvSpPr>
          <p:nvPr/>
        </p:nvSpPr>
        <p:spPr>
          <a:xfrm>
            <a:off x="3522929" y="4517845"/>
            <a:ext cx="2962373" cy="604642"/>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average price discovered in the real-time market  (RTM) increased from </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2.22 INR/kWh in Q1 to 3.37 INR/kWh in Q4</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this was </a:t>
            </a: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primarily driven by discoms finding the RTM attractive for cost-effectively meeting volatile electricity demand.</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3347311474"/>
              </p:ext>
            </p:extLst>
          </p:nvPr>
        </p:nvGraphicFramePr>
        <p:xfrm>
          <a:off x="3592278" y="2932942"/>
          <a:ext cx="2646882" cy="1402080"/>
        </p:xfrm>
        <a:graphic>
          <a:graphicData uri="http://schemas.openxmlformats.org/drawingml/2006/table">
            <a:tbl>
              <a:tblPr firstRow="1" bandRow="1">
                <a:tableStyleId>{69012ECD-51FC-41F1-AA8D-1B2483CD663E}</a:tableStyleId>
              </a:tblPr>
              <a:tblGrid>
                <a:gridCol w="934014">
                  <a:extLst>
                    <a:ext uri="{9D8B030D-6E8A-4147-A177-3AD203B41FA5}">
                      <a16:colId xmlns:a16="http://schemas.microsoft.com/office/drawing/2014/main" val="2830638666"/>
                    </a:ext>
                  </a:extLst>
                </a:gridCol>
                <a:gridCol w="872196">
                  <a:extLst>
                    <a:ext uri="{9D8B030D-6E8A-4147-A177-3AD203B41FA5}">
                      <a16:colId xmlns:a16="http://schemas.microsoft.com/office/drawing/2014/main" val="584773052"/>
                    </a:ext>
                  </a:extLst>
                </a:gridCol>
                <a:gridCol w="840672">
                  <a:extLst>
                    <a:ext uri="{9D8B030D-6E8A-4147-A177-3AD203B41FA5}">
                      <a16:colId xmlns:a16="http://schemas.microsoft.com/office/drawing/2014/main" val="668476645"/>
                    </a:ext>
                  </a:extLst>
                </a:gridCol>
              </a:tblGrid>
              <a:tr h="210394">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kern="1200"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Real time market snapshot </a:t>
                      </a:r>
                      <a:r>
                        <a:rPr lang="en-US" sz="800" b="1" i="0" u="none" strike="noStrike" kern="1200"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(IEX)</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526418852"/>
                  </a:ext>
                </a:extLst>
              </a:tr>
              <a:tr h="32372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FY21</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Volume (million 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Price (INR/kWh)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39868321"/>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Q1</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rPr>
                        <a:t>515.5</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dirty="0">
                          <a:latin typeface="Open Sans" panose="020B0606030504020204" pitchFamily="34" charset="0"/>
                          <a:ea typeface="Open Sans" panose="020B0606030504020204" pitchFamily="34" charset="0"/>
                          <a:cs typeface="Open Sans" panose="020B0606030504020204" pitchFamily="34" charset="0"/>
                        </a:rPr>
                        <a:t>2.22</a:t>
                      </a:r>
                    </a:p>
                  </a:txBody>
                  <a:tcPr/>
                </a:tc>
                <a:extLst>
                  <a:ext uri="{0D108BD9-81ED-4DB2-BD59-A6C34878D82A}">
                    <a16:rowId xmlns:a16="http://schemas.microsoft.com/office/drawing/2014/main" val="2238996019"/>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Q2</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2,350.6</a:t>
                      </a:r>
                    </a:p>
                  </a:txBody>
                  <a:tcPr marL="0" marR="0" marT="0" marB="0" anchor="ctr"/>
                </a:tc>
                <a:tc>
                  <a:txBody>
                    <a:bodyPr/>
                    <a:lstStyle/>
                    <a:p>
                      <a:pPr algn="ctr" fontAlgn="b"/>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2.42</a:t>
                      </a:r>
                    </a:p>
                  </a:txBody>
                  <a:tcPr marL="0" marR="0" marT="0" marB="0" anchor="ctr"/>
                </a:tc>
                <a:extLst>
                  <a:ext uri="{0D108BD9-81ED-4DB2-BD59-A6C34878D82A}">
                    <a16:rowId xmlns:a16="http://schemas.microsoft.com/office/drawing/2014/main" val="672791566"/>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Q3</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2,837.2</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2.81</a:t>
                      </a:r>
                    </a:p>
                  </a:txBody>
                  <a:tcPr marL="0" marR="0" marT="0" marB="0" anchor="ctr"/>
                </a:tc>
                <a:extLst>
                  <a:ext uri="{0D108BD9-81ED-4DB2-BD59-A6C34878D82A}">
                    <a16:rowId xmlns:a16="http://schemas.microsoft.com/office/drawing/2014/main" val="2633118592"/>
                  </a:ext>
                </a:extLst>
              </a:tr>
              <a:tr h="21039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Q4</a:t>
                      </a:r>
                      <a:endParaRPr lang="en-IN"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3,765.7</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3.37</a:t>
                      </a:r>
                    </a:p>
                  </a:txBody>
                  <a:tcPr marL="0" marR="0" marT="0" marB="0" anchor="ctr"/>
                </a:tc>
                <a:extLst>
                  <a:ext uri="{0D108BD9-81ED-4DB2-BD59-A6C34878D82A}">
                    <a16:rowId xmlns:a16="http://schemas.microsoft.com/office/drawing/2014/main" val="260034601"/>
                  </a:ext>
                </a:extLst>
              </a:tr>
            </a:tbl>
          </a:graphicData>
        </a:graphic>
      </p:graphicFrame>
      <p:sp>
        <p:nvSpPr>
          <p:cNvPr id="33" name="Google Shape;99;p20">
            <a:extLst>
              <a:ext uri="{FF2B5EF4-FFF2-40B4-BE49-F238E27FC236}">
                <a16:creationId xmlns:a16="http://schemas.microsoft.com/office/drawing/2014/main" id="{F043AC4B-7DF4-4E4F-B890-A812CCFFA2AE}"/>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discoms took advantage of lower prices on power exchanges in Q1 and Q2; trend continued in Q3 and Q4 despite correction in spot prices</a:t>
            </a:r>
            <a:endParaRPr sz="1200" dirty="0">
              <a:solidFill>
                <a:srgbClr val="009CD8"/>
              </a:solidFill>
            </a:endParaRPr>
          </a:p>
        </p:txBody>
      </p:sp>
      <p:graphicFrame>
        <p:nvGraphicFramePr>
          <p:cNvPr id="29" name="Chart 28">
            <a:extLst>
              <a:ext uri="{FF2B5EF4-FFF2-40B4-BE49-F238E27FC236}">
                <a16:creationId xmlns:a16="http://schemas.microsoft.com/office/drawing/2014/main" id="{3F1AB3CE-D1AC-F94A-95E5-8DBAFE98EA28}"/>
              </a:ext>
            </a:extLst>
          </p:cNvPr>
          <p:cNvGraphicFramePr/>
          <p:nvPr>
            <p:extLst>
              <p:ext uri="{D42A27DB-BD31-4B8C-83A1-F6EECF244321}">
                <p14:modId xmlns:p14="http://schemas.microsoft.com/office/powerpoint/2010/main" val="63733188"/>
              </p:ext>
            </p:extLst>
          </p:nvPr>
        </p:nvGraphicFramePr>
        <p:xfrm>
          <a:off x="3567647" y="649878"/>
          <a:ext cx="2860650" cy="161658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CF33B245-1143-4B8E-A66B-6BCFEEF30EFF}"/>
              </a:ext>
            </a:extLst>
          </p:cNvPr>
          <p:cNvSpPr/>
          <p:nvPr/>
        </p:nvSpPr>
        <p:spPr>
          <a:xfrm>
            <a:off x="316523" y="1830668"/>
            <a:ext cx="358726" cy="125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Open Sans" panose="020B0604020202020204" charset="0"/>
                <a:ea typeface="Open Sans" panose="020B0604020202020204" charset="0"/>
                <a:cs typeface="Open Sans" panose="020B0604020202020204" charset="0"/>
              </a:rPr>
              <a:t>FY21</a:t>
            </a:r>
            <a:endParaRPr lang="en-GB" sz="700" dirty="0">
              <a:latin typeface="Open Sans" panose="020B0604020202020204" charset="0"/>
              <a:ea typeface="Open Sans" panose="020B0604020202020204" charset="0"/>
              <a:cs typeface="Open Sans" panose="020B0604020202020204" charset="0"/>
            </a:endParaRPr>
          </a:p>
        </p:txBody>
      </p:sp>
      <p:sp>
        <p:nvSpPr>
          <p:cNvPr id="30" name="Rectangle 29">
            <a:extLst>
              <a:ext uri="{FF2B5EF4-FFF2-40B4-BE49-F238E27FC236}">
                <a16:creationId xmlns:a16="http://schemas.microsoft.com/office/drawing/2014/main" id="{AF282430-3BF4-4A11-8045-07231DE07A27}"/>
              </a:ext>
            </a:extLst>
          </p:cNvPr>
          <p:cNvSpPr/>
          <p:nvPr/>
        </p:nvSpPr>
        <p:spPr>
          <a:xfrm>
            <a:off x="714250" y="1830667"/>
            <a:ext cx="358726" cy="125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latin typeface="Open Sans" panose="020B0604020202020204" charset="0"/>
                <a:ea typeface="Open Sans" panose="020B0604020202020204" charset="0"/>
                <a:cs typeface="Open Sans" panose="020B0604020202020204" charset="0"/>
              </a:rPr>
              <a:t>FY20</a:t>
            </a:r>
            <a:endParaRPr lang="en-GB" sz="700" dirty="0">
              <a:latin typeface="Open Sans" panose="020B0604020202020204" charset="0"/>
              <a:ea typeface="Open Sans" panose="020B0604020202020204" charset="0"/>
              <a:cs typeface="Open Sans" panose="020B0604020202020204" charset="0"/>
            </a:endParaRPr>
          </a:p>
        </p:txBody>
      </p:sp>
      <p:graphicFrame>
        <p:nvGraphicFramePr>
          <p:cNvPr id="34" name="Chart 33">
            <a:extLst>
              <a:ext uri="{FF2B5EF4-FFF2-40B4-BE49-F238E27FC236}">
                <a16:creationId xmlns:a16="http://schemas.microsoft.com/office/drawing/2014/main" id="{ECA1A9AF-C347-4615-A007-BAD84CDF53EC}"/>
              </a:ext>
            </a:extLst>
          </p:cNvPr>
          <p:cNvGraphicFramePr/>
          <p:nvPr>
            <p:extLst>
              <p:ext uri="{D42A27DB-BD31-4B8C-83A1-F6EECF244321}">
                <p14:modId xmlns:p14="http://schemas.microsoft.com/office/powerpoint/2010/main" val="768869964"/>
              </p:ext>
            </p:extLst>
          </p:nvPr>
        </p:nvGraphicFramePr>
        <p:xfrm>
          <a:off x="142128" y="2751347"/>
          <a:ext cx="3425519" cy="20280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50582</TotalTime>
  <Words>6248</Words>
  <Application>Microsoft Macintosh PowerPoint</Application>
  <PresentationFormat>On-screen Show (16:9)</PresentationFormat>
  <Paragraphs>948</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Arial</vt:lpstr>
      <vt:lpstr>Montserrat Alternates Black</vt:lpstr>
      <vt:lpstr>Montserrat</vt:lpstr>
      <vt:lpstr>Times New Roman</vt:lpstr>
      <vt:lpstr>Open Sans</vt:lpstr>
      <vt:lpstr>Mercutio template</vt:lpstr>
      <vt:lpstr>CEEW-CEF Market Handbook 2020-21 (Annual issue)</vt:lpstr>
      <vt:lpstr>CEEW-CEF Market Handbook</vt:lpstr>
      <vt:lpstr>Contents</vt:lpstr>
      <vt:lpstr>Generation capacity: RE dominated generation capacity addition; solar rooftop segment outperformed with 1.8 GW addition in FY21 (till February 2021) </vt:lpstr>
      <vt:lpstr>Energy mix: share of RE up from 9.4% to 10.1%, large hydro down from 13.2% to 12.3% and coal/lignite remains unchanged in FY21 versus FY20</vt:lpstr>
      <vt:lpstr>Coal phase-out: new coal capacity addition continues in FY21 </vt:lpstr>
      <vt:lpstr>RE auctions: announcement of basic customs duty on solar cells and modules resulted in an 11% hike in tariffs </vt:lpstr>
      <vt:lpstr>Discom payables: amount overdue by discoms declined by 11% in FY21 as PFC/REC disbursed funds under the liquidity infusion scheme </vt:lpstr>
      <vt:lpstr>Power markets: discoms took advantage of lower prices on power exchanges in Q1 and Q2; trend continued in Q3 and Q4 despite correction in spot prices</vt:lpstr>
      <vt:lpstr>Policy and regulatory developments: Electricity (Amendment) Act, 2021, proposed to delicense distribution; separation of CTU from Powergrid; BCD announced on imported solar cells and modules</vt:lpstr>
      <vt:lpstr>Renewable energy finance: market concentration for RE auctions remained high in Q4 but appears moderate when viewed for FY21</vt:lpstr>
      <vt:lpstr>Renewable energy finance: most RE stocks outperformed the market in the latter half of FY21; pure-play developer and solar manufacturing stocks saw a decline in prices in Q4</vt:lpstr>
      <vt:lpstr>Renewable energy finance: around USD 3.3 billion raised through green bonds in FY21 to refinance existing debt; bond yields recovered from a temporary rise due to COVID-19 in Q1</vt:lpstr>
      <vt:lpstr>Energy storage: key RE plus storage auctions in India get multiple extensions</vt:lpstr>
      <vt:lpstr>              Electric mobility: share of electric vehicles (EVs) and hybrid vehicles sales at an all-time high</vt:lpstr>
      <vt:lpstr>Thank you</vt:lpstr>
      <vt:lpstr>Annexure I: Green bond issuances (last 2 years)</vt:lpstr>
      <vt:lpstr>PowerPoint Presentation</vt:lpstr>
      <vt:lpstr>Annexure II: Key electric mobility facts and figures </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Nikhil Sharma</cp:lastModifiedBy>
  <cp:revision>1594</cp:revision>
  <dcterms:modified xsi:type="dcterms:W3CDTF">2021-05-18T15:58:00Z</dcterms:modified>
</cp:coreProperties>
</file>