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2.xml" ContentType="application/vnd.openxmlformats-officedocument.drawingml.chart+xml"/>
  <Override PartName="/ppt/drawings/drawing3.xml" ContentType="application/vnd.openxmlformats-officedocument.drawingml.chartshapes+xml"/>
  <Override PartName="/ppt/notesSlides/notesSlide12.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4.xml" ContentType="application/vnd.openxmlformats-officedocument.drawingml.chartshapes+xml"/>
  <Override PartName="/ppt/notesSlides/notesSlide13.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5.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Lst>
  <p:notesMasterIdLst>
    <p:notesMasterId r:id="rId24"/>
  </p:notesMasterIdLst>
  <p:sldIdLst>
    <p:sldId id="256" r:id="rId2"/>
    <p:sldId id="295" r:id="rId3"/>
    <p:sldId id="307" r:id="rId4"/>
    <p:sldId id="294" r:id="rId5"/>
    <p:sldId id="290" r:id="rId6"/>
    <p:sldId id="291" r:id="rId7"/>
    <p:sldId id="292" r:id="rId8"/>
    <p:sldId id="293" r:id="rId9"/>
    <p:sldId id="296" r:id="rId10"/>
    <p:sldId id="297" r:id="rId11"/>
    <p:sldId id="298" r:id="rId12"/>
    <p:sldId id="288" r:id="rId13"/>
    <p:sldId id="299" r:id="rId14"/>
    <p:sldId id="289" r:id="rId15"/>
    <p:sldId id="300" r:id="rId16"/>
    <p:sldId id="287" r:id="rId17"/>
    <p:sldId id="301" r:id="rId18"/>
    <p:sldId id="309" r:id="rId19"/>
    <p:sldId id="310" r:id="rId20"/>
    <p:sldId id="306" r:id="rId21"/>
    <p:sldId id="273" r:id="rId22"/>
    <p:sldId id="311"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Montserrat" pitchFamily="2" charset="77"/>
      <p:regular r:id="rId29"/>
      <p:bold r:id="rId30"/>
      <p:italic r:id="rId31"/>
      <p:boldItalic r:id="rId32"/>
    </p:embeddedFont>
    <p:embeddedFont>
      <p:font typeface="Montserrat Alternates Black" pitchFamily="2" charset="77"/>
      <p:bold r:id="rId33"/>
      <p:italic r:id="rId34"/>
      <p:boldItalic r:id="rId35"/>
    </p:embeddedFont>
    <p:embeddedFont>
      <p:font typeface="Open Sans" panose="020B0606030504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45"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agan Sidhu" initials="GS" lastIdx="20" clrIdx="6">
    <p:extLst>
      <p:ext uri="{19B8F6BF-5375-455C-9EA6-DF929625EA0E}">
        <p15:presenceInfo xmlns:p15="http://schemas.microsoft.com/office/powerpoint/2012/main" userId="Gagan Sidhu" providerId="None"/>
      </p:ext>
    </p:extLst>
  </p:cmAuthor>
  <p:cmAuthor id="1" name="Karan KOCHHAR" initials="KK" lastIdx="4" clrIdx="0">
    <p:extLst>
      <p:ext uri="{19B8F6BF-5375-455C-9EA6-DF929625EA0E}">
        <p15:presenceInfo xmlns:p15="http://schemas.microsoft.com/office/powerpoint/2012/main" userId="S::karan.kochhar@sciencespo.fr::a2319d07-58c5-4372-b9c5-4b2a0bf2e7e7" providerId="AD"/>
      </p:ext>
    </p:extLst>
  </p:cmAuthor>
  <p:cmAuthor id="2" name="Nikhil Sharma" initials="NS" lastIdx="122" clrIdx="1">
    <p:extLst>
      <p:ext uri="{19B8F6BF-5375-455C-9EA6-DF929625EA0E}">
        <p15:presenceInfo xmlns:p15="http://schemas.microsoft.com/office/powerpoint/2012/main" userId="de5b72ed28523274" providerId="Windows Live"/>
      </p:ext>
    </p:extLst>
  </p:cmAuthor>
  <p:cmAuthor id="3" name="Gagan" initials="GS" lastIdx="57" clrIdx="2">
    <p:extLst>
      <p:ext uri="{19B8F6BF-5375-455C-9EA6-DF929625EA0E}">
        <p15:presenceInfo xmlns:p15="http://schemas.microsoft.com/office/powerpoint/2012/main" userId="Gagan" providerId="None"/>
      </p:ext>
    </p:extLst>
  </p:cmAuthor>
  <p:cmAuthor id="4" name="Ruchita Shah" initials="RS" lastIdx="35" clrIdx="3">
    <p:extLst>
      <p:ext uri="{19B8F6BF-5375-455C-9EA6-DF929625EA0E}">
        <p15:presenceInfo xmlns:p15="http://schemas.microsoft.com/office/powerpoint/2012/main" userId="30e7d77e4c3ed510" providerId="Windows Live"/>
      </p:ext>
    </p:extLst>
  </p:cmAuthor>
  <p:cmAuthor id="5" name="Rishabh Jain" initials="RJ" lastIdx="22" clrIdx="4">
    <p:extLst>
      <p:ext uri="{19B8F6BF-5375-455C-9EA6-DF929625EA0E}">
        <p15:presenceInfo xmlns:p15="http://schemas.microsoft.com/office/powerpoint/2012/main" userId="Rishabh Jain" providerId="None"/>
      </p:ext>
    </p:extLst>
  </p:cmAuthor>
  <p:cmAuthor id="6" name="Ruchita Shah" initials="U1" lastIdx="47" clrIdx="5">
    <p:extLst>
      <p:ext uri="{19B8F6BF-5375-455C-9EA6-DF929625EA0E}">
        <p15:presenceInfo xmlns:p15="http://schemas.microsoft.com/office/powerpoint/2012/main" userId="15c7d9e0046a23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6"/>
    <a:srgbClr val="9D9D9C"/>
    <a:srgbClr val="C3E5F5"/>
    <a:srgbClr val="87BD41"/>
    <a:srgbClr val="009CD8"/>
    <a:srgbClr val="D5D7DC"/>
    <a:srgbClr val="EA5813"/>
    <a:srgbClr val="71C9EB"/>
    <a:srgbClr val="F49A70"/>
    <a:srgbClr val="B4D4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46D0CE-00F5-4CA8-8A96-05B901224D37}">
  <a:tblStyle styleId="{5F46D0CE-00F5-4CA8-8A96-05B901224D3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17" autoAdjust="0"/>
    <p:restoredTop sz="96197" autoAdjust="0"/>
  </p:normalViewPr>
  <p:slideViewPr>
    <p:cSldViewPr snapToGrid="0">
      <p:cViewPr varScale="1">
        <p:scale>
          <a:sx n="158" d="100"/>
          <a:sy n="158" d="100"/>
        </p:scale>
        <p:origin x="192" y="200"/>
      </p:cViewPr>
      <p:guideLst>
        <p:guide orient="horz" pos="645"/>
        <p:guide pos="2880"/>
      </p:guideLst>
    </p:cSldViewPr>
  </p:slideViewPr>
  <p:outlineViewPr>
    <p:cViewPr>
      <p:scale>
        <a:sx n="33" d="100"/>
        <a:sy n="33" d="100"/>
      </p:scale>
      <p:origin x="0" y="0"/>
    </p:cViewPr>
  </p:outlineViewPr>
  <p:notesTextViewPr>
    <p:cViewPr>
      <p:scale>
        <a:sx n="120" d="100"/>
        <a:sy n="120" d="100"/>
      </p:scale>
      <p:origin x="0" y="0"/>
    </p:cViewPr>
  </p:notesTextViewPr>
  <p:sorterViewPr>
    <p:cViewPr>
      <p:scale>
        <a:sx n="80" d="100"/>
        <a:sy n="80" d="100"/>
      </p:scale>
      <p:origin x="0" y="0"/>
    </p:cViewPr>
  </p:sorter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4.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5.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Installed capacity mix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(GW)</a:t>
            </a:r>
          </a:p>
        </c:rich>
      </c:tx>
      <c:layout>
        <c:manualLayout>
          <c:xMode val="edge"/>
          <c:yMode val="edge"/>
          <c:x val="2.0626691755670479E-3"/>
          <c:y val="5.3427882455293063E-3"/>
        </c:manualLayout>
      </c:layout>
      <c:overlay val="0"/>
      <c:spPr>
        <a:noFill/>
        <a:ln>
          <a:noFill/>
        </a:ln>
        <a:effectLst/>
      </c:spPr>
    </c:title>
    <c:autoTitleDeleted val="0"/>
    <c:plotArea>
      <c:layout>
        <c:manualLayout>
          <c:layoutTarget val="inner"/>
          <c:xMode val="edge"/>
          <c:yMode val="edge"/>
          <c:x val="5.1987125225483197E-2"/>
          <c:y val="0.12765519748123294"/>
          <c:w val="0.93753316757793503"/>
          <c:h val="0.72907267706505086"/>
        </c:manualLayout>
      </c:layout>
      <c:barChart>
        <c:barDir val="col"/>
        <c:grouping val="percentStacked"/>
        <c:varyColors val="0"/>
        <c:ser>
          <c:idx val="0"/>
          <c:order val="0"/>
          <c:tx>
            <c:strRef>
              <c:f>Sheet1!$B$1</c:f>
              <c:strCache>
                <c:ptCount val="1"/>
                <c:pt idx="0">
                  <c:v>Coal/Lignite</c:v>
                </c:pt>
              </c:strCache>
            </c:strRef>
          </c:tx>
          <c:spPr>
            <a:solidFill>
              <a:srgbClr val="009CD8"/>
            </a:solidFill>
            <a:ln>
              <a:noFill/>
            </a:ln>
            <a:effectLst/>
          </c:spPr>
          <c:invertIfNegative val="0"/>
          <c:dLbls>
            <c:dLbl>
              <c:idx val="0"/>
              <c:tx>
                <c:rich>
                  <a:bodyPr/>
                  <a:lstStyle/>
                  <a:p>
                    <a:fld id="{64EA8086-FBEF-3749-97AC-0F545D306E23}" type="CELLRANGE">
                      <a:rPr lang="en-US">
                        <a:solidFill>
                          <a:schemeClr val="bg1"/>
                        </a:solidFill>
                      </a:rPr>
                      <a:pPr/>
                      <a:t>[CELLRANGE]</a:t>
                    </a:fld>
                    <a:endParaRPr lang="en-US" baseline="0" dirty="0">
                      <a:solidFill>
                        <a:schemeClr val="bg1"/>
                      </a:solidFill>
                    </a:endParaRPr>
                  </a:p>
                  <a:p>
                    <a:fld id="{1443A2B0-9A40-8443-94C3-CD578F88D498}" type="VALUE">
                      <a:rPr lang="en-US">
                        <a:solidFill>
                          <a:schemeClr val="bg1"/>
                        </a:solidFill>
                      </a:rPr>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3A98-4DB0-B0E2-52B371FAEEB9}"/>
                </c:ext>
              </c:extLst>
            </c:dLbl>
            <c:dLbl>
              <c:idx val="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6DDEDF1-C41B-E243-998F-F4D1EBA7FE2D}"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7E44B9E-6BE0-744D-A4B8-10F9499CEC83}"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3A98-4DB0-B0E2-52B371FAEEB9}"/>
                </c:ext>
              </c:extLst>
            </c:dLbl>
            <c:dLbl>
              <c:idx val="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7D5E220-FD10-B44A-AD33-EDB52F5A5E6F}"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FD289BF-8A6C-8D40-9D84-24B0BE3913F0}"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3A98-4DB0-B0E2-52B371FAEEB9}"/>
                </c:ext>
              </c:extLst>
            </c:dLbl>
            <c:dLbl>
              <c:idx val="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8E1C1B1-DFC1-FA4E-BD1A-D45C8A1DAB12}"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9C27F9F-07D5-AB4C-864C-4343AA221FD5}"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3A98-4DB0-B0E2-52B371FAEEB9}"/>
                </c:ext>
              </c:extLst>
            </c:dLbl>
            <c:dLbl>
              <c:idx val="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5B88810-8BD6-B045-A753-15B043917B9F}"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D713A6A-4321-EA44-92FB-BB2730454190}"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3A98-4DB0-B0E2-52B371FAEEB9}"/>
                </c:ext>
              </c:extLst>
            </c:dLbl>
            <c:dLbl>
              <c:idx val="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4F7C0B2-9F2D-FA4F-BEFF-3D1729EAE021}"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A10E9AE7-8405-0545-8661-2B9FEF559B42}"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3A98-4DB0-B0E2-52B371FAEEB9}"/>
                </c:ext>
              </c:extLst>
            </c:dLbl>
            <c:dLbl>
              <c:idx val="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A5AE087-35F6-0E47-A8A0-DC399ABE81EC}"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776A8AD-13E0-824B-8FDF-ADC432FC85E9}"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3A98-4DB0-B0E2-52B371FAEEB9}"/>
                </c:ext>
              </c:extLst>
            </c:dLbl>
            <c:dLbl>
              <c:idx val="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70BA899-6477-2741-A223-11AEA6071B5D}"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40A7C65-42DD-7C47-A8CB-58135E168631}"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3A98-4DB0-B0E2-52B371FAEEB9}"/>
                </c:ext>
              </c:extLst>
            </c:dLbl>
            <c:dLbl>
              <c:idx val="8"/>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98211FA-11C5-7546-B685-29739630F4F3}"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1D0AA0C-3079-F84E-B110-7A62CE427119}"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3A98-4DB0-B0E2-52B371FAEEB9}"/>
                </c:ext>
              </c:extLst>
            </c:dLbl>
            <c:dLbl>
              <c:idx val="9"/>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BDB180E-2397-5B47-AA31-0678937554DD}"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8095CC1-4A35-2B4B-9430-AD807C115B7C}"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3A98-4DB0-B0E2-52B371FAEEB9}"/>
                </c:ext>
              </c:extLst>
            </c:dLbl>
            <c:dLbl>
              <c:idx val="1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4F03AC1-462E-D34E-B250-B51759BFD030}"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0CC9691-F65D-DD4A-BA7C-F7B10FCE394D}"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3A98-4DB0-B0E2-52B371FAEEB9}"/>
                </c:ext>
              </c:extLst>
            </c:dLbl>
            <c:dLbl>
              <c:idx val="1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D14062A-71DD-CF40-AADB-07EC9A45E43E}"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0F1712C-B31B-B045-9715-428778AA07DC}"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3A98-4DB0-B0E2-52B371FAEEB9}"/>
                </c:ext>
              </c:extLst>
            </c:dLbl>
            <c:dLbl>
              <c:idx val="1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BFB6CC2-B17A-8944-8F23-E638B2BBB897}"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8EF8B80-5FCC-2943-8990-87F6B59794F9}"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3A98-4DB0-B0E2-52B371FAEEB9}"/>
                </c:ext>
              </c:extLst>
            </c:dLbl>
            <c:dLbl>
              <c:idx val="1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438C7FE-F043-1C4F-BF9E-93FF40FA57F1}"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EB5314-C5A0-634E-B0FE-F9FBE1CBB6D8}"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3A98-4DB0-B0E2-52B371FAEEB9}"/>
                </c:ext>
              </c:extLst>
            </c:dLbl>
            <c:dLbl>
              <c:idx val="1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0B58381-C327-B846-A725-B1BF99ACA28A}"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AB5ECBD-A478-5242-8A7E-8B7414FCA260}"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3A98-4DB0-B0E2-52B371FAEEB9}"/>
                </c:ext>
              </c:extLst>
            </c:dLbl>
            <c:dLbl>
              <c:idx val="15"/>
              <c:tx>
                <c:rich>
                  <a:bodyPr rot="0" spcFirstLastPara="1" vertOverflow="ellipsis" vert="horz" wrap="square" lIns="38100" tIns="19050" rIns="38100" bIns="19050" anchor="ctr" anchorCtr="1">
                    <a:no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748024E-F8C3-9A4D-AA48-B8BAFD281156}"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3E3C17D-07CB-9647-B64F-559A31DA03F6}"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F-3A98-4DB0-B0E2-52B371FAEEB9}"/>
                </c:ext>
              </c:extLst>
            </c:dLbl>
            <c:dLbl>
              <c:idx val="1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27EB0BB-B8B4-EE43-B336-D13769EE855A}"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BEA6E3D-98DE-EA43-9C49-CCBF7BEE5CBA}"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0-3A98-4DB0-B0E2-52B371FAEEB9}"/>
                </c:ext>
              </c:extLst>
            </c:dLbl>
            <c:dLbl>
              <c:idx val="1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dirty="0">
                        <a:solidFill>
                          <a:schemeClr val="bg1"/>
                        </a:solidFill>
                      </a:rPr>
                      <a:t>53.3%</a:t>
                    </a:r>
                    <a:fld id="{5064B3B9-6C15-ED41-93CB-BE0B9CD315B4}" type="CELLRANGE">
                      <a:rPr lang="en-US" smtClean="0">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9913F9A-A203-5641-8967-90DAEE62373E}"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1-3A98-4DB0-B0E2-52B371FAEEB9}"/>
                </c:ext>
              </c:extLst>
            </c:dLbl>
            <c:dLbl>
              <c:idx val="18"/>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dirty="0"/>
                      <a:t>53.2%</a:t>
                    </a: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D2F0D60-21AF-4F60-A692-F65FB934B03C}" type="VALUE">
                      <a:rPr lang="en-US" smtClean="0"/>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009CD8">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7E2B-4609-9136-8EED0B081711}"/>
                </c:ext>
              </c:extLst>
            </c:dLbl>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FY10</c:v>
                </c:pt>
                <c:pt idx="1">
                  <c:v>FY11</c:v>
                </c:pt>
                <c:pt idx="2">
                  <c:v>FY12</c:v>
                </c:pt>
                <c:pt idx="3">
                  <c:v>FY13</c:v>
                </c:pt>
                <c:pt idx="4">
                  <c:v>FY14</c:v>
                </c:pt>
                <c:pt idx="5">
                  <c:v>FY15</c:v>
                </c:pt>
                <c:pt idx="6">
                  <c:v>FY16</c:v>
                </c:pt>
                <c:pt idx="7">
                  <c:v>FY17</c:v>
                </c:pt>
                <c:pt idx="8">
                  <c:v>FY18</c:v>
                </c:pt>
                <c:pt idx="9">
                  <c:v>FY19</c:v>
                </c:pt>
                <c:pt idx="10">
                  <c:v>FY20</c:v>
                </c:pt>
                <c:pt idx="11">
                  <c:v>Q1 FY21</c:v>
                </c:pt>
                <c:pt idx="12">
                  <c:v>Q2 FY21</c:v>
                </c:pt>
                <c:pt idx="13">
                  <c:v>Q3 FY21</c:v>
                </c:pt>
                <c:pt idx="14">
                  <c:v>Q4 FY21</c:v>
                </c:pt>
                <c:pt idx="15">
                  <c:v>Q1 FY22</c:v>
                </c:pt>
                <c:pt idx="16">
                  <c:v>Q2 FY22</c:v>
                </c:pt>
                <c:pt idx="17">
                  <c:v>Q3 FY22</c:v>
                </c:pt>
                <c:pt idx="18">
                  <c:v>Q4 FY22</c:v>
                </c:pt>
              </c:strCache>
            </c:strRef>
          </c:cat>
          <c:val>
            <c:numRef>
              <c:f>Sheet1!$B$2:$B$20</c:f>
              <c:numCache>
                <c:formatCode>#,##0.0</c:formatCode>
                <c:ptCount val="19"/>
                <c:pt idx="0">
                  <c:v>84.19838</c:v>
                </c:pt>
                <c:pt idx="1">
                  <c:v>93.918379999999999</c:v>
                </c:pt>
                <c:pt idx="2">
                  <c:v>112.02238</c:v>
                </c:pt>
                <c:pt idx="3">
                  <c:v>130.22089</c:v>
                </c:pt>
                <c:pt idx="4">
                  <c:v>145.27339000000001</c:v>
                </c:pt>
                <c:pt idx="5">
                  <c:v>164.63588000000001</c:v>
                </c:pt>
                <c:pt idx="6">
                  <c:v>185.17287999999999</c:v>
                </c:pt>
                <c:pt idx="7">
                  <c:v>192.16288</c:v>
                </c:pt>
                <c:pt idx="8">
                  <c:v>191.17150000000001</c:v>
                </c:pt>
                <c:pt idx="9">
                  <c:v>200.7045</c:v>
                </c:pt>
                <c:pt idx="10">
                  <c:v>205.34450000000001</c:v>
                </c:pt>
                <c:pt idx="11">
                  <c:v>205.40450000000001</c:v>
                </c:pt>
                <c:pt idx="12">
                  <c:v>205.8545</c:v>
                </c:pt>
                <c:pt idx="13">
                  <c:v>206.12450000000001</c:v>
                </c:pt>
                <c:pt idx="14" formatCode="0.0">
                  <c:v>209.2945</c:v>
                </c:pt>
                <c:pt idx="15" formatCode="0.0">
                  <c:v>208.62450000000001</c:v>
                </c:pt>
                <c:pt idx="16" formatCode="0.0">
                  <c:v>208.61449999999999</c:v>
                </c:pt>
                <c:pt idx="17" formatCode="0.0">
                  <c:v>209.80950000000001</c:v>
                </c:pt>
                <c:pt idx="18">
                  <c:v>210.6995</c:v>
                </c:pt>
              </c:numCache>
            </c:numRef>
          </c:val>
          <c:extLst>
            <c:ext xmlns:c15="http://schemas.microsoft.com/office/drawing/2012/chart" uri="{02D57815-91ED-43cb-92C2-25804820EDAC}">
              <c15:datalabelsRange>
                <c15:f>Sheet1!$I$2:$I$18</c15:f>
                <c15:dlblRangeCache>
                  <c:ptCount val="17"/>
                  <c:pt idx="0">
                    <c:v>53%</c:v>
                  </c:pt>
                  <c:pt idx="1">
                    <c:v>54%</c:v>
                  </c:pt>
                  <c:pt idx="2">
                    <c:v>56%</c:v>
                  </c:pt>
                  <c:pt idx="3">
                    <c:v>58%</c:v>
                  </c:pt>
                  <c:pt idx="4">
                    <c:v>60%</c:v>
                  </c:pt>
                  <c:pt idx="5">
                    <c:v>62%</c:v>
                  </c:pt>
                  <c:pt idx="6">
                    <c:v>62%</c:v>
                  </c:pt>
                  <c:pt idx="7">
                    <c:v>59%</c:v>
                  </c:pt>
                  <c:pt idx="8">
                    <c:v>57%</c:v>
                  </c:pt>
                  <c:pt idx="9">
                    <c:v>56%</c:v>
                  </c:pt>
                  <c:pt idx="10">
                    <c:v>55%</c:v>
                  </c:pt>
                  <c:pt idx="11">
                    <c:v>55.4%</c:v>
                  </c:pt>
                  <c:pt idx="12">
                    <c:v>55.2%</c:v>
                  </c:pt>
                  <c:pt idx="13">
                    <c:v>54.9%</c:v>
                  </c:pt>
                  <c:pt idx="14">
                    <c:v>54.8%</c:v>
                  </c:pt>
                  <c:pt idx="15">
                    <c:v>54.3%</c:v>
                  </c:pt>
                  <c:pt idx="16">
                    <c:v>53.6%</c:v>
                  </c:pt>
                </c15:dlblRangeCache>
              </c15:datalabelsRange>
            </c:ext>
            <c:ext xmlns:c16="http://schemas.microsoft.com/office/drawing/2014/chart" uri="{C3380CC4-5D6E-409C-BE32-E72D297353CC}">
              <c16:uniqueId val="{00000012-3A98-4DB0-B0E2-52B371FAEEB9}"/>
            </c:ext>
          </c:extLst>
        </c:ser>
        <c:ser>
          <c:idx val="1"/>
          <c:order val="1"/>
          <c:tx>
            <c:strRef>
              <c:f>Sheet1!$C$1</c:f>
              <c:strCache>
                <c:ptCount val="1"/>
                <c:pt idx="0">
                  <c:v>Gas/Diesel</c:v>
                </c:pt>
              </c:strCache>
            </c:strRef>
          </c:tx>
          <c:spPr>
            <a:solidFill>
              <a:srgbClr val="71C9EB"/>
            </a:solidFill>
            <a:ln>
              <a:noFill/>
            </a:ln>
            <a:effectLst/>
          </c:spPr>
          <c:invertIfNegative val="0"/>
          <c:cat>
            <c:strRef>
              <c:f>Sheet1!$A$2:$A$20</c:f>
              <c:strCache>
                <c:ptCount val="19"/>
                <c:pt idx="0">
                  <c:v>FY10</c:v>
                </c:pt>
                <c:pt idx="1">
                  <c:v>FY11</c:v>
                </c:pt>
                <c:pt idx="2">
                  <c:v>FY12</c:v>
                </c:pt>
                <c:pt idx="3">
                  <c:v>FY13</c:v>
                </c:pt>
                <c:pt idx="4">
                  <c:v>FY14</c:v>
                </c:pt>
                <c:pt idx="5">
                  <c:v>FY15</c:v>
                </c:pt>
                <c:pt idx="6">
                  <c:v>FY16</c:v>
                </c:pt>
                <c:pt idx="7">
                  <c:v>FY17</c:v>
                </c:pt>
                <c:pt idx="8">
                  <c:v>FY18</c:v>
                </c:pt>
                <c:pt idx="9">
                  <c:v>FY19</c:v>
                </c:pt>
                <c:pt idx="10">
                  <c:v>FY20</c:v>
                </c:pt>
                <c:pt idx="11">
                  <c:v>Q1 FY21</c:v>
                </c:pt>
                <c:pt idx="12">
                  <c:v>Q2 FY21</c:v>
                </c:pt>
                <c:pt idx="13">
                  <c:v>Q3 FY21</c:v>
                </c:pt>
                <c:pt idx="14">
                  <c:v>Q4 FY21</c:v>
                </c:pt>
                <c:pt idx="15">
                  <c:v>Q1 FY22</c:v>
                </c:pt>
                <c:pt idx="16">
                  <c:v>Q2 FY22</c:v>
                </c:pt>
                <c:pt idx="17">
                  <c:v>Q3 FY22</c:v>
                </c:pt>
                <c:pt idx="18">
                  <c:v>Q4 FY22</c:v>
                </c:pt>
              </c:strCache>
            </c:strRef>
          </c:cat>
          <c:val>
            <c:numRef>
              <c:f>Sheet1!$C$2:$C$20</c:f>
              <c:numCache>
                <c:formatCode>#,##0.0</c:formatCode>
                <c:ptCount val="19"/>
                <c:pt idx="0">
                  <c:v>18.255600000000001</c:v>
                </c:pt>
                <c:pt idx="1">
                  <c:v>18.906099999999999</c:v>
                </c:pt>
                <c:pt idx="2">
                  <c:v>19.5808</c:v>
                </c:pt>
                <c:pt idx="3">
                  <c:v>21.3096</c:v>
                </c:pt>
                <c:pt idx="4">
                  <c:v>22.9816</c:v>
                </c:pt>
                <c:pt idx="5">
                  <c:v>24.261900000000004</c:v>
                </c:pt>
                <c:pt idx="6">
                  <c:v>25.50216</c:v>
                </c:pt>
                <c:pt idx="7">
                  <c:v>26.167010000000001</c:v>
                </c:pt>
                <c:pt idx="8">
                  <c:v>25.73509</c:v>
                </c:pt>
                <c:pt idx="9">
                  <c:v>25.574850000000001</c:v>
                </c:pt>
                <c:pt idx="10">
                  <c:v>25.465069999999997</c:v>
                </c:pt>
                <c:pt idx="11">
                  <c:v>25.501219999999996</c:v>
                </c:pt>
                <c:pt idx="12">
                  <c:v>25.466219999999996</c:v>
                </c:pt>
                <c:pt idx="13">
                  <c:v>25.466219999999996</c:v>
                </c:pt>
                <c:pt idx="14">
                  <c:v>25.466219999999996</c:v>
                </c:pt>
                <c:pt idx="15">
                  <c:v>25.433717999999999</c:v>
                </c:pt>
                <c:pt idx="16" formatCode="0.0">
                  <c:v>25.408999999999999</c:v>
                </c:pt>
                <c:pt idx="17">
                  <c:v>25.408999999999999</c:v>
                </c:pt>
                <c:pt idx="18">
                  <c:v>25.4</c:v>
                </c:pt>
              </c:numCache>
            </c:numRef>
          </c:val>
          <c:extLst>
            <c:ext xmlns:c16="http://schemas.microsoft.com/office/drawing/2014/chart" uri="{C3380CC4-5D6E-409C-BE32-E72D297353CC}">
              <c16:uniqueId val="{00000013-3A98-4DB0-B0E2-52B371FAEEB9}"/>
            </c:ext>
          </c:extLst>
        </c:ser>
        <c:ser>
          <c:idx val="2"/>
          <c:order val="2"/>
          <c:tx>
            <c:strRef>
              <c:f>Sheet1!$D$1</c:f>
              <c:strCache>
                <c:ptCount val="1"/>
                <c:pt idx="0">
                  <c:v>Nuclear</c:v>
                </c:pt>
              </c:strCache>
            </c:strRef>
          </c:tx>
          <c:spPr>
            <a:solidFill>
              <a:srgbClr val="C3E5F5"/>
            </a:solidFill>
            <a:ln>
              <a:noFill/>
            </a:ln>
            <a:effectLst/>
          </c:spPr>
          <c:invertIfNegative val="0"/>
          <c:cat>
            <c:strRef>
              <c:f>Sheet1!$A$2:$A$20</c:f>
              <c:strCache>
                <c:ptCount val="19"/>
                <c:pt idx="0">
                  <c:v>FY10</c:v>
                </c:pt>
                <c:pt idx="1">
                  <c:v>FY11</c:v>
                </c:pt>
                <c:pt idx="2">
                  <c:v>FY12</c:v>
                </c:pt>
                <c:pt idx="3">
                  <c:v>FY13</c:v>
                </c:pt>
                <c:pt idx="4">
                  <c:v>FY14</c:v>
                </c:pt>
                <c:pt idx="5">
                  <c:v>FY15</c:v>
                </c:pt>
                <c:pt idx="6">
                  <c:v>FY16</c:v>
                </c:pt>
                <c:pt idx="7">
                  <c:v>FY17</c:v>
                </c:pt>
                <c:pt idx="8">
                  <c:v>FY18</c:v>
                </c:pt>
                <c:pt idx="9">
                  <c:v>FY19</c:v>
                </c:pt>
                <c:pt idx="10">
                  <c:v>FY20</c:v>
                </c:pt>
                <c:pt idx="11">
                  <c:v>Q1 FY21</c:v>
                </c:pt>
                <c:pt idx="12">
                  <c:v>Q2 FY21</c:v>
                </c:pt>
                <c:pt idx="13">
                  <c:v>Q3 FY21</c:v>
                </c:pt>
                <c:pt idx="14">
                  <c:v>Q4 FY21</c:v>
                </c:pt>
                <c:pt idx="15">
                  <c:v>Q1 FY22</c:v>
                </c:pt>
                <c:pt idx="16">
                  <c:v>Q2 FY22</c:v>
                </c:pt>
                <c:pt idx="17">
                  <c:v>Q3 FY22</c:v>
                </c:pt>
                <c:pt idx="18">
                  <c:v>Q4 FY22</c:v>
                </c:pt>
              </c:strCache>
            </c:strRef>
          </c:cat>
          <c:val>
            <c:numRef>
              <c:f>Sheet1!$D$2:$D$20</c:f>
              <c:numCache>
                <c:formatCode>#,##0.0</c:formatCode>
                <c:ptCount val="19"/>
                <c:pt idx="0">
                  <c:v>4.5599999999999996</c:v>
                </c:pt>
                <c:pt idx="1">
                  <c:v>4.78</c:v>
                </c:pt>
                <c:pt idx="2">
                  <c:v>4.78</c:v>
                </c:pt>
                <c:pt idx="3">
                  <c:v>4.78</c:v>
                </c:pt>
                <c:pt idx="4">
                  <c:v>4.78</c:v>
                </c:pt>
                <c:pt idx="5">
                  <c:v>5.78</c:v>
                </c:pt>
                <c:pt idx="6">
                  <c:v>5.78</c:v>
                </c:pt>
                <c:pt idx="7">
                  <c:v>6.78</c:v>
                </c:pt>
                <c:pt idx="8">
                  <c:v>6.78</c:v>
                </c:pt>
                <c:pt idx="9">
                  <c:v>6.78</c:v>
                </c:pt>
                <c:pt idx="10">
                  <c:v>6.78</c:v>
                </c:pt>
                <c:pt idx="11">
                  <c:v>6.78</c:v>
                </c:pt>
                <c:pt idx="12">
                  <c:v>6.78</c:v>
                </c:pt>
                <c:pt idx="13">
                  <c:v>6.78</c:v>
                </c:pt>
                <c:pt idx="14">
                  <c:v>6.8</c:v>
                </c:pt>
                <c:pt idx="15">
                  <c:v>6.78</c:v>
                </c:pt>
                <c:pt idx="16" formatCode="0.0">
                  <c:v>6.78</c:v>
                </c:pt>
                <c:pt idx="17">
                  <c:v>6.78</c:v>
                </c:pt>
                <c:pt idx="18">
                  <c:v>6.78</c:v>
                </c:pt>
              </c:numCache>
            </c:numRef>
          </c:val>
          <c:extLst>
            <c:ext xmlns:c16="http://schemas.microsoft.com/office/drawing/2014/chart" uri="{C3380CC4-5D6E-409C-BE32-E72D297353CC}">
              <c16:uniqueId val="{00000014-3A98-4DB0-B0E2-52B371FAEEB9}"/>
            </c:ext>
          </c:extLst>
        </c:ser>
        <c:ser>
          <c:idx val="3"/>
          <c:order val="3"/>
          <c:tx>
            <c:strRef>
              <c:f>Sheet1!$E$1</c:f>
              <c:strCache>
                <c:ptCount val="1"/>
                <c:pt idx="0">
                  <c:v>Hydro</c:v>
                </c:pt>
              </c:strCache>
            </c:strRef>
          </c:tx>
          <c:spPr>
            <a:solidFill>
              <a:srgbClr val="9D9D9C"/>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DA56110-BCB1-2A4E-BF0A-F82164991886}"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A1E22FE-C136-D84D-B856-834A757194DE}"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5-3A98-4DB0-B0E2-52B371FAEEB9}"/>
                </c:ext>
              </c:extLst>
            </c:dLbl>
            <c:dLbl>
              <c:idx val="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7C6426B-6DB2-B942-B746-31F7937ED6D0}"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3BF1219-C301-834F-A047-04A0C8C767EB}"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6-3A98-4DB0-B0E2-52B371FAEEB9}"/>
                </c:ext>
              </c:extLst>
            </c:dLbl>
            <c:dLbl>
              <c:idx val="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CE7C2FC-3A24-6245-A4E2-FC88E02D0767}"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FE05C49-F3E8-E248-AD97-12235661CA92}"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7-3A98-4DB0-B0E2-52B371FAEEB9}"/>
                </c:ext>
              </c:extLst>
            </c:dLbl>
            <c:dLbl>
              <c:idx val="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1E414C2-145A-124A-BA0B-6E893FE36108}"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901E6B7-589D-4749-9801-2DCF2030C8D4}"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8-3A98-4DB0-B0E2-52B371FAEEB9}"/>
                </c:ext>
              </c:extLst>
            </c:dLbl>
            <c:dLbl>
              <c:idx val="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023954C-99C0-BC46-AC1B-94DEA5509CB1}"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8678022-9493-864A-89A3-DBBEA2AD9ABF}"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9-3A98-4DB0-B0E2-52B371FAEEB9}"/>
                </c:ext>
              </c:extLst>
            </c:dLbl>
            <c:dLbl>
              <c:idx val="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B1D310D-2852-7C4D-8ABE-EA5F0ADDAFC8}"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8A09771-33F5-1F4E-BC9E-32A4AF6091A6}"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A-3A98-4DB0-B0E2-52B371FAEEB9}"/>
                </c:ext>
              </c:extLst>
            </c:dLbl>
            <c:dLbl>
              <c:idx val="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8F6CCA9-75D9-E643-B36E-802FD55499A8}"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1AE23A9-7C7A-F843-98B1-E0149C3D7906}"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B-3A98-4DB0-B0E2-52B371FAEEB9}"/>
                </c:ext>
              </c:extLst>
            </c:dLbl>
            <c:dLbl>
              <c:idx val="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EB0B1B-3AE9-E742-8644-615ECD4E0105}"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0E630A-F707-9247-8C7B-707F6C22D89C}"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C-3A98-4DB0-B0E2-52B371FAEEB9}"/>
                </c:ext>
              </c:extLst>
            </c:dLbl>
            <c:dLbl>
              <c:idx val="8"/>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5E6C432-C364-494B-BCF5-C56F112A988D}"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BC43A39-9D31-4545-A789-55448AC0A5B9}"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D-3A98-4DB0-B0E2-52B371FAEEB9}"/>
                </c:ext>
              </c:extLst>
            </c:dLbl>
            <c:dLbl>
              <c:idx val="9"/>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2B9D189-7485-E84D-9EED-8DCA7A4B8524}"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621ADFA-F0FA-5347-B5C2-D2E3BA1277BC}"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E-3A98-4DB0-B0E2-52B371FAEEB9}"/>
                </c:ext>
              </c:extLst>
            </c:dLbl>
            <c:dLbl>
              <c:idx val="1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B15D8F8-EE27-CE42-88DB-D5A2D3E4387E}"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46C8354-F770-5D40-957E-F918A1CB3FEB}"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F-3A98-4DB0-B0E2-52B371FAEEB9}"/>
                </c:ext>
              </c:extLst>
            </c:dLbl>
            <c:dLbl>
              <c:idx val="1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3533F92-20EC-DF4E-8F9C-43ECBD19BDB5}"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2F53084-02B0-4D43-A298-EE457164D634}"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0-3A98-4DB0-B0E2-52B371FAEEB9}"/>
                </c:ext>
              </c:extLst>
            </c:dLbl>
            <c:dLbl>
              <c:idx val="1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41A105C-2E5A-FF4E-8D07-CC23D1517F30}"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62991A3-E84B-274A-BF3D-9882FCADDE24}"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1-3A98-4DB0-B0E2-52B371FAEEB9}"/>
                </c:ext>
              </c:extLst>
            </c:dLbl>
            <c:dLbl>
              <c:idx val="1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D0F7ADB-6ED2-1848-8B3B-A3870D117EFE}"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D4B54EF-5502-DD45-B0D0-43D30484A46F}"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2-3A98-4DB0-B0E2-52B371FAEEB9}"/>
                </c:ext>
              </c:extLst>
            </c:dLbl>
            <c:dLbl>
              <c:idx val="1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5DFA024-7865-5F4E-AB43-811187A17E12}"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2865EAE-B9EA-DF47-BAB6-B2374CFA72FB}"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3-3A98-4DB0-B0E2-52B371FAEEB9}"/>
                </c:ext>
              </c:extLst>
            </c:dLbl>
            <c:dLbl>
              <c:idx val="15"/>
              <c:layout>
                <c:manualLayout>
                  <c:x val="0"/>
                  <c:y val="0"/>
                </c:manualLayout>
              </c:layout>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BA47AB6-CBC1-9B4B-881D-E4B6FCE97571}"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3912442-7810-2142-AADE-181C76B59EDD}"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4-3A98-4DB0-B0E2-52B371FAEEB9}"/>
                </c:ext>
              </c:extLst>
            </c:dLbl>
            <c:dLbl>
              <c:idx val="16"/>
              <c:layout>
                <c:manualLayout>
                  <c:x val="-2.0441770811050596E-3"/>
                  <c:y val="0"/>
                </c:manualLayout>
              </c:layout>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2A479F0-6D2B-0440-BC91-A8F16F78559F}" type="CELLRANG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486431A-F1AE-D14F-94CE-40224D7A4483}"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5-3A98-4DB0-B0E2-52B371FAEEB9}"/>
                </c:ext>
              </c:extLst>
            </c:dLbl>
            <c:dLbl>
              <c:idx val="17"/>
              <c:layout>
                <c:manualLayout>
                  <c:x val="0"/>
                  <c:y val="0"/>
                </c:manualLayout>
              </c:layout>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D76A210-CD6B-824E-8053-5D90A2EAEED8}" type="CELLRANGE">
                      <a:rPr lang="en-US" smtClean="0">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r>
                      <a:rPr lang="en-US" dirty="0">
                        <a:solidFill>
                          <a:schemeClr val="bg1"/>
                        </a:solidFill>
                      </a:rPr>
                      <a:t>11.8%</a:t>
                    </a:r>
                    <a:endParaRPr lang="en-US" baseline="0" dirty="0">
                      <a:solidFill>
                        <a:schemeClr val="bg1"/>
                      </a:solidFill>
                    </a:endParaRPr>
                  </a:p>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473622E-AB9A-1C49-8DDF-2D2AA610DD2F}" type="VALUE">
                      <a:rPr lang="en-US">
                        <a:solidFill>
                          <a:schemeClr val="bg1"/>
                        </a:solidFill>
                      </a:rPr>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6-3A98-4DB0-B0E2-52B371FAEEB9}"/>
                </c:ext>
              </c:extLst>
            </c:dLbl>
            <c:dLbl>
              <c:idx val="18"/>
              <c:layout>
                <c:manualLayout>
                  <c:x val="0"/>
                  <c:y val="0"/>
                </c:manualLayout>
              </c:layout>
              <c:tx>
                <c:rich>
                  <a:bodyPr rot="0" spcFirstLastPara="1" vertOverflow="ellipsis" vert="horz" wrap="square" lIns="38100" tIns="19050" rIns="38100" bIns="19050" anchor="ctr" anchorCtr="0">
                    <a:spAutoFit/>
                  </a:bodyPr>
                  <a:lstStyle/>
                  <a:p>
                    <a:pPr algn="ctr" rtl="0">
                      <a:defRPr lang="en-US" sz="600" b="1" i="0" u="none" strike="noStrike" kern="1200" baseline="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sz="600" b="1" i="0" u="none" strike="noStrike" kern="12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11.8%</a:t>
                    </a:r>
                  </a:p>
                  <a:p>
                    <a:pPr algn="ctr" rtl="0">
                      <a:defRPr lang="en-US" sz="600" b="1" i="0" u="none" strike="noStrike" kern="1200" baseline="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09146A5-7039-4CBB-ACB8-C135F45AEC11}" type="VALUE">
                      <a:rPr lang="en-US" sz="600" b="1" i="0" u="none" strike="noStrike" kern="1200" baseline="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ctr" rtl="0">
                        <a:defRPr lang="en-US" sz="600" b="1" i="0" u="none" strike="noStrike" kern="1200" baseline="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solidFill>
                  <a:srgbClr val="9D9D9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7E2B-4609-9136-8EED0B081711}"/>
                </c:ext>
              </c:extLst>
            </c:dLbl>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FY10</c:v>
                </c:pt>
                <c:pt idx="1">
                  <c:v>FY11</c:v>
                </c:pt>
                <c:pt idx="2">
                  <c:v>FY12</c:v>
                </c:pt>
                <c:pt idx="3">
                  <c:v>FY13</c:v>
                </c:pt>
                <c:pt idx="4">
                  <c:v>FY14</c:v>
                </c:pt>
                <c:pt idx="5">
                  <c:v>FY15</c:v>
                </c:pt>
                <c:pt idx="6">
                  <c:v>FY16</c:v>
                </c:pt>
                <c:pt idx="7">
                  <c:v>FY17</c:v>
                </c:pt>
                <c:pt idx="8">
                  <c:v>FY18</c:v>
                </c:pt>
                <c:pt idx="9">
                  <c:v>FY19</c:v>
                </c:pt>
                <c:pt idx="10">
                  <c:v>FY20</c:v>
                </c:pt>
                <c:pt idx="11">
                  <c:v>Q1 FY21</c:v>
                </c:pt>
                <c:pt idx="12">
                  <c:v>Q2 FY21</c:v>
                </c:pt>
                <c:pt idx="13">
                  <c:v>Q3 FY21</c:v>
                </c:pt>
                <c:pt idx="14">
                  <c:v>Q4 FY21</c:v>
                </c:pt>
                <c:pt idx="15">
                  <c:v>Q1 FY22</c:v>
                </c:pt>
                <c:pt idx="16">
                  <c:v>Q2 FY22</c:v>
                </c:pt>
                <c:pt idx="17">
                  <c:v>Q3 FY22</c:v>
                </c:pt>
                <c:pt idx="18">
                  <c:v>Q4 FY22</c:v>
                </c:pt>
              </c:strCache>
            </c:strRef>
          </c:cat>
          <c:val>
            <c:numRef>
              <c:f>Sheet1!$E$2:$E$20</c:f>
              <c:numCache>
                <c:formatCode>#,##0.0</c:formatCode>
                <c:ptCount val="19"/>
                <c:pt idx="0">
                  <c:v>36.863399999999999</c:v>
                </c:pt>
                <c:pt idx="1">
                  <c:v>37.567399999999999</c:v>
                </c:pt>
                <c:pt idx="2">
                  <c:v>38.990400000000001</c:v>
                </c:pt>
                <c:pt idx="3">
                  <c:v>39.491399999999999</c:v>
                </c:pt>
                <c:pt idx="4">
                  <c:v>40.530999999999999</c:v>
                </c:pt>
                <c:pt idx="5">
                  <c:v>41.267429999999997</c:v>
                </c:pt>
                <c:pt idx="6">
                  <c:v>42.78342</c:v>
                </c:pt>
                <c:pt idx="7">
                  <c:v>44.47842</c:v>
                </c:pt>
                <c:pt idx="8">
                  <c:v>45.293419999999998</c:v>
                </c:pt>
                <c:pt idx="9">
                  <c:v>45.39922</c:v>
                </c:pt>
                <c:pt idx="10">
                  <c:v>45.699220000000004</c:v>
                </c:pt>
                <c:pt idx="11">
                  <c:v>45.699220000000004</c:v>
                </c:pt>
                <c:pt idx="12">
                  <c:v>45.699220000000004</c:v>
                </c:pt>
                <c:pt idx="13">
                  <c:v>45.798220000000001</c:v>
                </c:pt>
                <c:pt idx="14">
                  <c:v>46.2</c:v>
                </c:pt>
                <c:pt idx="15">
                  <c:v>46.322220000000002</c:v>
                </c:pt>
                <c:pt idx="16" formatCode="0.0">
                  <c:v>46.512219999999999</c:v>
                </c:pt>
                <c:pt idx="17">
                  <c:v>46.512219999999999</c:v>
                </c:pt>
                <c:pt idx="18">
                  <c:v>46.722519999999996</c:v>
                </c:pt>
              </c:numCache>
            </c:numRef>
          </c:val>
          <c:extLst>
            <c:ext xmlns:c15="http://schemas.microsoft.com/office/drawing/2012/chart" uri="{02D57815-91ED-43cb-92C2-25804820EDAC}">
              <c15:datalabelsRange>
                <c15:f>Sheet1!$K$2:$K$18</c15:f>
                <c15:dlblRangeCache>
                  <c:ptCount val="17"/>
                  <c:pt idx="0">
                    <c:v>23%</c:v>
                  </c:pt>
                  <c:pt idx="1">
                    <c:v>22%</c:v>
                  </c:pt>
                  <c:pt idx="2">
                    <c:v>20%</c:v>
                  </c:pt>
                  <c:pt idx="3">
                    <c:v>18%</c:v>
                  </c:pt>
                  <c:pt idx="4">
                    <c:v>17%</c:v>
                  </c:pt>
                  <c:pt idx="5">
                    <c:v>15%</c:v>
                  </c:pt>
                  <c:pt idx="6">
                    <c:v>14%</c:v>
                  </c:pt>
                  <c:pt idx="7">
                    <c:v>14%</c:v>
                  </c:pt>
                  <c:pt idx="8">
                    <c:v>13%</c:v>
                  </c:pt>
                  <c:pt idx="9">
                    <c:v>13%</c:v>
                  </c:pt>
                  <c:pt idx="10">
                    <c:v>12%</c:v>
                  </c:pt>
                  <c:pt idx="11">
                    <c:v>12.3%</c:v>
                  </c:pt>
                  <c:pt idx="12">
                    <c:v>12.3%</c:v>
                  </c:pt>
                  <c:pt idx="13">
                    <c:v>12.2%</c:v>
                  </c:pt>
                  <c:pt idx="14">
                    <c:v>12.1%</c:v>
                  </c:pt>
                  <c:pt idx="15">
                    <c:v>12.1%</c:v>
                  </c:pt>
                  <c:pt idx="16">
                    <c:v>12.0%</c:v>
                  </c:pt>
                </c15:dlblRangeCache>
              </c15:datalabelsRange>
            </c:ext>
            <c:ext xmlns:c16="http://schemas.microsoft.com/office/drawing/2014/chart" uri="{C3380CC4-5D6E-409C-BE32-E72D297353CC}">
              <c16:uniqueId val="{00000027-3A98-4DB0-B0E2-52B371FAEEB9}"/>
            </c:ext>
          </c:extLst>
        </c:ser>
        <c:ser>
          <c:idx val="4"/>
          <c:order val="4"/>
          <c:tx>
            <c:strRef>
              <c:f>Sheet1!$F$1</c:f>
              <c:strCache>
                <c:ptCount val="1"/>
                <c:pt idx="0">
                  <c:v>Renewables*</c:v>
                </c:pt>
              </c:strCache>
            </c:strRef>
          </c:tx>
          <c:spPr>
            <a:solidFill>
              <a:srgbClr val="D5D7DC"/>
            </a:solidFill>
            <a:ln>
              <a:noFill/>
            </a:ln>
            <a:effectLst/>
          </c:spPr>
          <c:invertIfNegative val="0"/>
          <c:dLbls>
            <c:dLbl>
              <c:idx val="0"/>
              <c:tx>
                <c:rich>
                  <a:bodyPr/>
                  <a:lstStyle/>
                  <a:p>
                    <a:fld id="{58B387B9-A60C-8949-801E-EFE7392C545B}" type="CELLRANGE">
                      <a:rPr lang="en-US"/>
                      <a:pPr/>
                      <a:t>[CELLRANGE]</a:t>
                    </a:fld>
                    <a:endParaRPr lang="en-US" baseline="0" dirty="0"/>
                  </a:p>
                  <a:p>
                    <a:fld id="{22A7131A-BC7A-5449-A4F3-3FFD62759C56}"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8-3A98-4DB0-B0E2-52B371FAEEB9}"/>
                </c:ext>
              </c:extLst>
            </c:dLbl>
            <c:dLbl>
              <c:idx val="1"/>
              <c:tx>
                <c:rich>
                  <a:bodyPr/>
                  <a:lstStyle/>
                  <a:p>
                    <a:fld id="{158F23B3-9745-4346-B8C4-83A513BEF58B}" type="CELLRANGE">
                      <a:rPr lang="en-US"/>
                      <a:pPr/>
                      <a:t>[CELLRANGE]</a:t>
                    </a:fld>
                    <a:endParaRPr lang="en-US" baseline="0" dirty="0"/>
                  </a:p>
                  <a:p>
                    <a:fld id="{E75E96EF-974D-A144-95CF-C4E93482B606}"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9-3A98-4DB0-B0E2-52B371FAEEB9}"/>
                </c:ext>
              </c:extLst>
            </c:dLbl>
            <c:dLbl>
              <c:idx val="2"/>
              <c:tx>
                <c:rich>
                  <a:bodyPr/>
                  <a:lstStyle/>
                  <a:p>
                    <a:fld id="{B5A378CE-AAF6-164A-9D47-E43FB3BBB652}" type="CELLRANGE">
                      <a:rPr lang="en-US"/>
                      <a:pPr/>
                      <a:t>[CELLRANGE]</a:t>
                    </a:fld>
                    <a:endParaRPr lang="en-US" baseline="0" dirty="0"/>
                  </a:p>
                  <a:p>
                    <a:fld id="{BC666402-F870-1340-B7A2-803E853B4ABC}"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A-3A98-4DB0-B0E2-52B371FAEEB9}"/>
                </c:ext>
              </c:extLst>
            </c:dLbl>
            <c:dLbl>
              <c:idx val="3"/>
              <c:tx>
                <c:rich>
                  <a:bodyPr/>
                  <a:lstStyle/>
                  <a:p>
                    <a:fld id="{1E6AE3B5-95F0-564E-91C8-1AFE476E4AF7}" type="CELLRANGE">
                      <a:rPr lang="en-US"/>
                      <a:pPr/>
                      <a:t>[CELLRANGE]</a:t>
                    </a:fld>
                    <a:endParaRPr lang="en-US" baseline="0" dirty="0"/>
                  </a:p>
                  <a:p>
                    <a:fld id="{22921079-7BC7-6F49-9229-ECC817D79D5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B-3A98-4DB0-B0E2-52B371FAEEB9}"/>
                </c:ext>
              </c:extLst>
            </c:dLbl>
            <c:dLbl>
              <c:idx val="4"/>
              <c:tx>
                <c:rich>
                  <a:bodyPr/>
                  <a:lstStyle/>
                  <a:p>
                    <a:fld id="{470E4AF5-80D0-D441-ACB9-ABEFF8FEC210}" type="CELLRANGE">
                      <a:rPr lang="en-US"/>
                      <a:pPr/>
                      <a:t>[CELLRANGE]</a:t>
                    </a:fld>
                    <a:endParaRPr lang="en-US" baseline="0" dirty="0"/>
                  </a:p>
                  <a:p>
                    <a:fld id="{E7686815-7EE9-5645-B537-390969B8BC48}"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C-3A98-4DB0-B0E2-52B371FAEEB9}"/>
                </c:ext>
              </c:extLst>
            </c:dLbl>
            <c:dLbl>
              <c:idx val="5"/>
              <c:tx>
                <c:rich>
                  <a:bodyPr/>
                  <a:lstStyle/>
                  <a:p>
                    <a:fld id="{94CE8BDA-74B0-1D4C-A1E1-5E87D169C699}" type="CELLRANGE">
                      <a:rPr lang="en-US"/>
                      <a:pPr/>
                      <a:t>[CELLRANGE]</a:t>
                    </a:fld>
                    <a:endParaRPr lang="en-US" baseline="0" dirty="0"/>
                  </a:p>
                  <a:p>
                    <a:fld id="{7CB648F4-160F-7D41-ADF9-42BCA93D440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D-3A98-4DB0-B0E2-52B371FAEEB9}"/>
                </c:ext>
              </c:extLst>
            </c:dLbl>
            <c:dLbl>
              <c:idx val="6"/>
              <c:tx>
                <c:rich>
                  <a:bodyPr/>
                  <a:lstStyle/>
                  <a:p>
                    <a:fld id="{DD3C1540-BB8A-934B-A13E-09E4DBD27AFA}" type="CELLRANGE">
                      <a:rPr lang="en-US"/>
                      <a:pPr/>
                      <a:t>[CELLRANGE]</a:t>
                    </a:fld>
                    <a:endParaRPr lang="en-US" baseline="0" dirty="0"/>
                  </a:p>
                  <a:p>
                    <a:fld id="{A1FF1702-B918-3F42-A48D-41656CB2C141}"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E-3A98-4DB0-B0E2-52B371FAEEB9}"/>
                </c:ext>
              </c:extLst>
            </c:dLbl>
            <c:dLbl>
              <c:idx val="7"/>
              <c:tx>
                <c:rich>
                  <a:bodyPr/>
                  <a:lstStyle/>
                  <a:p>
                    <a:fld id="{980691DC-E8AF-F441-BA2F-A54BBB57FC1F}" type="CELLRANGE">
                      <a:rPr lang="en-US"/>
                      <a:pPr/>
                      <a:t>[CELLRANGE]</a:t>
                    </a:fld>
                    <a:endParaRPr lang="en-US" baseline="0" dirty="0"/>
                  </a:p>
                  <a:p>
                    <a:fld id="{FDFCB706-76F0-7349-BA43-5A21AC330920}"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F-3A98-4DB0-B0E2-52B371FAEEB9}"/>
                </c:ext>
              </c:extLst>
            </c:dLbl>
            <c:dLbl>
              <c:idx val="8"/>
              <c:tx>
                <c:rich>
                  <a:bodyPr/>
                  <a:lstStyle/>
                  <a:p>
                    <a:fld id="{6E6443E2-0C27-304C-A32F-7D0E5C23E1B3}" type="CELLRANGE">
                      <a:rPr lang="en-US"/>
                      <a:pPr/>
                      <a:t>[CELLRANGE]</a:t>
                    </a:fld>
                    <a:endParaRPr lang="en-US" baseline="0" dirty="0"/>
                  </a:p>
                  <a:p>
                    <a:fld id="{D4D9CC09-D057-CD42-8E61-83A5CFA5DDF2}"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0-3A98-4DB0-B0E2-52B371FAEEB9}"/>
                </c:ext>
              </c:extLst>
            </c:dLbl>
            <c:dLbl>
              <c:idx val="9"/>
              <c:tx>
                <c:rich>
                  <a:bodyPr/>
                  <a:lstStyle/>
                  <a:p>
                    <a:fld id="{1B4B13F8-D4F4-324C-9A81-A427A6C4FF18}" type="CELLRANGE">
                      <a:rPr lang="en-US"/>
                      <a:pPr/>
                      <a:t>[CELLRANGE]</a:t>
                    </a:fld>
                    <a:endParaRPr lang="en-US" baseline="0" dirty="0"/>
                  </a:p>
                  <a:p>
                    <a:fld id="{55A7554D-9395-8844-88EB-9E6BF49A2207}"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1-3A98-4DB0-B0E2-52B371FAEEB9}"/>
                </c:ext>
              </c:extLst>
            </c:dLbl>
            <c:dLbl>
              <c:idx val="10"/>
              <c:tx>
                <c:rich>
                  <a:bodyPr/>
                  <a:lstStyle/>
                  <a:p>
                    <a:fld id="{18E2798E-7476-7249-ABE5-D878885AA145}" type="CELLRANGE">
                      <a:rPr lang="en-US"/>
                      <a:pPr/>
                      <a:t>[CELLRANGE]</a:t>
                    </a:fld>
                    <a:endParaRPr lang="en-US" baseline="0" dirty="0"/>
                  </a:p>
                  <a:p>
                    <a:fld id="{21ACEE41-2063-C94E-9DB8-090FBF07E134}"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2-3A98-4DB0-B0E2-52B371FAEEB9}"/>
                </c:ext>
              </c:extLst>
            </c:dLbl>
            <c:dLbl>
              <c:idx val="11"/>
              <c:tx>
                <c:rich>
                  <a:bodyPr/>
                  <a:lstStyle/>
                  <a:p>
                    <a:fld id="{AC19C190-ACD9-654E-B0FF-87A0303D7C69}" type="CELLRANGE">
                      <a:rPr lang="en-US"/>
                      <a:pPr/>
                      <a:t>[CELLRANGE]</a:t>
                    </a:fld>
                    <a:endParaRPr lang="en-US" baseline="0" dirty="0"/>
                  </a:p>
                  <a:p>
                    <a:fld id="{2804E5D5-A512-2D48-81A3-55098F75711C}"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3-3A98-4DB0-B0E2-52B371FAEEB9}"/>
                </c:ext>
              </c:extLst>
            </c:dLbl>
            <c:dLbl>
              <c:idx val="12"/>
              <c:tx>
                <c:rich>
                  <a:bodyPr/>
                  <a:lstStyle/>
                  <a:p>
                    <a:fld id="{1505ADFF-3C03-AA49-918E-411F9416F82F}" type="CELLRANGE">
                      <a:rPr lang="en-US"/>
                      <a:pPr/>
                      <a:t>[CELLRANGE]</a:t>
                    </a:fld>
                    <a:endParaRPr lang="en-US" baseline="0" dirty="0"/>
                  </a:p>
                  <a:p>
                    <a:fld id="{AEDA536C-5029-3B47-939A-41465A2057E9}"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4-3A98-4DB0-B0E2-52B371FAEEB9}"/>
                </c:ext>
              </c:extLst>
            </c:dLbl>
            <c:dLbl>
              <c:idx val="13"/>
              <c:tx>
                <c:rich>
                  <a:bodyPr/>
                  <a:lstStyle/>
                  <a:p>
                    <a:fld id="{AC683B31-0AC3-CB48-A11A-DD50E219CB58}" type="CELLRANGE">
                      <a:rPr lang="en-US"/>
                      <a:pPr/>
                      <a:t>[CELLRANGE]</a:t>
                    </a:fld>
                    <a:endParaRPr lang="en-US" baseline="0" dirty="0"/>
                  </a:p>
                  <a:p>
                    <a:fld id="{1B28125E-B0CC-364D-A213-38115C5BDD9E}"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5-3A98-4DB0-B0E2-52B371FAEEB9}"/>
                </c:ext>
              </c:extLst>
            </c:dLbl>
            <c:dLbl>
              <c:idx val="14"/>
              <c:tx>
                <c:rich>
                  <a:bodyPr/>
                  <a:lstStyle/>
                  <a:p>
                    <a:fld id="{965F3FCC-605B-364F-8D8F-D192F1D10261}" type="CELLRANGE">
                      <a:rPr lang="en-US"/>
                      <a:pPr/>
                      <a:t>[CELLRANGE]</a:t>
                    </a:fld>
                    <a:endParaRPr lang="en-US" baseline="0" dirty="0"/>
                  </a:p>
                  <a:p>
                    <a:fld id="{266B7E0D-AEE2-7643-9192-FC9864122047}"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6-3A98-4DB0-B0E2-52B371FAEEB9}"/>
                </c:ext>
              </c:extLst>
            </c:dLbl>
            <c:dLbl>
              <c:idx val="15"/>
              <c:tx>
                <c:rich>
                  <a:bodyPr/>
                  <a:lstStyle/>
                  <a:p>
                    <a:fld id="{4F85ADD4-A6A3-6747-92CF-5CC7624F9CF7}" type="CELLRANGE">
                      <a:rPr lang="en-US"/>
                      <a:pPr/>
                      <a:t>[CELLRANGE]</a:t>
                    </a:fld>
                    <a:endParaRPr lang="en-US" baseline="0" dirty="0"/>
                  </a:p>
                  <a:p>
                    <a:fld id="{51A206AE-B458-4448-A05B-78538480C4D4}"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7-3A98-4DB0-B0E2-52B371FAEEB9}"/>
                </c:ext>
              </c:extLst>
            </c:dLbl>
            <c:dLbl>
              <c:idx val="16"/>
              <c:tx>
                <c:rich>
                  <a:bodyPr/>
                  <a:lstStyle/>
                  <a:p>
                    <a:fld id="{DF408766-CF75-8447-A333-88052E365B76}" type="CELLRANGE">
                      <a:rPr lang="en-US"/>
                      <a:pPr/>
                      <a:t>[CELLRANGE]</a:t>
                    </a:fld>
                    <a:endParaRPr lang="en-US" baseline="0" dirty="0"/>
                  </a:p>
                  <a:p>
                    <a:fld id="{1D8D47F1-C12E-3741-8714-A4DD64B78ABA}" type="VALUE">
                      <a:rPr lang="en-US"/>
                      <a:pPr/>
                      <a:t>[VALUE]</a:t>
                    </a:fld>
                    <a:endParaRPr lang="en-GB"/>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8-3A98-4DB0-B0E2-52B371FAEEB9}"/>
                </c:ext>
              </c:extLst>
            </c:dLbl>
            <c:dLbl>
              <c:idx val="17"/>
              <c:layout>
                <c:manualLayout>
                  <c:x val="-1.4990458757045023E-16"/>
                  <c:y val="0"/>
                </c:manualLayout>
              </c:layout>
              <c:tx>
                <c:rich>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r>
                      <a:rPr lang="en-US" dirty="0"/>
                      <a:t>26.7%</a:t>
                    </a:r>
                    <a:fld id="{B1481305-B2D6-CA4F-887A-0D63E827FAEB}" type="CELLRANGE">
                      <a:rPr lang="en-US" smtClean="0"/>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p>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fld id="{E2724EAB-26E6-7C43-9A55-FFEA5A8BC2E8}" type="VALUE">
                      <a:rPr lang="en-US"/>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numFmt formatCode="#,##0.0" sourceLinked="0"/>
              <c:spPr>
                <a:solidFill>
                  <a:srgbClr val="D5D7D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layout>
                    <c:manualLayout>
                      <c:w val="5.3986716711984621E-2"/>
                      <c:h val="0.10338295255099207"/>
                    </c:manualLayout>
                  </c15:layout>
                  <c15:dlblFieldTable/>
                  <c15:showDataLabelsRange val="1"/>
                </c:ext>
                <c:ext xmlns:c16="http://schemas.microsoft.com/office/drawing/2014/chart" uri="{C3380CC4-5D6E-409C-BE32-E72D297353CC}">
                  <c16:uniqueId val="{00000039-3A98-4DB0-B0E2-52B371FAEEB9}"/>
                </c:ext>
              </c:extLst>
            </c:dLbl>
            <c:dLbl>
              <c:idx val="18"/>
              <c:layout>
                <c:manualLayout>
                  <c:x val="4.0883541622101192E-3"/>
                  <c:y val="2.6713941227646219E-3"/>
                </c:manualLayout>
              </c:layout>
              <c:tx>
                <c:rich>
                  <a:bodyPr rot="0" spcFirstLastPara="1" vertOverflow="ellipsis" vert="horz" wrap="square" lIns="38100" tIns="19050" rIns="38100" bIns="19050" anchor="ctr" anchorCtr="1">
                    <a:no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r>
                      <a:rPr lang="en-US" dirty="0"/>
                      <a:t>26.9%</a:t>
                    </a:r>
                  </a:p>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fld id="{E0794348-6CA3-4A5B-8E7D-FC65AC7A7D4E}" type="VALUE">
                      <a:rPr lang="en-US" smtClean="0"/>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dirty="0"/>
                  </a:p>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GB"/>
                  </a:p>
                </c:rich>
              </c:tx>
              <c:spPr>
                <a:solidFill>
                  <a:srgbClr val="D5D7DC">
                    <a:alpha val="80000"/>
                  </a:srgbClr>
                </a:solidFill>
                <a:ln>
                  <a:noFill/>
                </a:ln>
                <a:effectLst/>
              </c:spPr>
              <c:dLblPos val="ctr"/>
              <c:showLegendKey val="0"/>
              <c:showVal val="1"/>
              <c:showCatName val="0"/>
              <c:showSerName val="0"/>
              <c:showPercent val="0"/>
              <c:showBubbleSize val="0"/>
              <c:separator>
</c:separator>
              <c:extLst>
                <c:ext xmlns:c15="http://schemas.microsoft.com/office/drawing/2012/chart" uri="{CE6537A1-D6FC-4f65-9D91-7224C49458BB}">
                  <c15:layout>
                    <c:manualLayout>
                      <c:w val="5.6030893793089682E-2"/>
                      <c:h val="0.10779096319954766"/>
                    </c:manualLayout>
                  </c15:layout>
                  <c15:dlblFieldTable/>
                  <c15:showDataLabelsRange val="1"/>
                </c:ext>
                <c:ext xmlns:c16="http://schemas.microsoft.com/office/drawing/2014/chart" uri="{C3380CC4-5D6E-409C-BE32-E72D297353CC}">
                  <c16:uniqueId val="{00000001-7E2B-4609-9136-8EED0B081711}"/>
                </c:ext>
              </c:extLst>
            </c:dLbl>
            <c:spPr>
              <a:solidFill>
                <a:srgbClr val="D5D7D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FY10</c:v>
                </c:pt>
                <c:pt idx="1">
                  <c:v>FY11</c:v>
                </c:pt>
                <c:pt idx="2">
                  <c:v>FY12</c:v>
                </c:pt>
                <c:pt idx="3">
                  <c:v>FY13</c:v>
                </c:pt>
                <c:pt idx="4">
                  <c:v>FY14</c:v>
                </c:pt>
                <c:pt idx="5">
                  <c:v>FY15</c:v>
                </c:pt>
                <c:pt idx="6">
                  <c:v>FY16</c:v>
                </c:pt>
                <c:pt idx="7">
                  <c:v>FY17</c:v>
                </c:pt>
                <c:pt idx="8">
                  <c:v>FY18</c:v>
                </c:pt>
                <c:pt idx="9">
                  <c:v>FY19</c:v>
                </c:pt>
                <c:pt idx="10">
                  <c:v>FY20</c:v>
                </c:pt>
                <c:pt idx="11">
                  <c:v>Q1 FY21</c:v>
                </c:pt>
                <c:pt idx="12">
                  <c:v>Q2 FY21</c:v>
                </c:pt>
                <c:pt idx="13">
                  <c:v>Q3 FY21</c:v>
                </c:pt>
                <c:pt idx="14">
                  <c:v>Q4 FY21</c:v>
                </c:pt>
                <c:pt idx="15">
                  <c:v>Q1 FY22</c:v>
                </c:pt>
                <c:pt idx="16">
                  <c:v>Q2 FY22</c:v>
                </c:pt>
                <c:pt idx="17">
                  <c:v>Q3 FY22</c:v>
                </c:pt>
                <c:pt idx="18">
                  <c:v>Q4 FY22</c:v>
                </c:pt>
              </c:strCache>
            </c:strRef>
          </c:cat>
          <c:val>
            <c:numRef>
              <c:f>Sheet1!$F$2:$F$20</c:f>
              <c:numCache>
                <c:formatCode>#,##0.0</c:formatCode>
                <c:ptCount val="19"/>
                <c:pt idx="0">
                  <c:v>15.52111</c:v>
                </c:pt>
                <c:pt idx="1">
                  <c:v>18.454519999999999</c:v>
                </c:pt>
                <c:pt idx="2">
                  <c:v>24.503450000000001</c:v>
                </c:pt>
                <c:pt idx="3">
                  <c:v>27.541709999999998</c:v>
                </c:pt>
                <c:pt idx="4">
                  <c:v>29.46255</c:v>
                </c:pt>
                <c:pt idx="5">
                  <c:v>31.692139999999998</c:v>
                </c:pt>
                <c:pt idx="6">
                  <c:v>38.821510000000004</c:v>
                </c:pt>
                <c:pt idx="7">
                  <c:v>57.26023</c:v>
                </c:pt>
                <c:pt idx="8">
                  <c:v>69.022390000000001</c:v>
                </c:pt>
                <c:pt idx="9">
                  <c:v>77.641630000000006</c:v>
                </c:pt>
                <c:pt idx="10">
                  <c:v>86.759190000000004</c:v>
                </c:pt>
                <c:pt idx="11">
                  <c:v>87.66919</c:v>
                </c:pt>
                <c:pt idx="12">
                  <c:v>89.229420000000005</c:v>
                </c:pt>
                <c:pt idx="13">
                  <c:v>91.153809999999993</c:v>
                </c:pt>
                <c:pt idx="14">
                  <c:v>94.433785</c:v>
                </c:pt>
                <c:pt idx="15">
                  <c:v>96.955505000000002</c:v>
                </c:pt>
                <c:pt idx="16">
                  <c:v>101.53284499999999</c:v>
                </c:pt>
                <c:pt idx="17">
                  <c:v>104.87853</c:v>
                </c:pt>
                <c:pt idx="18">
                  <c:v>109.88538</c:v>
                </c:pt>
              </c:numCache>
            </c:numRef>
          </c:val>
          <c:extLst>
            <c:ext xmlns:c15="http://schemas.microsoft.com/office/drawing/2012/chart" uri="{02D57815-91ED-43cb-92C2-25804820EDAC}">
              <c15:datalabelsRange>
                <c15:f>Sheet1!$J$2:$J$18</c15:f>
                <c15:dlblRangeCache>
                  <c:ptCount val="17"/>
                  <c:pt idx="0">
                    <c:v>10%</c:v>
                  </c:pt>
                  <c:pt idx="1">
                    <c:v>11%</c:v>
                  </c:pt>
                  <c:pt idx="2">
                    <c:v>12%</c:v>
                  </c:pt>
                  <c:pt idx="3">
                    <c:v>12%</c:v>
                  </c:pt>
                  <c:pt idx="4">
                    <c:v>12%</c:v>
                  </c:pt>
                  <c:pt idx="5">
                    <c:v>12%</c:v>
                  </c:pt>
                  <c:pt idx="6">
                    <c:v>13%</c:v>
                  </c:pt>
                  <c:pt idx="7">
                    <c:v>18%</c:v>
                  </c:pt>
                  <c:pt idx="8">
                    <c:v>20%</c:v>
                  </c:pt>
                  <c:pt idx="9">
                    <c:v>22%</c:v>
                  </c:pt>
                  <c:pt idx="10">
                    <c:v>23%</c:v>
                  </c:pt>
                  <c:pt idx="11">
                    <c:v>23.6%</c:v>
                  </c:pt>
                  <c:pt idx="12">
                    <c:v>23.9%</c:v>
                  </c:pt>
                  <c:pt idx="13">
                    <c:v>24.3%</c:v>
                  </c:pt>
                  <c:pt idx="14">
                    <c:v>24.7%</c:v>
                  </c:pt>
                  <c:pt idx="15">
                    <c:v>25.2%</c:v>
                  </c:pt>
                  <c:pt idx="16">
                    <c:v>26.1%</c:v>
                  </c:pt>
                </c15:dlblRangeCache>
              </c15:datalabelsRange>
            </c:ext>
            <c:ext xmlns:c16="http://schemas.microsoft.com/office/drawing/2014/chart" uri="{C3380CC4-5D6E-409C-BE32-E72D297353CC}">
              <c16:uniqueId val="{0000003A-3A98-4DB0-B0E2-52B371FAEEB9}"/>
            </c:ext>
          </c:extLst>
        </c:ser>
        <c:dLbls>
          <c:showLegendKey val="0"/>
          <c:showVal val="0"/>
          <c:showCatName val="0"/>
          <c:showSerName val="0"/>
          <c:showPercent val="0"/>
          <c:showBubbleSize val="0"/>
        </c:dLbls>
        <c:gapWidth val="150"/>
        <c:overlap val="100"/>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spPr>
        <a:noFill/>
        <a:ln>
          <a:noFill/>
        </a:ln>
        <a:effectLst/>
      </c:spPr>
    </c:plotArea>
    <c:legend>
      <c:legendPos val="b"/>
      <c:layout>
        <c:manualLayout>
          <c:xMode val="edge"/>
          <c:yMode val="edge"/>
          <c:x val="1.4825300400269224E-2"/>
          <c:y val="0.93420814572430011"/>
          <c:w val="0.41111067768079224"/>
          <c:h val="6.5792019977821123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sz="800">
          <a:latin typeface="Calibri" panose="020F0502020204030204" pitchFamily="34" charset="0"/>
          <a:cs typeface="Calibri" panose="020F050202020403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Power supply position</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800" b="1" i="0" u="none" strike="noStrike" kern="1200" spc="0"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(peak and electricity demand)</a:t>
            </a:r>
          </a:p>
        </c:rich>
      </c:tx>
      <c:layout>
        <c:manualLayout>
          <c:xMode val="edge"/>
          <c:yMode val="edge"/>
          <c:x val="1.0297859913491402E-3"/>
          <c:y val="6.7556198889012608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8.3506738153890734E-3"/>
          <c:y val="0.14630701852058048"/>
          <c:w val="0.88522995403357507"/>
          <c:h val="0.63117198035358602"/>
        </c:manualLayout>
      </c:layout>
      <c:barChart>
        <c:barDir val="col"/>
        <c:grouping val="clustered"/>
        <c:varyColors val="0"/>
        <c:ser>
          <c:idx val="0"/>
          <c:order val="0"/>
          <c:tx>
            <c:strRef>
              <c:f>Sheet1!$B$1</c:f>
              <c:strCache>
                <c:ptCount val="1"/>
                <c:pt idx="0">
                  <c:v>Electricity demand met (billion units)</c:v>
                </c:pt>
              </c:strCache>
            </c:strRef>
          </c:tx>
          <c:spPr>
            <a:solidFill>
              <a:srgbClr val="9D9D9C"/>
            </a:solidFill>
            <a:ln>
              <a:noFill/>
            </a:ln>
            <a:effectLst/>
          </c:spPr>
          <c:invertIfNegative val="0"/>
          <c:dLbls>
            <c:dLbl>
              <c:idx val="0"/>
              <c:layout>
                <c:manualLayout>
                  <c:x val="-1.7823627487121151E-2"/>
                  <c:y val="4.5711801131349079E-3"/>
                </c:manualLayout>
              </c:layout>
              <c:tx>
                <c:rich>
                  <a:bodyPr/>
                  <a:lstStyle/>
                  <a:p>
                    <a:fld id="{B7D5AC6B-778F-4766-92C5-0FCB97AA940E}" type="VALUE">
                      <a:rPr lang="en-US" sz="600">
                        <a:latin typeface="Open Sans" panose="020B0606030504020204" pitchFamily="34" charset="0"/>
                        <a:ea typeface="Open Sans" panose="020B0606030504020204" pitchFamily="34" charset="0"/>
                        <a:cs typeface="Open Sans" panose="020B0606030504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4EF-4175-A9F7-2B27C74B8E27}"/>
                </c:ext>
              </c:extLst>
            </c:dLbl>
            <c:dLbl>
              <c:idx val="1"/>
              <c:layout>
                <c:manualLayout>
                  <c:x val="-1.7823627487121144E-2"/>
                  <c:y val="-4.5711801131349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4EF-4175-A9F7-2B27C74B8E27}"/>
                </c:ext>
              </c:extLst>
            </c:dLbl>
            <c:dLbl>
              <c:idx val="2"/>
              <c:layout>
                <c:manualLayout>
                  <c:x val="-2.087515098185806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4EF-4175-A9F7-2B27C74B8E27}"/>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Sheet1!$B$2:$B$5</c:f>
              <c:numCache>
                <c:formatCode>0.0</c:formatCode>
                <c:ptCount val="4"/>
                <c:pt idx="0">
                  <c:v>117.08</c:v>
                </c:pt>
                <c:pt idx="1">
                  <c:v>127.881</c:v>
                </c:pt>
                <c:pt idx="2">
                  <c:v>112.797</c:v>
                </c:pt>
                <c:pt idx="3">
                  <c:v>124.27200000000001</c:v>
                </c:pt>
              </c:numCache>
            </c:numRef>
          </c:val>
          <c:extLst>
            <c:ext xmlns:c16="http://schemas.microsoft.com/office/drawing/2014/chart" uri="{C3380CC4-5D6E-409C-BE32-E72D297353CC}">
              <c16:uniqueId val="{00000003-74EF-4175-A9F7-2B27C74B8E27}"/>
            </c:ext>
          </c:extLst>
        </c:ser>
        <c:ser>
          <c:idx val="1"/>
          <c:order val="1"/>
          <c:tx>
            <c:strRef>
              <c:f>Sheet1!$C$1</c:f>
              <c:strCache>
                <c:ptCount val="1"/>
                <c:pt idx="0">
                  <c:v>Peak demand met (GW)</c:v>
                </c:pt>
              </c:strCache>
            </c:strRef>
          </c:tx>
          <c:spPr>
            <a:solidFill>
              <a:srgbClr val="009CD8"/>
            </a:solidFill>
            <a:ln>
              <a:noFill/>
            </a:ln>
            <a:effectLst/>
          </c:spPr>
          <c:invertIfNegative val="0"/>
          <c:dLbls>
            <c:dLbl>
              <c:idx val="0"/>
              <c:layout>
                <c:manualLayout>
                  <c:x val="3.4792059121866396E-3"/>
                  <c:y val="2.35682737631295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4EF-4175-A9F7-2B27C74B8E27}"/>
                </c:ext>
              </c:extLst>
            </c:dLbl>
            <c:dLbl>
              <c:idx val="1"/>
              <c:layout>
                <c:manualLayout>
                  <c:x val="0"/>
                  <c:y val="-3.600666896377996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4EF-4175-A9F7-2B27C74B8E27}"/>
                </c:ext>
              </c:extLst>
            </c:dLbl>
            <c:dLbl>
              <c:idx val="2"/>
              <c:layout>
                <c:manualLayout>
                  <c:x val="3.6806259962324302E-3"/>
                  <c:y val="3.36018013336797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4EF-4175-A9F7-2B27C74B8E27}"/>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Sheet1!$C$2:$C$5</c:f>
              <c:numCache>
                <c:formatCode>0.0</c:formatCode>
                <c:ptCount val="4"/>
                <c:pt idx="0">
                  <c:v>191.51400000000001</c:v>
                </c:pt>
                <c:pt idx="1">
                  <c:v>200.53899999999999</c:v>
                </c:pt>
                <c:pt idx="2">
                  <c:v>183.39400000000001</c:v>
                </c:pt>
                <c:pt idx="3">
                  <c:v>199.298</c:v>
                </c:pt>
              </c:numCache>
            </c:numRef>
          </c:val>
          <c:extLst>
            <c:ext xmlns:c16="http://schemas.microsoft.com/office/drawing/2014/chart" uri="{C3380CC4-5D6E-409C-BE32-E72D297353CC}">
              <c16:uniqueId val="{00000007-74EF-4175-A9F7-2B27C74B8E27}"/>
            </c:ext>
          </c:extLst>
        </c:ser>
        <c:ser>
          <c:idx val="2"/>
          <c:order val="2"/>
          <c:tx>
            <c:strRef>
              <c:f>Sheet1!$D$1</c:f>
              <c:strCache>
                <c:ptCount val="1"/>
                <c:pt idx="0">
                  <c:v>Column3</c:v>
                </c:pt>
              </c:strCache>
            </c:strRef>
          </c:tx>
          <c:spPr>
            <a:solidFill>
              <a:srgbClr val="D5D7DC"/>
            </a:solidFill>
            <a:ln>
              <a:noFill/>
            </a:ln>
            <a:effectLst/>
          </c:spPr>
          <c:invertIfNegative val="0"/>
          <c:dLbls>
            <c:dLbl>
              <c:idx val="1"/>
              <c:layout>
                <c:manualLayout>
                  <c:x val="-7.3264744239965899E-3"/>
                  <c:y val="-9.77433841814200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4EF-4175-A9F7-2B27C74B8E27}"/>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Sheet1!$D$2:$D$5</c:f>
              <c:numCache>
                <c:formatCode>0.0</c:formatCode>
                <c:ptCount val="4"/>
                <c:pt idx="0">
                  <c:v>107.182</c:v>
                </c:pt>
                <c:pt idx="1">
                  <c:v>112.241</c:v>
                </c:pt>
                <c:pt idx="2">
                  <c:v>109.17400000000001</c:v>
                </c:pt>
                <c:pt idx="3">
                  <c:v>120.63500000000001</c:v>
                </c:pt>
              </c:numCache>
            </c:numRef>
          </c:val>
          <c:extLst>
            <c:ext xmlns:c16="http://schemas.microsoft.com/office/drawing/2014/chart" uri="{C3380CC4-5D6E-409C-BE32-E72D297353CC}">
              <c16:uniqueId val="{00000009-74EF-4175-A9F7-2B27C74B8E27}"/>
            </c:ext>
          </c:extLst>
        </c:ser>
        <c:ser>
          <c:idx val="3"/>
          <c:order val="3"/>
          <c:tx>
            <c:strRef>
              <c:f>Sheet1!$E$1</c:f>
              <c:strCache>
                <c:ptCount val="1"/>
                <c:pt idx="0">
                  <c:v>Column2</c:v>
                </c:pt>
              </c:strCache>
            </c:strRef>
          </c:tx>
          <c:spPr>
            <a:solidFill>
              <a:srgbClr val="C3E5F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Sheet1!$E$2:$E$5</c:f>
              <c:numCache>
                <c:formatCode>0.0</c:formatCode>
                <c:ptCount val="4"/>
                <c:pt idx="0">
                  <c:v>180.471</c:v>
                </c:pt>
                <c:pt idx="1">
                  <c:v>176.41300000000001</c:v>
                </c:pt>
                <c:pt idx="2">
                  <c:v>182.88800000000001</c:v>
                </c:pt>
                <c:pt idx="3">
                  <c:v>189.39500000000001</c:v>
                </c:pt>
              </c:numCache>
            </c:numRef>
          </c:val>
          <c:extLst>
            <c:ext xmlns:c16="http://schemas.microsoft.com/office/drawing/2014/chart" uri="{C3380CC4-5D6E-409C-BE32-E72D297353CC}">
              <c16:uniqueId val="{0000000A-74EF-4175-A9F7-2B27C74B8E27}"/>
            </c:ext>
          </c:extLst>
        </c:ser>
        <c:dLbls>
          <c:showLegendKey val="0"/>
          <c:showVal val="0"/>
          <c:showCatName val="0"/>
          <c:showSerName val="0"/>
          <c:showPercent val="0"/>
          <c:showBubbleSize val="0"/>
        </c:dLbls>
        <c:gapWidth val="274"/>
        <c:overlap val="-40"/>
        <c:axId val="173970032"/>
        <c:axId val="321977168"/>
      </c:bar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1"/>
        <c:axPos val="l"/>
        <c:numFmt formatCode="0.0" sourceLinked="1"/>
        <c:majorTickMark val="none"/>
        <c:minorTickMark val="none"/>
        <c:tickLblPos val="nextTo"/>
        <c:crossAx val="173970032"/>
        <c:crosses val="autoZero"/>
        <c:crossBetween val="between"/>
      </c:valAx>
      <c:spPr>
        <a:noFill/>
        <a:ln>
          <a:noFill/>
        </a:ln>
        <a:effectLst/>
      </c:spPr>
    </c:plotArea>
    <c:legend>
      <c:legendPos val="r"/>
      <c:legendEntry>
        <c:idx val="2"/>
        <c:delete val="1"/>
      </c:legendEntry>
      <c:legendEntry>
        <c:idx val="3"/>
        <c:delete val="1"/>
      </c:legendEntry>
      <c:layout>
        <c:manualLayout>
          <c:xMode val="edge"/>
          <c:yMode val="edge"/>
          <c:x val="2.5855600389340736E-3"/>
          <c:y val="0.88258174665033584"/>
          <c:w val="0.90310176800474906"/>
          <c:h val="0.1174182533496641"/>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Real</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-time </a:t>
            </a: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market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snapshot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(IEX)</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5.2763505748951904E-3"/>
          <c:y val="1.5406170959974283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8.0877851531298506E-2"/>
          <c:y val="0.19676894989355184"/>
          <c:w val="0.82280530797918427"/>
          <c:h val="0.54601168200207439"/>
        </c:manualLayout>
      </c:layout>
      <c:barChart>
        <c:barDir val="col"/>
        <c:grouping val="clustered"/>
        <c:varyColors val="0"/>
        <c:ser>
          <c:idx val="0"/>
          <c:order val="0"/>
          <c:tx>
            <c:strRef>
              <c:f>Sheet1!$B$1</c:f>
              <c:strCache>
                <c:ptCount val="1"/>
                <c:pt idx="0">
                  <c:v>Volume (FY22), million units</c:v>
                </c:pt>
              </c:strCache>
            </c:strRef>
          </c:tx>
          <c:spPr>
            <a:solidFill>
              <a:srgbClr val="009CD8"/>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GB"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Sheet1!$B$2:$B$5</c:f>
              <c:numCache>
                <c:formatCode>0</c:formatCode>
                <c:ptCount val="4"/>
                <c:pt idx="0">
                  <c:v>4635.3999999999996</c:v>
                </c:pt>
                <c:pt idx="1">
                  <c:v>5298.0643399999999</c:v>
                </c:pt>
                <c:pt idx="2">
                  <c:v>4822</c:v>
                </c:pt>
                <c:pt idx="3">
                  <c:v>5152</c:v>
                </c:pt>
              </c:numCache>
            </c:numRef>
          </c:val>
          <c:extLst>
            <c:ext xmlns:c16="http://schemas.microsoft.com/office/drawing/2014/chart" uri="{C3380CC4-5D6E-409C-BE32-E72D297353CC}">
              <c16:uniqueId val="{00000003-D399-436E-BF33-0801B6FF3345}"/>
            </c:ext>
          </c:extLst>
        </c:ser>
        <c:ser>
          <c:idx val="1"/>
          <c:order val="1"/>
          <c:tx>
            <c:strRef>
              <c:f>Sheet1!$C$1</c:f>
              <c:strCache>
                <c:ptCount val="1"/>
                <c:pt idx="0">
                  <c:v>Volume (FY21), million units</c:v>
                </c:pt>
              </c:strCache>
            </c:strRef>
          </c:tx>
          <c:spPr>
            <a:solidFill>
              <a:srgbClr val="C3E5F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GB"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Sheet1!$C$2:$C$5</c:f>
              <c:numCache>
                <c:formatCode>0</c:formatCode>
                <c:ptCount val="4"/>
                <c:pt idx="1">
                  <c:v>2349.6</c:v>
                </c:pt>
                <c:pt idx="2">
                  <c:v>2837</c:v>
                </c:pt>
                <c:pt idx="3">
                  <c:v>3765.45</c:v>
                </c:pt>
              </c:numCache>
            </c:numRef>
          </c:val>
          <c:extLst>
            <c:ext xmlns:c16="http://schemas.microsoft.com/office/drawing/2014/chart" uri="{C3380CC4-5D6E-409C-BE32-E72D297353CC}">
              <c16:uniqueId val="{00000007-D399-436E-BF33-0801B6FF3345}"/>
            </c:ext>
          </c:extLst>
        </c:ser>
        <c:dLbls>
          <c:showLegendKey val="0"/>
          <c:showVal val="1"/>
          <c:showCatName val="0"/>
          <c:showSerName val="0"/>
          <c:showPercent val="0"/>
          <c:showBubbleSize val="0"/>
        </c:dLbls>
        <c:gapWidth val="274"/>
        <c:axId val="173970032"/>
        <c:axId val="321977168"/>
      </c:barChart>
      <c:lineChart>
        <c:grouping val="standard"/>
        <c:varyColors val="0"/>
        <c:ser>
          <c:idx val="2"/>
          <c:order val="2"/>
          <c:tx>
            <c:strRef>
              <c:f>Sheet1!$D$1</c:f>
              <c:strCache>
                <c:ptCount val="1"/>
                <c:pt idx="0">
                  <c:v>Price (FY22), INR/kWh</c:v>
                </c:pt>
              </c:strCache>
            </c:strRef>
          </c:tx>
          <c:spPr>
            <a:ln w="28575" cap="rnd">
              <a:solidFill>
                <a:srgbClr val="575756"/>
              </a:solidFill>
              <a:round/>
            </a:ln>
            <a:effectLst/>
          </c:spPr>
          <c:marker>
            <c:symbol val="none"/>
          </c:marker>
          <c:dLbls>
            <c:dLbl>
              <c:idx val="2"/>
              <c:layout>
                <c:manualLayout>
                  <c:x val="-3.6061136255961093E-2"/>
                  <c:y val="-7.77047231438293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8D4-439D-BDFC-DA8FED1B013E}"/>
                </c:ext>
              </c:extLst>
            </c:dLbl>
            <c:dLbl>
              <c:idx val="3"/>
              <c:layout>
                <c:manualLayout>
                  <c:x val="2.1548748149800077E-3"/>
                  <c:y val="-8.54078086238164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528-438C-909B-3E5023F0156A}"/>
                </c:ext>
              </c:extLst>
            </c:dLbl>
            <c:spPr>
              <a:noFill/>
              <a:ln>
                <a:noFill/>
              </a:ln>
              <a:effectLst/>
            </c:spPr>
            <c:txPr>
              <a:bodyPr rot="0" spcFirstLastPara="1" vertOverflow="ellipsis" vert="horz" wrap="square" lIns="38100" tIns="19050" rIns="38100" bIns="19050" anchor="ctr" anchorCtr="0">
                <a:spAutoFit/>
              </a:bodyPr>
              <a:lstStyle/>
              <a:p>
                <a:pPr algn="ctr">
                  <a:defRPr lang="en-GB"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Sheet1!$D$2:$D$5</c:f>
              <c:numCache>
                <c:formatCode>0.00</c:formatCode>
                <c:ptCount val="4"/>
                <c:pt idx="0">
                  <c:v>3.0207431936833933</c:v>
                </c:pt>
                <c:pt idx="1">
                  <c:v>3.7978095426659166</c:v>
                </c:pt>
                <c:pt idx="2">
                  <c:v>4.9426980506014102</c:v>
                </c:pt>
                <c:pt idx="3">
                  <c:v>5.5663742236024847</c:v>
                </c:pt>
              </c:numCache>
            </c:numRef>
          </c:val>
          <c:smooth val="0"/>
          <c:extLst>
            <c:ext xmlns:c16="http://schemas.microsoft.com/office/drawing/2014/chart" uri="{C3380CC4-5D6E-409C-BE32-E72D297353CC}">
              <c16:uniqueId val="{0000000B-D399-436E-BF33-0801B6FF3345}"/>
            </c:ext>
          </c:extLst>
        </c:ser>
        <c:ser>
          <c:idx val="3"/>
          <c:order val="3"/>
          <c:tx>
            <c:strRef>
              <c:f>Sheet1!$E$1</c:f>
              <c:strCache>
                <c:ptCount val="1"/>
                <c:pt idx="0">
                  <c:v>Price (FY21), INR/kWh</c:v>
                </c:pt>
              </c:strCache>
            </c:strRef>
          </c:tx>
          <c:spPr>
            <a:ln w="28575" cap="rnd">
              <a:solidFill>
                <a:srgbClr val="9D9D9C"/>
              </a:solidFill>
              <a:round/>
            </a:ln>
            <a:effectLst/>
          </c:spPr>
          <c:marker>
            <c:symbol val="none"/>
          </c:marker>
          <c:dLbls>
            <c:dLbl>
              <c:idx val="1"/>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399-436E-BF33-0801B6FF3345}"/>
                </c:ext>
              </c:extLst>
            </c:dLbl>
            <c:dLbl>
              <c:idx val="2"/>
              <c:layout>
                <c:manualLayout>
                  <c:x val="-6.981861270195891E-2"/>
                  <c:y val="-7.00016376638422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8D4-439D-BDFC-DA8FED1B013E}"/>
                </c:ext>
              </c:extLst>
            </c:dLbl>
            <c:spPr>
              <a:noFill/>
              <a:ln>
                <a:noFill/>
              </a:ln>
              <a:effectLst/>
            </c:spPr>
            <c:txPr>
              <a:bodyPr rot="0" spcFirstLastPara="1" vertOverflow="ellipsis" vert="horz" wrap="square" lIns="38100" tIns="19050" rIns="38100" bIns="19050" anchor="ctr" anchorCtr="0">
                <a:spAutoFit/>
              </a:bodyPr>
              <a:lstStyle/>
              <a:p>
                <a:pPr algn="ctr">
                  <a:defRPr lang="en-GB"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Sheet1!$E$2:$E$5</c:f>
              <c:numCache>
                <c:formatCode>0.00</c:formatCode>
                <c:ptCount val="4"/>
                <c:pt idx="1">
                  <c:v>2.418408239700375</c:v>
                </c:pt>
                <c:pt idx="2">
                  <c:v>2.8083961931617907</c:v>
                </c:pt>
                <c:pt idx="3">
                  <c:v>3.2813560079140607</c:v>
                </c:pt>
              </c:numCache>
            </c:numRef>
          </c:val>
          <c:smooth val="0"/>
          <c:extLst>
            <c:ext xmlns:c16="http://schemas.microsoft.com/office/drawing/2014/chart" uri="{C3380CC4-5D6E-409C-BE32-E72D297353CC}">
              <c16:uniqueId val="{0000000F-D399-436E-BF33-0801B6FF3345}"/>
            </c:ext>
          </c:extLst>
        </c:ser>
        <c:dLbls>
          <c:showLegendKey val="0"/>
          <c:showVal val="1"/>
          <c:showCatName val="0"/>
          <c:showSerName val="0"/>
          <c:showPercent val="0"/>
          <c:showBubbleSize val="0"/>
        </c:dLbls>
        <c:marker val="1"/>
        <c:smooth val="0"/>
        <c:axId val="314230592"/>
        <c:axId val="314249392"/>
      </c:line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max val="8000"/>
          <c:min val="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majorUnit val="4000"/>
      </c:valAx>
      <c:valAx>
        <c:axId val="31424939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lgn="ctr">
              <a:defRPr lang="en-GB"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14230592"/>
        <c:crosses val="max"/>
        <c:crossBetween val="between"/>
      </c:valAx>
      <c:catAx>
        <c:axId val="314230592"/>
        <c:scaling>
          <c:orientation val="minMax"/>
        </c:scaling>
        <c:delete val="1"/>
        <c:axPos val="b"/>
        <c:numFmt formatCode="General" sourceLinked="1"/>
        <c:majorTickMark val="out"/>
        <c:minorTickMark val="none"/>
        <c:tickLblPos val="nextTo"/>
        <c:crossAx val="314249392"/>
        <c:crosses val="autoZero"/>
        <c:auto val="1"/>
        <c:lblAlgn val="ctr"/>
        <c:lblOffset val="100"/>
        <c:noMultiLvlLbl val="0"/>
      </c:catAx>
      <c:spPr>
        <a:noFill/>
        <a:ln w="25400">
          <a:noFill/>
        </a:ln>
        <a:effectLst/>
      </c:spPr>
    </c:plotArea>
    <c:legend>
      <c:legendPos val="b"/>
      <c:layout>
        <c:manualLayout>
          <c:xMode val="edge"/>
          <c:yMode val="edge"/>
          <c:x val="0"/>
          <c:y val="0.86607716092559917"/>
          <c:w val="1"/>
          <c:h val="0.13392269013580479"/>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101425778256472"/>
          <c:y val="0.23009193889275634"/>
          <c:w val="0.43273384955369903"/>
          <c:h val="0.74002935240666956"/>
        </c:manualLayout>
      </c:layout>
      <c:barChart>
        <c:barDir val="bar"/>
        <c:grouping val="clustered"/>
        <c:varyColors val="0"/>
        <c:ser>
          <c:idx val="0"/>
          <c:order val="0"/>
          <c:tx>
            <c:strRef>
              <c:f>Sheet1!$B$1</c:f>
              <c:strCache>
                <c:ptCount val="1"/>
                <c:pt idx="0">
                  <c:v>Capacity sanctioned (MW)</c:v>
                </c:pt>
              </c:strCache>
            </c:strRef>
          </c:tx>
          <c:spPr>
            <a:solidFill>
              <a:srgbClr val="575756"/>
            </a:solidFill>
            <a:ln>
              <a:noFill/>
            </a:ln>
            <a:effectLst/>
          </c:spPr>
          <c:invertIfNegative val="0"/>
          <c:dLbls>
            <c:dLbl>
              <c:idx val="0"/>
              <c:layout>
                <c:manualLayout>
                  <c:x val="-1.7823627487121151E-2"/>
                  <c:y val="4.57118011313491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98B-42A7-B4A8-2E3006BBD001}"/>
                </c:ext>
              </c:extLst>
            </c:dLbl>
            <c:dLbl>
              <c:idx val="1"/>
              <c:layout>
                <c:manualLayout>
                  <c:x val="-1.7823627487121144E-2"/>
                  <c:y val="-4.57118011313493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8B-42A7-B4A8-2E3006BBD001}"/>
                </c:ext>
              </c:extLst>
            </c:dLbl>
            <c:dLbl>
              <c:idx val="9"/>
              <c:layout>
                <c:manualLayout>
                  <c:x val="-4.830052510657491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98B-42A7-B4A8-2E3006BBD001}"/>
                </c:ext>
              </c:extLst>
            </c:dLbl>
            <c:dLbl>
              <c:idx val="12"/>
              <c:layout>
                <c:manualLayout>
                  <c:x val="-1.0602550456034998E-2"/>
                  <c:y val="-4.127219394064081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8B-42A7-B4A8-2E3006BBD001}"/>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Acme Solar</c:v>
                </c:pt>
                <c:pt idx="1">
                  <c:v>Adani</c:v>
                </c:pt>
                <c:pt idx="2">
                  <c:v>Fortum</c:v>
                </c:pt>
                <c:pt idx="3">
                  <c:v>NHPC</c:v>
                </c:pt>
                <c:pt idx="4">
                  <c:v>Tata Power</c:v>
                </c:pt>
                <c:pt idx="5">
                  <c:v>Greenko</c:v>
                </c:pt>
                <c:pt idx="6">
                  <c:v>Ayana Renewable</c:v>
                </c:pt>
                <c:pt idx="7">
                  <c:v>SJVN</c:v>
                </c:pt>
                <c:pt idx="8">
                  <c:v>ReNew Power</c:v>
                </c:pt>
                <c:pt idx="9">
                  <c:v>NTPC</c:v>
                </c:pt>
              </c:strCache>
            </c:strRef>
          </c:cat>
          <c:val>
            <c:numRef>
              <c:f>Sheet1!$B$2:$B$11</c:f>
              <c:numCache>
                <c:formatCode>General</c:formatCode>
                <c:ptCount val="10"/>
                <c:pt idx="0">
                  <c:v>675</c:v>
                </c:pt>
                <c:pt idx="1">
                  <c:v>720</c:v>
                </c:pt>
                <c:pt idx="2">
                  <c:v>800</c:v>
                </c:pt>
                <c:pt idx="3">
                  <c:v>1000</c:v>
                </c:pt>
                <c:pt idx="4">
                  <c:v>1000</c:v>
                </c:pt>
                <c:pt idx="5">
                  <c:v>1001</c:v>
                </c:pt>
                <c:pt idx="6">
                  <c:v>1050</c:v>
                </c:pt>
                <c:pt idx="7">
                  <c:v>1715</c:v>
                </c:pt>
                <c:pt idx="8">
                  <c:v>1800</c:v>
                </c:pt>
                <c:pt idx="9">
                  <c:v>3265</c:v>
                </c:pt>
              </c:numCache>
            </c:numRef>
          </c:val>
          <c:extLst>
            <c:ext xmlns:c16="http://schemas.microsoft.com/office/drawing/2014/chart" uri="{C3380CC4-5D6E-409C-BE32-E72D297353CC}">
              <c16:uniqueId val="{00000003-298B-42A7-B4A8-2E3006BBD001}"/>
            </c:ext>
          </c:extLst>
        </c:ser>
        <c:dLbls>
          <c:showLegendKey val="0"/>
          <c:showVal val="0"/>
          <c:showCatName val="0"/>
          <c:showSerName val="0"/>
          <c:showPercent val="0"/>
          <c:showBubbleSize val="0"/>
        </c:dLbls>
        <c:gapWidth val="46"/>
        <c:overlap val="-2"/>
        <c:axId val="144068608"/>
        <c:axId val="144070528"/>
      </c:barChart>
      <c:catAx>
        <c:axId val="144068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44070528"/>
        <c:crosses val="autoZero"/>
        <c:auto val="1"/>
        <c:lblAlgn val="ctr"/>
        <c:lblOffset val="100"/>
        <c:noMultiLvlLbl val="0"/>
      </c:catAx>
      <c:valAx>
        <c:axId val="144070528"/>
        <c:scaling>
          <c:orientation val="minMax"/>
        </c:scaling>
        <c:delete val="1"/>
        <c:axPos val="b"/>
        <c:numFmt formatCode="General" sourceLinked="1"/>
        <c:majorTickMark val="none"/>
        <c:minorTickMark val="none"/>
        <c:tickLblPos val="none"/>
        <c:crossAx val="144068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Change in key renewable energy stock prices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(indexed</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 to 100)</a:t>
            </a:r>
          </a:p>
        </c:rich>
      </c:tx>
      <c:layout>
        <c:manualLayout>
          <c:xMode val="edge"/>
          <c:yMode val="edge"/>
          <c:x val="8.8576617273490685E-4"/>
          <c:y val="2.9767141941340725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691562814625795"/>
          <c:y val="0.10682735869756955"/>
          <c:w val="0.84310418614126892"/>
          <c:h val="0.64108515792055132"/>
        </c:manualLayout>
      </c:layout>
      <c:lineChart>
        <c:grouping val="standard"/>
        <c:varyColors val="0"/>
        <c:ser>
          <c:idx val="0"/>
          <c:order val="0"/>
          <c:tx>
            <c:strRef>
              <c:f>Sheet1!$B$1</c:f>
              <c:strCache>
                <c:ptCount val="1"/>
                <c:pt idx="0">
                  <c:v>Azure Power Global Ltd (NYSE)</c:v>
                </c:pt>
              </c:strCache>
            </c:strRef>
          </c:tx>
          <c:spPr>
            <a:ln w="28575" cap="rnd">
              <a:solidFill>
                <a:srgbClr val="71C9EB"/>
              </a:solidFill>
              <a:round/>
            </a:ln>
            <a:effectLst/>
          </c:spPr>
          <c:marker>
            <c:symbol val="circle"/>
            <c:size val="5"/>
            <c:spPr>
              <a:solidFill>
                <a:srgbClr val="71C9EB"/>
              </a:solidFill>
              <a:ln w="9525">
                <a:solidFill>
                  <a:srgbClr val="71C9EB"/>
                </a:solidFill>
              </a:ln>
              <a:effectLst/>
            </c:spPr>
          </c:marker>
          <c:cat>
            <c:numRef>
              <c:f>Sheet1!$A$2:$A$46</c:f>
              <c:numCache>
                <c:formatCode>mmm\-yy</c:formatCode>
                <c:ptCount val="28"/>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pt idx="22">
                  <c:v>44470</c:v>
                </c:pt>
                <c:pt idx="23">
                  <c:v>44501</c:v>
                </c:pt>
                <c:pt idx="24">
                  <c:v>44531</c:v>
                </c:pt>
                <c:pt idx="25">
                  <c:v>44562</c:v>
                </c:pt>
                <c:pt idx="26">
                  <c:v>44593</c:v>
                </c:pt>
                <c:pt idx="27">
                  <c:v>44621</c:v>
                </c:pt>
              </c:numCache>
            </c:numRef>
          </c:cat>
          <c:val>
            <c:numRef>
              <c:f>Sheet1!$B$2:$B$46</c:f>
              <c:numCache>
                <c:formatCode>0.0</c:formatCode>
                <c:ptCount val="28"/>
                <c:pt idx="0">
                  <c:v>100</c:v>
                </c:pt>
                <c:pt idx="1">
                  <c:v>98.24</c:v>
                </c:pt>
                <c:pt idx="2">
                  <c:v>128</c:v>
                </c:pt>
                <c:pt idx="3">
                  <c:v>122.4</c:v>
                </c:pt>
                <c:pt idx="4">
                  <c:v>116.16</c:v>
                </c:pt>
                <c:pt idx="5">
                  <c:v>117.99999999999999</c:v>
                </c:pt>
                <c:pt idx="6">
                  <c:v>127.67999999999999</c:v>
                </c:pt>
                <c:pt idx="7">
                  <c:v>165.91999999999996</c:v>
                </c:pt>
                <c:pt idx="8">
                  <c:v>199.36</c:v>
                </c:pt>
                <c:pt idx="9">
                  <c:v>238.4</c:v>
                </c:pt>
                <c:pt idx="10">
                  <c:v>213.35999999999996</c:v>
                </c:pt>
                <c:pt idx="11">
                  <c:v>302.79999999999995</c:v>
                </c:pt>
                <c:pt idx="12">
                  <c:v>326.15999999999997</c:v>
                </c:pt>
                <c:pt idx="13" formatCode="#,##0.0">
                  <c:v>303.27999999999992</c:v>
                </c:pt>
                <c:pt idx="14" formatCode="#,##0.0">
                  <c:v>242.55999999999995</c:v>
                </c:pt>
                <c:pt idx="15" formatCode="#,##0.0">
                  <c:v>217.51999999999995</c:v>
                </c:pt>
                <c:pt idx="16" formatCode="#,##0.0">
                  <c:v>186.31999999999994</c:v>
                </c:pt>
                <c:pt idx="17" formatCode="#,##0.0">
                  <c:v>166.47999999999993</c:v>
                </c:pt>
                <c:pt idx="18" formatCode="#,##0.0">
                  <c:v>215.35999999999996</c:v>
                </c:pt>
                <c:pt idx="19">
                  <c:v>208.39999999999995</c:v>
                </c:pt>
                <c:pt idx="20">
                  <c:v>179.67999999999995</c:v>
                </c:pt>
                <c:pt idx="21">
                  <c:v>175.99999999999994</c:v>
                </c:pt>
                <c:pt idx="22">
                  <c:v>190.31999999999994</c:v>
                </c:pt>
                <c:pt idx="23">
                  <c:v>164.79999999999998</c:v>
                </c:pt>
                <c:pt idx="24">
                  <c:v>145.19999999999996</c:v>
                </c:pt>
                <c:pt idx="25">
                  <c:v>116.07999999999998</c:v>
                </c:pt>
                <c:pt idx="26">
                  <c:v>132.4</c:v>
                </c:pt>
                <c:pt idx="27">
                  <c:v>133.12</c:v>
                </c:pt>
              </c:numCache>
            </c:numRef>
          </c:val>
          <c:smooth val="0"/>
          <c:extLst>
            <c:ext xmlns:c16="http://schemas.microsoft.com/office/drawing/2014/chart" uri="{C3380CC4-5D6E-409C-BE32-E72D297353CC}">
              <c16:uniqueId val="{00000000-F34E-4AF8-8888-4668B90F95AC}"/>
            </c:ext>
          </c:extLst>
        </c:ser>
        <c:ser>
          <c:idx val="1"/>
          <c:order val="1"/>
          <c:tx>
            <c:strRef>
              <c:f>Sheet1!$C$1</c:f>
              <c:strCache>
                <c:ptCount val="1"/>
                <c:pt idx="0">
                  <c:v>Adani Green Energy (BSE)</c:v>
                </c:pt>
              </c:strCache>
            </c:strRef>
          </c:tx>
          <c:spPr>
            <a:ln w="28575" cap="rnd">
              <a:solidFill>
                <a:srgbClr val="009CD8"/>
              </a:solidFill>
              <a:round/>
            </a:ln>
            <a:effectLst/>
          </c:spPr>
          <c:marker>
            <c:symbol val="circle"/>
            <c:size val="5"/>
            <c:spPr>
              <a:solidFill>
                <a:srgbClr val="009CD8"/>
              </a:solidFill>
              <a:ln w="9525">
                <a:solidFill>
                  <a:srgbClr val="009CD8"/>
                </a:solidFill>
              </a:ln>
              <a:effectLst/>
            </c:spPr>
          </c:marker>
          <c:cat>
            <c:numRef>
              <c:f>Sheet1!$A$2:$A$46</c:f>
              <c:numCache>
                <c:formatCode>mmm\-yy</c:formatCode>
                <c:ptCount val="28"/>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pt idx="22">
                  <c:v>44470</c:v>
                </c:pt>
                <c:pt idx="23">
                  <c:v>44501</c:v>
                </c:pt>
                <c:pt idx="24">
                  <c:v>44531</c:v>
                </c:pt>
                <c:pt idx="25">
                  <c:v>44562</c:v>
                </c:pt>
                <c:pt idx="26">
                  <c:v>44593</c:v>
                </c:pt>
                <c:pt idx="27">
                  <c:v>44621</c:v>
                </c:pt>
              </c:numCache>
            </c:numRef>
          </c:cat>
          <c:val>
            <c:numRef>
              <c:f>Sheet1!$C$2:$C$46</c:f>
              <c:numCache>
                <c:formatCode>0.0</c:formatCode>
                <c:ptCount val="28"/>
                <c:pt idx="0">
                  <c:v>100</c:v>
                </c:pt>
                <c:pt idx="1">
                  <c:v>121.09300095877278</c:v>
                </c:pt>
                <c:pt idx="2">
                  <c:v>99.041227229146699</c:v>
                </c:pt>
                <c:pt idx="3">
                  <c:v>97.954618088846289</c:v>
                </c:pt>
                <c:pt idx="4">
                  <c:v>132.91786513263023</c:v>
                </c:pt>
                <c:pt idx="5">
                  <c:v>158.90060722275487</c:v>
                </c:pt>
                <c:pt idx="6">
                  <c:v>229.37040588047302</c:v>
                </c:pt>
                <c:pt idx="7">
                  <c:v>230.52</c:v>
                </c:pt>
                <c:pt idx="8">
                  <c:v>289.39</c:v>
                </c:pt>
                <c:pt idx="9">
                  <c:v>471.46</c:v>
                </c:pt>
                <c:pt idx="10">
                  <c:v>547.39533397251523</c:v>
                </c:pt>
                <c:pt idx="11">
                  <c:v>726.36625119846622</c:v>
                </c:pt>
                <c:pt idx="12">
                  <c:v>672.79642058165564</c:v>
                </c:pt>
                <c:pt idx="13" formatCode="#,##0.0">
                  <c:v>639.42473633748818</c:v>
                </c:pt>
                <c:pt idx="14" formatCode="#,##0.0">
                  <c:v>743.37488015340386</c:v>
                </c:pt>
                <c:pt idx="15" formatCode="#,##0.0">
                  <c:v>700.77341003515517</c:v>
                </c:pt>
                <c:pt idx="16" formatCode="#,##0.0">
                  <c:v>650.30361137743705</c:v>
                </c:pt>
                <c:pt idx="17" formatCode="#,##0.0">
                  <c:v>809.86257590284458</c:v>
                </c:pt>
                <c:pt idx="18" formatCode="#,##0.0">
                  <c:v>718.39565356343905</c:v>
                </c:pt>
                <c:pt idx="19">
                  <c:v>563.95014381591579</c:v>
                </c:pt>
                <c:pt idx="20">
                  <c:v>682.86992649408774</c:v>
                </c:pt>
                <c:pt idx="21">
                  <c:v>732.88590604026865</c:v>
                </c:pt>
                <c:pt idx="22">
                  <c:v>736.88079258549078</c:v>
                </c:pt>
                <c:pt idx="23">
                  <c:v>827.99616490891697</c:v>
                </c:pt>
                <c:pt idx="24">
                  <c:v>850.27165228507545</c:v>
                </c:pt>
                <c:pt idx="25">
                  <c:v>1200.2876318312565</c:v>
                </c:pt>
                <c:pt idx="26">
                  <c:v>1178.2678171939922</c:v>
                </c:pt>
                <c:pt idx="27">
                  <c:v>1223.8414829018859</c:v>
                </c:pt>
              </c:numCache>
            </c:numRef>
          </c:val>
          <c:smooth val="0"/>
          <c:extLst>
            <c:ext xmlns:c16="http://schemas.microsoft.com/office/drawing/2014/chart" uri="{C3380CC4-5D6E-409C-BE32-E72D297353CC}">
              <c16:uniqueId val="{00000001-F34E-4AF8-8888-4668B90F95AC}"/>
            </c:ext>
          </c:extLst>
        </c:ser>
        <c:ser>
          <c:idx val="2"/>
          <c:order val="2"/>
          <c:tx>
            <c:strRef>
              <c:f>Sheet1!$D$1</c:f>
              <c:strCache>
                <c:ptCount val="1"/>
                <c:pt idx="0">
                  <c:v>Inox Wind (BSE)</c:v>
                </c:pt>
              </c:strCache>
            </c:strRef>
          </c:tx>
          <c:spPr>
            <a:ln w="28575" cap="rnd">
              <a:solidFill>
                <a:srgbClr val="C3E5F5"/>
              </a:solidFill>
              <a:round/>
            </a:ln>
            <a:effectLst/>
          </c:spPr>
          <c:marker>
            <c:symbol val="circle"/>
            <c:size val="5"/>
            <c:spPr>
              <a:solidFill>
                <a:srgbClr val="C3E5F5"/>
              </a:solidFill>
              <a:ln w="9525">
                <a:solidFill>
                  <a:srgbClr val="C3E5F5"/>
                </a:solidFill>
              </a:ln>
              <a:effectLst/>
            </c:spPr>
          </c:marker>
          <c:cat>
            <c:numRef>
              <c:f>Sheet1!$A$2:$A$46</c:f>
              <c:numCache>
                <c:formatCode>mmm\-yy</c:formatCode>
                <c:ptCount val="28"/>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pt idx="22">
                  <c:v>44470</c:v>
                </c:pt>
                <c:pt idx="23">
                  <c:v>44501</c:v>
                </c:pt>
                <c:pt idx="24">
                  <c:v>44531</c:v>
                </c:pt>
                <c:pt idx="25">
                  <c:v>44562</c:v>
                </c:pt>
                <c:pt idx="26">
                  <c:v>44593</c:v>
                </c:pt>
                <c:pt idx="27">
                  <c:v>44621</c:v>
                </c:pt>
              </c:numCache>
            </c:numRef>
          </c:cat>
          <c:val>
            <c:numRef>
              <c:f>Sheet1!$D$2:$D$46</c:f>
              <c:numCache>
                <c:formatCode>0.0</c:formatCode>
                <c:ptCount val="28"/>
                <c:pt idx="0">
                  <c:v>100</c:v>
                </c:pt>
                <c:pt idx="1">
                  <c:v>116.17440225035163</c:v>
                </c:pt>
                <c:pt idx="2">
                  <c:v>94.374120956399437</c:v>
                </c:pt>
                <c:pt idx="3">
                  <c:v>51.758087201125178</c:v>
                </c:pt>
                <c:pt idx="4">
                  <c:v>74.964838255977497</c:v>
                </c:pt>
                <c:pt idx="5">
                  <c:v>73.839662447257382</c:v>
                </c:pt>
                <c:pt idx="6">
                  <c:v>112.0956399437412</c:v>
                </c:pt>
                <c:pt idx="7">
                  <c:v>98.73</c:v>
                </c:pt>
                <c:pt idx="8">
                  <c:v>118.85</c:v>
                </c:pt>
                <c:pt idx="9">
                  <c:v>109.7</c:v>
                </c:pt>
                <c:pt idx="10">
                  <c:v>107.59493670886076</c:v>
                </c:pt>
                <c:pt idx="11">
                  <c:v>142.19409282700423</c:v>
                </c:pt>
                <c:pt idx="12">
                  <c:v>172.85513361462731</c:v>
                </c:pt>
                <c:pt idx="13" formatCode="#,##0.0">
                  <c:v>184.72573839662448</c:v>
                </c:pt>
                <c:pt idx="14" formatCode="#,##0.0">
                  <c:v>191.75808720112516</c:v>
                </c:pt>
                <c:pt idx="15" formatCode="#,##0.0">
                  <c:v>195.10548523206748</c:v>
                </c:pt>
                <c:pt idx="16" formatCode="#,##0.0">
                  <c:v>217.18706047819967</c:v>
                </c:pt>
                <c:pt idx="17" formatCode="#,##0.0">
                  <c:v>206.2728551336146</c:v>
                </c:pt>
                <c:pt idx="18" formatCode="#,##0.0">
                  <c:v>232.46132208157525</c:v>
                </c:pt>
                <c:pt idx="19">
                  <c:v>396.20253164556959</c:v>
                </c:pt>
                <c:pt idx="20">
                  <c:v>300.42194092827003</c:v>
                </c:pt>
                <c:pt idx="21">
                  <c:v>275.66807313642755</c:v>
                </c:pt>
                <c:pt idx="22">
                  <c:v>334.17721518987338</c:v>
                </c:pt>
                <c:pt idx="23">
                  <c:v>337.13080168776366</c:v>
                </c:pt>
                <c:pt idx="24">
                  <c:v>325.45710267229254</c:v>
                </c:pt>
                <c:pt idx="25">
                  <c:v>348.1012658227848</c:v>
                </c:pt>
                <c:pt idx="26">
                  <c:v>312.79887482419127</c:v>
                </c:pt>
                <c:pt idx="27">
                  <c:v>311.67369901547113</c:v>
                </c:pt>
              </c:numCache>
            </c:numRef>
          </c:val>
          <c:smooth val="0"/>
          <c:extLst>
            <c:ext xmlns:c16="http://schemas.microsoft.com/office/drawing/2014/chart" uri="{C3380CC4-5D6E-409C-BE32-E72D297353CC}">
              <c16:uniqueId val="{00000002-F34E-4AF8-8888-4668B90F95AC}"/>
            </c:ext>
          </c:extLst>
        </c:ser>
        <c:ser>
          <c:idx val="3"/>
          <c:order val="3"/>
          <c:tx>
            <c:strRef>
              <c:f>Sheet1!$E$1</c:f>
              <c:strCache>
                <c:ptCount val="1"/>
                <c:pt idx="0">
                  <c:v>Suzlon Energy (BSE)</c:v>
                </c:pt>
              </c:strCache>
            </c:strRef>
          </c:tx>
          <c:spPr>
            <a:ln w="28575" cap="rnd">
              <a:solidFill>
                <a:srgbClr val="D5D7DC"/>
              </a:solidFill>
              <a:round/>
            </a:ln>
            <a:effectLst/>
          </c:spPr>
          <c:marker>
            <c:symbol val="circle"/>
            <c:size val="5"/>
            <c:spPr>
              <a:solidFill>
                <a:srgbClr val="D5D7DC"/>
              </a:solidFill>
              <a:ln w="9525">
                <a:solidFill>
                  <a:srgbClr val="D5D7DC"/>
                </a:solidFill>
              </a:ln>
              <a:effectLst/>
            </c:spPr>
          </c:marker>
          <c:cat>
            <c:numRef>
              <c:f>Sheet1!$A$2:$A$46</c:f>
              <c:numCache>
                <c:formatCode>mmm\-yy</c:formatCode>
                <c:ptCount val="28"/>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pt idx="22">
                  <c:v>44470</c:v>
                </c:pt>
                <c:pt idx="23">
                  <c:v>44501</c:v>
                </c:pt>
                <c:pt idx="24">
                  <c:v>44531</c:v>
                </c:pt>
                <c:pt idx="25">
                  <c:v>44562</c:v>
                </c:pt>
                <c:pt idx="26">
                  <c:v>44593</c:v>
                </c:pt>
                <c:pt idx="27">
                  <c:v>44621</c:v>
                </c:pt>
              </c:numCache>
            </c:numRef>
          </c:cat>
          <c:val>
            <c:numRef>
              <c:f>Sheet1!$E$2:$E$46</c:f>
              <c:numCache>
                <c:formatCode>0.0</c:formatCode>
                <c:ptCount val="28"/>
                <c:pt idx="0">
                  <c:v>100</c:v>
                </c:pt>
                <c:pt idx="1">
                  <c:v>129.72972972972971</c:v>
                </c:pt>
                <c:pt idx="2">
                  <c:v>145.94594594594594</c:v>
                </c:pt>
                <c:pt idx="3">
                  <c:v>105.40540540540538</c:v>
                </c:pt>
                <c:pt idx="4">
                  <c:v>140.54054054054052</c:v>
                </c:pt>
                <c:pt idx="5">
                  <c:v>151.35135135135133</c:v>
                </c:pt>
                <c:pt idx="6">
                  <c:v>272.97297297297291</c:v>
                </c:pt>
                <c:pt idx="7">
                  <c:v>237.83783783783781</c:v>
                </c:pt>
                <c:pt idx="8">
                  <c:v>202.70270270270265</c:v>
                </c:pt>
                <c:pt idx="9">
                  <c:v>156.75675675675672</c:v>
                </c:pt>
                <c:pt idx="10">
                  <c:v>197.29729729729723</c:v>
                </c:pt>
                <c:pt idx="11">
                  <c:v>186.48648648648646</c:v>
                </c:pt>
                <c:pt idx="12">
                  <c:v>345.94594594594599</c:v>
                </c:pt>
                <c:pt idx="13">
                  <c:v>342.16216216216208</c:v>
                </c:pt>
                <c:pt idx="14">
                  <c:v>314.05405405405395</c:v>
                </c:pt>
                <c:pt idx="15">
                  <c:v>269.72972972972968</c:v>
                </c:pt>
                <c:pt idx="16" formatCode="#,##0.0">
                  <c:v>262.16216216216208</c:v>
                </c:pt>
                <c:pt idx="17" formatCode="#,##0.0">
                  <c:v>308.10810810810801</c:v>
                </c:pt>
                <c:pt idx="18" formatCode="#,##0.0">
                  <c:v>437.8378378378377</c:v>
                </c:pt>
                <c:pt idx="19">
                  <c:v>340.54054054054046</c:v>
                </c:pt>
                <c:pt idx="20">
                  <c:v>327.02702702702697</c:v>
                </c:pt>
                <c:pt idx="21">
                  <c:v>348.64864864864859</c:v>
                </c:pt>
                <c:pt idx="22">
                  <c:v>364.86486486486484</c:v>
                </c:pt>
                <c:pt idx="23">
                  <c:v>370.27027027027026</c:v>
                </c:pt>
                <c:pt idx="24">
                  <c:v>551.35135135135135</c:v>
                </c:pt>
                <c:pt idx="25">
                  <c:v>645.94594594594594</c:v>
                </c:pt>
                <c:pt idx="26">
                  <c:v>508.10810810810813</c:v>
                </c:pt>
                <c:pt idx="27">
                  <c:v>494.59459459459464</c:v>
                </c:pt>
              </c:numCache>
            </c:numRef>
          </c:val>
          <c:smooth val="0"/>
          <c:extLst>
            <c:ext xmlns:c16="http://schemas.microsoft.com/office/drawing/2014/chart" uri="{C3380CC4-5D6E-409C-BE32-E72D297353CC}">
              <c16:uniqueId val="{00000003-F34E-4AF8-8888-4668B90F95AC}"/>
            </c:ext>
          </c:extLst>
        </c:ser>
        <c:ser>
          <c:idx val="4"/>
          <c:order val="4"/>
          <c:tx>
            <c:strRef>
              <c:f>Sheet1!$F$1</c:f>
              <c:strCache>
                <c:ptCount val="1"/>
                <c:pt idx="0">
                  <c:v>Sterling &amp; Wilson Solar (BSE)</c:v>
                </c:pt>
              </c:strCache>
            </c:strRef>
          </c:tx>
          <c:spPr>
            <a:ln w="28575" cap="rnd">
              <a:solidFill>
                <a:srgbClr val="9D9D9C"/>
              </a:solidFill>
              <a:round/>
            </a:ln>
            <a:effectLst/>
          </c:spPr>
          <c:marker>
            <c:symbol val="circle"/>
            <c:size val="5"/>
            <c:spPr>
              <a:solidFill>
                <a:srgbClr val="9D9D9C"/>
              </a:solidFill>
              <a:ln w="28575">
                <a:solidFill>
                  <a:srgbClr val="9D9D9C"/>
                </a:solidFill>
              </a:ln>
              <a:effectLst/>
            </c:spPr>
          </c:marker>
          <c:cat>
            <c:numRef>
              <c:f>Sheet1!$A$2:$A$46</c:f>
              <c:numCache>
                <c:formatCode>mmm\-yy</c:formatCode>
                <c:ptCount val="28"/>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pt idx="22">
                  <c:v>44470</c:v>
                </c:pt>
                <c:pt idx="23">
                  <c:v>44501</c:v>
                </c:pt>
                <c:pt idx="24">
                  <c:v>44531</c:v>
                </c:pt>
                <c:pt idx="25">
                  <c:v>44562</c:v>
                </c:pt>
                <c:pt idx="26">
                  <c:v>44593</c:v>
                </c:pt>
                <c:pt idx="27">
                  <c:v>44621</c:v>
                </c:pt>
              </c:numCache>
            </c:numRef>
          </c:cat>
          <c:val>
            <c:numRef>
              <c:f>Sheet1!$F$2:$F$46</c:f>
              <c:numCache>
                <c:formatCode>0.0</c:formatCode>
                <c:ptCount val="28"/>
                <c:pt idx="0">
                  <c:v>100</c:v>
                </c:pt>
                <c:pt idx="1">
                  <c:v>90.705227343025058</c:v>
                </c:pt>
                <c:pt idx="2">
                  <c:v>51.469223631302206</c:v>
                </c:pt>
                <c:pt idx="3">
                  <c:v>21.558923600371177</c:v>
                </c:pt>
                <c:pt idx="4">
                  <c:v>51.237240952675549</c:v>
                </c:pt>
                <c:pt idx="5">
                  <c:v>44.633467367769889</c:v>
                </c:pt>
                <c:pt idx="6">
                  <c:v>67.939993813795255</c:v>
                </c:pt>
                <c:pt idx="7">
                  <c:v>69.209999999999994</c:v>
                </c:pt>
                <c:pt idx="8">
                  <c:v>78.180000000000007</c:v>
                </c:pt>
                <c:pt idx="9">
                  <c:v>69.81</c:v>
                </c:pt>
                <c:pt idx="10">
                  <c:v>67.073925146922377</c:v>
                </c:pt>
                <c:pt idx="11">
                  <c:v>68.806062480668132</c:v>
                </c:pt>
                <c:pt idx="12">
                  <c:v>80.343334364367493</c:v>
                </c:pt>
                <c:pt idx="13">
                  <c:v>71.951747602845685</c:v>
                </c:pt>
                <c:pt idx="14">
                  <c:v>70.018558614290171</c:v>
                </c:pt>
                <c:pt idx="15">
                  <c:v>81.388802969378332</c:v>
                </c:pt>
                <c:pt idx="16" formatCode="#,##0.0">
                  <c:v>92.935354160222758</c:v>
                </c:pt>
                <c:pt idx="17" formatCode="#,##0.0">
                  <c:v>69.619548407052321</c:v>
                </c:pt>
                <c:pt idx="18" formatCode="#,##0.0">
                  <c:v>84.40148468914326</c:v>
                </c:pt>
                <c:pt idx="19">
                  <c:v>88.277141973399353</c:v>
                </c:pt>
                <c:pt idx="20">
                  <c:v>96.427466749149445</c:v>
                </c:pt>
                <c:pt idx="21">
                  <c:v>123.72409526755342</c:v>
                </c:pt>
                <c:pt idx="22">
                  <c:v>134.37983297247146</c:v>
                </c:pt>
                <c:pt idx="23">
                  <c:v>123.63130219610275</c:v>
                </c:pt>
                <c:pt idx="24">
                  <c:v>118.28023507578106</c:v>
                </c:pt>
                <c:pt idx="25">
                  <c:v>121.97649242189925</c:v>
                </c:pt>
                <c:pt idx="26">
                  <c:v>98.762759047324536</c:v>
                </c:pt>
                <c:pt idx="27">
                  <c:v>98.376121249613433</c:v>
                </c:pt>
              </c:numCache>
            </c:numRef>
          </c:val>
          <c:smooth val="0"/>
          <c:extLst>
            <c:ext xmlns:c16="http://schemas.microsoft.com/office/drawing/2014/chart" uri="{C3380CC4-5D6E-409C-BE32-E72D297353CC}">
              <c16:uniqueId val="{00000004-F34E-4AF8-8888-4668B90F95AC}"/>
            </c:ext>
          </c:extLst>
        </c:ser>
        <c:ser>
          <c:idx val="5"/>
          <c:order val="5"/>
          <c:tx>
            <c:strRef>
              <c:f>Sheet1!$G$1</c:f>
              <c:strCache>
                <c:ptCount val="1"/>
                <c:pt idx="0">
                  <c:v>Borosil Renewables (BSE)</c:v>
                </c:pt>
              </c:strCache>
            </c:strRef>
          </c:tx>
          <c:spPr>
            <a:ln w="28575" cap="rnd">
              <a:solidFill>
                <a:srgbClr val="87BD41"/>
              </a:solidFill>
              <a:round/>
            </a:ln>
            <a:effectLst/>
          </c:spPr>
          <c:marker>
            <c:symbol val="circle"/>
            <c:size val="5"/>
            <c:spPr>
              <a:solidFill>
                <a:srgbClr val="87BD41"/>
              </a:solidFill>
              <a:ln w="9525">
                <a:solidFill>
                  <a:srgbClr val="87BD41"/>
                </a:solidFill>
              </a:ln>
              <a:effectLst/>
            </c:spPr>
          </c:marker>
          <c:cat>
            <c:numRef>
              <c:f>Sheet1!$A$2:$A$46</c:f>
              <c:numCache>
                <c:formatCode>mmm\-yy</c:formatCode>
                <c:ptCount val="28"/>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pt idx="22">
                  <c:v>44470</c:v>
                </c:pt>
                <c:pt idx="23">
                  <c:v>44501</c:v>
                </c:pt>
                <c:pt idx="24">
                  <c:v>44531</c:v>
                </c:pt>
                <c:pt idx="25">
                  <c:v>44562</c:v>
                </c:pt>
                <c:pt idx="26">
                  <c:v>44593</c:v>
                </c:pt>
                <c:pt idx="27">
                  <c:v>44621</c:v>
                </c:pt>
              </c:numCache>
            </c:numRef>
          </c:cat>
          <c:val>
            <c:numRef>
              <c:f>Sheet1!$G$2:$G$46</c:f>
              <c:numCache>
                <c:formatCode>0.0</c:formatCode>
                <c:ptCount val="28"/>
                <c:pt idx="0">
                  <c:v>100</c:v>
                </c:pt>
                <c:pt idx="1">
                  <c:v>112.2942884801549</c:v>
                </c:pt>
                <c:pt idx="2">
                  <c:v>142.07808970635691</c:v>
                </c:pt>
                <c:pt idx="3">
                  <c:v>24.040012907389485</c:v>
                </c:pt>
                <c:pt idx="4">
                  <c:v>24.136818328493064</c:v>
                </c:pt>
                <c:pt idx="5">
                  <c:v>22.555663117134564</c:v>
                </c:pt>
                <c:pt idx="6">
                  <c:v>85.70506615037111</c:v>
                </c:pt>
                <c:pt idx="7">
                  <c:v>50.177476605356581</c:v>
                </c:pt>
                <c:pt idx="8">
                  <c:v>49.983865763149424</c:v>
                </c:pt>
                <c:pt idx="9">
                  <c:v>47.07970313004197</c:v>
                </c:pt>
                <c:pt idx="10">
                  <c:v>59.503065505001643</c:v>
                </c:pt>
                <c:pt idx="11">
                  <c:v>81.122942884801589</c:v>
                </c:pt>
                <c:pt idx="12">
                  <c:v>193.90125847047446</c:v>
                </c:pt>
                <c:pt idx="13">
                  <c:v>176.86995805098428</c:v>
                </c:pt>
                <c:pt idx="14">
                  <c:v>181.85866408518891</c:v>
                </c:pt>
                <c:pt idx="15">
                  <c:v>158.23168764117469</c:v>
                </c:pt>
                <c:pt idx="16" formatCode="#,##0.0">
                  <c:v>149.13197805743798</c:v>
                </c:pt>
                <c:pt idx="17" formatCode="#,##0.0">
                  <c:v>173.91416585995495</c:v>
                </c:pt>
                <c:pt idx="18" formatCode="#,##0.0">
                  <c:v>172.24265892223309</c:v>
                </c:pt>
                <c:pt idx="19">
                  <c:v>203.09777347531477</c:v>
                </c:pt>
                <c:pt idx="20">
                  <c:v>190.25492094223958</c:v>
                </c:pt>
                <c:pt idx="21">
                  <c:v>199.09648273636674</c:v>
                </c:pt>
                <c:pt idx="22">
                  <c:v>290.12584704743489</c:v>
                </c:pt>
                <c:pt idx="23">
                  <c:v>379.57405614714452</c:v>
                </c:pt>
                <c:pt idx="24">
                  <c:v>402.87189415940657</c:v>
                </c:pt>
                <c:pt idx="25">
                  <c:v>412.97192642788025</c:v>
                </c:pt>
                <c:pt idx="26">
                  <c:v>375.15327525008092</c:v>
                </c:pt>
                <c:pt idx="27">
                  <c:v>374.47563730235589</c:v>
                </c:pt>
              </c:numCache>
            </c:numRef>
          </c:val>
          <c:smooth val="0"/>
          <c:extLst>
            <c:ext xmlns:c16="http://schemas.microsoft.com/office/drawing/2014/chart" uri="{C3380CC4-5D6E-409C-BE32-E72D297353CC}">
              <c16:uniqueId val="{00000005-F34E-4AF8-8888-4668B90F95AC}"/>
            </c:ext>
          </c:extLst>
        </c:ser>
        <c:ser>
          <c:idx val="6"/>
          <c:order val="6"/>
          <c:tx>
            <c:strRef>
              <c:f>Sheet1!$H$1</c:f>
              <c:strCache>
                <c:ptCount val="1"/>
                <c:pt idx="0">
                  <c:v>Sensex</c:v>
                </c:pt>
              </c:strCache>
            </c:strRef>
          </c:tx>
          <c:spPr>
            <a:ln w="38100" cap="rnd">
              <a:solidFill>
                <a:srgbClr val="575756"/>
              </a:solidFill>
              <a:round/>
            </a:ln>
            <a:effectLst/>
          </c:spPr>
          <c:marker>
            <c:symbol val="circle"/>
            <c:size val="5"/>
            <c:spPr>
              <a:solidFill>
                <a:schemeClr val="bg1"/>
              </a:solidFill>
              <a:ln w="38100">
                <a:solidFill>
                  <a:srgbClr val="575756"/>
                </a:solidFill>
              </a:ln>
              <a:effectLst/>
            </c:spPr>
          </c:marker>
          <c:cat>
            <c:numRef>
              <c:f>Sheet1!$A$2:$A$46</c:f>
              <c:numCache>
                <c:formatCode>mmm\-yy</c:formatCode>
                <c:ptCount val="28"/>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pt idx="22">
                  <c:v>44470</c:v>
                </c:pt>
                <c:pt idx="23">
                  <c:v>44501</c:v>
                </c:pt>
                <c:pt idx="24">
                  <c:v>44531</c:v>
                </c:pt>
                <c:pt idx="25">
                  <c:v>44562</c:v>
                </c:pt>
                <c:pt idx="26">
                  <c:v>44593</c:v>
                </c:pt>
                <c:pt idx="27">
                  <c:v>44621</c:v>
                </c:pt>
              </c:numCache>
            </c:numRef>
          </c:cat>
          <c:val>
            <c:numRef>
              <c:f>Sheet1!$H$2:$H$46</c:f>
              <c:numCache>
                <c:formatCode>0.0</c:formatCode>
                <c:ptCount val="28"/>
                <c:pt idx="0">
                  <c:v>100</c:v>
                </c:pt>
                <c:pt idx="1">
                  <c:v>98.714661991858193</c:v>
                </c:pt>
                <c:pt idx="2">
                  <c:v>92.833498247674044</c:v>
                </c:pt>
                <c:pt idx="3">
                  <c:v>71.868611185313156</c:v>
                </c:pt>
                <c:pt idx="4">
                  <c:v>81.732274455600901</c:v>
                </c:pt>
                <c:pt idx="5">
                  <c:v>78.596752682302281</c:v>
                </c:pt>
                <c:pt idx="6">
                  <c:v>84.636689909811849</c:v>
                </c:pt>
                <c:pt idx="7">
                  <c:v>91.16</c:v>
                </c:pt>
                <c:pt idx="8">
                  <c:v>93.64</c:v>
                </c:pt>
                <c:pt idx="9">
                  <c:v>92.28</c:v>
                </c:pt>
                <c:pt idx="10">
                  <c:v>96.025402787723053</c:v>
                </c:pt>
                <c:pt idx="11">
                  <c:v>107.01992110291096</c:v>
                </c:pt>
                <c:pt idx="12">
                  <c:v>115.75030530565233</c:v>
                </c:pt>
                <c:pt idx="13">
                  <c:v>112.19775467630332</c:v>
                </c:pt>
                <c:pt idx="14">
                  <c:v>119.01948768766182</c:v>
                </c:pt>
                <c:pt idx="15">
                  <c:v>120.01130079357658</c:v>
                </c:pt>
                <c:pt idx="16" formatCode="#,##0.0">
                  <c:v>118.16009893890836</c:v>
                </c:pt>
                <c:pt idx="17" formatCode="#,##0.0">
                  <c:v>124.63980235488957</c:v>
                </c:pt>
                <c:pt idx="18" formatCode="#,##0.0">
                  <c:v>127.16994871252889</c:v>
                </c:pt>
                <c:pt idx="19">
                  <c:v>127.47169105152651</c:v>
                </c:pt>
                <c:pt idx="20">
                  <c:v>137.90206657626683</c:v>
                </c:pt>
                <c:pt idx="21">
                  <c:v>143.32363562673353</c:v>
                </c:pt>
                <c:pt idx="22">
                  <c:v>143.7613413959559</c:v>
                </c:pt>
                <c:pt idx="23">
                  <c:v>138.32653718184099</c:v>
                </c:pt>
                <c:pt idx="24">
                  <c:v>141.2085789070276</c:v>
                </c:pt>
                <c:pt idx="25">
                  <c:v>140.62766187986836</c:v>
                </c:pt>
                <c:pt idx="26">
                  <c:v>136.34468050654317</c:v>
                </c:pt>
                <c:pt idx="27">
                  <c:v>141.97139459355685</c:v>
                </c:pt>
              </c:numCache>
            </c:numRef>
          </c:val>
          <c:smooth val="0"/>
          <c:extLst>
            <c:ext xmlns:c16="http://schemas.microsoft.com/office/drawing/2014/chart" uri="{C3380CC4-5D6E-409C-BE32-E72D297353CC}">
              <c16:uniqueId val="{00000006-F34E-4AF8-8888-4668B90F95AC}"/>
            </c:ext>
          </c:extLst>
        </c:ser>
        <c:dLbls>
          <c:showLegendKey val="0"/>
          <c:showVal val="0"/>
          <c:showCatName val="0"/>
          <c:showSerName val="0"/>
          <c:showPercent val="0"/>
          <c:showBubbleSize val="0"/>
        </c:dLbls>
        <c:marker val="1"/>
        <c:smooth val="0"/>
        <c:axId val="979424864"/>
        <c:axId val="978063184"/>
      </c:lineChart>
      <c:dateAx>
        <c:axId val="97942486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063184"/>
        <c:crosses val="autoZero"/>
        <c:auto val="1"/>
        <c:lblOffset val="100"/>
        <c:baseTimeUnit val="months"/>
      </c:dateAx>
      <c:valAx>
        <c:axId val="978063184"/>
        <c:scaling>
          <c:orientation val="minMax"/>
          <c:max val="1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dirty="0">
                    <a:latin typeface="Open Sans" panose="020B0606030504020204" pitchFamily="34" charset="0"/>
                    <a:ea typeface="Open Sans" panose="020B0606030504020204" pitchFamily="34" charset="0"/>
                    <a:cs typeface="Open Sans" panose="020B0606030504020204" pitchFamily="34" charset="0"/>
                  </a:rPr>
                  <a:t>Value of stocks</a:t>
                </a:r>
                <a:r>
                  <a:rPr lang="en-US" sz="700" baseline="0" dirty="0">
                    <a:latin typeface="Open Sans" panose="020B0606030504020204" pitchFamily="34" charset="0"/>
                    <a:ea typeface="Open Sans" panose="020B0606030504020204" pitchFamily="34" charset="0"/>
                    <a:cs typeface="Open Sans" panose="020B0606030504020204" pitchFamily="34" charset="0"/>
                  </a:rPr>
                  <a:t> (indexed to 100)</a:t>
                </a:r>
                <a:endParaRPr lang="en-US" sz="700" dirty="0">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9.1970970610001646E-3"/>
              <c:y val="0.27673581382541618"/>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9424864"/>
        <c:crosses val="autoZero"/>
        <c:crossBetween val="between"/>
        <c:majorUnit val="200"/>
      </c:valAx>
      <c:spPr>
        <a:noFill/>
        <a:ln>
          <a:noFill/>
        </a:ln>
        <a:effectLst/>
      </c:spPr>
    </c:plotArea>
    <c:legend>
      <c:legendPos val="b"/>
      <c:layout>
        <c:manualLayout>
          <c:xMode val="edge"/>
          <c:yMode val="edge"/>
          <c:x val="0"/>
          <c:y val="0.90934761236861461"/>
          <c:w val="0.99269163717030295"/>
          <c:h val="9.0652387631385334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84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000" b="1" dirty="0"/>
              <a:t>Bond yields* and key financial rates</a:t>
            </a:r>
          </a:p>
        </c:rich>
      </c:tx>
      <c:layout>
        <c:manualLayout>
          <c:xMode val="edge"/>
          <c:yMode val="edge"/>
          <c:x val="1.4054499510807047E-3"/>
          <c:y val="0"/>
        </c:manualLayout>
      </c:layout>
      <c:overlay val="0"/>
      <c:spPr>
        <a:noFill/>
        <a:ln>
          <a:noFill/>
        </a:ln>
        <a:effectLst/>
      </c:spPr>
      <c:txPr>
        <a:bodyPr rot="0" spcFirstLastPara="1" vertOverflow="ellipsis" vert="horz" wrap="square" anchor="ctr" anchorCtr="1"/>
        <a:lstStyle/>
        <a:p>
          <a:pPr>
            <a:defRPr lang="en-US" sz="84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5.567690723782797E-2"/>
          <c:y val="8.2445931270061279E-2"/>
          <c:w val="0.92360030050166808"/>
          <c:h val="0.68808571289233023"/>
        </c:manualLayout>
      </c:layout>
      <c:lineChart>
        <c:grouping val="standard"/>
        <c:varyColors val="0"/>
        <c:ser>
          <c:idx val="0"/>
          <c:order val="0"/>
          <c:tx>
            <c:strRef>
              <c:f>Sheet1!$B$1</c:f>
              <c:strCache>
                <c:ptCount val="1"/>
                <c:pt idx="0">
                  <c:v>Repo rate</c:v>
                </c:pt>
              </c:strCache>
            </c:strRef>
          </c:tx>
          <c:spPr>
            <a:ln w="28575" cap="rnd">
              <a:solidFill>
                <a:srgbClr val="71C9EB"/>
              </a:solidFill>
              <a:round/>
            </a:ln>
            <a:effectLst/>
          </c:spPr>
          <c:marker>
            <c:symbol val="none"/>
          </c:marker>
          <c:cat>
            <c:numRef>
              <c:f>Sheet1!$A$2:$A$46</c:f>
              <c:numCache>
                <c:formatCode>mmm\-yy</c:formatCode>
                <c:ptCount val="34"/>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pt idx="22">
                  <c:v>44287</c:v>
                </c:pt>
                <c:pt idx="23">
                  <c:v>44317</c:v>
                </c:pt>
                <c:pt idx="24">
                  <c:v>44348</c:v>
                </c:pt>
                <c:pt idx="25">
                  <c:v>44378</c:v>
                </c:pt>
                <c:pt idx="26">
                  <c:v>44409</c:v>
                </c:pt>
                <c:pt idx="27">
                  <c:v>44440</c:v>
                </c:pt>
                <c:pt idx="28">
                  <c:v>44470</c:v>
                </c:pt>
                <c:pt idx="29">
                  <c:v>44501</c:v>
                </c:pt>
                <c:pt idx="30">
                  <c:v>44531</c:v>
                </c:pt>
                <c:pt idx="31">
                  <c:v>44562</c:v>
                </c:pt>
                <c:pt idx="32">
                  <c:v>44593</c:v>
                </c:pt>
                <c:pt idx="33">
                  <c:v>44621</c:v>
                </c:pt>
              </c:numCache>
            </c:numRef>
          </c:cat>
          <c:val>
            <c:numRef>
              <c:f>Sheet1!$B$2:$B$46</c:f>
              <c:numCache>
                <c:formatCode>0.00%</c:formatCode>
                <c:ptCount val="34"/>
                <c:pt idx="0">
                  <c:v>5.7500000000000002E-2</c:v>
                </c:pt>
                <c:pt idx="1">
                  <c:v>5.7500000000000002E-2</c:v>
                </c:pt>
                <c:pt idx="2">
                  <c:v>5.3999999999999999E-2</c:v>
                </c:pt>
                <c:pt idx="3">
                  <c:v>5.3999999999999999E-2</c:v>
                </c:pt>
                <c:pt idx="4">
                  <c:v>5.1499999999999997E-2</c:v>
                </c:pt>
                <c:pt idx="5">
                  <c:v>5.1499999999999997E-2</c:v>
                </c:pt>
                <c:pt idx="6">
                  <c:v>5.1499999999999997E-2</c:v>
                </c:pt>
                <c:pt idx="7">
                  <c:v>5.1499999999999997E-2</c:v>
                </c:pt>
                <c:pt idx="8">
                  <c:v>5.1499999999999997E-2</c:v>
                </c:pt>
                <c:pt idx="9">
                  <c:v>4.3999999999999997E-2</c:v>
                </c:pt>
                <c:pt idx="10">
                  <c:v>4.3999999999999997E-2</c:v>
                </c:pt>
                <c:pt idx="11">
                  <c:v>0.04</c:v>
                </c:pt>
                <c:pt idx="12">
                  <c:v>0.04</c:v>
                </c:pt>
                <c:pt idx="13">
                  <c:v>0.04</c:v>
                </c:pt>
                <c:pt idx="14">
                  <c:v>0.04</c:v>
                </c:pt>
                <c:pt idx="15">
                  <c:v>0.04</c:v>
                </c:pt>
                <c:pt idx="16">
                  <c:v>0.04</c:v>
                </c:pt>
                <c:pt idx="17">
                  <c:v>0.04</c:v>
                </c:pt>
                <c:pt idx="18">
                  <c:v>0.04</c:v>
                </c:pt>
                <c:pt idx="19">
                  <c:v>0.04</c:v>
                </c:pt>
                <c:pt idx="20">
                  <c:v>0.04</c:v>
                </c:pt>
                <c:pt idx="21">
                  <c:v>0.04</c:v>
                </c:pt>
                <c:pt idx="22">
                  <c:v>0.04</c:v>
                </c:pt>
                <c:pt idx="23">
                  <c:v>0.04</c:v>
                </c:pt>
                <c:pt idx="24">
                  <c:v>0.04</c:v>
                </c:pt>
                <c:pt idx="25">
                  <c:v>0.04</c:v>
                </c:pt>
                <c:pt idx="26">
                  <c:v>0.04</c:v>
                </c:pt>
                <c:pt idx="27">
                  <c:v>0.04</c:v>
                </c:pt>
                <c:pt idx="28">
                  <c:v>0.04</c:v>
                </c:pt>
                <c:pt idx="29">
                  <c:v>0.04</c:v>
                </c:pt>
                <c:pt idx="30">
                  <c:v>0.04</c:v>
                </c:pt>
                <c:pt idx="31">
                  <c:v>0.04</c:v>
                </c:pt>
                <c:pt idx="32">
                  <c:v>0.04</c:v>
                </c:pt>
                <c:pt idx="33">
                  <c:v>0.04</c:v>
                </c:pt>
              </c:numCache>
            </c:numRef>
          </c:val>
          <c:smooth val="0"/>
          <c:extLst>
            <c:ext xmlns:c16="http://schemas.microsoft.com/office/drawing/2014/chart" uri="{C3380CC4-5D6E-409C-BE32-E72D297353CC}">
              <c16:uniqueId val="{00000000-5A98-4029-8F88-CCFA205514E0}"/>
            </c:ext>
          </c:extLst>
        </c:ser>
        <c:ser>
          <c:idx val="2"/>
          <c:order val="1"/>
          <c:tx>
            <c:strRef>
              <c:f>Sheet1!$D$1</c:f>
              <c:strCache>
                <c:ptCount val="1"/>
                <c:pt idx="0">
                  <c:v>SBI MCLR (1-year)</c:v>
                </c:pt>
              </c:strCache>
            </c:strRef>
          </c:tx>
          <c:spPr>
            <a:ln w="28575" cap="rnd">
              <a:solidFill>
                <a:srgbClr val="C3E5F5"/>
              </a:solidFill>
              <a:round/>
            </a:ln>
            <a:effectLst/>
          </c:spPr>
          <c:marker>
            <c:symbol val="none"/>
          </c:marker>
          <c:cat>
            <c:numRef>
              <c:f>Sheet1!$A$2:$A$46</c:f>
              <c:numCache>
                <c:formatCode>mmm\-yy</c:formatCode>
                <c:ptCount val="34"/>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pt idx="22">
                  <c:v>44287</c:v>
                </c:pt>
                <c:pt idx="23">
                  <c:v>44317</c:v>
                </c:pt>
                <c:pt idx="24">
                  <c:v>44348</c:v>
                </c:pt>
                <c:pt idx="25">
                  <c:v>44378</c:v>
                </c:pt>
                <c:pt idx="26">
                  <c:v>44409</c:v>
                </c:pt>
                <c:pt idx="27">
                  <c:v>44440</c:v>
                </c:pt>
                <c:pt idx="28">
                  <c:v>44470</c:v>
                </c:pt>
                <c:pt idx="29">
                  <c:v>44501</c:v>
                </c:pt>
                <c:pt idx="30">
                  <c:v>44531</c:v>
                </c:pt>
                <c:pt idx="31">
                  <c:v>44562</c:v>
                </c:pt>
                <c:pt idx="32">
                  <c:v>44593</c:v>
                </c:pt>
                <c:pt idx="33">
                  <c:v>44621</c:v>
                </c:pt>
              </c:numCache>
            </c:numRef>
          </c:cat>
          <c:val>
            <c:numRef>
              <c:f>Sheet1!$D$2:$D$46</c:f>
              <c:numCache>
                <c:formatCode>0.00%</c:formatCode>
                <c:ptCount val="34"/>
                <c:pt idx="0">
                  <c:v>8.4500000000000006E-2</c:v>
                </c:pt>
                <c:pt idx="1">
                  <c:v>8.4000000000000005E-2</c:v>
                </c:pt>
                <c:pt idx="2">
                  <c:v>8.2500000000000004E-2</c:v>
                </c:pt>
                <c:pt idx="3">
                  <c:v>8.1000000000000003E-2</c:v>
                </c:pt>
                <c:pt idx="4">
                  <c:v>8.0500000000000002E-2</c:v>
                </c:pt>
                <c:pt idx="5">
                  <c:v>0.08</c:v>
                </c:pt>
                <c:pt idx="6">
                  <c:v>7.9000000000000001E-2</c:v>
                </c:pt>
                <c:pt idx="7">
                  <c:v>7.9000000000000001E-2</c:v>
                </c:pt>
                <c:pt idx="8">
                  <c:v>7.85E-2</c:v>
                </c:pt>
                <c:pt idx="9">
                  <c:v>7.7499999999999999E-2</c:v>
                </c:pt>
                <c:pt idx="10">
                  <c:v>7.3999999999999996E-2</c:v>
                </c:pt>
                <c:pt idx="11">
                  <c:v>7.2499999999999995E-2</c:v>
                </c:pt>
                <c:pt idx="12">
                  <c:v>7.0000000000000007E-2</c:v>
                </c:pt>
                <c:pt idx="13">
                  <c:v>7.0000000000000007E-2</c:v>
                </c:pt>
                <c:pt idx="14">
                  <c:v>7.0000000000000007E-2</c:v>
                </c:pt>
                <c:pt idx="15">
                  <c:v>7.0000000000000007E-2</c:v>
                </c:pt>
                <c:pt idx="16">
                  <c:v>7.0000000000000007E-2</c:v>
                </c:pt>
                <c:pt idx="17">
                  <c:v>7.0000000000000007E-2</c:v>
                </c:pt>
                <c:pt idx="18">
                  <c:v>7.0000000000000007E-2</c:v>
                </c:pt>
                <c:pt idx="19">
                  <c:v>7.0000000000000007E-2</c:v>
                </c:pt>
                <c:pt idx="20">
                  <c:v>7.0000000000000007E-2</c:v>
                </c:pt>
                <c:pt idx="21">
                  <c:v>7.0000000000000007E-2</c:v>
                </c:pt>
                <c:pt idx="22">
                  <c:v>7.0000000000000007E-2</c:v>
                </c:pt>
                <c:pt idx="23">
                  <c:v>7.0000000000000007E-2</c:v>
                </c:pt>
                <c:pt idx="24">
                  <c:v>7.0000000000000007E-2</c:v>
                </c:pt>
                <c:pt idx="25">
                  <c:v>7.0000000000000007E-2</c:v>
                </c:pt>
                <c:pt idx="26">
                  <c:v>7.0000000000000007E-2</c:v>
                </c:pt>
                <c:pt idx="27">
                  <c:v>7.0000000000000007E-2</c:v>
                </c:pt>
                <c:pt idx="28">
                  <c:v>7.0000000000000007E-2</c:v>
                </c:pt>
                <c:pt idx="29">
                  <c:v>7.0000000000000007E-2</c:v>
                </c:pt>
                <c:pt idx="30">
                  <c:v>7.0000000000000007E-2</c:v>
                </c:pt>
                <c:pt idx="31">
                  <c:v>7.0000000000000007E-2</c:v>
                </c:pt>
                <c:pt idx="32">
                  <c:v>7.0000000000000007E-2</c:v>
                </c:pt>
                <c:pt idx="33">
                  <c:v>7.0000000000000007E-2</c:v>
                </c:pt>
              </c:numCache>
            </c:numRef>
          </c:val>
          <c:smooth val="0"/>
          <c:extLst>
            <c:ext xmlns:c16="http://schemas.microsoft.com/office/drawing/2014/chart" uri="{C3380CC4-5D6E-409C-BE32-E72D297353CC}">
              <c16:uniqueId val="{00000001-5A98-4029-8F88-CCFA205514E0}"/>
            </c:ext>
          </c:extLst>
        </c:ser>
        <c:ser>
          <c:idx val="3"/>
          <c:order val="2"/>
          <c:tx>
            <c:strRef>
              <c:f>Sheet1!$E$1</c:f>
              <c:strCache>
                <c:ptCount val="1"/>
                <c:pt idx="0">
                  <c:v>Treasury bond yield (INR, 10-year)</c:v>
                </c:pt>
              </c:strCache>
            </c:strRef>
          </c:tx>
          <c:spPr>
            <a:ln w="38100" cap="rnd">
              <a:solidFill>
                <a:srgbClr val="009CD8"/>
              </a:solidFill>
              <a:round/>
            </a:ln>
            <a:effectLst/>
          </c:spPr>
          <c:marker>
            <c:symbol val="circle"/>
            <c:size val="5"/>
            <c:spPr>
              <a:solidFill>
                <a:schemeClr val="bg1"/>
              </a:solidFill>
              <a:ln w="38100">
                <a:solidFill>
                  <a:srgbClr val="009CD8"/>
                </a:solidFill>
              </a:ln>
              <a:effectLst/>
            </c:spPr>
          </c:marker>
          <c:cat>
            <c:numRef>
              <c:f>Sheet1!$A$2:$A$46</c:f>
              <c:numCache>
                <c:formatCode>mmm\-yy</c:formatCode>
                <c:ptCount val="34"/>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pt idx="22">
                  <c:v>44287</c:v>
                </c:pt>
                <c:pt idx="23">
                  <c:v>44317</c:v>
                </c:pt>
                <c:pt idx="24">
                  <c:v>44348</c:v>
                </c:pt>
                <c:pt idx="25">
                  <c:v>44378</c:v>
                </c:pt>
                <c:pt idx="26">
                  <c:v>44409</c:v>
                </c:pt>
                <c:pt idx="27">
                  <c:v>44440</c:v>
                </c:pt>
                <c:pt idx="28">
                  <c:v>44470</c:v>
                </c:pt>
                <c:pt idx="29">
                  <c:v>44501</c:v>
                </c:pt>
                <c:pt idx="30">
                  <c:v>44531</c:v>
                </c:pt>
                <c:pt idx="31">
                  <c:v>44562</c:v>
                </c:pt>
                <c:pt idx="32">
                  <c:v>44593</c:v>
                </c:pt>
                <c:pt idx="33">
                  <c:v>44621</c:v>
                </c:pt>
              </c:numCache>
            </c:numRef>
          </c:cat>
          <c:val>
            <c:numRef>
              <c:f>Sheet1!$E$2:$E$46</c:f>
              <c:numCache>
                <c:formatCode>0.00%</c:formatCode>
                <c:ptCount val="34"/>
                <c:pt idx="0">
                  <c:v>7.2800000000000004E-2</c:v>
                </c:pt>
                <c:pt idx="1">
                  <c:v>7.17E-2</c:v>
                </c:pt>
                <c:pt idx="2">
                  <c:v>7.1800000000000003E-2</c:v>
                </c:pt>
                <c:pt idx="3">
                  <c:v>7.1900000000000006E-2</c:v>
                </c:pt>
                <c:pt idx="4">
                  <c:v>6.6400000000000001E-2</c:v>
                </c:pt>
                <c:pt idx="5">
                  <c:v>6.5699999999999995E-2</c:v>
                </c:pt>
                <c:pt idx="6">
                  <c:v>6.59E-2</c:v>
                </c:pt>
                <c:pt idx="7">
                  <c:v>6.5799999999999997E-2</c:v>
                </c:pt>
                <c:pt idx="8">
                  <c:v>6.4699999999999994E-2</c:v>
                </c:pt>
                <c:pt idx="9">
                  <c:v>6.4299999999999996E-2</c:v>
                </c:pt>
                <c:pt idx="10">
                  <c:v>6.1699999999999998E-2</c:v>
                </c:pt>
                <c:pt idx="11">
                  <c:v>6.0299999999999999E-2</c:v>
                </c:pt>
                <c:pt idx="12">
                  <c:v>5.8999999999999997E-2</c:v>
                </c:pt>
                <c:pt idx="13">
                  <c:v>5.8599999999999999E-2</c:v>
                </c:pt>
                <c:pt idx="14">
                  <c:v>6.0699999999999997E-2</c:v>
                </c:pt>
                <c:pt idx="15">
                  <c:v>6.0299999999999999E-2</c:v>
                </c:pt>
                <c:pt idx="16">
                  <c:v>5.9299999999999999E-2</c:v>
                </c:pt>
                <c:pt idx="17">
                  <c:v>5.8999999999999997E-2</c:v>
                </c:pt>
                <c:pt idx="18">
                  <c:v>5.8999999999999997E-2</c:v>
                </c:pt>
                <c:pt idx="19">
                  <c:v>5.8999999999999997E-2</c:v>
                </c:pt>
                <c:pt idx="20">
                  <c:v>6.2300000000000001E-2</c:v>
                </c:pt>
                <c:pt idx="21">
                  <c:v>6.1800000000000001E-2</c:v>
                </c:pt>
                <c:pt idx="22">
                  <c:v>6.0229999999999999E-2</c:v>
                </c:pt>
                <c:pt idx="23">
                  <c:v>6.0199999999999997E-2</c:v>
                </c:pt>
                <c:pt idx="24">
                  <c:v>6.0380000000000003E-2</c:v>
                </c:pt>
                <c:pt idx="25">
                  <c:v>6.2E-2</c:v>
                </c:pt>
                <c:pt idx="26">
                  <c:v>6.2100000000000002E-2</c:v>
                </c:pt>
                <c:pt idx="27">
                  <c:v>6.2199999999999998E-2</c:v>
                </c:pt>
                <c:pt idx="28">
                  <c:v>6.2399999999999997E-2</c:v>
                </c:pt>
                <c:pt idx="29">
                  <c:v>6.3799999999999996E-2</c:v>
                </c:pt>
                <c:pt idx="30">
                  <c:v>6.3500000000000001E-2</c:v>
                </c:pt>
                <c:pt idx="31">
                  <c:v>6.4349999999999991E-2</c:v>
                </c:pt>
                <c:pt idx="32">
                  <c:v>6.8320000000000006E-2</c:v>
                </c:pt>
                <c:pt idx="33">
                  <c:v>6.8659999999999999E-2</c:v>
                </c:pt>
              </c:numCache>
            </c:numRef>
          </c:val>
          <c:smooth val="0"/>
          <c:extLst>
            <c:ext xmlns:c16="http://schemas.microsoft.com/office/drawing/2014/chart" uri="{C3380CC4-5D6E-409C-BE32-E72D297353CC}">
              <c16:uniqueId val="{00000002-5A98-4029-8F88-CCFA205514E0}"/>
            </c:ext>
          </c:extLst>
        </c:ser>
        <c:ser>
          <c:idx val="5"/>
          <c:order val="3"/>
          <c:tx>
            <c:strRef>
              <c:f>Sheet1!$G$1</c:f>
              <c:strCache>
                <c:ptCount val="1"/>
                <c:pt idx="0">
                  <c:v>NTPC bond yield (INR, 8.66%, 10-year)</c:v>
                </c:pt>
              </c:strCache>
            </c:strRef>
          </c:tx>
          <c:spPr>
            <a:ln w="38100" cap="rnd">
              <a:solidFill>
                <a:srgbClr val="575756"/>
              </a:solidFill>
              <a:round/>
            </a:ln>
            <a:effectLst/>
          </c:spPr>
          <c:marker>
            <c:symbol val="circle"/>
            <c:size val="5"/>
            <c:spPr>
              <a:solidFill>
                <a:schemeClr val="bg1"/>
              </a:solidFill>
              <a:ln w="38100">
                <a:solidFill>
                  <a:srgbClr val="575756"/>
                </a:solidFill>
              </a:ln>
              <a:effectLst/>
            </c:spPr>
          </c:marker>
          <c:cat>
            <c:numRef>
              <c:f>Sheet1!$A$2:$A$46</c:f>
              <c:numCache>
                <c:formatCode>mmm\-yy</c:formatCode>
                <c:ptCount val="34"/>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pt idx="22">
                  <c:v>44287</c:v>
                </c:pt>
                <c:pt idx="23">
                  <c:v>44317</c:v>
                </c:pt>
                <c:pt idx="24">
                  <c:v>44348</c:v>
                </c:pt>
                <c:pt idx="25">
                  <c:v>44378</c:v>
                </c:pt>
                <c:pt idx="26">
                  <c:v>44409</c:v>
                </c:pt>
                <c:pt idx="27">
                  <c:v>44440</c:v>
                </c:pt>
                <c:pt idx="28">
                  <c:v>44470</c:v>
                </c:pt>
                <c:pt idx="29">
                  <c:v>44501</c:v>
                </c:pt>
                <c:pt idx="30">
                  <c:v>44531</c:v>
                </c:pt>
                <c:pt idx="31">
                  <c:v>44562</c:v>
                </c:pt>
                <c:pt idx="32">
                  <c:v>44593</c:v>
                </c:pt>
                <c:pt idx="33">
                  <c:v>44621</c:v>
                </c:pt>
              </c:numCache>
            </c:numRef>
          </c:cat>
          <c:val>
            <c:numRef>
              <c:f>Sheet1!$G$2:$G$46</c:f>
              <c:numCache>
                <c:formatCode>0.00%</c:formatCode>
                <c:ptCount val="34"/>
                <c:pt idx="0">
                  <c:v>7.4334763948497848E-2</c:v>
                </c:pt>
                <c:pt idx="1">
                  <c:v>7.3884480846344164E-2</c:v>
                </c:pt>
                <c:pt idx="2">
                  <c:v>7.3327688399661306E-2</c:v>
                </c:pt>
                <c:pt idx="3">
                  <c:v>7.2226855713094243E-2</c:v>
                </c:pt>
                <c:pt idx="4">
                  <c:v>6.9839272897362067E-2</c:v>
                </c:pt>
                <c:pt idx="5">
                  <c:v>7.3195675876699923E-2</c:v>
                </c:pt>
                <c:pt idx="6">
                  <c:v>7.5198742635342541E-2</c:v>
                </c:pt>
                <c:pt idx="7">
                  <c:v>7.7314525488795638E-2</c:v>
                </c:pt>
                <c:pt idx="8">
                  <c:v>7.629955947136563E-2</c:v>
                </c:pt>
                <c:pt idx="9">
                  <c:v>7.9376718606782762E-2</c:v>
                </c:pt>
                <c:pt idx="10">
                  <c:v>7.2167268060567169E-2</c:v>
                </c:pt>
                <c:pt idx="11">
                  <c:v>7.5173611111111108E-2</c:v>
                </c:pt>
                <c:pt idx="12">
                  <c:v>7.2046589018302826E-2</c:v>
                </c:pt>
                <c:pt idx="13">
                  <c:v>7.2400000000000006E-2</c:v>
                </c:pt>
                <c:pt idx="14">
                  <c:v>7.2800000000000004E-2</c:v>
                </c:pt>
                <c:pt idx="15">
                  <c:v>7.2800000000000004E-2</c:v>
                </c:pt>
                <c:pt idx="16">
                  <c:v>7.0751633986928103E-2</c:v>
                </c:pt>
                <c:pt idx="17">
                  <c:v>7.5060889462872593E-2</c:v>
                </c:pt>
                <c:pt idx="18">
                  <c:v>7.5418459233971391E-2</c:v>
                </c:pt>
                <c:pt idx="19">
                  <c:v>7.5195151388852702E-2</c:v>
                </c:pt>
                <c:pt idx="20">
                  <c:v>7.545261156875234E-2</c:v>
                </c:pt>
                <c:pt idx="21">
                  <c:v>7.6867221084378309E-2</c:v>
                </c:pt>
                <c:pt idx="22">
                  <c:v>7.5964912280701749E-2</c:v>
                </c:pt>
                <c:pt idx="23">
                  <c:v>7.2776167065843098E-2</c:v>
                </c:pt>
                <c:pt idx="24">
                  <c:v>7.277922514497015E-2</c:v>
                </c:pt>
                <c:pt idx="25">
                  <c:v>7.5435540069686405E-2</c:v>
                </c:pt>
                <c:pt idx="26">
                  <c:v>7.3702127659574457E-2</c:v>
                </c:pt>
                <c:pt idx="27">
                  <c:v>7.3639455782312915E-2</c:v>
                </c:pt>
                <c:pt idx="28">
                  <c:v>7.395388556789069E-2</c:v>
                </c:pt>
                <c:pt idx="29">
                  <c:v>7.4978354978354977E-2</c:v>
                </c:pt>
                <c:pt idx="30">
                  <c:v>7.8727272727272715E-2</c:v>
                </c:pt>
                <c:pt idx="31">
                  <c:v>6.7921568627450982E-2</c:v>
                </c:pt>
                <c:pt idx="32">
                  <c:v>8.0501227039488352E-2</c:v>
                </c:pt>
                <c:pt idx="33">
                  <c:v>8.0381673720947497E-2</c:v>
                </c:pt>
              </c:numCache>
            </c:numRef>
          </c:val>
          <c:smooth val="0"/>
          <c:extLst>
            <c:ext xmlns:c16="http://schemas.microsoft.com/office/drawing/2014/chart" uri="{C3380CC4-5D6E-409C-BE32-E72D297353CC}">
              <c16:uniqueId val="{00000003-5A98-4029-8F88-CCFA205514E0}"/>
            </c:ext>
          </c:extLst>
        </c:ser>
        <c:ser>
          <c:idx val="6"/>
          <c:order val="4"/>
          <c:tx>
            <c:strRef>
              <c:f>Sheet1!$H$1</c:f>
              <c:strCache>
                <c:ptCount val="1"/>
                <c:pt idx="0">
                  <c:v>ReNew Power bond yield (USD, 6.67%, 5-year)</c:v>
                </c:pt>
              </c:strCache>
            </c:strRef>
          </c:tx>
          <c:spPr>
            <a:ln w="38100" cap="rnd">
              <a:solidFill>
                <a:srgbClr val="87BD41"/>
              </a:solidFill>
              <a:round/>
            </a:ln>
            <a:effectLst/>
          </c:spPr>
          <c:marker>
            <c:symbol val="circle"/>
            <c:size val="5"/>
            <c:spPr>
              <a:solidFill>
                <a:schemeClr val="bg1"/>
              </a:solidFill>
              <a:ln w="25400">
                <a:solidFill>
                  <a:srgbClr val="87BD41"/>
                </a:solidFill>
              </a:ln>
              <a:effectLst/>
            </c:spPr>
          </c:marker>
          <c:cat>
            <c:numRef>
              <c:f>Sheet1!$A$2:$A$46</c:f>
              <c:numCache>
                <c:formatCode>mmm\-yy</c:formatCode>
                <c:ptCount val="34"/>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pt idx="22">
                  <c:v>44287</c:v>
                </c:pt>
                <c:pt idx="23">
                  <c:v>44317</c:v>
                </c:pt>
                <c:pt idx="24">
                  <c:v>44348</c:v>
                </c:pt>
                <c:pt idx="25">
                  <c:v>44378</c:v>
                </c:pt>
                <c:pt idx="26">
                  <c:v>44409</c:v>
                </c:pt>
                <c:pt idx="27">
                  <c:v>44440</c:v>
                </c:pt>
                <c:pt idx="28">
                  <c:v>44470</c:v>
                </c:pt>
                <c:pt idx="29">
                  <c:v>44501</c:v>
                </c:pt>
                <c:pt idx="30">
                  <c:v>44531</c:v>
                </c:pt>
                <c:pt idx="31">
                  <c:v>44562</c:v>
                </c:pt>
                <c:pt idx="32">
                  <c:v>44593</c:v>
                </c:pt>
                <c:pt idx="33">
                  <c:v>44621</c:v>
                </c:pt>
              </c:numCache>
            </c:numRef>
          </c:cat>
          <c:val>
            <c:numRef>
              <c:f>Sheet1!$H$2:$H$46</c:f>
              <c:numCache>
                <c:formatCode>0.00%</c:formatCode>
                <c:ptCount val="34"/>
                <c:pt idx="0">
                  <c:v>6.5308920003916582E-2</c:v>
                </c:pt>
                <c:pt idx="1">
                  <c:v>6.4876957494407153E-2</c:v>
                </c:pt>
                <c:pt idx="2">
                  <c:v>6.5168539325842698E-2</c:v>
                </c:pt>
                <c:pt idx="3">
                  <c:v>6.5733714398344342E-2</c:v>
                </c:pt>
                <c:pt idx="4">
                  <c:v>6.5844027640671279E-2</c:v>
                </c:pt>
                <c:pt idx="5">
                  <c:v>6.4959096221269955E-2</c:v>
                </c:pt>
                <c:pt idx="6">
                  <c:v>6.4313952367177712E-2</c:v>
                </c:pt>
                <c:pt idx="7">
                  <c:v>6.3372921615201902E-2</c:v>
                </c:pt>
                <c:pt idx="8">
                  <c:v>6.3560129597865445E-2</c:v>
                </c:pt>
                <c:pt idx="9">
                  <c:v>8.167013591281988E-2</c:v>
                </c:pt>
                <c:pt idx="10">
                  <c:v>7.6446991404011455E-2</c:v>
                </c:pt>
                <c:pt idx="11">
                  <c:v>6.7798332994511087E-2</c:v>
                </c:pt>
                <c:pt idx="12">
                  <c:v>6.5915604308726158E-2</c:v>
                </c:pt>
                <c:pt idx="13">
                  <c:v>6.4519249371251697E-2</c:v>
                </c:pt>
                <c:pt idx="14">
                  <c:v>6.3535911602209935E-2</c:v>
                </c:pt>
                <c:pt idx="15">
                  <c:v>6.4444444444444443E-2</c:v>
                </c:pt>
                <c:pt idx="16">
                  <c:v>6.3487530934703981E-2</c:v>
                </c:pt>
                <c:pt idx="17">
                  <c:v>6.2552752508674855E-2</c:v>
                </c:pt>
                <c:pt idx="18">
                  <c:v>6.2954223690420003E-2</c:v>
                </c:pt>
                <c:pt idx="19">
                  <c:v>6.3097152587267058E-2</c:v>
                </c:pt>
                <c:pt idx="20">
                  <c:v>6.3306757782839784E-2</c:v>
                </c:pt>
                <c:pt idx="21">
                  <c:v>6.3294742835452597E-2</c:v>
                </c:pt>
                <c:pt idx="22">
                  <c:v>6.3384966264373274E-2</c:v>
                </c:pt>
                <c:pt idx="23">
                  <c:v>6.3258725341426403E-2</c:v>
                </c:pt>
                <c:pt idx="24">
                  <c:v>6.3222748815165875E-2</c:v>
                </c:pt>
                <c:pt idx="25">
                  <c:v>6.3632894485785158E-2</c:v>
                </c:pt>
                <c:pt idx="26">
                  <c:v>6.3354863221884494E-2</c:v>
                </c:pt>
                <c:pt idx="27">
                  <c:v>6.388276984963126E-2</c:v>
                </c:pt>
                <c:pt idx="28">
                  <c:v>6.3596491228070179E-2</c:v>
                </c:pt>
                <c:pt idx="29">
                  <c:v>6.4394670785865998E-2</c:v>
                </c:pt>
                <c:pt idx="30">
                  <c:v>6.412844918757811E-2</c:v>
                </c:pt>
                <c:pt idx="31">
                  <c:v>6.4066852367688026E-2</c:v>
                </c:pt>
                <c:pt idx="32">
                  <c:v>6.4788732394366194E-2</c:v>
                </c:pt>
                <c:pt idx="33">
                  <c:v>6.4832814930015553E-2</c:v>
                </c:pt>
              </c:numCache>
            </c:numRef>
          </c:val>
          <c:smooth val="0"/>
          <c:extLst>
            <c:ext xmlns:c16="http://schemas.microsoft.com/office/drawing/2014/chart" uri="{C3380CC4-5D6E-409C-BE32-E72D297353CC}">
              <c16:uniqueId val="{00000004-5A98-4029-8F88-CCFA205514E0}"/>
            </c:ext>
          </c:extLst>
        </c:ser>
        <c:ser>
          <c:idx val="7"/>
          <c:order val="5"/>
          <c:tx>
            <c:strRef>
              <c:f>Sheet1!$I$1</c:f>
              <c:strCache>
                <c:ptCount val="1"/>
                <c:pt idx="0">
                  <c:v>Adani Green Energy bond yield (USD, 6.25%, 5-year)</c:v>
                </c:pt>
              </c:strCache>
            </c:strRef>
          </c:tx>
          <c:spPr>
            <a:ln w="38100" cap="rnd">
              <a:solidFill>
                <a:srgbClr val="9D9D9C"/>
              </a:solidFill>
              <a:round/>
            </a:ln>
            <a:effectLst/>
          </c:spPr>
          <c:marker>
            <c:symbol val="circle"/>
            <c:size val="5"/>
            <c:spPr>
              <a:solidFill>
                <a:schemeClr val="bg1"/>
              </a:solidFill>
              <a:ln w="38100">
                <a:solidFill>
                  <a:srgbClr val="9D9D9C"/>
                </a:solidFill>
              </a:ln>
              <a:effectLst/>
            </c:spPr>
          </c:marker>
          <c:cat>
            <c:numRef>
              <c:f>Sheet1!$A$2:$A$46</c:f>
              <c:numCache>
                <c:formatCode>mmm\-yy</c:formatCode>
                <c:ptCount val="34"/>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pt idx="21">
                  <c:v>44256</c:v>
                </c:pt>
                <c:pt idx="22">
                  <c:v>44287</c:v>
                </c:pt>
                <c:pt idx="23">
                  <c:v>44317</c:v>
                </c:pt>
                <c:pt idx="24">
                  <c:v>44348</c:v>
                </c:pt>
                <c:pt idx="25">
                  <c:v>44378</c:v>
                </c:pt>
                <c:pt idx="26">
                  <c:v>44409</c:v>
                </c:pt>
                <c:pt idx="27">
                  <c:v>44440</c:v>
                </c:pt>
                <c:pt idx="28">
                  <c:v>44470</c:v>
                </c:pt>
                <c:pt idx="29">
                  <c:v>44501</c:v>
                </c:pt>
                <c:pt idx="30">
                  <c:v>44531</c:v>
                </c:pt>
                <c:pt idx="31">
                  <c:v>44562</c:v>
                </c:pt>
                <c:pt idx="32">
                  <c:v>44593</c:v>
                </c:pt>
                <c:pt idx="33">
                  <c:v>44621</c:v>
                </c:pt>
              </c:numCache>
            </c:numRef>
          </c:cat>
          <c:val>
            <c:numRef>
              <c:f>Sheet1!$I$2:$I$46</c:f>
              <c:numCache>
                <c:formatCode>0.00%</c:formatCode>
                <c:ptCount val="34"/>
                <c:pt idx="0">
                  <c:v>6.1017280093722537E-2</c:v>
                </c:pt>
                <c:pt idx="1">
                  <c:v>6.067372099796136E-2</c:v>
                </c:pt>
                <c:pt idx="2">
                  <c:v>6.0720878266783247E-2</c:v>
                </c:pt>
                <c:pt idx="3">
                  <c:v>5.9711474156873987E-2</c:v>
                </c:pt>
                <c:pt idx="4">
                  <c:v>5.8757168374541695E-2</c:v>
                </c:pt>
                <c:pt idx="5">
                  <c:v>5.8548009367681501E-2</c:v>
                </c:pt>
                <c:pt idx="6">
                  <c:v>5.8080104079546509E-2</c:v>
                </c:pt>
                <c:pt idx="7">
                  <c:v>5.7662145954423837E-2</c:v>
                </c:pt>
                <c:pt idx="8">
                  <c:v>5.8015408892601872E-2</c:v>
                </c:pt>
                <c:pt idx="9">
                  <c:v>6.9957465860756657E-2</c:v>
                </c:pt>
                <c:pt idx="10">
                  <c:v>6.4267352185089971E-2</c:v>
                </c:pt>
                <c:pt idx="11">
                  <c:v>6.0898372795478904E-2</c:v>
                </c:pt>
                <c:pt idx="12">
                  <c:v>5.9665871121718374E-2</c:v>
                </c:pt>
                <c:pt idx="13">
                  <c:v>5.9068141007466213E-2</c:v>
                </c:pt>
                <c:pt idx="14">
                  <c:v>5.8107103012272218E-2</c:v>
                </c:pt>
                <c:pt idx="15">
                  <c:v>5.8036957934812887E-2</c:v>
                </c:pt>
                <c:pt idx="16">
                  <c:v>5.7571849668386146E-2</c:v>
                </c:pt>
                <c:pt idx="17">
                  <c:v>5.6658507841537482E-2</c:v>
                </c:pt>
                <c:pt idx="18">
                  <c:v>5.6210090835506793E-2</c:v>
                </c:pt>
                <c:pt idx="19">
                  <c:v>5.6028686687584046E-2</c:v>
                </c:pt>
                <c:pt idx="20">
                  <c:v>5.6134363211783722E-2</c:v>
                </c:pt>
                <c:pt idx="21">
                  <c:v>5.6504836814031283E-2</c:v>
                </c:pt>
                <c:pt idx="22">
                  <c:v>5.6316453415029735E-2</c:v>
                </c:pt>
                <c:pt idx="23">
                  <c:v>5.5163283318623128E-2</c:v>
                </c:pt>
                <c:pt idx="24">
                  <c:v>5.6275886907977669E-2</c:v>
                </c:pt>
                <c:pt idx="25">
                  <c:v>5.7208237986270026E-2</c:v>
                </c:pt>
                <c:pt idx="26">
                  <c:v>5.7208237986270026E-2</c:v>
                </c:pt>
                <c:pt idx="27">
                  <c:v>5.7534750989597719E-2</c:v>
                </c:pt>
                <c:pt idx="28">
                  <c:v>5.7934742306266225E-2</c:v>
                </c:pt>
                <c:pt idx="29">
                  <c:v>5.7934742306266225E-2</c:v>
                </c:pt>
                <c:pt idx="30">
                  <c:v>5.7423741271591326E-2</c:v>
                </c:pt>
                <c:pt idx="31">
                  <c:v>5.7271144506551824E-2</c:v>
                </c:pt>
                <c:pt idx="32">
                  <c:v>5.8735081289352509E-2</c:v>
                </c:pt>
                <c:pt idx="33">
                  <c:v>5.9523809523809521E-2</c:v>
                </c:pt>
              </c:numCache>
            </c:numRef>
          </c:val>
          <c:smooth val="0"/>
          <c:extLst>
            <c:ext xmlns:c16="http://schemas.microsoft.com/office/drawing/2014/chart" uri="{C3380CC4-5D6E-409C-BE32-E72D297353CC}">
              <c16:uniqueId val="{00000005-5A98-4029-8F88-CCFA205514E0}"/>
            </c:ext>
          </c:extLst>
        </c:ser>
        <c:dLbls>
          <c:showLegendKey val="0"/>
          <c:showVal val="0"/>
          <c:showCatName val="0"/>
          <c:showSerName val="0"/>
          <c:showPercent val="0"/>
          <c:showBubbleSize val="0"/>
        </c:dLbls>
        <c:smooth val="0"/>
        <c:axId val="173970032"/>
        <c:axId val="321977168"/>
      </c:lineChart>
      <c:dateAx>
        <c:axId val="17397003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Offset val="100"/>
        <c:baseTimeUnit val="months"/>
      </c:dateAx>
      <c:valAx>
        <c:axId val="321977168"/>
        <c:scaling>
          <c:orientation val="minMax"/>
          <c:max val="0.1"/>
          <c:min val="3.0000000000000006E-2"/>
        </c:scaling>
        <c:delete val="0"/>
        <c:axPos val="l"/>
        <c:majorGridlines>
          <c:spPr>
            <a:ln w="9525" cap="flat" cmpd="sng" algn="ctr">
              <a:solidFill>
                <a:schemeClr val="tx1">
                  <a:lumMod val="15000"/>
                  <a:lumOff val="85000"/>
                </a:schemeClr>
              </a:solidFill>
              <a:round/>
            </a:ln>
            <a:effectLst/>
          </c:spPr>
        </c:majorGridlines>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majorUnit val="5.000000000000001E-3"/>
        <c:minorUnit val="1.0000000000000002E-3"/>
      </c:valAx>
      <c:spPr>
        <a:noFill/>
        <a:ln>
          <a:noFill/>
        </a:ln>
        <a:effectLst/>
      </c:spPr>
    </c:plotArea>
    <c:legend>
      <c:legendPos val="b"/>
      <c:layout>
        <c:manualLayout>
          <c:xMode val="edge"/>
          <c:yMode val="edge"/>
          <c:x val="0"/>
          <c:y val="0.91255740123997686"/>
          <c:w val="0.99960574274452507"/>
          <c:h val="8.744259876002311E-2"/>
        </c:manualLayout>
      </c:layout>
      <c:overlay val="0"/>
      <c:spPr>
        <a:noFill/>
        <a:ln>
          <a:noFill/>
        </a:ln>
        <a:effectLst/>
      </c:spPr>
      <c:txPr>
        <a:bodyPr rot="0" spcFirstLastPara="1" vertOverflow="ellipsis" vert="horz" wrap="square" anchor="ctr" anchorCtr="1"/>
        <a:lstStyle/>
        <a:p>
          <a:pP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Electric</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vehicle</a:t>
            </a: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sales in India</a:t>
            </a:r>
          </a:p>
        </c:rich>
      </c:tx>
      <c:layout>
        <c:manualLayout>
          <c:xMode val="edge"/>
          <c:yMode val="edge"/>
          <c:x val="4.8607099207765268E-4"/>
          <c:y val="1.985345913464463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9.1612284829664825E-2"/>
          <c:y val="9.9612606713655114E-2"/>
          <c:w val="0.8276251632922722"/>
          <c:h val="0.76344212379157439"/>
        </c:manualLayout>
      </c:layout>
      <c:barChart>
        <c:barDir val="col"/>
        <c:grouping val="clustered"/>
        <c:varyColors val="0"/>
        <c:ser>
          <c:idx val="0"/>
          <c:order val="0"/>
          <c:tx>
            <c:strRef>
              <c:f>Sheet1!$B$1</c:f>
              <c:strCache>
                <c:ptCount val="1"/>
                <c:pt idx="0">
                  <c:v>Electric vehicles (EV) (left Y-axis)</c:v>
                </c:pt>
              </c:strCache>
            </c:strRef>
          </c:tx>
          <c:spPr>
            <a:solidFill>
              <a:srgbClr val="9D9D9C"/>
            </a:solidFill>
            <a:ln>
              <a:solidFill>
                <a:srgbClr val="9D9D9C"/>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F733-43E4-9CF0-454AA4092A74}"/>
                </c:ext>
              </c:extLst>
            </c:dLbl>
            <c:dLbl>
              <c:idx val="1"/>
              <c:delete val="1"/>
              <c:extLst>
                <c:ext xmlns:c15="http://schemas.microsoft.com/office/drawing/2012/chart" uri="{CE6537A1-D6FC-4f65-9D91-7224C49458BB}"/>
                <c:ext xmlns:c16="http://schemas.microsoft.com/office/drawing/2014/chart" uri="{C3380CC4-5D6E-409C-BE32-E72D297353CC}">
                  <c16:uniqueId val="{00000001-F733-43E4-9CF0-454AA4092A74}"/>
                </c:ext>
              </c:extLst>
            </c:dLbl>
            <c:dLbl>
              <c:idx val="2"/>
              <c:delete val="1"/>
              <c:extLst>
                <c:ext xmlns:c15="http://schemas.microsoft.com/office/drawing/2012/chart" uri="{CE6537A1-D6FC-4f65-9D91-7224C49458BB}"/>
                <c:ext xmlns:c16="http://schemas.microsoft.com/office/drawing/2014/chart" uri="{C3380CC4-5D6E-409C-BE32-E72D297353CC}">
                  <c16:uniqueId val="{00000002-F733-43E4-9CF0-454AA4092A74}"/>
                </c:ext>
              </c:extLst>
            </c:dLbl>
            <c:dLbl>
              <c:idx val="3"/>
              <c:delete val="1"/>
              <c:extLst>
                <c:ext xmlns:c15="http://schemas.microsoft.com/office/drawing/2012/chart" uri="{CE6537A1-D6FC-4f65-9D91-7224C49458BB}"/>
                <c:ext xmlns:c16="http://schemas.microsoft.com/office/drawing/2014/chart" uri="{C3380CC4-5D6E-409C-BE32-E72D297353CC}">
                  <c16:uniqueId val="{00000003-F733-43E4-9CF0-454AA4092A74}"/>
                </c:ext>
              </c:extLst>
            </c:dLbl>
            <c:dLbl>
              <c:idx val="4"/>
              <c:delete val="1"/>
              <c:extLst>
                <c:ext xmlns:c15="http://schemas.microsoft.com/office/drawing/2012/chart" uri="{CE6537A1-D6FC-4f65-9D91-7224C49458BB}"/>
                <c:ext xmlns:c16="http://schemas.microsoft.com/office/drawing/2014/chart" uri="{C3380CC4-5D6E-409C-BE32-E72D297353CC}">
                  <c16:uniqueId val="{00000004-F733-43E4-9CF0-454AA4092A74}"/>
                </c:ext>
              </c:extLst>
            </c:dLbl>
            <c:dLbl>
              <c:idx val="5"/>
              <c:delete val="1"/>
              <c:extLst>
                <c:ext xmlns:c15="http://schemas.microsoft.com/office/drawing/2012/chart" uri="{CE6537A1-D6FC-4f65-9D91-7224C49458BB}"/>
                <c:ext xmlns:c16="http://schemas.microsoft.com/office/drawing/2014/chart" uri="{C3380CC4-5D6E-409C-BE32-E72D297353CC}">
                  <c16:uniqueId val="{00000005-F733-43E4-9CF0-454AA4092A74}"/>
                </c:ext>
              </c:extLst>
            </c:dLbl>
            <c:dLbl>
              <c:idx val="6"/>
              <c:delete val="1"/>
              <c:extLst>
                <c:ext xmlns:c15="http://schemas.microsoft.com/office/drawing/2012/chart" uri="{CE6537A1-D6FC-4f65-9D91-7224C49458BB}"/>
                <c:ext xmlns:c16="http://schemas.microsoft.com/office/drawing/2014/chart" uri="{C3380CC4-5D6E-409C-BE32-E72D297353CC}">
                  <c16:uniqueId val="{00000006-F733-43E4-9CF0-454AA4092A74}"/>
                </c:ext>
              </c:extLst>
            </c:dLbl>
            <c:dLbl>
              <c:idx val="7"/>
              <c:delete val="1"/>
              <c:extLst>
                <c:ext xmlns:c15="http://schemas.microsoft.com/office/drawing/2012/chart" uri="{CE6537A1-D6FC-4f65-9D91-7224C49458BB}"/>
                <c:ext xmlns:c16="http://schemas.microsoft.com/office/drawing/2014/chart" uri="{C3380CC4-5D6E-409C-BE32-E72D297353CC}">
                  <c16:uniqueId val="{00000007-F733-43E4-9CF0-454AA4092A74}"/>
                </c:ext>
              </c:extLst>
            </c:dLbl>
            <c:dLbl>
              <c:idx val="8"/>
              <c:delete val="1"/>
              <c:extLst>
                <c:ext xmlns:c15="http://schemas.microsoft.com/office/drawing/2012/chart" uri="{CE6537A1-D6FC-4f65-9D91-7224C49458BB}"/>
                <c:ext xmlns:c16="http://schemas.microsoft.com/office/drawing/2014/chart" uri="{C3380CC4-5D6E-409C-BE32-E72D297353CC}">
                  <c16:uniqueId val="{00000008-F733-43E4-9CF0-454AA4092A74}"/>
                </c:ext>
              </c:extLst>
            </c:dLbl>
            <c:dLbl>
              <c:idx val="9"/>
              <c:delete val="1"/>
              <c:extLst>
                <c:ext xmlns:c15="http://schemas.microsoft.com/office/drawing/2012/chart" uri="{CE6537A1-D6FC-4f65-9D91-7224C49458BB}"/>
                <c:ext xmlns:c16="http://schemas.microsoft.com/office/drawing/2014/chart" uri="{C3380CC4-5D6E-409C-BE32-E72D297353CC}">
                  <c16:uniqueId val="{00000009-F733-43E4-9CF0-454AA4092A74}"/>
                </c:ext>
              </c:extLst>
            </c:dLbl>
            <c:dLbl>
              <c:idx val="10"/>
              <c:layout>
                <c:manualLayout>
                  <c:x val="0"/>
                  <c:y val="-0.138749255414585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733-43E4-9CF0-454AA4092A74}"/>
                </c:ext>
              </c:extLst>
            </c:dLbl>
            <c:dLbl>
              <c:idx val="11"/>
              <c:layout>
                <c:manualLayout>
                  <c:x val="7.6752948082003964E-17"/>
                  <c:y val="-0.167129784931205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733-43E4-9CF0-454AA4092A74}"/>
                </c:ext>
              </c:extLst>
            </c:dLbl>
            <c:dLbl>
              <c:idx val="12"/>
              <c:layout>
                <c:manualLayout>
                  <c:x val="-2.0932864019621621E-3"/>
                  <c:y val="-0.122982294572018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733-43E4-9CF0-454AA4092A74}"/>
                </c:ext>
              </c:extLst>
            </c:dLbl>
            <c:dLbl>
              <c:idx val="13"/>
              <c:layout>
                <c:manualLayout>
                  <c:x val="-1.5350589616400793E-16"/>
                  <c:y val="-7.88348042128326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733-43E4-9CF0-454AA4092A74}"/>
                </c:ext>
              </c:extLst>
            </c:dLbl>
            <c:dLbl>
              <c:idx val="14"/>
              <c:layout>
                <c:manualLayout>
                  <c:x val="-2.0932864019620853E-3"/>
                  <c:y val="-0.129289078909045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733-43E4-9CF0-454AA4092A74}"/>
                </c:ext>
              </c:extLst>
            </c:dLbl>
            <c:dLbl>
              <c:idx val="15"/>
              <c:layout>
                <c:manualLayout>
                  <c:x val="-4.1865728039241707E-3"/>
                  <c:y val="-0.110368725897965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733-43E4-9CF0-454AA4092A74}"/>
                </c:ext>
              </c:extLst>
            </c:dLbl>
            <c:dLbl>
              <c:idx val="16"/>
              <c:layout>
                <c:manualLayout>
                  <c:x val="-1.5186895959083592E-16"/>
                  <c:y val="-8.50990516831441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733-43E4-9CF0-454AA4092A74}"/>
                </c:ext>
              </c:extLst>
            </c:dLbl>
            <c:spPr>
              <a:solidFill>
                <a:srgbClr val="C3E5F5"/>
              </a:solidFill>
              <a:ln>
                <a:noFill/>
              </a:ln>
              <a:effectLst/>
            </c:spPr>
            <c:txPr>
              <a:bodyPr rot="0" spcFirstLastPara="1" vertOverflow="ellipsis" vert="horz" wrap="square" lIns="38100" tIns="19050" rIns="38100" bIns="19050" anchor="ctr" anchorCtr="0">
                <a:spAutoFit/>
              </a:bodyPr>
              <a:lstStyle/>
              <a:p>
                <a:pPr algn="ctr">
                  <a:defRPr lang="en-GB" sz="800" b="1" i="0" u="none" strike="noStrike" kern="1200" baseline="0">
                    <a:solidFill>
                      <a:schemeClr val="accent2"/>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FY22</c:v>
                </c:pt>
              </c:strCache>
            </c:strRef>
          </c:cat>
          <c:val>
            <c:numRef>
              <c:f>Sheet1!$B$2:$B$18</c:f>
              <c:numCache>
                <c:formatCode>#,##0</c:formatCode>
                <c:ptCount val="17"/>
                <c:pt idx="0">
                  <c:v>1317</c:v>
                </c:pt>
                <c:pt idx="1">
                  <c:v>2064</c:v>
                </c:pt>
                <c:pt idx="2">
                  <c:v>4130</c:v>
                </c:pt>
                <c:pt idx="3">
                  <c:v>11201</c:v>
                </c:pt>
                <c:pt idx="4">
                  <c:v>5608</c:v>
                </c:pt>
                <c:pt idx="5">
                  <c:v>4697</c:v>
                </c:pt>
                <c:pt idx="6">
                  <c:v>7561</c:v>
                </c:pt>
                <c:pt idx="7">
                  <c:v>4133</c:v>
                </c:pt>
                <c:pt idx="8">
                  <c:v>3055</c:v>
                </c:pt>
                <c:pt idx="9">
                  <c:v>2433</c:v>
                </c:pt>
                <c:pt idx="10">
                  <c:v>18062</c:v>
                </c:pt>
                <c:pt idx="11">
                  <c:v>56648</c:v>
                </c:pt>
                <c:pt idx="12">
                  <c:v>96788</c:v>
                </c:pt>
                <c:pt idx="13">
                  <c:v>146574</c:v>
                </c:pt>
                <c:pt idx="14">
                  <c:v>166289</c:v>
                </c:pt>
                <c:pt idx="15">
                  <c:v>128884</c:v>
                </c:pt>
                <c:pt idx="16">
                  <c:v>429315</c:v>
                </c:pt>
              </c:numCache>
            </c:numRef>
          </c:val>
          <c:extLst>
            <c:ext xmlns:c16="http://schemas.microsoft.com/office/drawing/2014/chart" uri="{C3380CC4-5D6E-409C-BE32-E72D297353CC}">
              <c16:uniqueId val="{00000011-F733-43E4-9CF0-454AA4092A74}"/>
            </c:ext>
          </c:extLst>
        </c:ser>
        <c:ser>
          <c:idx val="1"/>
          <c:order val="1"/>
          <c:tx>
            <c:strRef>
              <c:f>Sheet1!$C$1</c:f>
              <c:strCache>
                <c:ptCount val="1"/>
                <c:pt idx="0">
                  <c:v>Hybrid vehicles (left Y-axis)</c:v>
                </c:pt>
              </c:strCache>
            </c:strRef>
          </c:tx>
          <c:spPr>
            <a:solidFill>
              <a:srgbClr val="009CD8"/>
            </a:solidFill>
            <a:ln>
              <a:noFill/>
            </a:ln>
            <a:effectLst/>
          </c:spPr>
          <c:invertIfNegative val="0"/>
          <c:dLbls>
            <c:delete val="1"/>
          </c:dLbls>
          <c:cat>
            <c:strRef>
              <c:f>Sheet1!$A$2:$A$18</c:f>
              <c:strCache>
                <c:ptCount val="17"/>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FY22</c:v>
                </c:pt>
              </c:strCache>
            </c:strRef>
          </c:cat>
          <c:val>
            <c:numRef>
              <c:f>Sheet1!$C$2:$C$18</c:f>
              <c:numCache>
                <c:formatCode>#,##0</c:formatCode>
                <c:ptCount val="17"/>
                <c:pt idx="0">
                  <c:v>8</c:v>
                </c:pt>
                <c:pt idx="1">
                  <c:v>5</c:v>
                </c:pt>
                <c:pt idx="2">
                  <c:v>5</c:v>
                </c:pt>
                <c:pt idx="3">
                  <c:v>26</c:v>
                </c:pt>
                <c:pt idx="4">
                  <c:v>43</c:v>
                </c:pt>
                <c:pt idx="5">
                  <c:v>38</c:v>
                </c:pt>
                <c:pt idx="6">
                  <c:v>38</c:v>
                </c:pt>
                <c:pt idx="7">
                  <c:v>47</c:v>
                </c:pt>
                <c:pt idx="8">
                  <c:v>34</c:v>
                </c:pt>
                <c:pt idx="9">
                  <c:v>31</c:v>
                </c:pt>
                <c:pt idx="10">
                  <c:v>1981</c:v>
                </c:pt>
                <c:pt idx="11">
                  <c:v>19730</c:v>
                </c:pt>
                <c:pt idx="12">
                  <c:v>52840</c:v>
                </c:pt>
                <c:pt idx="13">
                  <c:v>90034</c:v>
                </c:pt>
                <c:pt idx="14">
                  <c:v>96993</c:v>
                </c:pt>
                <c:pt idx="15">
                  <c:v>97354</c:v>
                </c:pt>
                <c:pt idx="16">
                  <c:v>115319</c:v>
                </c:pt>
              </c:numCache>
            </c:numRef>
          </c:val>
          <c:extLst>
            <c:ext xmlns:c16="http://schemas.microsoft.com/office/drawing/2014/chart" uri="{C3380CC4-5D6E-409C-BE32-E72D297353CC}">
              <c16:uniqueId val="{00000012-F733-43E4-9CF0-454AA4092A74}"/>
            </c:ext>
          </c:extLst>
        </c:ser>
        <c:dLbls>
          <c:showLegendKey val="0"/>
          <c:showVal val="1"/>
          <c:showCatName val="0"/>
          <c:showSerName val="0"/>
          <c:showPercent val="0"/>
          <c:showBubbleSize val="0"/>
        </c:dLbls>
        <c:gapWidth val="150"/>
        <c:axId val="979424864"/>
        <c:axId val="978063184"/>
      </c:barChart>
      <c:lineChart>
        <c:grouping val="stacked"/>
        <c:varyColors val="0"/>
        <c:ser>
          <c:idx val="2"/>
          <c:order val="2"/>
          <c:tx>
            <c:strRef>
              <c:f>Sheet1!$D$1</c:f>
              <c:strCache>
                <c:ptCount val="1"/>
                <c:pt idx="0">
                  <c:v>Electric vehicles as % of overall vehicle sales (Right Y-axis)</c:v>
                </c:pt>
              </c:strCache>
            </c:strRef>
          </c:tx>
          <c:spPr>
            <a:ln w="28575" cap="rnd">
              <a:solidFill>
                <a:srgbClr val="87BD41"/>
              </a:solidFill>
              <a:round/>
            </a:ln>
            <a:effectLst/>
          </c:spPr>
          <c:marker>
            <c:symbol val="circle"/>
            <c:size val="5"/>
            <c:spPr>
              <a:solidFill>
                <a:srgbClr val="87BD41"/>
              </a:solidFill>
              <a:ln w="9525">
                <a:solidFill>
                  <a:srgbClr val="87BD4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13-F733-43E4-9CF0-454AA4092A74}"/>
                </c:ext>
              </c:extLst>
            </c:dLbl>
            <c:dLbl>
              <c:idx val="1"/>
              <c:delete val="1"/>
              <c:extLst>
                <c:ext xmlns:c15="http://schemas.microsoft.com/office/drawing/2012/chart" uri="{CE6537A1-D6FC-4f65-9D91-7224C49458BB}"/>
                <c:ext xmlns:c16="http://schemas.microsoft.com/office/drawing/2014/chart" uri="{C3380CC4-5D6E-409C-BE32-E72D297353CC}">
                  <c16:uniqueId val="{00000014-F733-43E4-9CF0-454AA4092A74}"/>
                </c:ext>
              </c:extLst>
            </c:dLbl>
            <c:dLbl>
              <c:idx val="2"/>
              <c:delete val="1"/>
              <c:extLst>
                <c:ext xmlns:c15="http://schemas.microsoft.com/office/drawing/2012/chart" uri="{CE6537A1-D6FC-4f65-9D91-7224C49458BB}"/>
                <c:ext xmlns:c16="http://schemas.microsoft.com/office/drawing/2014/chart" uri="{C3380CC4-5D6E-409C-BE32-E72D297353CC}">
                  <c16:uniqueId val="{00000015-F733-43E4-9CF0-454AA4092A74}"/>
                </c:ext>
              </c:extLst>
            </c:dLbl>
            <c:dLbl>
              <c:idx val="3"/>
              <c:delete val="1"/>
              <c:extLst>
                <c:ext xmlns:c15="http://schemas.microsoft.com/office/drawing/2012/chart" uri="{CE6537A1-D6FC-4f65-9D91-7224C49458BB}"/>
                <c:ext xmlns:c16="http://schemas.microsoft.com/office/drawing/2014/chart" uri="{C3380CC4-5D6E-409C-BE32-E72D297353CC}">
                  <c16:uniqueId val="{00000016-F733-43E4-9CF0-454AA4092A74}"/>
                </c:ext>
              </c:extLst>
            </c:dLbl>
            <c:dLbl>
              <c:idx val="4"/>
              <c:delete val="1"/>
              <c:extLst>
                <c:ext xmlns:c15="http://schemas.microsoft.com/office/drawing/2012/chart" uri="{CE6537A1-D6FC-4f65-9D91-7224C49458BB}"/>
                <c:ext xmlns:c16="http://schemas.microsoft.com/office/drawing/2014/chart" uri="{C3380CC4-5D6E-409C-BE32-E72D297353CC}">
                  <c16:uniqueId val="{00000017-F733-43E4-9CF0-454AA4092A74}"/>
                </c:ext>
              </c:extLst>
            </c:dLbl>
            <c:dLbl>
              <c:idx val="5"/>
              <c:delete val="1"/>
              <c:extLst>
                <c:ext xmlns:c15="http://schemas.microsoft.com/office/drawing/2012/chart" uri="{CE6537A1-D6FC-4f65-9D91-7224C49458BB}"/>
                <c:ext xmlns:c16="http://schemas.microsoft.com/office/drawing/2014/chart" uri="{C3380CC4-5D6E-409C-BE32-E72D297353CC}">
                  <c16:uniqueId val="{00000018-F733-43E4-9CF0-454AA4092A74}"/>
                </c:ext>
              </c:extLst>
            </c:dLbl>
            <c:dLbl>
              <c:idx val="6"/>
              <c:delete val="1"/>
              <c:extLst>
                <c:ext xmlns:c15="http://schemas.microsoft.com/office/drawing/2012/chart" uri="{CE6537A1-D6FC-4f65-9D91-7224C49458BB}"/>
                <c:ext xmlns:c16="http://schemas.microsoft.com/office/drawing/2014/chart" uri="{C3380CC4-5D6E-409C-BE32-E72D297353CC}">
                  <c16:uniqueId val="{00000019-F733-43E4-9CF0-454AA4092A74}"/>
                </c:ext>
              </c:extLst>
            </c:dLbl>
            <c:dLbl>
              <c:idx val="7"/>
              <c:delete val="1"/>
              <c:extLst>
                <c:ext xmlns:c15="http://schemas.microsoft.com/office/drawing/2012/chart" uri="{CE6537A1-D6FC-4f65-9D91-7224C49458BB}"/>
                <c:ext xmlns:c16="http://schemas.microsoft.com/office/drawing/2014/chart" uri="{C3380CC4-5D6E-409C-BE32-E72D297353CC}">
                  <c16:uniqueId val="{0000001A-F733-43E4-9CF0-454AA4092A74}"/>
                </c:ext>
              </c:extLst>
            </c:dLbl>
            <c:dLbl>
              <c:idx val="8"/>
              <c:delete val="1"/>
              <c:extLst>
                <c:ext xmlns:c15="http://schemas.microsoft.com/office/drawing/2012/chart" uri="{CE6537A1-D6FC-4f65-9D91-7224C49458BB}"/>
                <c:ext xmlns:c16="http://schemas.microsoft.com/office/drawing/2014/chart" uri="{C3380CC4-5D6E-409C-BE32-E72D297353CC}">
                  <c16:uniqueId val="{0000001B-F733-43E4-9CF0-454AA4092A74}"/>
                </c:ext>
              </c:extLst>
            </c:dLbl>
            <c:dLbl>
              <c:idx val="9"/>
              <c:delete val="1"/>
              <c:extLst>
                <c:ext xmlns:c15="http://schemas.microsoft.com/office/drawing/2012/chart" uri="{CE6537A1-D6FC-4f65-9D91-7224C49458BB}"/>
                <c:ext xmlns:c16="http://schemas.microsoft.com/office/drawing/2014/chart" uri="{C3380CC4-5D6E-409C-BE32-E72D297353CC}">
                  <c16:uniqueId val="{0000001C-F733-43E4-9CF0-454AA4092A74}"/>
                </c:ext>
              </c:extLst>
            </c:dLbl>
            <c:spPr>
              <a:solidFill>
                <a:srgbClr val="C3E5F5"/>
              </a:solid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2"/>
                    </a:solidFill>
                    <a:latin typeface="Calibri" panose="020F0502020204030204" pitchFamily="34" charset="0"/>
                    <a:ea typeface="+mn-ea"/>
                    <a:cs typeface="Calibri" panose="020F050202020403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FY22</c:v>
                </c:pt>
              </c:strCache>
            </c:strRef>
          </c:cat>
          <c:val>
            <c:numRef>
              <c:f>Sheet1!$D$2:$D$18</c:f>
              <c:numCache>
                <c:formatCode>0.00%</c:formatCode>
                <c:ptCount val="17"/>
                <c:pt idx="0">
                  <c:v>2.4480177283324873E-4</c:v>
                </c:pt>
                <c:pt idx="1">
                  <c:v>3.145202286488918E-4</c:v>
                </c:pt>
                <c:pt idx="2">
                  <c:v>5.5817290142193537E-4</c:v>
                </c:pt>
                <c:pt idx="3">
                  <c:v>1.4567895614739574E-3</c:v>
                </c:pt>
                <c:pt idx="4">
                  <c:v>5.8316635412984836E-4</c:v>
                </c:pt>
                <c:pt idx="5">
                  <c:v>3.594244739524005E-4</c:v>
                </c:pt>
                <c:pt idx="6">
                  <c:v>4.9524337763450518E-4</c:v>
                </c:pt>
                <c:pt idx="7">
                  <c:v>2.6004788077336338E-4</c:v>
                </c:pt>
                <c:pt idx="8">
                  <c:v>1.8707357710949339E-4</c:v>
                </c:pt>
                <c:pt idx="9">
                  <c:v>1.3885209438381231E-4</c:v>
                </c:pt>
                <c:pt idx="10">
                  <c:v>9.8970508355643522E-4</c:v>
                </c:pt>
                <c:pt idx="11">
                  <c:v>2.9117321814974245E-3</c:v>
                </c:pt>
                <c:pt idx="12">
                  <c:v>4.5216942328777177E-3</c:v>
                </c:pt>
                <c:pt idx="13">
                  <c:v>6.4988386031740175E-3</c:v>
                </c:pt>
                <c:pt idx="14">
                  <c:v>7.6204635308057571E-3</c:v>
                </c:pt>
                <c:pt idx="15">
                  <c:v>8.5000000000000006E-3</c:v>
                </c:pt>
                <c:pt idx="16">
                  <c:v>2.6100000000000002E-2</c:v>
                </c:pt>
              </c:numCache>
            </c:numRef>
          </c:val>
          <c:smooth val="0"/>
          <c:extLst>
            <c:ext xmlns:c16="http://schemas.microsoft.com/office/drawing/2014/chart" uri="{C3380CC4-5D6E-409C-BE32-E72D297353CC}">
              <c16:uniqueId val="{0000001D-F733-43E4-9CF0-454AA4092A74}"/>
            </c:ext>
          </c:extLst>
        </c:ser>
        <c:dLbls>
          <c:showLegendKey val="0"/>
          <c:showVal val="1"/>
          <c:showCatName val="0"/>
          <c:showSerName val="0"/>
          <c:showPercent val="0"/>
          <c:showBubbleSize val="0"/>
        </c:dLbls>
        <c:marker val="1"/>
        <c:smooth val="0"/>
        <c:axId val="978604608"/>
        <c:axId val="978347920"/>
      </c:lineChart>
      <c:catAx>
        <c:axId val="97942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063184"/>
        <c:crosses val="autoZero"/>
        <c:auto val="1"/>
        <c:lblAlgn val="ctr"/>
        <c:lblOffset val="100"/>
        <c:noMultiLvlLbl val="0"/>
      </c:catAx>
      <c:valAx>
        <c:axId val="978063184"/>
        <c:scaling>
          <c:orientation val="minMax"/>
        </c:scaling>
        <c:delete val="0"/>
        <c:axPos val="l"/>
        <c:title>
          <c:tx>
            <c:rich>
              <a:bodyPr rot="-5400000" spcFirstLastPara="1" vertOverflow="ellipsis" vert="horz" wrap="square" anchor="ctr" anchorCtr="1"/>
              <a:lstStyle/>
              <a:p>
                <a:pPr algn="ctr" rtl="0">
                  <a:defRPr lang="en-GB" sz="700" b="0" i="0" u="none" strike="noStrike" kern="1200" baseline="0" dirty="0" smtClean="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defRPr>
                </a:pPr>
                <a:r>
                  <a:rPr lang="en-GB" sz="700" b="0" i="0" u="none" strike="noStrike" kern="1200" baseline="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Vehicle sales</a:t>
                </a:r>
              </a:p>
            </c:rich>
          </c:tx>
          <c:overlay val="0"/>
          <c:spPr>
            <a:noFill/>
            <a:ln>
              <a:noFill/>
            </a:ln>
            <a:effectLst/>
          </c:spPr>
          <c:txPr>
            <a:bodyPr rot="-5400000" spcFirstLastPara="1" vertOverflow="ellipsis" vert="horz" wrap="square" anchor="ctr" anchorCtr="1"/>
            <a:lstStyle/>
            <a:p>
              <a:pPr algn="ctr" rtl="0">
                <a:defRPr lang="en-GB" sz="700" b="0" i="0" u="none" strike="noStrike" kern="1200" baseline="0" dirty="0" smtClean="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9424864"/>
        <c:crosses val="autoZero"/>
        <c:crossBetween val="between"/>
      </c:valAx>
      <c:valAx>
        <c:axId val="978347920"/>
        <c:scaling>
          <c:orientation val="minMax"/>
        </c:scaling>
        <c:delete val="0"/>
        <c:axPos val="r"/>
        <c:title>
          <c:tx>
            <c:rich>
              <a:bodyPr rot="-5400000" spcFirstLastPara="1" vertOverflow="ellipsis" vert="horz" wrap="square" anchor="ctr" anchorCtr="1"/>
              <a:lstStyle/>
              <a:p>
                <a:pPr algn="ctr" rtl="0">
                  <a:defRPr lang="en-GB" sz="700" b="0" i="0" u="none" strike="noStrike" kern="1200" baseline="0" dirty="0" smtClean="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defRPr>
                </a:pPr>
                <a:r>
                  <a:rPr lang="en-GB" sz="700" b="0" i="0" u="none" strike="noStrike" kern="1200" baseline="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Share of EV in overall vehicle sales</a:t>
                </a:r>
              </a:p>
            </c:rich>
          </c:tx>
          <c:layout>
            <c:manualLayout>
              <c:xMode val="edge"/>
              <c:yMode val="edge"/>
              <c:x val="0.97405081754984058"/>
              <c:y val="0.25652356849964769"/>
            </c:manualLayout>
          </c:layout>
          <c:overlay val="0"/>
          <c:spPr>
            <a:noFill/>
            <a:ln>
              <a:noFill/>
            </a:ln>
            <a:effectLst/>
          </c:spPr>
          <c:txPr>
            <a:bodyPr rot="-5400000" spcFirstLastPara="1" vertOverflow="ellipsis" vert="horz" wrap="square" anchor="ctr" anchorCtr="1"/>
            <a:lstStyle/>
            <a:p>
              <a:pPr algn="ctr" rtl="0">
                <a:defRPr lang="en-GB" sz="700" b="0" i="0" u="none" strike="noStrike" kern="1200" baseline="0" dirty="0" smtClean="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604608"/>
        <c:crosses val="max"/>
        <c:crossBetween val="between"/>
      </c:valAx>
      <c:catAx>
        <c:axId val="978604608"/>
        <c:scaling>
          <c:orientation val="minMax"/>
        </c:scaling>
        <c:delete val="1"/>
        <c:axPos val="b"/>
        <c:numFmt formatCode="General" sourceLinked="1"/>
        <c:majorTickMark val="none"/>
        <c:minorTickMark val="none"/>
        <c:tickLblPos val="nextTo"/>
        <c:crossAx val="978347920"/>
        <c:crosses val="autoZero"/>
        <c:auto val="1"/>
        <c:lblAlgn val="ctr"/>
        <c:lblOffset val="100"/>
        <c:noMultiLvlLbl val="0"/>
      </c:catAx>
      <c:spPr>
        <a:noFill/>
        <a:ln>
          <a:noFill/>
        </a:ln>
        <a:effectLst/>
      </c:spPr>
    </c:plotArea>
    <c:legend>
      <c:legendPos val="b"/>
      <c:layout>
        <c:manualLayout>
          <c:xMode val="edge"/>
          <c:yMode val="edge"/>
          <c:x val="0"/>
          <c:y val="0.9174575946262874"/>
          <c:w val="0.99838437847936756"/>
          <c:h val="4.940521312834132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800" b="1" i="0" u="none" strike="noStrike" kern="1200" spc="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r>
              <a:rPr lang="en-GB" sz="800" b="1" dirty="0"/>
              <a:t>FY22 snapshot</a:t>
            </a:r>
          </a:p>
        </c:rich>
      </c:tx>
      <c:layout>
        <c:manualLayout>
          <c:xMode val="edge"/>
          <c:yMode val="edge"/>
          <c:x val="0.32594063599673134"/>
          <c:y val="4.158152259149746E-3"/>
        </c:manualLayout>
      </c:layout>
      <c:overlay val="0"/>
      <c:spPr>
        <a:noFill/>
        <a:ln>
          <a:noFill/>
        </a:ln>
        <a:effectLst/>
      </c:spPr>
      <c:txPr>
        <a:bodyPr rot="0" spcFirstLastPara="1" vertOverflow="ellipsis" vert="horz" wrap="square" anchor="ctr" anchorCtr="1"/>
        <a:lstStyle/>
        <a:p>
          <a:pPr>
            <a:defRPr lang="en-GB" sz="800" b="1" i="0" u="none" strike="noStrike" kern="1200" spc="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title>
    <c:autoTitleDeleted val="0"/>
    <c:plotArea>
      <c:layout>
        <c:manualLayout>
          <c:layoutTarget val="inner"/>
          <c:xMode val="edge"/>
          <c:yMode val="edge"/>
          <c:x val="0.17304891536874659"/>
          <c:y val="0.2400025966908278"/>
          <c:w val="0.67629610804658546"/>
          <c:h val="0.65187050785412803"/>
        </c:manualLayout>
      </c:layout>
      <c:barChart>
        <c:barDir val="col"/>
        <c:grouping val="clustered"/>
        <c:varyColors val="0"/>
        <c:ser>
          <c:idx val="0"/>
          <c:order val="0"/>
          <c:tx>
            <c:strRef>
              <c:f>Sheet1!$B$1</c:f>
              <c:strCache>
                <c:ptCount val="1"/>
                <c:pt idx="0">
                  <c:v>Electric vehicles (EV)</c:v>
                </c:pt>
              </c:strCache>
            </c:strRef>
          </c:tx>
          <c:spPr>
            <a:solidFill>
              <a:srgbClr val="9D9D9C"/>
            </a:solidFill>
            <a:ln>
              <a:noFill/>
            </a:ln>
            <a:effectLst/>
          </c:spPr>
          <c:invertIfNegative val="0"/>
          <c:dLbls>
            <c:dLbl>
              <c:idx val="0"/>
              <c:layout>
                <c:manualLayout>
                  <c:x val="4.3968433358858956E-3"/>
                  <c:y val="-0.12970700480330355"/>
                </c:manualLayout>
              </c:layout>
              <c:spPr>
                <a:solidFill>
                  <a:srgbClr val="C3E5F5"/>
                </a:solidFill>
                <a:ln>
                  <a:noFill/>
                </a:ln>
                <a:effectLst/>
              </c:spPr>
              <c:txPr>
                <a:bodyPr rot="0" spcFirstLastPara="1" vertOverflow="ellipsis" vert="horz" wrap="square" lIns="38100" tIns="19050" rIns="38100" bIns="19050" anchor="ctr" anchorCtr="0">
                  <a:noAutofit/>
                </a:bodyPr>
                <a:lstStyle/>
                <a:p>
                  <a:pPr algn="ctr">
                    <a:defRPr lang="en-GB" sz="800" b="1" i="0" u="none" strike="noStrike" kern="1200" baseline="0">
                      <a:solidFill>
                        <a:schemeClr val="accent2"/>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5821472743970497"/>
                      <c:h val="8.7552142068861707E-2"/>
                    </c:manualLayout>
                  </c15:layout>
                </c:ext>
                <c:ext xmlns:c16="http://schemas.microsoft.com/office/drawing/2014/chart" uri="{C3380CC4-5D6E-409C-BE32-E72D297353CC}">
                  <c16:uniqueId val="{00000000-1EB4-4AA2-BD6A-F8716D442B5A}"/>
                </c:ext>
              </c:extLst>
            </c:dLbl>
            <c:dLbl>
              <c:idx val="1"/>
              <c:layout>
                <c:manualLayout>
                  <c:x val="3.5909759987791303E-3"/>
                  <c:y val="-0.1273786003951336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B4-4AA2-BD6A-F8716D442B5A}"/>
                </c:ext>
              </c:extLst>
            </c:dLbl>
            <c:dLbl>
              <c:idx val="2"/>
              <c:layout>
                <c:manualLayout>
                  <c:x val="-4.4225376567800611E-4"/>
                  <c:y val="-6.716582111442846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EB4-4AA2-BD6A-F8716D442B5A}"/>
                </c:ext>
              </c:extLst>
            </c:dLbl>
            <c:spPr>
              <a:solidFill>
                <a:srgbClr val="C3E5F5"/>
              </a:solidFill>
              <a:ln>
                <a:noFill/>
              </a:ln>
              <a:effectLst/>
            </c:spPr>
            <c:txPr>
              <a:bodyPr rot="0" spcFirstLastPara="1" vertOverflow="ellipsis" vert="horz" wrap="square" lIns="38100" tIns="19050" rIns="38100" bIns="19050" anchor="ctr" anchorCtr="0">
                <a:spAutoFit/>
              </a:bodyPr>
              <a:lstStyle/>
              <a:p>
                <a:pPr algn="ctr">
                  <a:defRPr lang="en-GB" sz="800" b="1" i="0" u="none" strike="noStrike" kern="1200" baseline="0">
                    <a:solidFill>
                      <a:schemeClr val="accent2"/>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Sheet1!$B$2:$B$5</c:f>
              <c:numCache>
                <c:formatCode>#,##0</c:formatCode>
                <c:ptCount val="4"/>
                <c:pt idx="0">
                  <c:v>28657</c:v>
                </c:pt>
                <c:pt idx="1">
                  <c:v>89500</c:v>
                </c:pt>
                <c:pt idx="2">
                  <c:v>131733</c:v>
                </c:pt>
                <c:pt idx="3">
                  <c:v>179425</c:v>
                </c:pt>
              </c:numCache>
            </c:numRef>
          </c:val>
          <c:extLst>
            <c:ext xmlns:c16="http://schemas.microsoft.com/office/drawing/2014/chart" uri="{C3380CC4-5D6E-409C-BE32-E72D297353CC}">
              <c16:uniqueId val="{00000003-1EB4-4AA2-BD6A-F8716D442B5A}"/>
            </c:ext>
          </c:extLst>
        </c:ser>
        <c:ser>
          <c:idx val="1"/>
          <c:order val="1"/>
          <c:tx>
            <c:strRef>
              <c:f>Sheet1!$C$1</c:f>
              <c:strCache>
                <c:ptCount val="1"/>
                <c:pt idx="0">
                  <c:v>Hybrid vehicles</c:v>
                </c:pt>
              </c:strCache>
            </c:strRef>
          </c:tx>
          <c:spPr>
            <a:solidFill>
              <a:srgbClr val="009CD8"/>
            </a:solidFill>
            <a:ln>
              <a:noFill/>
            </a:ln>
            <a:effectLst/>
          </c:spPr>
          <c:invertIfNegative val="0"/>
          <c:cat>
            <c:strRef>
              <c:f>Sheet1!$A$2:$A$5</c:f>
              <c:strCache>
                <c:ptCount val="4"/>
                <c:pt idx="0">
                  <c:v>Q1</c:v>
                </c:pt>
                <c:pt idx="1">
                  <c:v>Q2</c:v>
                </c:pt>
                <c:pt idx="2">
                  <c:v>Q3</c:v>
                </c:pt>
                <c:pt idx="3">
                  <c:v>Q4</c:v>
                </c:pt>
              </c:strCache>
            </c:strRef>
          </c:cat>
          <c:val>
            <c:numRef>
              <c:f>Sheet1!$C$2:$C$5</c:f>
              <c:numCache>
                <c:formatCode>#,##0</c:formatCode>
                <c:ptCount val="4"/>
                <c:pt idx="0">
                  <c:v>18148</c:v>
                </c:pt>
                <c:pt idx="1">
                  <c:v>34693</c:v>
                </c:pt>
                <c:pt idx="2">
                  <c:v>34222</c:v>
                </c:pt>
                <c:pt idx="3">
                  <c:v>28256</c:v>
                </c:pt>
              </c:numCache>
            </c:numRef>
          </c:val>
          <c:extLst>
            <c:ext xmlns:c16="http://schemas.microsoft.com/office/drawing/2014/chart" uri="{C3380CC4-5D6E-409C-BE32-E72D297353CC}">
              <c16:uniqueId val="{00000004-1EB4-4AA2-BD6A-F8716D442B5A}"/>
            </c:ext>
          </c:extLst>
        </c:ser>
        <c:dLbls>
          <c:showLegendKey val="0"/>
          <c:showVal val="0"/>
          <c:showCatName val="0"/>
          <c:showSerName val="0"/>
          <c:showPercent val="0"/>
          <c:showBubbleSize val="0"/>
        </c:dLbls>
        <c:gapWidth val="219"/>
        <c:axId val="263666048"/>
        <c:axId val="603316000"/>
      </c:barChart>
      <c:lineChart>
        <c:grouping val="standard"/>
        <c:varyColors val="0"/>
        <c:ser>
          <c:idx val="2"/>
          <c:order val="2"/>
          <c:tx>
            <c:strRef>
              <c:f>Sheet1!$D$1</c:f>
              <c:strCache>
                <c:ptCount val="1"/>
                <c:pt idx="0">
                  <c:v>Electric vehicles as % of overall vehicle sales</c:v>
                </c:pt>
              </c:strCache>
            </c:strRef>
          </c:tx>
          <c:spPr>
            <a:ln w="28575" cap="rnd">
              <a:solidFill>
                <a:srgbClr val="92D050"/>
              </a:solidFill>
              <a:round/>
            </a:ln>
            <a:effectLst/>
          </c:spPr>
          <c:marker>
            <c:symbol val="circle"/>
            <c:size val="5"/>
            <c:spPr>
              <a:solidFill>
                <a:srgbClr val="92D050"/>
              </a:solidFill>
              <a:ln w="9525">
                <a:solidFill>
                  <a:srgbClr val="92D050"/>
                </a:solidFill>
                <a:tailEnd type="oval"/>
              </a:ln>
              <a:effectLst/>
            </c:spPr>
          </c:marker>
          <c:dPt>
            <c:idx val="1"/>
            <c:marker>
              <c:symbol val="circle"/>
              <c:size val="5"/>
              <c:spPr>
                <a:solidFill>
                  <a:srgbClr val="92D050"/>
                </a:solidFill>
                <a:ln w="9525">
                  <a:solidFill>
                    <a:srgbClr val="92D050"/>
                  </a:solidFill>
                  <a:headEnd type="oval"/>
                  <a:tailEnd type="oval"/>
                </a:ln>
                <a:effectLst/>
              </c:spPr>
            </c:marker>
            <c:bubble3D val="0"/>
            <c:extLst>
              <c:ext xmlns:c16="http://schemas.microsoft.com/office/drawing/2014/chart" uri="{C3380CC4-5D6E-409C-BE32-E72D297353CC}">
                <c16:uniqueId val="{00000005-1EB4-4AA2-BD6A-F8716D442B5A}"/>
              </c:ext>
            </c:extLst>
          </c:dPt>
          <c:dLbls>
            <c:spPr>
              <a:solidFill>
                <a:srgbClr val="C3E5F5"/>
              </a:solidFill>
              <a:ln>
                <a:noFill/>
              </a:ln>
              <a:effectLst/>
            </c:spPr>
            <c:txPr>
              <a:bodyPr rot="0" spcFirstLastPara="1" vertOverflow="ellipsis" vert="horz" wrap="square" lIns="38100" tIns="19050" rIns="38100" bIns="19050" anchor="ctr" anchorCtr="0">
                <a:spAutoFit/>
              </a:bodyPr>
              <a:lstStyle/>
              <a:p>
                <a:pPr algn="ctr">
                  <a:defRPr lang="en-GB" sz="800" b="0" i="0" u="none" strike="noStrike" kern="1200" baseline="0">
                    <a:solidFill>
                      <a:schemeClr val="accent2"/>
                    </a:solidFill>
                    <a:latin typeface="Calibri" panose="020F0502020204030204" pitchFamily="34" charset="0"/>
                    <a:ea typeface="+mn-ea"/>
                    <a:cs typeface="Calibri" panose="020F050202020403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Sheet1!$D$2:$D$5</c:f>
              <c:numCache>
                <c:formatCode>0.00%</c:formatCode>
                <c:ptCount val="4"/>
                <c:pt idx="0">
                  <c:v>9.7100241251253695E-3</c:v>
                </c:pt>
                <c:pt idx="1">
                  <c:v>2.0998594619198112E-2</c:v>
                </c:pt>
                <c:pt idx="2">
                  <c:v>2.7640345046378825E-2</c:v>
                </c:pt>
                <c:pt idx="3">
                  <c:v>4.02E-2</c:v>
                </c:pt>
              </c:numCache>
            </c:numRef>
          </c:val>
          <c:smooth val="0"/>
          <c:extLst>
            <c:ext xmlns:c16="http://schemas.microsoft.com/office/drawing/2014/chart" uri="{C3380CC4-5D6E-409C-BE32-E72D297353CC}">
              <c16:uniqueId val="{00000006-1EB4-4AA2-BD6A-F8716D442B5A}"/>
            </c:ext>
          </c:extLst>
        </c:ser>
        <c:dLbls>
          <c:showLegendKey val="0"/>
          <c:showVal val="0"/>
          <c:showCatName val="0"/>
          <c:showSerName val="0"/>
          <c:showPercent val="0"/>
          <c:showBubbleSize val="0"/>
        </c:dLbls>
        <c:marker val="1"/>
        <c:smooth val="0"/>
        <c:axId val="482202752"/>
        <c:axId val="986222112"/>
      </c:lineChart>
      <c:catAx>
        <c:axId val="263666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GB" sz="6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crossAx val="603316000"/>
        <c:crosses val="autoZero"/>
        <c:auto val="1"/>
        <c:lblAlgn val="ctr"/>
        <c:lblOffset val="100"/>
        <c:noMultiLvlLbl val="0"/>
      </c:catAx>
      <c:valAx>
        <c:axId val="60331600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GB" sz="6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crossAx val="263666048"/>
        <c:crosses val="autoZero"/>
        <c:crossBetween val="between"/>
        <c:majorUnit val="50000"/>
      </c:valAx>
      <c:valAx>
        <c:axId val="98622211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lang="en-GB" sz="6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crossAx val="482202752"/>
        <c:crosses val="max"/>
        <c:crossBetween val="between"/>
        <c:majorUnit val="1.0000000000000002E-2"/>
      </c:valAx>
      <c:catAx>
        <c:axId val="482202752"/>
        <c:scaling>
          <c:orientation val="minMax"/>
        </c:scaling>
        <c:delete val="1"/>
        <c:axPos val="b"/>
        <c:numFmt formatCode="General" sourceLinked="1"/>
        <c:majorTickMark val="out"/>
        <c:minorTickMark val="none"/>
        <c:tickLblPos val="nextTo"/>
        <c:crossAx val="98622211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1">
          <a:lumMod val="75000"/>
        </a:schemeClr>
      </a:solidFill>
    </a:ln>
    <a:effectLst/>
  </c:spPr>
  <c:txPr>
    <a:bodyPr/>
    <a:lstStyle/>
    <a:p>
      <a:pPr algn="ctr">
        <a:defRPr lang="en-GB" sz="8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RE</a:t>
            </a:r>
            <a:r>
              <a:rPr lang="en-US" sz="1000" b="1" baseline="0" dirty="0">
                <a:latin typeface="Open Sans" panose="020B0606030504020204" pitchFamily="34" charset="0"/>
                <a:ea typeface="Open Sans" panose="020B0606030504020204" pitchFamily="34" charset="0"/>
                <a:cs typeface="Open Sans" panose="020B0606030504020204" pitchFamily="34" charset="0"/>
              </a:rPr>
              <a:t> capacity addition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(MW)</a:t>
            </a:r>
          </a:p>
        </c:rich>
      </c:tx>
      <c:layout>
        <c:manualLayout>
          <c:xMode val="edge"/>
          <c:yMode val="edge"/>
          <c:x val="2.6792749156558178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5.2498703603273224E-2"/>
          <c:y val="0.16939155881284582"/>
          <c:w val="0.94461095748055346"/>
          <c:h val="0.63322560701598096"/>
        </c:manualLayout>
      </c:layout>
      <c:barChart>
        <c:barDir val="col"/>
        <c:grouping val="stacked"/>
        <c:varyColors val="0"/>
        <c:ser>
          <c:idx val="0"/>
          <c:order val="0"/>
          <c:tx>
            <c:strRef>
              <c:f>Sheet1!$B$1</c:f>
              <c:strCache>
                <c:ptCount val="1"/>
                <c:pt idx="0">
                  <c:v>Solar (grid-scale)</c:v>
                </c:pt>
              </c:strCache>
            </c:strRef>
          </c:tx>
          <c:spPr>
            <a:solidFill>
              <a:srgbClr val="009CD8"/>
            </a:solidFill>
            <a:ln>
              <a:noFill/>
            </a:ln>
            <a:effectLst/>
          </c:spPr>
          <c:invertIfNegative val="0"/>
          <c:dLbls>
            <c:spPr>
              <a:solidFill>
                <a:srgbClr val="009CD8">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pt idx="12">
                  <c:v>Q1 FY22</c:v>
                </c:pt>
                <c:pt idx="13">
                  <c:v>Q2 FY22</c:v>
                </c:pt>
                <c:pt idx="14">
                  <c:v>Q3 FY22</c:v>
                </c:pt>
                <c:pt idx="15">
                  <c:v>Q4 FY22</c:v>
                </c:pt>
              </c:strCache>
            </c:strRef>
          </c:cat>
          <c:val>
            <c:numRef>
              <c:f>Sheet1!$B$2:$B$17</c:f>
              <c:numCache>
                <c:formatCode>#,##0</c:formatCode>
                <c:ptCount val="16"/>
                <c:pt idx="0">
                  <c:v>1371.3500000000022</c:v>
                </c:pt>
                <c:pt idx="1">
                  <c:v>998.82999999999811</c:v>
                </c:pt>
                <c:pt idx="2">
                  <c:v>2189.4299999999967</c:v>
                </c:pt>
                <c:pt idx="3">
                  <c:v>2968.4500000000007</c:v>
                </c:pt>
                <c:pt idx="4">
                  <c:v>1228.5400000000009</c:v>
                </c:pt>
                <c:pt idx="5">
                  <c:v>1692.4599999999991</c:v>
                </c:pt>
                <c:pt idx="6">
                  <c:v>1425.8400000000001</c:v>
                </c:pt>
                <c:pt idx="7">
                  <c:v>1878.119999999999</c:v>
                </c:pt>
                <c:pt idx="8">
                  <c:v>716.66000000000349</c:v>
                </c:pt>
                <c:pt idx="9">
                  <c:v>529.27000000000044</c:v>
                </c:pt>
                <c:pt idx="10">
                  <c:v>1124.5699999999924</c:v>
                </c:pt>
                <c:pt idx="11">
                  <c:v>1402.4400000000214</c:v>
                </c:pt>
                <c:pt idx="12">
                  <c:v>1653.4599999999846</c:v>
                </c:pt>
                <c:pt idx="13">
                  <c:v>3401.9300000000003</c:v>
                </c:pt>
                <c:pt idx="14">
                  <c:v>2372</c:v>
                </c:pt>
                <c:pt idx="15">
                  <c:v>4190</c:v>
                </c:pt>
              </c:numCache>
            </c:numRef>
          </c:val>
          <c:extLst>
            <c:ext xmlns:c16="http://schemas.microsoft.com/office/drawing/2014/chart" uri="{C3380CC4-5D6E-409C-BE32-E72D297353CC}">
              <c16:uniqueId val="{00000000-A847-4860-BBF8-5DDF18C95B42}"/>
            </c:ext>
          </c:extLst>
        </c:ser>
        <c:ser>
          <c:idx val="1"/>
          <c:order val="1"/>
          <c:tx>
            <c:strRef>
              <c:f>Sheet1!$C$1</c:f>
              <c:strCache>
                <c:ptCount val="1"/>
                <c:pt idx="0">
                  <c:v>Wind</c:v>
                </c:pt>
              </c:strCache>
            </c:strRef>
          </c:tx>
          <c:spPr>
            <a:solidFill>
              <a:srgbClr val="C3E5F5"/>
            </a:solidFill>
            <a:ln>
              <a:noFill/>
            </a:ln>
            <a:effectLst/>
          </c:spPr>
          <c:invertIfNegative val="0"/>
          <c:dLbls>
            <c:dLbl>
              <c:idx val="5"/>
              <c:layout>
                <c:manualLayout>
                  <c:x val="0"/>
                  <c:y val="2.164409020472838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47-4860-BBF8-5DDF18C95B42}"/>
                </c:ext>
              </c:extLst>
            </c:dLbl>
            <c:dLbl>
              <c:idx val="9"/>
              <c:layout>
                <c:manualLayout>
                  <c:x val="0"/>
                  <c:y val="-2.1590598059566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847-4860-BBF8-5DDF18C95B42}"/>
                </c:ext>
              </c:extLst>
            </c:dLbl>
            <c:dLbl>
              <c:idx val="15"/>
              <c:layout>
                <c:manualLayout>
                  <c:x val="-1.5370637012142699E-16"/>
                  <c:y val="3.598433009927708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9BA-4B94-BDE8-7B2D38BF4EEF}"/>
                </c:ext>
              </c:extLst>
            </c:dLbl>
            <c:spPr>
              <a:solidFill>
                <a:schemeClr val="accent1">
                  <a:lumMod val="20000"/>
                  <a:lumOff val="80000"/>
                </a:scheme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pt idx="12">
                  <c:v>Q1 FY22</c:v>
                </c:pt>
                <c:pt idx="13">
                  <c:v>Q2 FY22</c:v>
                </c:pt>
                <c:pt idx="14">
                  <c:v>Q3 FY22</c:v>
                </c:pt>
                <c:pt idx="15">
                  <c:v>Q4 FY22</c:v>
                </c:pt>
              </c:strCache>
            </c:strRef>
          </c:cat>
          <c:val>
            <c:numRef>
              <c:f>Sheet1!$C$2:$C$17</c:f>
              <c:numCache>
                <c:formatCode>#,##0</c:formatCode>
                <c:ptCount val="16"/>
                <c:pt idx="0">
                  <c:v>247.4800000000032</c:v>
                </c:pt>
                <c:pt idx="1">
                  <c:v>321.61999999999534</c:v>
                </c:pt>
                <c:pt idx="2">
                  <c:v>844.66999999999825</c:v>
                </c:pt>
                <c:pt idx="3">
                  <c:v>487.81999999999971</c:v>
                </c:pt>
                <c:pt idx="4">
                  <c:v>463.15000000000146</c:v>
                </c:pt>
                <c:pt idx="5">
                  <c:v>841.19999999999709</c:v>
                </c:pt>
                <c:pt idx="6">
                  <c:v>348.36000000000058</c:v>
                </c:pt>
                <c:pt idx="7">
                  <c:v>390.56999999999971</c:v>
                </c:pt>
                <c:pt idx="8">
                  <c:v>160.30000000000291</c:v>
                </c:pt>
                <c:pt idx="9">
                  <c:v>294.59999999999854</c:v>
                </c:pt>
                <c:pt idx="10">
                  <c:v>500</c:v>
                </c:pt>
                <c:pt idx="11">
                  <c:v>623</c:v>
                </c:pt>
                <c:pt idx="12">
                  <c:v>239.59999999999854</c:v>
                </c:pt>
                <c:pt idx="13">
                  <c:v>383.80000000000291</c:v>
                </c:pt>
                <c:pt idx="14">
                  <c:v>212</c:v>
                </c:pt>
                <c:pt idx="15">
                  <c:v>275</c:v>
                </c:pt>
              </c:numCache>
            </c:numRef>
          </c:val>
          <c:extLst>
            <c:ext xmlns:c16="http://schemas.microsoft.com/office/drawing/2014/chart" uri="{C3380CC4-5D6E-409C-BE32-E72D297353CC}">
              <c16:uniqueId val="{00000003-A847-4860-BBF8-5DDF18C95B42}"/>
            </c:ext>
          </c:extLst>
        </c:ser>
        <c:ser>
          <c:idx val="2"/>
          <c:order val="2"/>
          <c:tx>
            <c:strRef>
              <c:f>Sheet1!$D$1</c:f>
              <c:strCache>
                <c:ptCount val="1"/>
                <c:pt idx="0">
                  <c:v>Small hydro</c:v>
                </c:pt>
              </c:strCache>
            </c:strRef>
          </c:tx>
          <c:spPr>
            <a:solidFill>
              <a:srgbClr val="87BD41"/>
            </a:solidFill>
            <a:ln>
              <a:noFill/>
            </a:ln>
            <a:effectLst/>
          </c:spPr>
          <c:invertIfNegative val="0"/>
          <c:cat>
            <c:strRef>
              <c:f>Sheet1!$A$2:$A$17</c:f>
              <c:strCache>
                <c:ptCount val="16"/>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pt idx="12">
                  <c:v>Q1 FY22</c:v>
                </c:pt>
                <c:pt idx="13">
                  <c:v>Q2 FY22</c:v>
                </c:pt>
                <c:pt idx="14">
                  <c:v>Q3 FY22</c:v>
                </c:pt>
                <c:pt idx="15">
                  <c:v>Q4 FY22</c:v>
                </c:pt>
              </c:strCache>
            </c:strRef>
          </c:cat>
          <c:val>
            <c:numRef>
              <c:f>Sheet1!$D$2:$D$17</c:f>
              <c:numCache>
                <c:formatCode>#,##0</c:formatCode>
                <c:ptCount val="16"/>
                <c:pt idx="0">
                  <c:v>7.3899999999994179</c:v>
                </c:pt>
                <c:pt idx="1">
                  <c:v>13.75</c:v>
                </c:pt>
                <c:pt idx="2">
                  <c:v>24.25</c:v>
                </c:pt>
                <c:pt idx="3">
                  <c:v>75.699999999999818</c:v>
                </c:pt>
                <c:pt idx="4">
                  <c:v>10.600000000000364</c:v>
                </c:pt>
                <c:pt idx="5">
                  <c:v>7.0600000000004002</c:v>
                </c:pt>
                <c:pt idx="6">
                  <c:v>36.75</c:v>
                </c:pt>
                <c:pt idx="7">
                  <c:v>35.599999999999454</c:v>
                </c:pt>
                <c:pt idx="8">
                  <c:v>5</c:v>
                </c:pt>
                <c:pt idx="9">
                  <c:v>51.8100000000004</c:v>
                </c:pt>
                <c:pt idx="10">
                  <c:v>10.484999999999673</c:v>
                </c:pt>
                <c:pt idx="11">
                  <c:v>36.350000000000364</c:v>
                </c:pt>
                <c:pt idx="12">
                  <c:v>7</c:v>
                </c:pt>
                <c:pt idx="13">
                  <c:v>16</c:v>
                </c:pt>
                <c:pt idx="14">
                  <c:v>30</c:v>
                </c:pt>
                <c:pt idx="15">
                  <c:v>10</c:v>
                </c:pt>
              </c:numCache>
            </c:numRef>
          </c:val>
          <c:extLst>
            <c:ext xmlns:c16="http://schemas.microsoft.com/office/drawing/2014/chart" uri="{C3380CC4-5D6E-409C-BE32-E72D297353CC}">
              <c16:uniqueId val="{00000004-A847-4860-BBF8-5DDF18C95B42}"/>
            </c:ext>
          </c:extLst>
        </c:ser>
        <c:ser>
          <c:idx val="3"/>
          <c:order val="3"/>
          <c:tx>
            <c:strRef>
              <c:f>Sheet1!$E$1</c:f>
              <c:strCache>
                <c:ptCount val="1"/>
                <c:pt idx="0">
                  <c:v>Biomass/Other RES</c:v>
                </c:pt>
              </c:strCache>
            </c:strRef>
          </c:tx>
          <c:spPr>
            <a:solidFill>
              <a:srgbClr val="9D9D9C"/>
            </a:solidFill>
            <a:ln>
              <a:noFill/>
            </a:ln>
            <a:effectLst/>
          </c:spPr>
          <c:invertIfNegative val="0"/>
          <c:dLbls>
            <c:dLbl>
              <c:idx val="0"/>
              <c:layout>
                <c:manualLayout>
                  <c:x val="3.8412190274935726E-2"/>
                  <c:y val="5.41102255118209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847-4860-BBF8-5DDF18C95B42}"/>
                </c:ext>
              </c:extLst>
            </c:dLbl>
            <c:dLbl>
              <c:idx val="1"/>
              <c:layout>
                <c:manualLayout>
                  <c:x val="3.6834521197251821E-2"/>
                  <c:y val="-1.057575516778260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847-4860-BBF8-5DDF18C95B42}"/>
                </c:ext>
              </c:extLst>
            </c:dLbl>
            <c:dLbl>
              <c:idx val="2"/>
              <c:layout>
                <c:manualLayout>
                  <c:x val="4.0012698203058021E-2"/>
                  <c:y val="5.41102255118209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847-4860-BBF8-5DDF18C95B42}"/>
                </c:ext>
              </c:extLst>
            </c:dLbl>
            <c:dLbl>
              <c:idx val="3"/>
              <c:layout>
                <c:manualLayout>
                  <c:x val="4.001269820305802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847-4860-BBF8-5DDF18C95B42}"/>
                </c:ext>
              </c:extLst>
            </c:dLbl>
            <c:dLbl>
              <c:idx val="4"/>
              <c:layout>
                <c:manualLayout>
                  <c:x val="3.563234287853216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847-4860-BBF8-5DDF18C95B42}"/>
                </c:ext>
              </c:extLst>
            </c:dLbl>
            <c:dLbl>
              <c:idx val="5"/>
              <c:layout>
                <c:manualLayout>
                  <c:x val="4.0012698203058077E-2"/>
                  <c:y val="-9.9200934127348897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847-4860-BBF8-5DDF18C95B42}"/>
                </c:ext>
              </c:extLst>
            </c:dLbl>
            <c:dLbl>
              <c:idx val="6"/>
              <c:layout>
                <c:manualLayout>
                  <c:x val="3.37246344425296E-2"/>
                  <c:y val="-5.411249891621997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847-4860-BBF8-5DDF18C95B42}"/>
                </c:ext>
              </c:extLst>
            </c:dLbl>
            <c:dLbl>
              <c:idx val="7"/>
              <c:layout>
                <c:manualLayout>
                  <c:x val="4.0508147907066097E-2"/>
                  <c:y val="1.8128168816942236E-3"/>
                </c:manualLayout>
              </c:layout>
              <c:spPr>
                <a:solidFill>
                  <a:srgbClr val="9D9D9C">
                    <a:alpha val="50000"/>
                  </a:srgbClr>
                </a:solidFill>
                <a:ln>
                  <a:noFill/>
                </a:ln>
                <a:effectLst/>
              </c:spPr>
              <c:txPr>
                <a:bodyPr rot="0" spcFirstLastPara="1" vertOverflow="ellipsis" vert="horz" wrap="square" lIns="38100" tIns="19050" rIns="38100" bIns="19050" anchor="ctr" anchorCtr="1">
                  <a:no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3.3536322709206742E-2"/>
                      <c:h val="7.1968660198554163E-2"/>
                    </c:manualLayout>
                  </c15:layout>
                </c:ext>
                <c:ext xmlns:c16="http://schemas.microsoft.com/office/drawing/2014/chart" uri="{C3380CC4-5D6E-409C-BE32-E72D297353CC}">
                  <c16:uniqueId val="{0000000C-A847-4860-BBF8-5DDF18C95B42}"/>
                </c:ext>
              </c:extLst>
            </c:dLbl>
            <c:dLbl>
              <c:idx val="8"/>
              <c:layout>
                <c:manualLayout>
                  <c:x val="3.8436022118871468E-2"/>
                  <c:y val="-1.057575516778260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847-4860-BBF8-5DDF18C95B42}"/>
                </c:ext>
              </c:extLst>
            </c:dLbl>
            <c:dLbl>
              <c:idx val="9"/>
              <c:layout>
                <c:manualLayout>
                  <c:x val="3.353632270920674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847-4860-BBF8-5DDF18C95B42}"/>
                </c:ext>
              </c:extLst>
            </c:dLbl>
            <c:dLbl>
              <c:idx val="10"/>
              <c:layout>
                <c:manualLayout>
                  <c:x val="2.7248262201230479E-2"/>
                  <c:y val="7.196866019855416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847-4860-BBF8-5DDF18C95B42}"/>
                </c:ext>
              </c:extLst>
            </c:dLbl>
            <c:dLbl>
              <c:idx val="11"/>
              <c:layout>
                <c:manualLayout>
                  <c:x val="3.144030253988117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847-4860-BBF8-5DDF18C95B42}"/>
                </c:ext>
              </c:extLst>
            </c:dLbl>
            <c:dLbl>
              <c:idx val="12"/>
              <c:layout>
                <c:manualLayout>
                  <c:x val="2.5152242031905057E-2"/>
                  <c:y val="-1.439373203971089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847-4860-BBF8-5DDF18C95B42}"/>
                </c:ext>
              </c:extLst>
            </c:dLbl>
            <c:dLbl>
              <c:idx val="13"/>
              <c:layout>
                <c:manualLayout>
                  <c:x val="1.676816135460321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847-4860-BBF8-5DDF18C95B42}"/>
                </c:ext>
              </c:extLst>
            </c:dLbl>
            <c:dLbl>
              <c:idx val="14"/>
              <c:layout>
                <c:manualLayout>
                  <c:x val="-2.7870466613699523E-3"/>
                  <c:y val="-5.03780621389879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847-4860-BBF8-5DDF18C95B42}"/>
                </c:ext>
              </c:extLst>
            </c:dLbl>
            <c:dLbl>
              <c:idx val="15"/>
              <c:layout>
                <c:manualLayout>
                  <c:x val="0"/>
                  <c:y val="-3.598433009927708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9BA-4B94-BDE8-7B2D38BF4EEF}"/>
                </c:ext>
              </c:extLst>
            </c:dLbl>
            <c:spPr>
              <a:solidFill>
                <a:srgbClr val="9D9D9C">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pt idx="12">
                  <c:v>Q1 FY22</c:v>
                </c:pt>
                <c:pt idx="13">
                  <c:v>Q2 FY22</c:v>
                </c:pt>
                <c:pt idx="14">
                  <c:v>Q3 FY22</c:v>
                </c:pt>
                <c:pt idx="15">
                  <c:v>Q4 FY22</c:v>
                </c:pt>
              </c:strCache>
            </c:strRef>
          </c:cat>
          <c:val>
            <c:numRef>
              <c:f>Sheet1!$E$2:$E$17</c:f>
              <c:numCache>
                <c:formatCode>#,##0</c:formatCode>
                <c:ptCount val="16"/>
                <c:pt idx="0">
                  <c:v>0</c:v>
                </c:pt>
                <c:pt idx="1">
                  <c:v>30</c:v>
                </c:pt>
                <c:pt idx="2">
                  <c:v>375.20000000000073</c:v>
                </c:pt>
                <c:pt idx="3">
                  <c:v>27.5</c:v>
                </c:pt>
                <c:pt idx="4">
                  <c:v>28</c:v>
                </c:pt>
                <c:pt idx="5">
                  <c:v>676.30999999999949</c:v>
                </c:pt>
                <c:pt idx="6">
                  <c:v>0</c:v>
                </c:pt>
                <c:pt idx="7">
                  <c:v>55</c:v>
                </c:pt>
                <c:pt idx="8">
                  <c:v>28.040000000000873</c:v>
                </c:pt>
                <c:pt idx="9">
                  <c:v>285.40999999999985</c:v>
                </c:pt>
                <c:pt idx="10">
                  <c:v>0</c:v>
                </c:pt>
                <c:pt idx="11">
                  <c:v>0</c:v>
                </c:pt>
                <c:pt idx="12">
                  <c:v>25</c:v>
                </c:pt>
                <c:pt idx="13">
                  <c:v>237.89000000000124</c:v>
                </c:pt>
                <c:pt idx="14">
                  <c:v>32</c:v>
                </c:pt>
                <c:pt idx="15">
                  <c:v>73</c:v>
                </c:pt>
              </c:numCache>
            </c:numRef>
          </c:val>
          <c:extLst>
            <c:ext xmlns:c16="http://schemas.microsoft.com/office/drawing/2014/chart" uri="{C3380CC4-5D6E-409C-BE32-E72D297353CC}">
              <c16:uniqueId val="{00000014-A847-4860-BBF8-5DDF18C95B42}"/>
            </c:ext>
          </c:extLst>
        </c:ser>
        <c:ser>
          <c:idx val="4"/>
          <c:order val="4"/>
          <c:tx>
            <c:strRef>
              <c:f>Sheet1!$F$1</c:f>
              <c:strCache>
                <c:ptCount val="1"/>
                <c:pt idx="0">
                  <c:v>Solar (rooftop)</c:v>
                </c:pt>
              </c:strCache>
            </c:strRef>
          </c:tx>
          <c:spPr>
            <a:solidFill>
              <a:schemeClr val="bg1">
                <a:lumMod val="75000"/>
              </a:schemeClr>
            </a:solidFill>
            <a:ln>
              <a:noFill/>
            </a:ln>
            <a:effectLst/>
          </c:spPr>
          <c:invertIfNegative val="0"/>
          <c:dLbls>
            <c:dLbl>
              <c:idx val="0"/>
              <c:layout>
                <c:manualLayout>
                  <c:x val="0"/>
                  <c:y val="-5.4110225511821056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A847-4860-BBF8-5DDF18C95B42}"/>
                </c:ext>
              </c:extLst>
            </c:dLbl>
            <c:dLbl>
              <c:idx val="1"/>
              <c:layout>
                <c:manualLayout>
                  <c:x val="-3.2010158562446461E-3"/>
                  <c:y val="-5.9521248063003046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A847-4860-BBF8-5DDF18C95B42}"/>
                </c:ext>
              </c:extLst>
            </c:dLbl>
            <c:dLbl>
              <c:idx val="2"/>
              <c:layout>
                <c:manualLayout>
                  <c:x val="-3.8426592530356748E-17"/>
                  <c:y val="-4.5127750038676105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A847-4860-BBF8-5DDF18C95B42}"/>
                </c:ext>
              </c:extLst>
            </c:dLbl>
            <c:dLbl>
              <c:idx val="3"/>
              <c:layout>
                <c:manualLayout>
                  <c:x val="0"/>
                  <c:y val="-7.927262918516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A847-4860-BBF8-5DDF18C95B42}"/>
                </c:ext>
              </c:extLst>
            </c:dLbl>
            <c:dLbl>
              <c:idx val="4"/>
              <c:layout>
                <c:manualLayout>
                  <c:x val="0"/>
                  <c:y val="-5.946764725382899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847-4860-BBF8-5DDF18C95B42}"/>
                </c:ext>
              </c:extLst>
            </c:dLbl>
            <c:dLbl>
              <c:idx val="5"/>
              <c:layout>
                <c:manualLayout>
                  <c:x val="-3.2009693845721694E-3"/>
                  <c:y val="-5.043133028118212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A847-4860-BBF8-5DDF18C95B42}"/>
                </c:ext>
              </c:extLst>
            </c:dLbl>
            <c:dLbl>
              <c:idx val="6"/>
              <c:layout>
                <c:manualLayout>
                  <c:x val="0"/>
                  <c:y val="-4.32881804094567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A847-4860-BBF8-5DDF18C95B42}"/>
                </c:ext>
              </c:extLst>
            </c:dLbl>
            <c:dLbl>
              <c:idx val="7"/>
              <c:layout>
                <c:manualLayout>
                  <c:x val="-1.6005079281223231E-3"/>
                  <c:y val="-4.32881804094567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A847-4860-BBF8-5DDF18C95B42}"/>
                </c:ext>
              </c:extLst>
            </c:dLbl>
            <c:dLbl>
              <c:idx val="8"/>
              <c:layout>
                <c:manualLayout>
                  <c:x val="-1.174420442182574E-16"/>
                  <c:y val="-6.34552640388526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A847-4860-BBF8-5DDF18C95B42}"/>
                </c:ext>
              </c:extLst>
            </c:dLbl>
            <c:dLbl>
              <c:idx val="9"/>
              <c:layout>
                <c:manualLayout>
                  <c:x val="0"/>
                  <c:y val="-8.63623922382650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A847-4860-BBF8-5DDF18C95B42}"/>
                </c:ext>
              </c:extLst>
            </c:dLbl>
            <c:dLbl>
              <c:idx val="10"/>
              <c:layout>
                <c:manualLayout>
                  <c:x val="0"/>
                  <c:y val="-7.916552621840965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A847-4860-BBF8-5DDF18C95B42}"/>
                </c:ext>
              </c:extLst>
            </c:dLbl>
            <c:dLbl>
              <c:idx val="11"/>
              <c:layout>
                <c:manualLayout>
                  <c:x val="2.0960201693254214E-3"/>
                  <c:y val="-7.196866019855423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A847-4860-BBF8-5DDF18C95B42}"/>
                </c:ext>
              </c:extLst>
            </c:dLbl>
            <c:dLbl>
              <c:idx val="14"/>
              <c:layout>
                <c:manualLayout>
                  <c:x val="0"/>
                  <c:y val="-7.916552621840958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A847-4860-BBF8-5DDF18C95B42}"/>
                </c:ext>
              </c:extLst>
            </c:dLbl>
            <c:dLbl>
              <c:idx val="15"/>
              <c:layout>
                <c:manualLayout>
                  <c:x val="-1.5370637012142699E-16"/>
                  <c:y val="-7.19686601985541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E9-4306-BD0B-31FBF8B5659E}"/>
                </c:ext>
              </c:extLst>
            </c:dLbl>
            <c:spPr>
              <a:solidFill>
                <a:srgbClr val="D5D7DC">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pt idx="12">
                  <c:v>Q1 FY22</c:v>
                </c:pt>
                <c:pt idx="13">
                  <c:v>Q2 FY22</c:v>
                </c:pt>
                <c:pt idx="14">
                  <c:v>Q3 FY22</c:v>
                </c:pt>
                <c:pt idx="15">
                  <c:v>Q4 FY22</c:v>
                </c:pt>
              </c:strCache>
            </c:strRef>
          </c:cat>
          <c:val>
            <c:numRef>
              <c:f>Sheet1!$F$2:$F$17</c:f>
              <c:numCache>
                <c:formatCode>#,##0</c:formatCode>
                <c:ptCount val="16"/>
                <c:pt idx="0">
                  <c:v>0</c:v>
                </c:pt>
                <c:pt idx="1">
                  <c:v>0</c:v>
                </c:pt>
                <c:pt idx="2">
                  <c:v>0</c:v>
                </c:pt>
                <c:pt idx="3">
                  <c:v>442.87</c:v>
                </c:pt>
                <c:pt idx="4">
                  <c:v>253.85</c:v>
                </c:pt>
                <c:pt idx="5">
                  <c:v>188.089</c:v>
                </c:pt>
                <c:pt idx="6">
                  <c:v>77.63</c:v>
                </c:pt>
                <c:pt idx="7">
                  <c:v>276.99</c:v>
                </c:pt>
                <c:pt idx="8">
                  <c:v>301.55</c:v>
                </c:pt>
                <c:pt idx="9">
                  <c:v>399.13999999999896</c:v>
                </c:pt>
                <c:pt idx="10">
                  <c:v>289.33000000000129</c:v>
                </c:pt>
                <c:pt idx="11">
                  <c:v>818.94999999999982</c:v>
                </c:pt>
                <c:pt idx="12">
                  <c:v>596.65999999999985</c:v>
                </c:pt>
                <c:pt idx="13">
                  <c:v>537.72000000000025</c:v>
                </c:pt>
                <c:pt idx="14">
                  <c:v>700</c:v>
                </c:pt>
                <c:pt idx="15">
                  <c:v>460</c:v>
                </c:pt>
              </c:numCache>
            </c:numRef>
          </c:val>
          <c:extLst>
            <c:ext xmlns:c16="http://schemas.microsoft.com/office/drawing/2014/chart" uri="{C3380CC4-5D6E-409C-BE32-E72D297353CC}">
              <c16:uniqueId val="{00000022-A847-4860-BBF8-5DDF18C95B42}"/>
            </c:ext>
          </c:extLst>
        </c:ser>
        <c:dLbls>
          <c:showLegendKey val="0"/>
          <c:showVal val="0"/>
          <c:showCatName val="0"/>
          <c:showSerName val="0"/>
          <c:showPercent val="0"/>
          <c:showBubbleSize val="0"/>
        </c:dLbls>
        <c:gapWidth val="150"/>
        <c:overlap val="100"/>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spPr>
        <a:noFill/>
        <a:ln>
          <a:noFill/>
        </a:ln>
        <a:effectLst/>
      </c:spPr>
    </c:plotArea>
    <c:legend>
      <c:legendPos val="b"/>
      <c:layout>
        <c:manualLayout>
          <c:xMode val="edge"/>
          <c:yMode val="edge"/>
          <c:x val="0.26907109166360954"/>
          <c:y val="0.91797486303082876"/>
          <c:w val="0.5662750024673624"/>
          <c:h val="8.2025005425983635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Source-wise daily generation</a:t>
            </a: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(FY22)</a:t>
            </a:r>
          </a:p>
        </c:rich>
      </c:tx>
      <c:layout>
        <c:manualLayout>
          <c:xMode val="edge"/>
          <c:yMode val="edge"/>
          <c:x val="6.0740073859195595E-3"/>
          <c:y val="1.2081039996803756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7.0028935185185187E-2"/>
          <c:y val="0.12739569790745936"/>
          <c:w val="0.86319606914857339"/>
          <c:h val="0.63057910278277418"/>
        </c:manualLayout>
      </c:layout>
      <c:areaChart>
        <c:grouping val="stacked"/>
        <c:varyColors val="0"/>
        <c:ser>
          <c:idx val="0"/>
          <c:order val="0"/>
          <c:tx>
            <c:strRef>
              <c:f>Sheet1!$B$1</c:f>
              <c:strCache>
                <c:ptCount val="1"/>
                <c:pt idx="0">
                  <c:v>Coal</c:v>
                </c:pt>
              </c:strCache>
            </c:strRef>
          </c:tx>
          <c:spPr>
            <a:solidFill>
              <a:srgbClr val="009CD8"/>
            </a:solidFill>
            <a:ln>
              <a:solidFill>
                <a:srgbClr val="009CD8"/>
              </a:solidFill>
            </a:ln>
            <a:effectLst/>
          </c:spPr>
          <c:cat>
            <c:numRef>
              <c:f>Sheet1!$A$2:$A$366</c:f>
              <c:numCache>
                <c:formatCode>m/d/yyyy</c:formatCode>
                <c:ptCount val="365"/>
                <c:pt idx="0">
                  <c:v>44287</c:v>
                </c:pt>
                <c:pt idx="1">
                  <c:v>44288</c:v>
                </c:pt>
                <c:pt idx="2">
                  <c:v>44289</c:v>
                </c:pt>
                <c:pt idx="3">
                  <c:v>44290</c:v>
                </c:pt>
                <c:pt idx="4">
                  <c:v>44291</c:v>
                </c:pt>
                <c:pt idx="5">
                  <c:v>44292</c:v>
                </c:pt>
                <c:pt idx="6">
                  <c:v>44293</c:v>
                </c:pt>
                <c:pt idx="7">
                  <c:v>44294</c:v>
                </c:pt>
                <c:pt idx="8">
                  <c:v>44295</c:v>
                </c:pt>
                <c:pt idx="9">
                  <c:v>44296</c:v>
                </c:pt>
                <c:pt idx="10">
                  <c:v>44297</c:v>
                </c:pt>
                <c:pt idx="11">
                  <c:v>44298</c:v>
                </c:pt>
                <c:pt idx="12">
                  <c:v>44299</c:v>
                </c:pt>
                <c:pt idx="13">
                  <c:v>44300</c:v>
                </c:pt>
                <c:pt idx="14">
                  <c:v>44301</c:v>
                </c:pt>
                <c:pt idx="15">
                  <c:v>44302</c:v>
                </c:pt>
                <c:pt idx="16">
                  <c:v>44303</c:v>
                </c:pt>
                <c:pt idx="17">
                  <c:v>44304</c:v>
                </c:pt>
                <c:pt idx="18">
                  <c:v>44305</c:v>
                </c:pt>
                <c:pt idx="19">
                  <c:v>44306</c:v>
                </c:pt>
                <c:pt idx="20">
                  <c:v>44307</c:v>
                </c:pt>
                <c:pt idx="21">
                  <c:v>44308</c:v>
                </c:pt>
                <c:pt idx="22">
                  <c:v>44309</c:v>
                </c:pt>
                <c:pt idx="23">
                  <c:v>44310</c:v>
                </c:pt>
                <c:pt idx="24">
                  <c:v>44311</c:v>
                </c:pt>
                <c:pt idx="25">
                  <c:v>44312</c:v>
                </c:pt>
                <c:pt idx="26">
                  <c:v>44313</c:v>
                </c:pt>
                <c:pt idx="27">
                  <c:v>44314</c:v>
                </c:pt>
                <c:pt idx="28">
                  <c:v>44315</c:v>
                </c:pt>
                <c:pt idx="29">
                  <c:v>44316</c:v>
                </c:pt>
                <c:pt idx="30">
                  <c:v>44317</c:v>
                </c:pt>
                <c:pt idx="31">
                  <c:v>44318</c:v>
                </c:pt>
                <c:pt idx="32">
                  <c:v>44319</c:v>
                </c:pt>
                <c:pt idx="33">
                  <c:v>44320</c:v>
                </c:pt>
                <c:pt idx="34">
                  <c:v>44321</c:v>
                </c:pt>
                <c:pt idx="35">
                  <c:v>44322</c:v>
                </c:pt>
                <c:pt idx="36">
                  <c:v>44323</c:v>
                </c:pt>
                <c:pt idx="37">
                  <c:v>44324</c:v>
                </c:pt>
                <c:pt idx="38">
                  <c:v>44325</c:v>
                </c:pt>
                <c:pt idx="39">
                  <c:v>44326</c:v>
                </c:pt>
                <c:pt idx="40">
                  <c:v>44327</c:v>
                </c:pt>
                <c:pt idx="41">
                  <c:v>44328</c:v>
                </c:pt>
                <c:pt idx="42">
                  <c:v>44329</c:v>
                </c:pt>
                <c:pt idx="43">
                  <c:v>44330</c:v>
                </c:pt>
                <c:pt idx="44">
                  <c:v>44331</c:v>
                </c:pt>
                <c:pt idx="45">
                  <c:v>44332</c:v>
                </c:pt>
                <c:pt idx="46">
                  <c:v>44333</c:v>
                </c:pt>
                <c:pt idx="47">
                  <c:v>44334</c:v>
                </c:pt>
                <c:pt idx="48">
                  <c:v>44335</c:v>
                </c:pt>
                <c:pt idx="49">
                  <c:v>44336</c:v>
                </c:pt>
                <c:pt idx="50">
                  <c:v>44337</c:v>
                </c:pt>
                <c:pt idx="51">
                  <c:v>44338</c:v>
                </c:pt>
                <c:pt idx="52">
                  <c:v>44339</c:v>
                </c:pt>
                <c:pt idx="53">
                  <c:v>44340</c:v>
                </c:pt>
                <c:pt idx="54">
                  <c:v>44341</c:v>
                </c:pt>
                <c:pt idx="55">
                  <c:v>44342</c:v>
                </c:pt>
                <c:pt idx="56">
                  <c:v>44343</c:v>
                </c:pt>
                <c:pt idx="57">
                  <c:v>44344</c:v>
                </c:pt>
                <c:pt idx="58">
                  <c:v>44345</c:v>
                </c:pt>
                <c:pt idx="59">
                  <c:v>44346</c:v>
                </c:pt>
                <c:pt idx="60">
                  <c:v>44347</c:v>
                </c:pt>
                <c:pt idx="61">
                  <c:v>44348</c:v>
                </c:pt>
                <c:pt idx="62">
                  <c:v>44349</c:v>
                </c:pt>
                <c:pt idx="63">
                  <c:v>44350</c:v>
                </c:pt>
                <c:pt idx="64">
                  <c:v>44351</c:v>
                </c:pt>
                <c:pt idx="65">
                  <c:v>44352</c:v>
                </c:pt>
                <c:pt idx="66">
                  <c:v>44353</c:v>
                </c:pt>
                <c:pt idx="67">
                  <c:v>44354</c:v>
                </c:pt>
                <c:pt idx="68">
                  <c:v>44355</c:v>
                </c:pt>
                <c:pt idx="69">
                  <c:v>44356</c:v>
                </c:pt>
                <c:pt idx="70">
                  <c:v>44357</c:v>
                </c:pt>
                <c:pt idx="71">
                  <c:v>44358</c:v>
                </c:pt>
                <c:pt idx="72">
                  <c:v>44359</c:v>
                </c:pt>
                <c:pt idx="73">
                  <c:v>44360</c:v>
                </c:pt>
                <c:pt idx="74">
                  <c:v>44361</c:v>
                </c:pt>
                <c:pt idx="75">
                  <c:v>44362</c:v>
                </c:pt>
                <c:pt idx="76">
                  <c:v>44363</c:v>
                </c:pt>
                <c:pt idx="77">
                  <c:v>44364</c:v>
                </c:pt>
                <c:pt idx="78">
                  <c:v>44365</c:v>
                </c:pt>
                <c:pt idx="79">
                  <c:v>44366</c:v>
                </c:pt>
                <c:pt idx="80">
                  <c:v>44367</c:v>
                </c:pt>
                <c:pt idx="81">
                  <c:v>44368</c:v>
                </c:pt>
                <c:pt idx="82">
                  <c:v>44369</c:v>
                </c:pt>
                <c:pt idx="83">
                  <c:v>44370</c:v>
                </c:pt>
                <c:pt idx="84">
                  <c:v>44371</c:v>
                </c:pt>
                <c:pt idx="85">
                  <c:v>44372</c:v>
                </c:pt>
                <c:pt idx="86">
                  <c:v>44373</c:v>
                </c:pt>
                <c:pt idx="87">
                  <c:v>44374</c:v>
                </c:pt>
                <c:pt idx="88">
                  <c:v>44375</c:v>
                </c:pt>
                <c:pt idx="89">
                  <c:v>44376</c:v>
                </c:pt>
                <c:pt idx="90">
                  <c:v>44377</c:v>
                </c:pt>
                <c:pt idx="91">
                  <c:v>44378</c:v>
                </c:pt>
                <c:pt idx="92">
                  <c:v>44379</c:v>
                </c:pt>
                <c:pt idx="93">
                  <c:v>44380</c:v>
                </c:pt>
                <c:pt idx="94">
                  <c:v>44381</c:v>
                </c:pt>
                <c:pt idx="95">
                  <c:v>44382</c:v>
                </c:pt>
                <c:pt idx="96">
                  <c:v>44383</c:v>
                </c:pt>
                <c:pt idx="97">
                  <c:v>44384</c:v>
                </c:pt>
                <c:pt idx="98">
                  <c:v>44385</c:v>
                </c:pt>
                <c:pt idx="99">
                  <c:v>44386</c:v>
                </c:pt>
                <c:pt idx="100">
                  <c:v>44387</c:v>
                </c:pt>
                <c:pt idx="101">
                  <c:v>44388</c:v>
                </c:pt>
                <c:pt idx="102">
                  <c:v>44389</c:v>
                </c:pt>
                <c:pt idx="103">
                  <c:v>44390</c:v>
                </c:pt>
                <c:pt idx="104">
                  <c:v>44391</c:v>
                </c:pt>
                <c:pt idx="105">
                  <c:v>44392</c:v>
                </c:pt>
                <c:pt idx="106">
                  <c:v>44393</c:v>
                </c:pt>
                <c:pt idx="107">
                  <c:v>44394</c:v>
                </c:pt>
                <c:pt idx="108">
                  <c:v>44395</c:v>
                </c:pt>
                <c:pt idx="109">
                  <c:v>44396</c:v>
                </c:pt>
                <c:pt idx="110">
                  <c:v>44397</c:v>
                </c:pt>
                <c:pt idx="111">
                  <c:v>44398</c:v>
                </c:pt>
                <c:pt idx="112">
                  <c:v>44399</c:v>
                </c:pt>
                <c:pt idx="113">
                  <c:v>44400</c:v>
                </c:pt>
                <c:pt idx="114">
                  <c:v>44401</c:v>
                </c:pt>
                <c:pt idx="115">
                  <c:v>44402</c:v>
                </c:pt>
                <c:pt idx="116">
                  <c:v>44403</c:v>
                </c:pt>
                <c:pt idx="117">
                  <c:v>44404</c:v>
                </c:pt>
                <c:pt idx="118">
                  <c:v>44405</c:v>
                </c:pt>
                <c:pt idx="119">
                  <c:v>44406</c:v>
                </c:pt>
                <c:pt idx="120">
                  <c:v>44407</c:v>
                </c:pt>
                <c:pt idx="121">
                  <c:v>44408</c:v>
                </c:pt>
                <c:pt idx="122">
                  <c:v>44409</c:v>
                </c:pt>
                <c:pt idx="123">
                  <c:v>44410</c:v>
                </c:pt>
                <c:pt idx="124">
                  <c:v>44411</c:v>
                </c:pt>
                <c:pt idx="125">
                  <c:v>44412</c:v>
                </c:pt>
                <c:pt idx="126">
                  <c:v>44413</c:v>
                </c:pt>
                <c:pt idx="127">
                  <c:v>44414</c:v>
                </c:pt>
                <c:pt idx="128">
                  <c:v>44415</c:v>
                </c:pt>
                <c:pt idx="129">
                  <c:v>44416</c:v>
                </c:pt>
                <c:pt idx="130">
                  <c:v>44417</c:v>
                </c:pt>
                <c:pt idx="131">
                  <c:v>44418</c:v>
                </c:pt>
                <c:pt idx="132">
                  <c:v>44419</c:v>
                </c:pt>
                <c:pt idx="133">
                  <c:v>44420</c:v>
                </c:pt>
                <c:pt idx="134">
                  <c:v>44421</c:v>
                </c:pt>
                <c:pt idx="135">
                  <c:v>44422</c:v>
                </c:pt>
                <c:pt idx="136">
                  <c:v>44423</c:v>
                </c:pt>
                <c:pt idx="137">
                  <c:v>44424</c:v>
                </c:pt>
                <c:pt idx="138">
                  <c:v>44425</c:v>
                </c:pt>
                <c:pt idx="139">
                  <c:v>44426</c:v>
                </c:pt>
                <c:pt idx="140">
                  <c:v>44427</c:v>
                </c:pt>
                <c:pt idx="141">
                  <c:v>44428</c:v>
                </c:pt>
                <c:pt idx="142">
                  <c:v>44429</c:v>
                </c:pt>
                <c:pt idx="143">
                  <c:v>44430</c:v>
                </c:pt>
                <c:pt idx="144">
                  <c:v>44431</c:v>
                </c:pt>
                <c:pt idx="145">
                  <c:v>44432</c:v>
                </c:pt>
                <c:pt idx="146">
                  <c:v>44433</c:v>
                </c:pt>
                <c:pt idx="147">
                  <c:v>44434</c:v>
                </c:pt>
                <c:pt idx="148">
                  <c:v>44435</c:v>
                </c:pt>
                <c:pt idx="149">
                  <c:v>44436</c:v>
                </c:pt>
                <c:pt idx="150">
                  <c:v>44437</c:v>
                </c:pt>
                <c:pt idx="151">
                  <c:v>44438</c:v>
                </c:pt>
                <c:pt idx="152">
                  <c:v>44439</c:v>
                </c:pt>
                <c:pt idx="153">
                  <c:v>44440</c:v>
                </c:pt>
                <c:pt idx="154">
                  <c:v>44441</c:v>
                </c:pt>
                <c:pt idx="155">
                  <c:v>44442</c:v>
                </c:pt>
                <c:pt idx="156">
                  <c:v>44443</c:v>
                </c:pt>
                <c:pt idx="157">
                  <c:v>44444</c:v>
                </c:pt>
                <c:pt idx="158">
                  <c:v>44445</c:v>
                </c:pt>
                <c:pt idx="159">
                  <c:v>44446</c:v>
                </c:pt>
                <c:pt idx="160">
                  <c:v>44447</c:v>
                </c:pt>
                <c:pt idx="161">
                  <c:v>44448</c:v>
                </c:pt>
                <c:pt idx="162">
                  <c:v>44449</c:v>
                </c:pt>
                <c:pt idx="163">
                  <c:v>44450</c:v>
                </c:pt>
                <c:pt idx="164">
                  <c:v>44451</c:v>
                </c:pt>
                <c:pt idx="165">
                  <c:v>44452</c:v>
                </c:pt>
                <c:pt idx="166">
                  <c:v>44453</c:v>
                </c:pt>
                <c:pt idx="167">
                  <c:v>44454</c:v>
                </c:pt>
                <c:pt idx="168">
                  <c:v>44455</c:v>
                </c:pt>
                <c:pt idx="169">
                  <c:v>44456</c:v>
                </c:pt>
                <c:pt idx="170">
                  <c:v>44457</c:v>
                </c:pt>
                <c:pt idx="171">
                  <c:v>44458</c:v>
                </c:pt>
                <c:pt idx="172">
                  <c:v>44459</c:v>
                </c:pt>
                <c:pt idx="173">
                  <c:v>44460</c:v>
                </c:pt>
                <c:pt idx="174">
                  <c:v>44461</c:v>
                </c:pt>
                <c:pt idx="175">
                  <c:v>44462</c:v>
                </c:pt>
                <c:pt idx="176">
                  <c:v>44463</c:v>
                </c:pt>
                <c:pt idx="177">
                  <c:v>44464</c:v>
                </c:pt>
                <c:pt idx="178">
                  <c:v>44465</c:v>
                </c:pt>
                <c:pt idx="179">
                  <c:v>44466</c:v>
                </c:pt>
                <c:pt idx="180">
                  <c:v>44467</c:v>
                </c:pt>
                <c:pt idx="181">
                  <c:v>44468</c:v>
                </c:pt>
                <c:pt idx="182">
                  <c:v>44469</c:v>
                </c:pt>
                <c:pt idx="183">
                  <c:v>44470</c:v>
                </c:pt>
                <c:pt idx="184">
                  <c:v>44471</c:v>
                </c:pt>
                <c:pt idx="185">
                  <c:v>44472</c:v>
                </c:pt>
                <c:pt idx="186">
                  <c:v>44473</c:v>
                </c:pt>
                <c:pt idx="187">
                  <c:v>44474</c:v>
                </c:pt>
                <c:pt idx="188">
                  <c:v>44475</c:v>
                </c:pt>
                <c:pt idx="189">
                  <c:v>44476</c:v>
                </c:pt>
                <c:pt idx="190">
                  <c:v>44477</c:v>
                </c:pt>
                <c:pt idx="191">
                  <c:v>44478</c:v>
                </c:pt>
                <c:pt idx="192">
                  <c:v>44479</c:v>
                </c:pt>
                <c:pt idx="193">
                  <c:v>44480</c:v>
                </c:pt>
                <c:pt idx="194">
                  <c:v>44481</c:v>
                </c:pt>
                <c:pt idx="195">
                  <c:v>44482</c:v>
                </c:pt>
                <c:pt idx="196">
                  <c:v>44483</c:v>
                </c:pt>
                <c:pt idx="197">
                  <c:v>44484</c:v>
                </c:pt>
                <c:pt idx="198">
                  <c:v>44485</c:v>
                </c:pt>
                <c:pt idx="199">
                  <c:v>44486</c:v>
                </c:pt>
                <c:pt idx="200">
                  <c:v>44487</c:v>
                </c:pt>
                <c:pt idx="201">
                  <c:v>44488</c:v>
                </c:pt>
                <c:pt idx="202">
                  <c:v>44489</c:v>
                </c:pt>
                <c:pt idx="203">
                  <c:v>44490</c:v>
                </c:pt>
                <c:pt idx="204">
                  <c:v>44491</c:v>
                </c:pt>
                <c:pt idx="205">
                  <c:v>44492</c:v>
                </c:pt>
                <c:pt idx="206">
                  <c:v>44493</c:v>
                </c:pt>
                <c:pt idx="207">
                  <c:v>44494</c:v>
                </c:pt>
                <c:pt idx="208">
                  <c:v>44495</c:v>
                </c:pt>
                <c:pt idx="209">
                  <c:v>44496</c:v>
                </c:pt>
                <c:pt idx="210">
                  <c:v>44497</c:v>
                </c:pt>
                <c:pt idx="211">
                  <c:v>44498</c:v>
                </c:pt>
                <c:pt idx="212">
                  <c:v>44499</c:v>
                </c:pt>
                <c:pt idx="213">
                  <c:v>44500</c:v>
                </c:pt>
                <c:pt idx="214">
                  <c:v>44501</c:v>
                </c:pt>
                <c:pt idx="215">
                  <c:v>44502</c:v>
                </c:pt>
                <c:pt idx="216">
                  <c:v>44503</c:v>
                </c:pt>
                <c:pt idx="217">
                  <c:v>44504</c:v>
                </c:pt>
                <c:pt idx="218">
                  <c:v>44505</c:v>
                </c:pt>
                <c:pt idx="219">
                  <c:v>44506</c:v>
                </c:pt>
                <c:pt idx="220">
                  <c:v>44507</c:v>
                </c:pt>
                <c:pt idx="221">
                  <c:v>44508</c:v>
                </c:pt>
                <c:pt idx="222">
                  <c:v>44509</c:v>
                </c:pt>
                <c:pt idx="223">
                  <c:v>44510</c:v>
                </c:pt>
                <c:pt idx="224">
                  <c:v>44511</c:v>
                </c:pt>
                <c:pt idx="225">
                  <c:v>44512</c:v>
                </c:pt>
                <c:pt idx="226">
                  <c:v>44513</c:v>
                </c:pt>
                <c:pt idx="227">
                  <c:v>44514</c:v>
                </c:pt>
                <c:pt idx="228">
                  <c:v>44515</c:v>
                </c:pt>
                <c:pt idx="229">
                  <c:v>44516</c:v>
                </c:pt>
                <c:pt idx="230">
                  <c:v>44517</c:v>
                </c:pt>
                <c:pt idx="231">
                  <c:v>44518</c:v>
                </c:pt>
                <c:pt idx="232">
                  <c:v>44519</c:v>
                </c:pt>
                <c:pt idx="233">
                  <c:v>44520</c:v>
                </c:pt>
                <c:pt idx="234">
                  <c:v>44521</c:v>
                </c:pt>
                <c:pt idx="235">
                  <c:v>44522</c:v>
                </c:pt>
                <c:pt idx="236">
                  <c:v>44523</c:v>
                </c:pt>
                <c:pt idx="237">
                  <c:v>44524</c:v>
                </c:pt>
                <c:pt idx="238">
                  <c:v>44525</c:v>
                </c:pt>
                <c:pt idx="239">
                  <c:v>44526</c:v>
                </c:pt>
                <c:pt idx="240">
                  <c:v>44527</c:v>
                </c:pt>
                <c:pt idx="241">
                  <c:v>44528</c:v>
                </c:pt>
                <c:pt idx="242">
                  <c:v>44529</c:v>
                </c:pt>
                <c:pt idx="243">
                  <c:v>44530</c:v>
                </c:pt>
                <c:pt idx="244">
                  <c:v>44531</c:v>
                </c:pt>
                <c:pt idx="245">
                  <c:v>44532</c:v>
                </c:pt>
                <c:pt idx="246">
                  <c:v>44533</c:v>
                </c:pt>
                <c:pt idx="247">
                  <c:v>44534</c:v>
                </c:pt>
                <c:pt idx="248">
                  <c:v>44535</c:v>
                </c:pt>
                <c:pt idx="249">
                  <c:v>44536</c:v>
                </c:pt>
                <c:pt idx="250">
                  <c:v>44537</c:v>
                </c:pt>
                <c:pt idx="251">
                  <c:v>44538</c:v>
                </c:pt>
                <c:pt idx="252">
                  <c:v>44539</c:v>
                </c:pt>
                <c:pt idx="253">
                  <c:v>44540</c:v>
                </c:pt>
                <c:pt idx="254">
                  <c:v>44541</c:v>
                </c:pt>
                <c:pt idx="255">
                  <c:v>44542</c:v>
                </c:pt>
                <c:pt idx="256">
                  <c:v>44543</c:v>
                </c:pt>
                <c:pt idx="257">
                  <c:v>44544</c:v>
                </c:pt>
                <c:pt idx="258">
                  <c:v>44545</c:v>
                </c:pt>
                <c:pt idx="259">
                  <c:v>44546</c:v>
                </c:pt>
                <c:pt idx="260">
                  <c:v>44547</c:v>
                </c:pt>
                <c:pt idx="261">
                  <c:v>44548</c:v>
                </c:pt>
                <c:pt idx="262">
                  <c:v>44549</c:v>
                </c:pt>
                <c:pt idx="263">
                  <c:v>44550</c:v>
                </c:pt>
                <c:pt idx="264">
                  <c:v>44551</c:v>
                </c:pt>
                <c:pt idx="265">
                  <c:v>44552</c:v>
                </c:pt>
                <c:pt idx="266">
                  <c:v>44553</c:v>
                </c:pt>
                <c:pt idx="267">
                  <c:v>44554</c:v>
                </c:pt>
                <c:pt idx="268">
                  <c:v>44555</c:v>
                </c:pt>
                <c:pt idx="269">
                  <c:v>44556</c:v>
                </c:pt>
                <c:pt idx="270">
                  <c:v>44557</c:v>
                </c:pt>
                <c:pt idx="271">
                  <c:v>44558</c:v>
                </c:pt>
                <c:pt idx="272">
                  <c:v>44559</c:v>
                </c:pt>
                <c:pt idx="273">
                  <c:v>44560</c:v>
                </c:pt>
                <c:pt idx="274">
                  <c:v>44561</c:v>
                </c:pt>
                <c:pt idx="275">
                  <c:v>44562</c:v>
                </c:pt>
                <c:pt idx="276">
                  <c:v>44563</c:v>
                </c:pt>
                <c:pt idx="277">
                  <c:v>44564</c:v>
                </c:pt>
                <c:pt idx="278">
                  <c:v>44565</c:v>
                </c:pt>
                <c:pt idx="279">
                  <c:v>44566</c:v>
                </c:pt>
                <c:pt idx="280">
                  <c:v>44567</c:v>
                </c:pt>
                <c:pt idx="281">
                  <c:v>44568</c:v>
                </c:pt>
                <c:pt idx="282">
                  <c:v>44569</c:v>
                </c:pt>
                <c:pt idx="283">
                  <c:v>44570</c:v>
                </c:pt>
                <c:pt idx="284">
                  <c:v>44571</c:v>
                </c:pt>
                <c:pt idx="285">
                  <c:v>44572</c:v>
                </c:pt>
                <c:pt idx="286">
                  <c:v>44573</c:v>
                </c:pt>
                <c:pt idx="287">
                  <c:v>44574</c:v>
                </c:pt>
                <c:pt idx="288">
                  <c:v>44575</c:v>
                </c:pt>
                <c:pt idx="289">
                  <c:v>44576</c:v>
                </c:pt>
                <c:pt idx="290">
                  <c:v>44577</c:v>
                </c:pt>
                <c:pt idx="291">
                  <c:v>44578</c:v>
                </c:pt>
                <c:pt idx="292">
                  <c:v>44579</c:v>
                </c:pt>
                <c:pt idx="293">
                  <c:v>44580</c:v>
                </c:pt>
                <c:pt idx="294">
                  <c:v>44581</c:v>
                </c:pt>
                <c:pt idx="295">
                  <c:v>44582</c:v>
                </c:pt>
                <c:pt idx="296">
                  <c:v>44583</c:v>
                </c:pt>
                <c:pt idx="297">
                  <c:v>44584</c:v>
                </c:pt>
                <c:pt idx="298">
                  <c:v>44585</c:v>
                </c:pt>
                <c:pt idx="299">
                  <c:v>44586</c:v>
                </c:pt>
                <c:pt idx="300">
                  <c:v>44587</c:v>
                </c:pt>
                <c:pt idx="301">
                  <c:v>44588</c:v>
                </c:pt>
                <c:pt idx="302">
                  <c:v>44589</c:v>
                </c:pt>
                <c:pt idx="303">
                  <c:v>44590</c:v>
                </c:pt>
                <c:pt idx="304">
                  <c:v>44591</c:v>
                </c:pt>
                <c:pt idx="305">
                  <c:v>44592</c:v>
                </c:pt>
                <c:pt idx="306">
                  <c:v>44593</c:v>
                </c:pt>
                <c:pt idx="307">
                  <c:v>44594</c:v>
                </c:pt>
                <c:pt idx="308">
                  <c:v>44595</c:v>
                </c:pt>
                <c:pt idx="309">
                  <c:v>44596</c:v>
                </c:pt>
                <c:pt idx="310">
                  <c:v>44597</c:v>
                </c:pt>
                <c:pt idx="311">
                  <c:v>44598</c:v>
                </c:pt>
                <c:pt idx="312">
                  <c:v>44599</c:v>
                </c:pt>
                <c:pt idx="313">
                  <c:v>44600</c:v>
                </c:pt>
                <c:pt idx="314">
                  <c:v>44601</c:v>
                </c:pt>
                <c:pt idx="315">
                  <c:v>44602</c:v>
                </c:pt>
                <c:pt idx="316">
                  <c:v>44603</c:v>
                </c:pt>
                <c:pt idx="317">
                  <c:v>44604</c:v>
                </c:pt>
                <c:pt idx="318">
                  <c:v>44605</c:v>
                </c:pt>
                <c:pt idx="319">
                  <c:v>44606</c:v>
                </c:pt>
                <c:pt idx="320">
                  <c:v>44607</c:v>
                </c:pt>
                <c:pt idx="321">
                  <c:v>44608</c:v>
                </c:pt>
                <c:pt idx="322">
                  <c:v>44609</c:v>
                </c:pt>
                <c:pt idx="323">
                  <c:v>44610</c:v>
                </c:pt>
                <c:pt idx="324">
                  <c:v>44611</c:v>
                </c:pt>
                <c:pt idx="325">
                  <c:v>44612</c:v>
                </c:pt>
                <c:pt idx="326">
                  <c:v>44613</c:v>
                </c:pt>
                <c:pt idx="327">
                  <c:v>44614</c:v>
                </c:pt>
                <c:pt idx="328">
                  <c:v>44615</c:v>
                </c:pt>
                <c:pt idx="329">
                  <c:v>44616</c:v>
                </c:pt>
                <c:pt idx="330">
                  <c:v>44617</c:v>
                </c:pt>
                <c:pt idx="331">
                  <c:v>44618</c:v>
                </c:pt>
                <c:pt idx="332">
                  <c:v>44619</c:v>
                </c:pt>
                <c:pt idx="333">
                  <c:v>44620</c:v>
                </c:pt>
                <c:pt idx="334">
                  <c:v>44621</c:v>
                </c:pt>
                <c:pt idx="335">
                  <c:v>44622</c:v>
                </c:pt>
                <c:pt idx="336">
                  <c:v>44623</c:v>
                </c:pt>
                <c:pt idx="337">
                  <c:v>44624</c:v>
                </c:pt>
                <c:pt idx="338">
                  <c:v>44625</c:v>
                </c:pt>
                <c:pt idx="339">
                  <c:v>44626</c:v>
                </c:pt>
                <c:pt idx="340">
                  <c:v>44627</c:v>
                </c:pt>
                <c:pt idx="341">
                  <c:v>44628</c:v>
                </c:pt>
                <c:pt idx="342">
                  <c:v>44629</c:v>
                </c:pt>
                <c:pt idx="343">
                  <c:v>44630</c:v>
                </c:pt>
                <c:pt idx="344">
                  <c:v>44631</c:v>
                </c:pt>
                <c:pt idx="345">
                  <c:v>44632</c:v>
                </c:pt>
                <c:pt idx="346">
                  <c:v>44633</c:v>
                </c:pt>
                <c:pt idx="347">
                  <c:v>44634</c:v>
                </c:pt>
                <c:pt idx="348">
                  <c:v>44635</c:v>
                </c:pt>
                <c:pt idx="349">
                  <c:v>44636</c:v>
                </c:pt>
                <c:pt idx="350">
                  <c:v>44637</c:v>
                </c:pt>
                <c:pt idx="351">
                  <c:v>44638</c:v>
                </c:pt>
                <c:pt idx="352">
                  <c:v>44639</c:v>
                </c:pt>
                <c:pt idx="353">
                  <c:v>44640</c:v>
                </c:pt>
                <c:pt idx="354">
                  <c:v>44641</c:v>
                </c:pt>
                <c:pt idx="355">
                  <c:v>44642</c:v>
                </c:pt>
                <c:pt idx="356">
                  <c:v>44643</c:v>
                </c:pt>
                <c:pt idx="357">
                  <c:v>44644</c:v>
                </c:pt>
                <c:pt idx="358">
                  <c:v>44645</c:v>
                </c:pt>
                <c:pt idx="359">
                  <c:v>44646</c:v>
                </c:pt>
                <c:pt idx="360">
                  <c:v>44647</c:v>
                </c:pt>
                <c:pt idx="361">
                  <c:v>44648</c:v>
                </c:pt>
                <c:pt idx="362">
                  <c:v>44649</c:v>
                </c:pt>
                <c:pt idx="363">
                  <c:v>44650</c:v>
                </c:pt>
                <c:pt idx="364">
                  <c:v>44651</c:v>
                </c:pt>
              </c:numCache>
            </c:numRef>
          </c:cat>
          <c:val>
            <c:numRef>
              <c:f>Sheet1!$B$2:$B$366</c:f>
              <c:numCache>
                <c:formatCode>General</c:formatCode>
                <c:ptCount val="365"/>
                <c:pt idx="0">
                  <c:v>3091</c:v>
                </c:pt>
                <c:pt idx="1">
                  <c:v>3140</c:v>
                </c:pt>
                <c:pt idx="2">
                  <c:v>3140</c:v>
                </c:pt>
                <c:pt idx="3">
                  <c:v>3103</c:v>
                </c:pt>
                <c:pt idx="4">
                  <c:v>3197</c:v>
                </c:pt>
                <c:pt idx="5">
                  <c:v>3182</c:v>
                </c:pt>
                <c:pt idx="6">
                  <c:v>3226</c:v>
                </c:pt>
                <c:pt idx="7">
                  <c:v>3277</c:v>
                </c:pt>
                <c:pt idx="8">
                  <c:v>3255</c:v>
                </c:pt>
                <c:pt idx="9">
                  <c:v>3234</c:v>
                </c:pt>
                <c:pt idx="10">
                  <c:v>3150</c:v>
                </c:pt>
                <c:pt idx="11">
                  <c:v>3240</c:v>
                </c:pt>
                <c:pt idx="12">
                  <c:v>3293</c:v>
                </c:pt>
                <c:pt idx="13">
                  <c:v>3165</c:v>
                </c:pt>
                <c:pt idx="14">
                  <c:v>3151</c:v>
                </c:pt>
                <c:pt idx="15">
                  <c:v>3162</c:v>
                </c:pt>
                <c:pt idx="16">
                  <c:v>3076</c:v>
                </c:pt>
                <c:pt idx="17">
                  <c:v>3048</c:v>
                </c:pt>
                <c:pt idx="18">
                  <c:v>3104</c:v>
                </c:pt>
                <c:pt idx="19">
                  <c:v>3154</c:v>
                </c:pt>
                <c:pt idx="20">
                  <c:v>3091</c:v>
                </c:pt>
                <c:pt idx="21">
                  <c:v>3091</c:v>
                </c:pt>
                <c:pt idx="22">
                  <c:v>2944</c:v>
                </c:pt>
                <c:pt idx="23">
                  <c:v>2987</c:v>
                </c:pt>
                <c:pt idx="24">
                  <c:v>2906</c:v>
                </c:pt>
                <c:pt idx="25">
                  <c:v>3073</c:v>
                </c:pt>
                <c:pt idx="26">
                  <c:v>3102</c:v>
                </c:pt>
                <c:pt idx="27">
                  <c:v>3116</c:v>
                </c:pt>
                <c:pt idx="28">
                  <c:v>3117</c:v>
                </c:pt>
                <c:pt idx="29">
                  <c:v>3088</c:v>
                </c:pt>
                <c:pt idx="30">
                  <c:v>2952</c:v>
                </c:pt>
                <c:pt idx="31">
                  <c:v>2874</c:v>
                </c:pt>
                <c:pt idx="32">
                  <c:v>2885</c:v>
                </c:pt>
                <c:pt idx="33">
                  <c:v>2900</c:v>
                </c:pt>
                <c:pt idx="34">
                  <c:v>2851</c:v>
                </c:pt>
                <c:pt idx="35">
                  <c:v>2803</c:v>
                </c:pt>
                <c:pt idx="36">
                  <c:v>2781</c:v>
                </c:pt>
                <c:pt idx="37">
                  <c:v>2863</c:v>
                </c:pt>
                <c:pt idx="38">
                  <c:v>2738</c:v>
                </c:pt>
                <c:pt idx="39">
                  <c:v>2774</c:v>
                </c:pt>
                <c:pt idx="40">
                  <c:v>2702</c:v>
                </c:pt>
                <c:pt idx="41">
                  <c:v>2560</c:v>
                </c:pt>
                <c:pt idx="42">
                  <c:v>2415</c:v>
                </c:pt>
                <c:pt idx="43">
                  <c:v>2592</c:v>
                </c:pt>
                <c:pt idx="44">
                  <c:v>2606</c:v>
                </c:pt>
                <c:pt idx="45">
                  <c:v>2365</c:v>
                </c:pt>
                <c:pt idx="46">
                  <c:v>2331</c:v>
                </c:pt>
                <c:pt idx="47">
                  <c:v>2253</c:v>
                </c:pt>
                <c:pt idx="48">
                  <c:v>2155</c:v>
                </c:pt>
                <c:pt idx="49">
                  <c:v>2130</c:v>
                </c:pt>
                <c:pt idx="50">
                  <c:v>2167</c:v>
                </c:pt>
                <c:pt idx="51">
                  <c:v>2290</c:v>
                </c:pt>
                <c:pt idx="52">
                  <c:v>2311</c:v>
                </c:pt>
                <c:pt idx="53">
                  <c:v>2399</c:v>
                </c:pt>
                <c:pt idx="54">
                  <c:v>2362</c:v>
                </c:pt>
                <c:pt idx="55">
                  <c:v>2273</c:v>
                </c:pt>
                <c:pt idx="56">
                  <c:v>2250</c:v>
                </c:pt>
                <c:pt idx="57">
                  <c:v>2329</c:v>
                </c:pt>
                <c:pt idx="58">
                  <c:v>2454</c:v>
                </c:pt>
                <c:pt idx="59">
                  <c:v>2354</c:v>
                </c:pt>
                <c:pt idx="60">
                  <c:v>2354</c:v>
                </c:pt>
                <c:pt idx="61">
                  <c:v>2354</c:v>
                </c:pt>
                <c:pt idx="62">
                  <c:v>2484</c:v>
                </c:pt>
                <c:pt idx="63">
                  <c:v>2592</c:v>
                </c:pt>
                <c:pt idx="64">
                  <c:v>2662</c:v>
                </c:pt>
                <c:pt idx="65">
                  <c:v>2587</c:v>
                </c:pt>
                <c:pt idx="66">
                  <c:v>2495</c:v>
                </c:pt>
                <c:pt idx="67">
                  <c:v>2558</c:v>
                </c:pt>
                <c:pt idx="68">
                  <c:v>2576</c:v>
                </c:pt>
                <c:pt idx="69">
                  <c:v>2514</c:v>
                </c:pt>
                <c:pt idx="70">
                  <c:v>2461</c:v>
                </c:pt>
                <c:pt idx="71">
                  <c:v>2318</c:v>
                </c:pt>
                <c:pt idx="72">
                  <c:v>2284</c:v>
                </c:pt>
                <c:pt idx="73">
                  <c:v>2133</c:v>
                </c:pt>
                <c:pt idx="74">
                  <c:v>2324</c:v>
                </c:pt>
                <c:pt idx="75">
                  <c:v>2304</c:v>
                </c:pt>
                <c:pt idx="76">
                  <c:v>2345</c:v>
                </c:pt>
                <c:pt idx="77">
                  <c:v>2390</c:v>
                </c:pt>
                <c:pt idx="78">
                  <c:v>2420</c:v>
                </c:pt>
                <c:pt idx="79">
                  <c:v>2357</c:v>
                </c:pt>
                <c:pt idx="80">
                  <c:v>2185</c:v>
                </c:pt>
                <c:pt idx="81">
                  <c:v>2455</c:v>
                </c:pt>
                <c:pt idx="82">
                  <c:v>2673</c:v>
                </c:pt>
                <c:pt idx="83">
                  <c:v>2760</c:v>
                </c:pt>
                <c:pt idx="84">
                  <c:v>2680</c:v>
                </c:pt>
                <c:pt idx="85">
                  <c:v>2661</c:v>
                </c:pt>
                <c:pt idx="86">
                  <c:v>2648</c:v>
                </c:pt>
                <c:pt idx="87">
                  <c:v>2685</c:v>
                </c:pt>
                <c:pt idx="88">
                  <c:v>2921</c:v>
                </c:pt>
                <c:pt idx="89">
                  <c:v>3040</c:v>
                </c:pt>
                <c:pt idx="90">
                  <c:v>2960</c:v>
                </c:pt>
                <c:pt idx="91">
                  <c:v>2859</c:v>
                </c:pt>
                <c:pt idx="92">
                  <c:v>2725</c:v>
                </c:pt>
                <c:pt idx="93">
                  <c:v>2796</c:v>
                </c:pt>
                <c:pt idx="94">
                  <c:v>2874</c:v>
                </c:pt>
                <c:pt idx="95">
                  <c:v>3059</c:v>
                </c:pt>
                <c:pt idx="96">
                  <c:v>3175</c:v>
                </c:pt>
                <c:pt idx="97">
                  <c:v>3129</c:v>
                </c:pt>
                <c:pt idx="98">
                  <c:v>3051</c:v>
                </c:pt>
                <c:pt idx="99">
                  <c:v>3017</c:v>
                </c:pt>
                <c:pt idx="100">
                  <c:v>3017</c:v>
                </c:pt>
                <c:pt idx="101">
                  <c:v>2836</c:v>
                </c:pt>
                <c:pt idx="102">
                  <c:v>2786</c:v>
                </c:pt>
                <c:pt idx="103">
                  <c:v>2757</c:v>
                </c:pt>
                <c:pt idx="104">
                  <c:v>2702</c:v>
                </c:pt>
                <c:pt idx="105">
                  <c:v>2763</c:v>
                </c:pt>
                <c:pt idx="106">
                  <c:v>2925</c:v>
                </c:pt>
                <c:pt idx="107">
                  <c:v>2958</c:v>
                </c:pt>
                <c:pt idx="108">
                  <c:v>2585</c:v>
                </c:pt>
                <c:pt idx="109">
                  <c:v>2370</c:v>
                </c:pt>
                <c:pt idx="110">
                  <c:v>2292</c:v>
                </c:pt>
                <c:pt idx="111">
                  <c:v>2268</c:v>
                </c:pt>
                <c:pt idx="112">
                  <c:v>2331</c:v>
                </c:pt>
                <c:pt idx="113">
                  <c:v>2467</c:v>
                </c:pt>
                <c:pt idx="114">
                  <c:v>2448</c:v>
                </c:pt>
                <c:pt idx="115">
                  <c:v>2397</c:v>
                </c:pt>
                <c:pt idx="116">
                  <c:v>2473</c:v>
                </c:pt>
                <c:pt idx="117">
                  <c:v>2416</c:v>
                </c:pt>
                <c:pt idx="118">
                  <c:v>2184</c:v>
                </c:pt>
                <c:pt idx="119">
                  <c:v>2186</c:v>
                </c:pt>
                <c:pt idx="120">
                  <c:v>2139</c:v>
                </c:pt>
                <c:pt idx="121">
                  <c:v>2145</c:v>
                </c:pt>
                <c:pt idx="122">
                  <c:v>2029</c:v>
                </c:pt>
                <c:pt idx="123">
                  <c:v>2244</c:v>
                </c:pt>
                <c:pt idx="124">
                  <c:v>2329</c:v>
                </c:pt>
                <c:pt idx="125">
                  <c:v>2410</c:v>
                </c:pt>
                <c:pt idx="126">
                  <c:v>2561</c:v>
                </c:pt>
                <c:pt idx="127">
                  <c:v>2673</c:v>
                </c:pt>
                <c:pt idx="128">
                  <c:v>2792</c:v>
                </c:pt>
                <c:pt idx="129">
                  <c:v>2745</c:v>
                </c:pt>
                <c:pt idx="130">
                  <c:v>2848</c:v>
                </c:pt>
                <c:pt idx="131">
                  <c:v>2897</c:v>
                </c:pt>
                <c:pt idx="132">
                  <c:v>2928</c:v>
                </c:pt>
                <c:pt idx="133">
                  <c:v>2988</c:v>
                </c:pt>
                <c:pt idx="134">
                  <c:v>3020</c:v>
                </c:pt>
                <c:pt idx="135">
                  <c:v>2973</c:v>
                </c:pt>
                <c:pt idx="136">
                  <c:v>2831</c:v>
                </c:pt>
                <c:pt idx="137">
                  <c:v>3029</c:v>
                </c:pt>
                <c:pt idx="138">
                  <c:v>3101</c:v>
                </c:pt>
                <c:pt idx="139">
                  <c:v>3003</c:v>
                </c:pt>
                <c:pt idx="140">
                  <c:v>2926</c:v>
                </c:pt>
                <c:pt idx="141">
                  <c:v>2893</c:v>
                </c:pt>
                <c:pt idx="142">
                  <c:v>2803</c:v>
                </c:pt>
                <c:pt idx="143">
                  <c:v>2657</c:v>
                </c:pt>
                <c:pt idx="144">
                  <c:v>2728</c:v>
                </c:pt>
                <c:pt idx="145">
                  <c:v>2830</c:v>
                </c:pt>
                <c:pt idx="146">
                  <c:v>2830</c:v>
                </c:pt>
                <c:pt idx="147">
                  <c:v>2789</c:v>
                </c:pt>
                <c:pt idx="148">
                  <c:v>2835</c:v>
                </c:pt>
                <c:pt idx="149">
                  <c:v>2844</c:v>
                </c:pt>
                <c:pt idx="150">
                  <c:v>2731</c:v>
                </c:pt>
                <c:pt idx="151">
                  <c:v>2753</c:v>
                </c:pt>
                <c:pt idx="152">
                  <c:v>2720</c:v>
                </c:pt>
                <c:pt idx="153">
                  <c:v>2709</c:v>
                </c:pt>
                <c:pt idx="154">
                  <c:v>2744</c:v>
                </c:pt>
                <c:pt idx="155">
                  <c:v>2740</c:v>
                </c:pt>
                <c:pt idx="156">
                  <c:v>2626</c:v>
                </c:pt>
                <c:pt idx="157">
                  <c:v>2626</c:v>
                </c:pt>
                <c:pt idx="158">
                  <c:v>2688</c:v>
                </c:pt>
                <c:pt idx="159">
                  <c:v>2567</c:v>
                </c:pt>
                <c:pt idx="160">
                  <c:v>2504</c:v>
                </c:pt>
                <c:pt idx="161">
                  <c:v>2603</c:v>
                </c:pt>
                <c:pt idx="162">
                  <c:v>2511</c:v>
                </c:pt>
                <c:pt idx="163">
                  <c:v>2335</c:v>
                </c:pt>
                <c:pt idx="164">
                  <c:v>2132</c:v>
                </c:pt>
                <c:pt idx="165">
                  <c:v>2215</c:v>
                </c:pt>
                <c:pt idx="166">
                  <c:v>2230</c:v>
                </c:pt>
                <c:pt idx="167">
                  <c:v>2366</c:v>
                </c:pt>
                <c:pt idx="168">
                  <c:v>2407</c:v>
                </c:pt>
                <c:pt idx="169">
                  <c:v>2481</c:v>
                </c:pt>
                <c:pt idx="170">
                  <c:v>2631</c:v>
                </c:pt>
                <c:pt idx="171">
                  <c:v>2692</c:v>
                </c:pt>
                <c:pt idx="172">
                  <c:v>2738</c:v>
                </c:pt>
                <c:pt idx="173">
                  <c:v>2643</c:v>
                </c:pt>
                <c:pt idx="174">
                  <c:v>2531</c:v>
                </c:pt>
                <c:pt idx="175">
                  <c:v>2535</c:v>
                </c:pt>
                <c:pt idx="176">
                  <c:v>2570</c:v>
                </c:pt>
                <c:pt idx="177">
                  <c:v>2533</c:v>
                </c:pt>
                <c:pt idx="178">
                  <c:v>2462</c:v>
                </c:pt>
                <c:pt idx="179">
                  <c:v>2505</c:v>
                </c:pt>
                <c:pt idx="180">
                  <c:v>2444</c:v>
                </c:pt>
                <c:pt idx="181">
                  <c:v>2445</c:v>
                </c:pt>
                <c:pt idx="182">
                  <c:v>2445</c:v>
                </c:pt>
                <c:pt idx="183">
                  <c:v>2617</c:v>
                </c:pt>
                <c:pt idx="184">
                  <c:v>2505</c:v>
                </c:pt>
                <c:pt idx="185">
                  <c:v>2463</c:v>
                </c:pt>
                <c:pt idx="186">
                  <c:v>2592</c:v>
                </c:pt>
                <c:pt idx="187">
                  <c:v>2648</c:v>
                </c:pt>
                <c:pt idx="188">
                  <c:v>2687</c:v>
                </c:pt>
                <c:pt idx="189">
                  <c:v>2702</c:v>
                </c:pt>
                <c:pt idx="190">
                  <c:v>2725</c:v>
                </c:pt>
                <c:pt idx="191">
                  <c:v>2659</c:v>
                </c:pt>
                <c:pt idx="192">
                  <c:v>2592</c:v>
                </c:pt>
                <c:pt idx="193">
                  <c:v>2700</c:v>
                </c:pt>
                <c:pt idx="194">
                  <c:v>2728</c:v>
                </c:pt>
                <c:pt idx="195">
                  <c:v>2752</c:v>
                </c:pt>
                <c:pt idx="196">
                  <c:v>2721</c:v>
                </c:pt>
                <c:pt idx="197">
                  <c:v>2721</c:v>
                </c:pt>
                <c:pt idx="198">
                  <c:v>2711</c:v>
                </c:pt>
                <c:pt idx="199">
                  <c:v>2503</c:v>
                </c:pt>
                <c:pt idx="200">
                  <c:v>2374</c:v>
                </c:pt>
                <c:pt idx="201">
                  <c:v>2496</c:v>
                </c:pt>
                <c:pt idx="202">
                  <c:v>2587</c:v>
                </c:pt>
                <c:pt idx="203">
                  <c:v>2553</c:v>
                </c:pt>
                <c:pt idx="204">
                  <c:v>2562</c:v>
                </c:pt>
                <c:pt idx="205">
                  <c:v>2520</c:v>
                </c:pt>
                <c:pt idx="206">
                  <c:v>2411</c:v>
                </c:pt>
                <c:pt idx="207">
                  <c:v>2519</c:v>
                </c:pt>
                <c:pt idx="208">
                  <c:v>2586</c:v>
                </c:pt>
                <c:pt idx="209">
                  <c:v>2565</c:v>
                </c:pt>
                <c:pt idx="210">
                  <c:v>2535</c:v>
                </c:pt>
                <c:pt idx="211">
                  <c:v>2568</c:v>
                </c:pt>
                <c:pt idx="212">
                  <c:v>2513</c:v>
                </c:pt>
                <c:pt idx="213">
                  <c:v>2449</c:v>
                </c:pt>
                <c:pt idx="214">
                  <c:v>2520</c:v>
                </c:pt>
                <c:pt idx="215">
                  <c:v>2557</c:v>
                </c:pt>
                <c:pt idx="216">
                  <c:v>2493</c:v>
                </c:pt>
                <c:pt idx="217">
                  <c:v>2214</c:v>
                </c:pt>
                <c:pt idx="218">
                  <c:v>2072</c:v>
                </c:pt>
                <c:pt idx="219">
                  <c:v>2174</c:v>
                </c:pt>
                <c:pt idx="220">
                  <c:v>2230</c:v>
                </c:pt>
                <c:pt idx="221">
                  <c:v>2396</c:v>
                </c:pt>
                <c:pt idx="222">
                  <c:v>2512</c:v>
                </c:pt>
                <c:pt idx="223">
                  <c:v>2576</c:v>
                </c:pt>
                <c:pt idx="224">
                  <c:v>2513</c:v>
                </c:pt>
                <c:pt idx="225">
                  <c:v>2530</c:v>
                </c:pt>
                <c:pt idx="226">
                  <c:v>2569</c:v>
                </c:pt>
                <c:pt idx="227">
                  <c:v>2523</c:v>
                </c:pt>
                <c:pt idx="228">
                  <c:v>2523</c:v>
                </c:pt>
                <c:pt idx="229">
                  <c:v>2578</c:v>
                </c:pt>
                <c:pt idx="230">
                  <c:v>2617</c:v>
                </c:pt>
                <c:pt idx="231">
                  <c:v>2629</c:v>
                </c:pt>
                <c:pt idx="232">
                  <c:v>2545</c:v>
                </c:pt>
                <c:pt idx="233">
                  <c:v>2538</c:v>
                </c:pt>
                <c:pt idx="234">
                  <c:v>2421</c:v>
                </c:pt>
                <c:pt idx="235">
                  <c:v>2583</c:v>
                </c:pt>
                <c:pt idx="236">
                  <c:v>2695</c:v>
                </c:pt>
                <c:pt idx="237">
                  <c:v>2720</c:v>
                </c:pt>
                <c:pt idx="238">
                  <c:v>2707</c:v>
                </c:pt>
                <c:pt idx="239">
                  <c:v>2722</c:v>
                </c:pt>
                <c:pt idx="240">
                  <c:v>2690</c:v>
                </c:pt>
                <c:pt idx="241">
                  <c:v>2537</c:v>
                </c:pt>
                <c:pt idx="242">
                  <c:v>2579</c:v>
                </c:pt>
                <c:pt idx="243">
                  <c:v>2589</c:v>
                </c:pt>
                <c:pt idx="244">
                  <c:v>2554</c:v>
                </c:pt>
                <c:pt idx="245">
                  <c:v>2503</c:v>
                </c:pt>
                <c:pt idx="246">
                  <c:v>2544</c:v>
                </c:pt>
                <c:pt idx="247">
                  <c:v>2595</c:v>
                </c:pt>
                <c:pt idx="248">
                  <c:v>2547</c:v>
                </c:pt>
                <c:pt idx="249">
                  <c:v>2633</c:v>
                </c:pt>
                <c:pt idx="250">
                  <c:v>2690</c:v>
                </c:pt>
                <c:pt idx="251">
                  <c:v>2719</c:v>
                </c:pt>
                <c:pt idx="252">
                  <c:v>2744</c:v>
                </c:pt>
                <c:pt idx="253">
                  <c:v>2691</c:v>
                </c:pt>
                <c:pt idx="254">
                  <c:v>2693</c:v>
                </c:pt>
                <c:pt idx="255">
                  <c:v>2609</c:v>
                </c:pt>
                <c:pt idx="256">
                  <c:v>2723</c:v>
                </c:pt>
                <c:pt idx="257">
                  <c:v>2773</c:v>
                </c:pt>
                <c:pt idx="258">
                  <c:v>2776</c:v>
                </c:pt>
                <c:pt idx="259">
                  <c:v>2790</c:v>
                </c:pt>
                <c:pt idx="260">
                  <c:v>2774</c:v>
                </c:pt>
                <c:pt idx="261">
                  <c:v>2763</c:v>
                </c:pt>
                <c:pt idx="262">
                  <c:v>2637</c:v>
                </c:pt>
                <c:pt idx="263">
                  <c:v>2834</c:v>
                </c:pt>
                <c:pt idx="264">
                  <c:v>2944</c:v>
                </c:pt>
                <c:pt idx="265">
                  <c:v>3003</c:v>
                </c:pt>
                <c:pt idx="266">
                  <c:v>3035</c:v>
                </c:pt>
                <c:pt idx="267">
                  <c:v>3053</c:v>
                </c:pt>
                <c:pt idx="268">
                  <c:v>2998</c:v>
                </c:pt>
                <c:pt idx="269">
                  <c:v>2894</c:v>
                </c:pt>
                <c:pt idx="270">
                  <c:v>2908</c:v>
                </c:pt>
                <c:pt idx="271">
                  <c:v>2843</c:v>
                </c:pt>
                <c:pt idx="272">
                  <c:v>2761</c:v>
                </c:pt>
                <c:pt idx="273">
                  <c:v>2737</c:v>
                </c:pt>
                <c:pt idx="274">
                  <c:v>2810</c:v>
                </c:pt>
                <c:pt idx="275">
                  <c:v>2794</c:v>
                </c:pt>
                <c:pt idx="276">
                  <c:v>2686</c:v>
                </c:pt>
                <c:pt idx="277">
                  <c:v>2865</c:v>
                </c:pt>
                <c:pt idx="278">
                  <c:v>2989</c:v>
                </c:pt>
                <c:pt idx="279">
                  <c:v>2980</c:v>
                </c:pt>
                <c:pt idx="280">
                  <c:v>2914</c:v>
                </c:pt>
                <c:pt idx="281">
                  <c:v>2921</c:v>
                </c:pt>
                <c:pt idx="282">
                  <c:v>2775</c:v>
                </c:pt>
                <c:pt idx="283">
                  <c:v>2661</c:v>
                </c:pt>
                <c:pt idx="284">
                  <c:v>2761</c:v>
                </c:pt>
                <c:pt idx="285">
                  <c:v>2768</c:v>
                </c:pt>
                <c:pt idx="286">
                  <c:v>2793</c:v>
                </c:pt>
                <c:pt idx="287">
                  <c:v>2794</c:v>
                </c:pt>
                <c:pt idx="288">
                  <c:v>2687</c:v>
                </c:pt>
                <c:pt idx="289">
                  <c:v>2645</c:v>
                </c:pt>
                <c:pt idx="290">
                  <c:v>2610</c:v>
                </c:pt>
                <c:pt idx="291">
                  <c:v>2808</c:v>
                </c:pt>
                <c:pt idx="292">
                  <c:v>2919</c:v>
                </c:pt>
                <c:pt idx="293">
                  <c:v>2985</c:v>
                </c:pt>
                <c:pt idx="294">
                  <c:v>2985</c:v>
                </c:pt>
                <c:pt idx="295">
                  <c:v>2994</c:v>
                </c:pt>
                <c:pt idx="296">
                  <c:v>2820</c:v>
                </c:pt>
                <c:pt idx="297">
                  <c:v>2763</c:v>
                </c:pt>
                <c:pt idx="298">
                  <c:v>2967</c:v>
                </c:pt>
                <c:pt idx="299">
                  <c:v>3004</c:v>
                </c:pt>
                <c:pt idx="300">
                  <c:v>2871</c:v>
                </c:pt>
                <c:pt idx="301">
                  <c:v>2923</c:v>
                </c:pt>
                <c:pt idx="302">
                  <c:v>2970</c:v>
                </c:pt>
                <c:pt idx="303">
                  <c:v>2982</c:v>
                </c:pt>
                <c:pt idx="304">
                  <c:v>2948</c:v>
                </c:pt>
                <c:pt idx="305">
                  <c:v>3053</c:v>
                </c:pt>
                <c:pt idx="306">
                  <c:v>3058</c:v>
                </c:pt>
                <c:pt idx="307">
                  <c:v>3074</c:v>
                </c:pt>
                <c:pt idx="308">
                  <c:v>2969</c:v>
                </c:pt>
                <c:pt idx="309">
                  <c:v>2969</c:v>
                </c:pt>
                <c:pt idx="310">
                  <c:v>3064</c:v>
                </c:pt>
                <c:pt idx="311">
                  <c:v>2959</c:v>
                </c:pt>
                <c:pt idx="312">
                  <c:v>3105</c:v>
                </c:pt>
                <c:pt idx="313">
                  <c:v>3145</c:v>
                </c:pt>
                <c:pt idx="314">
                  <c:v>3066</c:v>
                </c:pt>
                <c:pt idx="315">
                  <c:v>3032</c:v>
                </c:pt>
                <c:pt idx="316">
                  <c:v>3022</c:v>
                </c:pt>
                <c:pt idx="317">
                  <c:v>3051</c:v>
                </c:pt>
                <c:pt idx="318">
                  <c:v>2968</c:v>
                </c:pt>
                <c:pt idx="319">
                  <c:v>3038</c:v>
                </c:pt>
                <c:pt idx="320">
                  <c:v>3094</c:v>
                </c:pt>
                <c:pt idx="321">
                  <c:v>3135</c:v>
                </c:pt>
                <c:pt idx="322">
                  <c:v>3108</c:v>
                </c:pt>
                <c:pt idx="323">
                  <c:v>3085</c:v>
                </c:pt>
                <c:pt idx="324">
                  <c:v>3050</c:v>
                </c:pt>
                <c:pt idx="325">
                  <c:v>2952</c:v>
                </c:pt>
                <c:pt idx="326">
                  <c:v>3055</c:v>
                </c:pt>
                <c:pt idx="327">
                  <c:v>3057</c:v>
                </c:pt>
                <c:pt idx="328">
                  <c:v>3089</c:v>
                </c:pt>
                <c:pt idx="329">
                  <c:v>3148</c:v>
                </c:pt>
                <c:pt idx="330">
                  <c:v>3140</c:v>
                </c:pt>
                <c:pt idx="331">
                  <c:v>3052</c:v>
                </c:pt>
                <c:pt idx="332">
                  <c:v>2913</c:v>
                </c:pt>
                <c:pt idx="333">
                  <c:v>3075</c:v>
                </c:pt>
                <c:pt idx="334">
                  <c:v>3121</c:v>
                </c:pt>
                <c:pt idx="335">
                  <c:v>3057</c:v>
                </c:pt>
                <c:pt idx="336">
                  <c:v>3059</c:v>
                </c:pt>
                <c:pt idx="337">
                  <c:v>3109</c:v>
                </c:pt>
                <c:pt idx="338">
                  <c:v>3152</c:v>
                </c:pt>
                <c:pt idx="339">
                  <c:v>3097</c:v>
                </c:pt>
                <c:pt idx="340">
                  <c:v>3120</c:v>
                </c:pt>
                <c:pt idx="341">
                  <c:v>3153</c:v>
                </c:pt>
                <c:pt idx="342">
                  <c:v>3182</c:v>
                </c:pt>
                <c:pt idx="343">
                  <c:v>3224</c:v>
                </c:pt>
                <c:pt idx="344">
                  <c:v>3257</c:v>
                </c:pt>
                <c:pt idx="345">
                  <c:v>3245</c:v>
                </c:pt>
                <c:pt idx="346">
                  <c:v>3168</c:v>
                </c:pt>
                <c:pt idx="347">
                  <c:v>3168</c:v>
                </c:pt>
                <c:pt idx="348">
                  <c:v>3323</c:v>
                </c:pt>
                <c:pt idx="349">
                  <c:v>3358</c:v>
                </c:pt>
                <c:pt idx="350">
                  <c:v>3311</c:v>
                </c:pt>
                <c:pt idx="351">
                  <c:v>3038</c:v>
                </c:pt>
                <c:pt idx="352">
                  <c:v>3046</c:v>
                </c:pt>
                <c:pt idx="353">
                  <c:v>3103</c:v>
                </c:pt>
                <c:pt idx="354">
                  <c:v>3254</c:v>
                </c:pt>
                <c:pt idx="355">
                  <c:v>3289</c:v>
                </c:pt>
                <c:pt idx="356">
                  <c:v>3333</c:v>
                </c:pt>
                <c:pt idx="357">
                  <c:v>3370</c:v>
                </c:pt>
                <c:pt idx="358">
                  <c:v>3384</c:v>
                </c:pt>
                <c:pt idx="359">
                  <c:v>3350</c:v>
                </c:pt>
                <c:pt idx="360">
                  <c:v>3283</c:v>
                </c:pt>
                <c:pt idx="361">
                  <c:v>3365</c:v>
                </c:pt>
                <c:pt idx="362">
                  <c:v>3384</c:v>
                </c:pt>
                <c:pt idx="363">
                  <c:v>3427</c:v>
                </c:pt>
                <c:pt idx="364">
                  <c:v>3435</c:v>
                </c:pt>
              </c:numCache>
            </c:numRef>
          </c:val>
          <c:extLst>
            <c:ext xmlns:c16="http://schemas.microsoft.com/office/drawing/2014/chart" uri="{C3380CC4-5D6E-409C-BE32-E72D297353CC}">
              <c16:uniqueId val="{00000000-3DDC-4BD1-8F7B-C12896DDD855}"/>
            </c:ext>
          </c:extLst>
        </c:ser>
        <c:ser>
          <c:idx val="1"/>
          <c:order val="1"/>
          <c:tx>
            <c:strRef>
              <c:f>Sheet1!$C$1</c:f>
              <c:strCache>
                <c:ptCount val="1"/>
                <c:pt idx="0">
                  <c:v>Hydro</c:v>
                </c:pt>
              </c:strCache>
            </c:strRef>
          </c:tx>
          <c:spPr>
            <a:solidFill>
              <a:srgbClr val="71C9EB"/>
            </a:solidFill>
            <a:ln>
              <a:solidFill>
                <a:srgbClr val="71C9EB"/>
              </a:solidFill>
            </a:ln>
            <a:effectLst/>
          </c:spPr>
          <c:cat>
            <c:numRef>
              <c:f>Sheet1!$A$2:$A$366</c:f>
              <c:numCache>
                <c:formatCode>m/d/yyyy</c:formatCode>
                <c:ptCount val="365"/>
                <c:pt idx="0">
                  <c:v>44287</c:v>
                </c:pt>
                <c:pt idx="1">
                  <c:v>44288</c:v>
                </c:pt>
                <c:pt idx="2">
                  <c:v>44289</c:v>
                </c:pt>
                <c:pt idx="3">
                  <c:v>44290</c:v>
                </c:pt>
                <c:pt idx="4">
                  <c:v>44291</c:v>
                </c:pt>
                <c:pt idx="5">
                  <c:v>44292</c:v>
                </c:pt>
                <c:pt idx="6">
                  <c:v>44293</c:v>
                </c:pt>
                <c:pt idx="7">
                  <c:v>44294</c:v>
                </c:pt>
                <c:pt idx="8">
                  <c:v>44295</c:v>
                </c:pt>
                <c:pt idx="9">
                  <c:v>44296</c:v>
                </c:pt>
                <c:pt idx="10">
                  <c:v>44297</c:v>
                </c:pt>
                <c:pt idx="11">
                  <c:v>44298</c:v>
                </c:pt>
                <c:pt idx="12">
                  <c:v>44299</c:v>
                </c:pt>
                <c:pt idx="13">
                  <c:v>44300</c:v>
                </c:pt>
                <c:pt idx="14">
                  <c:v>44301</c:v>
                </c:pt>
                <c:pt idx="15">
                  <c:v>44302</c:v>
                </c:pt>
                <c:pt idx="16">
                  <c:v>44303</c:v>
                </c:pt>
                <c:pt idx="17">
                  <c:v>44304</c:v>
                </c:pt>
                <c:pt idx="18">
                  <c:v>44305</c:v>
                </c:pt>
                <c:pt idx="19">
                  <c:v>44306</c:v>
                </c:pt>
                <c:pt idx="20">
                  <c:v>44307</c:v>
                </c:pt>
                <c:pt idx="21">
                  <c:v>44308</c:v>
                </c:pt>
                <c:pt idx="22">
                  <c:v>44309</c:v>
                </c:pt>
                <c:pt idx="23">
                  <c:v>44310</c:v>
                </c:pt>
                <c:pt idx="24">
                  <c:v>44311</c:v>
                </c:pt>
                <c:pt idx="25">
                  <c:v>44312</c:v>
                </c:pt>
                <c:pt idx="26">
                  <c:v>44313</c:v>
                </c:pt>
                <c:pt idx="27">
                  <c:v>44314</c:v>
                </c:pt>
                <c:pt idx="28">
                  <c:v>44315</c:v>
                </c:pt>
                <c:pt idx="29">
                  <c:v>44316</c:v>
                </c:pt>
                <c:pt idx="30">
                  <c:v>44317</c:v>
                </c:pt>
                <c:pt idx="31">
                  <c:v>44318</c:v>
                </c:pt>
                <c:pt idx="32">
                  <c:v>44319</c:v>
                </c:pt>
                <c:pt idx="33">
                  <c:v>44320</c:v>
                </c:pt>
                <c:pt idx="34">
                  <c:v>44321</c:v>
                </c:pt>
                <c:pt idx="35">
                  <c:v>44322</c:v>
                </c:pt>
                <c:pt idx="36">
                  <c:v>44323</c:v>
                </c:pt>
                <c:pt idx="37">
                  <c:v>44324</c:v>
                </c:pt>
                <c:pt idx="38">
                  <c:v>44325</c:v>
                </c:pt>
                <c:pt idx="39">
                  <c:v>44326</c:v>
                </c:pt>
                <c:pt idx="40">
                  <c:v>44327</c:v>
                </c:pt>
                <c:pt idx="41">
                  <c:v>44328</c:v>
                </c:pt>
                <c:pt idx="42">
                  <c:v>44329</c:v>
                </c:pt>
                <c:pt idx="43">
                  <c:v>44330</c:v>
                </c:pt>
                <c:pt idx="44">
                  <c:v>44331</c:v>
                </c:pt>
                <c:pt idx="45">
                  <c:v>44332</c:v>
                </c:pt>
                <c:pt idx="46">
                  <c:v>44333</c:v>
                </c:pt>
                <c:pt idx="47">
                  <c:v>44334</c:v>
                </c:pt>
                <c:pt idx="48">
                  <c:v>44335</c:v>
                </c:pt>
                <c:pt idx="49">
                  <c:v>44336</c:v>
                </c:pt>
                <c:pt idx="50">
                  <c:v>44337</c:v>
                </c:pt>
                <c:pt idx="51">
                  <c:v>44338</c:v>
                </c:pt>
                <c:pt idx="52">
                  <c:v>44339</c:v>
                </c:pt>
                <c:pt idx="53">
                  <c:v>44340</c:v>
                </c:pt>
                <c:pt idx="54">
                  <c:v>44341</c:v>
                </c:pt>
                <c:pt idx="55">
                  <c:v>44342</c:v>
                </c:pt>
                <c:pt idx="56">
                  <c:v>44343</c:v>
                </c:pt>
                <c:pt idx="57">
                  <c:v>44344</c:v>
                </c:pt>
                <c:pt idx="58">
                  <c:v>44345</c:v>
                </c:pt>
                <c:pt idx="59">
                  <c:v>44346</c:v>
                </c:pt>
                <c:pt idx="60">
                  <c:v>44347</c:v>
                </c:pt>
                <c:pt idx="61">
                  <c:v>44348</c:v>
                </c:pt>
                <c:pt idx="62">
                  <c:v>44349</c:v>
                </c:pt>
                <c:pt idx="63">
                  <c:v>44350</c:v>
                </c:pt>
                <c:pt idx="64">
                  <c:v>44351</c:v>
                </c:pt>
                <c:pt idx="65">
                  <c:v>44352</c:v>
                </c:pt>
                <c:pt idx="66">
                  <c:v>44353</c:v>
                </c:pt>
                <c:pt idx="67">
                  <c:v>44354</c:v>
                </c:pt>
                <c:pt idx="68">
                  <c:v>44355</c:v>
                </c:pt>
                <c:pt idx="69">
                  <c:v>44356</c:v>
                </c:pt>
                <c:pt idx="70">
                  <c:v>44357</c:v>
                </c:pt>
                <c:pt idx="71">
                  <c:v>44358</c:v>
                </c:pt>
                <c:pt idx="72">
                  <c:v>44359</c:v>
                </c:pt>
                <c:pt idx="73">
                  <c:v>44360</c:v>
                </c:pt>
                <c:pt idx="74">
                  <c:v>44361</c:v>
                </c:pt>
                <c:pt idx="75">
                  <c:v>44362</c:v>
                </c:pt>
                <c:pt idx="76">
                  <c:v>44363</c:v>
                </c:pt>
                <c:pt idx="77">
                  <c:v>44364</c:v>
                </c:pt>
                <c:pt idx="78">
                  <c:v>44365</c:v>
                </c:pt>
                <c:pt idx="79">
                  <c:v>44366</c:v>
                </c:pt>
                <c:pt idx="80">
                  <c:v>44367</c:v>
                </c:pt>
                <c:pt idx="81">
                  <c:v>44368</c:v>
                </c:pt>
                <c:pt idx="82">
                  <c:v>44369</c:v>
                </c:pt>
                <c:pt idx="83">
                  <c:v>44370</c:v>
                </c:pt>
                <c:pt idx="84">
                  <c:v>44371</c:v>
                </c:pt>
                <c:pt idx="85">
                  <c:v>44372</c:v>
                </c:pt>
                <c:pt idx="86">
                  <c:v>44373</c:v>
                </c:pt>
                <c:pt idx="87">
                  <c:v>44374</c:v>
                </c:pt>
                <c:pt idx="88">
                  <c:v>44375</c:v>
                </c:pt>
                <c:pt idx="89">
                  <c:v>44376</c:v>
                </c:pt>
                <c:pt idx="90">
                  <c:v>44377</c:v>
                </c:pt>
                <c:pt idx="91">
                  <c:v>44378</c:v>
                </c:pt>
                <c:pt idx="92">
                  <c:v>44379</c:v>
                </c:pt>
                <c:pt idx="93">
                  <c:v>44380</c:v>
                </c:pt>
                <c:pt idx="94">
                  <c:v>44381</c:v>
                </c:pt>
                <c:pt idx="95">
                  <c:v>44382</c:v>
                </c:pt>
                <c:pt idx="96">
                  <c:v>44383</c:v>
                </c:pt>
                <c:pt idx="97">
                  <c:v>44384</c:v>
                </c:pt>
                <c:pt idx="98">
                  <c:v>44385</c:v>
                </c:pt>
                <c:pt idx="99">
                  <c:v>44386</c:v>
                </c:pt>
                <c:pt idx="100">
                  <c:v>44387</c:v>
                </c:pt>
                <c:pt idx="101">
                  <c:v>44388</c:v>
                </c:pt>
                <c:pt idx="102">
                  <c:v>44389</c:v>
                </c:pt>
                <c:pt idx="103">
                  <c:v>44390</c:v>
                </c:pt>
                <c:pt idx="104">
                  <c:v>44391</c:v>
                </c:pt>
                <c:pt idx="105">
                  <c:v>44392</c:v>
                </c:pt>
                <c:pt idx="106">
                  <c:v>44393</c:v>
                </c:pt>
                <c:pt idx="107">
                  <c:v>44394</c:v>
                </c:pt>
                <c:pt idx="108">
                  <c:v>44395</c:v>
                </c:pt>
                <c:pt idx="109">
                  <c:v>44396</c:v>
                </c:pt>
                <c:pt idx="110">
                  <c:v>44397</c:v>
                </c:pt>
                <c:pt idx="111">
                  <c:v>44398</c:v>
                </c:pt>
                <c:pt idx="112">
                  <c:v>44399</c:v>
                </c:pt>
                <c:pt idx="113">
                  <c:v>44400</c:v>
                </c:pt>
                <c:pt idx="114">
                  <c:v>44401</c:v>
                </c:pt>
                <c:pt idx="115">
                  <c:v>44402</c:v>
                </c:pt>
                <c:pt idx="116">
                  <c:v>44403</c:v>
                </c:pt>
                <c:pt idx="117">
                  <c:v>44404</c:v>
                </c:pt>
                <c:pt idx="118">
                  <c:v>44405</c:v>
                </c:pt>
                <c:pt idx="119">
                  <c:v>44406</c:v>
                </c:pt>
                <c:pt idx="120">
                  <c:v>44407</c:v>
                </c:pt>
                <c:pt idx="121">
                  <c:v>44408</c:v>
                </c:pt>
                <c:pt idx="122">
                  <c:v>44409</c:v>
                </c:pt>
                <c:pt idx="123">
                  <c:v>44410</c:v>
                </c:pt>
                <c:pt idx="124">
                  <c:v>44411</c:v>
                </c:pt>
                <c:pt idx="125">
                  <c:v>44412</c:v>
                </c:pt>
                <c:pt idx="126">
                  <c:v>44413</c:v>
                </c:pt>
                <c:pt idx="127">
                  <c:v>44414</c:v>
                </c:pt>
                <c:pt idx="128">
                  <c:v>44415</c:v>
                </c:pt>
                <c:pt idx="129">
                  <c:v>44416</c:v>
                </c:pt>
                <c:pt idx="130">
                  <c:v>44417</c:v>
                </c:pt>
                <c:pt idx="131">
                  <c:v>44418</c:v>
                </c:pt>
                <c:pt idx="132">
                  <c:v>44419</c:v>
                </c:pt>
                <c:pt idx="133">
                  <c:v>44420</c:v>
                </c:pt>
                <c:pt idx="134">
                  <c:v>44421</c:v>
                </c:pt>
                <c:pt idx="135">
                  <c:v>44422</c:v>
                </c:pt>
                <c:pt idx="136">
                  <c:v>44423</c:v>
                </c:pt>
                <c:pt idx="137">
                  <c:v>44424</c:v>
                </c:pt>
                <c:pt idx="138">
                  <c:v>44425</c:v>
                </c:pt>
                <c:pt idx="139">
                  <c:v>44426</c:v>
                </c:pt>
                <c:pt idx="140">
                  <c:v>44427</c:v>
                </c:pt>
                <c:pt idx="141">
                  <c:v>44428</c:v>
                </c:pt>
                <c:pt idx="142">
                  <c:v>44429</c:v>
                </c:pt>
                <c:pt idx="143">
                  <c:v>44430</c:v>
                </c:pt>
                <c:pt idx="144">
                  <c:v>44431</c:v>
                </c:pt>
                <c:pt idx="145">
                  <c:v>44432</c:v>
                </c:pt>
                <c:pt idx="146">
                  <c:v>44433</c:v>
                </c:pt>
                <c:pt idx="147">
                  <c:v>44434</c:v>
                </c:pt>
                <c:pt idx="148">
                  <c:v>44435</c:v>
                </c:pt>
                <c:pt idx="149">
                  <c:v>44436</c:v>
                </c:pt>
                <c:pt idx="150">
                  <c:v>44437</c:v>
                </c:pt>
                <c:pt idx="151">
                  <c:v>44438</c:v>
                </c:pt>
                <c:pt idx="152">
                  <c:v>44439</c:v>
                </c:pt>
                <c:pt idx="153">
                  <c:v>44440</c:v>
                </c:pt>
                <c:pt idx="154">
                  <c:v>44441</c:v>
                </c:pt>
                <c:pt idx="155">
                  <c:v>44442</c:v>
                </c:pt>
                <c:pt idx="156">
                  <c:v>44443</c:v>
                </c:pt>
                <c:pt idx="157">
                  <c:v>44444</c:v>
                </c:pt>
                <c:pt idx="158">
                  <c:v>44445</c:v>
                </c:pt>
                <c:pt idx="159">
                  <c:v>44446</c:v>
                </c:pt>
                <c:pt idx="160">
                  <c:v>44447</c:v>
                </c:pt>
                <c:pt idx="161">
                  <c:v>44448</c:v>
                </c:pt>
                <c:pt idx="162">
                  <c:v>44449</c:v>
                </c:pt>
                <c:pt idx="163">
                  <c:v>44450</c:v>
                </c:pt>
                <c:pt idx="164">
                  <c:v>44451</c:v>
                </c:pt>
                <c:pt idx="165">
                  <c:v>44452</c:v>
                </c:pt>
                <c:pt idx="166">
                  <c:v>44453</c:v>
                </c:pt>
                <c:pt idx="167">
                  <c:v>44454</c:v>
                </c:pt>
                <c:pt idx="168">
                  <c:v>44455</c:v>
                </c:pt>
                <c:pt idx="169">
                  <c:v>44456</c:v>
                </c:pt>
                <c:pt idx="170">
                  <c:v>44457</c:v>
                </c:pt>
                <c:pt idx="171">
                  <c:v>44458</c:v>
                </c:pt>
                <c:pt idx="172">
                  <c:v>44459</c:v>
                </c:pt>
                <c:pt idx="173">
                  <c:v>44460</c:v>
                </c:pt>
                <c:pt idx="174">
                  <c:v>44461</c:v>
                </c:pt>
                <c:pt idx="175">
                  <c:v>44462</c:v>
                </c:pt>
                <c:pt idx="176">
                  <c:v>44463</c:v>
                </c:pt>
                <c:pt idx="177">
                  <c:v>44464</c:v>
                </c:pt>
                <c:pt idx="178">
                  <c:v>44465</c:v>
                </c:pt>
                <c:pt idx="179">
                  <c:v>44466</c:v>
                </c:pt>
                <c:pt idx="180">
                  <c:v>44467</c:v>
                </c:pt>
                <c:pt idx="181">
                  <c:v>44468</c:v>
                </c:pt>
                <c:pt idx="182">
                  <c:v>44469</c:v>
                </c:pt>
                <c:pt idx="183">
                  <c:v>44470</c:v>
                </c:pt>
                <c:pt idx="184">
                  <c:v>44471</c:v>
                </c:pt>
                <c:pt idx="185">
                  <c:v>44472</c:v>
                </c:pt>
                <c:pt idx="186">
                  <c:v>44473</c:v>
                </c:pt>
                <c:pt idx="187">
                  <c:v>44474</c:v>
                </c:pt>
                <c:pt idx="188">
                  <c:v>44475</c:v>
                </c:pt>
                <c:pt idx="189">
                  <c:v>44476</c:v>
                </c:pt>
                <c:pt idx="190">
                  <c:v>44477</c:v>
                </c:pt>
                <c:pt idx="191">
                  <c:v>44478</c:v>
                </c:pt>
                <c:pt idx="192">
                  <c:v>44479</c:v>
                </c:pt>
                <c:pt idx="193">
                  <c:v>44480</c:v>
                </c:pt>
                <c:pt idx="194">
                  <c:v>44481</c:v>
                </c:pt>
                <c:pt idx="195">
                  <c:v>44482</c:v>
                </c:pt>
                <c:pt idx="196">
                  <c:v>44483</c:v>
                </c:pt>
                <c:pt idx="197">
                  <c:v>44484</c:v>
                </c:pt>
                <c:pt idx="198">
                  <c:v>44485</c:v>
                </c:pt>
                <c:pt idx="199">
                  <c:v>44486</c:v>
                </c:pt>
                <c:pt idx="200">
                  <c:v>44487</c:v>
                </c:pt>
                <c:pt idx="201">
                  <c:v>44488</c:v>
                </c:pt>
                <c:pt idx="202">
                  <c:v>44489</c:v>
                </c:pt>
                <c:pt idx="203">
                  <c:v>44490</c:v>
                </c:pt>
                <c:pt idx="204">
                  <c:v>44491</c:v>
                </c:pt>
                <c:pt idx="205">
                  <c:v>44492</c:v>
                </c:pt>
                <c:pt idx="206">
                  <c:v>44493</c:v>
                </c:pt>
                <c:pt idx="207">
                  <c:v>44494</c:v>
                </c:pt>
                <c:pt idx="208">
                  <c:v>44495</c:v>
                </c:pt>
                <c:pt idx="209">
                  <c:v>44496</c:v>
                </c:pt>
                <c:pt idx="210">
                  <c:v>44497</c:v>
                </c:pt>
                <c:pt idx="211">
                  <c:v>44498</c:v>
                </c:pt>
                <c:pt idx="212">
                  <c:v>44499</c:v>
                </c:pt>
                <c:pt idx="213">
                  <c:v>44500</c:v>
                </c:pt>
                <c:pt idx="214">
                  <c:v>44501</c:v>
                </c:pt>
                <c:pt idx="215">
                  <c:v>44502</c:v>
                </c:pt>
                <c:pt idx="216">
                  <c:v>44503</c:v>
                </c:pt>
                <c:pt idx="217">
                  <c:v>44504</c:v>
                </c:pt>
                <c:pt idx="218">
                  <c:v>44505</c:v>
                </c:pt>
                <c:pt idx="219">
                  <c:v>44506</c:v>
                </c:pt>
                <c:pt idx="220">
                  <c:v>44507</c:v>
                </c:pt>
                <c:pt idx="221">
                  <c:v>44508</c:v>
                </c:pt>
                <c:pt idx="222">
                  <c:v>44509</c:v>
                </c:pt>
                <c:pt idx="223">
                  <c:v>44510</c:v>
                </c:pt>
                <c:pt idx="224">
                  <c:v>44511</c:v>
                </c:pt>
                <c:pt idx="225">
                  <c:v>44512</c:v>
                </c:pt>
                <c:pt idx="226">
                  <c:v>44513</c:v>
                </c:pt>
                <c:pt idx="227">
                  <c:v>44514</c:v>
                </c:pt>
                <c:pt idx="228">
                  <c:v>44515</c:v>
                </c:pt>
                <c:pt idx="229">
                  <c:v>44516</c:v>
                </c:pt>
                <c:pt idx="230">
                  <c:v>44517</c:v>
                </c:pt>
                <c:pt idx="231">
                  <c:v>44518</c:v>
                </c:pt>
                <c:pt idx="232">
                  <c:v>44519</c:v>
                </c:pt>
                <c:pt idx="233">
                  <c:v>44520</c:v>
                </c:pt>
                <c:pt idx="234">
                  <c:v>44521</c:v>
                </c:pt>
                <c:pt idx="235">
                  <c:v>44522</c:v>
                </c:pt>
                <c:pt idx="236">
                  <c:v>44523</c:v>
                </c:pt>
                <c:pt idx="237">
                  <c:v>44524</c:v>
                </c:pt>
                <c:pt idx="238">
                  <c:v>44525</c:v>
                </c:pt>
                <c:pt idx="239">
                  <c:v>44526</c:v>
                </c:pt>
                <c:pt idx="240">
                  <c:v>44527</c:v>
                </c:pt>
                <c:pt idx="241">
                  <c:v>44528</c:v>
                </c:pt>
                <c:pt idx="242">
                  <c:v>44529</c:v>
                </c:pt>
                <c:pt idx="243">
                  <c:v>44530</c:v>
                </c:pt>
                <c:pt idx="244">
                  <c:v>44531</c:v>
                </c:pt>
                <c:pt idx="245">
                  <c:v>44532</c:v>
                </c:pt>
                <c:pt idx="246">
                  <c:v>44533</c:v>
                </c:pt>
                <c:pt idx="247">
                  <c:v>44534</c:v>
                </c:pt>
                <c:pt idx="248">
                  <c:v>44535</c:v>
                </c:pt>
                <c:pt idx="249">
                  <c:v>44536</c:v>
                </c:pt>
                <c:pt idx="250">
                  <c:v>44537</c:v>
                </c:pt>
                <c:pt idx="251">
                  <c:v>44538</c:v>
                </c:pt>
                <c:pt idx="252">
                  <c:v>44539</c:v>
                </c:pt>
                <c:pt idx="253">
                  <c:v>44540</c:v>
                </c:pt>
                <c:pt idx="254">
                  <c:v>44541</c:v>
                </c:pt>
                <c:pt idx="255">
                  <c:v>44542</c:v>
                </c:pt>
                <c:pt idx="256">
                  <c:v>44543</c:v>
                </c:pt>
                <c:pt idx="257">
                  <c:v>44544</c:v>
                </c:pt>
                <c:pt idx="258">
                  <c:v>44545</c:v>
                </c:pt>
                <c:pt idx="259">
                  <c:v>44546</c:v>
                </c:pt>
                <c:pt idx="260">
                  <c:v>44547</c:v>
                </c:pt>
                <c:pt idx="261">
                  <c:v>44548</c:v>
                </c:pt>
                <c:pt idx="262">
                  <c:v>44549</c:v>
                </c:pt>
                <c:pt idx="263">
                  <c:v>44550</c:v>
                </c:pt>
                <c:pt idx="264">
                  <c:v>44551</c:v>
                </c:pt>
                <c:pt idx="265">
                  <c:v>44552</c:v>
                </c:pt>
                <c:pt idx="266">
                  <c:v>44553</c:v>
                </c:pt>
                <c:pt idx="267">
                  <c:v>44554</c:v>
                </c:pt>
                <c:pt idx="268">
                  <c:v>44555</c:v>
                </c:pt>
                <c:pt idx="269">
                  <c:v>44556</c:v>
                </c:pt>
                <c:pt idx="270">
                  <c:v>44557</c:v>
                </c:pt>
                <c:pt idx="271">
                  <c:v>44558</c:v>
                </c:pt>
                <c:pt idx="272">
                  <c:v>44559</c:v>
                </c:pt>
                <c:pt idx="273">
                  <c:v>44560</c:v>
                </c:pt>
                <c:pt idx="274">
                  <c:v>44561</c:v>
                </c:pt>
                <c:pt idx="275">
                  <c:v>44562</c:v>
                </c:pt>
                <c:pt idx="276">
                  <c:v>44563</c:v>
                </c:pt>
                <c:pt idx="277">
                  <c:v>44564</c:v>
                </c:pt>
                <c:pt idx="278">
                  <c:v>44565</c:v>
                </c:pt>
                <c:pt idx="279">
                  <c:v>44566</c:v>
                </c:pt>
                <c:pt idx="280">
                  <c:v>44567</c:v>
                </c:pt>
                <c:pt idx="281">
                  <c:v>44568</c:v>
                </c:pt>
                <c:pt idx="282">
                  <c:v>44569</c:v>
                </c:pt>
                <c:pt idx="283">
                  <c:v>44570</c:v>
                </c:pt>
                <c:pt idx="284">
                  <c:v>44571</c:v>
                </c:pt>
                <c:pt idx="285">
                  <c:v>44572</c:v>
                </c:pt>
                <c:pt idx="286">
                  <c:v>44573</c:v>
                </c:pt>
                <c:pt idx="287">
                  <c:v>44574</c:v>
                </c:pt>
                <c:pt idx="288">
                  <c:v>44575</c:v>
                </c:pt>
                <c:pt idx="289">
                  <c:v>44576</c:v>
                </c:pt>
                <c:pt idx="290">
                  <c:v>44577</c:v>
                </c:pt>
                <c:pt idx="291">
                  <c:v>44578</c:v>
                </c:pt>
                <c:pt idx="292">
                  <c:v>44579</c:v>
                </c:pt>
                <c:pt idx="293">
                  <c:v>44580</c:v>
                </c:pt>
                <c:pt idx="294">
                  <c:v>44581</c:v>
                </c:pt>
                <c:pt idx="295">
                  <c:v>44582</c:v>
                </c:pt>
                <c:pt idx="296">
                  <c:v>44583</c:v>
                </c:pt>
                <c:pt idx="297">
                  <c:v>44584</c:v>
                </c:pt>
                <c:pt idx="298">
                  <c:v>44585</c:v>
                </c:pt>
                <c:pt idx="299">
                  <c:v>44586</c:v>
                </c:pt>
                <c:pt idx="300">
                  <c:v>44587</c:v>
                </c:pt>
                <c:pt idx="301">
                  <c:v>44588</c:v>
                </c:pt>
                <c:pt idx="302">
                  <c:v>44589</c:v>
                </c:pt>
                <c:pt idx="303">
                  <c:v>44590</c:v>
                </c:pt>
                <c:pt idx="304">
                  <c:v>44591</c:v>
                </c:pt>
                <c:pt idx="305">
                  <c:v>44592</c:v>
                </c:pt>
                <c:pt idx="306">
                  <c:v>44593</c:v>
                </c:pt>
                <c:pt idx="307">
                  <c:v>44594</c:v>
                </c:pt>
                <c:pt idx="308">
                  <c:v>44595</c:v>
                </c:pt>
                <c:pt idx="309">
                  <c:v>44596</c:v>
                </c:pt>
                <c:pt idx="310">
                  <c:v>44597</c:v>
                </c:pt>
                <c:pt idx="311">
                  <c:v>44598</c:v>
                </c:pt>
                <c:pt idx="312">
                  <c:v>44599</c:v>
                </c:pt>
                <c:pt idx="313">
                  <c:v>44600</c:v>
                </c:pt>
                <c:pt idx="314">
                  <c:v>44601</c:v>
                </c:pt>
                <c:pt idx="315">
                  <c:v>44602</c:v>
                </c:pt>
                <c:pt idx="316">
                  <c:v>44603</c:v>
                </c:pt>
                <c:pt idx="317">
                  <c:v>44604</c:v>
                </c:pt>
                <c:pt idx="318">
                  <c:v>44605</c:v>
                </c:pt>
                <c:pt idx="319">
                  <c:v>44606</c:v>
                </c:pt>
                <c:pt idx="320">
                  <c:v>44607</c:v>
                </c:pt>
                <c:pt idx="321">
                  <c:v>44608</c:v>
                </c:pt>
                <c:pt idx="322">
                  <c:v>44609</c:v>
                </c:pt>
                <c:pt idx="323">
                  <c:v>44610</c:v>
                </c:pt>
                <c:pt idx="324">
                  <c:v>44611</c:v>
                </c:pt>
                <c:pt idx="325">
                  <c:v>44612</c:v>
                </c:pt>
                <c:pt idx="326">
                  <c:v>44613</c:v>
                </c:pt>
                <c:pt idx="327">
                  <c:v>44614</c:v>
                </c:pt>
                <c:pt idx="328">
                  <c:v>44615</c:v>
                </c:pt>
                <c:pt idx="329">
                  <c:v>44616</c:v>
                </c:pt>
                <c:pt idx="330">
                  <c:v>44617</c:v>
                </c:pt>
                <c:pt idx="331">
                  <c:v>44618</c:v>
                </c:pt>
                <c:pt idx="332">
                  <c:v>44619</c:v>
                </c:pt>
                <c:pt idx="333">
                  <c:v>44620</c:v>
                </c:pt>
                <c:pt idx="334">
                  <c:v>44621</c:v>
                </c:pt>
                <c:pt idx="335">
                  <c:v>44622</c:v>
                </c:pt>
                <c:pt idx="336">
                  <c:v>44623</c:v>
                </c:pt>
                <c:pt idx="337">
                  <c:v>44624</c:v>
                </c:pt>
                <c:pt idx="338">
                  <c:v>44625</c:v>
                </c:pt>
                <c:pt idx="339">
                  <c:v>44626</c:v>
                </c:pt>
                <c:pt idx="340">
                  <c:v>44627</c:v>
                </c:pt>
                <c:pt idx="341">
                  <c:v>44628</c:v>
                </c:pt>
                <c:pt idx="342">
                  <c:v>44629</c:v>
                </c:pt>
                <c:pt idx="343">
                  <c:v>44630</c:v>
                </c:pt>
                <c:pt idx="344">
                  <c:v>44631</c:v>
                </c:pt>
                <c:pt idx="345">
                  <c:v>44632</c:v>
                </c:pt>
                <c:pt idx="346">
                  <c:v>44633</c:v>
                </c:pt>
                <c:pt idx="347">
                  <c:v>44634</c:v>
                </c:pt>
                <c:pt idx="348">
                  <c:v>44635</c:v>
                </c:pt>
                <c:pt idx="349">
                  <c:v>44636</c:v>
                </c:pt>
                <c:pt idx="350">
                  <c:v>44637</c:v>
                </c:pt>
                <c:pt idx="351">
                  <c:v>44638</c:v>
                </c:pt>
                <c:pt idx="352">
                  <c:v>44639</c:v>
                </c:pt>
                <c:pt idx="353">
                  <c:v>44640</c:v>
                </c:pt>
                <c:pt idx="354">
                  <c:v>44641</c:v>
                </c:pt>
                <c:pt idx="355">
                  <c:v>44642</c:v>
                </c:pt>
                <c:pt idx="356">
                  <c:v>44643</c:v>
                </c:pt>
                <c:pt idx="357">
                  <c:v>44644</c:v>
                </c:pt>
                <c:pt idx="358">
                  <c:v>44645</c:v>
                </c:pt>
                <c:pt idx="359">
                  <c:v>44646</c:v>
                </c:pt>
                <c:pt idx="360">
                  <c:v>44647</c:v>
                </c:pt>
                <c:pt idx="361">
                  <c:v>44648</c:v>
                </c:pt>
                <c:pt idx="362">
                  <c:v>44649</c:v>
                </c:pt>
                <c:pt idx="363">
                  <c:v>44650</c:v>
                </c:pt>
                <c:pt idx="364">
                  <c:v>44651</c:v>
                </c:pt>
              </c:numCache>
            </c:numRef>
          </c:cat>
          <c:val>
            <c:numRef>
              <c:f>Sheet1!$C$2:$C$366</c:f>
              <c:numCache>
                <c:formatCode>General</c:formatCode>
                <c:ptCount val="365"/>
                <c:pt idx="0">
                  <c:v>300</c:v>
                </c:pt>
                <c:pt idx="1">
                  <c:v>306</c:v>
                </c:pt>
                <c:pt idx="2">
                  <c:v>306</c:v>
                </c:pt>
                <c:pt idx="3">
                  <c:v>266</c:v>
                </c:pt>
                <c:pt idx="4">
                  <c:v>294</c:v>
                </c:pt>
                <c:pt idx="5">
                  <c:v>302</c:v>
                </c:pt>
                <c:pt idx="6">
                  <c:v>325</c:v>
                </c:pt>
                <c:pt idx="7">
                  <c:v>311</c:v>
                </c:pt>
                <c:pt idx="8">
                  <c:v>289</c:v>
                </c:pt>
                <c:pt idx="9">
                  <c:v>274</c:v>
                </c:pt>
                <c:pt idx="10">
                  <c:v>253</c:v>
                </c:pt>
                <c:pt idx="11">
                  <c:v>275</c:v>
                </c:pt>
                <c:pt idx="12">
                  <c:v>251</c:v>
                </c:pt>
                <c:pt idx="13">
                  <c:v>247</c:v>
                </c:pt>
                <c:pt idx="14">
                  <c:v>249</c:v>
                </c:pt>
                <c:pt idx="15">
                  <c:v>253</c:v>
                </c:pt>
                <c:pt idx="16">
                  <c:v>276</c:v>
                </c:pt>
                <c:pt idx="17">
                  <c:v>261</c:v>
                </c:pt>
                <c:pt idx="18">
                  <c:v>294</c:v>
                </c:pt>
                <c:pt idx="19">
                  <c:v>277</c:v>
                </c:pt>
                <c:pt idx="20">
                  <c:v>294</c:v>
                </c:pt>
                <c:pt idx="21">
                  <c:v>294</c:v>
                </c:pt>
                <c:pt idx="22">
                  <c:v>309</c:v>
                </c:pt>
                <c:pt idx="23">
                  <c:v>319</c:v>
                </c:pt>
                <c:pt idx="24">
                  <c:v>303</c:v>
                </c:pt>
                <c:pt idx="25">
                  <c:v>299</c:v>
                </c:pt>
                <c:pt idx="26">
                  <c:v>305</c:v>
                </c:pt>
                <c:pt idx="27">
                  <c:v>318</c:v>
                </c:pt>
                <c:pt idx="28">
                  <c:v>334</c:v>
                </c:pt>
                <c:pt idx="29">
                  <c:v>324</c:v>
                </c:pt>
                <c:pt idx="30">
                  <c:v>309</c:v>
                </c:pt>
                <c:pt idx="31">
                  <c:v>300</c:v>
                </c:pt>
                <c:pt idx="32">
                  <c:v>322</c:v>
                </c:pt>
                <c:pt idx="33">
                  <c:v>347</c:v>
                </c:pt>
                <c:pt idx="34">
                  <c:v>380</c:v>
                </c:pt>
                <c:pt idx="35">
                  <c:v>416</c:v>
                </c:pt>
                <c:pt idx="36">
                  <c:v>392</c:v>
                </c:pt>
                <c:pt idx="37">
                  <c:v>389</c:v>
                </c:pt>
                <c:pt idx="38">
                  <c:v>370</c:v>
                </c:pt>
                <c:pt idx="39">
                  <c:v>360</c:v>
                </c:pt>
                <c:pt idx="40">
                  <c:v>362</c:v>
                </c:pt>
                <c:pt idx="41">
                  <c:v>395</c:v>
                </c:pt>
                <c:pt idx="42">
                  <c:v>431</c:v>
                </c:pt>
                <c:pt idx="43">
                  <c:v>416</c:v>
                </c:pt>
                <c:pt idx="44">
                  <c:v>381</c:v>
                </c:pt>
                <c:pt idx="45">
                  <c:v>350</c:v>
                </c:pt>
                <c:pt idx="46">
                  <c:v>371</c:v>
                </c:pt>
                <c:pt idx="47">
                  <c:v>374</c:v>
                </c:pt>
                <c:pt idx="48">
                  <c:v>394</c:v>
                </c:pt>
                <c:pt idx="49">
                  <c:v>429</c:v>
                </c:pt>
                <c:pt idx="50">
                  <c:v>451</c:v>
                </c:pt>
                <c:pt idx="51">
                  <c:v>450</c:v>
                </c:pt>
                <c:pt idx="52">
                  <c:v>425</c:v>
                </c:pt>
                <c:pt idx="53">
                  <c:v>440</c:v>
                </c:pt>
                <c:pt idx="54">
                  <c:v>410</c:v>
                </c:pt>
                <c:pt idx="55">
                  <c:v>391</c:v>
                </c:pt>
                <c:pt idx="56">
                  <c:v>448</c:v>
                </c:pt>
                <c:pt idx="57">
                  <c:v>529</c:v>
                </c:pt>
                <c:pt idx="58">
                  <c:v>545</c:v>
                </c:pt>
                <c:pt idx="59">
                  <c:v>515</c:v>
                </c:pt>
                <c:pt idx="60">
                  <c:v>515</c:v>
                </c:pt>
                <c:pt idx="61">
                  <c:v>515</c:v>
                </c:pt>
                <c:pt idx="62">
                  <c:v>497</c:v>
                </c:pt>
                <c:pt idx="63">
                  <c:v>486</c:v>
                </c:pt>
                <c:pt idx="64">
                  <c:v>479</c:v>
                </c:pt>
                <c:pt idx="65">
                  <c:v>467</c:v>
                </c:pt>
                <c:pt idx="66">
                  <c:v>467</c:v>
                </c:pt>
                <c:pt idx="67">
                  <c:v>521</c:v>
                </c:pt>
                <c:pt idx="68">
                  <c:v>535</c:v>
                </c:pt>
                <c:pt idx="69">
                  <c:v>563</c:v>
                </c:pt>
                <c:pt idx="70">
                  <c:v>556</c:v>
                </c:pt>
                <c:pt idx="71">
                  <c:v>575</c:v>
                </c:pt>
                <c:pt idx="72">
                  <c:v>592</c:v>
                </c:pt>
                <c:pt idx="73">
                  <c:v>606</c:v>
                </c:pt>
                <c:pt idx="74">
                  <c:v>635</c:v>
                </c:pt>
                <c:pt idx="75">
                  <c:v>616</c:v>
                </c:pt>
                <c:pt idx="76">
                  <c:v>631</c:v>
                </c:pt>
                <c:pt idx="77">
                  <c:v>626</c:v>
                </c:pt>
                <c:pt idx="78">
                  <c:v>611</c:v>
                </c:pt>
                <c:pt idx="79">
                  <c:v>589</c:v>
                </c:pt>
                <c:pt idx="80">
                  <c:v>580</c:v>
                </c:pt>
                <c:pt idx="81">
                  <c:v>646</c:v>
                </c:pt>
                <c:pt idx="82">
                  <c:v>669</c:v>
                </c:pt>
                <c:pt idx="83">
                  <c:v>647</c:v>
                </c:pt>
                <c:pt idx="84">
                  <c:v>614</c:v>
                </c:pt>
                <c:pt idx="85">
                  <c:v>612</c:v>
                </c:pt>
                <c:pt idx="86">
                  <c:v>620</c:v>
                </c:pt>
                <c:pt idx="87">
                  <c:v>618</c:v>
                </c:pt>
                <c:pt idx="88">
                  <c:v>641</c:v>
                </c:pt>
                <c:pt idx="89">
                  <c:v>658</c:v>
                </c:pt>
                <c:pt idx="90">
                  <c:v>660</c:v>
                </c:pt>
                <c:pt idx="91">
                  <c:v>668</c:v>
                </c:pt>
                <c:pt idx="92">
                  <c:v>668</c:v>
                </c:pt>
                <c:pt idx="93">
                  <c:v>668</c:v>
                </c:pt>
                <c:pt idx="94">
                  <c:v>658</c:v>
                </c:pt>
                <c:pt idx="95">
                  <c:v>693</c:v>
                </c:pt>
                <c:pt idx="96">
                  <c:v>692</c:v>
                </c:pt>
                <c:pt idx="97">
                  <c:v>680</c:v>
                </c:pt>
                <c:pt idx="98">
                  <c:v>648</c:v>
                </c:pt>
                <c:pt idx="99">
                  <c:v>653</c:v>
                </c:pt>
                <c:pt idx="100">
                  <c:v>653</c:v>
                </c:pt>
                <c:pt idx="101">
                  <c:v>612</c:v>
                </c:pt>
                <c:pt idx="102">
                  <c:v>615</c:v>
                </c:pt>
                <c:pt idx="103">
                  <c:v>613</c:v>
                </c:pt>
                <c:pt idx="104">
                  <c:v>645</c:v>
                </c:pt>
                <c:pt idx="105">
                  <c:v>667</c:v>
                </c:pt>
                <c:pt idx="106">
                  <c:v>695</c:v>
                </c:pt>
                <c:pt idx="107">
                  <c:v>680</c:v>
                </c:pt>
                <c:pt idx="108">
                  <c:v>647</c:v>
                </c:pt>
                <c:pt idx="109">
                  <c:v>630</c:v>
                </c:pt>
                <c:pt idx="110">
                  <c:v>627</c:v>
                </c:pt>
                <c:pt idx="111">
                  <c:v>635</c:v>
                </c:pt>
                <c:pt idx="112">
                  <c:v>664</c:v>
                </c:pt>
                <c:pt idx="113">
                  <c:v>678</c:v>
                </c:pt>
                <c:pt idx="114">
                  <c:v>690</c:v>
                </c:pt>
                <c:pt idx="115">
                  <c:v>667</c:v>
                </c:pt>
                <c:pt idx="116">
                  <c:v>684</c:v>
                </c:pt>
                <c:pt idx="117">
                  <c:v>660</c:v>
                </c:pt>
                <c:pt idx="118">
                  <c:v>664</c:v>
                </c:pt>
                <c:pt idx="119">
                  <c:v>683</c:v>
                </c:pt>
                <c:pt idx="120">
                  <c:v>705</c:v>
                </c:pt>
                <c:pt idx="121">
                  <c:v>710</c:v>
                </c:pt>
                <c:pt idx="122">
                  <c:v>719</c:v>
                </c:pt>
                <c:pt idx="123">
                  <c:v>744</c:v>
                </c:pt>
                <c:pt idx="124">
                  <c:v>752</c:v>
                </c:pt>
                <c:pt idx="125">
                  <c:v>751</c:v>
                </c:pt>
                <c:pt idx="126">
                  <c:v>759</c:v>
                </c:pt>
                <c:pt idx="127">
                  <c:v>767</c:v>
                </c:pt>
                <c:pt idx="128">
                  <c:v>778</c:v>
                </c:pt>
                <c:pt idx="129">
                  <c:v>746</c:v>
                </c:pt>
                <c:pt idx="130">
                  <c:v>730</c:v>
                </c:pt>
                <c:pt idx="131">
                  <c:v>735</c:v>
                </c:pt>
                <c:pt idx="132">
                  <c:v>748</c:v>
                </c:pt>
                <c:pt idx="133">
                  <c:v>736</c:v>
                </c:pt>
                <c:pt idx="134">
                  <c:v>740</c:v>
                </c:pt>
                <c:pt idx="135">
                  <c:v>690</c:v>
                </c:pt>
                <c:pt idx="136">
                  <c:v>728</c:v>
                </c:pt>
                <c:pt idx="137">
                  <c:v>740</c:v>
                </c:pt>
                <c:pt idx="138">
                  <c:v>713</c:v>
                </c:pt>
                <c:pt idx="139">
                  <c:v>692</c:v>
                </c:pt>
                <c:pt idx="140">
                  <c:v>693</c:v>
                </c:pt>
                <c:pt idx="141">
                  <c:v>707</c:v>
                </c:pt>
                <c:pt idx="142">
                  <c:v>695</c:v>
                </c:pt>
                <c:pt idx="143">
                  <c:v>623</c:v>
                </c:pt>
                <c:pt idx="144">
                  <c:v>687</c:v>
                </c:pt>
                <c:pt idx="145">
                  <c:v>712</c:v>
                </c:pt>
                <c:pt idx="146">
                  <c:v>719</c:v>
                </c:pt>
                <c:pt idx="147">
                  <c:v>725</c:v>
                </c:pt>
                <c:pt idx="148">
                  <c:v>730</c:v>
                </c:pt>
                <c:pt idx="149">
                  <c:v>720</c:v>
                </c:pt>
                <c:pt idx="150">
                  <c:v>659</c:v>
                </c:pt>
                <c:pt idx="151">
                  <c:v>650</c:v>
                </c:pt>
                <c:pt idx="152">
                  <c:v>648</c:v>
                </c:pt>
                <c:pt idx="153">
                  <c:v>650</c:v>
                </c:pt>
                <c:pt idx="154">
                  <c:v>675</c:v>
                </c:pt>
                <c:pt idx="155">
                  <c:v>652</c:v>
                </c:pt>
                <c:pt idx="156">
                  <c:v>609</c:v>
                </c:pt>
                <c:pt idx="157">
                  <c:v>609</c:v>
                </c:pt>
                <c:pt idx="158">
                  <c:v>605</c:v>
                </c:pt>
                <c:pt idx="159">
                  <c:v>611</c:v>
                </c:pt>
                <c:pt idx="160">
                  <c:v>639</c:v>
                </c:pt>
                <c:pt idx="161">
                  <c:v>643</c:v>
                </c:pt>
                <c:pt idx="162">
                  <c:v>631</c:v>
                </c:pt>
                <c:pt idx="163">
                  <c:v>652</c:v>
                </c:pt>
                <c:pt idx="164">
                  <c:v>670</c:v>
                </c:pt>
                <c:pt idx="165">
                  <c:v>720</c:v>
                </c:pt>
                <c:pt idx="166">
                  <c:v>729</c:v>
                </c:pt>
                <c:pt idx="167">
                  <c:v>747</c:v>
                </c:pt>
                <c:pt idx="168">
                  <c:v>695</c:v>
                </c:pt>
                <c:pt idx="169">
                  <c:v>662</c:v>
                </c:pt>
                <c:pt idx="170">
                  <c:v>695</c:v>
                </c:pt>
                <c:pt idx="171">
                  <c:v>678</c:v>
                </c:pt>
                <c:pt idx="172">
                  <c:v>696</c:v>
                </c:pt>
                <c:pt idx="173">
                  <c:v>659</c:v>
                </c:pt>
                <c:pt idx="174">
                  <c:v>660</c:v>
                </c:pt>
                <c:pt idx="175">
                  <c:v>649</c:v>
                </c:pt>
                <c:pt idx="176">
                  <c:v>690</c:v>
                </c:pt>
                <c:pt idx="177">
                  <c:v>665</c:v>
                </c:pt>
                <c:pt idx="178">
                  <c:v>617</c:v>
                </c:pt>
                <c:pt idx="179">
                  <c:v>586</c:v>
                </c:pt>
                <c:pt idx="180">
                  <c:v>601</c:v>
                </c:pt>
                <c:pt idx="181">
                  <c:v>636</c:v>
                </c:pt>
                <c:pt idx="182">
                  <c:v>636</c:v>
                </c:pt>
                <c:pt idx="183">
                  <c:v>649</c:v>
                </c:pt>
                <c:pt idx="184">
                  <c:v>618</c:v>
                </c:pt>
                <c:pt idx="185">
                  <c:v>622</c:v>
                </c:pt>
                <c:pt idx="186">
                  <c:v>655</c:v>
                </c:pt>
                <c:pt idx="187">
                  <c:v>629</c:v>
                </c:pt>
                <c:pt idx="188">
                  <c:v>601</c:v>
                </c:pt>
                <c:pt idx="189">
                  <c:v>598</c:v>
                </c:pt>
                <c:pt idx="190">
                  <c:v>579</c:v>
                </c:pt>
                <c:pt idx="191">
                  <c:v>576</c:v>
                </c:pt>
                <c:pt idx="192">
                  <c:v>551</c:v>
                </c:pt>
                <c:pt idx="193">
                  <c:v>570</c:v>
                </c:pt>
                <c:pt idx="194">
                  <c:v>577</c:v>
                </c:pt>
                <c:pt idx="195">
                  <c:v>554</c:v>
                </c:pt>
                <c:pt idx="196">
                  <c:v>518</c:v>
                </c:pt>
                <c:pt idx="197">
                  <c:v>518</c:v>
                </c:pt>
                <c:pt idx="198">
                  <c:v>507</c:v>
                </c:pt>
                <c:pt idx="199">
                  <c:v>508</c:v>
                </c:pt>
                <c:pt idx="200">
                  <c:v>529</c:v>
                </c:pt>
                <c:pt idx="201">
                  <c:v>569</c:v>
                </c:pt>
                <c:pt idx="202">
                  <c:v>572</c:v>
                </c:pt>
                <c:pt idx="203">
                  <c:v>570</c:v>
                </c:pt>
                <c:pt idx="204">
                  <c:v>564</c:v>
                </c:pt>
                <c:pt idx="205">
                  <c:v>544</c:v>
                </c:pt>
                <c:pt idx="206">
                  <c:v>518</c:v>
                </c:pt>
                <c:pt idx="207">
                  <c:v>510</c:v>
                </c:pt>
                <c:pt idx="208">
                  <c:v>516</c:v>
                </c:pt>
                <c:pt idx="209">
                  <c:v>503</c:v>
                </c:pt>
                <c:pt idx="210">
                  <c:v>507</c:v>
                </c:pt>
                <c:pt idx="211">
                  <c:v>504</c:v>
                </c:pt>
                <c:pt idx="212">
                  <c:v>482</c:v>
                </c:pt>
                <c:pt idx="213">
                  <c:v>460</c:v>
                </c:pt>
                <c:pt idx="214">
                  <c:v>432</c:v>
                </c:pt>
                <c:pt idx="215">
                  <c:v>419</c:v>
                </c:pt>
                <c:pt idx="216">
                  <c:v>416</c:v>
                </c:pt>
                <c:pt idx="217">
                  <c:v>386</c:v>
                </c:pt>
                <c:pt idx="218">
                  <c:v>394</c:v>
                </c:pt>
                <c:pt idx="219">
                  <c:v>407</c:v>
                </c:pt>
                <c:pt idx="220">
                  <c:v>406</c:v>
                </c:pt>
                <c:pt idx="221">
                  <c:v>410</c:v>
                </c:pt>
                <c:pt idx="222">
                  <c:v>388</c:v>
                </c:pt>
                <c:pt idx="223">
                  <c:v>393</c:v>
                </c:pt>
                <c:pt idx="224">
                  <c:v>379</c:v>
                </c:pt>
                <c:pt idx="225">
                  <c:v>375</c:v>
                </c:pt>
                <c:pt idx="226">
                  <c:v>366</c:v>
                </c:pt>
                <c:pt idx="227">
                  <c:v>336</c:v>
                </c:pt>
                <c:pt idx="228">
                  <c:v>336</c:v>
                </c:pt>
                <c:pt idx="229">
                  <c:v>335</c:v>
                </c:pt>
                <c:pt idx="230">
                  <c:v>350</c:v>
                </c:pt>
                <c:pt idx="231">
                  <c:v>361</c:v>
                </c:pt>
                <c:pt idx="232">
                  <c:v>315</c:v>
                </c:pt>
                <c:pt idx="233">
                  <c:v>317</c:v>
                </c:pt>
                <c:pt idx="234">
                  <c:v>308</c:v>
                </c:pt>
                <c:pt idx="235">
                  <c:v>321</c:v>
                </c:pt>
                <c:pt idx="236">
                  <c:v>324</c:v>
                </c:pt>
                <c:pt idx="237">
                  <c:v>321</c:v>
                </c:pt>
                <c:pt idx="238">
                  <c:v>312</c:v>
                </c:pt>
                <c:pt idx="239">
                  <c:v>321</c:v>
                </c:pt>
                <c:pt idx="240">
                  <c:v>315</c:v>
                </c:pt>
                <c:pt idx="241">
                  <c:v>294</c:v>
                </c:pt>
                <c:pt idx="242">
                  <c:v>310</c:v>
                </c:pt>
                <c:pt idx="243">
                  <c:v>313</c:v>
                </c:pt>
                <c:pt idx="244">
                  <c:v>306</c:v>
                </c:pt>
                <c:pt idx="245">
                  <c:v>309</c:v>
                </c:pt>
                <c:pt idx="246">
                  <c:v>321</c:v>
                </c:pt>
                <c:pt idx="247">
                  <c:v>317</c:v>
                </c:pt>
                <c:pt idx="248">
                  <c:v>291</c:v>
                </c:pt>
                <c:pt idx="249">
                  <c:v>297</c:v>
                </c:pt>
                <c:pt idx="250">
                  <c:v>284</c:v>
                </c:pt>
                <c:pt idx="251">
                  <c:v>296</c:v>
                </c:pt>
                <c:pt idx="252">
                  <c:v>303</c:v>
                </c:pt>
                <c:pt idx="253">
                  <c:v>298</c:v>
                </c:pt>
                <c:pt idx="254">
                  <c:v>296</c:v>
                </c:pt>
                <c:pt idx="255">
                  <c:v>263</c:v>
                </c:pt>
                <c:pt idx="256">
                  <c:v>289</c:v>
                </c:pt>
                <c:pt idx="257">
                  <c:v>289</c:v>
                </c:pt>
                <c:pt idx="258">
                  <c:v>286</c:v>
                </c:pt>
                <c:pt idx="259">
                  <c:v>272</c:v>
                </c:pt>
                <c:pt idx="260">
                  <c:v>268</c:v>
                </c:pt>
                <c:pt idx="261">
                  <c:v>241</c:v>
                </c:pt>
                <c:pt idx="262">
                  <c:v>241</c:v>
                </c:pt>
                <c:pt idx="263">
                  <c:v>263</c:v>
                </c:pt>
                <c:pt idx="264">
                  <c:v>283</c:v>
                </c:pt>
                <c:pt idx="265">
                  <c:v>271</c:v>
                </c:pt>
                <c:pt idx="266">
                  <c:v>277</c:v>
                </c:pt>
                <c:pt idx="267">
                  <c:v>270</c:v>
                </c:pt>
                <c:pt idx="268">
                  <c:v>266</c:v>
                </c:pt>
                <c:pt idx="269">
                  <c:v>250</c:v>
                </c:pt>
                <c:pt idx="270">
                  <c:v>261</c:v>
                </c:pt>
                <c:pt idx="271">
                  <c:v>253</c:v>
                </c:pt>
                <c:pt idx="272">
                  <c:v>257</c:v>
                </c:pt>
                <c:pt idx="273">
                  <c:v>246</c:v>
                </c:pt>
                <c:pt idx="274">
                  <c:v>259</c:v>
                </c:pt>
                <c:pt idx="275">
                  <c:v>247</c:v>
                </c:pt>
                <c:pt idx="276">
                  <c:v>230</c:v>
                </c:pt>
                <c:pt idx="277">
                  <c:v>267</c:v>
                </c:pt>
                <c:pt idx="278">
                  <c:v>259</c:v>
                </c:pt>
                <c:pt idx="279">
                  <c:v>265</c:v>
                </c:pt>
                <c:pt idx="280">
                  <c:v>267</c:v>
                </c:pt>
                <c:pt idx="281">
                  <c:v>259</c:v>
                </c:pt>
                <c:pt idx="282">
                  <c:v>255</c:v>
                </c:pt>
                <c:pt idx="283">
                  <c:v>239</c:v>
                </c:pt>
                <c:pt idx="284">
                  <c:v>260</c:v>
                </c:pt>
                <c:pt idx="285">
                  <c:v>256</c:v>
                </c:pt>
                <c:pt idx="286">
                  <c:v>254</c:v>
                </c:pt>
                <c:pt idx="287">
                  <c:v>246</c:v>
                </c:pt>
                <c:pt idx="288">
                  <c:v>242</c:v>
                </c:pt>
                <c:pt idx="289">
                  <c:v>234</c:v>
                </c:pt>
                <c:pt idx="290">
                  <c:v>227</c:v>
                </c:pt>
                <c:pt idx="291">
                  <c:v>249</c:v>
                </c:pt>
                <c:pt idx="292">
                  <c:v>266</c:v>
                </c:pt>
                <c:pt idx="293">
                  <c:v>268</c:v>
                </c:pt>
                <c:pt idx="294">
                  <c:v>261</c:v>
                </c:pt>
                <c:pt idx="295">
                  <c:v>255</c:v>
                </c:pt>
                <c:pt idx="296">
                  <c:v>239</c:v>
                </c:pt>
                <c:pt idx="297">
                  <c:v>214</c:v>
                </c:pt>
                <c:pt idx="298">
                  <c:v>263</c:v>
                </c:pt>
                <c:pt idx="299">
                  <c:v>279</c:v>
                </c:pt>
                <c:pt idx="300">
                  <c:v>252</c:v>
                </c:pt>
                <c:pt idx="301">
                  <c:v>255</c:v>
                </c:pt>
                <c:pt idx="302">
                  <c:v>244</c:v>
                </c:pt>
                <c:pt idx="303">
                  <c:v>267</c:v>
                </c:pt>
                <c:pt idx="304">
                  <c:v>240</c:v>
                </c:pt>
                <c:pt idx="305">
                  <c:v>291</c:v>
                </c:pt>
                <c:pt idx="306">
                  <c:v>293</c:v>
                </c:pt>
                <c:pt idx="307">
                  <c:v>284</c:v>
                </c:pt>
                <c:pt idx="308">
                  <c:v>260</c:v>
                </c:pt>
                <c:pt idx="309">
                  <c:v>260</c:v>
                </c:pt>
                <c:pt idx="310">
                  <c:v>269</c:v>
                </c:pt>
                <c:pt idx="311">
                  <c:v>245</c:v>
                </c:pt>
                <c:pt idx="312">
                  <c:v>281</c:v>
                </c:pt>
                <c:pt idx="313">
                  <c:v>279</c:v>
                </c:pt>
                <c:pt idx="314">
                  <c:v>273</c:v>
                </c:pt>
                <c:pt idx="315">
                  <c:v>255</c:v>
                </c:pt>
                <c:pt idx="316">
                  <c:v>254</c:v>
                </c:pt>
                <c:pt idx="317">
                  <c:v>276</c:v>
                </c:pt>
                <c:pt idx="318">
                  <c:v>247</c:v>
                </c:pt>
                <c:pt idx="319">
                  <c:v>269</c:v>
                </c:pt>
                <c:pt idx="320">
                  <c:v>285</c:v>
                </c:pt>
                <c:pt idx="321">
                  <c:v>285</c:v>
                </c:pt>
                <c:pt idx="322">
                  <c:v>281</c:v>
                </c:pt>
                <c:pt idx="323">
                  <c:v>286</c:v>
                </c:pt>
                <c:pt idx="324">
                  <c:v>281</c:v>
                </c:pt>
                <c:pt idx="325">
                  <c:v>261</c:v>
                </c:pt>
                <c:pt idx="326">
                  <c:v>301</c:v>
                </c:pt>
                <c:pt idx="327">
                  <c:v>312</c:v>
                </c:pt>
                <c:pt idx="328">
                  <c:v>308</c:v>
                </c:pt>
                <c:pt idx="329">
                  <c:v>317</c:v>
                </c:pt>
                <c:pt idx="330">
                  <c:v>310</c:v>
                </c:pt>
                <c:pt idx="331">
                  <c:v>284</c:v>
                </c:pt>
                <c:pt idx="332">
                  <c:v>272</c:v>
                </c:pt>
                <c:pt idx="333">
                  <c:v>289</c:v>
                </c:pt>
                <c:pt idx="334">
                  <c:v>289</c:v>
                </c:pt>
                <c:pt idx="335">
                  <c:v>300</c:v>
                </c:pt>
                <c:pt idx="336">
                  <c:v>294</c:v>
                </c:pt>
                <c:pt idx="337">
                  <c:v>323</c:v>
                </c:pt>
                <c:pt idx="338">
                  <c:v>324</c:v>
                </c:pt>
                <c:pt idx="339">
                  <c:v>283</c:v>
                </c:pt>
                <c:pt idx="340">
                  <c:v>317</c:v>
                </c:pt>
                <c:pt idx="341">
                  <c:v>333</c:v>
                </c:pt>
                <c:pt idx="342">
                  <c:v>339</c:v>
                </c:pt>
                <c:pt idx="343">
                  <c:v>337</c:v>
                </c:pt>
                <c:pt idx="344">
                  <c:v>339</c:v>
                </c:pt>
                <c:pt idx="345">
                  <c:v>342</c:v>
                </c:pt>
                <c:pt idx="346">
                  <c:v>314</c:v>
                </c:pt>
                <c:pt idx="347">
                  <c:v>314</c:v>
                </c:pt>
                <c:pt idx="348">
                  <c:v>392</c:v>
                </c:pt>
                <c:pt idx="349">
                  <c:v>407</c:v>
                </c:pt>
                <c:pt idx="350">
                  <c:v>439</c:v>
                </c:pt>
                <c:pt idx="351">
                  <c:v>374</c:v>
                </c:pt>
                <c:pt idx="352">
                  <c:v>367</c:v>
                </c:pt>
                <c:pt idx="353">
                  <c:v>377</c:v>
                </c:pt>
                <c:pt idx="354">
                  <c:v>420</c:v>
                </c:pt>
                <c:pt idx="355">
                  <c:v>421</c:v>
                </c:pt>
                <c:pt idx="356">
                  <c:v>404</c:v>
                </c:pt>
                <c:pt idx="357">
                  <c:v>380</c:v>
                </c:pt>
                <c:pt idx="358">
                  <c:v>394</c:v>
                </c:pt>
                <c:pt idx="359">
                  <c:v>371</c:v>
                </c:pt>
                <c:pt idx="360">
                  <c:v>338</c:v>
                </c:pt>
                <c:pt idx="361">
                  <c:v>358</c:v>
                </c:pt>
                <c:pt idx="362">
                  <c:v>396</c:v>
                </c:pt>
                <c:pt idx="363">
                  <c:v>401</c:v>
                </c:pt>
                <c:pt idx="364">
                  <c:v>416</c:v>
                </c:pt>
              </c:numCache>
            </c:numRef>
          </c:val>
          <c:extLst>
            <c:ext xmlns:c16="http://schemas.microsoft.com/office/drawing/2014/chart" uri="{C3380CC4-5D6E-409C-BE32-E72D297353CC}">
              <c16:uniqueId val="{00000001-3DDC-4BD1-8F7B-C12896DDD855}"/>
            </c:ext>
          </c:extLst>
        </c:ser>
        <c:ser>
          <c:idx val="2"/>
          <c:order val="2"/>
          <c:tx>
            <c:strRef>
              <c:f>Sheet1!$D$1</c:f>
              <c:strCache>
                <c:ptCount val="1"/>
                <c:pt idx="0">
                  <c:v>Solar</c:v>
                </c:pt>
              </c:strCache>
            </c:strRef>
          </c:tx>
          <c:spPr>
            <a:solidFill>
              <a:srgbClr val="87BD41"/>
            </a:solidFill>
            <a:ln>
              <a:solidFill>
                <a:srgbClr val="87BD41"/>
              </a:solidFill>
            </a:ln>
            <a:effectLst/>
          </c:spPr>
          <c:cat>
            <c:numRef>
              <c:f>Sheet1!$A$2:$A$366</c:f>
              <c:numCache>
                <c:formatCode>m/d/yyyy</c:formatCode>
                <c:ptCount val="365"/>
                <c:pt idx="0">
                  <c:v>44287</c:v>
                </c:pt>
                <c:pt idx="1">
                  <c:v>44288</c:v>
                </c:pt>
                <c:pt idx="2">
                  <c:v>44289</c:v>
                </c:pt>
                <c:pt idx="3">
                  <c:v>44290</c:v>
                </c:pt>
                <c:pt idx="4">
                  <c:v>44291</c:v>
                </c:pt>
                <c:pt idx="5">
                  <c:v>44292</c:v>
                </c:pt>
                <c:pt idx="6">
                  <c:v>44293</c:v>
                </c:pt>
                <c:pt idx="7">
                  <c:v>44294</c:v>
                </c:pt>
                <c:pt idx="8">
                  <c:v>44295</c:v>
                </c:pt>
                <c:pt idx="9">
                  <c:v>44296</c:v>
                </c:pt>
                <c:pt idx="10">
                  <c:v>44297</c:v>
                </c:pt>
                <c:pt idx="11">
                  <c:v>44298</c:v>
                </c:pt>
                <c:pt idx="12">
                  <c:v>44299</c:v>
                </c:pt>
                <c:pt idx="13">
                  <c:v>44300</c:v>
                </c:pt>
                <c:pt idx="14">
                  <c:v>44301</c:v>
                </c:pt>
                <c:pt idx="15">
                  <c:v>44302</c:v>
                </c:pt>
                <c:pt idx="16">
                  <c:v>44303</c:v>
                </c:pt>
                <c:pt idx="17">
                  <c:v>44304</c:v>
                </c:pt>
                <c:pt idx="18">
                  <c:v>44305</c:v>
                </c:pt>
                <c:pt idx="19">
                  <c:v>44306</c:v>
                </c:pt>
                <c:pt idx="20">
                  <c:v>44307</c:v>
                </c:pt>
                <c:pt idx="21">
                  <c:v>44308</c:v>
                </c:pt>
                <c:pt idx="22">
                  <c:v>44309</c:v>
                </c:pt>
                <c:pt idx="23">
                  <c:v>44310</c:v>
                </c:pt>
                <c:pt idx="24">
                  <c:v>44311</c:v>
                </c:pt>
                <c:pt idx="25">
                  <c:v>44312</c:v>
                </c:pt>
                <c:pt idx="26">
                  <c:v>44313</c:v>
                </c:pt>
                <c:pt idx="27">
                  <c:v>44314</c:v>
                </c:pt>
                <c:pt idx="28">
                  <c:v>44315</c:v>
                </c:pt>
                <c:pt idx="29">
                  <c:v>44316</c:v>
                </c:pt>
                <c:pt idx="30">
                  <c:v>44317</c:v>
                </c:pt>
                <c:pt idx="31">
                  <c:v>44318</c:v>
                </c:pt>
                <c:pt idx="32">
                  <c:v>44319</c:v>
                </c:pt>
                <c:pt idx="33">
                  <c:v>44320</c:v>
                </c:pt>
                <c:pt idx="34">
                  <c:v>44321</c:v>
                </c:pt>
                <c:pt idx="35">
                  <c:v>44322</c:v>
                </c:pt>
                <c:pt idx="36">
                  <c:v>44323</c:v>
                </c:pt>
                <c:pt idx="37">
                  <c:v>44324</c:v>
                </c:pt>
                <c:pt idx="38">
                  <c:v>44325</c:v>
                </c:pt>
                <c:pt idx="39">
                  <c:v>44326</c:v>
                </c:pt>
                <c:pt idx="40">
                  <c:v>44327</c:v>
                </c:pt>
                <c:pt idx="41">
                  <c:v>44328</c:v>
                </c:pt>
                <c:pt idx="42">
                  <c:v>44329</c:v>
                </c:pt>
                <c:pt idx="43">
                  <c:v>44330</c:v>
                </c:pt>
                <c:pt idx="44">
                  <c:v>44331</c:v>
                </c:pt>
                <c:pt idx="45">
                  <c:v>44332</c:v>
                </c:pt>
                <c:pt idx="46">
                  <c:v>44333</c:v>
                </c:pt>
                <c:pt idx="47">
                  <c:v>44334</c:v>
                </c:pt>
                <c:pt idx="48">
                  <c:v>44335</c:v>
                </c:pt>
                <c:pt idx="49">
                  <c:v>44336</c:v>
                </c:pt>
                <c:pt idx="50">
                  <c:v>44337</c:v>
                </c:pt>
                <c:pt idx="51">
                  <c:v>44338</c:v>
                </c:pt>
                <c:pt idx="52">
                  <c:v>44339</c:v>
                </c:pt>
                <c:pt idx="53">
                  <c:v>44340</c:v>
                </c:pt>
                <c:pt idx="54">
                  <c:v>44341</c:v>
                </c:pt>
                <c:pt idx="55">
                  <c:v>44342</c:v>
                </c:pt>
                <c:pt idx="56">
                  <c:v>44343</c:v>
                </c:pt>
                <c:pt idx="57">
                  <c:v>44344</c:v>
                </c:pt>
                <c:pt idx="58">
                  <c:v>44345</c:v>
                </c:pt>
                <c:pt idx="59">
                  <c:v>44346</c:v>
                </c:pt>
                <c:pt idx="60">
                  <c:v>44347</c:v>
                </c:pt>
                <c:pt idx="61">
                  <c:v>44348</c:v>
                </c:pt>
                <c:pt idx="62">
                  <c:v>44349</c:v>
                </c:pt>
                <c:pt idx="63">
                  <c:v>44350</c:v>
                </c:pt>
                <c:pt idx="64">
                  <c:v>44351</c:v>
                </c:pt>
                <c:pt idx="65">
                  <c:v>44352</c:v>
                </c:pt>
                <c:pt idx="66">
                  <c:v>44353</c:v>
                </c:pt>
                <c:pt idx="67">
                  <c:v>44354</c:v>
                </c:pt>
                <c:pt idx="68">
                  <c:v>44355</c:v>
                </c:pt>
                <c:pt idx="69">
                  <c:v>44356</c:v>
                </c:pt>
                <c:pt idx="70">
                  <c:v>44357</c:v>
                </c:pt>
                <c:pt idx="71">
                  <c:v>44358</c:v>
                </c:pt>
                <c:pt idx="72">
                  <c:v>44359</c:v>
                </c:pt>
                <c:pt idx="73">
                  <c:v>44360</c:v>
                </c:pt>
                <c:pt idx="74">
                  <c:v>44361</c:v>
                </c:pt>
                <c:pt idx="75">
                  <c:v>44362</c:v>
                </c:pt>
                <c:pt idx="76">
                  <c:v>44363</c:v>
                </c:pt>
                <c:pt idx="77">
                  <c:v>44364</c:v>
                </c:pt>
                <c:pt idx="78">
                  <c:v>44365</c:v>
                </c:pt>
                <c:pt idx="79">
                  <c:v>44366</c:v>
                </c:pt>
                <c:pt idx="80">
                  <c:v>44367</c:v>
                </c:pt>
                <c:pt idx="81">
                  <c:v>44368</c:v>
                </c:pt>
                <c:pt idx="82">
                  <c:v>44369</c:v>
                </c:pt>
                <c:pt idx="83">
                  <c:v>44370</c:v>
                </c:pt>
                <c:pt idx="84">
                  <c:v>44371</c:v>
                </c:pt>
                <c:pt idx="85">
                  <c:v>44372</c:v>
                </c:pt>
                <c:pt idx="86">
                  <c:v>44373</c:v>
                </c:pt>
                <c:pt idx="87">
                  <c:v>44374</c:v>
                </c:pt>
                <c:pt idx="88">
                  <c:v>44375</c:v>
                </c:pt>
                <c:pt idx="89">
                  <c:v>44376</c:v>
                </c:pt>
                <c:pt idx="90">
                  <c:v>44377</c:v>
                </c:pt>
                <c:pt idx="91">
                  <c:v>44378</c:v>
                </c:pt>
                <c:pt idx="92">
                  <c:v>44379</c:v>
                </c:pt>
                <c:pt idx="93">
                  <c:v>44380</c:v>
                </c:pt>
                <c:pt idx="94">
                  <c:v>44381</c:v>
                </c:pt>
                <c:pt idx="95">
                  <c:v>44382</c:v>
                </c:pt>
                <c:pt idx="96">
                  <c:v>44383</c:v>
                </c:pt>
                <c:pt idx="97">
                  <c:v>44384</c:v>
                </c:pt>
                <c:pt idx="98">
                  <c:v>44385</c:v>
                </c:pt>
                <c:pt idx="99">
                  <c:v>44386</c:v>
                </c:pt>
                <c:pt idx="100">
                  <c:v>44387</c:v>
                </c:pt>
                <c:pt idx="101">
                  <c:v>44388</c:v>
                </c:pt>
                <c:pt idx="102">
                  <c:v>44389</c:v>
                </c:pt>
                <c:pt idx="103">
                  <c:v>44390</c:v>
                </c:pt>
                <c:pt idx="104">
                  <c:v>44391</c:v>
                </c:pt>
                <c:pt idx="105">
                  <c:v>44392</c:v>
                </c:pt>
                <c:pt idx="106">
                  <c:v>44393</c:v>
                </c:pt>
                <c:pt idx="107">
                  <c:v>44394</c:v>
                </c:pt>
                <c:pt idx="108">
                  <c:v>44395</c:v>
                </c:pt>
                <c:pt idx="109">
                  <c:v>44396</c:v>
                </c:pt>
                <c:pt idx="110">
                  <c:v>44397</c:v>
                </c:pt>
                <c:pt idx="111">
                  <c:v>44398</c:v>
                </c:pt>
                <c:pt idx="112">
                  <c:v>44399</c:v>
                </c:pt>
                <c:pt idx="113">
                  <c:v>44400</c:v>
                </c:pt>
                <c:pt idx="114">
                  <c:v>44401</c:v>
                </c:pt>
                <c:pt idx="115">
                  <c:v>44402</c:v>
                </c:pt>
                <c:pt idx="116">
                  <c:v>44403</c:v>
                </c:pt>
                <c:pt idx="117">
                  <c:v>44404</c:v>
                </c:pt>
                <c:pt idx="118">
                  <c:v>44405</c:v>
                </c:pt>
                <c:pt idx="119">
                  <c:v>44406</c:v>
                </c:pt>
                <c:pt idx="120">
                  <c:v>44407</c:v>
                </c:pt>
                <c:pt idx="121">
                  <c:v>44408</c:v>
                </c:pt>
                <c:pt idx="122">
                  <c:v>44409</c:v>
                </c:pt>
                <c:pt idx="123">
                  <c:v>44410</c:v>
                </c:pt>
                <c:pt idx="124">
                  <c:v>44411</c:v>
                </c:pt>
                <c:pt idx="125">
                  <c:v>44412</c:v>
                </c:pt>
                <c:pt idx="126">
                  <c:v>44413</c:v>
                </c:pt>
                <c:pt idx="127">
                  <c:v>44414</c:v>
                </c:pt>
                <c:pt idx="128">
                  <c:v>44415</c:v>
                </c:pt>
                <c:pt idx="129">
                  <c:v>44416</c:v>
                </c:pt>
                <c:pt idx="130">
                  <c:v>44417</c:v>
                </c:pt>
                <c:pt idx="131">
                  <c:v>44418</c:v>
                </c:pt>
                <c:pt idx="132">
                  <c:v>44419</c:v>
                </c:pt>
                <c:pt idx="133">
                  <c:v>44420</c:v>
                </c:pt>
                <c:pt idx="134">
                  <c:v>44421</c:v>
                </c:pt>
                <c:pt idx="135">
                  <c:v>44422</c:v>
                </c:pt>
                <c:pt idx="136">
                  <c:v>44423</c:v>
                </c:pt>
                <c:pt idx="137">
                  <c:v>44424</c:v>
                </c:pt>
                <c:pt idx="138">
                  <c:v>44425</c:v>
                </c:pt>
                <c:pt idx="139">
                  <c:v>44426</c:v>
                </c:pt>
                <c:pt idx="140">
                  <c:v>44427</c:v>
                </c:pt>
                <c:pt idx="141">
                  <c:v>44428</c:v>
                </c:pt>
                <c:pt idx="142">
                  <c:v>44429</c:v>
                </c:pt>
                <c:pt idx="143">
                  <c:v>44430</c:v>
                </c:pt>
                <c:pt idx="144">
                  <c:v>44431</c:v>
                </c:pt>
                <c:pt idx="145">
                  <c:v>44432</c:v>
                </c:pt>
                <c:pt idx="146">
                  <c:v>44433</c:v>
                </c:pt>
                <c:pt idx="147">
                  <c:v>44434</c:v>
                </c:pt>
                <c:pt idx="148">
                  <c:v>44435</c:v>
                </c:pt>
                <c:pt idx="149">
                  <c:v>44436</c:v>
                </c:pt>
                <c:pt idx="150">
                  <c:v>44437</c:v>
                </c:pt>
                <c:pt idx="151">
                  <c:v>44438</c:v>
                </c:pt>
                <c:pt idx="152">
                  <c:v>44439</c:v>
                </c:pt>
                <c:pt idx="153">
                  <c:v>44440</c:v>
                </c:pt>
                <c:pt idx="154">
                  <c:v>44441</c:v>
                </c:pt>
                <c:pt idx="155">
                  <c:v>44442</c:v>
                </c:pt>
                <c:pt idx="156">
                  <c:v>44443</c:v>
                </c:pt>
                <c:pt idx="157">
                  <c:v>44444</c:v>
                </c:pt>
                <c:pt idx="158">
                  <c:v>44445</c:v>
                </c:pt>
                <c:pt idx="159">
                  <c:v>44446</c:v>
                </c:pt>
                <c:pt idx="160">
                  <c:v>44447</c:v>
                </c:pt>
                <c:pt idx="161">
                  <c:v>44448</c:v>
                </c:pt>
                <c:pt idx="162">
                  <c:v>44449</c:v>
                </c:pt>
                <c:pt idx="163">
                  <c:v>44450</c:v>
                </c:pt>
                <c:pt idx="164">
                  <c:v>44451</c:v>
                </c:pt>
                <c:pt idx="165">
                  <c:v>44452</c:v>
                </c:pt>
                <c:pt idx="166">
                  <c:v>44453</c:v>
                </c:pt>
                <c:pt idx="167">
                  <c:v>44454</c:v>
                </c:pt>
                <c:pt idx="168">
                  <c:v>44455</c:v>
                </c:pt>
                <c:pt idx="169">
                  <c:v>44456</c:v>
                </c:pt>
                <c:pt idx="170">
                  <c:v>44457</c:v>
                </c:pt>
                <c:pt idx="171">
                  <c:v>44458</c:v>
                </c:pt>
                <c:pt idx="172">
                  <c:v>44459</c:v>
                </c:pt>
                <c:pt idx="173">
                  <c:v>44460</c:v>
                </c:pt>
                <c:pt idx="174">
                  <c:v>44461</c:v>
                </c:pt>
                <c:pt idx="175">
                  <c:v>44462</c:v>
                </c:pt>
                <c:pt idx="176">
                  <c:v>44463</c:v>
                </c:pt>
                <c:pt idx="177">
                  <c:v>44464</c:v>
                </c:pt>
                <c:pt idx="178">
                  <c:v>44465</c:v>
                </c:pt>
                <c:pt idx="179">
                  <c:v>44466</c:v>
                </c:pt>
                <c:pt idx="180">
                  <c:v>44467</c:v>
                </c:pt>
                <c:pt idx="181">
                  <c:v>44468</c:v>
                </c:pt>
                <c:pt idx="182">
                  <c:v>44469</c:v>
                </c:pt>
                <c:pt idx="183">
                  <c:v>44470</c:v>
                </c:pt>
                <c:pt idx="184">
                  <c:v>44471</c:v>
                </c:pt>
                <c:pt idx="185">
                  <c:v>44472</c:v>
                </c:pt>
                <c:pt idx="186">
                  <c:v>44473</c:v>
                </c:pt>
                <c:pt idx="187">
                  <c:v>44474</c:v>
                </c:pt>
                <c:pt idx="188">
                  <c:v>44475</c:v>
                </c:pt>
                <c:pt idx="189">
                  <c:v>44476</c:v>
                </c:pt>
                <c:pt idx="190">
                  <c:v>44477</c:v>
                </c:pt>
                <c:pt idx="191">
                  <c:v>44478</c:v>
                </c:pt>
                <c:pt idx="192">
                  <c:v>44479</c:v>
                </c:pt>
                <c:pt idx="193">
                  <c:v>44480</c:v>
                </c:pt>
                <c:pt idx="194">
                  <c:v>44481</c:v>
                </c:pt>
                <c:pt idx="195">
                  <c:v>44482</c:v>
                </c:pt>
                <c:pt idx="196">
                  <c:v>44483</c:v>
                </c:pt>
                <c:pt idx="197">
                  <c:v>44484</c:v>
                </c:pt>
                <c:pt idx="198">
                  <c:v>44485</c:v>
                </c:pt>
                <c:pt idx="199">
                  <c:v>44486</c:v>
                </c:pt>
                <c:pt idx="200">
                  <c:v>44487</c:v>
                </c:pt>
                <c:pt idx="201">
                  <c:v>44488</c:v>
                </c:pt>
                <c:pt idx="202">
                  <c:v>44489</c:v>
                </c:pt>
                <c:pt idx="203">
                  <c:v>44490</c:v>
                </c:pt>
                <c:pt idx="204">
                  <c:v>44491</c:v>
                </c:pt>
                <c:pt idx="205">
                  <c:v>44492</c:v>
                </c:pt>
                <c:pt idx="206">
                  <c:v>44493</c:v>
                </c:pt>
                <c:pt idx="207">
                  <c:v>44494</c:v>
                </c:pt>
                <c:pt idx="208">
                  <c:v>44495</c:v>
                </c:pt>
                <c:pt idx="209">
                  <c:v>44496</c:v>
                </c:pt>
                <c:pt idx="210">
                  <c:v>44497</c:v>
                </c:pt>
                <c:pt idx="211">
                  <c:v>44498</c:v>
                </c:pt>
                <c:pt idx="212">
                  <c:v>44499</c:v>
                </c:pt>
                <c:pt idx="213">
                  <c:v>44500</c:v>
                </c:pt>
                <c:pt idx="214">
                  <c:v>44501</c:v>
                </c:pt>
                <c:pt idx="215">
                  <c:v>44502</c:v>
                </c:pt>
                <c:pt idx="216">
                  <c:v>44503</c:v>
                </c:pt>
                <c:pt idx="217">
                  <c:v>44504</c:v>
                </c:pt>
                <c:pt idx="218">
                  <c:v>44505</c:v>
                </c:pt>
                <c:pt idx="219">
                  <c:v>44506</c:v>
                </c:pt>
                <c:pt idx="220">
                  <c:v>44507</c:v>
                </c:pt>
                <c:pt idx="221">
                  <c:v>44508</c:v>
                </c:pt>
                <c:pt idx="222">
                  <c:v>44509</c:v>
                </c:pt>
                <c:pt idx="223">
                  <c:v>44510</c:v>
                </c:pt>
                <c:pt idx="224">
                  <c:v>44511</c:v>
                </c:pt>
                <c:pt idx="225">
                  <c:v>44512</c:v>
                </c:pt>
                <c:pt idx="226">
                  <c:v>44513</c:v>
                </c:pt>
                <c:pt idx="227">
                  <c:v>44514</c:v>
                </c:pt>
                <c:pt idx="228">
                  <c:v>44515</c:v>
                </c:pt>
                <c:pt idx="229">
                  <c:v>44516</c:v>
                </c:pt>
                <c:pt idx="230">
                  <c:v>44517</c:v>
                </c:pt>
                <c:pt idx="231">
                  <c:v>44518</c:v>
                </c:pt>
                <c:pt idx="232">
                  <c:v>44519</c:v>
                </c:pt>
                <c:pt idx="233">
                  <c:v>44520</c:v>
                </c:pt>
                <c:pt idx="234">
                  <c:v>44521</c:v>
                </c:pt>
                <c:pt idx="235">
                  <c:v>44522</c:v>
                </c:pt>
                <c:pt idx="236">
                  <c:v>44523</c:v>
                </c:pt>
                <c:pt idx="237">
                  <c:v>44524</c:v>
                </c:pt>
                <c:pt idx="238">
                  <c:v>44525</c:v>
                </c:pt>
                <c:pt idx="239">
                  <c:v>44526</c:v>
                </c:pt>
                <c:pt idx="240">
                  <c:v>44527</c:v>
                </c:pt>
                <c:pt idx="241">
                  <c:v>44528</c:v>
                </c:pt>
                <c:pt idx="242">
                  <c:v>44529</c:v>
                </c:pt>
                <c:pt idx="243">
                  <c:v>44530</c:v>
                </c:pt>
                <c:pt idx="244">
                  <c:v>44531</c:v>
                </c:pt>
                <c:pt idx="245">
                  <c:v>44532</c:v>
                </c:pt>
                <c:pt idx="246">
                  <c:v>44533</c:v>
                </c:pt>
                <c:pt idx="247">
                  <c:v>44534</c:v>
                </c:pt>
                <c:pt idx="248">
                  <c:v>44535</c:v>
                </c:pt>
                <c:pt idx="249">
                  <c:v>44536</c:v>
                </c:pt>
                <c:pt idx="250">
                  <c:v>44537</c:v>
                </c:pt>
                <c:pt idx="251">
                  <c:v>44538</c:v>
                </c:pt>
                <c:pt idx="252">
                  <c:v>44539</c:v>
                </c:pt>
                <c:pt idx="253">
                  <c:v>44540</c:v>
                </c:pt>
                <c:pt idx="254">
                  <c:v>44541</c:v>
                </c:pt>
                <c:pt idx="255">
                  <c:v>44542</c:v>
                </c:pt>
                <c:pt idx="256">
                  <c:v>44543</c:v>
                </c:pt>
                <c:pt idx="257">
                  <c:v>44544</c:v>
                </c:pt>
                <c:pt idx="258">
                  <c:v>44545</c:v>
                </c:pt>
                <c:pt idx="259">
                  <c:v>44546</c:v>
                </c:pt>
                <c:pt idx="260">
                  <c:v>44547</c:v>
                </c:pt>
                <c:pt idx="261">
                  <c:v>44548</c:v>
                </c:pt>
                <c:pt idx="262">
                  <c:v>44549</c:v>
                </c:pt>
                <c:pt idx="263">
                  <c:v>44550</c:v>
                </c:pt>
                <c:pt idx="264">
                  <c:v>44551</c:v>
                </c:pt>
                <c:pt idx="265">
                  <c:v>44552</c:v>
                </c:pt>
                <c:pt idx="266">
                  <c:v>44553</c:v>
                </c:pt>
                <c:pt idx="267">
                  <c:v>44554</c:v>
                </c:pt>
                <c:pt idx="268">
                  <c:v>44555</c:v>
                </c:pt>
                <c:pt idx="269">
                  <c:v>44556</c:v>
                </c:pt>
                <c:pt idx="270">
                  <c:v>44557</c:v>
                </c:pt>
                <c:pt idx="271">
                  <c:v>44558</c:v>
                </c:pt>
                <c:pt idx="272">
                  <c:v>44559</c:v>
                </c:pt>
                <c:pt idx="273">
                  <c:v>44560</c:v>
                </c:pt>
                <c:pt idx="274">
                  <c:v>44561</c:v>
                </c:pt>
                <c:pt idx="275">
                  <c:v>44562</c:v>
                </c:pt>
                <c:pt idx="276">
                  <c:v>44563</c:v>
                </c:pt>
                <c:pt idx="277">
                  <c:v>44564</c:v>
                </c:pt>
                <c:pt idx="278">
                  <c:v>44565</c:v>
                </c:pt>
                <c:pt idx="279">
                  <c:v>44566</c:v>
                </c:pt>
                <c:pt idx="280">
                  <c:v>44567</c:v>
                </c:pt>
                <c:pt idx="281">
                  <c:v>44568</c:v>
                </c:pt>
                <c:pt idx="282">
                  <c:v>44569</c:v>
                </c:pt>
                <c:pt idx="283">
                  <c:v>44570</c:v>
                </c:pt>
                <c:pt idx="284">
                  <c:v>44571</c:v>
                </c:pt>
                <c:pt idx="285">
                  <c:v>44572</c:v>
                </c:pt>
                <c:pt idx="286">
                  <c:v>44573</c:v>
                </c:pt>
                <c:pt idx="287">
                  <c:v>44574</c:v>
                </c:pt>
                <c:pt idx="288">
                  <c:v>44575</c:v>
                </c:pt>
                <c:pt idx="289">
                  <c:v>44576</c:v>
                </c:pt>
                <c:pt idx="290">
                  <c:v>44577</c:v>
                </c:pt>
                <c:pt idx="291">
                  <c:v>44578</c:v>
                </c:pt>
                <c:pt idx="292">
                  <c:v>44579</c:v>
                </c:pt>
                <c:pt idx="293">
                  <c:v>44580</c:v>
                </c:pt>
                <c:pt idx="294">
                  <c:v>44581</c:v>
                </c:pt>
                <c:pt idx="295">
                  <c:v>44582</c:v>
                </c:pt>
                <c:pt idx="296">
                  <c:v>44583</c:v>
                </c:pt>
                <c:pt idx="297">
                  <c:v>44584</c:v>
                </c:pt>
                <c:pt idx="298">
                  <c:v>44585</c:v>
                </c:pt>
                <c:pt idx="299">
                  <c:v>44586</c:v>
                </c:pt>
                <c:pt idx="300">
                  <c:v>44587</c:v>
                </c:pt>
                <c:pt idx="301">
                  <c:v>44588</c:v>
                </c:pt>
                <c:pt idx="302">
                  <c:v>44589</c:v>
                </c:pt>
                <c:pt idx="303">
                  <c:v>44590</c:v>
                </c:pt>
                <c:pt idx="304">
                  <c:v>44591</c:v>
                </c:pt>
                <c:pt idx="305">
                  <c:v>44592</c:v>
                </c:pt>
                <c:pt idx="306">
                  <c:v>44593</c:v>
                </c:pt>
                <c:pt idx="307">
                  <c:v>44594</c:v>
                </c:pt>
                <c:pt idx="308">
                  <c:v>44595</c:v>
                </c:pt>
                <c:pt idx="309">
                  <c:v>44596</c:v>
                </c:pt>
                <c:pt idx="310">
                  <c:v>44597</c:v>
                </c:pt>
                <c:pt idx="311">
                  <c:v>44598</c:v>
                </c:pt>
                <c:pt idx="312">
                  <c:v>44599</c:v>
                </c:pt>
                <c:pt idx="313">
                  <c:v>44600</c:v>
                </c:pt>
                <c:pt idx="314">
                  <c:v>44601</c:v>
                </c:pt>
                <c:pt idx="315">
                  <c:v>44602</c:v>
                </c:pt>
                <c:pt idx="316">
                  <c:v>44603</c:v>
                </c:pt>
                <c:pt idx="317">
                  <c:v>44604</c:v>
                </c:pt>
                <c:pt idx="318">
                  <c:v>44605</c:v>
                </c:pt>
                <c:pt idx="319">
                  <c:v>44606</c:v>
                </c:pt>
                <c:pt idx="320">
                  <c:v>44607</c:v>
                </c:pt>
                <c:pt idx="321">
                  <c:v>44608</c:v>
                </c:pt>
                <c:pt idx="322">
                  <c:v>44609</c:v>
                </c:pt>
                <c:pt idx="323">
                  <c:v>44610</c:v>
                </c:pt>
                <c:pt idx="324">
                  <c:v>44611</c:v>
                </c:pt>
                <c:pt idx="325">
                  <c:v>44612</c:v>
                </c:pt>
                <c:pt idx="326">
                  <c:v>44613</c:v>
                </c:pt>
                <c:pt idx="327">
                  <c:v>44614</c:v>
                </c:pt>
                <c:pt idx="328">
                  <c:v>44615</c:v>
                </c:pt>
                <c:pt idx="329">
                  <c:v>44616</c:v>
                </c:pt>
                <c:pt idx="330">
                  <c:v>44617</c:v>
                </c:pt>
                <c:pt idx="331">
                  <c:v>44618</c:v>
                </c:pt>
                <c:pt idx="332">
                  <c:v>44619</c:v>
                </c:pt>
                <c:pt idx="333">
                  <c:v>44620</c:v>
                </c:pt>
                <c:pt idx="334">
                  <c:v>44621</c:v>
                </c:pt>
                <c:pt idx="335">
                  <c:v>44622</c:v>
                </c:pt>
                <c:pt idx="336">
                  <c:v>44623</c:v>
                </c:pt>
                <c:pt idx="337">
                  <c:v>44624</c:v>
                </c:pt>
                <c:pt idx="338">
                  <c:v>44625</c:v>
                </c:pt>
                <c:pt idx="339">
                  <c:v>44626</c:v>
                </c:pt>
                <c:pt idx="340">
                  <c:v>44627</c:v>
                </c:pt>
                <c:pt idx="341">
                  <c:v>44628</c:v>
                </c:pt>
                <c:pt idx="342">
                  <c:v>44629</c:v>
                </c:pt>
                <c:pt idx="343">
                  <c:v>44630</c:v>
                </c:pt>
                <c:pt idx="344">
                  <c:v>44631</c:v>
                </c:pt>
                <c:pt idx="345">
                  <c:v>44632</c:v>
                </c:pt>
                <c:pt idx="346">
                  <c:v>44633</c:v>
                </c:pt>
                <c:pt idx="347">
                  <c:v>44634</c:v>
                </c:pt>
                <c:pt idx="348">
                  <c:v>44635</c:v>
                </c:pt>
                <c:pt idx="349">
                  <c:v>44636</c:v>
                </c:pt>
                <c:pt idx="350">
                  <c:v>44637</c:v>
                </c:pt>
                <c:pt idx="351">
                  <c:v>44638</c:v>
                </c:pt>
                <c:pt idx="352">
                  <c:v>44639</c:v>
                </c:pt>
                <c:pt idx="353">
                  <c:v>44640</c:v>
                </c:pt>
                <c:pt idx="354">
                  <c:v>44641</c:v>
                </c:pt>
                <c:pt idx="355">
                  <c:v>44642</c:v>
                </c:pt>
                <c:pt idx="356">
                  <c:v>44643</c:v>
                </c:pt>
                <c:pt idx="357">
                  <c:v>44644</c:v>
                </c:pt>
                <c:pt idx="358">
                  <c:v>44645</c:v>
                </c:pt>
                <c:pt idx="359">
                  <c:v>44646</c:v>
                </c:pt>
                <c:pt idx="360">
                  <c:v>44647</c:v>
                </c:pt>
                <c:pt idx="361">
                  <c:v>44648</c:v>
                </c:pt>
                <c:pt idx="362">
                  <c:v>44649</c:v>
                </c:pt>
                <c:pt idx="363">
                  <c:v>44650</c:v>
                </c:pt>
                <c:pt idx="364">
                  <c:v>44651</c:v>
                </c:pt>
              </c:numCache>
            </c:numRef>
          </c:cat>
          <c:val>
            <c:numRef>
              <c:f>Sheet1!$D$2:$D$366</c:f>
              <c:numCache>
                <c:formatCode>0</c:formatCode>
                <c:ptCount val="365"/>
                <c:pt idx="0">
                  <c:v>220.63</c:v>
                </c:pt>
                <c:pt idx="1">
                  <c:v>214.35</c:v>
                </c:pt>
                <c:pt idx="2">
                  <c:v>214.35</c:v>
                </c:pt>
                <c:pt idx="3">
                  <c:v>204.74</c:v>
                </c:pt>
                <c:pt idx="4">
                  <c:v>195.35999999999899</c:v>
                </c:pt>
                <c:pt idx="5">
                  <c:v>185.18</c:v>
                </c:pt>
                <c:pt idx="6">
                  <c:v>199.28</c:v>
                </c:pt>
                <c:pt idx="7">
                  <c:v>191.24</c:v>
                </c:pt>
                <c:pt idx="8">
                  <c:v>200.46</c:v>
                </c:pt>
                <c:pt idx="9">
                  <c:v>202.51999999999899</c:v>
                </c:pt>
                <c:pt idx="10">
                  <c:v>199.82</c:v>
                </c:pt>
                <c:pt idx="11">
                  <c:v>194.78</c:v>
                </c:pt>
                <c:pt idx="12">
                  <c:v>185.92</c:v>
                </c:pt>
                <c:pt idx="13">
                  <c:v>176.94</c:v>
                </c:pt>
                <c:pt idx="14">
                  <c:v>202.04</c:v>
                </c:pt>
                <c:pt idx="15">
                  <c:v>197.79</c:v>
                </c:pt>
                <c:pt idx="16">
                  <c:v>202.43</c:v>
                </c:pt>
                <c:pt idx="17">
                  <c:v>202.42</c:v>
                </c:pt>
                <c:pt idx="18">
                  <c:v>200.92999999999901</c:v>
                </c:pt>
                <c:pt idx="19">
                  <c:v>176.3</c:v>
                </c:pt>
                <c:pt idx="20">
                  <c:v>194.23</c:v>
                </c:pt>
                <c:pt idx="21">
                  <c:v>194.23</c:v>
                </c:pt>
                <c:pt idx="22">
                  <c:v>178.51999999999899</c:v>
                </c:pt>
                <c:pt idx="23">
                  <c:v>199.95</c:v>
                </c:pt>
                <c:pt idx="24">
                  <c:v>205.99</c:v>
                </c:pt>
                <c:pt idx="25">
                  <c:v>205.57</c:v>
                </c:pt>
                <c:pt idx="26">
                  <c:v>201.88</c:v>
                </c:pt>
                <c:pt idx="27">
                  <c:v>195.73999999999899</c:v>
                </c:pt>
                <c:pt idx="28">
                  <c:v>184.78</c:v>
                </c:pt>
                <c:pt idx="29">
                  <c:v>192.44</c:v>
                </c:pt>
                <c:pt idx="30">
                  <c:v>177.94</c:v>
                </c:pt>
                <c:pt idx="31">
                  <c:v>177.02</c:v>
                </c:pt>
                <c:pt idx="32">
                  <c:v>192.82</c:v>
                </c:pt>
                <c:pt idx="33">
                  <c:v>186.14</c:v>
                </c:pt>
                <c:pt idx="34">
                  <c:v>198.52</c:v>
                </c:pt>
                <c:pt idx="35">
                  <c:v>184.92</c:v>
                </c:pt>
                <c:pt idx="36">
                  <c:v>190.77</c:v>
                </c:pt>
                <c:pt idx="37">
                  <c:v>199.53</c:v>
                </c:pt>
                <c:pt idx="38">
                  <c:v>190.09</c:v>
                </c:pt>
                <c:pt idx="39">
                  <c:v>189.47</c:v>
                </c:pt>
                <c:pt idx="40">
                  <c:v>188.75</c:v>
                </c:pt>
                <c:pt idx="41">
                  <c:v>190.61</c:v>
                </c:pt>
                <c:pt idx="42">
                  <c:v>183.34</c:v>
                </c:pt>
                <c:pt idx="43">
                  <c:v>201.42</c:v>
                </c:pt>
                <c:pt idx="44">
                  <c:v>174.44</c:v>
                </c:pt>
                <c:pt idx="45">
                  <c:v>164.72</c:v>
                </c:pt>
                <c:pt idx="46">
                  <c:v>178.07999999999899</c:v>
                </c:pt>
                <c:pt idx="47">
                  <c:v>159.59</c:v>
                </c:pt>
                <c:pt idx="48">
                  <c:v>174.2</c:v>
                </c:pt>
                <c:pt idx="49">
                  <c:v>180.69</c:v>
                </c:pt>
                <c:pt idx="50">
                  <c:v>184.66</c:v>
                </c:pt>
                <c:pt idx="51">
                  <c:v>170.76</c:v>
                </c:pt>
                <c:pt idx="52">
                  <c:v>203.45</c:v>
                </c:pt>
                <c:pt idx="53">
                  <c:v>187.72</c:v>
                </c:pt>
                <c:pt idx="54">
                  <c:v>193.35</c:v>
                </c:pt>
                <c:pt idx="55">
                  <c:v>185.94</c:v>
                </c:pt>
                <c:pt idx="56">
                  <c:v>187.88</c:v>
                </c:pt>
                <c:pt idx="57">
                  <c:v>198.61</c:v>
                </c:pt>
                <c:pt idx="58">
                  <c:v>200.8</c:v>
                </c:pt>
                <c:pt idx="59">
                  <c:v>198.35</c:v>
                </c:pt>
                <c:pt idx="60">
                  <c:v>198.35</c:v>
                </c:pt>
                <c:pt idx="61">
                  <c:v>198.35</c:v>
                </c:pt>
                <c:pt idx="62">
                  <c:v>197.23</c:v>
                </c:pt>
                <c:pt idx="63">
                  <c:v>172.62</c:v>
                </c:pt>
                <c:pt idx="64">
                  <c:v>175.1</c:v>
                </c:pt>
                <c:pt idx="65">
                  <c:v>176.32</c:v>
                </c:pt>
                <c:pt idx="66">
                  <c:v>186.849999999999</c:v>
                </c:pt>
                <c:pt idx="67">
                  <c:v>205.32999999999899</c:v>
                </c:pt>
                <c:pt idx="68">
                  <c:v>204.51999999999899</c:v>
                </c:pt>
                <c:pt idx="69">
                  <c:v>178.61</c:v>
                </c:pt>
                <c:pt idx="70">
                  <c:v>182.94</c:v>
                </c:pt>
                <c:pt idx="71">
                  <c:v>182.37</c:v>
                </c:pt>
                <c:pt idx="72">
                  <c:v>177.2</c:v>
                </c:pt>
                <c:pt idx="73">
                  <c:v>167.19</c:v>
                </c:pt>
                <c:pt idx="74">
                  <c:v>159.43</c:v>
                </c:pt>
                <c:pt idx="75">
                  <c:v>170.76</c:v>
                </c:pt>
                <c:pt idx="76">
                  <c:v>175.36</c:v>
                </c:pt>
                <c:pt idx="77">
                  <c:v>151.46</c:v>
                </c:pt>
                <c:pt idx="78">
                  <c:v>159.32</c:v>
                </c:pt>
                <c:pt idx="79">
                  <c:v>165.31</c:v>
                </c:pt>
                <c:pt idx="80">
                  <c:v>194.9</c:v>
                </c:pt>
                <c:pt idx="81">
                  <c:v>197.19</c:v>
                </c:pt>
                <c:pt idx="82">
                  <c:v>185.43</c:v>
                </c:pt>
                <c:pt idx="83">
                  <c:v>176.39</c:v>
                </c:pt>
                <c:pt idx="84">
                  <c:v>173.80999999999901</c:v>
                </c:pt>
                <c:pt idx="85">
                  <c:v>186.32</c:v>
                </c:pt>
                <c:pt idx="86">
                  <c:v>169.4</c:v>
                </c:pt>
                <c:pt idx="87">
                  <c:v>142.27000000000001</c:v>
                </c:pt>
                <c:pt idx="88">
                  <c:v>177.68</c:v>
                </c:pt>
                <c:pt idx="89">
                  <c:v>206.56</c:v>
                </c:pt>
                <c:pt idx="90">
                  <c:v>205.74</c:v>
                </c:pt>
                <c:pt idx="91">
                  <c:v>167.76</c:v>
                </c:pt>
                <c:pt idx="92">
                  <c:v>167.26</c:v>
                </c:pt>
                <c:pt idx="93">
                  <c:v>188.85</c:v>
                </c:pt>
                <c:pt idx="94">
                  <c:v>185.79</c:v>
                </c:pt>
                <c:pt idx="95">
                  <c:v>182.53</c:v>
                </c:pt>
                <c:pt idx="96">
                  <c:v>195.07999999999899</c:v>
                </c:pt>
                <c:pt idx="97">
                  <c:v>193.11</c:v>
                </c:pt>
                <c:pt idx="98">
                  <c:v>167.99</c:v>
                </c:pt>
                <c:pt idx="99">
                  <c:v>162.51</c:v>
                </c:pt>
                <c:pt idx="100">
                  <c:v>162.51</c:v>
                </c:pt>
                <c:pt idx="101">
                  <c:v>122.07</c:v>
                </c:pt>
                <c:pt idx="102">
                  <c:v>144.97</c:v>
                </c:pt>
                <c:pt idx="103">
                  <c:v>148.5</c:v>
                </c:pt>
                <c:pt idx="104">
                  <c:v>151.46</c:v>
                </c:pt>
                <c:pt idx="105">
                  <c:v>159.69</c:v>
                </c:pt>
                <c:pt idx="106">
                  <c:v>173.1</c:v>
                </c:pt>
                <c:pt idx="107">
                  <c:v>170.91</c:v>
                </c:pt>
                <c:pt idx="108">
                  <c:v>132.66</c:v>
                </c:pt>
                <c:pt idx="109">
                  <c:v>165.61</c:v>
                </c:pt>
                <c:pt idx="110">
                  <c:v>143.36000000000001</c:v>
                </c:pt>
                <c:pt idx="111">
                  <c:v>118.05</c:v>
                </c:pt>
                <c:pt idx="112">
                  <c:v>119.229999999999</c:v>
                </c:pt>
                <c:pt idx="113">
                  <c:v>142.64999999999901</c:v>
                </c:pt>
                <c:pt idx="114">
                  <c:v>169.35</c:v>
                </c:pt>
                <c:pt idx="115">
                  <c:v>161.44</c:v>
                </c:pt>
                <c:pt idx="116">
                  <c:v>165.77</c:v>
                </c:pt>
                <c:pt idx="117">
                  <c:v>148.03</c:v>
                </c:pt>
                <c:pt idx="118">
                  <c:v>145.22</c:v>
                </c:pt>
                <c:pt idx="119">
                  <c:v>133.08000000000001</c:v>
                </c:pt>
                <c:pt idx="120">
                  <c:v>155.22999999999999</c:v>
                </c:pt>
                <c:pt idx="121">
                  <c:v>142.03</c:v>
                </c:pt>
                <c:pt idx="122">
                  <c:v>146.52000000000001</c:v>
                </c:pt>
                <c:pt idx="123">
                  <c:v>160.34</c:v>
                </c:pt>
                <c:pt idx="124">
                  <c:v>170.39</c:v>
                </c:pt>
                <c:pt idx="125">
                  <c:v>169.47</c:v>
                </c:pt>
                <c:pt idx="126">
                  <c:v>169.35</c:v>
                </c:pt>
                <c:pt idx="127">
                  <c:v>171.54</c:v>
                </c:pt>
                <c:pt idx="128">
                  <c:v>183.43</c:v>
                </c:pt>
                <c:pt idx="129">
                  <c:v>186.09</c:v>
                </c:pt>
                <c:pt idx="130">
                  <c:v>184.23999999999899</c:v>
                </c:pt>
                <c:pt idx="131">
                  <c:v>174.33999999999901</c:v>
                </c:pt>
                <c:pt idx="132">
                  <c:v>190.3</c:v>
                </c:pt>
                <c:pt idx="133">
                  <c:v>176.18</c:v>
                </c:pt>
                <c:pt idx="134">
                  <c:v>175.13</c:v>
                </c:pt>
                <c:pt idx="135">
                  <c:v>185.58999999999901</c:v>
                </c:pt>
                <c:pt idx="136">
                  <c:v>173.82</c:v>
                </c:pt>
                <c:pt idx="137">
                  <c:v>165.33999999999901</c:v>
                </c:pt>
                <c:pt idx="138">
                  <c:v>156.66999999999999</c:v>
                </c:pt>
                <c:pt idx="139">
                  <c:v>170.5</c:v>
                </c:pt>
                <c:pt idx="140">
                  <c:v>176.94</c:v>
                </c:pt>
                <c:pt idx="141">
                  <c:v>160.54999999999899</c:v>
                </c:pt>
                <c:pt idx="142">
                  <c:v>140.03</c:v>
                </c:pt>
                <c:pt idx="143">
                  <c:v>166.66</c:v>
                </c:pt>
                <c:pt idx="144">
                  <c:v>192.42999999999901</c:v>
                </c:pt>
                <c:pt idx="145">
                  <c:v>198.49</c:v>
                </c:pt>
                <c:pt idx="146">
                  <c:v>185.8</c:v>
                </c:pt>
                <c:pt idx="147">
                  <c:v>182.95</c:v>
                </c:pt>
                <c:pt idx="148">
                  <c:v>176.34</c:v>
                </c:pt>
                <c:pt idx="149">
                  <c:v>152.61000000000001</c:v>
                </c:pt>
                <c:pt idx="150">
                  <c:v>154.26</c:v>
                </c:pt>
                <c:pt idx="151">
                  <c:v>131.97</c:v>
                </c:pt>
                <c:pt idx="152">
                  <c:v>168.68</c:v>
                </c:pt>
                <c:pt idx="153">
                  <c:v>183.89</c:v>
                </c:pt>
                <c:pt idx="154">
                  <c:v>161.88999999999999</c:v>
                </c:pt>
                <c:pt idx="155">
                  <c:v>138.31</c:v>
                </c:pt>
                <c:pt idx="156">
                  <c:v>170.33999999999901</c:v>
                </c:pt>
                <c:pt idx="157">
                  <c:v>170.33999999999901</c:v>
                </c:pt>
                <c:pt idx="158">
                  <c:v>154.16999999999999</c:v>
                </c:pt>
                <c:pt idx="159">
                  <c:v>166.16</c:v>
                </c:pt>
                <c:pt idx="160">
                  <c:v>180.55</c:v>
                </c:pt>
                <c:pt idx="161">
                  <c:v>185.49</c:v>
                </c:pt>
                <c:pt idx="162">
                  <c:v>179.4</c:v>
                </c:pt>
                <c:pt idx="163">
                  <c:v>165.8</c:v>
                </c:pt>
                <c:pt idx="164">
                  <c:v>170.04</c:v>
                </c:pt>
                <c:pt idx="165">
                  <c:v>165.63</c:v>
                </c:pt>
                <c:pt idx="166">
                  <c:v>171.4</c:v>
                </c:pt>
                <c:pt idx="167">
                  <c:v>181.59</c:v>
                </c:pt>
                <c:pt idx="168">
                  <c:v>196.69</c:v>
                </c:pt>
                <c:pt idx="169">
                  <c:v>193.42999999999901</c:v>
                </c:pt>
                <c:pt idx="170">
                  <c:v>188.18</c:v>
                </c:pt>
                <c:pt idx="171">
                  <c:v>179.72</c:v>
                </c:pt>
                <c:pt idx="172">
                  <c:v>181.64</c:v>
                </c:pt>
                <c:pt idx="173">
                  <c:v>158.5</c:v>
                </c:pt>
                <c:pt idx="174">
                  <c:v>161.66999999999999</c:v>
                </c:pt>
                <c:pt idx="175">
                  <c:v>159.07</c:v>
                </c:pt>
                <c:pt idx="176">
                  <c:v>284.8</c:v>
                </c:pt>
                <c:pt idx="177">
                  <c:v>190.14</c:v>
                </c:pt>
                <c:pt idx="178">
                  <c:v>176.42</c:v>
                </c:pt>
                <c:pt idx="179">
                  <c:v>150.32</c:v>
                </c:pt>
                <c:pt idx="180">
                  <c:v>176.3</c:v>
                </c:pt>
                <c:pt idx="181">
                  <c:v>183.01</c:v>
                </c:pt>
                <c:pt idx="182">
                  <c:v>183.01</c:v>
                </c:pt>
                <c:pt idx="183">
                  <c:v>185.33</c:v>
                </c:pt>
                <c:pt idx="184">
                  <c:v>192.33</c:v>
                </c:pt>
                <c:pt idx="185">
                  <c:v>208.54</c:v>
                </c:pt>
                <c:pt idx="186">
                  <c:v>203.51</c:v>
                </c:pt>
                <c:pt idx="187">
                  <c:v>187.58</c:v>
                </c:pt>
                <c:pt idx="188">
                  <c:v>180.81</c:v>
                </c:pt>
                <c:pt idx="189">
                  <c:v>193.38</c:v>
                </c:pt>
                <c:pt idx="190">
                  <c:v>191.2</c:v>
                </c:pt>
                <c:pt idx="191">
                  <c:v>180.84</c:v>
                </c:pt>
                <c:pt idx="192">
                  <c:v>203.22</c:v>
                </c:pt>
                <c:pt idx="193">
                  <c:v>197.28</c:v>
                </c:pt>
                <c:pt idx="194">
                  <c:v>204.75</c:v>
                </c:pt>
                <c:pt idx="195">
                  <c:v>201.74</c:v>
                </c:pt>
                <c:pt idx="196">
                  <c:v>205.12</c:v>
                </c:pt>
                <c:pt idx="197">
                  <c:v>205.12</c:v>
                </c:pt>
                <c:pt idx="198">
                  <c:v>187.36</c:v>
                </c:pt>
                <c:pt idx="199">
                  <c:v>172.63</c:v>
                </c:pt>
                <c:pt idx="200">
                  <c:v>193.67</c:v>
                </c:pt>
                <c:pt idx="201">
                  <c:v>198.23</c:v>
                </c:pt>
                <c:pt idx="202">
                  <c:v>197.67</c:v>
                </c:pt>
                <c:pt idx="203">
                  <c:v>206.68</c:v>
                </c:pt>
                <c:pt idx="204">
                  <c:v>208.79</c:v>
                </c:pt>
                <c:pt idx="205">
                  <c:v>189.71</c:v>
                </c:pt>
                <c:pt idx="206">
                  <c:v>180.78</c:v>
                </c:pt>
                <c:pt idx="207">
                  <c:v>201.81</c:v>
                </c:pt>
                <c:pt idx="208">
                  <c:v>205.27</c:v>
                </c:pt>
                <c:pt idx="209">
                  <c:v>206.2</c:v>
                </c:pt>
                <c:pt idx="210">
                  <c:v>206.51</c:v>
                </c:pt>
                <c:pt idx="211">
                  <c:v>171.44</c:v>
                </c:pt>
                <c:pt idx="212">
                  <c:v>190.48</c:v>
                </c:pt>
                <c:pt idx="213">
                  <c:v>186.87</c:v>
                </c:pt>
                <c:pt idx="214">
                  <c:v>171.25</c:v>
                </c:pt>
                <c:pt idx="215">
                  <c:v>170.16</c:v>
                </c:pt>
                <c:pt idx="216">
                  <c:v>171.99</c:v>
                </c:pt>
                <c:pt idx="217">
                  <c:v>175.22</c:v>
                </c:pt>
                <c:pt idx="218">
                  <c:v>177.84</c:v>
                </c:pt>
                <c:pt idx="219">
                  <c:v>185.79</c:v>
                </c:pt>
                <c:pt idx="220">
                  <c:v>160.63999999999999</c:v>
                </c:pt>
                <c:pt idx="221">
                  <c:v>166.79</c:v>
                </c:pt>
                <c:pt idx="222">
                  <c:v>174.66</c:v>
                </c:pt>
                <c:pt idx="223">
                  <c:v>170.33</c:v>
                </c:pt>
                <c:pt idx="224">
                  <c:v>147.1</c:v>
                </c:pt>
                <c:pt idx="225">
                  <c:v>141.83000000000001</c:v>
                </c:pt>
                <c:pt idx="226">
                  <c:v>156.30000000000001</c:v>
                </c:pt>
                <c:pt idx="227">
                  <c:v>161.36000000000001</c:v>
                </c:pt>
                <c:pt idx="228">
                  <c:v>161.36000000000001</c:v>
                </c:pt>
                <c:pt idx="229">
                  <c:v>164.39</c:v>
                </c:pt>
                <c:pt idx="230">
                  <c:v>143.13</c:v>
                </c:pt>
                <c:pt idx="231">
                  <c:v>111.71</c:v>
                </c:pt>
                <c:pt idx="232">
                  <c:v>119.05</c:v>
                </c:pt>
                <c:pt idx="233">
                  <c:v>140.01</c:v>
                </c:pt>
                <c:pt idx="234">
                  <c:v>158.12</c:v>
                </c:pt>
                <c:pt idx="235">
                  <c:v>184.19</c:v>
                </c:pt>
                <c:pt idx="236">
                  <c:v>188.4</c:v>
                </c:pt>
                <c:pt idx="237">
                  <c:v>181.12</c:v>
                </c:pt>
                <c:pt idx="238">
                  <c:v>183.44</c:v>
                </c:pt>
                <c:pt idx="239">
                  <c:v>183.01</c:v>
                </c:pt>
                <c:pt idx="240">
                  <c:v>174.18</c:v>
                </c:pt>
                <c:pt idx="241">
                  <c:v>145.91999999999999</c:v>
                </c:pt>
                <c:pt idx="242">
                  <c:v>145.66999999999999</c:v>
                </c:pt>
                <c:pt idx="243">
                  <c:v>158.72999999999999</c:v>
                </c:pt>
                <c:pt idx="244">
                  <c:v>127.07</c:v>
                </c:pt>
                <c:pt idx="245">
                  <c:v>135.69999999999999</c:v>
                </c:pt>
                <c:pt idx="246">
                  <c:v>171.29</c:v>
                </c:pt>
                <c:pt idx="247">
                  <c:v>171.81</c:v>
                </c:pt>
                <c:pt idx="248">
                  <c:v>164.84</c:v>
                </c:pt>
                <c:pt idx="249">
                  <c:v>175.64</c:v>
                </c:pt>
                <c:pt idx="250">
                  <c:v>190.67</c:v>
                </c:pt>
                <c:pt idx="251">
                  <c:v>186.51</c:v>
                </c:pt>
                <c:pt idx="252">
                  <c:v>163.46</c:v>
                </c:pt>
                <c:pt idx="253">
                  <c:v>177.47</c:v>
                </c:pt>
                <c:pt idx="254">
                  <c:v>189.17</c:v>
                </c:pt>
                <c:pt idx="255">
                  <c:v>186.95</c:v>
                </c:pt>
                <c:pt idx="256">
                  <c:v>167.92</c:v>
                </c:pt>
                <c:pt idx="257">
                  <c:v>171.8</c:v>
                </c:pt>
                <c:pt idx="258">
                  <c:v>171.13</c:v>
                </c:pt>
                <c:pt idx="259">
                  <c:v>195.63</c:v>
                </c:pt>
                <c:pt idx="260">
                  <c:v>191.9</c:v>
                </c:pt>
                <c:pt idx="261">
                  <c:v>212.83</c:v>
                </c:pt>
                <c:pt idx="262">
                  <c:v>218.86</c:v>
                </c:pt>
                <c:pt idx="263">
                  <c:v>215.52</c:v>
                </c:pt>
                <c:pt idx="264">
                  <c:v>213.2</c:v>
                </c:pt>
                <c:pt idx="265">
                  <c:v>206.58</c:v>
                </c:pt>
                <c:pt idx="266">
                  <c:v>184.38</c:v>
                </c:pt>
                <c:pt idx="267">
                  <c:v>191.43</c:v>
                </c:pt>
                <c:pt idx="268">
                  <c:v>189.73</c:v>
                </c:pt>
                <c:pt idx="269">
                  <c:v>164.24</c:v>
                </c:pt>
                <c:pt idx="270">
                  <c:v>173.37</c:v>
                </c:pt>
                <c:pt idx="271">
                  <c:v>150.37</c:v>
                </c:pt>
                <c:pt idx="272">
                  <c:v>185.16</c:v>
                </c:pt>
                <c:pt idx="273">
                  <c:v>181.62</c:v>
                </c:pt>
                <c:pt idx="274">
                  <c:v>144.41999999999999</c:v>
                </c:pt>
                <c:pt idx="275">
                  <c:v>172.22</c:v>
                </c:pt>
                <c:pt idx="276">
                  <c:v>187.14</c:v>
                </c:pt>
                <c:pt idx="277">
                  <c:v>199.05999999999901</c:v>
                </c:pt>
                <c:pt idx="278">
                  <c:v>179.10999999999899</c:v>
                </c:pt>
                <c:pt idx="279">
                  <c:v>144.91999999999999</c:v>
                </c:pt>
                <c:pt idx="280">
                  <c:v>154.54</c:v>
                </c:pt>
                <c:pt idx="281">
                  <c:v>139.63</c:v>
                </c:pt>
                <c:pt idx="282">
                  <c:v>168.93</c:v>
                </c:pt>
                <c:pt idx="283">
                  <c:v>181.96</c:v>
                </c:pt>
                <c:pt idx="284">
                  <c:v>198.95999999999901</c:v>
                </c:pt>
                <c:pt idx="285">
                  <c:v>191.48</c:v>
                </c:pt>
                <c:pt idx="286">
                  <c:v>197.02999999999901</c:v>
                </c:pt>
                <c:pt idx="287">
                  <c:v>208.13</c:v>
                </c:pt>
                <c:pt idx="288">
                  <c:v>203.26999999999899</c:v>
                </c:pt>
                <c:pt idx="289">
                  <c:v>204.57</c:v>
                </c:pt>
                <c:pt idx="290">
                  <c:v>194.19</c:v>
                </c:pt>
                <c:pt idx="291">
                  <c:v>202.09</c:v>
                </c:pt>
                <c:pt idx="292">
                  <c:v>216.01999999999899</c:v>
                </c:pt>
                <c:pt idx="293">
                  <c:v>219.67</c:v>
                </c:pt>
                <c:pt idx="294">
                  <c:v>222.02</c:v>
                </c:pt>
                <c:pt idx="295">
                  <c:v>206.96</c:v>
                </c:pt>
                <c:pt idx="296">
                  <c:v>172.61</c:v>
                </c:pt>
                <c:pt idx="297">
                  <c:v>213.62</c:v>
                </c:pt>
                <c:pt idx="298">
                  <c:v>224.28</c:v>
                </c:pt>
                <c:pt idx="299">
                  <c:v>224.85</c:v>
                </c:pt>
                <c:pt idx="300">
                  <c:v>217.01</c:v>
                </c:pt>
                <c:pt idx="301">
                  <c:v>216.7</c:v>
                </c:pt>
                <c:pt idx="302">
                  <c:v>256.2</c:v>
                </c:pt>
                <c:pt idx="303">
                  <c:v>234.51</c:v>
                </c:pt>
                <c:pt idx="304">
                  <c:v>240.20999999999901</c:v>
                </c:pt>
                <c:pt idx="305">
                  <c:v>231.75</c:v>
                </c:pt>
                <c:pt idx="306">
                  <c:v>226.39</c:v>
                </c:pt>
                <c:pt idx="307">
                  <c:v>232.11</c:v>
                </c:pt>
                <c:pt idx="308">
                  <c:v>220.85999999999899</c:v>
                </c:pt>
                <c:pt idx="309">
                  <c:v>220.85999999999899</c:v>
                </c:pt>
                <c:pt idx="310">
                  <c:v>243.01999999999899</c:v>
                </c:pt>
                <c:pt idx="311">
                  <c:v>232.96</c:v>
                </c:pt>
                <c:pt idx="312">
                  <c:v>233.26999999999899</c:v>
                </c:pt>
                <c:pt idx="313">
                  <c:v>224.89</c:v>
                </c:pt>
                <c:pt idx="314">
                  <c:v>228.42</c:v>
                </c:pt>
                <c:pt idx="315">
                  <c:v>238.06</c:v>
                </c:pt>
                <c:pt idx="316">
                  <c:v>243.76</c:v>
                </c:pt>
                <c:pt idx="317">
                  <c:v>247.38</c:v>
                </c:pt>
                <c:pt idx="318">
                  <c:v>249.76</c:v>
                </c:pt>
                <c:pt idx="319">
                  <c:v>248.43</c:v>
                </c:pt>
                <c:pt idx="320">
                  <c:v>236.48</c:v>
                </c:pt>
                <c:pt idx="321">
                  <c:v>241</c:v>
                </c:pt>
                <c:pt idx="322">
                  <c:v>243.849999999999</c:v>
                </c:pt>
                <c:pt idx="323">
                  <c:v>236.44</c:v>
                </c:pt>
                <c:pt idx="324">
                  <c:v>247.41</c:v>
                </c:pt>
                <c:pt idx="325">
                  <c:v>260.13</c:v>
                </c:pt>
                <c:pt idx="326">
                  <c:v>252.06</c:v>
                </c:pt>
                <c:pt idx="327">
                  <c:v>252.289999999999</c:v>
                </c:pt>
                <c:pt idx="328">
                  <c:v>249.86</c:v>
                </c:pt>
                <c:pt idx="329">
                  <c:v>245.86</c:v>
                </c:pt>
                <c:pt idx="330">
                  <c:v>257.86</c:v>
                </c:pt>
                <c:pt idx="331">
                  <c:v>257.47000000000003</c:v>
                </c:pt>
                <c:pt idx="332">
                  <c:v>265.73</c:v>
                </c:pt>
                <c:pt idx="333">
                  <c:v>265.349999999999</c:v>
                </c:pt>
                <c:pt idx="334">
                  <c:v>263.2</c:v>
                </c:pt>
                <c:pt idx="335">
                  <c:v>253.05</c:v>
                </c:pt>
                <c:pt idx="336">
                  <c:v>260.95</c:v>
                </c:pt>
                <c:pt idx="337">
                  <c:v>265.95</c:v>
                </c:pt>
                <c:pt idx="338">
                  <c:v>264.37</c:v>
                </c:pt>
                <c:pt idx="339">
                  <c:v>238.1</c:v>
                </c:pt>
                <c:pt idx="340">
                  <c:v>248.64</c:v>
                </c:pt>
                <c:pt idx="341">
                  <c:v>250.43</c:v>
                </c:pt>
                <c:pt idx="342">
                  <c:v>255.93</c:v>
                </c:pt>
                <c:pt idx="343">
                  <c:v>248.42</c:v>
                </c:pt>
                <c:pt idx="344">
                  <c:v>251.07</c:v>
                </c:pt>
                <c:pt idx="345">
                  <c:v>250.76999999999899</c:v>
                </c:pt>
                <c:pt idx="346">
                  <c:v>258.91999999999899</c:v>
                </c:pt>
                <c:pt idx="347">
                  <c:v>258.91999999999899</c:v>
                </c:pt>
                <c:pt idx="348">
                  <c:v>262.31</c:v>
                </c:pt>
                <c:pt idx="349">
                  <c:v>259.01</c:v>
                </c:pt>
                <c:pt idx="350">
                  <c:v>259.41000000000003</c:v>
                </c:pt>
                <c:pt idx="351">
                  <c:v>257.13</c:v>
                </c:pt>
                <c:pt idx="352">
                  <c:v>253.76</c:v>
                </c:pt>
                <c:pt idx="353">
                  <c:v>234.38</c:v>
                </c:pt>
                <c:pt idx="354">
                  <c:v>247.68</c:v>
                </c:pt>
                <c:pt idx="355">
                  <c:v>227.17</c:v>
                </c:pt>
                <c:pt idx="356">
                  <c:v>236.63</c:v>
                </c:pt>
                <c:pt idx="357">
                  <c:v>232.98</c:v>
                </c:pt>
                <c:pt idx="358">
                  <c:v>237.06</c:v>
                </c:pt>
                <c:pt idx="359">
                  <c:v>248.26999999999899</c:v>
                </c:pt>
                <c:pt idx="360">
                  <c:v>252.46</c:v>
                </c:pt>
                <c:pt idx="361">
                  <c:v>264.89999999999998</c:v>
                </c:pt>
                <c:pt idx="362">
                  <c:v>267.3</c:v>
                </c:pt>
                <c:pt idx="363">
                  <c:v>260.25</c:v>
                </c:pt>
                <c:pt idx="364">
                  <c:v>268.11</c:v>
                </c:pt>
              </c:numCache>
            </c:numRef>
          </c:val>
          <c:extLst>
            <c:ext xmlns:c16="http://schemas.microsoft.com/office/drawing/2014/chart" uri="{C3380CC4-5D6E-409C-BE32-E72D297353CC}">
              <c16:uniqueId val="{00000002-3DDC-4BD1-8F7B-C12896DDD855}"/>
            </c:ext>
          </c:extLst>
        </c:ser>
        <c:ser>
          <c:idx val="3"/>
          <c:order val="3"/>
          <c:tx>
            <c:strRef>
              <c:f>Sheet1!$E$1</c:f>
              <c:strCache>
                <c:ptCount val="1"/>
                <c:pt idx="0">
                  <c:v>Gas/naptha/diesel</c:v>
                </c:pt>
              </c:strCache>
            </c:strRef>
          </c:tx>
          <c:spPr>
            <a:solidFill>
              <a:srgbClr val="B4D48C"/>
            </a:solidFill>
            <a:ln>
              <a:solidFill>
                <a:srgbClr val="B4D48C"/>
              </a:solidFill>
            </a:ln>
            <a:effectLst/>
          </c:spPr>
          <c:cat>
            <c:numRef>
              <c:f>Sheet1!$A$2:$A$366</c:f>
              <c:numCache>
                <c:formatCode>m/d/yyyy</c:formatCode>
                <c:ptCount val="365"/>
                <c:pt idx="0">
                  <c:v>44287</c:v>
                </c:pt>
                <c:pt idx="1">
                  <c:v>44288</c:v>
                </c:pt>
                <c:pt idx="2">
                  <c:v>44289</c:v>
                </c:pt>
                <c:pt idx="3">
                  <c:v>44290</c:v>
                </c:pt>
                <c:pt idx="4">
                  <c:v>44291</c:v>
                </c:pt>
                <c:pt idx="5">
                  <c:v>44292</c:v>
                </c:pt>
                <c:pt idx="6">
                  <c:v>44293</c:v>
                </c:pt>
                <c:pt idx="7">
                  <c:v>44294</c:v>
                </c:pt>
                <c:pt idx="8">
                  <c:v>44295</c:v>
                </c:pt>
                <c:pt idx="9">
                  <c:v>44296</c:v>
                </c:pt>
                <c:pt idx="10">
                  <c:v>44297</c:v>
                </c:pt>
                <c:pt idx="11">
                  <c:v>44298</c:v>
                </c:pt>
                <c:pt idx="12">
                  <c:v>44299</c:v>
                </c:pt>
                <c:pt idx="13">
                  <c:v>44300</c:v>
                </c:pt>
                <c:pt idx="14">
                  <c:v>44301</c:v>
                </c:pt>
                <c:pt idx="15">
                  <c:v>44302</c:v>
                </c:pt>
                <c:pt idx="16">
                  <c:v>44303</c:v>
                </c:pt>
                <c:pt idx="17">
                  <c:v>44304</c:v>
                </c:pt>
                <c:pt idx="18">
                  <c:v>44305</c:v>
                </c:pt>
                <c:pt idx="19">
                  <c:v>44306</c:v>
                </c:pt>
                <c:pt idx="20">
                  <c:v>44307</c:v>
                </c:pt>
                <c:pt idx="21">
                  <c:v>44308</c:v>
                </c:pt>
                <c:pt idx="22">
                  <c:v>44309</c:v>
                </c:pt>
                <c:pt idx="23">
                  <c:v>44310</c:v>
                </c:pt>
                <c:pt idx="24">
                  <c:v>44311</c:v>
                </c:pt>
                <c:pt idx="25">
                  <c:v>44312</c:v>
                </c:pt>
                <c:pt idx="26">
                  <c:v>44313</c:v>
                </c:pt>
                <c:pt idx="27">
                  <c:v>44314</c:v>
                </c:pt>
                <c:pt idx="28">
                  <c:v>44315</c:v>
                </c:pt>
                <c:pt idx="29">
                  <c:v>44316</c:v>
                </c:pt>
                <c:pt idx="30">
                  <c:v>44317</c:v>
                </c:pt>
                <c:pt idx="31">
                  <c:v>44318</c:v>
                </c:pt>
                <c:pt idx="32">
                  <c:v>44319</c:v>
                </c:pt>
                <c:pt idx="33">
                  <c:v>44320</c:v>
                </c:pt>
                <c:pt idx="34">
                  <c:v>44321</c:v>
                </c:pt>
                <c:pt idx="35">
                  <c:v>44322</c:v>
                </c:pt>
                <c:pt idx="36">
                  <c:v>44323</c:v>
                </c:pt>
                <c:pt idx="37">
                  <c:v>44324</c:v>
                </c:pt>
                <c:pt idx="38">
                  <c:v>44325</c:v>
                </c:pt>
                <c:pt idx="39">
                  <c:v>44326</c:v>
                </c:pt>
                <c:pt idx="40">
                  <c:v>44327</c:v>
                </c:pt>
                <c:pt idx="41">
                  <c:v>44328</c:v>
                </c:pt>
                <c:pt idx="42">
                  <c:v>44329</c:v>
                </c:pt>
                <c:pt idx="43">
                  <c:v>44330</c:v>
                </c:pt>
                <c:pt idx="44">
                  <c:v>44331</c:v>
                </c:pt>
                <c:pt idx="45">
                  <c:v>44332</c:v>
                </c:pt>
                <c:pt idx="46">
                  <c:v>44333</c:v>
                </c:pt>
                <c:pt idx="47">
                  <c:v>44334</c:v>
                </c:pt>
                <c:pt idx="48">
                  <c:v>44335</c:v>
                </c:pt>
                <c:pt idx="49">
                  <c:v>44336</c:v>
                </c:pt>
                <c:pt idx="50">
                  <c:v>44337</c:v>
                </c:pt>
                <c:pt idx="51">
                  <c:v>44338</c:v>
                </c:pt>
                <c:pt idx="52">
                  <c:v>44339</c:v>
                </c:pt>
                <c:pt idx="53">
                  <c:v>44340</c:v>
                </c:pt>
                <c:pt idx="54">
                  <c:v>44341</c:v>
                </c:pt>
                <c:pt idx="55">
                  <c:v>44342</c:v>
                </c:pt>
                <c:pt idx="56">
                  <c:v>44343</c:v>
                </c:pt>
                <c:pt idx="57">
                  <c:v>44344</c:v>
                </c:pt>
                <c:pt idx="58">
                  <c:v>44345</c:v>
                </c:pt>
                <c:pt idx="59">
                  <c:v>44346</c:v>
                </c:pt>
                <c:pt idx="60">
                  <c:v>44347</c:v>
                </c:pt>
                <c:pt idx="61">
                  <c:v>44348</c:v>
                </c:pt>
                <c:pt idx="62">
                  <c:v>44349</c:v>
                </c:pt>
                <c:pt idx="63">
                  <c:v>44350</c:v>
                </c:pt>
                <c:pt idx="64">
                  <c:v>44351</c:v>
                </c:pt>
                <c:pt idx="65">
                  <c:v>44352</c:v>
                </c:pt>
                <c:pt idx="66">
                  <c:v>44353</c:v>
                </c:pt>
                <c:pt idx="67">
                  <c:v>44354</c:v>
                </c:pt>
                <c:pt idx="68">
                  <c:v>44355</c:v>
                </c:pt>
                <c:pt idx="69">
                  <c:v>44356</c:v>
                </c:pt>
                <c:pt idx="70">
                  <c:v>44357</c:v>
                </c:pt>
                <c:pt idx="71">
                  <c:v>44358</c:v>
                </c:pt>
                <c:pt idx="72">
                  <c:v>44359</c:v>
                </c:pt>
                <c:pt idx="73">
                  <c:v>44360</c:v>
                </c:pt>
                <c:pt idx="74">
                  <c:v>44361</c:v>
                </c:pt>
                <c:pt idx="75">
                  <c:v>44362</c:v>
                </c:pt>
                <c:pt idx="76">
                  <c:v>44363</c:v>
                </c:pt>
                <c:pt idx="77">
                  <c:v>44364</c:v>
                </c:pt>
                <c:pt idx="78">
                  <c:v>44365</c:v>
                </c:pt>
                <c:pt idx="79">
                  <c:v>44366</c:v>
                </c:pt>
                <c:pt idx="80">
                  <c:v>44367</c:v>
                </c:pt>
                <c:pt idx="81">
                  <c:v>44368</c:v>
                </c:pt>
                <c:pt idx="82">
                  <c:v>44369</c:v>
                </c:pt>
                <c:pt idx="83">
                  <c:v>44370</c:v>
                </c:pt>
                <c:pt idx="84">
                  <c:v>44371</c:v>
                </c:pt>
                <c:pt idx="85">
                  <c:v>44372</c:v>
                </c:pt>
                <c:pt idx="86">
                  <c:v>44373</c:v>
                </c:pt>
                <c:pt idx="87">
                  <c:v>44374</c:v>
                </c:pt>
                <c:pt idx="88">
                  <c:v>44375</c:v>
                </c:pt>
                <c:pt idx="89">
                  <c:v>44376</c:v>
                </c:pt>
                <c:pt idx="90">
                  <c:v>44377</c:v>
                </c:pt>
                <c:pt idx="91">
                  <c:v>44378</c:v>
                </c:pt>
                <c:pt idx="92">
                  <c:v>44379</c:v>
                </c:pt>
                <c:pt idx="93">
                  <c:v>44380</c:v>
                </c:pt>
                <c:pt idx="94">
                  <c:v>44381</c:v>
                </c:pt>
                <c:pt idx="95">
                  <c:v>44382</c:v>
                </c:pt>
                <c:pt idx="96">
                  <c:v>44383</c:v>
                </c:pt>
                <c:pt idx="97">
                  <c:v>44384</c:v>
                </c:pt>
                <c:pt idx="98">
                  <c:v>44385</c:v>
                </c:pt>
                <c:pt idx="99">
                  <c:v>44386</c:v>
                </c:pt>
                <c:pt idx="100">
                  <c:v>44387</c:v>
                </c:pt>
                <c:pt idx="101">
                  <c:v>44388</c:v>
                </c:pt>
                <c:pt idx="102">
                  <c:v>44389</c:v>
                </c:pt>
                <c:pt idx="103">
                  <c:v>44390</c:v>
                </c:pt>
                <c:pt idx="104">
                  <c:v>44391</c:v>
                </c:pt>
                <c:pt idx="105">
                  <c:v>44392</c:v>
                </c:pt>
                <c:pt idx="106">
                  <c:v>44393</c:v>
                </c:pt>
                <c:pt idx="107">
                  <c:v>44394</c:v>
                </c:pt>
                <c:pt idx="108">
                  <c:v>44395</c:v>
                </c:pt>
                <c:pt idx="109">
                  <c:v>44396</c:v>
                </c:pt>
                <c:pt idx="110">
                  <c:v>44397</c:v>
                </c:pt>
                <c:pt idx="111">
                  <c:v>44398</c:v>
                </c:pt>
                <c:pt idx="112">
                  <c:v>44399</c:v>
                </c:pt>
                <c:pt idx="113">
                  <c:v>44400</c:v>
                </c:pt>
                <c:pt idx="114">
                  <c:v>44401</c:v>
                </c:pt>
                <c:pt idx="115">
                  <c:v>44402</c:v>
                </c:pt>
                <c:pt idx="116">
                  <c:v>44403</c:v>
                </c:pt>
                <c:pt idx="117">
                  <c:v>44404</c:v>
                </c:pt>
                <c:pt idx="118">
                  <c:v>44405</c:v>
                </c:pt>
                <c:pt idx="119">
                  <c:v>44406</c:v>
                </c:pt>
                <c:pt idx="120">
                  <c:v>44407</c:v>
                </c:pt>
                <c:pt idx="121">
                  <c:v>44408</c:v>
                </c:pt>
                <c:pt idx="122">
                  <c:v>44409</c:v>
                </c:pt>
                <c:pt idx="123">
                  <c:v>44410</c:v>
                </c:pt>
                <c:pt idx="124">
                  <c:v>44411</c:v>
                </c:pt>
                <c:pt idx="125">
                  <c:v>44412</c:v>
                </c:pt>
                <c:pt idx="126">
                  <c:v>44413</c:v>
                </c:pt>
                <c:pt idx="127">
                  <c:v>44414</c:v>
                </c:pt>
                <c:pt idx="128">
                  <c:v>44415</c:v>
                </c:pt>
                <c:pt idx="129">
                  <c:v>44416</c:v>
                </c:pt>
                <c:pt idx="130">
                  <c:v>44417</c:v>
                </c:pt>
                <c:pt idx="131">
                  <c:v>44418</c:v>
                </c:pt>
                <c:pt idx="132">
                  <c:v>44419</c:v>
                </c:pt>
                <c:pt idx="133">
                  <c:v>44420</c:v>
                </c:pt>
                <c:pt idx="134">
                  <c:v>44421</c:v>
                </c:pt>
                <c:pt idx="135">
                  <c:v>44422</c:v>
                </c:pt>
                <c:pt idx="136">
                  <c:v>44423</c:v>
                </c:pt>
                <c:pt idx="137">
                  <c:v>44424</c:v>
                </c:pt>
                <c:pt idx="138">
                  <c:v>44425</c:v>
                </c:pt>
                <c:pt idx="139">
                  <c:v>44426</c:v>
                </c:pt>
                <c:pt idx="140">
                  <c:v>44427</c:v>
                </c:pt>
                <c:pt idx="141">
                  <c:v>44428</c:v>
                </c:pt>
                <c:pt idx="142">
                  <c:v>44429</c:v>
                </c:pt>
                <c:pt idx="143">
                  <c:v>44430</c:v>
                </c:pt>
                <c:pt idx="144">
                  <c:v>44431</c:v>
                </c:pt>
                <c:pt idx="145">
                  <c:v>44432</c:v>
                </c:pt>
                <c:pt idx="146">
                  <c:v>44433</c:v>
                </c:pt>
                <c:pt idx="147">
                  <c:v>44434</c:v>
                </c:pt>
                <c:pt idx="148">
                  <c:v>44435</c:v>
                </c:pt>
                <c:pt idx="149">
                  <c:v>44436</c:v>
                </c:pt>
                <c:pt idx="150">
                  <c:v>44437</c:v>
                </c:pt>
                <c:pt idx="151">
                  <c:v>44438</c:v>
                </c:pt>
                <c:pt idx="152">
                  <c:v>44439</c:v>
                </c:pt>
                <c:pt idx="153">
                  <c:v>44440</c:v>
                </c:pt>
                <c:pt idx="154">
                  <c:v>44441</c:v>
                </c:pt>
                <c:pt idx="155">
                  <c:v>44442</c:v>
                </c:pt>
                <c:pt idx="156">
                  <c:v>44443</c:v>
                </c:pt>
                <c:pt idx="157">
                  <c:v>44444</c:v>
                </c:pt>
                <c:pt idx="158">
                  <c:v>44445</c:v>
                </c:pt>
                <c:pt idx="159">
                  <c:v>44446</c:v>
                </c:pt>
                <c:pt idx="160">
                  <c:v>44447</c:v>
                </c:pt>
                <c:pt idx="161">
                  <c:v>44448</c:v>
                </c:pt>
                <c:pt idx="162">
                  <c:v>44449</c:v>
                </c:pt>
                <c:pt idx="163">
                  <c:v>44450</c:v>
                </c:pt>
                <c:pt idx="164">
                  <c:v>44451</c:v>
                </c:pt>
                <c:pt idx="165">
                  <c:v>44452</c:v>
                </c:pt>
                <c:pt idx="166">
                  <c:v>44453</c:v>
                </c:pt>
                <c:pt idx="167">
                  <c:v>44454</c:v>
                </c:pt>
                <c:pt idx="168">
                  <c:v>44455</c:v>
                </c:pt>
                <c:pt idx="169">
                  <c:v>44456</c:v>
                </c:pt>
                <c:pt idx="170">
                  <c:v>44457</c:v>
                </c:pt>
                <c:pt idx="171">
                  <c:v>44458</c:v>
                </c:pt>
                <c:pt idx="172">
                  <c:v>44459</c:v>
                </c:pt>
                <c:pt idx="173">
                  <c:v>44460</c:v>
                </c:pt>
                <c:pt idx="174">
                  <c:v>44461</c:v>
                </c:pt>
                <c:pt idx="175">
                  <c:v>44462</c:v>
                </c:pt>
                <c:pt idx="176">
                  <c:v>44463</c:v>
                </c:pt>
                <c:pt idx="177">
                  <c:v>44464</c:v>
                </c:pt>
                <c:pt idx="178">
                  <c:v>44465</c:v>
                </c:pt>
                <c:pt idx="179">
                  <c:v>44466</c:v>
                </c:pt>
                <c:pt idx="180">
                  <c:v>44467</c:v>
                </c:pt>
                <c:pt idx="181">
                  <c:v>44468</c:v>
                </c:pt>
                <c:pt idx="182">
                  <c:v>44469</c:v>
                </c:pt>
                <c:pt idx="183">
                  <c:v>44470</c:v>
                </c:pt>
                <c:pt idx="184">
                  <c:v>44471</c:v>
                </c:pt>
                <c:pt idx="185">
                  <c:v>44472</c:v>
                </c:pt>
                <c:pt idx="186">
                  <c:v>44473</c:v>
                </c:pt>
                <c:pt idx="187">
                  <c:v>44474</c:v>
                </c:pt>
                <c:pt idx="188">
                  <c:v>44475</c:v>
                </c:pt>
                <c:pt idx="189">
                  <c:v>44476</c:v>
                </c:pt>
                <c:pt idx="190">
                  <c:v>44477</c:v>
                </c:pt>
                <c:pt idx="191">
                  <c:v>44478</c:v>
                </c:pt>
                <c:pt idx="192">
                  <c:v>44479</c:v>
                </c:pt>
                <c:pt idx="193">
                  <c:v>44480</c:v>
                </c:pt>
                <c:pt idx="194">
                  <c:v>44481</c:v>
                </c:pt>
                <c:pt idx="195">
                  <c:v>44482</c:v>
                </c:pt>
                <c:pt idx="196">
                  <c:v>44483</c:v>
                </c:pt>
                <c:pt idx="197">
                  <c:v>44484</c:v>
                </c:pt>
                <c:pt idx="198">
                  <c:v>44485</c:v>
                </c:pt>
                <c:pt idx="199">
                  <c:v>44486</c:v>
                </c:pt>
                <c:pt idx="200">
                  <c:v>44487</c:v>
                </c:pt>
                <c:pt idx="201">
                  <c:v>44488</c:v>
                </c:pt>
                <c:pt idx="202">
                  <c:v>44489</c:v>
                </c:pt>
                <c:pt idx="203">
                  <c:v>44490</c:v>
                </c:pt>
                <c:pt idx="204">
                  <c:v>44491</c:v>
                </c:pt>
                <c:pt idx="205">
                  <c:v>44492</c:v>
                </c:pt>
                <c:pt idx="206">
                  <c:v>44493</c:v>
                </c:pt>
                <c:pt idx="207">
                  <c:v>44494</c:v>
                </c:pt>
                <c:pt idx="208">
                  <c:v>44495</c:v>
                </c:pt>
                <c:pt idx="209">
                  <c:v>44496</c:v>
                </c:pt>
                <c:pt idx="210">
                  <c:v>44497</c:v>
                </c:pt>
                <c:pt idx="211">
                  <c:v>44498</c:v>
                </c:pt>
                <c:pt idx="212">
                  <c:v>44499</c:v>
                </c:pt>
                <c:pt idx="213">
                  <c:v>44500</c:v>
                </c:pt>
                <c:pt idx="214">
                  <c:v>44501</c:v>
                </c:pt>
                <c:pt idx="215">
                  <c:v>44502</c:v>
                </c:pt>
                <c:pt idx="216">
                  <c:v>44503</c:v>
                </c:pt>
                <c:pt idx="217">
                  <c:v>44504</c:v>
                </c:pt>
                <c:pt idx="218">
                  <c:v>44505</c:v>
                </c:pt>
                <c:pt idx="219">
                  <c:v>44506</c:v>
                </c:pt>
                <c:pt idx="220">
                  <c:v>44507</c:v>
                </c:pt>
                <c:pt idx="221">
                  <c:v>44508</c:v>
                </c:pt>
                <c:pt idx="222">
                  <c:v>44509</c:v>
                </c:pt>
                <c:pt idx="223">
                  <c:v>44510</c:v>
                </c:pt>
                <c:pt idx="224">
                  <c:v>44511</c:v>
                </c:pt>
                <c:pt idx="225">
                  <c:v>44512</c:v>
                </c:pt>
                <c:pt idx="226">
                  <c:v>44513</c:v>
                </c:pt>
                <c:pt idx="227">
                  <c:v>44514</c:v>
                </c:pt>
                <c:pt idx="228">
                  <c:v>44515</c:v>
                </c:pt>
                <c:pt idx="229">
                  <c:v>44516</c:v>
                </c:pt>
                <c:pt idx="230">
                  <c:v>44517</c:v>
                </c:pt>
                <c:pt idx="231">
                  <c:v>44518</c:v>
                </c:pt>
                <c:pt idx="232">
                  <c:v>44519</c:v>
                </c:pt>
                <c:pt idx="233">
                  <c:v>44520</c:v>
                </c:pt>
                <c:pt idx="234">
                  <c:v>44521</c:v>
                </c:pt>
                <c:pt idx="235">
                  <c:v>44522</c:v>
                </c:pt>
                <c:pt idx="236">
                  <c:v>44523</c:v>
                </c:pt>
                <c:pt idx="237">
                  <c:v>44524</c:v>
                </c:pt>
                <c:pt idx="238">
                  <c:v>44525</c:v>
                </c:pt>
                <c:pt idx="239">
                  <c:v>44526</c:v>
                </c:pt>
                <c:pt idx="240">
                  <c:v>44527</c:v>
                </c:pt>
                <c:pt idx="241">
                  <c:v>44528</c:v>
                </c:pt>
                <c:pt idx="242">
                  <c:v>44529</c:v>
                </c:pt>
                <c:pt idx="243">
                  <c:v>44530</c:v>
                </c:pt>
                <c:pt idx="244">
                  <c:v>44531</c:v>
                </c:pt>
                <c:pt idx="245">
                  <c:v>44532</c:v>
                </c:pt>
                <c:pt idx="246">
                  <c:v>44533</c:v>
                </c:pt>
                <c:pt idx="247">
                  <c:v>44534</c:v>
                </c:pt>
                <c:pt idx="248">
                  <c:v>44535</c:v>
                </c:pt>
                <c:pt idx="249">
                  <c:v>44536</c:v>
                </c:pt>
                <c:pt idx="250">
                  <c:v>44537</c:v>
                </c:pt>
                <c:pt idx="251">
                  <c:v>44538</c:v>
                </c:pt>
                <c:pt idx="252">
                  <c:v>44539</c:v>
                </c:pt>
                <c:pt idx="253">
                  <c:v>44540</c:v>
                </c:pt>
                <c:pt idx="254">
                  <c:v>44541</c:v>
                </c:pt>
                <c:pt idx="255">
                  <c:v>44542</c:v>
                </c:pt>
                <c:pt idx="256">
                  <c:v>44543</c:v>
                </c:pt>
                <c:pt idx="257">
                  <c:v>44544</c:v>
                </c:pt>
                <c:pt idx="258">
                  <c:v>44545</c:v>
                </c:pt>
                <c:pt idx="259">
                  <c:v>44546</c:v>
                </c:pt>
                <c:pt idx="260">
                  <c:v>44547</c:v>
                </c:pt>
                <c:pt idx="261">
                  <c:v>44548</c:v>
                </c:pt>
                <c:pt idx="262">
                  <c:v>44549</c:v>
                </c:pt>
                <c:pt idx="263">
                  <c:v>44550</c:v>
                </c:pt>
                <c:pt idx="264">
                  <c:v>44551</c:v>
                </c:pt>
                <c:pt idx="265">
                  <c:v>44552</c:v>
                </c:pt>
                <c:pt idx="266">
                  <c:v>44553</c:v>
                </c:pt>
                <c:pt idx="267">
                  <c:v>44554</c:v>
                </c:pt>
                <c:pt idx="268">
                  <c:v>44555</c:v>
                </c:pt>
                <c:pt idx="269">
                  <c:v>44556</c:v>
                </c:pt>
                <c:pt idx="270">
                  <c:v>44557</c:v>
                </c:pt>
                <c:pt idx="271">
                  <c:v>44558</c:v>
                </c:pt>
                <c:pt idx="272">
                  <c:v>44559</c:v>
                </c:pt>
                <c:pt idx="273">
                  <c:v>44560</c:v>
                </c:pt>
                <c:pt idx="274">
                  <c:v>44561</c:v>
                </c:pt>
                <c:pt idx="275">
                  <c:v>44562</c:v>
                </c:pt>
                <c:pt idx="276">
                  <c:v>44563</c:v>
                </c:pt>
                <c:pt idx="277">
                  <c:v>44564</c:v>
                </c:pt>
                <c:pt idx="278">
                  <c:v>44565</c:v>
                </c:pt>
                <c:pt idx="279">
                  <c:v>44566</c:v>
                </c:pt>
                <c:pt idx="280">
                  <c:v>44567</c:v>
                </c:pt>
                <c:pt idx="281">
                  <c:v>44568</c:v>
                </c:pt>
                <c:pt idx="282">
                  <c:v>44569</c:v>
                </c:pt>
                <c:pt idx="283">
                  <c:v>44570</c:v>
                </c:pt>
                <c:pt idx="284">
                  <c:v>44571</c:v>
                </c:pt>
                <c:pt idx="285">
                  <c:v>44572</c:v>
                </c:pt>
                <c:pt idx="286">
                  <c:v>44573</c:v>
                </c:pt>
                <c:pt idx="287">
                  <c:v>44574</c:v>
                </c:pt>
                <c:pt idx="288">
                  <c:v>44575</c:v>
                </c:pt>
                <c:pt idx="289">
                  <c:v>44576</c:v>
                </c:pt>
                <c:pt idx="290">
                  <c:v>44577</c:v>
                </c:pt>
                <c:pt idx="291">
                  <c:v>44578</c:v>
                </c:pt>
                <c:pt idx="292">
                  <c:v>44579</c:v>
                </c:pt>
                <c:pt idx="293">
                  <c:v>44580</c:v>
                </c:pt>
                <c:pt idx="294">
                  <c:v>44581</c:v>
                </c:pt>
                <c:pt idx="295">
                  <c:v>44582</c:v>
                </c:pt>
                <c:pt idx="296">
                  <c:v>44583</c:v>
                </c:pt>
                <c:pt idx="297">
                  <c:v>44584</c:v>
                </c:pt>
                <c:pt idx="298">
                  <c:v>44585</c:v>
                </c:pt>
                <c:pt idx="299">
                  <c:v>44586</c:v>
                </c:pt>
                <c:pt idx="300">
                  <c:v>44587</c:v>
                </c:pt>
                <c:pt idx="301">
                  <c:v>44588</c:v>
                </c:pt>
                <c:pt idx="302">
                  <c:v>44589</c:v>
                </c:pt>
                <c:pt idx="303">
                  <c:v>44590</c:v>
                </c:pt>
                <c:pt idx="304">
                  <c:v>44591</c:v>
                </c:pt>
                <c:pt idx="305">
                  <c:v>44592</c:v>
                </c:pt>
                <c:pt idx="306">
                  <c:v>44593</c:v>
                </c:pt>
                <c:pt idx="307">
                  <c:v>44594</c:v>
                </c:pt>
                <c:pt idx="308">
                  <c:v>44595</c:v>
                </c:pt>
                <c:pt idx="309">
                  <c:v>44596</c:v>
                </c:pt>
                <c:pt idx="310">
                  <c:v>44597</c:v>
                </c:pt>
                <c:pt idx="311">
                  <c:v>44598</c:v>
                </c:pt>
                <c:pt idx="312">
                  <c:v>44599</c:v>
                </c:pt>
                <c:pt idx="313">
                  <c:v>44600</c:v>
                </c:pt>
                <c:pt idx="314">
                  <c:v>44601</c:v>
                </c:pt>
                <c:pt idx="315">
                  <c:v>44602</c:v>
                </c:pt>
                <c:pt idx="316">
                  <c:v>44603</c:v>
                </c:pt>
                <c:pt idx="317">
                  <c:v>44604</c:v>
                </c:pt>
                <c:pt idx="318">
                  <c:v>44605</c:v>
                </c:pt>
                <c:pt idx="319">
                  <c:v>44606</c:v>
                </c:pt>
                <c:pt idx="320">
                  <c:v>44607</c:v>
                </c:pt>
                <c:pt idx="321">
                  <c:v>44608</c:v>
                </c:pt>
                <c:pt idx="322">
                  <c:v>44609</c:v>
                </c:pt>
                <c:pt idx="323">
                  <c:v>44610</c:v>
                </c:pt>
                <c:pt idx="324">
                  <c:v>44611</c:v>
                </c:pt>
                <c:pt idx="325">
                  <c:v>44612</c:v>
                </c:pt>
                <c:pt idx="326">
                  <c:v>44613</c:v>
                </c:pt>
                <c:pt idx="327">
                  <c:v>44614</c:v>
                </c:pt>
                <c:pt idx="328">
                  <c:v>44615</c:v>
                </c:pt>
                <c:pt idx="329">
                  <c:v>44616</c:v>
                </c:pt>
                <c:pt idx="330">
                  <c:v>44617</c:v>
                </c:pt>
                <c:pt idx="331">
                  <c:v>44618</c:v>
                </c:pt>
                <c:pt idx="332">
                  <c:v>44619</c:v>
                </c:pt>
                <c:pt idx="333">
                  <c:v>44620</c:v>
                </c:pt>
                <c:pt idx="334">
                  <c:v>44621</c:v>
                </c:pt>
                <c:pt idx="335">
                  <c:v>44622</c:v>
                </c:pt>
                <c:pt idx="336">
                  <c:v>44623</c:v>
                </c:pt>
                <c:pt idx="337">
                  <c:v>44624</c:v>
                </c:pt>
                <c:pt idx="338">
                  <c:v>44625</c:v>
                </c:pt>
                <c:pt idx="339">
                  <c:v>44626</c:v>
                </c:pt>
                <c:pt idx="340">
                  <c:v>44627</c:v>
                </c:pt>
                <c:pt idx="341">
                  <c:v>44628</c:v>
                </c:pt>
                <c:pt idx="342">
                  <c:v>44629</c:v>
                </c:pt>
                <c:pt idx="343">
                  <c:v>44630</c:v>
                </c:pt>
                <c:pt idx="344">
                  <c:v>44631</c:v>
                </c:pt>
                <c:pt idx="345">
                  <c:v>44632</c:v>
                </c:pt>
                <c:pt idx="346">
                  <c:v>44633</c:v>
                </c:pt>
                <c:pt idx="347">
                  <c:v>44634</c:v>
                </c:pt>
                <c:pt idx="348">
                  <c:v>44635</c:v>
                </c:pt>
                <c:pt idx="349">
                  <c:v>44636</c:v>
                </c:pt>
                <c:pt idx="350">
                  <c:v>44637</c:v>
                </c:pt>
                <c:pt idx="351">
                  <c:v>44638</c:v>
                </c:pt>
                <c:pt idx="352">
                  <c:v>44639</c:v>
                </c:pt>
                <c:pt idx="353">
                  <c:v>44640</c:v>
                </c:pt>
                <c:pt idx="354">
                  <c:v>44641</c:v>
                </c:pt>
                <c:pt idx="355">
                  <c:v>44642</c:v>
                </c:pt>
                <c:pt idx="356">
                  <c:v>44643</c:v>
                </c:pt>
                <c:pt idx="357">
                  <c:v>44644</c:v>
                </c:pt>
                <c:pt idx="358">
                  <c:v>44645</c:v>
                </c:pt>
                <c:pt idx="359">
                  <c:v>44646</c:v>
                </c:pt>
                <c:pt idx="360">
                  <c:v>44647</c:v>
                </c:pt>
                <c:pt idx="361">
                  <c:v>44648</c:v>
                </c:pt>
                <c:pt idx="362">
                  <c:v>44649</c:v>
                </c:pt>
                <c:pt idx="363">
                  <c:v>44650</c:v>
                </c:pt>
                <c:pt idx="364">
                  <c:v>44651</c:v>
                </c:pt>
              </c:numCache>
            </c:numRef>
          </c:cat>
          <c:val>
            <c:numRef>
              <c:f>Sheet1!$E$2:$E$366</c:f>
              <c:numCache>
                <c:formatCode>General</c:formatCode>
                <c:ptCount val="365"/>
                <c:pt idx="0">
                  <c:v>105</c:v>
                </c:pt>
                <c:pt idx="1">
                  <c:v>116</c:v>
                </c:pt>
                <c:pt idx="2">
                  <c:v>116</c:v>
                </c:pt>
                <c:pt idx="3">
                  <c:v>114</c:v>
                </c:pt>
                <c:pt idx="4">
                  <c:v>116</c:v>
                </c:pt>
                <c:pt idx="5">
                  <c:v>125</c:v>
                </c:pt>
                <c:pt idx="6">
                  <c:v>139</c:v>
                </c:pt>
                <c:pt idx="7">
                  <c:v>149</c:v>
                </c:pt>
                <c:pt idx="8">
                  <c:v>134</c:v>
                </c:pt>
                <c:pt idx="9">
                  <c:v>113</c:v>
                </c:pt>
                <c:pt idx="10">
                  <c:v>99</c:v>
                </c:pt>
                <c:pt idx="11">
                  <c:v>106</c:v>
                </c:pt>
                <c:pt idx="12">
                  <c:v>107</c:v>
                </c:pt>
                <c:pt idx="13">
                  <c:v>109</c:v>
                </c:pt>
                <c:pt idx="14">
                  <c:v>103</c:v>
                </c:pt>
                <c:pt idx="15">
                  <c:v>98</c:v>
                </c:pt>
                <c:pt idx="16">
                  <c:v>102</c:v>
                </c:pt>
                <c:pt idx="17">
                  <c:v>100</c:v>
                </c:pt>
                <c:pt idx="18">
                  <c:v>104</c:v>
                </c:pt>
                <c:pt idx="19">
                  <c:v>113</c:v>
                </c:pt>
                <c:pt idx="20">
                  <c:v>111</c:v>
                </c:pt>
                <c:pt idx="21">
                  <c:v>111</c:v>
                </c:pt>
                <c:pt idx="22">
                  <c:v>96</c:v>
                </c:pt>
                <c:pt idx="23">
                  <c:v>99</c:v>
                </c:pt>
                <c:pt idx="24">
                  <c:v>97</c:v>
                </c:pt>
                <c:pt idx="25">
                  <c:v>113</c:v>
                </c:pt>
                <c:pt idx="26">
                  <c:v>120</c:v>
                </c:pt>
                <c:pt idx="27">
                  <c:v>142</c:v>
                </c:pt>
                <c:pt idx="28">
                  <c:v>136</c:v>
                </c:pt>
                <c:pt idx="29">
                  <c:v>135</c:v>
                </c:pt>
                <c:pt idx="30">
                  <c:v>119</c:v>
                </c:pt>
                <c:pt idx="31">
                  <c:v>114</c:v>
                </c:pt>
                <c:pt idx="32">
                  <c:v>108</c:v>
                </c:pt>
                <c:pt idx="33">
                  <c:v>110</c:v>
                </c:pt>
                <c:pt idx="34">
                  <c:v>116</c:v>
                </c:pt>
                <c:pt idx="35">
                  <c:v>117</c:v>
                </c:pt>
                <c:pt idx="36">
                  <c:v>116</c:v>
                </c:pt>
                <c:pt idx="37">
                  <c:v>120</c:v>
                </c:pt>
                <c:pt idx="38">
                  <c:v>116</c:v>
                </c:pt>
                <c:pt idx="39">
                  <c:v>113</c:v>
                </c:pt>
                <c:pt idx="40">
                  <c:v>110</c:v>
                </c:pt>
                <c:pt idx="41">
                  <c:v>110</c:v>
                </c:pt>
                <c:pt idx="42">
                  <c:v>107</c:v>
                </c:pt>
                <c:pt idx="43">
                  <c:v>106</c:v>
                </c:pt>
                <c:pt idx="44">
                  <c:v>103</c:v>
                </c:pt>
                <c:pt idx="45">
                  <c:v>100</c:v>
                </c:pt>
                <c:pt idx="46">
                  <c:v>102</c:v>
                </c:pt>
                <c:pt idx="47">
                  <c:v>89</c:v>
                </c:pt>
                <c:pt idx="48">
                  <c:v>88</c:v>
                </c:pt>
                <c:pt idx="49">
                  <c:v>81</c:v>
                </c:pt>
                <c:pt idx="50">
                  <c:v>76</c:v>
                </c:pt>
                <c:pt idx="51">
                  <c:v>76</c:v>
                </c:pt>
                <c:pt idx="52">
                  <c:v>74</c:v>
                </c:pt>
                <c:pt idx="53">
                  <c:v>76</c:v>
                </c:pt>
                <c:pt idx="54">
                  <c:v>82</c:v>
                </c:pt>
                <c:pt idx="55">
                  <c:v>88</c:v>
                </c:pt>
                <c:pt idx="56">
                  <c:v>90</c:v>
                </c:pt>
                <c:pt idx="57">
                  <c:v>95</c:v>
                </c:pt>
                <c:pt idx="58">
                  <c:v>102</c:v>
                </c:pt>
                <c:pt idx="59">
                  <c:v>94</c:v>
                </c:pt>
                <c:pt idx="60">
                  <c:v>94</c:v>
                </c:pt>
                <c:pt idx="61">
                  <c:v>94</c:v>
                </c:pt>
                <c:pt idx="62">
                  <c:v>111</c:v>
                </c:pt>
                <c:pt idx="63">
                  <c:v>107</c:v>
                </c:pt>
                <c:pt idx="64">
                  <c:v>115</c:v>
                </c:pt>
                <c:pt idx="65">
                  <c:v>109</c:v>
                </c:pt>
                <c:pt idx="66">
                  <c:v>102</c:v>
                </c:pt>
                <c:pt idx="67">
                  <c:v>104</c:v>
                </c:pt>
                <c:pt idx="68">
                  <c:v>105</c:v>
                </c:pt>
                <c:pt idx="69">
                  <c:v>107</c:v>
                </c:pt>
                <c:pt idx="70">
                  <c:v>107</c:v>
                </c:pt>
                <c:pt idx="71">
                  <c:v>101</c:v>
                </c:pt>
                <c:pt idx="72">
                  <c:v>103</c:v>
                </c:pt>
                <c:pt idx="73">
                  <c:v>94</c:v>
                </c:pt>
                <c:pt idx="74">
                  <c:v>101</c:v>
                </c:pt>
                <c:pt idx="75">
                  <c:v>103</c:v>
                </c:pt>
                <c:pt idx="76">
                  <c:v>92</c:v>
                </c:pt>
                <c:pt idx="77">
                  <c:v>90</c:v>
                </c:pt>
                <c:pt idx="78">
                  <c:v>91</c:v>
                </c:pt>
                <c:pt idx="79">
                  <c:v>91</c:v>
                </c:pt>
                <c:pt idx="80">
                  <c:v>89</c:v>
                </c:pt>
                <c:pt idx="81">
                  <c:v>92</c:v>
                </c:pt>
                <c:pt idx="82">
                  <c:v>99</c:v>
                </c:pt>
                <c:pt idx="83">
                  <c:v>100</c:v>
                </c:pt>
                <c:pt idx="84">
                  <c:v>95</c:v>
                </c:pt>
                <c:pt idx="85">
                  <c:v>91</c:v>
                </c:pt>
                <c:pt idx="86">
                  <c:v>93</c:v>
                </c:pt>
                <c:pt idx="87">
                  <c:v>97</c:v>
                </c:pt>
                <c:pt idx="88">
                  <c:v>94</c:v>
                </c:pt>
                <c:pt idx="89">
                  <c:v>111</c:v>
                </c:pt>
                <c:pt idx="90">
                  <c:v>118</c:v>
                </c:pt>
                <c:pt idx="91">
                  <c:v>115</c:v>
                </c:pt>
                <c:pt idx="92">
                  <c:v>120</c:v>
                </c:pt>
                <c:pt idx="93">
                  <c:v>111</c:v>
                </c:pt>
                <c:pt idx="94">
                  <c:v>105</c:v>
                </c:pt>
                <c:pt idx="95">
                  <c:v>113</c:v>
                </c:pt>
                <c:pt idx="96">
                  <c:v>122</c:v>
                </c:pt>
                <c:pt idx="97">
                  <c:v>119</c:v>
                </c:pt>
                <c:pt idx="98">
                  <c:v>105</c:v>
                </c:pt>
                <c:pt idx="99">
                  <c:v>103</c:v>
                </c:pt>
                <c:pt idx="100">
                  <c:v>103</c:v>
                </c:pt>
                <c:pt idx="101">
                  <c:v>96</c:v>
                </c:pt>
                <c:pt idx="102">
                  <c:v>95</c:v>
                </c:pt>
                <c:pt idx="103">
                  <c:v>91</c:v>
                </c:pt>
                <c:pt idx="104">
                  <c:v>92</c:v>
                </c:pt>
                <c:pt idx="105">
                  <c:v>89</c:v>
                </c:pt>
                <c:pt idx="106">
                  <c:v>93</c:v>
                </c:pt>
                <c:pt idx="107">
                  <c:v>99</c:v>
                </c:pt>
                <c:pt idx="108">
                  <c:v>88</c:v>
                </c:pt>
                <c:pt idx="109">
                  <c:v>81</c:v>
                </c:pt>
                <c:pt idx="110">
                  <c:v>81</c:v>
                </c:pt>
                <c:pt idx="111">
                  <c:v>80</c:v>
                </c:pt>
                <c:pt idx="112">
                  <c:v>90</c:v>
                </c:pt>
                <c:pt idx="113">
                  <c:v>95</c:v>
                </c:pt>
                <c:pt idx="114">
                  <c:v>91</c:v>
                </c:pt>
                <c:pt idx="115">
                  <c:v>84</c:v>
                </c:pt>
                <c:pt idx="116">
                  <c:v>86</c:v>
                </c:pt>
                <c:pt idx="117">
                  <c:v>85</c:v>
                </c:pt>
                <c:pt idx="118">
                  <c:v>93</c:v>
                </c:pt>
                <c:pt idx="119">
                  <c:v>93</c:v>
                </c:pt>
                <c:pt idx="120">
                  <c:v>93</c:v>
                </c:pt>
                <c:pt idx="121">
                  <c:v>94</c:v>
                </c:pt>
                <c:pt idx="122">
                  <c:v>89</c:v>
                </c:pt>
                <c:pt idx="123">
                  <c:v>91</c:v>
                </c:pt>
                <c:pt idx="124">
                  <c:v>95</c:v>
                </c:pt>
                <c:pt idx="125">
                  <c:v>93</c:v>
                </c:pt>
                <c:pt idx="126">
                  <c:v>95</c:v>
                </c:pt>
                <c:pt idx="127">
                  <c:v>98</c:v>
                </c:pt>
                <c:pt idx="128">
                  <c:v>115</c:v>
                </c:pt>
                <c:pt idx="129">
                  <c:v>87</c:v>
                </c:pt>
                <c:pt idx="130">
                  <c:v>89</c:v>
                </c:pt>
                <c:pt idx="131">
                  <c:v>87</c:v>
                </c:pt>
                <c:pt idx="132">
                  <c:v>86</c:v>
                </c:pt>
                <c:pt idx="133">
                  <c:v>94</c:v>
                </c:pt>
                <c:pt idx="134">
                  <c:v>93</c:v>
                </c:pt>
                <c:pt idx="135">
                  <c:v>89</c:v>
                </c:pt>
                <c:pt idx="136">
                  <c:v>88</c:v>
                </c:pt>
                <c:pt idx="137">
                  <c:v>124</c:v>
                </c:pt>
                <c:pt idx="138">
                  <c:v>152</c:v>
                </c:pt>
                <c:pt idx="139">
                  <c:v>127</c:v>
                </c:pt>
                <c:pt idx="140">
                  <c:v>121</c:v>
                </c:pt>
                <c:pt idx="141">
                  <c:v>115</c:v>
                </c:pt>
                <c:pt idx="142">
                  <c:v>103</c:v>
                </c:pt>
                <c:pt idx="143">
                  <c:v>85</c:v>
                </c:pt>
                <c:pt idx="144">
                  <c:v>97</c:v>
                </c:pt>
                <c:pt idx="145">
                  <c:v>96</c:v>
                </c:pt>
                <c:pt idx="146">
                  <c:v>101</c:v>
                </c:pt>
                <c:pt idx="147">
                  <c:v>135</c:v>
                </c:pt>
                <c:pt idx="148">
                  <c:v>159</c:v>
                </c:pt>
                <c:pt idx="149">
                  <c:v>167</c:v>
                </c:pt>
                <c:pt idx="150">
                  <c:v>164</c:v>
                </c:pt>
                <c:pt idx="151">
                  <c:v>141</c:v>
                </c:pt>
                <c:pt idx="152">
                  <c:v>129</c:v>
                </c:pt>
                <c:pt idx="153">
                  <c:v>109</c:v>
                </c:pt>
                <c:pt idx="154">
                  <c:v>105</c:v>
                </c:pt>
                <c:pt idx="155">
                  <c:v>114</c:v>
                </c:pt>
                <c:pt idx="156">
                  <c:v>112</c:v>
                </c:pt>
                <c:pt idx="157">
                  <c:v>112</c:v>
                </c:pt>
                <c:pt idx="158">
                  <c:v>109</c:v>
                </c:pt>
                <c:pt idx="159">
                  <c:v>112</c:v>
                </c:pt>
                <c:pt idx="160">
                  <c:v>101</c:v>
                </c:pt>
                <c:pt idx="161">
                  <c:v>94</c:v>
                </c:pt>
                <c:pt idx="162">
                  <c:v>96</c:v>
                </c:pt>
                <c:pt idx="163">
                  <c:v>95</c:v>
                </c:pt>
                <c:pt idx="164">
                  <c:v>87</c:v>
                </c:pt>
                <c:pt idx="165">
                  <c:v>90</c:v>
                </c:pt>
                <c:pt idx="166">
                  <c:v>82</c:v>
                </c:pt>
                <c:pt idx="167">
                  <c:v>77</c:v>
                </c:pt>
                <c:pt idx="168">
                  <c:v>79</c:v>
                </c:pt>
                <c:pt idx="169">
                  <c:v>74</c:v>
                </c:pt>
                <c:pt idx="170">
                  <c:v>74</c:v>
                </c:pt>
                <c:pt idx="171">
                  <c:v>77</c:v>
                </c:pt>
                <c:pt idx="172">
                  <c:v>111</c:v>
                </c:pt>
                <c:pt idx="173">
                  <c:v>115</c:v>
                </c:pt>
                <c:pt idx="174">
                  <c:v>107</c:v>
                </c:pt>
                <c:pt idx="175">
                  <c:v>90</c:v>
                </c:pt>
                <c:pt idx="176">
                  <c:v>101</c:v>
                </c:pt>
                <c:pt idx="177">
                  <c:v>100</c:v>
                </c:pt>
                <c:pt idx="178">
                  <c:v>88</c:v>
                </c:pt>
                <c:pt idx="179">
                  <c:v>91</c:v>
                </c:pt>
                <c:pt idx="180">
                  <c:v>88</c:v>
                </c:pt>
                <c:pt idx="181">
                  <c:v>93</c:v>
                </c:pt>
                <c:pt idx="182">
                  <c:v>93</c:v>
                </c:pt>
                <c:pt idx="183">
                  <c:v>105</c:v>
                </c:pt>
                <c:pt idx="184">
                  <c:v>106</c:v>
                </c:pt>
                <c:pt idx="185">
                  <c:v>85</c:v>
                </c:pt>
                <c:pt idx="186">
                  <c:v>108</c:v>
                </c:pt>
                <c:pt idx="187">
                  <c:v>140</c:v>
                </c:pt>
                <c:pt idx="188">
                  <c:v>156</c:v>
                </c:pt>
                <c:pt idx="189">
                  <c:v>148</c:v>
                </c:pt>
                <c:pt idx="190">
                  <c:v>155</c:v>
                </c:pt>
                <c:pt idx="191">
                  <c:v>133</c:v>
                </c:pt>
                <c:pt idx="192">
                  <c:v>120</c:v>
                </c:pt>
                <c:pt idx="193">
                  <c:v>123</c:v>
                </c:pt>
                <c:pt idx="194">
                  <c:v>128</c:v>
                </c:pt>
                <c:pt idx="195">
                  <c:v>118</c:v>
                </c:pt>
                <c:pt idx="196">
                  <c:v>116</c:v>
                </c:pt>
                <c:pt idx="197">
                  <c:v>116</c:v>
                </c:pt>
                <c:pt idx="198">
                  <c:v>92</c:v>
                </c:pt>
                <c:pt idx="199">
                  <c:v>80</c:v>
                </c:pt>
                <c:pt idx="200">
                  <c:v>75</c:v>
                </c:pt>
                <c:pt idx="201">
                  <c:v>71</c:v>
                </c:pt>
                <c:pt idx="202">
                  <c:v>81</c:v>
                </c:pt>
                <c:pt idx="203">
                  <c:v>81</c:v>
                </c:pt>
                <c:pt idx="204">
                  <c:v>79</c:v>
                </c:pt>
                <c:pt idx="205">
                  <c:v>90</c:v>
                </c:pt>
                <c:pt idx="206">
                  <c:v>72</c:v>
                </c:pt>
                <c:pt idx="207">
                  <c:v>86</c:v>
                </c:pt>
                <c:pt idx="208">
                  <c:v>80</c:v>
                </c:pt>
                <c:pt idx="209">
                  <c:v>68</c:v>
                </c:pt>
                <c:pt idx="210">
                  <c:v>68</c:v>
                </c:pt>
                <c:pt idx="211">
                  <c:v>68</c:v>
                </c:pt>
                <c:pt idx="212">
                  <c:v>67</c:v>
                </c:pt>
                <c:pt idx="213">
                  <c:v>64</c:v>
                </c:pt>
                <c:pt idx="214">
                  <c:v>68</c:v>
                </c:pt>
                <c:pt idx="215">
                  <c:v>69</c:v>
                </c:pt>
                <c:pt idx="216">
                  <c:v>64</c:v>
                </c:pt>
                <c:pt idx="217">
                  <c:v>64</c:v>
                </c:pt>
                <c:pt idx="218">
                  <c:v>62</c:v>
                </c:pt>
                <c:pt idx="219">
                  <c:v>63</c:v>
                </c:pt>
                <c:pt idx="220">
                  <c:v>64</c:v>
                </c:pt>
                <c:pt idx="221">
                  <c:v>67</c:v>
                </c:pt>
                <c:pt idx="222">
                  <c:v>67</c:v>
                </c:pt>
                <c:pt idx="223">
                  <c:v>66</c:v>
                </c:pt>
                <c:pt idx="224">
                  <c:v>59</c:v>
                </c:pt>
                <c:pt idx="225">
                  <c:v>58</c:v>
                </c:pt>
                <c:pt idx="226">
                  <c:v>64</c:v>
                </c:pt>
                <c:pt idx="227">
                  <c:v>65</c:v>
                </c:pt>
                <c:pt idx="228">
                  <c:v>65</c:v>
                </c:pt>
                <c:pt idx="229">
                  <c:v>66</c:v>
                </c:pt>
                <c:pt idx="230">
                  <c:v>66</c:v>
                </c:pt>
                <c:pt idx="231">
                  <c:v>66</c:v>
                </c:pt>
                <c:pt idx="232">
                  <c:v>69</c:v>
                </c:pt>
                <c:pt idx="233">
                  <c:v>67</c:v>
                </c:pt>
                <c:pt idx="234">
                  <c:v>67</c:v>
                </c:pt>
                <c:pt idx="235">
                  <c:v>59</c:v>
                </c:pt>
                <c:pt idx="236">
                  <c:v>63</c:v>
                </c:pt>
                <c:pt idx="237">
                  <c:v>63</c:v>
                </c:pt>
                <c:pt idx="238">
                  <c:v>70</c:v>
                </c:pt>
                <c:pt idx="239">
                  <c:v>74</c:v>
                </c:pt>
                <c:pt idx="240">
                  <c:v>73</c:v>
                </c:pt>
                <c:pt idx="241">
                  <c:v>77</c:v>
                </c:pt>
                <c:pt idx="242">
                  <c:v>78</c:v>
                </c:pt>
                <c:pt idx="243">
                  <c:v>76</c:v>
                </c:pt>
                <c:pt idx="244">
                  <c:v>65</c:v>
                </c:pt>
                <c:pt idx="245">
                  <c:v>62</c:v>
                </c:pt>
                <c:pt idx="246">
                  <c:v>64</c:v>
                </c:pt>
                <c:pt idx="247">
                  <c:v>60</c:v>
                </c:pt>
                <c:pt idx="248">
                  <c:v>63</c:v>
                </c:pt>
                <c:pt idx="249">
                  <c:v>61</c:v>
                </c:pt>
                <c:pt idx="250">
                  <c:v>62</c:v>
                </c:pt>
                <c:pt idx="251">
                  <c:v>60</c:v>
                </c:pt>
                <c:pt idx="252">
                  <c:v>61</c:v>
                </c:pt>
                <c:pt idx="253">
                  <c:v>63</c:v>
                </c:pt>
                <c:pt idx="254">
                  <c:v>63</c:v>
                </c:pt>
                <c:pt idx="255">
                  <c:v>63</c:v>
                </c:pt>
                <c:pt idx="256">
                  <c:v>64</c:v>
                </c:pt>
                <c:pt idx="257">
                  <c:v>65</c:v>
                </c:pt>
                <c:pt idx="258">
                  <c:v>63</c:v>
                </c:pt>
                <c:pt idx="259">
                  <c:v>65</c:v>
                </c:pt>
                <c:pt idx="260">
                  <c:v>63</c:v>
                </c:pt>
                <c:pt idx="261">
                  <c:v>60</c:v>
                </c:pt>
                <c:pt idx="262">
                  <c:v>62</c:v>
                </c:pt>
                <c:pt idx="263">
                  <c:v>61</c:v>
                </c:pt>
                <c:pt idx="264">
                  <c:v>64</c:v>
                </c:pt>
                <c:pt idx="265">
                  <c:v>62</c:v>
                </c:pt>
                <c:pt idx="266">
                  <c:v>61</c:v>
                </c:pt>
                <c:pt idx="267">
                  <c:v>62</c:v>
                </c:pt>
                <c:pt idx="268">
                  <c:v>58</c:v>
                </c:pt>
                <c:pt idx="269">
                  <c:v>57</c:v>
                </c:pt>
                <c:pt idx="270">
                  <c:v>57</c:v>
                </c:pt>
                <c:pt idx="271">
                  <c:v>59</c:v>
                </c:pt>
                <c:pt idx="272">
                  <c:v>55</c:v>
                </c:pt>
                <c:pt idx="273">
                  <c:v>58</c:v>
                </c:pt>
                <c:pt idx="274">
                  <c:v>62</c:v>
                </c:pt>
                <c:pt idx="275">
                  <c:v>62</c:v>
                </c:pt>
                <c:pt idx="276">
                  <c:v>60</c:v>
                </c:pt>
                <c:pt idx="277">
                  <c:v>60</c:v>
                </c:pt>
                <c:pt idx="278">
                  <c:v>55</c:v>
                </c:pt>
                <c:pt idx="279">
                  <c:v>58</c:v>
                </c:pt>
                <c:pt idx="280">
                  <c:v>57</c:v>
                </c:pt>
                <c:pt idx="281">
                  <c:v>59</c:v>
                </c:pt>
                <c:pt idx="282">
                  <c:v>57</c:v>
                </c:pt>
                <c:pt idx="283">
                  <c:v>57</c:v>
                </c:pt>
                <c:pt idx="284">
                  <c:v>57</c:v>
                </c:pt>
                <c:pt idx="285">
                  <c:v>61</c:v>
                </c:pt>
                <c:pt idx="286">
                  <c:v>60</c:v>
                </c:pt>
                <c:pt idx="287">
                  <c:v>60</c:v>
                </c:pt>
                <c:pt idx="288">
                  <c:v>61</c:v>
                </c:pt>
                <c:pt idx="289">
                  <c:v>63</c:v>
                </c:pt>
                <c:pt idx="290">
                  <c:v>62</c:v>
                </c:pt>
                <c:pt idx="291">
                  <c:v>63</c:v>
                </c:pt>
                <c:pt idx="292">
                  <c:v>62</c:v>
                </c:pt>
                <c:pt idx="293">
                  <c:v>63</c:v>
                </c:pt>
                <c:pt idx="294">
                  <c:v>60</c:v>
                </c:pt>
                <c:pt idx="295">
                  <c:v>61</c:v>
                </c:pt>
                <c:pt idx="296">
                  <c:v>63</c:v>
                </c:pt>
                <c:pt idx="297">
                  <c:v>64</c:v>
                </c:pt>
                <c:pt idx="298">
                  <c:v>62</c:v>
                </c:pt>
                <c:pt idx="299">
                  <c:v>61</c:v>
                </c:pt>
                <c:pt idx="300">
                  <c:v>64</c:v>
                </c:pt>
                <c:pt idx="301">
                  <c:v>63</c:v>
                </c:pt>
                <c:pt idx="302">
                  <c:v>60</c:v>
                </c:pt>
                <c:pt idx="303">
                  <c:v>62</c:v>
                </c:pt>
                <c:pt idx="304">
                  <c:v>64</c:v>
                </c:pt>
                <c:pt idx="305">
                  <c:v>66</c:v>
                </c:pt>
                <c:pt idx="306">
                  <c:v>66</c:v>
                </c:pt>
                <c:pt idx="307">
                  <c:v>65</c:v>
                </c:pt>
                <c:pt idx="308">
                  <c:v>65</c:v>
                </c:pt>
                <c:pt idx="309">
                  <c:v>65</c:v>
                </c:pt>
                <c:pt idx="310">
                  <c:v>66</c:v>
                </c:pt>
                <c:pt idx="311">
                  <c:v>65</c:v>
                </c:pt>
                <c:pt idx="312">
                  <c:v>68</c:v>
                </c:pt>
                <c:pt idx="313">
                  <c:v>70</c:v>
                </c:pt>
                <c:pt idx="314">
                  <c:v>71</c:v>
                </c:pt>
                <c:pt idx="315">
                  <c:v>68</c:v>
                </c:pt>
                <c:pt idx="316">
                  <c:v>63</c:v>
                </c:pt>
                <c:pt idx="317">
                  <c:v>56</c:v>
                </c:pt>
                <c:pt idx="318">
                  <c:v>62</c:v>
                </c:pt>
                <c:pt idx="319">
                  <c:v>65</c:v>
                </c:pt>
                <c:pt idx="320">
                  <c:v>66</c:v>
                </c:pt>
                <c:pt idx="321">
                  <c:v>70</c:v>
                </c:pt>
                <c:pt idx="322">
                  <c:v>68</c:v>
                </c:pt>
                <c:pt idx="323">
                  <c:v>70</c:v>
                </c:pt>
                <c:pt idx="324">
                  <c:v>68</c:v>
                </c:pt>
                <c:pt idx="325">
                  <c:v>63</c:v>
                </c:pt>
                <c:pt idx="326">
                  <c:v>60</c:v>
                </c:pt>
                <c:pt idx="327">
                  <c:v>59</c:v>
                </c:pt>
                <c:pt idx="328">
                  <c:v>62</c:v>
                </c:pt>
                <c:pt idx="329">
                  <c:v>61</c:v>
                </c:pt>
                <c:pt idx="330">
                  <c:v>61</c:v>
                </c:pt>
                <c:pt idx="331">
                  <c:v>64</c:v>
                </c:pt>
                <c:pt idx="332">
                  <c:v>65</c:v>
                </c:pt>
                <c:pt idx="333">
                  <c:v>65</c:v>
                </c:pt>
                <c:pt idx="334">
                  <c:v>66</c:v>
                </c:pt>
                <c:pt idx="335">
                  <c:v>67</c:v>
                </c:pt>
                <c:pt idx="336">
                  <c:v>69</c:v>
                </c:pt>
                <c:pt idx="337">
                  <c:v>65</c:v>
                </c:pt>
                <c:pt idx="338">
                  <c:v>63</c:v>
                </c:pt>
                <c:pt idx="339">
                  <c:v>62</c:v>
                </c:pt>
                <c:pt idx="340">
                  <c:v>61</c:v>
                </c:pt>
                <c:pt idx="341">
                  <c:v>60</c:v>
                </c:pt>
                <c:pt idx="342">
                  <c:v>55</c:v>
                </c:pt>
                <c:pt idx="343">
                  <c:v>59</c:v>
                </c:pt>
                <c:pt idx="344">
                  <c:v>60</c:v>
                </c:pt>
                <c:pt idx="345">
                  <c:v>61</c:v>
                </c:pt>
                <c:pt idx="346">
                  <c:v>60</c:v>
                </c:pt>
                <c:pt idx="347">
                  <c:v>60</c:v>
                </c:pt>
                <c:pt idx="348">
                  <c:v>64</c:v>
                </c:pt>
                <c:pt idx="349">
                  <c:v>63</c:v>
                </c:pt>
                <c:pt idx="350">
                  <c:v>69</c:v>
                </c:pt>
                <c:pt idx="351">
                  <c:v>67</c:v>
                </c:pt>
                <c:pt idx="352">
                  <c:v>72</c:v>
                </c:pt>
                <c:pt idx="353">
                  <c:v>71</c:v>
                </c:pt>
                <c:pt idx="354">
                  <c:v>73</c:v>
                </c:pt>
                <c:pt idx="355">
                  <c:v>72</c:v>
                </c:pt>
                <c:pt idx="356">
                  <c:v>69</c:v>
                </c:pt>
                <c:pt idx="357">
                  <c:v>68</c:v>
                </c:pt>
                <c:pt idx="358">
                  <c:v>75</c:v>
                </c:pt>
                <c:pt idx="359">
                  <c:v>82</c:v>
                </c:pt>
                <c:pt idx="360">
                  <c:v>75</c:v>
                </c:pt>
                <c:pt idx="361">
                  <c:v>76</c:v>
                </c:pt>
                <c:pt idx="362">
                  <c:v>78</c:v>
                </c:pt>
                <c:pt idx="363">
                  <c:v>78</c:v>
                </c:pt>
                <c:pt idx="364">
                  <c:v>78</c:v>
                </c:pt>
              </c:numCache>
            </c:numRef>
          </c:val>
          <c:extLst>
            <c:ext xmlns:c16="http://schemas.microsoft.com/office/drawing/2014/chart" uri="{C3380CC4-5D6E-409C-BE32-E72D297353CC}">
              <c16:uniqueId val="{00000003-3DDC-4BD1-8F7B-C12896DDD855}"/>
            </c:ext>
          </c:extLst>
        </c:ser>
        <c:ser>
          <c:idx val="4"/>
          <c:order val="4"/>
          <c:tx>
            <c:strRef>
              <c:f>Sheet1!$F$1</c:f>
              <c:strCache>
                <c:ptCount val="1"/>
                <c:pt idx="0">
                  <c:v>Nuclear</c:v>
                </c:pt>
              </c:strCache>
            </c:strRef>
          </c:tx>
          <c:spPr>
            <a:solidFill>
              <a:srgbClr val="9D9D9C"/>
            </a:solidFill>
            <a:ln>
              <a:solidFill>
                <a:srgbClr val="9D9D9C"/>
              </a:solidFill>
            </a:ln>
            <a:effectLst/>
          </c:spPr>
          <c:cat>
            <c:numRef>
              <c:f>Sheet1!$A$2:$A$366</c:f>
              <c:numCache>
                <c:formatCode>m/d/yyyy</c:formatCode>
                <c:ptCount val="365"/>
                <c:pt idx="0">
                  <c:v>44287</c:v>
                </c:pt>
                <c:pt idx="1">
                  <c:v>44288</c:v>
                </c:pt>
                <c:pt idx="2">
                  <c:v>44289</c:v>
                </c:pt>
                <c:pt idx="3">
                  <c:v>44290</c:v>
                </c:pt>
                <c:pt idx="4">
                  <c:v>44291</c:v>
                </c:pt>
                <c:pt idx="5">
                  <c:v>44292</c:v>
                </c:pt>
                <c:pt idx="6">
                  <c:v>44293</c:v>
                </c:pt>
                <c:pt idx="7">
                  <c:v>44294</c:v>
                </c:pt>
                <c:pt idx="8">
                  <c:v>44295</c:v>
                </c:pt>
                <c:pt idx="9">
                  <c:v>44296</c:v>
                </c:pt>
                <c:pt idx="10">
                  <c:v>44297</c:v>
                </c:pt>
                <c:pt idx="11">
                  <c:v>44298</c:v>
                </c:pt>
                <c:pt idx="12">
                  <c:v>44299</c:v>
                </c:pt>
                <c:pt idx="13">
                  <c:v>44300</c:v>
                </c:pt>
                <c:pt idx="14">
                  <c:v>44301</c:v>
                </c:pt>
                <c:pt idx="15">
                  <c:v>44302</c:v>
                </c:pt>
                <c:pt idx="16">
                  <c:v>44303</c:v>
                </c:pt>
                <c:pt idx="17">
                  <c:v>44304</c:v>
                </c:pt>
                <c:pt idx="18">
                  <c:v>44305</c:v>
                </c:pt>
                <c:pt idx="19">
                  <c:v>44306</c:v>
                </c:pt>
                <c:pt idx="20">
                  <c:v>44307</c:v>
                </c:pt>
                <c:pt idx="21">
                  <c:v>44308</c:v>
                </c:pt>
                <c:pt idx="22">
                  <c:v>44309</c:v>
                </c:pt>
                <c:pt idx="23">
                  <c:v>44310</c:v>
                </c:pt>
                <c:pt idx="24">
                  <c:v>44311</c:v>
                </c:pt>
                <c:pt idx="25">
                  <c:v>44312</c:v>
                </c:pt>
                <c:pt idx="26">
                  <c:v>44313</c:v>
                </c:pt>
                <c:pt idx="27">
                  <c:v>44314</c:v>
                </c:pt>
                <c:pt idx="28">
                  <c:v>44315</c:v>
                </c:pt>
                <c:pt idx="29">
                  <c:v>44316</c:v>
                </c:pt>
                <c:pt idx="30">
                  <c:v>44317</c:v>
                </c:pt>
                <c:pt idx="31">
                  <c:v>44318</c:v>
                </c:pt>
                <c:pt idx="32">
                  <c:v>44319</c:v>
                </c:pt>
                <c:pt idx="33">
                  <c:v>44320</c:v>
                </c:pt>
                <c:pt idx="34">
                  <c:v>44321</c:v>
                </c:pt>
                <c:pt idx="35">
                  <c:v>44322</c:v>
                </c:pt>
                <c:pt idx="36">
                  <c:v>44323</c:v>
                </c:pt>
                <c:pt idx="37">
                  <c:v>44324</c:v>
                </c:pt>
                <c:pt idx="38">
                  <c:v>44325</c:v>
                </c:pt>
                <c:pt idx="39">
                  <c:v>44326</c:v>
                </c:pt>
                <c:pt idx="40">
                  <c:v>44327</c:v>
                </c:pt>
                <c:pt idx="41">
                  <c:v>44328</c:v>
                </c:pt>
                <c:pt idx="42">
                  <c:v>44329</c:v>
                </c:pt>
                <c:pt idx="43">
                  <c:v>44330</c:v>
                </c:pt>
                <c:pt idx="44">
                  <c:v>44331</c:v>
                </c:pt>
                <c:pt idx="45">
                  <c:v>44332</c:v>
                </c:pt>
                <c:pt idx="46">
                  <c:v>44333</c:v>
                </c:pt>
                <c:pt idx="47">
                  <c:v>44334</c:v>
                </c:pt>
                <c:pt idx="48">
                  <c:v>44335</c:v>
                </c:pt>
                <c:pt idx="49">
                  <c:v>44336</c:v>
                </c:pt>
                <c:pt idx="50">
                  <c:v>44337</c:v>
                </c:pt>
                <c:pt idx="51">
                  <c:v>44338</c:v>
                </c:pt>
                <c:pt idx="52">
                  <c:v>44339</c:v>
                </c:pt>
                <c:pt idx="53">
                  <c:v>44340</c:v>
                </c:pt>
                <c:pt idx="54">
                  <c:v>44341</c:v>
                </c:pt>
                <c:pt idx="55">
                  <c:v>44342</c:v>
                </c:pt>
                <c:pt idx="56">
                  <c:v>44343</c:v>
                </c:pt>
                <c:pt idx="57">
                  <c:v>44344</c:v>
                </c:pt>
                <c:pt idx="58">
                  <c:v>44345</c:v>
                </c:pt>
                <c:pt idx="59">
                  <c:v>44346</c:v>
                </c:pt>
                <c:pt idx="60">
                  <c:v>44347</c:v>
                </c:pt>
                <c:pt idx="61">
                  <c:v>44348</c:v>
                </c:pt>
                <c:pt idx="62">
                  <c:v>44349</c:v>
                </c:pt>
                <c:pt idx="63">
                  <c:v>44350</c:v>
                </c:pt>
                <c:pt idx="64">
                  <c:v>44351</c:v>
                </c:pt>
                <c:pt idx="65">
                  <c:v>44352</c:v>
                </c:pt>
                <c:pt idx="66">
                  <c:v>44353</c:v>
                </c:pt>
                <c:pt idx="67">
                  <c:v>44354</c:v>
                </c:pt>
                <c:pt idx="68">
                  <c:v>44355</c:v>
                </c:pt>
                <c:pt idx="69">
                  <c:v>44356</c:v>
                </c:pt>
                <c:pt idx="70">
                  <c:v>44357</c:v>
                </c:pt>
                <c:pt idx="71">
                  <c:v>44358</c:v>
                </c:pt>
                <c:pt idx="72">
                  <c:v>44359</c:v>
                </c:pt>
                <c:pt idx="73">
                  <c:v>44360</c:v>
                </c:pt>
                <c:pt idx="74">
                  <c:v>44361</c:v>
                </c:pt>
                <c:pt idx="75">
                  <c:v>44362</c:v>
                </c:pt>
                <c:pt idx="76">
                  <c:v>44363</c:v>
                </c:pt>
                <c:pt idx="77">
                  <c:v>44364</c:v>
                </c:pt>
                <c:pt idx="78">
                  <c:v>44365</c:v>
                </c:pt>
                <c:pt idx="79">
                  <c:v>44366</c:v>
                </c:pt>
                <c:pt idx="80">
                  <c:v>44367</c:v>
                </c:pt>
                <c:pt idx="81">
                  <c:v>44368</c:v>
                </c:pt>
                <c:pt idx="82">
                  <c:v>44369</c:v>
                </c:pt>
                <c:pt idx="83">
                  <c:v>44370</c:v>
                </c:pt>
                <c:pt idx="84">
                  <c:v>44371</c:v>
                </c:pt>
                <c:pt idx="85">
                  <c:v>44372</c:v>
                </c:pt>
                <c:pt idx="86">
                  <c:v>44373</c:v>
                </c:pt>
                <c:pt idx="87">
                  <c:v>44374</c:v>
                </c:pt>
                <c:pt idx="88">
                  <c:v>44375</c:v>
                </c:pt>
                <c:pt idx="89">
                  <c:v>44376</c:v>
                </c:pt>
                <c:pt idx="90">
                  <c:v>44377</c:v>
                </c:pt>
                <c:pt idx="91">
                  <c:v>44378</c:v>
                </c:pt>
                <c:pt idx="92">
                  <c:v>44379</c:v>
                </c:pt>
                <c:pt idx="93">
                  <c:v>44380</c:v>
                </c:pt>
                <c:pt idx="94">
                  <c:v>44381</c:v>
                </c:pt>
                <c:pt idx="95">
                  <c:v>44382</c:v>
                </c:pt>
                <c:pt idx="96">
                  <c:v>44383</c:v>
                </c:pt>
                <c:pt idx="97">
                  <c:v>44384</c:v>
                </c:pt>
                <c:pt idx="98">
                  <c:v>44385</c:v>
                </c:pt>
                <c:pt idx="99">
                  <c:v>44386</c:v>
                </c:pt>
                <c:pt idx="100">
                  <c:v>44387</c:v>
                </c:pt>
                <c:pt idx="101">
                  <c:v>44388</c:v>
                </c:pt>
                <c:pt idx="102">
                  <c:v>44389</c:v>
                </c:pt>
                <c:pt idx="103">
                  <c:v>44390</c:v>
                </c:pt>
                <c:pt idx="104">
                  <c:v>44391</c:v>
                </c:pt>
                <c:pt idx="105">
                  <c:v>44392</c:v>
                </c:pt>
                <c:pt idx="106">
                  <c:v>44393</c:v>
                </c:pt>
                <c:pt idx="107">
                  <c:v>44394</c:v>
                </c:pt>
                <c:pt idx="108">
                  <c:v>44395</c:v>
                </c:pt>
                <c:pt idx="109">
                  <c:v>44396</c:v>
                </c:pt>
                <c:pt idx="110">
                  <c:v>44397</c:v>
                </c:pt>
                <c:pt idx="111">
                  <c:v>44398</c:v>
                </c:pt>
                <c:pt idx="112">
                  <c:v>44399</c:v>
                </c:pt>
                <c:pt idx="113">
                  <c:v>44400</c:v>
                </c:pt>
                <c:pt idx="114">
                  <c:v>44401</c:v>
                </c:pt>
                <c:pt idx="115">
                  <c:v>44402</c:v>
                </c:pt>
                <c:pt idx="116">
                  <c:v>44403</c:v>
                </c:pt>
                <c:pt idx="117">
                  <c:v>44404</c:v>
                </c:pt>
                <c:pt idx="118">
                  <c:v>44405</c:v>
                </c:pt>
                <c:pt idx="119">
                  <c:v>44406</c:v>
                </c:pt>
                <c:pt idx="120">
                  <c:v>44407</c:v>
                </c:pt>
                <c:pt idx="121">
                  <c:v>44408</c:v>
                </c:pt>
                <c:pt idx="122">
                  <c:v>44409</c:v>
                </c:pt>
                <c:pt idx="123">
                  <c:v>44410</c:v>
                </c:pt>
                <c:pt idx="124">
                  <c:v>44411</c:v>
                </c:pt>
                <c:pt idx="125">
                  <c:v>44412</c:v>
                </c:pt>
                <c:pt idx="126">
                  <c:v>44413</c:v>
                </c:pt>
                <c:pt idx="127">
                  <c:v>44414</c:v>
                </c:pt>
                <c:pt idx="128">
                  <c:v>44415</c:v>
                </c:pt>
                <c:pt idx="129">
                  <c:v>44416</c:v>
                </c:pt>
                <c:pt idx="130">
                  <c:v>44417</c:v>
                </c:pt>
                <c:pt idx="131">
                  <c:v>44418</c:v>
                </c:pt>
                <c:pt idx="132">
                  <c:v>44419</c:v>
                </c:pt>
                <c:pt idx="133">
                  <c:v>44420</c:v>
                </c:pt>
                <c:pt idx="134">
                  <c:v>44421</c:v>
                </c:pt>
                <c:pt idx="135">
                  <c:v>44422</c:v>
                </c:pt>
                <c:pt idx="136">
                  <c:v>44423</c:v>
                </c:pt>
                <c:pt idx="137">
                  <c:v>44424</c:v>
                </c:pt>
                <c:pt idx="138">
                  <c:v>44425</c:v>
                </c:pt>
                <c:pt idx="139">
                  <c:v>44426</c:v>
                </c:pt>
                <c:pt idx="140">
                  <c:v>44427</c:v>
                </c:pt>
                <c:pt idx="141">
                  <c:v>44428</c:v>
                </c:pt>
                <c:pt idx="142">
                  <c:v>44429</c:v>
                </c:pt>
                <c:pt idx="143">
                  <c:v>44430</c:v>
                </c:pt>
                <c:pt idx="144">
                  <c:v>44431</c:v>
                </c:pt>
                <c:pt idx="145">
                  <c:v>44432</c:v>
                </c:pt>
                <c:pt idx="146">
                  <c:v>44433</c:v>
                </c:pt>
                <c:pt idx="147">
                  <c:v>44434</c:v>
                </c:pt>
                <c:pt idx="148">
                  <c:v>44435</c:v>
                </c:pt>
                <c:pt idx="149">
                  <c:v>44436</c:v>
                </c:pt>
                <c:pt idx="150">
                  <c:v>44437</c:v>
                </c:pt>
                <c:pt idx="151">
                  <c:v>44438</c:v>
                </c:pt>
                <c:pt idx="152">
                  <c:v>44439</c:v>
                </c:pt>
                <c:pt idx="153">
                  <c:v>44440</c:v>
                </c:pt>
                <c:pt idx="154">
                  <c:v>44441</c:v>
                </c:pt>
                <c:pt idx="155">
                  <c:v>44442</c:v>
                </c:pt>
                <c:pt idx="156">
                  <c:v>44443</c:v>
                </c:pt>
                <c:pt idx="157">
                  <c:v>44444</c:v>
                </c:pt>
                <c:pt idx="158">
                  <c:v>44445</c:v>
                </c:pt>
                <c:pt idx="159">
                  <c:v>44446</c:v>
                </c:pt>
                <c:pt idx="160">
                  <c:v>44447</c:v>
                </c:pt>
                <c:pt idx="161">
                  <c:v>44448</c:v>
                </c:pt>
                <c:pt idx="162">
                  <c:v>44449</c:v>
                </c:pt>
                <c:pt idx="163">
                  <c:v>44450</c:v>
                </c:pt>
                <c:pt idx="164">
                  <c:v>44451</c:v>
                </c:pt>
                <c:pt idx="165">
                  <c:v>44452</c:v>
                </c:pt>
                <c:pt idx="166">
                  <c:v>44453</c:v>
                </c:pt>
                <c:pt idx="167">
                  <c:v>44454</c:v>
                </c:pt>
                <c:pt idx="168">
                  <c:v>44455</c:v>
                </c:pt>
                <c:pt idx="169">
                  <c:v>44456</c:v>
                </c:pt>
                <c:pt idx="170">
                  <c:v>44457</c:v>
                </c:pt>
                <c:pt idx="171">
                  <c:v>44458</c:v>
                </c:pt>
                <c:pt idx="172">
                  <c:v>44459</c:v>
                </c:pt>
                <c:pt idx="173">
                  <c:v>44460</c:v>
                </c:pt>
                <c:pt idx="174">
                  <c:v>44461</c:v>
                </c:pt>
                <c:pt idx="175">
                  <c:v>44462</c:v>
                </c:pt>
                <c:pt idx="176">
                  <c:v>44463</c:v>
                </c:pt>
                <c:pt idx="177">
                  <c:v>44464</c:v>
                </c:pt>
                <c:pt idx="178">
                  <c:v>44465</c:v>
                </c:pt>
                <c:pt idx="179">
                  <c:v>44466</c:v>
                </c:pt>
                <c:pt idx="180">
                  <c:v>44467</c:v>
                </c:pt>
                <c:pt idx="181">
                  <c:v>44468</c:v>
                </c:pt>
                <c:pt idx="182">
                  <c:v>44469</c:v>
                </c:pt>
                <c:pt idx="183">
                  <c:v>44470</c:v>
                </c:pt>
                <c:pt idx="184">
                  <c:v>44471</c:v>
                </c:pt>
                <c:pt idx="185">
                  <c:v>44472</c:v>
                </c:pt>
                <c:pt idx="186">
                  <c:v>44473</c:v>
                </c:pt>
                <c:pt idx="187">
                  <c:v>44474</c:v>
                </c:pt>
                <c:pt idx="188">
                  <c:v>44475</c:v>
                </c:pt>
                <c:pt idx="189">
                  <c:v>44476</c:v>
                </c:pt>
                <c:pt idx="190">
                  <c:v>44477</c:v>
                </c:pt>
                <c:pt idx="191">
                  <c:v>44478</c:v>
                </c:pt>
                <c:pt idx="192">
                  <c:v>44479</c:v>
                </c:pt>
                <c:pt idx="193">
                  <c:v>44480</c:v>
                </c:pt>
                <c:pt idx="194">
                  <c:v>44481</c:v>
                </c:pt>
                <c:pt idx="195">
                  <c:v>44482</c:v>
                </c:pt>
                <c:pt idx="196">
                  <c:v>44483</c:v>
                </c:pt>
                <c:pt idx="197">
                  <c:v>44484</c:v>
                </c:pt>
                <c:pt idx="198">
                  <c:v>44485</c:v>
                </c:pt>
                <c:pt idx="199">
                  <c:v>44486</c:v>
                </c:pt>
                <c:pt idx="200">
                  <c:v>44487</c:v>
                </c:pt>
                <c:pt idx="201">
                  <c:v>44488</c:v>
                </c:pt>
                <c:pt idx="202">
                  <c:v>44489</c:v>
                </c:pt>
                <c:pt idx="203">
                  <c:v>44490</c:v>
                </c:pt>
                <c:pt idx="204">
                  <c:v>44491</c:v>
                </c:pt>
                <c:pt idx="205">
                  <c:v>44492</c:v>
                </c:pt>
                <c:pt idx="206">
                  <c:v>44493</c:v>
                </c:pt>
                <c:pt idx="207">
                  <c:v>44494</c:v>
                </c:pt>
                <c:pt idx="208">
                  <c:v>44495</c:v>
                </c:pt>
                <c:pt idx="209">
                  <c:v>44496</c:v>
                </c:pt>
                <c:pt idx="210">
                  <c:v>44497</c:v>
                </c:pt>
                <c:pt idx="211">
                  <c:v>44498</c:v>
                </c:pt>
                <c:pt idx="212">
                  <c:v>44499</c:v>
                </c:pt>
                <c:pt idx="213">
                  <c:v>44500</c:v>
                </c:pt>
                <c:pt idx="214">
                  <c:v>44501</c:v>
                </c:pt>
                <c:pt idx="215">
                  <c:v>44502</c:v>
                </c:pt>
                <c:pt idx="216">
                  <c:v>44503</c:v>
                </c:pt>
                <c:pt idx="217">
                  <c:v>44504</c:v>
                </c:pt>
                <c:pt idx="218">
                  <c:v>44505</c:v>
                </c:pt>
                <c:pt idx="219">
                  <c:v>44506</c:v>
                </c:pt>
                <c:pt idx="220">
                  <c:v>44507</c:v>
                </c:pt>
                <c:pt idx="221">
                  <c:v>44508</c:v>
                </c:pt>
                <c:pt idx="222">
                  <c:v>44509</c:v>
                </c:pt>
                <c:pt idx="223">
                  <c:v>44510</c:v>
                </c:pt>
                <c:pt idx="224">
                  <c:v>44511</c:v>
                </c:pt>
                <c:pt idx="225">
                  <c:v>44512</c:v>
                </c:pt>
                <c:pt idx="226">
                  <c:v>44513</c:v>
                </c:pt>
                <c:pt idx="227">
                  <c:v>44514</c:v>
                </c:pt>
                <c:pt idx="228">
                  <c:v>44515</c:v>
                </c:pt>
                <c:pt idx="229">
                  <c:v>44516</c:v>
                </c:pt>
                <c:pt idx="230">
                  <c:v>44517</c:v>
                </c:pt>
                <c:pt idx="231">
                  <c:v>44518</c:v>
                </c:pt>
                <c:pt idx="232">
                  <c:v>44519</c:v>
                </c:pt>
                <c:pt idx="233">
                  <c:v>44520</c:v>
                </c:pt>
                <c:pt idx="234">
                  <c:v>44521</c:v>
                </c:pt>
                <c:pt idx="235">
                  <c:v>44522</c:v>
                </c:pt>
                <c:pt idx="236">
                  <c:v>44523</c:v>
                </c:pt>
                <c:pt idx="237">
                  <c:v>44524</c:v>
                </c:pt>
                <c:pt idx="238">
                  <c:v>44525</c:v>
                </c:pt>
                <c:pt idx="239">
                  <c:v>44526</c:v>
                </c:pt>
                <c:pt idx="240">
                  <c:v>44527</c:v>
                </c:pt>
                <c:pt idx="241">
                  <c:v>44528</c:v>
                </c:pt>
                <c:pt idx="242">
                  <c:v>44529</c:v>
                </c:pt>
                <c:pt idx="243">
                  <c:v>44530</c:v>
                </c:pt>
                <c:pt idx="244">
                  <c:v>44531</c:v>
                </c:pt>
                <c:pt idx="245">
                  <c:v>44532</c:v>
                </c:pt>
                <c:pt idx="246">
                  <c:v>44533</c:v>
                </c:pt>
                <c:pt idx="247">
                  <c:v>44534</c:v>
                </c:pt>
                <c:pt idx="248">
                  <c:v>44535</c:v>
                </c:pt>
                <c:pt idx="249">
                  <c:v>44536</c:v>
                </c:pt>
                <c:pt idx="250">
                  <c:v>44537</c:v>
                </c:pt>
                <c:pt idx="251">
                  <c:v>44538</c:v>
                </c:pt>
                <c:pt idx="252">
                  <c:v>44539</c:v>
                </c:pt>
                <c:pt idx="253">
                  <c:v>44540</c:v>
                </c:pt>
                <c:pt idx="254">
                  <c:v>44541</c:v>
                </c:pt>
                <c:pt idx="255">
                  <c:v>44542</c:v>
                </c:pt>
                <c:pt idx="256">
                  <c:v>44543</c:v>
                </c:pt>
                <c:pt idx="257">
                  <c:v>44544</c:v>
                </c:pt>
                <c:pt idx="258">
                  <c:v>44545</c:v>
                </c:pt>
                <c:pt idx="259">
                  <c:v>44546</c:v>
                </c:pt>
                <c:pt idx="260">
                  <c:v>44547</c:v>
                </c:pt>
                <c:pt idx="261">
                  <c:v>44548</c:v>
                </c:pt>
                <c:pt idx="262">
                  <c:v>44549</c:v>
                </c:pt>
                <c:pt idx="263">
                  <c:v>44550</c:v>
                </c:pt>
                <c:pt idx="264">
                  <c:v>44551</c:v>
                </c:pt>
                <c:pt idx="265">
                  <c:v>44552</c:v>
                </c:pt>
                <c:pt idx="266">
                  <c:v>44553</c:v>
                </c:pt>
                <c:pt idx="267">
                  <c:v>44554</c:v>
                </c:pt>
                <c:pt idx="268">
                  <c:v>44555</c:v>
                </c:pt>
                <c:pt idx="269">
                  <c:v>44556</c:v>
                </c:pt>
                <c:pt idx="270">
                  <c:v>44557</c:v>
                </c:pt>
                <c:pt idx="271">
                  <c:v>44558</c:v>
                </c:pt>
                <c:pt idx="272">
                  <c:v>44559</c:v>
                </c:pt>
                <c:pt idx="273">
                  <c:v>44560</c:v>
                </c:pt>
                <c:pt idx="274">
                  <c:v>44561</c:v>
                </c:pt>
                <c:pt idx="275">
                  <c:v>44562</c:v>
                </c:pt>
                <c:pt idx="276">
                  <c:v>44563</c:v>
                </c:pt>
                <c:pt idx="277">
                  <c:v>44564</c:v>
                </c:pt>
                <c:pt idx="278">
                  <c:v>44565</c:v>
                </c:pt>
                <c:pt idx="279">
                  <c:v>44566</c:v>
                </c:pt>
                <c:pt idx="280">
                  <c:v>44567</c:v>
                </c:pt>
                <c:pt idx="281">
                  <c:v>44568</c:v>
                </c:pt>
                <c:pt idx="282">
                  <c:v>44569</c:v>
                </c:pt>
                <c:pt idx="283">
                  <c:v>44570</c:v>
                </c:pt>
                <c:pt idx="284">
                  <c:v>44571</c:v>
                </c:pt>
                <c:pt idx="285">
                  <c:v>44572</c:v>
                </c:pt>
                <c:pt idx="286">
                  <c:v>44573</c:v>
                </c:pt>
                <c:pt idx="287">
                  <c:v>44574</c:v>
                </c:pt>
                <c:pt idx="288">
                  <c:v>44575</c:v>
                </c:pt>
                <c:pt idx="289">
                  <c:v>44576</c:v>
                </c:pt>
                <c:pt idx="290">
                  <c:v>44577</c:v>
                </c:pt>
                <c:pt idx="291">
                  <c:v>44578</c:v>
                </c:pt>
                <c:pt idx="292">
                  <c:v>44579</c:v>
                </c:pt>
                <c:pt idx="293">
                  <c:v>44580</c:v>
                </c:pt>
                <c:pt idx="294">
                  <c:v>44581</c:v>
                </c:pt>
                <c:pt idx="295">
                  <c:v>44582</c:v>
                </c:pt>
                <c:pt idx="296">
                  <c:v>44583</c:v>
                </c:pt>
                <c:pt idx="297">
                  <c:v>44584</c:v>
                </c:pt>
                <c:pt idx="298">
                  <c:v>44585</c:v>
                </c:pt>
                <c:pt idx="299">
                  <c:v>44586</c:v>
                </c:pt>
                <c:pt idx="300">
                  <c:v>44587</c:v>
                </c:pt>
                <c:pt idx="301">
                  <c:v>44588</c:v>
                </c:pt>
                <c:pt idx="302">
                  <c:v>44589</c:v>
                </c:pt>
                <c:pt idx="303">
                  <c:v>44590</c:v>
                </c:pt>
                <c:pt idx="304">
                  <c:v>44591</c:v>
                </c:pt>
                <c:pt idx="305">
                  <c:v>44592</c:v>
                </c:pt>
                <c:pt idx="306">
                  <c:v>44593</c:v>
                </c:pt>
                <c:pt idx="307">
                  <c:v>44594</c:v>
                </c:pt>
                <c:pt idx="308">
                  <c:v>44595</c:v>
                </c:pt>
                <c:pt idx="309">
                  <c:v>44596</c:v>
                </c:pt>
                <c:pt idx="310">
                  <c:v>44597</c:v>
                </c:pt>
                <c:pt idx="311">
                  <c:v>44598</c:v>
                </c:pt>
                <c:pt idx="312">
                  <c:v>44599</c:v>
                </c:pt>
                <c:pt idx="313">
                  <c:v>44600</c:v>
                </c:pt>
                <c:pt idx="314">
                  <c:v>44601</c:v>
                </c:pt>
                <c:pt idx="315">
                  <c:v>44602</c:v>
                </c:pt>
                <c:pt idx="316">
                  <c:v>44603</c:v>
                </c:pt>
                <c:pt idx="317">
                  <c:v>44604</c:v>
                </c:pt>
                <c:pt idx="318">
                  <c:v>44605</c:v>
                </c:pt>
                <c:pt idx="319">
                  <c:v>44606</c:v>
                </c:pt>
                <c:pt idx="320">
                  <c:v>44607</c:v>
                </c:pt>
                <c:pt idx="321">
                  <c:v>44608</c:v>
                </c:pt>
                <c:pt idx="322">
                  <c:v>44609</c:v>
                </c:pt>
                <c:pt idx="323">
                  <c:v>44610</c:v>
                </c:pt>
                <c:pt idx="324">
                  <c:v>44611</c:v>
                </c:pt>
                <c:pt idx="325">
                  <c:v>44612</c:v>
                </c:pt>
                <c:pt idx="326">
                  <c:v>44613</c:v>
                </c:pt>
                <c:pt idx="327">
                  <c:v>44614</c:v>
                </c:pt>
                <c:pt idx="328">
                  <c:v>44615</c:v>
                </c:pt>
                <c:pt idx="329">
                  <c:v>44616</c:v>
                </c:pt>
                <c:pt idx="330">
                  <c:v>44617</c:v>
                </c:pt>
                <c:pt idx="331">
                  <c:v>44618</c:v>
                </c:pt>
                <c:pt idx="332">
                  <c:v>44619</c:v>
                </c:pt>
                <c:pt idx="333">
                  <c:v>44620</c:v>
                </c:pt>
                <c:pt idx="334">
                  <c:v>44621</c:v>
                </c:pt>
                <c:pt idx="335">
                  <c:v>44622</c:v>
                </c:pt>
                <c:pt idx="336">
                  <c:v>44623</c:v>
                </c:pt>
                <c:pt idx="337">
                  <c:v>44624</c:v>
                </c:pt>
                <c:pt idx="338">
                  <c:v>44625</c:v>
                </c:pt>
                <c:pt idx="339">
                  <c:v>44626</c:v>
                </c:pt>
                <c:pt idx="340">
                  <c:v>44627</c:v>
                </c:pt>
                <c:pt idx="341">
                  <c:v>44628</c:v>
                </c:pt>
                <c:pt idx="342">
                  <c:v>44629</c:v>
                </c:pt>
                <c:pt idx="343">
                  <c:v>44630</c:v>
                </c:pt>
                <c:pt idx="344">
                  <c:v>44631</c:v>
                </c:pt>
                <c:pt idx="345">
                  <c:v>44632</c:v>
                </c:pt>
                <c:pt idx="346">
                  <c:v>44633</c:v>
                </c:pt>
                <c:pt idx="347">
                  <c:v>44634</c:v>
                </c:pt>
                <c:pt idx="348">
                  <c:v>44635</c:v>
                </c:pt>
                <c:pt idx="349">
                  <c:v>44636</c:v>
                </c:pt>
                <c:pt idx="350">
                  <c:v>44637</c:v>
                </c:pt>
                <c:pt idx="351">
                  <c:v>44638</c:v>
                </c:pt>
                <c:pt idx="352">
                  <c:v>44639</c:v>
                </c:pt>
                <c:pt idx="353">
                  <c:v>44640</c:v>
                </c:pt>
                <c:pt idx="354">
                  <c:v>44641</c:v>
                </c:pt>
                <c:pt idx="355">
                  <c:v>44642</c:v>
                </c:pt>
                <c:pt idx="356">
                  <c:v>44643</c:v>
                </c:pt>
                <c:pt idx="357">
                  <c:v>44644</c:v>
                </c:pt>
                <c:pt idx="358">
                  <c:v>44645</c:v>
                </c:pt>
                <c:pt idx="359">
                  <c:v>44646</c:v>
                </c:pt>
                <c:pt idx="360">
                  <c:v>44647</c:v>
                </c:pt>
                <c:pt idx="361">
                  <c:v>44648</c:v>
                </c:pt>
                <c:pt idx="362">
                  <c:v>44649</c:v>
                </c:pt>
                <c:pt idx="363">
                  <c:v>44650</c:v>
                </c:pt>
                <c:pt idx="364">
                  <c:v>44651</c:v>
                </c:pt>
              </c:numCache>
            </c:numRef>
          </c:cat>
          <c:val>
            <c:numRef>
              <c:f>Sheet1!$F$2:$F$366</c:f>
              <c:numCache>
                <c:formatCode>General</c:formatCode>
                <c:ptCount val="365"/>
                <c:pt idx="0">
                  <c:v>89</c:v>
                </c:pt>
                <c:pt idx="1">
                  <c:v>90</c:v>
                </c:pt>
                <c:pt idx="2">
                  <c:v>90</c:v>
                </c:pt>
                <c:pt idx="3">
                  <c:v>94</c:v>
                </c:pt>
                <c:pt idx="4">
                  <c:v>100</c:v>
                </c:pt>
                <c:pt idx="5">
                  <c:v>101</c:v>
                </c:pt>
                <c:pt idx="6">
                  <c:v>103</c:v>
                </c:pt>
                <c:pt idx="7">
                  <c:v>98</c:v>
                </c:pt>
                <c:pt idx="8">
                  <c:v>109</c:v>
                </c:pt>
                <c:pt idx="9">
                  <c:v>109</c:v>
                </c:pt>
                <c:pt idx="10">
                  <c:v>98</c:v>
                </c:pt>
                <c:pt idx="11">
                  <c:v>97</c:v>
                </c:pt>
                <c:pt idx="12">
                  <c:v>97</c:v>
                </c:pt>
                <c:pt idx="13">
                  <c:v>107</c:v>
                </c:pt>
                <c:pt idx="14">
                  <c:v>106</c:v>
                </c:pt>
                <c:pt idx="15">
                  <c:v>106</c:v>
                </c:pt>
                <c:pt idx="16">
                  <c:v>96</c:v>
                </c:pt>
                <c:pt idx="17">
                  <c:v>107</c:v>
                </c:pt>
                <c:pt idx="18">
                  <c:v>90</c:v>
                </c:pt>
                <c:pt idx="19">
                  <c:v>85</c:v>
                </c:pt>
                <c:pt idx="20">
                  <c:v>84</c:v>
                </c:pt>
                <c:pt idx="21">
                  <c:v>84</c:v>
                </c:pt>
                <c:pt idx="22">
                  <c:v>91</c:v>
                </c:pt>
                <c:pt idx="23">
                  <c:v>100</c:v>
                </c:pt>
                <c:pt idx="24">
                  <c:v>117</c:v>
                </c:pt>
                <c:pt idx="25">
                  <c:v>120</c:v>
                </c:pt>
                <c:pt idx="26">
                  <c:v>122</c:v>
                </c:pt>
                <c:pt idx="27">
                  <c:v>113</c:v>
                </c:pt>
                <c:pt idx="28">
                  <c:v>109</c:v>
                </c:pt>
                <c:pt idx="29">
                  <c:v>108</c:v>
                </c:pt>
                <c:pt idx="30">
                  <c:v>112</c:v>
                </c:pt>
                <c:pt idx="31">
                  <c:v>113</c:v>
                </c:pt>
                <c:pt idx="32">
                  <c:v>113</c:v>
                </c:pt>
                <c:pt idx="33">
                  <c:v>117</c:v>
                </c:pt>
                <c:pt idx="34">
                  <c:v>118</c:v>
                </c:pt>
                <c:pt idx="35">
                  <c:v>118</c:v>
                </c:pt>
                <c:pt idx="36">
                  <c:v>118</c:v>
                </c:pt>
                <c:pt idx="37">
                  <c:v>116</c:v>
                </c:pt>
                <c:pt idx="38">
                  <c:v>109</c:v>
                </c:pt>
                <c:pt idx="39">
                  <c:v>110</c:v>
                </c:pt>
                <c:pt idx="40">
                  <c:v>111</c:v>
                </c:pt>
                <c:pt idx="41">
                  <c:v>104</c:v>
                </c:pt>
                <c:pt idx="42">
                  <c:v>103</c:v>
                </c:pt>
                <c:pt idx="43">
                  <c:v>104</c:v>
                </c:pt>
                <c:pt idx="44">
                  <c:v>115</c:v>
                </c:pt>
                <c:pt idx="45">
                  <c:v>123</c:v>
                </c:pt>
                <c:pt idx="46">
                  <c:v>123</c:v>
                </c:pt>
                <c:pt idx="47">
                  <c:v>125</c:v>
                </c:pt>
                <c:pt idx="48">
                  <c:v>125</c:v>
                </c:pt>
                <c:pt idx="49">
                  <c:v>126</c:v>
                </c:pt>
                <c:pt idx="50">
                  <c:v>128</c:v>
                </c:pt>
                <c:pt idx="51">
                  <c:v>130</c:v>
                </c:pt>
                <c:pt idx="52">
                  <c:v>130</c:v>
                </c:pt>
                <c:pt idx="53">
                  <c:v>130</c:v>
                </c:pt>
                <c:pt idx="54">
                  <c:v>122</c:v>
                </c:pt>
                <c:pt idx="55">
                  <c:v>106</c:v>
                </c:pt>
                <c:pt idx="56">
                  <c:v>106</c:v>
                </c:pt>
                <c:pt idx="57">
                  <c:v>111</c:v>
                </c:pt>
                <c:pt idx="58">
                  <c:v>115</c:v>
                </c:pt>
                <c:pt idx="59">
                  <c:v>121</c:v>
                </c:pt>
                <c:pt idx="60">
                  <c:v>121</c:v>
                </c:pt>
                <c:pt idx="61">
                  <c:v>121</c:v>
                </c:pt>
                <c:pt idx="62">
                  <c:v>122</c:v>
                </c:pt>
                <c:pt idx="63">
                  <c:v>120</c:v>
                </c:pt>
                <c:pt idx="64">
                  <c:v>121</c:v>
                </c:pt>
                <c:pt idx="65">
                  <c:v>125</c:v>
                </c:pt>
                <c:pt idx="66">
                  <c:v>126</c:v>
                </c:pt>
                <c:pt idx="67">
                  <c:v>125</c:v>
                </c:pt>
                <c:pt idx="68">
                  <c:v>124</c:v>
                </c:pt>
                <c:pt idx="69">
                  <c:v>124</c:v>
                </c:pt>
                <c:pt idx="70">
                  <c:v>128</c:v>
                </c:pt>
                <c:pt idx="71">
                  <c:v>129</c:v>
                </c:pt>
                <c:pt idx="72">
                  <c:v>129</c:v>
                </c:pt>
                <c:pt idx="73">
                  <c:v>128</c:v>
                </c:pt>
                <c:pt idx="74">
                  <c:v>128</c:v>
                </c:pt>
                <c:pt idx="75">
                  <c:v>128</c:v>
                </c:pt>
                <c:pt idx="76">
                  <c:v>122</c:v>
                </c:pt>
                <c:pt idx="77">
                  <c:v>122</c:v>
                </c:pt>
                <c:pt idx="78">
                  <c:v>120</c:v>
                </c:pt>
                <c:pt idx="79">
                  <c:v>111</c:v>
                </c:pt>
                <c:pt idx="80">
                  <c:v>107</c:v>
                </c:pt>
                <c:pt idx="81">
                  <c:v>120</c:v>
                </c:pt>
                <c:pt idx="82">
                  <c:v>98</c:v>
                </c:pt>
                <c:pt idx="83">
                  <c:v>99</c:v>
                </c:pt>
                <c:pt idx="84">
                  <c:v>104</c:v>
                </c:pt>
                <c:pt idx="85">
                  <c:v>107</c:v>
                </c:pt>
                <c:pt idx="86">
                  <c:v>106</c:v>
                </c:pt>
                <c:pt idx="87">
                  <c:v>107</c:v>
                </c:pt>
                <c:pt idx="88">
                  <c:v>105</c:v>
                </c:pt>
                <c:pt idx="89">
                  <c:v>105</c:v>
                </c:pt>
                <c:pt idx="90">
                  <c:v>106</c:v>
                </c:pt>
                <c:pt idx="91">
                  <c:v>108</c:v>
                </c:pt>
                <c:pt idx="92">
                  <c:v>109</c:v>
                </c:pt>
                <c:pt idx="93">
                  <c:v>109</c:v>
                </c:pt>
                <c:pt idx="94">
                  <c:v>106</c:v>
                </c:pt>
                <c:pt idx="95">
                  <c:v>104</c:v>
                </c:pt>
                <c:pt idx="96">
                  <c:v>104</c:v>
                </c:pt>
                <c:pt idx="97">
                  <c:v>107</c:v>
                </c:pt>
                <c:pt idx="98">
                  <c:v>107</c:v>
                </c:pt>
                <c:pt idx="99">
                  <c:v>109</c:v>
                </c:pt>
                <c:pt idx="100">
                  <c:v>109</c:v>
                </c:pt>
                <c:pt idx="101">
                  <c:v>110</c:v>
                </c:pt>
                <c:pt idx="102">
                  <c:v>102</c:v>
                </c:pt>
                <c:pt idx="103">
                  <c:v>99</c:v>
                </c:pt>
                <c:pt idx="104">
                  <c:v>99</c:v>
                </c:pt>
                <c:pt idx="105">
                  <c:v>100</c:v>
                </c:pt>
                <c:pt idx="106">
                  <c:v>103</c:v>
                </c:pt>
                <c:pt idx="107">
                  <c:v>104</c:v>
                </c:pt>
                <c:pt idx="108">
                  <c:v>104</c:v>
                </c:pt>
                <c:pt idx="109">
                  <c:v>104</c:v>
                </c:pt>
                <c:pt idx="110">
                  <c:v>105</c:v>
                </c:pt>
                <c:pt idx="111">
                  <c:v>106</c:v>
                </c:pt>
                <c:pt idx="112">
                  <c:v>105</c:v>
                </c:pt>
                <c:pt idx="113">
                  <c:v>105</c:v>
                </c:pt>
                <c:pt idx="114">
                  <c:v>105</c:v>
                </c:pt>
                <c:pt idx="115">
                  <c:v>105</c:v>
                </c:pt>
                <c:pt idx="116">
                  <c:v>101</c:v>
                </c:pt>
                <c:pt idx="117">
                  <c:v>101</c:v>
                </c:pt>
                <c:pt idx="118">
                  <c:v>102</c:v>
                </c:pt>
                <c:pt idx="119">
                  <c:v>102</c:v>
                </c:pt>
                <c:pt idx="120">
                  <c:v>101</c:v>
                </c:pt>
                <c:pt idx="121">
                  <c:v>101</c:v>
                </c:pt>
                <c:pt idx="122">
                  <c:v>101</c:v>
                </c:pt>
                <c:pt idx="123">
                  <c:v>96</c:v>
                </c:pt>
                <c:pt idx="124">
                  <c:v>96</c:v>
                </c:pt>
                <c:pt idx="125">
                  <c:v>98</c:v>
                </c:pt>
                <c:pt idx="126">
                  <c:v>99</c:v>
                </c:pt>
                <c:pt idx="127">
                  <c:v>100</c:v>
                </c:pt>
                <c:pt idx="128">
                  <c:v>95</c:v>
                </c:pt>
                <c:pt idx="129">
                  <c:v>97</c:v>
                </c:pt>
                <c:pt idx="130">
                  <c:v>97</c:v>
                </c:pt>
                <c:pt idx="131">
                  <c:v>96</c:v>
                </c:pt>
                <c:pt idx="132">
                  <c:v>87</c:v>
                </c:pt>
                <c:pt idx="133">
                  <c:v>67</c:v>
                </c:pt>
                <c:pt idx="134">
                  <c:v>65</c:v>
                </c:pt>
                <c:pt idx="135">
                  <c:v>65</c:v>
                </c:pt>
                <c:pt idx="136">
                  <c:v>70</c:v>
                </c:pt>
                <c:pt idx="137">
                  <c:v>86</c:v>
                </c:pt>
                <c:pt idx="138">
                  <c:v>95</c:v>
                </c:pt>
                <c:pt idx="139">
                  <c:v>95</c:v>
                </c:pt>
                <c:pt idx="140">
                  <c:v>96</c:v>
                </c:pt>
                <c:pt idx="141">
                  <c:v>96</c:v>
                </c:pt>
                <c:pt idx="142">
                  <c:v>95</c:v>
                </c:pt>
                <c:pt idx="143">
                  <c:v>95</c:v>
                </c:pt>
                <c:pt idx="144">
                  <c:v>99</c:v>
                </c:pt>
                <c:pt idx="145">
                  <c:v>92</c:v>
                </c:pt>
                <c:pt idx="146">
                  <c:v>90</c:v>
                </c:pt>
                <c:pt idx="147">
                  <c:v>89</c:v>
                </c:pt>
                <c:pt idx="148">
                  <c:v>92</c:v>
                </c:pt>
                <c:pt idx="149">
                  <c:v>91</c:v>
                </c:pt>
                <c:pt idx="150">
                  <c:v>87</c:v>
                </c:pt>
                <c:pt idx="151">
                  <c:v>85</c:v>
                </c:pt>
                <c:pt idx="152">
                  <c:v>88</c:v>
                </c:pt>
                <c:pt idx="153">
                  <c:v>87</c:v>
                </c:pt>
                <c:pt idx="154">
                  <c:v>94</c:v>
                </c:pt>
                <c:pt idx="155">
                  <c:v>109</c:v>
                </c:pt>
                <c:pt idx="156">
                  <c:v>119</c:v>
                </c:pt>
                <c:pt idx="157">
                  <c:v>119</c:v>
                </c:pt>
                <c:pt idx="158">
                  <c:v>123</c:v>
                </c:pt>
                <c:pt idx="159">
                  <c:v>123</c:v>
                </c:pt>
                <c:pt idx="160">
                  <c:v>121</c:v>
                </c:pt>
                <c:pt idx="161">
                  <c:v>119</c:v>
                </c:pt>
                <c:pt idx="162">
                  <c:v>119</c:v>
                </c:pt>
                <c:pt idx="163">
                  <c:v>121</c:v>
                </c:pt>
                <c:pt idx="164">
                  <c:v>120</c:v>
                </c:pt>
                <c:pt idx="165">
                  <c:v>119</c:v>
                </c:pt>
                <c:pt idx="166">
                  <c:v>120</c:v>
                </c:pt>
                <c:pt idx="167">
                  <c:v>121</c:v>
                </c:pt>
                <c:pt idx="168">
                  <c:v>124</c:v>
                </c:pt>
                <c:pt idx="169">
                  <c:v>123</c:v>
                </c:pt>
                <c:pt idx="170">
                  <c:v>114</c:v>
                </c:pt>
                <c:pt idx="171">
                  <c:v>114</c:v>
                </c:pt>
                <c:pt idx="172">
                  <c:v>114</c:v>
                </c:pt>
                <c:pt idx="173">
                  <c:v>114</c:v>
                </c:pt>
                <c:pt idx="174">
                  <c:v>113</c:v>
                </c:pt>
                <c:pt idx="175">
                  <c:v>115</c:v>
                </c:pt>
                <c:pt idx="176">
                  <c:v>113</c:v>
                </c:pt>
                <c:pt idx="177">
                  <c:v>117</c:v>
                </c:pt>
                <c:pt idx="178">
                  <c:v>124</c:v>
                </c:pt>
                <c:pt idx="179">
                  <c:v>124</c:v>
                </c:pt>
                <c:pt idx="180">
                  <c:v>124</c:v>
                </c:pt>
                <c:pt idx="181">
                  <c:v>128</c:v>
                </c:pt>
                <c:pt idx="182">
                  <c:v>128</c:v>
                </c:pt>
                <c:pt idx="183">
                  <c:v>129</c:v>
                </c:pt>
                <c:pt idx="184">
                  <c:v>129</c:v>
                </c:pt>
                <c:pt idx="185">
                  <c:v>129</c:v>
                </c:pt>
                <c:pt idx="186">
                  <c:v>129</c:v>
                </c:pt>
                <c:pt idx="187">
                  <c:v>129</c:v>
                </c:pt>
                <c:pt idx="188">
                  <c:v>129</c:v>
                </c:pt>
                <c:pt idx="189">
                  <c:v>132</c:v>
                </c:pt>
                <c:pt idx="190">
                  <c:v>120</c:v>
                </c:pt>
                <c:pt idx="191">
                  <c:v>125</c:v>
                </c:pt>
                <c:pt idx="192">
                  <c:v>133</c:v>
                </c:pt>
                <c:pt idx="193">
                  <c:v>132</c:v>
                </c:pt>
                <c:pt idx="194">
                  <c:v>133</c:v>
                </c:pt>
                <c:pt idx="195">
                  <c:v>132</c:v>
                </c:pt>
                <c:pt idx="196">
                  <c:v>132</c:v>
                </c:pt>
                <c:pt idx="197">
                  <c:v>132</c:v>
                </c:pt>
                <c:pt idx="198">
                  <c:v>121</c:v>
                </c:pt>
                <c:pt idx="199">
                  <c:v>123</c:v>
                </c:pt>
                <c:pt idx="200">
                  <c:v>123</c:v>
                </c:pt>
                <c:pt idx="201">
                  <c:v>124</c:v>
                </c:pt>
                <c:pt idx="202">
                  <c:v>123</c:v>
                </c:pt>
                <c:pt idx="203">
                  <c:v>124</c:v>
                </c:pt>
                <c:pt idx="204">
                  <c:v>127</c:v>
                </c:pt>
                <c:pt idx="205">
                  <c:v>127</c:v>
                </c:pt>
                <c:pt idx="206">
                  <c:v>134</c:v>
                </c:pt>
                <c:pt idx="207">
                  <c:v>134</c:v>
                </c:pt>
                <c:pt idx="208">
                  <c:v>133</c:v>
                </c:pt>
                <c:pt idx="209">
                  <c:v>133</c:v>
                </c:pt>
                <c:pt idx="210">
                  <c:v>134</c:v>
                </c:pt>
                <c:pt idx="211">
                  <c:v>134</c:v>
                </c:pt>
                <c:pt idx="212">
                  <c:v>134</c:v>
                </c:pt>
                <c:pt idx="213">
                  <c:v>134</c:v>
                </c:pt>
                <c:pt idx="214">
                  <c:v>134</c:v>
                </c:pt>
                <c:pt idx="215">
                  <c:v>134</c:v>
                </c:pt>
                <c:pt idx="216">
                  <c:v>134</c:v>
                </c:pt>
                <c:pt idx="217">
                  <c:v>133</c:v>
                </c:pt>
                <c:pt idx="218">
                  <c:v>133</c:v>
                </c:pt>
                <c:pt idx="219">
                  <c:v>129</c:v>
                </c:pt>
                <c:pt idx="220">
                  <c:v>129</c:v>
                </c:pt>
                <c:pt idx="221">
                  <c:v>129</c:v>
                </c:pt>
                <c:pt idx="222">
                  <c:v>129</c:v>
                </c:pt>
                <c:pt idx="223">
                  <c:v>129</c:v>
                </c:pt>
                <c:pt idx="224">
                  <c:v>124</c:v>
                </c:pt>
                <c:pt idx="225">
                  <c:v>124</c:v>
                </c:pt>
                <c:pt idx="226">
                  <c:v>128</c:v>
                </c:pt>
                <c:pt idx="227">
                  <c:v>129</c:v>
                </c:pt>
                <c:pt idx="228">
                  <c:v>129</c:v>
                </c:pt>
                <c:pt idx="229">
                  <c:v>129</c:v>
                </c:pt>
                <c:pt idx="230">
                  <c:v>113</c:v>
                </c:pt>
                <c:pt idx="231">
                  <c:v>106</c:v>
                </c:pt>
                <c:pt idx="232">
                  <c:v>105</c:v>
                </c:pt>
                <c:pt idx="233">
                  <c:v>103</c:v>
                </c:pt>
                <c:pt idx="234">
                  <c:v>104</c:v>
                </c:pt>
                <c:pt idx="235">
                  <c:v>104</c:v>
                </c:pt>
                <c:pt idx="236">
                  <c:v>103</c:v>
                </c:pt>
                <c:pt idx="237">
                  <c:v>111</c:v>
                </c:pt>
                <c:pt idx="238">
                  <c:v>120</c:v>
                </c:pt>
                <c:pt idx="239">
                  <c:v>125</c:v>
                </c:pt>
                <c:pt idx="240">
                  <c:v>126</c:v>
                </c:pt>
                <c:pt idx="241">
                  <c:v>125</c:v>
                </c:pt>
                <c:pt idx="242">
                  <c:v>125</c:v>
                </c:pt>
                <c:pt idx="243">
                  <c:v>125</c:v>
                </c:pt>
                <c:pt idx="244">
                  <c:v>125</c:v>
                </c:pt>
                <c:pt idx="245">
                  <c:v>125</c:v>
                </c:pt>
                <c:pt idx="246">
                  <c:v>83</c:v>
                </c:pt>
                <c:pt idx="247">
                  <c:v>125</c:v>
                </c:pt>
                <c:pt idx="248">
                  <c:v>125</c:v>
                </c:pt>
                <c:pt idx="249">
                  <c:v>125</c:v>
                </c:pt>
                <c:pt idx="250">
                  <c:v>125</c:v>
                </c:pt>
                <c:pt idx="251">
                  <c:v>124</c:v>
                </c:pt>
                <c:pt idx="252">
                  <c:v>125</c:v>
                </c:pt>
                <c:pt idx="253">
                  <c:v>125</c:v>
                </c:pt>
                <c:pt idx="254">
                  <c:v>129</c:v>
                </c:pt>
                <c:pt idx="255">
                  <c:v>130</c:v>
                </c:pt>
                <c:pt idx="256">
                  <c:v>129</c:v>
                </c:pt>
                <c:pt idx="257">
                  <c:v>129</c:v>
                </c:pt>
                <c:pt idx="258">
                  <c:v>130</c:v>
                </c:pt>
                <c:pt idx="259">
                  <c:v>130</c:v>
                </c:pt>
                <c:pt idx="260">
                  <c:v>131</c:v>
                </c:pt>
                <c:pt idx="261">
                  <c:v>131</c:v>
                </c:pt>
                <c:pt idx="262">
                  <c:v>135</c:v>
                </c:pt>
                <c:pt idx="263">
                  <c:v>135</c:v>
                </c:pt>
                <c:pt idx="264">
                  <c:v>135</c:v>
                </c:pt>
                <c:pt idx="265">
                  <c:v>136</c:v>
                </c:pt>
                <c:pt idx="266">
                  <c:v>135</c:v>
                </c:pt>
                <c:pt idx="267">
                  <c:v>136</c:v>
                </c:pt>
                <c:pt idx="268">
                  <c:v>136</c:v>
                </c:pt>
                <c:pt idx="269">
                  <c:v>136</c:v>
                </c:pt>
                <c:pt idx="270">
                  <c:v>135</c:v>
                </c:pt>
                <c:pt idx="271">
                  <c:v>131</c:v>
                </c:pt>
                <c:pt idx="272">
                  <c:v>130</c:v>
                </c:pt>
                <c:pt idx="273">
                  <c:v>131</c:v>
                </c:pt>
                <c:pt idx="274">
                  <c:v>131</c:v>
                </c:pt>
                <c:pt idx="275">
                  <c:v>135</c:v>
                </c:pt>
                <c:pt idx="276">
                  <c:v>128</c:v>
                </c:pt>
                <c:pt idx="277">
                  <c:v>123</c:v>
                </c:pt>
                <c:pt idx="278">
                  <c:v>124</c:v>
                </c:pt>
                <c:pt idx="279">
                  <c:v>124</c:v>
                </c:pt>
                <c:pt idx="280">
                  <c:v>111</c:v>
                </c:pt>
                <c:pt idx="281">
                  <c:v>101</c:v>
                </c:pt>
                <c:pt idx="282">
                  <c:v>103</c:v>
                </c:pt>
                <c:pt idx="283">
                  <c:v>119</c:v>
                </c:pt>
                <c:pt idx="284">
                  <c:v>119</c:v>
                </c:pt>
                <c:pt idx="285">
                  <c:v>117</c:v>
                </c:pt>
                <c:pt idx="286">
                  <c:v>118</c:v>
                </c:pt>
                <c:pt idx="287">
                  <c:v>119</c:v>
                </c:pt>
                <c:pt idx="288">
                  <c:v>119</c:v>
                </c:pt>
                <c:pt idx="289">
                  <c:v>119</c:v>
                </c:pt>
                <c:pt idx="290">
                  <c:v>120</c:v>
                </c:pt>
                <c:pt idx="291">
                  <c:v>120</c:v>
                </c:pt>
                <c:pt idx="292">
                  <c:v>120</c:v>
                </c:pt>
                <c:pt idx="293">
                  <c:v>119</c:v>
                </c:pt>
                <c:pt idx="294">
                  <c:v>116</c:v>
                </c:pt>
                <c:pt idx="295">
                  <c:v>109</c:v>
                </c:pt>
                <c:pt idx="296">
                  <c:v>110</c:v>
                </c:pt>
                <c:pt idx="297">
                  <c:v>119</c:v>
                </c:pt>
                <c:pt idx="298">
                  <c:v>119</c:v>
                </c:pt>
                <c:pt idx="299">
                  <c:v>119</c:v>
                </c:pt>
                <c:pt idx="300">
                  <c:v>119</c:v>
                </c:pt>
                <c:pt idx="301">
                  <c:v>120</c:v>
                </c:pt>
                <c:pt idx="302">
                  <c:v>121</c:v>
                </c:pt>
                <c:pt idx="303">
                  <c:v>119</c:v>
                </c:pt>
                <c:pt idx="304">
                  <c:v>119</c:v>
                </c:pt>
                <c:pt idx="305">
                  <c:v>119</c:v>
                </c:pt>
                <c:pt idx="306">
                  <c:v>118</c:v>
                </c:pt>
                <c:pt idx="307">
                  <c:v>119</c:v>
                </c:pt>
                <c:pt idx="308">
                  <c:v>119</c:v>
                </c:pt>
                <c:pt idx="309">
                  <c:v>119</c:v>
                </c:pt>
                <c:pt idx="310">
                  <c:v>123</c:v>
                </c:pt>
                <c:pt idx="311">
                  <c:v>124</c:v>
                </c:pt>
                <c:pt idx="312">
                  <c:v>124</c:v>
                </c:pt>
                <c:pt idx="313">
                  <c:v>123</c:v>
                </c:pt>
                <c:pt idx="314">
                  <c:v>124</c:v>
                </c:pt>
                <c:pt idx="315">
                  <c:v>123</c:v>
                </c:pt>
                <c:pt idx="316">
                  <c:v>123</c:v>
                </c:pt>
                <c:pt idx="317">
                  <c:v>123</c:v>
                </c:pt>
                <c:pt idx="318">
                  <c:v>123</c:v>
                </c:pt>
                <c:pt idx="319">
                  <c:v>123</c:v>
                </c:pt>
                <c:pt idx="320">
                  <c:v>121</c:v>
                </c:pt>
                <c:pt idx="321">
                  <c:v>120</c:v>
                </c:pt>
                <c:pt idx="322">
                  <c:v>120</c:v>
                </c:pt>
                <c:pt idx="323">
                  <c:v>120</c:v>
                </c:pt>
                <c:pt idx="324">
                  <c:v>120</c:v>
                </c:pt>
                <c:pt idx="325">
                  <c:v>120</c:v>
                </c:pt>
                <c:pt idx="326">
                  <c:v>119</c:v>
                </c:pt>
                <c:pt idx="327">
                  <c:v>118</c:v>
                </c:pt>
                <c:pt idx="328">
                  <c:v>127</c:v>
                </c:pt>
                <c:pt idx="329">
                  <c:v>131</c:v>
                </c:pt>
                <c:pt idx="330">
                  <c:v>132</c:v>
                </c:pt>
                <c:pt idx="331">
                  <c:v>132</c:v>
                </c:pt>
                <c:pt idx="332">
                  <c:v>133</c:v>
                </c:pt>
                <c:pt idx="333">
                  <c:v>135</c:v>
                </c:pt>
                <c:pt idx="334">
                  <c:v>136</c:v>
                </c:pt>
                <c:pt idx="335">
                  <c:v>136</c:v>
                </c:pt>
                <c:pt idx="336">
                  <c:v>135</c:v>
                </c:pt>
                <c:pt idx="337">
                  <c:v>129</c:v>
                </c:pt>
                <c:pt idx="338">
                  <c:v>125</c:v>
                </c:pt>
                <c:pt idx="339">
                  <c:v>131</c:v>
                </c:pt>
                <c:pt idx="340">
                  <c:v>131</c:v>
                </c:pt>
                <c:pt idx="341">
                  <c:v>131</c:v>
                </c:pt>
                <c:pt idx="342">
                  <c:v>131</c:v>
                </c:pt>
                <c:pt idx="343">
                  <c:v>131</c:v>
                </c:pt>
                <c:pt idx="344">
                  <c:v>131</c:v>
                </c:pt>
                <c:pt idx="345">
                  <c:v>135</c:v>
                </c:pt>
                <c:pt idx="346">
                  <c:v>136</c:v>
                </c:pt>
                <c:pt idx="347">
                  <c:v>136</c:v>
                </c:pt>
                <c:pt idx="348">
                  <c:v>135</c:v>
                </c:pt>
                <c:pt idx="349">
                  <c:v>135</c:v>
                </c:pt>
                <c:pt idx="350">
                  <c:v>135</c:v>
                </c:pt>
                <c:pt idx="351">
                  <c:v>135</c:v>
                </c:pt>
                <c:pt idx="352">
                  <c:v>135</c:v>
                </c:pt>
                <c:pt idx="353">
                  <c:v>135</c:v>
                </c:pt>
                <c:pt idx="354">
                  <c:v>135</c:v>
                </c:pt>
                <c:pt idx="355">
                  <c:v>135</c:v>
                </c:pt>
                <c:pt idx="356">
                  <c:v>135</c:v>
                </c:pt>
                <c:pt idx="357">
                  <c:v>135</c:v>
                </c:pt>
                <c:pt idx="358">
                  <c:v>116</c:v>
                </c:pt>
                <c:pt idx="359">
                  <c:v>112</c:v>
                </c:pt>
                <c:pt idx="360">
                  <c:v>112</c:v>
                </c:pt>
                <c:pt idx="361">
                  <c:v>112</c:v>
                </c:pt>
                <c:pt idx="362">
                  <c:v>111</c:v>
                </c:pt>
                <c:pt idx="363">
                  <c:v>112</c:v>
                </c:pt>
                <c:pt idx="364">
                  <c:v>112</c:v>
                </c:pt>
              </c:numCache>
            </c:numRef>
          </c:val>
          <c:extLst>
            <c:ext xmlns:c16="http://schemas.microsoft.com/office/drawing/2014/chart" uri="{C3380CC4-5D6E-409C-BE32-E72D297353CC}">
              <c16:uniqueId val="{00000004-3DDC-4BD1-8F7B-C12896DDD855}"/>
            </c:ext>
          </c:extLst>
        </c:ser>
        <c:ser>
          <c:idx val="5"/>
          <c:order val="5"/>
          <c:tx>
            <c:strRef>
              <c:f>Sheet1!$G$1</c:f>
              <c:strCache>
                <c:ptCount val="1"/>
                <c:pt idx="0">
                  <c:v>Wind</c:v>
                </c:pt>
              </c:strCache>
            </c:strRef>
          </c:tx>
          <c:spPr>
            <a:solidFill>
              <a:srgbClr val="D5D7DC"/>
            </a:solidFill>
            <a:ln>
              <a:solidFill>
                <a:srgbClr val="D5D7DC"/>
              </a:solidFill>
            </a:ln>
            <a:effectLst/>
          </c:spPr>
          <c:cat>
            <c:numRef>
              <c:f>Sheet1!$A$2:$A$366</c:f>
              <c:numCache>
                <c:formatCode>m/d/yyyy</c:formatCode>
                <c:ptCount val="365"/>
                <c:pt idx="0">
                  <c:v>44287</c:v>
                </c:pt>
                <c:pt idx="1">
                  <c:v>44288</c:v>
                </c:pt>
                <c:pt idx="2">
                  <c:v>44289</c:v>
                </c:pt>
                <c:pt idx="3">
                  <c:v>44290</c:v>
                </c:pt>
                <c:pt idx="4">
                  <c:v>44291</c:v>
                </c:pt>
                <c:pt idx="5">
                  <c:v>44292</c:v>
                </c:pt>
                <c:pt idx="6">
                  <c:v>44293</c:v>
                </c:pt>
                <c:pt idx="7">
                  <c:v>44294</c:v>
                </c:pt>
                <c:pt idx="8">
                  <c:v>44295</c:v>
                </c:pt>
                <c:pt idx="9">
                  <c:v>44296</c:v>
                </c:pt>
                <c:pt idx="10">
                  <c:v>44297</c:v>
                </c:pt>
                <c:pt idx="11">
                  <c:v>44298</c:v>
                </c:pt>
                <c:pt idx="12">
                  <c:v>44299</c:v>
                </c:pt>
                <c:pt idx="13">
                  <c:v>44300</c:v>
                </c:pt>
                <c:pt idx="14">
                  <c:v>44301</c:v>
                </c:pt>
                <c:pt idx="15">
                  <c:v>44302</c:v>
                </c:pt>
                <c:pt idx="16">
                  <c:v>44303</c:v>
                </c:pt>
                <c:pt idx="17">
                  <c:v>44304</c:v>
                </c:pt>
                <c:pt idx="18">
                  <c:v>44305</c:v>
                </c:pt>
                <c:pt idx="19">
                  <c:v>44306</c:v>
                </c:pt>
                <c:pt idx="20">
                  <c:v>44307</c:v>
                </c:pt>
                <c:pt idx="21">
                  <c:v>44308</c:v>
                </c:pt>
                <c:pt idx="22">
                  <c:v>44309</c:v>
                </c:pt>
                <c:pt idx="23">
                  <c:v>44310</c:v>
                </c:pt>
                <c:pt idx="24">
                  <c:v>44311</c:v>
                </c:pt>
                <c:pt idx="25">
                  <c:v>44312</c:v>
                </c:pt>
                <c:pt idx="26">
                  <c:v>44313</c:v>
                </c:pt>
                <c:pt idx="27">
                  <c:v>44314</c:v>
                </c:pt>
                <c:pt idx="28">
                  <c:v>44315</c:v>
                </c:pt>
                <c:pt idx="29">
                  <c:v>44316</c:v>
                </c:pt>
                <c:pt idx="30">
                  <c:v>44317</c:v>
                </c:pt>
                <c:pt idx="31">
                  <c:v>44318</c:v>
                </c:pt>
                <c:pt idx="32">
                  <c:v>44319</c:v>
                </c:pt>
                <c:pt idx="33">
                  <c:v>44320</c:v>
                </c:pt>
                <c:pt idx="34">
                  <c:v>44321</c:v>
                </c:pt>
                <c:pt idx="35">
                  <c:v>44322</c:v>
                </c:pt>
                <c:pt idx="36">
                  <c:v>44323</c:v>
                </c:pt>
                <c:pt idx="37">
                  <c:v>44324</c:v>
                </c:pt>
                <c:pt idx="38">
                  <c:v>44325</c:v>
                </c:pt>
                <c:pt idx="39">
                  <c:v>44326</c:v>
                </c:pt>
                <c:pt idx="40">
                  <c:v>44327</c:v>
                </c:pt>
                <c:pt idx="41">
                  <c:v>44328</c:v>
                </c:pt>
                <c:pt idx="42">
                  <c:v>44329</c:v>
                </c:pt>
                <c:pt idx="43">
                  <c:v>44330</c:v>
                </c:pt>
                <c:pt idx="44">
                  <c:v>44331</c:v>
                </c:pt>
                <c:pt idx="45">
                  <c:v>44332</c:v>
                </c:pt>
                <c:pt idx="46">
                  <c:v>44333</c:v>
                </c:pt>
                <c:pt idx="47">
                  <c:v>44334</c:v>
                </c:pt>
                <c:pt idx="48">
                  <c:v>44335</c:v>
                </c:pt>
                <c:pt idx="49">
                  <c:v>44336</c:v>
                </c:pt>
                <c:pt idx="50">
                  <c:v>44337</c:v>
                </c:pt>
                <c:pt idx="51">
                  <c:v>44338</c:v>
                </c:pt>
                <c:pt idx="52">
                  <c:v>44339</c:v>
                </c:pt>
                <c:pt idx="53">
                  <c:v>44340</c:v>
                </c:pt>
                <c:pt idx="54">
                  <c:v>44341</c:v>
                </c:pt>
                <c:pt idx="55">
                  <c:v>44342</c:v>
                </c:pt>
                <c:pt idx="56">
                  <c:v>44343</c:v>
                </c:pt>
                <c:pt idx="57">
                  <c:v>44344</c:v>
                </c:pt>
                <c:pt idx="58">
                  <c:v>44345</c:v>
                </c:pt>
                <c:pt idx="59">
                  <c:v>44346</c:v>
                </c:pt>
                <c:pt idx="60">
                  <c:v>44347</c:v>
                </c:pt>
                <c:pt idx="61">
                  <c:v>44348</c:v>
                </c:pt>
                <c:pt idx="62">
                  <c:v>44349</c:v>
                </c:pt>
                <c:pt idx="63">
                  <c:v>44350</c:v>
                </c:pt>
                <c:pt idx="64">
                  <c:v>44351</c:v>
                </c:pt>
                <c:pt idx="65">
                  <c:v>44352</c:v>
                </c:pt>
                <c:pt idx="66">
                  <c:v>44353</c:v>
                </c:pt>
                <c:pt idx="67">
                  <c:v>44354</c:v>
                </c:pt>
                <c:pt idx="68">
                  <c:v>44355</c:v>
                </c:pt>
                <c:pt idx="69">
                  <c:v>44356</c:v>
                </c:pt>
                <c:pt idx="70">
                  <c:v>44357</c:v>
                </c:pt>
                <c:pt idx="71">
                  <c:v>44358</c:v>
                </c:pt>
                <c:pt idx="72">
                  <c:v>44359</c:v>
                </c:pt>
                <c:pt idx="73">
                  <c:v>44360</c:v>
                </c:pt>
                <c:pt idx="74">
                  <c:v>44361</c:v>
                </c:pt>
                <c:pt idx="75">
                  <c:v>44362</c:v>
                </c:pt>
                <c:pt idx="76">
                  <c:v>44363</c:v>
                </c:pt>
                <c:pt idx="77">
                  <c:v>44364</c:v>
                </c:pt>
                <c:pt idx="78">
                  <c:v>44365</c:v>
                </c:pt>
                <c:pt idx="79">
                  <c:v>44366</c:v>
                </c:pt>
                <c:pt idx="80">
                  <c:v>44367</c:v>
                </c:pt>
                <c:pt idx="81">
                  <c:v>44368</c:v>
                </c:pt>
                <c:pt idx="82">
                  <c:v>44369</c:v>
                </c:pt>
                <c:pt idx="83">
                  <c:v>44370</c:v>
                </c:pt>
                <c:pt idx="84">
                  <c:v>44371</c:v>
                </c:pt>
                <c:pt idx="85">
                  <c:v>44372</c:v>
                </c:pt>
                <c:pt idx="86">
                  <c:v>44373</c:v>
                </c:pt>
                <c:pt idx="87">
                  <c:v>44374</c:v>
                </c:pt>
                <c:pt idx="88">
                  <c:v>44375</c:v>
                </c:pt>
                <c:pt idx="89">
                  <c:v>44376</c:v>
                </c:pt>
                <c:pt idx="90">
                  <c:v>44377</c:v>
                </c:pt>
                <c:pt idx="91">
                  <c:v>44378</c:v>
                </c:pt>
                <c:pt idx="92">
                  <c:v>44379</c:v>
                </c:pt>
                <c:pt idx="93">
                  <c:v>44380</c:v>
                </c:pt>
                <c:pt idx="94">
                  <c:v>44381</c:v>
                </c:pt>
                <c:pt idx="95">
                  <c:v>44382</c:v>
                </c:pt>
                <c:pt idx="96">
                  <c:v>44383</c:v>
                </c:pt>
                <c:pt idx="97">
                  <c:v>44384</c:v>
                </c:pt>
                <c:pt idx="98">
                  <c:v>44385</c:v>
                </c:pt>
                <c:pt idx="99">
                  <c:v>44386</c:v>
                </c:pt>
                <c:pt idx="100">
                  <c:v>44387</c:v>
                </c:pt>
                <c:pt idx="101">
                  <c:v>44388</c:v>
                </c:pt>
                <c:pt idx="102">
                  <c:v>44389</c:v>
                </c:pt>
                <c:pt idx="103">
                  <c:v>44390</c:v>
                </c:pt>
                <c:pt idx="104">
                  <c:v>44391</c:v>
                </c:pt>
                <c:pt idx="105">
                  <c:v>44392</c:v>
                </c:pt>
                <c:pt idx="106">
                  <c:v>44393</c:v>
                </c:pt>
                <c:pt idx="107">
                  <c:v>44394</c:v>
                </c:pt>
                <c:pt idx="108">
                  <c:v>44395</c:v>
                </c:pt>
                <c:pt idx="109">
                  <c:v>44396</c:v>
                </c:pt>
                <c:pt idx="110">
                  <c:v>44397</c:v>
                </c:pt>
                <c:pt idx="111">
                  <c:v>44398</c:v>
                </c:pt>
                <c:pt idx="112">
                  <c:v>44399</c:v>
                </c:pt>
                <c:pt idx="113">
                  <c:v>44400</c:v>
                </c:pt>
                <c:pt idx="114">
                  <c:v>44401</c:v>
                </c:pt>
                <c:pt idx="115">
                  <c:v>44402</c:v>
                </c:pt>
                <c:pt idx="116">
                  <c:v>44403</c:v>
                </c:pt>
                <c:pt idx="117">
                  <c:v>44404</c:v>
                </c:pt>
                <c:pt idx="118">
                  <c:v>44405</c:v>
                </c:pt>
                <c:pt idx="119">
                  <c:v>44406</c:v>
                </c:pt>
                <c:pt idx="120">
                  <c:v>44407</c:v>
                </c:pt>
                <c:pt idx="121">
                  <c:v>44408</c:v>
                </c:pt>
                <c:pt idx="122">
                  <c:v>44409</c:v>
                </c:pt>
                <c:pt idx="123">
                  <c:v>44410</c:v>
                </c:pt>
                <c:pt idx="124">
                  <c:v>44411</c:v>
                </c:pt>
                <c:pt idx="125">
                  <c:v>44412</c:v>
                </c:pt>
                <c:pt idx="126">
                  <c:v>44413</c:v>
                </c:pt>
                <c:pt idx="127">
                  <c:v>44414</c:v>
                </c:pt>
                <c:pt idx="128">
                  <c:v>44415</c:v>
                </c:pt>
                <c:pt idx="129">
                  <c:v>44416</c:v>
                </c:pt>
                <c:pt idx="130">
                  <c:v>44417</c:v>
                </c:pt>
                <c:pt idx="131">
                  <c:v>44418</c:v>
                </c:pt>
                <c:pt idx="132">
                  <c:v>44419</c:v>
                </c:pt>
                <c:pt idx="133">
                  <c:v>44420</c:v>
                </c:pt>
                <c:pt idx="134">
                  <c:v>44421</c:v>
                </c:pt>
                <c:pt idx="135">
                  <c:v>44422</c:v>
                </c:pt>
                <c:pt idx="136">
                  <c:v>44423</c:v>
                </c:pt>
                <c:pt idx="137">
                  <c:v>44424</c:v>
                </c:pt>
                <c:pt idx="138">
                  <c:v>44425</c:v>
                </c:pt>
                <c:pt idx="139">
                  <c:v>44426</c:v>
                </c:pt>
                <c:pt idx="140">
                  <c:v>44427</c:v>
                </c:pt>
                <c:pt idx="141">
                  <c:v>44428</c:v>
                </c:pt>
                <c:pt idx="142">
                  <c:v>44429</c:v>
                </c:pt>
                <c:pt idx="143">
                  <c:v>44430</c:v>
                </c:pt>
                <c:pt idx="144">
                  <c:v>44431</c:v>
                </c:pt>
                <c:pt idx="145">
                  <c:v>44432</c:v>
                </c:pt>
                <c:pt idx="146">
                  <c:v>44433</c:v>
                </c:pt>
                <c:pt idx="147">
                  <c:v>44434</c:v>
                </c:pt>
                <c:pt idx="148">
                  <c:v>44435</c:v>
                </c:pt>
                <c:pt idx="149">
                  <c:v>44436</c:v>
                </c:pt>
                <c:pt idx="150">
                  <c:v>44437</c:v>
                </c:pt>
                <c:pt idx="151">
                  <c:v>44438</c:v>
                </c:pt>
                <c:pt idx="152">
                  <c:v>44439</c:v>
                </c:pt>
                <c:pt idx="153">
                  <c:v>44440</c:v>
                </c:pt>
                <c:pt idx="154">
                  <c:v>44441</c:v>
                </c:pt>
                <c:pt idx="155">
                  <c:v>44442</c:v>
                </c:pt>
                <c:pt idx="156">
                  <c:v>44443</c:v>
                </c:pt>
                <c:pt idx="157">
                  <c:v>44444</c:v>
                </c:pt>
                <c:pt idx="158">
                  <c:v>44445</c:v>
                </c:pt>
                <c:pt idx="159">
                  <c:v>44446</c:v>
                </c:pt>
                <c:pt idx="160">
                  <c:v>44447</c:v>
                </c:pt>
                <c:pt idx="161">
                  <c:v>44448</c:v>
                </c:pt>
                <c:pt idx="162">
                  <c:v>44449</c:v>
                </c:pt>
                <c:pt idx="163">
                  <c:v>44450</c:v>
                </c:pt>
                <c:pt idx="164">
                  <c:v>44451</c:v>
                </c:pt>
                <c:pt idx="165">
                  <c:v>44452</c:v>
                </c:pt>
                <c:pt idx="166">
                  <c:v>44453</c:v>
                </c:pt>
                <c:pt idx="167">
                  <c:v>44454</c:v>
                </c:pt>
                <c:pt idx="168">
                  <c:v>44455</c:v>
                </c:pt>
                <c:pt idx="169">
                  <c:v>44456</c:v>
                </c:pt>
                <c:pt idx="170">
                  <c:v>44457</c:v>
                </c:pt>
                <c:pt idx="171">
                  <c:v>44458</c:v>
                </c:pt>
                <c:pt idx="172">
                  <c:v>44459</c:v>
                </c:pt>
                <c:pt idx="173">
                  <c:v>44460</c:v>
                </c:pt>
                <c:pt idx="174">
                  <c:v>44461</c:v>
                </c:pt>
                <c:pt idx="175">
                  <c:v>44462</c:v>
                </c:pt>
                <c:pt idx="176">
                  <c:v>44463</c:v>
                </c:pt>
                <c:pt idx="177">
                  <c:v>44464</c:v>
                </c:pt>
                <c:pt idx="178">
                  <c:v>44465</c:v>
                </c:pt>
                <c:pt idx="179">
                  <c:v>44466</c:v>
                </c:pt>
                <c:pt idx="180">
                  <c:v>44467</c:v>
                </c:pt>
                <c:pt idx="181">
                  <c:v>44468</c:v>
                </c:pt>
                <c:pt idx="182">
                  <c:v>44469</c:v>
                </c:pt>
                <c:pt idx="183">
                  <c:v>44470</c:v>
                </c:pt>
                <c:pt idx="184">
                  <c:v>44471</c:v>
                </c:pt>
                <c:pt idx="185">
                  <c:v>44472</c:v>
                </c:pt>
                <c:pt idx="186">
                  <c:v>44473</c:v>
                </c:pt>
                <c:pt idx="187">
                  <c:v>44474</c:v>
                </c:pt>
                <c:pt idx="188">
                  <c:v>44475</c:v>
                </c:pt>
                <c:pt idx="189">
                  <c:v>44476</c:v>
                </c:pt>
                <c:pt idx="190">
                  <c:v>44477</c:v>
                </c:pt>
                <c:pt idx="191">
                  <c:v>44478</c:v>
                </c:pt>
                <c:pt idx="192">
                  <c:v>44479</c:v>
                </c:pt>
                <c:pt idx="193">
                  <c:v>44480</c:v>
                </c:pt>
                <c:pt idx="194">
                  <c:v>44481</c:v>
                </c:pt>
                <c:pt idx="195">
                  <c:v>44482</c:v>
                </c:pt>
                <c:pt idx="196">
                  <c:v>44483</c:v>
                </c:pt>
                <c:pt idx="197">
                  <c:v>44484</c:v>
                </c:pt>
                <c:pt idx="198">
                  <c:v>44485</c:v>
                </c:pt>
                <c:pt idx="199">
                  <c:v>44486</c:v>
                </c:pt>
                <c:pt idx="200">
                  <c:v>44487</c:v>
                </c:pt>
                <c:pt idx="201">
                  <c:v>44488</c:v>
                </c:pt>
                <c:pt idx="202">
                  <c:v>44489</c:v>
                </c:pt>
                <c:pt idx="203">
                  <c:v>44490</c:v>
                </c:pt>
                <c:pt idx="204">
                  <c:v>44491</c:v>
                </c:pt>
                <c:pt idx="205">
                  <c:v>44492</c:v>
                </c:pt>
                <c:pt idx="206">
                  <c:v>44493</c:v>
                </c:pt>
                <c:pt idx="207">
                  <c:v>44494</c:v>
                </c:pt>
                <c:pt idx="208">
                  <c:v>44495</c:v>
                </c:pt>
                <c:pt idx="209">
                  <c:v>44496</c:v>
                </c:pt>
                <c:pt idx="210">
                  <c:v>44497</c:v>
                </c:pt>
                <c:pt idx="211">
                  <c:v>44498</c:v>
                </c:pt>
                <c:pt idx="212">
                  <c:v>44499</c:v>
                </c:pt>
                <c:pt idx="213">
                  <c:v>44500</c:v>
                </c:pt>
                <c:pt idx="214">
                  <c:v>44501</c:v>
                </c:pt>
                <c:pt idx="215">
                  <c:v>44502</c:v>
                </c:pt>
                <c:pt idx="216">
                  <c:v>44503</c:v>
                </c:pt>
                <c:pt idx="217">
                  <c:v>44504</c:v>
                </c:pt>
                <c:pt idx="218">
                  <c:v>44505</c:v>
                </c:pt>
                <c:pt idx="219">
                  <c:v>44506</c:v>
                </c:pt>
                <c:pt idx="220">
                  <c:v>44507</c:v>
                </c:pt>
                <c:pt idx="221">
                  <c:v>44508</c:v>
                </c:pt>
                <c:pt idx="222">
                  <c:v>44509</c:v>
                </c:pt>
                <c:pt idx="223">
                  <c:v>44510</c:v>
                </c:pt>
                <c:pt idx="224">
                  <c:v>44511</c:v>
                </c:pt>
                <c:pt idx="225">
                  <c:v>44512</c:v>
                </c:pt>
                <c:pt idx="226">
                  <c:v>44513</c:v>
                </c:pt>
                <c:pt idx="227">
                  <c:v>44514</c:v>
                </c:pt>
                <c:pt idx="228">
                  <c:v>44515</c:v>
                </c:pt>
                <c:pt idx="229">
                  <c:v>44516</c:v>
                </c:pt>
                <c:pt idx="230">
                  <c:v>44517</c:v>
                </c:pt>
                <c:pt idx="231">
                  <c:v>44518</c:v>
                </c:pt>
                <c:pt idx="232">
                  <c:v>44519</c:v>
                </c:pt>
                <c:pt idx="233">
                  <c:v>44520</c:v>
                </c:pt>
                <c:pt idx="234">
                  <c:v>44521</c:v>
                </c:pt>
                <c:pt idx="235">
                  <c:v>44522</c:v>
                </c:pt>
                <c:pt idx="236">
                  <c:v>44523</c:v>
                </c:pt>
                <c:pt idx="237">
                  <c:v>44524</c:v>
                </c:pt>
                <c:pt idx="238">
                  <c:v>44525</c:v>
                </c:pt>
                <c:pt idx="239">
                  <c:v>44526</c:v>
                </c:pt>
                <c:pt idx="240">
                  <c:v>44527</c:v>
                </c:pt>
                <c:pt idx="241">
                  <c:v>44528</c:v>
                </c:pt>
                <c:pt idx="242">
                  <c:v>44529</c:v>
                </c:pt>
                <c:pt idx="243">
                  <c:v>44530</c:v>
                </c:pt>
                <c:pt idx="244">
                  <c:v>44531</c:v>
                </c:pt>
                <c:pt idx="245">
                  <c:v>44532</c:v>
                </c:pt>
                <c:pt idx="246">
                  <c:v>44533</c:v>
                </c:pt>
                <c:pt idx="247">
                  <c:v>44534</c:v>
                </c:pt>
                <c:pt idx="248">
                  <c:v>44535</c:v>
                </c:pt>
                <c:pt idx="249">
                  <c:v>44536</c:v>
                </c:pt>
                <c:pt idx="250">
                  <c:v>44537</c:v>
                </c:pt>
                <c:pt idx="251">
                  <c:v>44538</c:v>
                </c:pt>
                <c:pt idx="252">
                  <c:v>44539</c:v>
                </c:pt>
                <c:pt idx="253">
                  <c:v>44540</c:v>
                </c:pt>
                <c:pt idx="254">
                  <c:v>44541</c:v>
                </c:pt>
                <c:pt idx="255">
                  <c:v>44542</c:v>
                </c:pt>
                <c:pt idx="256">
                  <c:v>44543</c:v>
                </c:pt>
                <c:pt idx="257">
                  <c:v>44544</c:v>
                </c:pt>
                <c:pt idx="258">
                  <c:v>44545</c:v>
                </c:pt>
                <c:pt idx="259">
                  <c:v>44546</c:v>
                </c:pt>
                <c:pt idx="260">
                  <c:v>44547</c:v>
                </c:pt>
                <c:pt idx="261">
                  <c:v>44548</c:v>
                </c:pt>
                <c:pt idx="262">
                  <c:v>44549</c:v>
                </c:pt>
                <c:pt idx="263">
                  <c:v>44550</c:v>
                </c:pt>
                <c:pt idx="264">
                  <c:v>44551</c:v>
                </c:pt>
                <c:pt idx="265">
                  <c:v>44552</c:v>
                </c:pt>
                <c:pt idx="266">
                  <c:v>44553</c:v>
                </c:pt>
                <c:pt idx="267">
                  <c:v>44554</c:v>
                </c:pt>
                <c:pt idx="268">
                  <c:v>44555</c:v>
                </c:pt>
                <c:pt idx="269">
                  <c:v>44556</c:v>
                </c:pt>
                <c:pt idx="270">
                  <c:v>44557</c:v>
                </c:pt>
                <c:pt idx="271">
                  <c:v>44558</c:v>
                </c:pt>
                <c:pt idx="272">
                  <c:v>44559</c:v>
                </c:pt>
                <c:pt idx="273">
                  <c:v>44560</c:v>
                </c:pt>
                <c:pt idx="274">
                  <c:v>44561</c:v>
                </c:pt>
                <c:pt idx="275">
                  <c:v>44562</c:v>
                </c:pt>
                <c:pt idx="276">
                  <c:v>44563</c:v>
                </c:pt>
                <c:pt idx="277">
                  <c:v>44564</c:v>
                </c:pt>
                <c:pt idx="278">
                  <c:v>44565</c:v>
                </c:pt>
                <c:pt idx="279">
                  <c:v>44566</c:v>
                </c:pt>
                <c:pt idx="280">
                  <c:v>44567</c:v>
                </c:pt>
                <c:pt idx="281">
                  <c:v>44568</c:v>
                </c:pt>
                <c:pt idx="282">
                  <c:v>44569</c:v>
                </c:pt>
                <c:pt idx="283">
                  <c:v>44570</c:v>
                </c:pt>
                <c:pt idx="284">
                  <c:v>44571</c:v>
                </c:pt>
                <c:pt idx="285">
                  <c:v>44572</c:v>
                </c:pt>
                <c:pt idx="286">
                  <c:v>44573</c:v>
                </c:pt>
                <c:pt idx="287">
                  <c:v>44574</c:v>
                </c:pt>
                <c:pt idx="288">
                  <c:v>44575</c:v>
                </c:pt>
                <c:pt idx="289">
                  <c:v>44576</c:v>
                </c:pt>
                <c:pt idx="290">
                  <c:v>44577</c:v>
                </c:pt>
                <c:pt idx="291">
                  <c:v>44578</c:v>
                </c:pt>
                <c:pt idx="292">
                  <c:v>44579</c:v>
                </c:pt>
                <c:pt idx="293">
                  <c:v>44580</c:v>
                </c:pt>
                <c:pt idx="294">
                  <c:v>44581</c:v>
                </c:pt>
                <c:pt idx="295">
                  <c:v>44582</c:v>
                </c:pt>
                <c:pt idx="296">
                  <c:v>44583</c:v>
                </c:pt>
                <c:pt idx="297">
                  <c:v>44584</c:v>
                </c:pt>
                <c:pt idx="298">
                  <c:v>44585</c:v>
                </c:pt>
                <c:pt idx="299">
                  <c:v>44586</c:v>
                </c:pt>
                <c:pt idx="300">
                  <c:v>44587</c:v>
                </c:pt>
                <c:pt idx="301">
                  <c:v>44588</c:v>
                </c:pt>
                <c:pt idx="302">
                  <c:v>44589</c:v>
                </c:pt>
                <c:pt idx="303">
                  <c:v>44590</c:v>
                </c:pt>
                <c:pt idx="304">
                  <c:v>44591</c:v>
                </c:pt>
                <c:pt idx="305">
                  <c:v>44592</c:v>
                </c:pt>
                <c:pt idx="306">
                  <c:v>44593</c:v>
                </c:pt>
                <c:pt idx="307">
                  <c:v>44594</c:v>
                </c:pt>
                <c:pt idx="308">
                  <c:v>44595</c:v>
                </c:pt>
                <c:pt idx="309">
                  <c:v>44596</c:v>
                </c:pt>
                <c:pt idx="310">
                  <c:v>44597</c:v>
                </c:pt>
                <c:pt idx="311">
                  <c:v>44598</c:v>
                </c:pt>
                <c:pt idx="312">
                  <c:v>44599</c:v>
                </c:pt>
                <c:pt idx="313">
                  <c:v>44600</c:v>
                </c:pt>
                <c:pt idx="314">
                  <c:v>44601</c:v>
                </c:pt>
                <c:pt idx="315">
                  <c:v>44602</c:v>
                </c:pt>
                <c:pt idx="316">
                  <c:v>44603</c:v>
                </c:pt>
                <c:pt idx="317">
                  <c:v>44604</c:v>
                </c:pt>
                <c:pt idx="318">
                  <c:v>44605</c:v>
                </c:pt>
                <c:pt idx="319">
                  <c:v>44606</c:v>
                </c:pt>
                <c:pt idx="320">
                  <c:v>44607</c:v>
                </c:pt>
                <c:pt idx="321">
                  <c:v>44608</c:v>
                </c:pt>
                <c:pt idx="322">
                  <c:v>44609</c:v>
                </c:pt>
                <c:pt idx="323">
                  <c:v>44610</c:v>
                </c:pt>
                <c:pt idx="324">
                  <c:v>44611</c:v>
                </c:pt>
                <c:pt idx="325">
                  <c:v>44612</c:v>
                </c:pt>
                <c:pt idx="326">
                  <c:v>44613</c:v>
                </c:pt>
                <c:pt idx="327">
                  <c:v>44614</c:v>
                </c:pt>
                <c:pt idx="328">
                  <c:v>44615</c:v>
                </c:pt>
                <c:pt idx="329">
                  <c:v>44616</c:v>
                </c:pt>
                <c:pt idx="330">
                  <c:v>44617</c:v>
                </c:pt>
                <c:pt idx="331">
                  <c:v>44618</c:v>
                </c:pt>
                <c:pt idx="332">
                  <c:v>44619</c:v>
                </c:pt>
                <c:pt idx="333">
                  <c:v>44620</c:v>
                </c:pt>
                <c:pt idx="334">
                  <c:v>44621</c:v>
                </c:pt>
                <c:pt idx="335">
                  <c:v>44622</c:v>
                </c:pt>
                <c:pt idx="336">
                  <c:v>44623</c:v>
                </c:pt>
                <c:pt idx="337">
                  <c:v>44624</c:v>
                </c:pt>
                <c:pt idx="338">
                  <c:v>44625</c:v>
                </c:pt>
                <c:pt idx="339">
                  <c:v>44626</c:v>
                </c:pt>
                <c:pt idx="340">
                  <c:v>44627</c:v>
                </c:pt>
                <c:pt idx="341">
                  <c:v>44628</c:v>
                </c:pt>
                <c:pt idx="342">
                  <c:v>44629</c:v>
                </c:pt>
                <c:pt idx="343">
                  <c:v>44630</c:v>
                </c:pt>
                <c:pt idx="344">
                  <c:v>44631</c:v>
                </c:pt>
                <c:pt idx="345">
                  <c:v>44632</c:v>
                </c:pt>
                <c:pt idx="346">
                  <c:v>44633</c:v>
                </c:pt>
                <c:pt idx="347">
                  <c:v>44634</c:v>
                </c:pt>
                <c:pt idx="348">
                  <c:v>44635</c:v>
                </c:pt>
                <c:pt idx="349">
                  <c:v>44636</c:v>
                </c:pt>
                <c:pt idx="350">
                  <c:v>44637</c:v>
                </c:pt>
                <c:pt idx="351">
                  <c:v>44638</c:v>
                </c:pt>
                <c:pt idx="352">
                  <c:v>44639</c:v>
                </c:pt>
                <c:pt idx="353">
                  <c:v>44640</c:v>
                </c:pt>
                <c:pt idx="354">
                  <c:v>44641</c:v>
                </c:pt>
                <c:pt idx="355">
                  <c:v>44642</c:v>
                </c:pt>
                <c:pt idx="356">
                  <c:v>44643</c:v>
                </c:pt>
                <c:pt idx="357">
                  <c:v>44644</c:v>
                </c:pt>
                <c:pt idx="358">
                  <c:v>44645</c:v>
                </c:pt>
                <c:pt idx="359">
                  <c:v>44646</c:v>
                </c:pt>
                <c:pt idx="360">
                  <c:v>44647</c:v>
                </c:pt>
                <c:pt idx="361">
                  <c:v>44648</c:v>
                </c:pt>
                <c:pt idx="362">
                  <c:v>44649</c:v>
                </c:pt>
                <c:pt idx="363">
                  <c:v>44650</c:v>
                </c:pt>
                <c:pt idx="364">
                  <c:v>44651</c:v>
                </c:pt>
              </c:numCache>
            </c:numRef>
          </c:cat>
          <c:val>
            <c:numRef>
              <c:f>Sheet1!$G$2:$G$366</c:f>
              <c:numCache>
                <c:formatCode>General</c:formatCode>
                <c:ptCount val="365"/>
                <c:pt idx="0">
                  <c:v>150</c:v>
                </c:pt>
                <c:pt idx="1">
                  <c:v>147</c:v>
                </c:pt>
                <c:pt idx="2">
                  <c:v>147</c:v>
                </c:pt>
                <c:pt idx="3">
                  <c:v>132</c:v>
                </c:pt>
                <c:pt idx="4">
                  <c:v>141</c:v>
                </c:pt>
                <c:pt idx="5">
                  <c:v>144</c:v>
                </c:pt>
                <c:pt idx="6">
                  <c:v>101</c:v>
                </c:pt>
                <c:pt idx="7">
                  <c:v>98</c:v>
                </c:pt>
                <c:pt idx="8">
                  <c:v>97</c:v>
                </c:pt>
                <c:pt idx="9">
                  <c:v>106</c:v>
                </c:pt>
                <c:pt idx="10">
                  <c:v>103</c:v>
                </c:pt>
                <c:pt idx="11">
                  <c:v>90</c:v>
                </c:pt>
                <c:pt idx="12">
                  <c:v>81</c:v>
                </c:pt>
                <c:pt idx="13">
                  <c:v>136</c:v>
                </c:pt>
                <c:pt idx="14">
                  <c:v>104</c:v>
                </c:pt>
                <c:pt idx="15">
                  <c:v>118</c:v>
                </c:pt>
                <c:pt idx="16">
                  <c:v>99</c:v>
                </c:pt>
                <c:pt idx="17">
                  <c:v>94</c:v>
                </c:pt>
                <c:pt idx="18">
                  <c:v>159</c:v>
                </c:pt>
                <c:pt idx="19">
                  <c:v>169</c:v>
                </c:pt>
                <c:pt idx="20">
                  <c:v>112</c:v>
                </c:pt>
                <c:pt idx="21">
                  <c:v>112</c:v>
                </c:pt>
                <c:pt idx="22">
                  <c:v>178</c:v>
                </c:pt>
                <c:pt idx="23">
                  <c:v>100</c:v>
                </c:pt>
                <c:pt idx="24">
                  <c:v>88</c:v>
                </c:pt>
                <c:pt idx="25">
                  <c:v>81</c:v>
                </c:pt>
                <c:pt idx="26">
                  <c:v>91</c:v>
                </c:pt>
                <c:pt idx="27">
                  <c:v>109</c:v>
                </c:pt>
                <c:pt idx="28">
                  <c:v>119</c:v>
                </c:pt>
                <c:pt idx="29">
                  <c:v>97</c:v>
                </c:pt>
                <c:pt idx="30">
                  <c:v>104</c:v>
                </c:pt>
                <c:pt idx="31">
                  <c:v>88</c:v>
                </c:pt>
                <c:pt idx="32">
                  <c:v>113</c:v>
                </c:pt>
                <c:pt idx="33">
                  <c:v>110</c:v>
                </c:pt>
                <c:pt idx="34">
                  <c:v>118</c:v>
                </c:pt>
                <c:pt idx="35">
                  <c:v>120</c:v>
                </c:pt>
                <c:pt idx="36">
                  <c:v>89</c:v>
                </c:pt>
                <c:pt idx="37">
                  <c:v>76</c:v>
                </c:pt>
                <c:pt idx="38">
                  <c:v>101</c:v>
                </c:pt>
                <c:pt idx="39">
                  <c:v>124</c:v>
                </c:pt>
                <c:pt idx="40">
                  <c:v>185</c:v>
                </c:pt>
                <c:pt idx="41">
                  <c:v>217</c:v>
                </c:pt>
                <c:pt idx="42">
                  <c:v>244</c:v>
                </c:pt>
                <c:pt idx="43">
                  <c:v>158</c:v>
                </c:pt>
                <c:pt idx="44">
                  <c:v>168</c:v>
                </c:pt>
                <c:pt idx="45">
                  <c:v>293</c:v>
                </c:pt>
                <c:pt idx="46">
                  <c:v>329</c:v>
                </c:pt>
                <c:pt idx="47">
                  <c:v>274</c:v>
                </c:pt>
                <c:pt idx="48">
                  <c:v>200</c:v>
                </c:pt>
                <c:pt idx="49">
                  <c:v>211</c:v>
                </c:pt>
                <c:pt idx="50">
                  <c:v>254</c:v>
                </c:pt>
                <c:pt idx="51">
                  <c:v>218</c:v>
                </c:pt>
                <c:pt idx="52">
                  <c:v>220</c:v>
                </c:pt>
                <c:pt idx="53">
                  <c:v>242</c:v>
                </c:pt>
                <c:pt idx="54">
                  <c:v>315</c:v>
                </c:pt>
                <c:pt idx="55">
                  <c:v>417</c:v>
                </c:pt>
                <c:pt idx="56">
                  <c:v>416</c:v>
                </c:pt>
                <c:pt idx="57">
                  <c:v>353</c:v>
                </c:pt>
                <c:pt idx="58">
                  <c:v>295</c:v>
                </c:pt>
                <c:pt idx="59">
                  <c:v>305</c:v>
                </c:pt>
                <c:pt idx="60">
                  <c:v>305</c:v>
                </c:pt>
                <c:pt idx="61">
                  <c:v>305</c:v>
                </c:pt>
                <c:pt idx="62">
                  <c:v>194</c:v>
                </c:pt>
                <c:pt idx="63">
                  <c:v>135</c:v>
                </c:pt>
                <c:pt idx="64">
                  <c:v>105</c:v>
                </c:pt>
                <c:pt idx="65">
                  <c:v>115</c:v>
                </c:pt>
                <c:pt idx="66">
                  <c:v>117</c:v>
                </c:pt>
                <c:pt idx="67">
                  <c:v>238</c:v>
                </c:pt>
                <c:pt idx="68">
                  <c:v>332</c:v>
                </c:pt>
                <c:pt idx="69">
                  <c:v>416</c:v>
                </c:pt>
                <c:pt idx="70">
                  <c:v>443</c:v>
                </c:pt>
                <c:pt idx="71">
                  <c:v>465</c:v>
                </c:pt>
                <c:pt idx="72">
                  <c:v>444</c:v>
                </c:pt>
                <c:pt idx="73">
                  <c:v>425</c:v>
                </c:pt>
                <c:pt idx="74">
                  <c:v>408</c:v>
                </c:pt>
                <c:pt idx="75">
                  <c:v>442</c:v>
                </c:pt>
                <c:pt idx="76">
                  <c:v>369</c:v>
                </c:pt>
                <c:pt idx="77">
                  <c:v>349</c:v>
                </c:pt>
                <c:pt idx="78">
                  <c:v>319</c:v>
                </c:pt>
                <c:pt idx="79">
                  <c:v>339</c:v>
                </c:pt>
                <c:pt idx="80">
                  <c:v>386</c:v>
                </c:pt>
                <c:pt idx="81">
                  <c:v>309</c:v>
                </c:pt>
                <c:pt idx="82">
                  <c:v>284</c:v>
                </c:pt>
                <c:pt idx="83">
                  <c:v>268</c:v>
                </c:pt>
                <c:pt idx="84">
                  <c:v>364</c:v>
                </c:pt>
                <c:pt idx="85">
                  <c:v>394</c:v>
                </c:pt>
                <c:pt idx="86">
                  <c:v>381</c:v>
                </c:pt>
                <c:pt idx="87">
                  <c:v>232</c:v>
                </c:pt>
                <c:pt idx="88">
                  <c:v>163</c:v>
                </c:pt>
                <c:pt idx="89">
                  <c:v>153</c:v>
                </c:pt>
                <c:pt idx="90">
                  <c:v>302</c:v>
                </c:pt>
                <c:pt idx="91">
                  <c:v>366</c:v>
                </c:pt>
                <c:pt idx="92">
                  <c:v>408</c:v>
                </c:pt>
                <c:pt idx="93">
                  <c:v>310</c:v>
                </c:pt>
                <c:pt idx="94">
                  <c:v>221</c:v>
                </c:pt>
                <c:pt idx="95">
                  <c:v>163</c:v>
                </c:pt>
                <c:pt idx="96">
                  <c:v>141</c:v>
                </c:pt>
                <c:pt idx="97">
                  <c:v>213</c:v>
                </c:pt>
                <c:pt idx="98">
                  <c:v>273</c:v>
                </c:pt>
                <c:pt idx="99">
                  <c:v>244</c:v>
                </c:pt>
                <c:pt idx="100">
                  <c:v>244</c:v>
                </c:pt>
                <c:pt idx="101">
                  <c:v>254</c:v>
                </c:pt>
                <c:pt idx="102">
                  <c:v>275</c:v>
                </c:pt>
                <c:pt idx="103">
                  <c:v>293</c:v>
                </c:pt>
                <c:pt idx="104">
                  <c:v>246</c:v>
                </c:pt>
                <c:pt idx="105">
                  <c:v>213</c:v>
                </c:pt>
                <c:pt idx="106">
                  <c:v>183</c:v>
                </c:pt>
                <c:pt idx="107">
                  <c:v>192</c:v>
                </c:pt>
                <c:pt idx="108">
                  <c:v>338</c:v>
                </c:pt>
                <c:pt idx="109">
                  <c:v>456</c:v>
                </c:pt>
                <c:pt idx="110">
                  <c:v>500</c:v>
                </c:pt>
                <c:pt idx="111">
                  <c:v>509</c:v>
                </c:pt>
                <c:pt idx="112">
                  <c:v>458</c:v>
                </c:pt>
                <c:pt idx="113">
                  <c:v>369</c:v>
                </c:pt>
                <c:pt idx="114">
                  <c:v>387</c:v>
                </c:pt>
                <c:pt idx="115">
                  <c:v>426</c:v>
                </c:pt>
                <c:pt idx="116">
                  <c:v>492</c:v>
                </c:pt>
                <c:pt idx="117">
                  <c:v>541</c:v>
                </c:pt>
                <c:pt idx="118">
                  <c:v>538</c:v>
                </c:pt>
                <c:pt idx="119">
                  <c:v>520</c:v>
                </c:pt>
                <c:pt idx="120">
                  <c:v>514</c:v>
                </c:pt>
                <c:pt idx="121">
                  <c:v>521</c:v>
                </c:pt>
                <c:pt idx="122">
                  <c:v>515</c:v>
                </c:pt>
                <c:pt idx="123">
                  <c:v>504</c:v>
                </c:pt>
                <c:pt idx="124">
                  <c:v>491</c:v>
                </c:pt>
                <c:pt idx="125">
                  <c:v>479</c:v>
                </c:pt>
                <c:pt idx="126">
                  <c:v>434</c:v>
                </c:pt>
                <c:pt idx="127">
                  <c:v>372</c:v>
                </c:pt>
                <c:pt idx="128">
                  <c:v>232</c:v>
                </c:pt>
                <c:pt idx="129">
                  <c:v>175</c:v>
                </c:pt>
                <c:pt idx="130">
                  <c:v>243</c:v>
                </c:pt>
                <c:pt idx="131">
                  <c:v>299</c:v>
                </c:pt>
                <c:pt idx="132">
                  <c:v>297</c:v>
                </c:pt>
                <c:pt idx="133">
                  <c:v>318</c:v>
                </c:pt>
                <c:pt idx="134">
                  <c:v>311</c:v>
                </c:pt>
                <c:pt idx="135">
                  <c:v>401</c:v>
                </c:pt>
                <c:pt idx="136">
                  <c:v>325</c:v>
                </c:pt>
                <c:pt idx="137">
                  <c:v>187</c:v>
                </c:pt>
                <c:pt idx="138">
                  <c:v>194</c:v>
                </c:pt>
                <c:pt idx="139">
                  <c:v>274</c:v>
                </c:pt>
                <c:pt idx="140">
                  <c:v>322</c:v>
                </c:pt>
                <c:pt idx="141">
                  <c:v>200</c:v>
                </c:pt>
                <c:pt idx="142">
                  <c:v>127</c:v>
                </c:pt>
                <c:pt idx="143">
                  <c:v>73</c:v>
                </c:pt>
                <c:pt idx="144">
                  <c:v>121</c:v>
                </c:pt>
                <c:pt idx="145">
                  <c:v>218</c:v>
                </c:pt>
                <c:pt idx="146">
                  <c:v>295</c:v>
                </c:pt>
                <c:pt idx="147">
                  <c:v>315</c:v>
                </c:pt>
                <c:pt idx="148">
                  <c:v>253</c:v>
                </c:pt>
                <c:pt idx="149">
                  <c:v>203</c:v>
                </c:pt>
                <c:pt idx="150">
                  <c:v>208</c:v>
                </c:pt>
                <c:pt idx="151">
                  <c:v>239</c:v>
                </c:pt>
                <c:pt idx="152">
                  <c:v>207</c:v>
                </c:pt>
                <c:pt idx="153">
                  <c:v>165</c:v>
                </c:pt>
                <c:pt idx="154">
                  <c:v>161</c:v>
                </c:pt>
                <c:pt idx="155">
                  <c:v>156</c:v>
                </c:pt>
                <c:pt idx="156">
                  <c:v>232</c:v>
                </c:pt>
                <c:pt idx="157">
                  <c:v>232</c:v>
                </c:pt>
                <c:pt idx="158">
                  <c:v>238</c:v>
                </c:pt>
                <c:pt idx="159">
                  <c:v>282</c:v>
                </c:pt>
                <c:pt idx="160">
                  <c:v>324</c:v>
                </c:pt>
                <c:pt idx="161">
                  <c:v>288</c:v>
                </c:pt>
                <c:pt idx="162">
                  <c:v>291</c:v>
                </c:pt>
                <c:pt idx="163">
                  <c:v>283</c:v>
                </c:pt>
                <c:pt idx="164">
                  <c:v>339</c:v>
                </c:pt>
                <c:pt idx="165">
                  <c:v>359</c:v>
                </c:pt>
                <c:pt idx="166">
                  <c:v>303</c:v>
                </c:pt>
                <c:pt idx="167">
                  <c:v>217</c:v>
                </c:pt>
                <c:pt idx="168">
                  <c:v>212</c:v>
                </c:pt>
                <c:pt idx="169">
                  <c:v>178</c:v>
                </c:pt>
                <c:pt idx="170">
                  <c:v>122</c:v>
                </c:pt>
                <c:pt idx="171">
                  <c:v>91</c:v>
                </c:pt>
                <c:pt idx="172">
                  <c:v>125</c:v>
                </c:pt>
                <c:pt idx="173">
                  <c:v>212</c:v>
                </c:pt>
                <c:pt idx="174">
                  <c:v>192</c:v>
                </c:pt>
                <c:pt idx="175">
                  <c:v>159</c:v>
                </c:pt>
                <c:pt idx="176">
                  <c:v>99</c:v>
                </c:pt>
                <c:pt idx="177">
                  <c:v>146</c:v>
                </c:pt>
                <c:pt idx="178">
                  <c:v>138</c:v>
                </c:pt>
                <c:pt idx="179">
                  <c:v>223</c:v>
                </c:pt>
                <c:pt idx="180">
                  <c:v>293</c:v>
                </c:pt>
                <c:pt idx="181">
                  <c:v>270</c:v>
                </c:pt>
                <c:pt idx="182">
                  <c:v>270</c:v>
                </c:pt>
                <c:pt idx="183">
                  <c:v>87</c:v>
                </c:pt>
                <c:pt idx="184">
                  <c:v>38</c:v>
                </c:pt>
                <c:pt idx="185">
                  <c:v>75</c:v>
                </c:pt>
                <c:pt idx="186">
                  <c:v>92</c:v>
                </c:pt>
                <c:pt idx="187">
                  <c:v>55</c:v>
                </c:pt>
                <c:pt idx="188">
                  <c:v>57</c:v>
                </c:pt>
                <c:pt idx="189">
                  <c:v>71</c:v>
                </c:pt>
                <c:pt idx="190">
                  <c:v>95</c:v>
                </c:pt>
                <c:pt idx="191">
                  <c:v>130</c:v>
                </c:pt>
                <c:pt idx="192">
                  <c:v>145</c:v>
                </c:pt>
                <c:pt idx="193">
                  <c:v>117</c:v>
                </c:pt>
                <c:pt idx="194">
                  <c:v>110</c:v>
                </c:pt>
                <c:pt idx="195">
                  <c:v>109</c:v>
                </c:pt>
                <c:pt idx="196">
                  <c:v>103</c:v>
                </c:pt>
                <c:pt idx="197">
                  <c:v>103</c:v>
                </c:pt>
                <c:pt idx="198">
                  <c:v>58</c:v>
                </c:pt>
                <c:pt idx="199">
                  <c:v>147</c:v>
                </c:pt>
                <c:pt idx="200">
                  <c:v>229</c:v>
                </c:pt>
                <c:pt idx="201">
                  <c:v>99</c:v>
                </c:pt>
                <c:pt idx="202">
                  <c:v>66</c:v>
                </c:pt>
                <c:pt idx="203">
                  <c:v>85</c:v>
                </c:pt>
                <c:pt idx="204">
                  <c:v>113</c:v>
                </c:pt>
                <c:pt idx="205">
                  <c:v>112</c:v>
                </c:pt>
                <c:pt idx="206">
                  <c:v>73</c:v>
                </c:pt>
                <c:pt idx="207">
                  <c:v>47</c:v>
                </c:pt>
                <c:pt idx="208">
                  <c:v>60</c:v>
                </c:pt>
                <c:pt idx="209">
                  <c:v>100</c:v>
                </c:pt>
                <c:pt idx="210">
                  <c:v>94</c:v>
                </c:pt>
                <c:pt idx="211">
                  <c:v>83</c:v>
                </c:pt>
                <c:pt idx="212">
                  <c:v>86</c:v>
                </c:pt>
                <c:pt idx="213">
                  <c:v>55</c:v>
                </c:pt>
                <c:pt idx="214">
                  <c:v>73</c:v>
                </c:pt>
                <c:pt idx="215">
                  <c:v>92</c:v>
                </c:pt>
                <c:pt idx="216">
                  <c:v>93</c:v>
                </c:pt>
                <c:pt idx="217">
                  <c:v>74</c:v>
                </c:pt>
                <c:pt idx="218">
                  <c:v>83</c:v>
                </c:pt>
                <c:pt idx="219">
                  <c:v>95</c:v>
                </c:pt>
                <c:pt idx="220">
                  <c:v>89</c:v>
                </c:pt>
                <c:pt idx="221">
                  <c:v>99</c:v>
                </c:pt>
                <c:pt idx="222">
                  <c:v>88</c:v>
                </c:pt>
                <c:pt idx="223">
                  <c:v>65</c:v>
                </c:pt>
                <c:pt idx="224">
                  <c:v>129</c:v>
                </c:pt>
                <c:pt idx="225">
                  <c:v>164</c:v>
                </c:pt>
                <c:pt idx="226">
                  <c:v>122</c:v>
                </c:pt>
                <c:pt idx="227">
                  <c:v>98</c:v>
                </c:pt>
                <c:pt idx="228">
                  <c:v>98</c:v>
                </c:pt>
                <c:pt idx="229">
                  <c:v>165</c:v>
                </c:pt>
                <c:pt idx="230">
                  <c:v>151</c:v>
                </c:pt>
                <c:pt idx="231">
                  <c:v>122</c:v>
                </c:pt>
                <c:pt idx="232">
                  <c:v>166</c:v>
                </c:pt>
                <c:pt idx="233">
                  <c:v>164</c:v>
                </c:pt>
                <c:pt idx="234">
                  <c:v>133</c:v>
                </c:pt>
                <c:pt idx="235">
                  <c:v>83</c:v>
                </c:pt>
                <c:pt idx="236">
                  <c:v>34</c:v>
                </c:pt>
                <c:pt idx="237">
                  <c:v>46</c:v>
                </c:pt>
                <c:pt idx="238">
                  <c:v>65</c:v>
                </c:pt>
                <c:pt idx="239">
                  <c:v>59</c:v>
                </c:pt>
                <c:pt idx="240">
                  <c:v>65</c:v>
                </c:pt>
                <c:pt idx="241">
                  <c:v>112</c:v>
                </c:pt>
                <c:pt idx="242">
                  <c:v>150</c:v>
                </c:pt>
                <c:pt idx="243">
                  <c:v>155</c:v>
                </c:pt>
                <c:pt idx="244">
                  <c:v>150</c:v>
                </c:pt>
                <c:pt idx="245">
                  <c:v>122</c:v>
                </c:pt>
                <c:pt idx="246">
                  <c:v>90</c:v>
                </c:pt>
                <c:pt idx="247">
                  <c:v>70</c:v>
                </c:pt>
                <c:pt idx="248">
                  <c:v>74</c:v>
                </c:pt>
                <c:pt idx="249">
                  <c:v>95</c:v>
                </c:pt>
                <c:pt idx="250">
                  <c:v>118</c:v>
                </c:pt>
                <c:pt idx="251">
                  <c:v>121</c:v>
                </c:pt>
                <c:pt idx="252">
                  <c:v>134</c:v>
                </c:pt>
                <c:pt idx="253">
                  <c:v>169</c:v>
                </c:pt>
                <c:pt idx="254">
                  <c:v>131</c:v>
                </c:pt>
                <c:pt idx="255">
                  <c:v>115</c:v>
                </c:pt>
                <c:pt idx="256">
                  <c:v>116</c:v>
                </c:pt>
                <c:pt idx="257">
                  <c:v>117</c:v>
                </c:pt>
                <c:pt idx="258">
                  <c:v>141</c:v>
                </c:pt>
                <c:pt idx="259">
                  <c:v>138</c:v>
                </c:pt>
                <c:pt idx="260">
                  <c:v>183</c:v>
                </c:pt>
                <c:pt idx="261">
                  <c:v>181</c:v>
                </c:pt>
                <c:pt idx="262">
                  <c:v>150</c:v>
                </c:pt>
                <c:pt idx="263">
                  <c:v>81</c:v>
                </c:pt>
                <c:pt idx="264">
                  <c:v>27</c:v>
                </c:pt>
                <c:pt idx="265">
                  <c:v>22</c:v>
                </c:pt>
                <c:pt idx="266">
                  <c:v>32</c:v>
                </c:pt>
                <c:pt idx="267">
                  <c:v>39</c:v>
                </c:pt>
                <c:pt idx="268">
                  <c:v>38</c:v>
                </c:pt>
                <c:pt idx="269">
                  <c:v>45</c:v>
                </c:pt>
                <c:pt idx="270">
                  <c:v>87</c:v>
                </c:pt>
                <c:pt idx="271">
                  <c:v>137</c:v>
                </c:pt>
                <c:pt idx="272">
                  <c:v>126</c:v>
                </c:pt>
                <c:pt idx="273">
                  <c:v>225</c:v>
                </c:pt>
                <c:pt idx="274">
                  <c:v>229</c:v>
                </c:pt>
                <c:pt idx="275">
                  <c:v>151</c:v>
                </c:pt>
                <c:pt idx="276">
                  <c:v>151</c:v>
                </c:pt>
                <c:pt idx="277">
                  <c:v>112</c:v>
                </c:pt>
                <c:pt idx="278">
                  <c:v>96</c:v>
                </c:pt>
                <c:pt idx="279">
                  <c:v>77</c:v>
                </c:pt>
                <c:pt idx="280">
                  <c:v>72</c:v>
                </c:pt>
                <c:pt idx="281">
                  <c:v>106</c:v>
                </c:pt>
                <c:pt idx="282">
                  <c:v>79</c:v>
                </c:pt>
                <c:pt idx="283">
                  <c:v>80</c:v>
                </c:pt>
                <c:pt idx="284">
                  <c:v>85</c:v>
                </c:pt>
                <c:pt idx="285">
                  <c:v>137</c:v>
                </c:pt>
                <c:pt idx="286">
                  <c:v>108</c:v>
                </c:pt>
                <c:pt idx="287">
                  <c:v>117</c:v>
                </c:pt>
                <c:pt idx="288">
                  <c:v>129</c:v>
                </c:pt>
                <c:pt idx="289">
                  <c:v>142</c:v>
                </c:pt>
                <c:pt idx="290">
                  <c:v>157</c:v>
                </c:pt>
                <c:pt idx="291">
                  <c:v>131</c:v>
                </c:pt>
                <c:pt idx="292">
                  <c:v>109</c:v>
                </c:pt>
                <c:pt idx="293">
                  <c:v>74</c:v>
                </c:pt>
                <c:pt idx="294">
                  <c:v>121</c:v>
                </c:pt>
                <c:pt idx="295">
                  <c:v>139</c:v>
                </c:pt>
                <c:pt idx="296">
                  <c:v>243</c:v>
                </c:pt>
                <c:pt idx="297">
                  <c:v>121</c:v>
                </c:pt>
                <c:pt idx="298">
                  <c:v>44</c:v>
                </c:pt>
                <c:pt idx="299">
                  <c:v>46</c:v>
                </c:pt>
                <c:pt idx="300">
                  <c:v>60</c:v>
                </c:pt>
                <c:pt idx="301">
                  <c:v>119</c:v>
                </c:pt>
                <c:pt idx="302">
                  <c:v>152</c:v>
                </c:pt>
                <c:pt idx="303">
                  <c:v>102</c:v>
                </c:pt>
                <c:pt idx="304">
                  <c:v>62</c:v>
                </c:pt>
                <c:pt idx="305">
                  <c:v>72</c:v>
                </c:pt>
                <c:pt idx="306">
                  <c:v>55</c:v>
                </c:pt>
                <c:pt idx="307">
                  <c:v>103</c:v>
                </c:pt>
                <c:pt idx="308">
                  <c:v>167</c:v>
                </c:pt>
                <c:pt idx="309">
                  <c:v>167</c:v>
                </c:pt>
                <c:pt idx="310">
                  <c:v>51</c:v>
                </c:pt>
                <c:pt idx="311">
                  <c:v>88</c:v>
                </c:pt>
                <c:pt idx="312">
                  <c:v>62</c:v>
                </c:pt>
                <c:pt idx="313">
                  <c:v>80</c:v>
                </c:pt>
                <c:pt idx="314">
                  <c:v>108</c:v>
                </c:pt>
                <c:pt idx="315">
                  <c:v>147</c:v>
                </c:pt>
                <c:pt idx="316">
                  <c:v>156</c:v>
                </c:pt>
                <c:pt idx="317">
                  <c:v>85</c:v>
                </c:pt>
                <c:pt idx="318">
                  <c:v>83</c:v>
                </c:pt>
                <c:pt idx="319">
                  <c:v>92</c:v>
                </c:pt>
                <c:pt idx="320">
                  <c:v>90</c:v>
                </c:pt>
                <c:pt idx="321">
                  <c:v>70</c:v>
                </c:pt>
                <c:pt idx="322">
                  <c:v>84</c:v>
                </c:pt>
                <c:pt idx="323">
                  <c:v>143</c:v>
                </c:pt>
                <c:pt idx="324">
                  <c:v>146</c:v>
                </c:pt>
                <c:pt idx="325">
                  <c:v>112</c:v>
                </c:pt>
                <c:pt idx="326">
                  <c:v>121</c:v>
                </c:pt>
                <c:pt idx="327">
                  <c:v>170</c:v>
                </c:pt>
                <c:pt idx="328">
                  <c:v>123</c:v>
                </c:pt>
                <c:pt idx="329">
                  <c:v>90</c:v>
                </c:pt>
                <c:pt idx="330">
                  <c:v>104</c:v>
                </c:pt>
                <c:pt idx="331">
                  <c:v>136</c:v>
                </c:pt>
                <c:pt idx="332">
                  <c:v>175</c:v>
                </c:pt>
                <c:pt idx="333">
                  <c:v>139</c:v>
                </c:pt>
                <c:pt idx="334">
                  <c:v>100</c:v>
                </c:pt>
                <c:pt idx="335">
                  <c:v>167</c:v>
                </c:pt>
                <c:pt idx="336">
                  <c:v>200</c:v>
                </c:pt>
                <c:pt idx="337">
                  <c:v>170</c:v>
                </c:pt>
                <c:pt idx="338">
                  <c:v>123</c:v>
                </c:pt>
                <c:pt idx="339">
                  <c:v>120</c:v>
                </c:pt>
                <c:pt idx="340">
                  <c:v>139</c:v>
                </c:pt>
                <c:pt idx="341">
                  <c:v>142</c:v>
                </c:pt>
                <c:pt idx="342">
                  <c:v>136</c:v>
                </c:pt>
                <c:pt idx="343">
                  <c:v>106</c:v>
                </c:pt>
                <c:pt idx="344">
                  <c:v>98</c:v>
                </c:pt>
                <c:pt idx="345">
                  <c:v>75</c:v>
                </c:pt>
                <c:pt idx="346">
                  <c:v>85</c:v>
                </c:pt>
                <c:pt idx="347">
                  <c:v>85</c:v>
                </c:pt>
                <c:pt idx="348">
                  <c:v>105</c:v>
                </c:pt>
                <c:pt idx="349">
                  <c:v>109</c:v>
                </c:pt>
                <c:pt idx="350">
                  <c:v>122</c:v>
                </c:pt>
                <c:pt idx="351">
                  <c:v>146</c:v>
                </c:pt>
                <c:pt idx="352">
                  <c:v>203</c:v>
                </c:pt>
                <c:pt idx="353">
                  <c:v>197</c:v>
                </c:pt>
                <c:pt idx="354">
                  <c:v>153</c:v>
                </c:pt>
                <c:pt idx="355">
                  <c:v>147</c:v>
                </c:pt>
                <c:pt idx="356">
                  <c:v>133</c:v>
                </c:pt>
                <c:pt idx="357">
                  <c:v>116</c:v>
                </c:pt>
                <c:pt idx="358">
                  <c:v>74</c:v>
                </c:pt>
                <c:pt idx="359">
                  <c:v>65</c:v>
                </c:pt>
                <c:pt idx="360">
                  <c:v>99</c:v>
                </c:pt>
                <c:pt idx="361">
                  <c:v>142</c:v>
                </c:pt>
                <c:pt idx="362">
                  <c:v>160</c:v>
                </c:pt>
                <c:pt idx="363">
                  <c:v>137</c:v>
                </c:pt>
                <c:pt idx="364">
                  <c:v>117</c:v>
                </c:pt>
              </c:numCache>
            </c:numRef>
          </c:val>
          <c:extLst>
            <c:ext xmlns:c16="http://schemas.microsoft.com/office/drawing/2014/chart" uri="{C3380CC4-5D6E-409C-BE32-E72D297353CC}">
              <c16:uniqueId val="{00000005-3DDC-4BD1-8F7B-C12896DDD855}"/>
            </c:ext>
          </c:extLst>
        </c:ser>
        <c:ser>
          <c:idx val="6"/>
          <c:order val="6"/>
          <c:tx>
            <c:strRef>
              <c:f>Sheet1!$H$1</c:f>
              <c:strCache>
                <c:ptCount val="1"/>
                <c:pt idx="0">
                  <c:v>Lignite</c:v>
                </c:pt>
              </c:strCache>
            </c:strRef>
          </c:tx>
          <c:spPr>
            <a:solidFill>
              <a:srgbClr val="575756"/>
            </a:solidFill>
            <a:ln>
              <a:solidFill>
                <a:srgbClr val="575756"/>
              </a:solidFill>
            </a:ln>
            <a:effectLst/>
          </c:spPr>
          <c:cat>
            <c:numRef>
              <c:f>Sheet1!$A$2:$A$366</c:f>
              <c:numCache>
                <c:formatCode>m/d/yyyy</c:formatCode>
                <c:ptCount val="365"/>
                <c:pt idx="0">
                  <c:v>44287</c:v>
                </c:pt>
                <c:pt idx="1">
                  <c:v>44288</c:v>
                </c:pt>
                <c:pt idx="2">
                  <c:v>44289</c:v>
                </c:pt>
                <c:pt idx="3">
                  <c:v>44290</c:v>
                </c:pt>
                <c:pt idx="4">
                  <c:v>44291</c:v>
                </c:pt>
                <c:pt idx="5">
                  <c:v>44292</c:v>
                </c:pt>
                <c:pt idx="6">
                  <c:v>44293</c:v>
                </c:pt>
                <c:pt idx="7">
                  <c:v>44294</c:v>
                </c:pt>
                <c:pt idx="8">
                  <c:v>44295</c:v>
                </c:pt>
                <c:pt idx="9">
                  <c:v>44296</c:v>
                </c:pt>
                <c:pt idx="10">
                  <c:v>44297</c:v>
                </c:pt>
                <c:pt idx="11">
                  <c:v>44298</c:v>
                </c:pt>
                <c:pt idx="12">
                  <c:v>44299</c:v>
                </c:pt>
                <c:pt idx="13">
                  <c:v>44300</c:v>
                </c:pt>
                <c:pt idx="14">
                  <c:v>44301</c:v>
                </c:pt>
                <c:pt idx="15">
                  <c:v>44302</c:v>
                </c:pt>
                <c:pt idx="16">
                  <c:v>44303</c:v>
                </c:pt>
                <c:pt idx="17">
                  <c:v>44304</c:v>
                </c:pt>
                <c:pt idx="18">
                  <c:v>44305</c:v>
                </c:pt>
                <c:pt idx="19">
                  <c:v>44306</c:v>
                </c:pt>
                <c:pt idx="20">
                  <c:v>44307</c:v>
                </c:pt>
                <c:pt idx="21">
                  <c:v>44308</c:v>
                </c:pt>
                <c:pt idx="22">
                  <c:v>44309</c:v>
                </c:pt>
                <c:pt idx="23">
                  <c:v>44310</c:v>
                </c:pt>
                <c:pt idx="24">
                  <c:v>44311</c:v>
                </c:pt>
                <c:pt idx="25">
                  <c:v>44312</c:v>
                </c:pt>
                <c:pt idx="26">
                  <c:v>44313</c:v>
                </c:pt>
                <c:pt idx="27">
                  <c:v>44314</c:v>
                </c:pt>
                <c:pt idx="28">
                  <c:v>44315</c:v>
                </c:pt>
                <c:pt idx="29">
                  <c:v>44316</c:v>
                </c:pt>
                <c:pt idx="30">
                  <c:v>44317</c:v>
                </c:pt>
                <c:pt idx="31">
                  <c:v>44318</c:v>
                </c:pt>
                <c:pt idx="32">
                  <c:v>44319</c:v>
                </c:pt>
                <c:pt idx="33">
                  <c:v>44320</c:v>
                </c:pt>
                <c:pt idx="34">
                  <c:v>44321</c:v>
                </c:pt>
                <c:pt idx="35">
                  <c:v>44322</c:v>
                </c:pt>
                <c:pt idx="36">
                  <c:v>44323</c:v>
                </c:pt>
                <c:pt idx="37">
                  <c:v>44324</c:v>
                </c:pt>
                <c:pt idx="38">
                  <c:v>44325</c:v>
                </c:pt>
                <c:pt idx="39">
                  <c:v>44326</c:v>
                </c:pt>
                <c:pt idx="40">
                  <c:v>44327</c:v>
                </c:pt>
                <c:pt idx="41">
                  <c:v>44328</c:v>
                </c:pt>
                <c:pt idx="42">
                  <c:v>44329</c:v>
                </c:pt>
                <c:pt idx="43">
                  <c:v>44330</c:v>
                </c:pt>
                <c:pt idx="44">
                  <c:v>44331</c:v>
                </c:pt>
                <c:pt idx="45">
                  <c:v>44332</c:v>
                </c:pt>
                <c:pt idx="46">
                  <c:v>44333</c:v>
                </c:pt>
                <c:pt idx="47">
                  <c:v>44334</c:v>
                </c:pt>
                <c:pt idx="48">
                  <c:v>44335</c:v>
                </c:pt>
                <c:pt idx="49">
                  <c:v>44336</c:v>
                </c:pt>
                <c:pt idx="50">
                  <c:v>44337</c:v>
                </c:pt>
                <c:pt idx="51">
                  <c:v>44338</c:v>
                </c:pt>
                <c:pt idx="52">
                  <c:v>44339</c:v>
                </c:pt>
                <c:pt idx="53">
                  <c:v>44340</c:v>
                </c:pt>
                <c:pt idx="54">
                  <c:v>44341</c:v>
                </c:pt>
                <c:pt idx="55">
                  <c:v>44342</c:v>
                </c:pt>
                <c:pt idx="56">
                  <c:v>44343</c:v>
                </c:pt>
                <c:pt idx="57">
                  <c:v>44344</c:v>
                </c:pt>
                <c:pt idx="58">
                  <c:v>44345</c:v>
                </c:pt>
                <c:pt idx="59">
                  <c:v>44346</c:v>
                </c:pt>
                <c:pt idx="60">
                  <c:v>44347</c:v>
                </c:pt>
                <c:pt idx="61">
                  <c:v>44348</c:v>
                </c:pt>
                <c:pt idx="62">
                  <c:v>44349</c:v>
                </c:pt>
                <c:pt idx="63">
                  <c:v>44350</c:v>
                </c:pt>
                <c:pt idx="64">
                  <c:v>44351</c:v>
                </c:pt>
                <c:pt idx="65">
                  <c:v>44352</c:v>
                </c:pt>
                <c:pt idx="66">
                  <c:v>44353</c:v>
                </c:pt>
                <c:pt idx="67">
                  <c:v>44354</c:v>
                </c:pt>
                <c:pt idx="68">
                  <c:v>44355</c:v>
                </c:pt>
                <c:pt idx="69">
                  <c:v>44356</c:v>
                </c:pt>
                <c:pt idx="70">
                  <c:v>44357</c:v>
                </c:pt>
                <c:pt idx="71">
                  <c:v>44358</c:v>
                </c:pt>
                <c:pt idx="72">
                  <c:v>44359</c:v>
                </c:pt>
                <c:pt idx="73">
                  <c:v>44360</c:v>
                </c:pt>
                <c:pt idx="74">
                  <c:v>44361</c:v>
                </c:pt>
                <c:pt idx="75">
                  <c:v>44362</c:v>
                </c:pt>
                <c:pt idx="76">
                  <c:v>44363</c:v>
                </c:pt>
                <c:pt idx="77">
                  <c:v>44364</c:v>
                </c:pt>
                <c:pt idx="78">
                  <c:v>44365</c:v>
                </c:pt>
                <c:pt idx="79">
                  <c:v>44366</c:v>
                </c:pt>
                <c:pt idx="80">
                  <c:v>44367</c:v>
                </c:pt>
                <c:pt idx="81">
                  <c:v>44368</c:v>
                </c:pt>
                <c:pt idx="82">
                  <c:v>44369</c:v>
                </c:pt>
                <c:pt idx="83">
                  <c:v>44370</c:v>
                </c:pt>
                <c:pt idx="84">
                  <c:v>44371</c:v>
                </c:pt>
                <c:pt idx="85">
                  <c:v>44372</c:v>
                </c:pt>
                <c:pt idx="86">
                  <c:v>44373</c:v>
                </c:pt>
                <c:pt idx="87">
                  <c:v>44374</c:v>
                </c:pt>
                <c:pt idx="88">
                  <c:v>44375</c:v>
                </c:pt>
                <c:pt idx="89">
                  <c:v>44376</c:v>
                </c:pt>
                <c:pt idx="90">
                  <c:v>44377</c:v>
                </c:pt>
                <c:pt idx="91">
                  <c:v>44378</c:v>
                </c:pt>
                <c:pt idx="92">
                  <c:v>44379</c:v>
                </c:pt>
                <c:pt idx="93">
                  <c:v>44380</c:v>
                </c:pt>
                <c:pt idx="94">
                  <c:v>44381</c:v>
                </c:pt>
                <c:pt idx="95">
                  <c:v>44382</c:v>
                </c:pt>
                <c:pt idx="96">
                  <c:v>44383</c:v>
                </c:pt>
                <c:pt idx="97">
                  <c:v>44384</c:v>
                </c:pt>
                <c:pt idx="98">
                  <c:v>44385</c:v>
                </c:pt>
                <c:pt idx="99">
                  <c:v>44386</c:v>
                </c:pt>
                <c:pt idx="100">
                  <c:v>44387</c:v>
                </c:pt>
                <c:pt idx="101">
                  <c:v>44388</c:v>
                </c:pt>
                <c:pt idx="102">
                  <c:v>44389</c:v>
                </c:pt>
                <c:pt idx="103">
                  <c:v>44390</c:v>
                </c:pt>
                <c:pt idx="104">
                  <c:v>44391</c:v>
                </c:pt>
                <c:pt idx="105">
                  <c:v>44392</c:v>
                </c:pt>
                <c:pt idx="106">
                  <c:v>44393</c:v>
                </c:pt>
                <c:pt idx="107">
                  <c:v>44394</c:v>
                </c:pt>
                <c:pt idx="108">
                  <c:v>44395</c:v>
                </c:pt>
                <c:pt idx="109">
                  <c:v>44396</c:v>
                </c:pt>
                <c:pt idx="110">
                  <c:v>44397</c:v>
                </c:pt>
                <c:pt idx="111">
                  <c:v>44398</c:v>
                </c:pt>
                <c:pt idx="112">
                  <c:v>44399</c:v>
                </c:pt>
                <c:pt idx="113">
                  <c:v>44400</c:v>
                </c:pt>
                <c:pt idx="114">
                  <c:v>44401</c:v>
                </c:pt>
                <c:pt idx="115">
                  <c:v>44402</c:v>
                </c:pt>
                <c:pt idx="116">
                  <c:v>44403</c:v>
                </c:pt>
                <c:pt idx="117">
                  <c:v>44404</c:v>
                </c:pt>
                <c:pt idx="118">
                  <c:v>44405</c:v>
                </c:pt>
                <c:pt idx="119">
                  <c:v>44406</c:v>
                </c:pt>
                <c:pt idx="120">
                  <c:v>44407</c:v>
                </c:pt>
                <c:pt idx="121">
                  <c:v>44408</c:v>
                </c:pt>
                <c:pt idx="122">
                  <c:v>44409</c:v>
                </c:pt>
                <c:pt idx="123">
                  <c:v>44410</c:v>
                </c:pt>
                <c:pt idx="124">
                  <c:v>44411</c:v>
                </c:pt>
                <c:pt idx="125">
                  <c:v>44412</c:v>
                </c:pt>
                <c:pt idx="126">
                  <c:v>44413</c:v>
                </c:pt>
                <c:pt idx="127">
                  <c:v>44414</c:v>
                </c:pt>
                <c:pt idx="128">
                  <c:v>44415</c:v>
                </c:pt>
                <c:pt idx="129">
                  <c:v>44416</c:v>
                </c:pt>
                <c:pt idx="130">
                  <c:v>44417</c:v>
                </c:pt>
                <c:pt idx="131">
                  <c:v>44418</c:v>
                </c:pt>
                <c:pt idx="132">
                  <c:v>44419</c:v>
                </c:pt>
                <c:pt idx="133">
                  <c:v>44420</c:v>
                </c:pt>
                <c:pt idx="134">
                  <c:v>44421</c:v>
                </c:pt>
                <c:pt idx="135">
                  <c:v>44422</c:v>
                </c:pt>
                <c:pt idx="136">
                  <c:v>44423</c:v>
                </c:pt>
                <c:pt idx="137">
                  <c:v>44424</c:v>
                </c:pt>
                <c:pt idx="138">
                  <c:v>44425</c:v>
                </c:pt>
                <c:pt idx="139">
                  <c:v>44426</c:v>
                </c:pt>
                <c:pt idx="140">
                  <c:v>44427</c:v>
                </c:pt>
                <c:pt idx="141">
                  <c:v>44428</c:v>
                </c:pt>
                <c:pt idx="142">
                  <c:v>44429</c:v>
                </c:pt>
                <c:pt idx="143">
                  <c:v>44430</c:v>
                </c:pt>
                <c:pt idx="144">
                  <c:v>44431</c:v>
                </c:pt>
                <c:pt idx="145">
                  <c:v>44432</c:v>
                </c:pt>
                <c:pt idx="146">
                  <c:v>44433</c:v>
                </c:pt>
                <c:pt idx="147">
                  <c:v>44434</c:v>
                </c:pt>
                <c:pt idx="148">
                  <c:v>44435</c:v>
                </c:pt>
                <c:pt idx="149">
                  <c:v>44436</c:v>
                </c:pt>
                <c:pt idx="150">
                  <c:v>44437</c:v>
                </c:pt>
                <c:pt idx="151">
                  <c:v>44438</c:v>
                </c:pt>
                <c:pt idx="152">
                  <c:v>44439</c:v>
                </c:pt>
                <c:pt idx="153">
                  <c:v>44440</c:v>
                </c:pt>
                <c:pt idx="154">
                  <c:v>44441</c:v>
                </c:pt>
                <c:pt idx="155">
                  <c:v>44442</c:v>
                </c:pt>
                <c:pt idx="156">
                  <c:v>44443</c:v>
                </c:pt>
                <c:pt idx="157">
                  <c:v>44444</c:v>
                </c:pt>
                <c:pt idx="158">
                  <c:v>44445</c:v>
                </c:pt>
                <c:pt idx="159">
                  <c:v>44446</c:v>
                </c:pt>
                <c:pt idx="160">
                  <c:v>44447</c:v>
                </c:pt>
                <c:pt idx="161">
                  <c:v>44448</c:v>
                </c:pt>
                <c:pt idx="162">
                  <c:v>44449</c:v>
                </c:pt>
                <c:pt idx="163">
                  <c:v>44450</c:v>
                </c:pt>
                <c:pt idx="164">
                  <c:v>44451</c:v>
                </c:pt>
                <c:pt idx="165">
                  <c:v>44452</c:v>
                </c:pt>
                <c:pt idx="166">
                  <c:v>44453</c:v>
                </c:pt>
                <c:pt idx="167">
                  <c:v>44454</c:v>
                </c:pt>
                <c:pt idx="168">
                  <c:v>44455</c:v>
                </c:pt>
                <c:pt idx="169">
                  <c:v>44456</c:v>
                </c:pt>
                <c:pt idx="170">
                  <c:v>44457</c:v>
                </c:pt>
                <c:pt idx="171">
                  <c:v>44458</c:v>
                </c:pt>
                <c:pt idx="172">
                  <c:v>44459</c:v>
                </c:pt>
                <c:pt idx="173">
                  <c:v>44460</c:v>
                </c:pt>
                <c:pt idx="174">
                  <c:v>44461</c:v>
                </c:pt>
                <c:pt idx="175">
                  <c:v>44462</c:v>
                </c:pt>
                <c:pt idx="176">
                  <c:v>44463</c:v>
                </c:pt>
                <c:pt idx="177">
                  <c:v>44464</c:v>
                </c:pt>
                <c:pt idx="178">
                  <c:v>44465</c:v>
                </c:pt>
                <c:pt idx="179">
                  <c:v>44466</c:v>
                </c:pt>
                <c:pt idx="180">
                  <c:v>44467</c:v>
                </c:pt>
                <c:pt idx="181">
                  <c:v>44468</c:v>
                </c:pt>
                <c:pt idx="182">
                  <c:v>44469</c:v>
                </c:pt>
                <c:pt idx="183">
                  <c:v>44470</c:v>
                </c:pt>
                <c:pt idx="184">
                  <c:v>44471</c:v>
                </c:pt>
                <c:pt idx="185">
                  <c:v>44472</c:v>
                </c:pt>
                <c:pt idx="186">
                  <c:v>44473</c:v>
                </c:pt>
                <c:pt idx="187">
                  <c:v>44474</c:v>
                </c:pt>
                <c:pt idx="188">
                  <c:v>44475</c:v>
                </c:pt>
                <c:pt idx="189">
                  <c:v>44476</c:v>
                </c:pt>
                <c:pt idx="190">
                  <c:v>44477</c:v>
                </c:pt>
                <c:pt idx="191">
                  <c:v>44478</c:v>
                </c:pt>
                <c:pt idx="192">
                  <c:v>44479</c:v>
                </c:pt>
                <c:pt idx="193">
                  <c:v>44480</c:v>
                </c:pt>
                <c:pt idx="194">
                  <c:v>44481</c:v>
                </c:pt>
                <c:pt idx="195">
                  <c:v>44482</c:v>
                </c:pt>
                <c:pt idx="196">
                  <c:v>44483</c:v>
                </c:pt>
                <c:pt idx="197">
                  <c:v>44484</c:v>
                </c:pt>
                <c:pt idx="198">
                  <c:v>44485</c:v>
                </c:pt>
                <c:pt idx="199">
                  <c:v>44486</c:v>
                </c:pt>
                <c:pt idx="200">
                  <c:v>44487</c:v>
                </c:pt>
                <c:pt idx="201">
                  <c:v>44488</c:v>
                </c:pt>
                <c:pt idx="202">
                  <c:v>44489</c:v>
                </c:pt>
                <c:pt idx="203">
                  <c:v>44490</c:v>
                </c:pt>
                <c:pt idx="204">
                  <c:v>44491</c:v>
                </c:pt>
                <c:pt idx="205">
                  <c:v>44492</c:v>
                </c:pt>
                <c:pt idx="206">
                  <c:v>44493</c:v>
                </c:pt>
                <c:pt idx="207">
                  <c:v>44494</c:v>
                </c:pt>
                <c:pt idx="208">
                  <c:v>44495</c:v>
                </c:pt>
                <c:pt idx="209">
                  <c:v>44496</c:v>
                </c:pt>
                <c:pt idx="210">
                  <c:v>44497</c:v>
                </c:pt>
                <c:pt idx="211">
                  <c:v>44498</c:v>
                </c:pt>
                <c:pt idx="212">
                  <c:v>44499</c:v>
                </c:pt>
                <c:pt idx="213">
                  <c:v>44500</c:v>
                </c:pt>
                <c:pt idx="214">
                  <c:v>44501</c:v>
                </c:pt>
                <c:pt idx="215">
                  <c:v>44502</c:v>
                </c:pt>
                <c:pt idx="216">
                  <c:v>44503</c:v>
                </c:pt>
                <c:pt idx="217">
                  <c:v>44504</c:v>
                </c:pt>
                <c:pt idx="218">
                  <c:v>44505</c:v>
                </c:pt>
                <c:pt idx="219">
                  <c:v>44506</c:v>
                </c:pt>
                <c:pt idx="220">
                  <c:v>44507</c:v>
                </c:pt>
                <c:pt idx="221">
                  <c:v>44508</c:v>
                </c:pt>
                <c:pt idx="222">
                  <c:v>44509</c:v>
                </c:pt>
                <c:pt idx="223">
                  <c:v>44510</c:v>
                </c:pt>
                <c:pt idx="224">
                  <c:v>44511</c:v>
                </c:pt>
                <c:pt idx="225">
                  <c:v>44512</c:v>
                </c:pt>
                <c:pt idx="226">
                  <c:v>44513</c:v>
                </c:pt>
                <c:pt idx="227">
                  <c:v>44514</c:v>
                </c:pt>
                <c:pt idx="228">
                  <c:v>44515</c:v>
                </c:pt>
                <c:pt idx="229">
                  <c:v>44516</c:v>
                </c:pt>
                <c:pt idx="230">
                  <c:v>44517</c:v>
                </c:pt>
                <c:pt idx="231">
                  <c:v>44518</c:v>
                </c:pt>
                <c:pt idx="232">
                  <c:v>44519</c:v>
                </c:pt>
                <c:pt idx="233">
                  <c:v>44520</c:v>
                </c:pt>
                <c:pt idx="234">
                  <c:v>44521</c:v>
                </c:pt>
                <c:pt idx="235">
                  <c:v>44522</c:v>
                </c:pt>
                <c:pt idx="236">
                  <c:v>44523</c:v>
                </c:pt>
                <c:pt idx="237">
                  <c:v>44524</c:v>
                </c:pt>
                <c:pt idx="238">
                  <c:v>44525</c:v>
                </c:pt>
                <c:pt idx="239">
                  <c:v>44526</c:v>
                </c:pt>
                <c:pt idx="240">
                  <c:v>44527</c:v>
                </c:pt>
                <c:pt idx="241">
                  <c:v>44528</c:v>
                </c:pt>
                <c:pt idx="242">
                  <c:v>44529</c:v>
                </c:pt>
                <c:pt idx="243">
                  <c:v>44530</c:v>
                </c:pt>
                <c:pt idx="244">
                  <c:v>44531</c:v>
                </c:pt>
                <c:pt idx="245">
                  <c:v>44532</c:v>
                </c:pt>
                <c:pt idx="246">
                  <c:v>44533</c:v>
                </c:pt>
                <c:pt idx="247">
                  <c:v>44534</c:v>
                </c:pt>
                <c:pt idx="248">
                  <c:v>44535</c:v>
                </c:pt>
                <c:pt idx="249">
                  <c:v>44536</c:v>
                </c:pt>
                <c:pt idx="250">
                  <c:v>44537</c:v>
                </c:pt>
                <c:pt idx="251">
                  <c:v>44538</c:v>
                </c:pt>
                <c:pt idx="252">
                  <c:v>44539</c:v>
                </c:pt>
                <c:pt idx="253">
                  <c:v>44540</c:v>
                </c:pt>
                <c:pt idx="254">
                  <c:v>44541</c:v>
                </c:pt>
                <c:pt idx="255">
                  <c:v>44542</c:v>
                </c:pt>
                <c:pt idx="256">
                  <c:v>44543</c:v>
                </c:pt>
                <c:pt idx="257">
                  <c:v>44544</c:v>
                </c:pt>
                <c:pt idx="258">
                  <c:v>44545</c:v>
                </c:pt>
                <c:pt idx="259">
                  <c:v>44546</c:v>
                </c:pt>
                <c:pt idx="260">
                  <c:v>44547</c:v>
                </c:pt>
                <c:pt idx="261">
                  <c:v>44548</c:v>
                </c:pt>
                <c:pt idx="262">
                  <c:v>44549</c:v>
                </c:pt>
                <c:pt idx="263">
                  <c:v>44550</c:v>
                </c:pt>
                <c:pt idx="264">
                  <c:v>44551</c:v>
                </c:pt>
                <c:pt idx="265">
                  <c:v>44552</c:v>
                </c:pt>
                <c:pt idx="266">
                  <c:v>44553</c:v>
                </c:pt>
                <c:pt idx="267">
                  <c:v>44554</c:v>
                </c:pt>
                <c:pt idx="268">
                  <c:v>44555</c:v>
                </c:pt>
                <c:pt idx="269">
                  <c:v>44556</c:v>
                </c:pt>
                <c:pt idx="270">
                  <c:v>44557</c:v>
                </c:pt>
                <c:pt idx="271">
                  <c:v>44558</c:v>
                </c:pt>
                <c:pt idx="272">
                  <c:v>44559</c:v>
                </c:pt>
                <c:pt idx="273">
                  <c:v>44560</c:v>
                </c:pt>
                <c:pt idx="274">
                  <c:v>44561</c:v>
                </c:pt>
                <c:pt idx="275">
                  <c:v>44562</c:v>
                </c:pt>
                <c:pt idx="276">
                  <c:v>44563</c:v>
                </c:pt>
                <c:pt idx="277">
                  <c:v>44564</c:v>
                </c:pt>
                <c:pt idx="278">
                  <c:v>44565</c:v>
                </c:pt>
                <c:pt idx="279">
                  <c:v>44566</c:v>
                </c:pt>
                <c:pt idx="280">
                  <c:v>44567</c:v>
                </c:pt>
                <c:pt idx="281">
                  <c:v>44568</c:v>
                </c:pt>
                <c:pt idx="282">
                  <c:v>44569</c:v>
                </c:pt>
                <c:pt idx="283">
                  <c:v>44570</c:v>
                </c:pt>
                <c:pt idx="284">
                  <c:v>44571</c:v>
                </c:pt>
                <c:pt idx="285">
                  <c:v>44572</c:v>
                </c:pt>
                <c:pt idx="286">
                  <c:v>44573</c:v>
                </c:pt>
                <c:pt idx="287">
                  <c:v>44574</c:v>
                </c:pt>
                <c:pt idx="288">
                  <c:v>44575</c:v>
                </c:pt>
                <c:pt idx="289">
                  <c:v>44576</c:v>
                </c:pt>
                <c:pt idx="290">
                  <c:v>44577</c:v>
                </c:pt>
                <c:pt idx="291">
                  <c:v>44578</c:v>
                </c:pt>
                <c:pt idx="292">
                  <c:v>44579</c:v>
                </c:pt>
                <c:pt idx="293">
                  <c:v>44580</c:v>
                </c:pt>
                <c:pt idx="294">
                  <c:v>44581</c:v>
                </c:pt>
                <c:pt idx="295">
                  <c:v>44582</c:v>
                </c:pt>
                <c:pt idx="296">
                  <c:v>44583</c:v>
                </c:pt>
                <c:pt idx="297">
                  <c:v>44584</c:v>
                </c:pt>
                <c:pt idx="298">
                  <c:v>44585</c:v>
                </c:pt>
                <c:pt idx="299">
                  <c:v>44586</c:v>
                </c:pt>
                <c:pt idx="300">
                  <c:v>44587</c:v>
                </c:pt>
                <c:pt idx="301">
                  <c:v>44588</c:v>
                </c:pt>
                <c:pt idx="302">
                  <c:v>44589</c:v>
                </c:pt>
                <c:pt idx="303">
                  <c:v>44590</c:v>
                </c:pt>
                <c:pt idx="304">
                  <c:v>44591</c:v>
                </c:pt>
                <c:pt idx="305">
                  <c:v>44592</c:v>
                </c:pt>
                <c:pt idx="306">
                  <c:v>44593</c:v>
                </c:pt>
                <c:pt idx="307">
                  <c:v>44594</c:v>
                </c:pt>
                <c:pt idx="308">
                  <c:v>44595</c:v>
                </c:pt>
                <c:pt idx="309">
                  <c:v>44596</c:v>
                </c:pt>
                <c:pt idx="310">
                  <c:v>44597</c:v>
                </c:pt>
                <c:pt idx="311">
                  <c:v>44598</c:v>
                </c:pt>
                <c:pt idx="312">
                  <c:v>44599</c:v>
                </c:pt>
                <c:pt idx="313">
                  <c:v>44600</c:v>
                </c:pt>
                <c:pt idx="314">
                  <c:v>44601</c:v>
                </c:pt>
                <c:pt idx="315">
                  <c:v>44602</c:v>
                </c:pt>
                <c:pt idx="316">
                  <c:v>44603</c:v>
                </c:pt>
                <c:pt idx="317">
                  <c:v>44604</c:v>
                </c:pt>
                <c:pt idx="318">
                  <c:v>44605</c:v>
                </c:pt>
                <c:pt idx="319">
                  <c:v>44606</c:v>
                </c:pt>
                <c:pt idx="320">
                  <c:v>44607</c:v>
                </c:pt>
                <c:pt idx="321">
                  <c:v>44608</c:v>
                </c:pt>
                <c:pt idx="322">
                  <c:v>44609</c:v>
                </c:pt>
                <c:pt idx="323">
                  <c:v>44610</c:v>
                </c:pt>
                <c:pt idx="324">
                  <c:v>44611</c:v>
                </c:pt>
                <c:pt idx="325">
                  <c:v>44612</c:v>
                </c:pt>
                <c:pt idx="326">
                  <c:v>44613</c:v>
                </c:pt>
                <c:pt idx="327">
                  <c:v>44614</c:v>
                </c:pt>
                <c:pt idx="328">
                  <c:v>44615</c:v>
                </c:pt>
                <c:pt idx="329">
                  <c:v>44616</c:v>
                </c:pt>
                <c:pt idx="330">
                  <c:v>44617</c:v>
                </c:pt>
                <c:pt idx="331">
                  <c:v>44618</c:v>
                </c:pt>
                <c:pt idx="332">
                  <c:v>44619</c:v>
                </c:pt>
                <c:pt idx="333">
                  <c:v>44620</c:v>
                </c:pt>
                <c:pt idx="334">
                  <c:v>44621</c:v>
                </c:pt>
                <c:pt idx="335">
                  <c:v>44622</c:v>
                </c:pt>
                <c:pt idx="336">
                  <c:v>44623</c:v>
                </c:pt>
                <c:pt idx="337">
                  <c:v>44624</c:v>
                </c:pt>
                <c:pt idx="338">
                  <c:v>44625</c:v>
                </c:pt>
                <c:pt idx="339">
                  <c:v>44626</c:v>
                </c:pt>
                <c:pt idx="340">
                  <c:v>44627</c:v>
                </c:pt>
                <c:pt idx="341">
                  <c:v>44628</c:v>
                </c:pt>
                <c:pt idx="342">
                  <c:v>44629</c:v>
                </c:pt>
                <c:pt idx="343">
                  <c:v>44630</c:v>
                </c:pt>
                <c:pt idx="344">
                  <c:v>44631</c:v>
                </c:pt>
                <c:pt idx="345">
                  <c:v>44632</c:v>
                </c:pt>
                <c:pt idx="346">
                  <c:v>44633</c:v>
                </c:pt>
                <c:pt idx="347">
                  <c:v>44634</c:v>
                </c:pt>
                <c:pt idx="348">
                  <c:v>44635</c:v>
                </c:pt>
                <c:pt idx="349">
                  <c:v>44636</c:v>
                </c:pt>
                <c:pt idx="350">
                  <c:v>44637</c:v>
                </c:pt>
                <c:pt idx="351">
                  <c:v>44638</c:v>
                </c:pt>
                <c:pt idx="352">
                  <c:v>44639</c:v>
                </c:pt>
                <c:pt idx="353">
                  <c:v>44640</c:v>
                </c:pt>
                <c:pt idx="354">
                  <c:v>44641</c:v>
                </c:pt>
                <c:pt idx="355">
                  <c:v>44642</c:v>
                </c:pt>
                <c:pt idx="356">
                  <c:v>44643</c:v>
                </c:pt>
                <c:pt idx="357">
                  <c:v>44644</c:v>
                </c:pt>
                <c:pt idx="358">
                  <c:v>44645</c:v>
                </c:pt>
                <c:pt idx="359">
                  <c:v>44646</c:v>
                </c:pt>
                <c:pt idx="360">
                  <c:v>44647</c:v>
                </c:pt>
                <c:pt idx="361">
                  <c:v>44648</c:v>
                </c:pt>
                <c:pt idx="362">
                  <c:v>44649</c:v>
                </c:pt>
                <c:pt idx="363">
                  <c:v>44650</c:v>
                </c:pt>
                <c:pt idx="364">
                  <c:v>44651</c:v>
                </c:pt>
              </c:numCache>
            </c:numRef>
          </c:cat>
          <c:val>
            <c:numRef>
              <c:f>Sheet1!$H$2:$H$366</c:f>
              <c:numCache>
                <c:formatCode>General</c:formatCode>
                <c:ptCount val="365"/>
                <c:pt idx="0">
                  <c:v>76</c:v>
                </c:pt>
                <c:pt idx="1">
                  <c:v>73</c:v>
                </c:pt>
                <c:pt idx="2">
                  <c:v>73</c:v>
                </c:pt>
                <c:pt idx="3">
                  <c:v>72</c:v>
                </c:pt>
                <c:pt idx="4">
                  <c:v>70</c:v>
                </c:pt>
                <c:pt idx="5">
                  <c:v>70</c:v>
                </c:pt>
                <c:pt idx="6">
                  <c:v>72</c:v>
                </c:pt>
                <c:pt idx="7">
                  <c:v>74</c:v>
                </c:pt>
                <c:pt idx="8">
                  <c:v>73</c:v>
                </c:pt>
                <c:pt idx="9">
                  <c:v>76</c:v>
                </c:pt>
                <c:pt idx="10">
                  <c:v>69</c:v>
                </c:pt>
                <c:pt idx="11">
                  <c:v>69</c:v>
                </c:pt>
                <c:pt idx="12">
                  <c:v>68</c:v>
                </c:pt>
                <c:pt idx="13">
                  <c:v>67</c:v>
                </c:pt>
                <c:pt idx="14">
                  <c:v>69</c:v>
                </c:pt>
                <c:pt idx="15">
                  <c:v>68</c:v>
                </c:pt>
                <c:pt idx="16">
                  <c:v>70</c:v>
                </c:pt>
                <c:pt idx="17">
                  <c:v>72</c:v>
                </c:pt>
                <c:pt idx="18">
                  <c:v>74</c:v>
                </c:pt>
                <c:pt idx="19">
                  <c:v>72</c:v>
                </c:pt>
                <c:pt idx="20">
                  <c:v>71</c:v>
                </c:pt>
                <c:pt idx="21">
                  <c:v>71</c:v>
                </c:pt>
                <c:pt idx="22">
                  <c:v>71</c:v>
                </c:pt>
                <c:pt idx="23">
                  <c:v>80</c:v>
                </c:pt>
                <c:pt idx="24">
                  <c:v>76</c:v>
                </c:pt>
                <c:pt idx="25">
                  <c:v>77</c:v>
                </c:pt>
                <c:pt idx="26">
                  <c:v>78</c:v>
                </c:pt>
                <c:pt idx="27">
                  <c:v>74</c:v>
                </c:pt>
                <c:pt idx="28">
                  <c:v>73</c:v>
                </c:pt>
                <c:pt idx="29">
                  <c:v>82</c:v>
                </c:pt>
                <c:pt idx="30">
                  <c:v>80</c:v>
                </c:pt>
                <c:pt idx="31">
                  <c:v>75</c:v>
                </c:pt>
                <c:pt idx="32">
                  <c:v>79</c:v>
                </c:pt>
                <c:pt idx="33">
                  <c:v>78</c:v>
                </c:pt>
                <c:pt idx="34">
                  <c:v>77</c:v>
                </c:pt>
                <c:pt idx="35">
                  <c:v>76</c:v>
                </c:pt>
                <c:pt idx="36">
                  <c:v>79</c:v>
                </c:pt>
                <c:pt idx="37">
                  <c:v>83</c:v>
                </c:pt>
                <c:pt idx="38">
                  <c:v>80</c:v>
                </c:pt>
                <c:pt idx="39">
                  <c:v>80</c:v>
                </c:pt>
                <c:pt idx="40">
                  <c:v>76</c:v>
                </c:pt>
                <c:pt idx="41">
                  <c:v>75</c:v>
                </c:pt>
                <c:pt idx="42">
                  <c:v>72</c:v>
                </c:pt>
                <c:pt idx="43">
                  <c:v>71</c:v>
                </c:pt>
                <c:pt idx="44">
                  <c:v>75</c:v>
                </c:pt>
                <c:pt idx="45">
                  <c:v>70</c:v>
                </c:pt>
                <c:pt idx="46">
                  <c:v>71</c:v>
                </c:pt>
                <c:pt idx="47">
                  <c:v>65</c:v>
                </c:pt>
                <c:pt idx="48">
                  <c:v>65</c:v>
                </c:pt>
                <c:pt idx="49">
                  <c:v>67</c:v>
                </c:pt>
                <c:pt idx="50">
                  <c:v>70</c:v>
                </c:pt>
                <c:pt idx="51">
                  <c:v>77</c:v>
                </c:pt>
                <c:pt idx="52">
                  <c:v>77</c:v>
                </c:pt>
                <c:pt idx="53">
                  <c:v>84</c:v>
                </c:pt>
                <c:pt idx="54">
                  <c:v>83</c:v>
                </c:pt>
                <c:pt idx="55">
                  <c:v>85</c:v>
                </c:pt>
                <c:pt idx="56">
                  <c:v>84</c:v>
                </c:pt>
                <c:pt idx="57">
                  <c:v>86</c:v>
                </c:pt>
                <c:pt idx="58">
                  <c:v>88</c:v>
                </c:pt>
                <c:pt idx="59">
                  <c:v>80</c:v>
                </c:pt>
                <c:pt idx="60">
                  <c:v>80</c:v>
                </c:pt>
                <c:pt idx="61">
                  <c:v>80</c:v>
                </c:pt>
                <c:pt idx="62">
                  <c:v>82</c:v>
                </c:pt>
                <c:pt idx="63">
                  <c:v>86</c:v>
                </c:pt>
                <c:pt idx="64">
                  <c:v>84</c:v>
                </c:pt>
                <c:pt idx="65">
                  <c:v>76</c:v>
                </c:pt>
                <c:pt idx="66">
                  <c:v>77</c:v>
                </c:pt>
                <c:pt idx="67">
                  <c:v>83</c:v>
                </c:pt>
                <c:pt idx="68">
                  <c:v>81</c:v>
                </c:pt>
                <c:pt idx="69">
                  <c:v>85</c:v>
                </c:pt>
                <c:pt idx="70">
                  <c:v>81</c:v>
                </c:pt>
                <c:pt idx="71">
                  <c:v>74</c:v>
                </c:pt>
                <c:pt idx="72">
                  <c:v>77</c:v>
                </c:pt>
                <c:pt idx="73">
                  <c:v>73</c:v>
                </c:pt>
                <c:pt idx="74">
                  <c:v>86</c:v>
                </c:pt>
                <c:pt idx="75">
                  <c:v>84</c:v>
                </c:pt>
                <c:pt idx="76">
                  <c:v>88</c:v>
                </c:pt>
                <c:pt idx="77">
                  <c:v>89</c:v>
                </c:pt>
                <c:pt idx="78">
                  <c:v>88</c:v>
                </c:pt>
                <c:pt idx="79">
                  <c:v>78</c:v>
                </c:pt>
                <c:pt idx="80">
                  <c:v>73</c:v>
                </c:pt>
                <c:pt idx="81">
                  <c:v>83</c:v>
                </c:pt>
                <c:pt idx="82">
                  <c:v>83</c:v>
                </c:pt>
                <c:pt idx="83">
                  <c:v>81</c:v>
                </c:pt>
                <c:pt idx="84">
                  <c:v>76</c:v>
                </c:pt>
                <c:pt idx="85">
                  <c:v>78</c:v>
                </c:pt>
                <c:pt idx="86">
                  <c:v>79</c:v>
                </c:pt>
                <c:pt idx="87">
                  <c:v>87</c:v>
                </c:pt>
                <c:pt idx="88">
                  <c:v>88</c:v>
                </c:pt>
                <c:pt idx="89">
                  <c:v>92</c:v>
                </c:pt>
                <c:pt idx="90">
                  <c:v>91</c:v>
                </c:pt>
                <c:pt idx="91">
                  <c:v>92</c:v>
                </c:pt>
                <c:pt idx="92">
                  <c:v>83</c:v>
                </c:pt>
                <c:pt idx="93">
                  <c:v>82</c:v>
                </c:pt>
                <c:pt idx="94">
                  <c:v>82</c:v>
                </c:pt>
                <c:pt idx="95">
                  <c:v>80</c:v>
                </c:pt>
                <c:pt idx="96">
                  <c:v>78</c:v>
                </c:pt>
                <c:pt idx="97">
                  <c:v>83</c:v>
                </c:pt>
                <c:pt idx="98">
                  <c:v>77</c:v>
                </c:pt>
                <c:pt idx="99">
                  <c:v>71</c:v>
                </c:pt>
                <c:pt idx="100">
                  <c:v>71</c:v>
                </c:pt>
                <c:pt idx="101">
                  <c:v>77</c:v>
                </c:pt>
                <c:pt idx="102">
                  <c:v>78</c:v>
                </c:pt>
                <c:pt idx="103">
                  <c:v>81</c:v>
                </c:pt>
                <c:pt idx="104">
                  <c:v>79</c:v>
                </c:pt>
                <c:pt idx="105">
                  <c:v>77</c:v>
                </c:pt>
                <c:pt idx="106">
                  <c:v>79</c:v>
                </c:pt>
                <c:pt idx="107">
                  <c:v>79</c:v>
                </c:pt>
                <c:pt idx="108">
                  <c:v>70</c:v>
                </c:pt>
                <c:pt idx="109">
                  <c:v>63</c:v>
                </c:pt>
                <c:pt idx="110">
                  <c:v>68</c:v>
                </c:pt>
                <c:pt idx="111">
                  <c:v>66</c:v>
                </c:pt>
                <c:pt idx="112">
                  <c:v>71</c:v>
                </c:pt>
                <c:pt idx="113">
                  <c:v>79</c:v>
                </c:pt>
                <c:pt idx="114">
                  <c:v>82</c:v>
                </c:pt>
                <c:pt idx="115">
                  <c:v>75</c:v>
                </c:pt>
                <c:pt idx="116">
                  <c:v>66</c:v>
                </c:pt>
                <c:pt idx="117">
                  <c:v>69</c:v>
                </c:pt>
                <c:pt idx="118">
                  <c:v>73</c:v>
                </c:pt>
                <c:pt idx="119">
                  <c:v>71</c:v>
                </c:pt>
                <c:pt idx="120">
                  <c:v>71</c:v>
                </c:pt>
                <c:pt idx="121">
                  <c:v>68</c:v>
                </c:pt>
                <c:pt idx="122">
                  <c:v>59</c:v>
                </c:pt>
                <c:pt idx="123">
                  <c:v>67</c:v>
                </c:pt>
                <c:pt idx="124">
                  <c:v>64</c:v>
                </c:pt>
                <c:pt idx="125">
                  <c:v>68</c:v>
                </c:pt>
                <c:pt idx="126">
                  <c:v>73</c:v>
                </c:pt>
                <c:pt idx="127">
                  <c:v>72</c:v>
                </c:pt>
                <c:pt idx="128">
                  <c:v>81</c:v>
                </c:pt>
                <c:pt idx="129">
                  <c:v>81</c:v>
                </c:pt>
                <c:pt idx="130">
                  <c:v>80</c:v>
                </c:pt>
                <c:pt idx="131">
                  <c:v>82</c:v>
                </c:pt>
                <c:pt idx="132">
                  <c:v>82</c:v>
                </c:pt>
                <c:pt idx="133">
                  <c:v>80</c:v>
                </c:pt>
                <c:pt idx="134">
                  <c:v>77</c:v>
                </c:pt>
                <c:pt idx="135">
                  <c:v>70</c:v>
                </c:pt>
                <c:pt idx="136">
                  <c:v>69</c:v>
                </c:pt>
                <c:pt idx="137">
                  <c:v>64</c:v>
                </c:pt>
                <c:pt idx="138">
                  <c:v>62</c:v>
                </c:pt>
                <c:pt idx="139">
                  <c:v>62</c:v>
                </c:pt>
                <c:pt idx="140">
                  <c:v>67</c:v>
                </c:pt>
                <c:pt idx="141">
                  <c:v>68</c:v>
                </c:pt>
                <c:pt idx="142">
                  <c:v>70</c:v>
                </c:pt>
                <c:pt idx="143">
                  <c:v>69</c:v>
                </c:pt>
                <c:pt idx="144">
                  <c:v>71</c:v>
                </c:pt>
                <c:pt idx="145">
                  <c:v>70</c:v>
                </c:pt>
                <c:pt idx="146">
                  <c:v>69</c:v>
                </c:pt>
                <c:pt idx="147">
                  <c:v>68</c:v>
                </c:pt>
                <c:pt idx="148">
                  <c:v>69</c:v>
                </c:pt>
                <c:pt idx="149">
                  <c:v>72</c:v>
                </c:pt>
                <c:pt idx="150">
                  <c:v>77</c:v>
                </c:pt>
                <c:pt idx="151">
                  <c:v>73</c:v>
                </c:pt>
                <c:pt idx="152">
                  <c:v>70</c:v>
                </c:pt>
                <c:pt idx="153">
                  <c:v>73</c:v>
                </c:pt>
                <c:pt idx="154">
                  <c:v>75</c:v>
                </c:pt>
                <c:pt idx="155">
                  <c:v>78</c:v>
                </c:pt>
                <c:pt idx="156">
                  <c:v>76</c:v>
                </c:pt>
                <c:pt idx="157">
                  <c:v>76</c:v>
                </c:pt>
                <c:pt idx="158">
                  <c:v>79</c:v>
                </c:pt>
                <c:pt idx="159">
                  <c:v>78</c:v>
                </c:pt>
                <c:pt idx="160">
                  <c:v>80</c:v>
                </c:pt>
                <c:pt idx="161">
                  <c:v>83</c:v>
                </c:pt>
                <c:pt idx="162">
                  <c:v>79</c:v>
                </c:pt>
                <c:pt idx="163">
                  <c:v>78</c:v>
                </c:pt>
                <c:pt idx="164">
                  <c:v>76</c:v>
                </c:pt>
                <c:pt idx="165">
                  <c:v>79</c:v>
                </c:pt>
                <c:pt idx="166">
                  <c:v>80</c:v>
                </c:pt>
                <c:pt idx="167">
                  <c:v>82</c:v>
                </c:pt>
                <c:pt idx="168">
                  <c:v>84</c:v>
                </c:pt>
                <c:pt idx="169">
                  <c:v>88</c:v>
                </c:pt>
                <c:pt idx="170">
                  <c:v>88</c:v>
                </c:pt>
                <c:pt idx="171">
                  <c:v>80</c:v>
                </c:pt>
                <c:pt idx="172">
                  <c:v>75</c:v>
                </c:pt>
                <c:pt idx="173">
                  <c:v>69</c:v>
                </c:pt>
                <c:pt idx="174">
                  <c:v>63</c:v>
                </c:pt>
                <c:pt idx="175">
                  <c:v>63</c:v>
                </c:pt>
                <c:pt idx="176">
                  <c:v>64</c:v>
                </c:pt>
                <c:pt idx="177">
                  <c:v>65</c:v>
                </c:pt>
                <c:pt idx="178">
                  <c:v>66</c:v>
                </c:pt>
                <c:pt idx="179">
                  <c:v>69</c:v>
                </c:pt>
                <c:pt idx="180">
                  <c:v>72</c:v>
                </c:pt>
                <c:pt idx="181">
                  <c:v>73</c:v>
                </c:pt>
                <c:pt idx="182">
                  <c:v>73</c:v>
                </c:pt>
                <c:pt idx="183">
                  <c:v>83</c:v>
                </c:pt>
                <c:pt idx="184">
                  <c:v>83</c:v>
                </c:pt>
                <c:pt idx="185">
                  <c:v>78</c:v>
                </c:pt>
                <c:pt idx="186">
                  <c:v>73</c:v>
                </c:pt>
                <c:pt idx="187">
                  <c:v>73</c:v>
                </c:pt>
                <c:pt idx="188">
                  <c:v>77</c:v>
                </c:pt>
                <c:pt idx="189">
                  <c:v>75</c:v>
                </c:pt>
                <c:pt idx="190">
                  <c:v>69</c:v>
                </c:pt>
                <c:pt idx="191">
                  <c:v>67</c:v>
                </c:pt>
                <c:pt idx="192">
                  <c:v>67</c:v>
                </c:pt>
                <c:pt idx="193">
                  <c:v>76</c:v>
                </c:pt>
                <c:pt idx="194">
                  <c:v>76</c:v>
                </c:pt>
                <c:pt idx="195">
                  <c:v>69</c:v>
                </c:pt>
                <c:pt idx="196">
                  <c:v>64</c:v>
                </c:pt>
                <c:pt idx="197">
                  <c:v>64</c:v>
                </c:pt>
                <c:pt idx="198">
                  <c:v>73</c:v>
                </c:pt>
                <c:pt idx="199">
                  <c:v>70</c:v>
                </c:pt>
                <c:pt idx="200">
                  <c:v>63</c:v>
                </c:pt>
                <c:pt idx="201">
                  <c:v>65</c:v>
                </c:pt>
                <c:pt idx="202">
                  <c:v>67</c:v>
                </c:pt>
                <c:pt idx="203">
                  <c:v>70</c:v>
                </c:pt>
                <c:pt idx="204">
                  <c:v>73</c:v>
                </c:pt>
                <c:pt idx="205">
                  <c:v>80</c:v>
                </c:pt>
                <c:pt idx="206">
                  <c:v>82</c:v>
                </c:pt>
                <c:pt idx="207">
                  <c:v>82</c:v>
                </c:pt>
                <c:pt idx="208">
                  <c:v>80</c:v>
                </c:pt>
                <c:pt idx="209">
                  <c:v>76</c:v>
                </c:pt>
                <c:pt idx="210">
                  <c:v>78</c:v>
                </c:pt>
                <c:pt idx="211">
                  <c:v>74</c:v>
                </c:pt>
                <c:pt idx="212">
                  <c:v>73</c:v>
                </c:pt>
                <c:pt idx="213">
                  <c:v>77</c:v>
                </c:pt>
                <c:pt idx="214">
                  <c:v>75</c:v>
                </c:pt>
                <c:pt idx="215">
                  <c:v>68</c:v>
                </c:pt>
                <c:pt idx="216">
                  <c:v>66</c:v>
                </c:pt>
                <c:pt idx="217">
                  <c:v>71</c:v>
                </c:pt>
                <c:pt idx="218">
                  <c:v>65</c:v>
                </c:pt>
                <c:pt idx="219">
                  <c:v>66</c:v>
                </c:pt>
                <c:pt idx="220">
                  <c:v>70</c:v>
                </c:pt>
                <c:pt idx="221">
                  <c:v>60</c:v>
                </c:pt>
                <c:pt idx="222">
                  <c:v>56</c:v>
                </c:pt>
                <c:pt idx="223">
                  <c:v>56</c:v>
                </c:pt>
                <c:pt idx="224">
                  <c:v>59</c:v>
                </c:pt>
                <c:pt idx="225">
                  <c:v>68</c:v>
                </c:pt>
                <c:pt idx="226">
                  <c:v>70</c:v>
                </c:pt>
                <c:pt idx="227">
                  <c:v>69</c:v>
                </c:pt>
                <c:pt idx="228">
                  <c:v>69</c:v>
                </c:pt>
                <c:pt idx="229">
                  <c:v>66</c:v>
                </c:pt>
                <c:pt idx="230">
                  <c:v>65</c:v>
                </c:pt>
                <c:pt idx="231">
                  <c:v>71</c:v>
                </c:pt>
                <c:pt idx="232">
                  <c:v>65</c:v>
                </c:pt>
                <c:pt idx="233">
                  <c:v>67</c:v>
                </c:pt>
                <c:pt idx="234">
                  <c:v>71</c:v>
                </c:pt>
                <c:pt idx="235">
                  <c:v>66</c:v>
                </c:pt>
                <c:pt idx="236">
                  <c:v>71</c:v>
                </c:pt>
                <c:pt idx="237">
                  <c:v>75</c:v>
                </c:pt>
                <c:pt idx="238">
                  <c:v>72</c:v>
                </c:pt>
                <c:pt idx="239">
                  <c:v>57</c:v>
                </c:pt>
                <c:pt idx="240">
                  <c:v>56</c:v>
                </c:pt>
                <c:pt idx="241">
                  <c:v>57</c:v>
                </c:pt>
                <c:pt idx="242">
                  <c:v>59</c:v>
                </c:pt>
                <c:pt idx="243">
                  <c:v>60</c:v>
                </c:pt>
                <c:pt idx="244">
                  <c:v>69</c:v>
                </c:pt>
                <c:pt idx="245">
                  <c:v>69</c:v>
                </c:pt>
                <c:pt idx="246">
                  <c:v>63</c:v>
                </c:pt>
                <c:pt idx="247">
                  <c:v>62</c:v>
                </c:pt>
                <c:pt idx="248">
                  <c:v>70</c:v>
                </c:pt>
                <c:pt idx="249">
                  <c:v>74</c:v>
                </c:pt>
                <c:pt idx="250">
                  <c:v>71</c:v>
                </c:pt>
                <c:pt idx="251">
                  <c:v>70</c:v>
                </c:pt>
                <c:pt idx="252">
                  <c:v>72</c:v>
                </c:pt>
                <c:pt idx="253">
                  <c:v>73</c:v>
                </c:pt>
                <c:pt idx="254">
                  <c:v>75</c:v>
                </c:pt>
                <c:pt idx="255">
                  <c:v>73</c:v>
                </c:pt>
                <c:pt idx="256">
                  <c:v>71</c:v>
                </c:pt>
                <c:pt idx="257">
                  <c:v>73</c:v>
                </c:pt>
                <c:pt idx="258">
                  <c:v>70</c:v>
                </c:pt>
                <c:pt idx="259">
                  <c:v>73</c:v>
                </c:pt>
                <c:pt idx="260">
                  <c:v>71</c:v>
                </c:pt>
                <c:pt idx="261">
                  <c:v>69</c:v>
                </c:pt>
                <c:pt idx="262">
                  <c:v>67</c:v>
                </c:pt>
                <c:pt idx="263">
                  <c:v>72</c:v>
                </c:pt>
                <c:pt idx="264">
                  <c:v>74</c:v>
                </c:pt>
                <c:pt idx="265">
                  <c:v>73</c:v>
                </c:pt>
                <c:pt idx="266">
                  <c:v>73</c:v>
                </c:pt>
                <c:pt idx="267">
                  <c:v>80</c:v>
                </c:pt>
                <c:pt idx="268">
                  <c:v>83</c:v>
                </c:pt>
                <c:pt idx="269">
                  <c:v>83</c:v>
                </c:pt>
                <c:pt idx="270">
                  <c:v>81</c:v>
                </c:pt>
                <c:pt idx="271">
                  <c:v>81</c:v>
                </c:pt>
                <c:pt idx="272">
                  <c:v>81</c:v>
                </c:pt>
                <c:pt idx="273">
                  <c:v>79</c:v>
                </c:pt>
                <c:pt idx="274">
                  <c:v>77</c:v>
                </c:pt>
                <c:pt idx="275">
                  <c:v>79</c:v>
                </c:pt>
                <c:pt idx="276">
                  <c:v>78</c:v>
                </c:pt>
                <c:pt idx="277">
                  <c:v>78</c:v>
                </c:pt>
                <c:pt idx="278">
                  <c:v>79</c:v>
                </c:pt>
                <c:pt idx="279">
                  <c:v>71</c:v>
                </c:pt>
                <c:pt idx="280">
                  <c:v>67</c:v>
                </c:pt>
                <c:pt idx="281">
                  <c:v>68</c:v>
                </c:pt>
                <c:pt idx="282">
                  <c:v>67</c:v>
                </c:pt>
                <c:pt idx="283">
                  <c:v>68</c:v>
                </c:pt>
                <c:pt idx="284">
                  <c:v>70</c:v>
                </c:pt>
                <c:pt idx="285">
                  <c:v>68</c:v>
                </c:pt>
                <c:pt idx="286">
                  <c:v>71</c:v>
                </c:pt>
                <c:pt idx="287">
                  <c:v>69</c:v>
                </c:pt>
                <c:pt idx="288">
                  <c:v>65</c:v>
                </c:pt>
                <c:pt idx="289">
                  <c:v>68</c:v>
                </c:pt>
                <c:pt idx="290">
                  <c:v>74</c:v>
                </c:pt>
                <c:pt idx="291">
                  <c:v>76</c:v>
                </c:pt>
                <c:pt idx="292">
                  <c:v>75</c:v>
                </c:pt>
                <c:pt idx="293">
                  <c:v>75</c:v>
                </c:pt>
                <c:pt idx="294">
                  <c:v>81</c:v>
                </c:pt>
                <c:pt idx="295">
                  <c:v>85</c:v>
                </c:pt>
                <c:pt idx="296">
                  <c:v>79</c:v>
                </c:pt>
                <c:pt idx="297">
                  <c:v>77</c:v>
                </c:pt>
                <c:pt idx="298">
                  <c:v>83</c:v>
                </c:pt>
                <c:pt idx="299">
                  <c:v>86</c:v>
                </c:pt>
                <c:pt idx="300">
                  <c:v>81</c:v>
                </c:pt>
                <c:pt idx="301">
                  <c:v>81</c:v>
                </c:pt>
                <c:pt idx="302">
                  <c:v>82</c:v>
                </c:pt>
                <c:pt idx="303">
                  <c:v>84</c:v>
                </c:pt>
                <c:pt idx="304">
                  <c:v>82</c:v>
                </c:pt>
                <c:pt idx="305">
                  <c:v>73</c:v>
                </c:pt>
                <c:pt idx="306">
                  <c:v>78</c:v>
                </c:pt>
                <c:pt idx="307">
                  <c:v>82</c:v>
                </c:pt>
                <c:pt idx="308">
                  <c:v>81</c:v>
                </c:pt>
                <c:pt idx="309">
                  <c:v>81</c:v>
                </c:pt>
                <c:pt idx="310">
                  <c:v>83</c:v>
                </c:pt>
                <c:pt idx="311">
                  <c:v>81</c:v>
                </c:pt>
                <c:pt idx="312">
                  <c:v>80</c:v>
                </c:pt>
                <c:pt idx="313">
                  <c:v>86</c:v>
                </c:pt>
                <c:pt idx="314">
                  <c:v>86</c:v>
                </c:pt>
                <c:pt idx="315">
                  <c:v>84</c:v>
                </c:pt>
                <c:pt idx="316">
                  <c:v>85</c:v>
                </c:pt>
                <c:pt idx="317">
                  <c:v>80</c:v>
                </c:pt>
                <c:pt idx="318">
                  <c:v>79</c:v>
                </c:pt>
                <c:pt idx="319">
                  <c:v>81</c:v>
                </c:pt>
                <c:pt idx="320">
                  <c:v>82</c:v>
                </c:pt>
                <c:pt idx="321">
                  <c:v>83</c:v>
                </c:pt>
                <c:pt idx="322">
                  <c:v>85</c:v>
                </c:pt>
                <c:pt idx="323">
                  <c:v>80</c:v>
                </c:pt>
                <c:pt idx="324">
                  <c:v>80</c:v>
                </c:pt>
                <c:pt idx="325">
                  <c:v>83</c:v>
                </c:pt>
                <c:pt idx="326">
                  <c:v>85</c:v>
                </c:pt>
                <c:pt idx="327">
                  <c:v>86</c:v>
                </c:pt>
                <c:pt idx="328">
                  <c:v>83</c:v>
                </c:pt>
                <c:pt idx="329">
                  <c:v>81</c:v>
                </c:pt>
                <c:pt idx="330">
                  <c:v>82</c:v>
                </c:pt>
                <c:pt idx="331">
                  <c:v>85</c:v>
                </c:pt>
                <c:pt idx="332">
                  <c:v>80</c:v>
                </c:pt>
                <c:pt idx="333">
                  <c:v>72</c:v>
                </c:pt>
                <c:pt idx="334">
                  <c:v>73</c:v>
                </c:pt>
                <c:pt idx="335">
                  <c:v>73</c:v>
                </c:pt>
                <c:pt idx="336">
                  <c:v>71</c:v>
                </c:pt>
                <c:pt idx="337">
                  <c:v>71</c:v>
                </c:pt>
                <c:pt idx="338">
                  <c:v>71</c:v>
                </c:pt>
                <c:pt idx="339">
                  <c:v>72</c:v>
                </c:pt>
                <c:pt idx="340">
                  <c:v>73</c:v>
                </c:pt>
                <c:pt idx="341">
                  <c:v>76</c:v>
                </c:pt>
                <c:pt idx="342">
                  <c:v>76</c:v>
                </c:pt>
                <c:pt idx="343">
                  <c:v>77</c:v>
                </c:pt>
                <c:pt idx="344">
                  <c:v>78</c:v>
                </c:pt>
                <c:pt idx="345">
                  <c:v>79</c:v>
                </c:pt>
                <c:pt idx="346">
                  <c:v>78</c:v>
                </c:pt>
                <c:pt idx="347">
                  <c:v>78</c:v>
                </c:pt>
                <c:pt idx="348">
                  <c:v>75</c:v>
                </c:pt>
                <c:pt idx="349">
                  <c:v>77</c:v>
                </c:pt>
                <c:pt idx="350">
                  <c:v>71</c:v>
                </c:pt>
                <c:pt idx="351">
                  <c:v>74</c:v>
                </c:pt>
                <c:pt idx="352">
                  <c:v>74</c:v>
                </c:pt>
                <c:pt idx="353">
                  <c:v>73</c:v>
                </c:pt>
                <c:pt idx="354">
                  <c:v>73</c:v>
                </c:pt>
                <c:pt idx="355">
                  <c:v>72</c:v>
                </c:pt>
                <c:pt idx="356">
                  <c:v>73</c:v>
                </c:pt>
                <c:pt idx="357">
                  <c:v>65</c:v>
                </c:pt>
                <c:pt idx="358">
                  <c:v>64</c:v>
                </c:pt>
                <c:pt idx="359">
                  <c:v>71</c:v>
                </c:pt>
                <c:pt idx="360">
                  <c:v>73</c:v>
                </c:pt>
                <c:pt idx="361">
                  <c:v>75</c:v>
                </c:pt>
                <c:pt idx="362">
                  <c:v>73</c:v>
                </c:pt>
                <c:pt idx="363">
                  <c:v>75</c:v>
                </c:pt>
                <c:pt idx="364">
                  <c:v>75</c:v>
                </c:pt>
              </c:numCache>
            </c:numRef>
          </c:val>
          <c:extLst>
            <c:ext xmlns:c16="http://schemas.microsoft.com/office/drawing/2014/chart" uri="{C3380CC4-5D6E-409C-BE32-E72D297353CC}">
              <c16:uniqueId val="{00000006-3DDC-4BD1-8F7B-C12896DDD855}"/>
            </c:ext>
          </c:extLst>
        </c:ser>
        <c:ser>
          <c:idx val="7"/>
          <c:order val="7"/>
          <c:tx>
            <c:strRef>
              <c:f>Sheet1!$I$1</c:f>
              <c:strCache>
                <c:ptCount val="1"/>
                <c:pt idx="0">
                  <c:v>Biomass/other RES</c:v>
                </c:pt>
              </c:strCache>
            </c:strRef>
          </c:tx>
          <c:spPr>
            <a:solidFill>
              <a:srgbClr val="F49A70"/>
            </a:solidFill>
            <a:ln>
              <a:solidFill>
                <a:srgbClr val="F49A70"/>
              </a:solidFill>
            </a:ln>
            <a:effectLst/>
          </c:spPr>
          <c:cat>
            <c:numRef>
              <c:f>Sheet1!$A$2:$A$366</c:f>
              <c:numCache>
                <c:formatCode>m/d/yyyy</c:formatCode>
                <c:ptCount val="365"/>
                <c:pt idx="0">
                  <c:v>44287</c:v>
                </c:pt>
                <c:pt idx="1">
                  <c:v>44288</c:v>
                </c:pt>
                <c:pt idx="2">
                  <c:v>44289</c:v>
                </c:pt>
                <c:pt idx="3">
                  <c:v>44290</c:v>
                </c:pt>
                <c:pt idx="4">
                  <c:v>44291</c:v>
                </c:pt>
                <c:pt idx="5">
                  <c:v>44292</c:v>
                </c:pt>
                <c:pt idx="6">
                  <c:v>44293</c:v>
                </c:pt>
                <c:pt idx="7">
                  <c:v>44294</c:v>
                </c:pt>
                <c:pt idx="8">
                  <c:v>44295</c:v>
                </c:pt>
                <c:pt idx="9">
                  <c:v>44296</c:v>
                </c:pt>
                <c:pt idx="10">
                  <c:v>44297</c:v>
                </c:pt>
                <c:pt idx="11">
                  <c:v>44298</c:v>
                </c:pt>
                <c:pt idx="12">
                  <c:v>44299</c:v>
                </c:pt>
                <c:pt idx="13">
                  <c:v>44300</c:v>
                </c:pt>
                <c:pt idx="14">
                  <c:v>44301</c:v>
                </c:pt>
                <c:pt idx="15">
                  <c:v>44302</c:v>
                </c:pt>
                <c:pt idx="16">
                  <c:v>44303</c:v>
                </c:pt>
                <c:pt idx="17">
                  <c:v>44304</c:v>
                </c:pt>
                <c:pt idx="18">
                  <c:v>44305</c:v>
                </c:pt>
                <c:pt idx="19">
                  <c:v>44306</c:v>
                </c:pt>
                <c:pt idx="20">
                  <c:v>44307</c:v>
                </c:pt>
                <c:pt idx="21">
                  <c:v>44308</c:v>
                </c:pt>
                <c:pt idx="22">
                  <c:v>44309</c:v>
                </c:pt>
                <c:pt idx="23">
                  <c:v>44310</c:v>
                </c:pt>
                <c:pt idx="24">
                  <c:v>44311</c:v>
                </c:pt>
                <c:pt idx="25">
                  <c:v>44312</c:v>
                </c:pt>
                <c:pt idx="26">
                  <c:v>44313</c:v>
                </c:pt>
                <c:pt idx="27">
                  <c:v>44314</c:v>
                </c:pt>
                <c:pt idx="28">
                  <c:v>44315</c:v>
                </c:pt>
                <c:pt idx="29">
                  <c:v>44316</c:v>
                </c:pt>
                <c:pt idx="30">
                  <c:v>44317</c:v>
                </c:pt>
                <c:pt idx="31">
                  <c:v>44318</c:v>
                </c:pt>
                <c:pt idx="32">
                  <c:v>44319</c:v>
                </c:pt>
                <c:pt idx="33">
                  <c:v>44320</c:v>
                </c:pt>
                <c:pt idx="34">
                  <c:v>44321</c:v>
                </c:pt>
                <c:pt idx="35">
                  <c:v>44322</c:v>
                </c:pt>
                <c:pt idx="36">
                  <c:v>44323</c:v>
                </c:pt>
                <c:pt idx="37">
                  <c:v>44324</c:v>
                </c:pt>
                <c:pt idx="38">
                  <c:v>44325</c:v>
                </c:pt>
                <c:pt idx="39">
                  <c:v>44326</c:v>
                </c:pt>
                <c:pt idx="40">
                  <c:v>44327</c:v>
                </c:pt>
                <c:pt idx="41">
                  <c:v>44328</c:v>
                </c:pt>
                <c:pt idx="42">
                  <c:v>44329</c:v>
                </c:pt>
                <c:pt idx="43">
                  <c:v>44330</c:v>
                </c:pt>
                <c:pt idx="44">
                  <c:v>44331</c:v>
                </c:pt>
                <c:pt idx="45">
                  <c:v>44332</c:v>
                </c:pt>
                <c:pt idx="46">
                  <c:v>44333</c:v>
                </c:pt>
                <c:pt idx="47">
                  <c:v>44334</c:v>
                </c:pt>
                <c:pt idx="48">
                  <c:v>44335</c:v>
                </c:pt>
                <c:pt idx="49">
                  <c:v>44336</c:v>
                </c:pt>
                <c:pt idx="50">
                  <c:v>44337</c:v>
                </c:pt>
                <c:pt idx="51">
                  <c:v>44338</c:v>
                </c:pt>
                <c:pt idx="52">
                  <c:v>44339</c:v>
                </c:pt>
                <c:pt idx="53">
                  <c:v>44340</c:v>
                </c:pt>
                <c:pt idx="54">
                  <c:v>44341</c:v>
                </c:pt>
                <c:pt idx="55">
                  <c:v>44342</c:v>
                </c:pt>
                <c:pt idx="56">
                  <c:v>44343</c:v>
                </c:pt>
                <c:pt idx="57">
                  <c:v>44344</c:v>
                </c:pt>
                <c:pt idx="58">
                  <c:v>44345</c:v>
                </c:pt>
                <c:pt idx="59">
                  <c:v>44346</c:v>
                </c:pt>
                <c:pt idx="60">
                  <c:v>44347</c:v>
                </c:pt>
                <c:pt idx="61">
                  <c:v>44348</c:v>
                </c:pt>
                <c:pt idx="62">
                  <c:v>44349</c:v>
                </c:pt>
                <c:pt idx="63">
                  <c:v>44350</c:v>
                </c:pt>
                <c:pt idx="64">
                  <c:v>44351</c:v>
                </c:pt>
                <c:pt idx="65">
                  <c:v>44352</c:v>
                </c:pt>
                <c:pt idx="66">
                  <c:v>44353</c:v>
                </c:pt>
                <c:pt idx="67">
                  <c:v>44354</c:v>
                </c:pt>
                <c:pt idx="68">
                  <c:v>44355</c:v>
                </c:pt>
                <c:pt idx="69">
                  <c:v>44356</c:v>
                </c:pt>
                <c:pt idx="70">
                  <c:v>44357</c:v>
                </c:pt>
                <c:pt idx="71">
                  <c:v>44358</c:v>
                </c:pt>
                <c:pt idx="72">
                  <c:v>44359</c:v>
                </c:pt>
                <c:pt idx="73">
                  <c:v>44360</c:v>
                </c:pt>
                <c:pt idx="74">
                  <c:v>44361</c:v>
                </c:pt>
                <c:pt idx="75">
                  <c:v>44362</c:v>
                </c:pt>
                <c:pt idx="76">
                  <c:v>44363</c:v>
                </c:pt>
                <c:pt idx="77">
                  <c:v>44364</c:v>
                </c:pt>
                <c:pt idx="78">
                  <c:v>44365</c:v>
                </c:pt>
                <c:pt idx="79">
                  <c:v>44366</c:v>
                </c:pt>
                <c:pt idx="80">
                  <c:v>44367</c:v>
                </c:pt>
                <c:pt idx="81">
                  <c:v>44368</c:v>
                </c:pt>
                <c:pt idx="82">
                  <c:v>44369</c:v>
                </c:pt>
                <c:pt idx="83">
                  <c:v>44370</c:v>
                </c:pt>
                <c:pt idx="84">
                  <c:v>44371</c:v>
                </c:pt>
                <c:pt idx="85">
                  <c:v>44372</c:v>
                </c:pt>
                <c:pt idx="86">
                  <c:v>44373</c:v>
                </c:pt>
                <c:pt idx="87">
                  <c:v>44374</c:v>
                </c:pt>
                <c:pt idx="88">
                  <c:v>44375</c:v>
                </c:pt>
                <c:pt idx="89">
                  <c:v>44376</c:v>
                </c:pt>
                <c:pt idx="90">
                  <c:v>44377</c:v>
                </c:pt>
                <c:pt idx="91">
                  <c:v>44378</c:v>
                </c:pt>
                <c:pt idx="92">
                  <c:v>44379</c:v>
                </c:pt>
                <c:pt idx="93">
                  <c:v>44380</c:v>
                </c:pt>
                <c:pt idx="94">
                  <c:v>44381</c:v>
                </c:pt>
                <c:pt idx="95">
                  <c:v>44382</c:v>
                </c:pt>
                <c:pt idx="96">
                  <c:v>44383</c:v>
                </c:pt>
                <c:pt idx="97">
                  <c:v>44384</c:v>
                </c:pt>
                <c:pt idx="98">
                  <c:v>44385</c:v>
                </c:pt>
                <c:pt idx="99">
                  <c:v>44386</c:v>
                </c:pt>
                <c:pt idx="100">
                  <c:v>44387</c:v>
                </c:pt>
                <c:pt idx="101">
                  <c:v>44388</c:v>
                </c:pt>
                <c:pt idx="102">
                  <c:v>44389</c:v>
                </c:pt>
                <c:pt idx="103">
                  <c:v>44390</c:v>
                </c:pt>
                <c:pt idx="104">
                  <c:v>44391</c:v>
                </c:pt>
                <c:pt idx="105">
                  <c:v>44392</c:v>
                </c:pt>
                <c:pt idx="106">
                  <c:v>44393</c:v>
                </c:pt>
                <c:pt idx="107">
                  <c:v>44394</c:v>
                </c:pt>
                <c:pt idx="108">
                  <c:v>44395</c:v>
                </c:pt>
                <c:pt idx="109">
                  <c:v>44396</c:v>
                </c:pt>
                <c:pt idx="110">
                  <c:v>44397</c:v>
                </c:pt>
                <c:pt idx="111">
                  <c:v>44398</c:v>
                </c:pt>
                <c:pt idx="112">
                  <c:v>44399</c:v>
                </c:pt>
                <c:pt idx="113">
                  <c:v>44400</c:v>
                </c:pt>
                <c:pt idx="114">
                  <c:v>44401</c:v>
                </c:pt>
                <c:pt idx="115">
                  <c:v>44402</c:v>
                </c:pt>
                <c:pt idx="116">
                  <c:v>44403</c:v>
                </c:pt>
                <c:pt idx="117">
                  <c:v>44404</c:v>
                </c:pt>
                <c:pt idx="118">
                  <c:v>44405</c:v>
                </c:pt>
                <c:pt idx="119">
                  <c:v>44406</c:v>
                </c:pt>
                <c:pt idx="120">
                  <c:v>44407</c:v>
                </c:pt>
                <c:pt idx="121">
                  <c:v>44408</c:v>
                </c:pt>
                <c:pt idx="122">
                  <c:v>44409</c:v>
                </c:pt>
                <c:pt idx="123">
                  <c:v>44410</c:v>
                </c:pt>
                <c:pt idx="124">
                  <c:v>44411</c:v>
                </c:pt>
                <c:pt idx="125">
                  <c:v>44412</c:v>
                </c:pt>
                <c:pt idx="126">
                  <c:v>44413</c:v>
                </c:pt>
                <c:pt idx="127">
                  <c:v>44414</c:v>
                </c:pt>
                <c:pt idx="128">
                  <c:v>44415</c:v>
                </c:pt>
                <c:pt idx="129">
                  <c:v>44416</c:v>
                </c:pt>
                <c:pt idx="130">
                  <c:v>44417</c:v>
                </c:pt>
                <c:pt idx="131">
                  <c:v>44418</c:v>
                </c:pt>
                <c:pt idx="132">
                  <c:v>44419</c:v>
                </c:pt>
                <c:pt idx="133">
                  <c:v>44420</c:v>
                </c:pt>
                <c:pt idx="134">
                  <c:v>44421</c:v>
                </c:pt>
                <c:pt idx="135">
                  <c:v>44422</c:v>
                </c:pt>
                <c:pt idx="136">
                  <c:v>44423</c:v>
                </c:pt>
                <c:pt idx="137">
                  <c:v>44424</c:v>
                </c:pt>
                <c:pt idx="138">
                  <c:v>44425</c:v>
                </c:pt>
                <c:pt idx="139">
                  <c:v>44426</c:v>
                </c:pt>
                <c:pt idx="140">
                  <c:v>44427</c:v>
                </c:pt>
                <c:pt idx="141">
                  <c:v>44428</c:v>
                </c:pt>
                <c:pt idx="142">
                  <c:v>44429</c:v>
                </c:pt>
                <c:pt idx="143">
                  <c:v>44430</c:v>
                </c:pt>
                <c:pt idx="144">
                  <c:v>44431</c:v>
                </c:pt>
                <c:pt idx="145">
                  <c:v>44432</c:v>
                </c:pt>
                <c:pt idx="146">
                  <c:v>44433</c:v>
                </c:pt>
                <c:pt idx="147">
                  <c:v>44434</c:v>
                </c:pt>
                <c:pt idx="148">
                  <c:v>44435</c:v>
                </c:pt>
                <c:pt idx="149">
                  <c:v>44436</c:v>
                </c:pt>
                <c:pt idx="150">
                  <c:v>44437</c:v>
                </c:pt>
                <c:pt idx="151">
                  <c:v>44438</c:v>
                </c:pt>
                <c:pt idx="152">
                  <c:v>44439</c:v>
                </c:pt>
                <c:pt idx="153">
                  <c:v>44440</c:v>
                </c:pt>
                <c:pt idx="154">
                  <c:v>44441</c:v>
                </c:pt>
                <c:pt idx="155">
                  <c:v>44442</c:v>
                </c:pt>
                <c:pt idx="156">
                  <c:v>44443</c:v>
                </c:pt>
                <c:pt idx="157">
                  <c:v>44444</c:v>
                </c:pt>
                <c:pt idx="158">
                  <c:v>44445</c:v>
                </c:pt>
                <c:pt idx="159">
                  <c:v>44446</c:v>
                </c:pt>
                <c:pt idx="160">
                  <c:v>44447</c:v>
                </c:pt>
                <c:pt idx="161">
                  <c:v>44448</c:v>
                </c:pt>
                <c:pt idx="162">
                  <c:v>44449</c:v>
                </c:pt>
                <c:pt idx="163">
                  <c:v>44450</c:v>
                </c:pt>
                <c:pt idx="164">
                  <c:v>44451</c:v>
                </c:pt>
                <c:pt idx="165">
                  <c:v>44452</c:v>
                </c:pt>
                <c:pt idx="166">
                  <c:v>44453</c:v>
                </c:pt>
                <c:pt idx="167">
                  <c:v>44454</c:v>
                </c:pt>
                <c:pt idx="168">
                  <c:v>44455</c:v>
                </c:pt>
                <c:pt idx="169">
                  <c:v>44456</c:v>
                </c:pt>
                <c:pt idx="170">
                  <c:v>44457</c:v>
                </c:pt>
                <c:pt idx="171">
                  <c:v>44458</c:v>
                </c:pt>
                <c:pt idx="172">
                  <c:v>44459</c:v>
                </c:pt>
                <c:pt idx="173">
                  <c:v>44460</c:v>
                </c:pt>
                <c:pt idx="174">
                  <c:v>44461</c:v>
                </c:pt>
                <c:pt idx="175">
                  <c:v>44462</c:v>
                </c:pt>
                <c:pt idx="176">
                  <c:v>44463</c:v>
                </c:pt>
                <c:pt idx="177">
                  <c:v>44464</c:v>
                </c:pt>
                <c:pt idx="178">
                  <c:v>44465</c:v>
                </c:pt>
                <c:pt idx="179">
                  <c:v>44466</c:v>
                </c:pt>
                <c:pt idx="180">
                  <c:v>44467</c:v>
                </c:pt>
                <c:pt idx="181">
                  <c:v>44468</c:v>
                </c:pt>
                <c:pt idx="182">
                  <c:v>44469</c:v>
                </c:pt>
                <c:pt idx="183">
                  <c:v>44470</c:v>
                </c:pt>
                <c:pt idx="184">
                  <c:v>44471</c:v>
                </c:pt>
                <c:pt idx="185">
                  <c:v>44472</c:v>
                </c:pt>
                <c:pt idx="186">
                  <c:v>44473</c:v>
                </c:pt>
                <c:pt idx="187">
                  <c:v>44474</c:v>
                </c:pt>
                <c:pt idx="188">
                  <c:v>44475</c:v>
                </c:pt>
                <c:pt idx="189">
                  <c:v>44476</c:v>
                </c:pt>
                <c:pt idx="190">
                  <c:v>44477</c:v>
                </c:pt>
                <c:pt idx="191">
                  <c:v>44478</c:v>
                </c:pt>
                <c:pt idx="192">
                  <c:v>44479</c:v>
                </c:pt>
                <c:pt idx="193">
                  <c:v>44480</c:v>
                </c:pt>
                <c:pt idx="194">
                  <c:v>44481</c:v>
                </c:pt>
                <c:pt idx="195">
                  <c:v>44482</c:v>
                </c:pt>
                <c:pt idx="196">
                  <c:v>44483</c:v>
                </c:pt>
                <c:pt idx="197">
                  <c:v>44484</c:v>
                </c:pt>
                <c:pt idx="198">
                  <c:v>44485</c:v>
                </c:pt>
                <c:pt idx="199">
                  <c:v>44486</c:v>
                </c:pt>
                <c:pt idx="200">
                  <c:v>44487</c:v>
                </c:pt>
                <c:pt idx="201">
                  <c:v>44488</c:v>
                </c:pt>
                <c:pt idx="202">
                  <c:v>44489</c:v>
                </c:pt>
                <c:pt idx="203">
                  <c:v>44490</c:v>
                </c:pt>
                <c:pt idx="204">
                  <c:v>44491</c:v>
                </c:pt>
                <c:pt idx="205">
                  <c:v>44492</c:v>
                </c:pt>
                <c:pt idx="206">
                  <c:v>44493</c:v>
                </c:pt>
                <c:pt idx="207">
                  <c:v>44494</c:v>
                </c:pt>
                <c:pt idx="208">
                  <c:v>44495</c:v>
                </c:pt>
                <c:pt idx="209">
                  <c:v>44496</c:v>
                </c:pt>
                <c:pt idx="210">
                  <c:v>44497</c:v>
                </c:pt>
                <c:pt idx="211">
                  <c:v>44498</c:v>
                </c:pt>
                <c:pt idx="212">
                  <c:v>44499</c:v>
                </c:pt>
                <c:pt idx="213">
                  <c:v>44500</c:v>
                </c:pt>
                <c:pt idx="214">
                  <c:v>44501</c:v>
                </c:pt>
                <c:pt idx="215">
                  <c:v>44502</c:v>
                </c:pt>
                <c:pt idx="216">
                  <c:v>44503</c:v>
                </c:pt>
                <c:pt idx="217">
                  <c:v>44504</c:v>
                </c:pt>
                <c:pt idx="218">
                  <c:v>44505</c:v>
                </c:pt>
                <c:pt idx="219">
                  <c:v>44506</c:v>
                </c:pt>
                <c:pt idx="220">
                  <c:v>44507</c:v>
                </c:pt>
                <c:pt idx="221">
                  <c:v>44508</c:v>
                </c:pt>
                <c:pt idx="222">
                  <c:v>44509</c:v>
                </c:pt>
                <c:pt idx="223">
                  <c:v>44510</c:v>
                </c:pt>
                <c:pt idx="224">
                  <c:v>44511</c:v>
                </c:pt>
                <c:pt idx="225">
                  <c:v>44512</c:v>
                </c:pt>
                <c:pt idx="226">
                  <c:v>44513</c:v>
                </c:pt>
                <c:pt idx="227">
                  <c:v>44514</c:v>
                </c:pt>
                <c:pt idx="228">
                  <c:v>44515</c:v>
                </c:pt>
                <c:pt idx="229">
                  <c:v>44516</c:v>
                </c:pt>
                <c:pt idx="230">
                  <c:v>44517</c:v>
                </c:pt>
                <c:pt idx="231">
                  <c:v>44518</c:v>
                </c:pt>
                <c:pt idx="232">
                  <c:v>44519</c:v>
                </c:pt>
                <c:pt idx="233">
                  <c:v>44520</c:v>
                </c:pt>
                <c:pt idx="234">
                  <c:v>44521</c:v>
                </c:pt>
                <c:pt idx="235">
                  <c:v>44522</c:v>
                </c:pt>
                <c:pt idx="236">
                  <c:v>44523</c:v>
                </c:pt>
                <c:pt idx="237">
                  <c:v>44524</c:v>
                </c:pt>
                <c:pt idx="238">
                  <c:v>44525</c:v>
                </c:pt>
                <c:pt idx="239">
                  <c:v>44526</c:v>
                </c:pt>
                <c:pt idx="240">
                  <c:v>44527</c:v>
                </c:pt>
                <c:pt idx="241">
                  <c:v>44528</c:v>
                </c:pt>
                <c:pt idx="242">
                  <c:v>44529</c:v>
                </c:pt>
                <c:pt idx="243">
                  <c:v>44530</c:v>
                </c:pt>
                <c:pt idx="244">
                  <c:v>44531</c:v>
                </c:pt>
                <c:pt idx="245">
                  <c:v>44532</c:v>
                </c:pt>
                <c:pt idx="246">
                  <c:v>44533</c:v>
                </c:pt>
                <c:pt idx="247">
                  <c:v>44534</c:v>
                </c:pt>
                <c:pt idx="248">
                  <c:v>44535</c:v>
                </c:pt>
                <c:pt idx="249">
                  <c:v>44536</c:v>
                </c:pt>
                <c:pt idx="250">
                  <c:v>44537</c:v>
                </c:pt>
                <c:pt idx="251">
                  <c:v>44538</c:v>
                </c:pt>
                <c:pt idx="252">
                  <c:v>44539</c:v>
                </c:pt>
                <c:pt idx="253">
                  <c:v>44540</c:v>
                </c:pt>
                <c:pt idx="254">
                  <c:v>44541</c:v>
                </c:pt>
                <c:pt idx="255">
                  <c:v>44542</c:v>
                </c:pt>
                <c:pt idx="256">
                  <c:v>44543</c:v>
                </c:pt>
                <c:pt idx="257">
                  <c:v>44544</c:v>
                </c:pt>
                <c:pt idx="258">
                  <c:v>44545</c:v>
                </c:pt>
                <c:pt idx="259">
                  <c:v>44546</c:v>
                </c:pt>
                <c:pt idx="260">
                  <c:v>44547</c:v>
                </c:pt>
                <c:pt idx="261">
                  <c:v>44548</c:v>
                </c:pt>
                <c:pt idx="262">
                  <c:v>44549</c:v>
                </c:pt>
                <c:pt idx="263">
                  <c:v>44550</c:v>
                </c:pt>
                <c:pt idx="264">
                  <c:v>44551</c:v>
                </c:pt>
                <c:pt idx="265">
                  <c:v>44552</c:v>
                </c:pt>
                <c:pt idx="266">
                  <c:v>44553</c:v>
                </c:pt>
                <c:pt idx="267">
                  <c:v>44554</c:v>
                </c:pt>
                <c:pt idx="268">
                  <c:v>44555</c:v>
                </c:pt>
                <c:pt idx="269">
                  <c:v>44556</c:v>
                </c:pt>
                <c:pt idx="270">
                  <c:v>44557</c:v>
                </c:pt>
                <c:pt idx="271">
                  <c:v>44558</c:v>
                </c:pt>
                <c:pt idx="272">
                  <c:v>44559</c:v>
                </c:pt>
                <c:pt idx="273">
                  <c:v>44560</c:v>
                </c:pt>
                <c:pt idx="274">
                  <c:v>44561</c:v>
                </c:pt>
                <c:pt idx="275">
                  <c:v>44562</c:v>
                </c:pt>
                <c:pt idx="276">
                  <c:v>44563</c:v>
                </c:pt>
                <c:pt idx="277">
                  <c:v>44564</c:v>
                </c:pt>
                <c:pt idx="278">
                  <c:v>44565</c:v>
                </c:pt>
                <c:pt idx="279">
                  <c:v>44566</c:v>
                </c:pt>
                <c:pt idx="280">
                  <c:v>44567</c:v>
                </c:pt>
                <c:pt idx="281">
                  <c:v>44568</c:v>
                </c:pt>
                <c:pt idx="282">
                  <c:v>44569</c:v>
                </c:pt>
                <c:pt idx="283">
                  <c:v>44570</c:v>
                </c:pt>
                <c:pt idx="284">
                  <c:v>44571</c:v>
                </c:pt>
                <c:pt idx="285">
                  <c:v>44572</c:v>
                </c:pt>
                <c:pt idx="286">
                  <c:v>44573</c:v>
                </c:pt>
                <c:pt idx="287">
                  <c:v>44574</c:v>
                </c:pt>
                <c:pt idx="288">
                  <c:v>44575</c:v>
                </c:pt>
                <c:pt idx="289">
                  <c:v>44576</c:v>
                </c:pt>
                <c:pt idx="290">
                  <c:v>44577</c:v>
                </c:pt>
                <c:pt idx="291">
                  <c:v>44578</c:v>
                </c:pt>
                <c:pt idx="292">
                  <c:v>44579</c:v>
                </c:pt>
                <c:pt idx="293">
                  <c:v>44580</c:v>
                </c:pt>
                <c:pt idx="294">
                  <c:v>44581</c:v>
                </c:pt>
                <c:pt idx="295">
                  <c:v>44582</c:v>
                </c:pt>
                <c:pt idx="296">
                  <c:v>44583</c:v>
                </c:pt>
                <c:pt idx="297">
                  <c:v>44584</c:v>
                </c:pt>
                <c:pt idx="298">
                  <c:v>44585</c:v>
                </c:pt>
                <c:pt idx="299">
                  <c:v>44586</c:v>
                </c:pt>
                <c:pt idx="300">
                  <c:v>44587</c:v>
                </c:pt>
                <c:pt idx="301">
                  <c:v>44588</c:v>
                </c:pt>
                <c:pt idx="302">
                  <c:v>44589</c:v>
                </c:pt>
                <c:pt idx="303">
                  <c:v>44590</c:v>
                </c:pt>
                <c:pt idx="304">
                  <c:v>44591</c:v>
                </c:pt>
                <c:pt idx="305">
                  <c:v>44592</c:v>
                </c:pt>
                <c:pt idx="306">
                  <c:v>44593</c:v>
                </c:pt>
                <c:pt idx="307">
                  <c:v>44594</c:v>
                </c:pt>
                <c:pt idx="308">
                  <c:v>44595</c:v>
                </c:pt>
                <c:pt idx="309">
                  <c:v>44596</c:v>
                </c:pt>
                <c:pt idx="310">
                  <c:v>44597</c:v>
                </c:pt>
                <c:pt idx="311">
                  <c:v>44598</c:v>
                </c:pt>
                <c:pt idx="312">
                  <c:v>44599</c:v>
                </c:pt>
                <c:pt idx="313">
                  <c:v>44600</c:v>
                </c:pt>
                <c:pt idx="314">
                  <c:v>44601</c:v>
                </c:pt>
                <c:pt idx="315">
                  <c:v>44602</c:v>
                </c:pt>
                <c:pt idx="316">
                  <c:v>44603</c:v>
                </c:pt>
                <c:pt idx="317">
                  <c:v>44604</c:v>
                </c:pt>
                <c:pt idx="318">
                  <c:v>44605</c:v>
                </c:pt>
                <c:pt idx="319">
                  <c:v>44606</c:v>
                </c:pt>
                <c:pt idx="320">
                  <c:v>44607</c:v>
                </c:pt>
                <c:pt idx="321">
                  <c:v>44608</c:v>
                </c:pt>
                <c:pt idx="322">
                  <c:v>44609</c:v>
                </c:pt>
                <c:pt idx="323">
                  <c:v>44610</c:v>
                </c:pt>
                <c:pt idx="324">
                  <c:v>44611</c:v>
                </c:pt>
                <c:pt idx="325">
                  <c:v>44612</c:v>
                </c:pt>
                <c:pt idx="326">
                  <c:v>44613</c:v>
                </c:pt>
                <c:pt idx="327">
                  <c:v>44614</c:v>
                </c:pt>
                <c:pt idx="328">
                  <c:v>44615</c:v>
                </c:pt>
                <c:pt idx="329">
                  <c:v>44616</c:v>
                </c:pt>
                <c:pt idx="330">
                  <c:v>44617</c:v>
                </c:pt>
                <c:pt idx="331">
                  <c:v>44618</c:v>
                </c:pt>
                <c:pt idx="332">
                  <c:v>44619</c:v>
                </c:pt>
                <c:pt idx="333">
                  <c:v>44620</c:v>
                </c:pt>
                <c:pt idx="334">
                  <c:v>44621</c:v>
                </c:pt>
                <c:pt idx="335">
                  <c:v>44622</c:v>
                </c:pt>
                <c:pt idx="336">
                  <c:v>44623</c:v>
                </c:pt>
                <c:pt idx="337">
                  <c:v>44624</c:v>
                </c:pt>
                <c:pt idx="338">
                  <c:v>44625</c:v>
                </c:pt>
                <c:pt idx="339">
                  <c:v>44626</c:v>
                </c:pt>
                <c:pt idx="340">
                  <c:v>44627</c:v>
                </c:pt>
                <c:pt idx="341">
                  <c:v>44628</c:v>
                </c:pt>
                <c:pt idx="342">
                  <c:v>44629</c:v>
                </c:pt>
                <c:pt idx="343">
                  <c:v>44630</c:v>
                </c:pt>
                <c:pt idx="344">
                  <c:v>44631</c:v>
                </c:pt>
                <c:pt idx="345">
                  <c:v>44632</c:v>
                </c:pt>
                <c:pt idx="346">
                  <c:v>44633</c:v>
                </c:pt>
                <c:pt idx="347">
                  <c:v>44634</c:v>
                </c:pt>
                <c:pt idx="348">
                  <c:v>44635</c:v>
                </c:pt>
                <c:pt idx="349">
                  <c:v>44636</c:v>
                </c:pt>
                <c:pt idx="350">
                  <c:v>44637</c:v>
                </c:pt>
                <c:pt idx="351">
                  <c:v>44638</c:v>
                </c:pt>
                <c:pt idx="352">
                  <c:v>44639</c:v>
                </c:pt>
                <c:pt idx="353">
                  <c:v>44640</c:v>
                </c:pt>
                <c:pt idx="354">
                  <c:v>44641</c:v>
                </c:pt>
                <c:pt idx="355">
                  <c:v>44642</c:v>
                </c:pt>
                <c:pt idx="356">
                  <c:v>44643</c:v>
                </c:pt>
                <c:pt idx="357">
                  <c:v>44644</c:v>
                </c:pt>
                <c:pt idx="358">
                  <c:v>44645</c:v>
                </c:pt>
                <c:pt idx="359">
                  <c:v>44646</c:v>
                </c:pt>
                <c:pt idx="360">
                  <c:v>44647</c:v>
                </c:pt>
                <c:pt idx="361">
                  <c:v>44648</c:v>
                </c:pt>
                <c:pt idx="362">
                  <c:v>44649</c:v>
                </c:pt>
                <c:pt idx="363">
                  <c:v>44650</c:v>
                </c:pt>
                <c:pt idx="364">
                  <c:v>44651</c:v>
                </c:pt>
              </c:numCache>
            </c:numRef>
          </c:cat>
          <c:val>
            <c:numRef>
              <c:f>Sheet1!$I$2:$I$366</c:f>
              <c:numCache>
                <c:formatCode>0</c:formatCode>
                <c:ptCount val="365"/>
                <c:pt idx="0">
                  <c:v>53.73</c:v>
                </c:pt>
                <c:pt idx="1">
                  <c:v>53.339999999999897</c:v>
                </c:pt>
                <c:pt idx="2">
                  <c:v>53.339999999999897</c:v>
                </c:pt>
                <c:pt idx="3">
                  <c:v>53.759999999999899</c:v>
                </c:pt>
                <c:pt idx="4">
                  <c:v>55.92</c:v>
                </c:pt>
                <c:pt idx="5">
                  <c:v>51.12</c:v>
                </c:pt>
                <c:pt idx="6">
                  <c:v>50.3</c:v>
                </c:pt>
                <c:pt idx="7">
                  <c:v>54.23</c:v>
                </c:pt>
                <c:pt idx="8">
                  <c:v>53.69</c:v>
                </c:pt>
                <c:pt idx="9">
                  <c:v>55.72</c:v>
                </c:pt>
                <c:pt idx="10">
                  <c:v>53.4</c:v>
                </c:pt>
                <c:pt idx="11">
                  <c:v>54.65</c:v>
                </c:pt>
                <c:pt idx="12">
                  <c:v>53.579999999999899</c:v>
                </c:pt>
                <c:pt idx="13">
                  <c:v>51.26</c:v>
                </c:pt>
                <c:pt idx="14">
                  <c:v>50.24</c:v>
                </c:pt>
                <c:pt idx="15">
                  <c:v>52.4</c:v>
                </c:pt>
                <c:pt idx="16">
                  <c:v>54.659999999999897</c:v>
                </c:pt>
                <c:pt idx="17">
                  <c:v>53.78</c:v>
                </c:pt>
                <c:pt idx="18">
                  <c:v>56.48</c:v>
                </c:pt>
                <c:pt idx="19">
                  <c:v>55.249999999999901</c:v>
                </c:pt>
                <c:pt idx="20">
                  <c:v>54.07</c:v>
                </c:pt>
                <c:pt idx="21">
                  <c:v>54.07</c:v>
                </c:pt>
                <c:pt idx="22">
                  <c:v>55.84</c:v>
                </c:pt>
                <c:pt idx="23">
                  <c:v>51.37</c:v>
                </c:pt>
                <c:pt idx="24">
                  <c:v>52.22</c:v>
                </c:pt>
                <c:pt idx="25">
                  <c:v>54.649999999999899</c:v>
                </c:pt>
                <c:pt idx="26">
                  <c:v>55.56</c:v>
                </c:pt>
                <c:pt idx="27">
                  <c:v>56.459999999999901</c:v>
                </c:pt>
                <c:pt idx="28">
                  <c:v>53.68</c:v>
                </c:pt>
                <c:pt idx="29">
                  <c:v>45.81</c:v>
                </c:pt>
                <c:pt idx="30">
                  <c:v>48.35</c:v>
                </c:pt>
                <c:pt idx="31">
                  <c:v>49.11</c:v>
                </c:pt>
                <c:pt idx="32">
                  <c:v>47.31</c:v>
                </c:pt>
                <c:pt idx="33">
                  <c:v>47.3</c:v>
                </c:pt>
                <c:pt idx="34">
                  <c:v>47.63</c:v>
                </c:pt>
                <c:pt idx="35">
                  <c:v>49.81</c:v>
                </c:pt>
                <c:pt idx="36">
                  <c:v>48.569999999999901</c:v>
                </c:pt>
                <c:pt idx="37">
                  <c:v>36.729999999999997</c:v>
                </c:pt>
                <c:pt idx="38">
                  <c:v>45.769999999999897</c:v>
                </c:pt>
                <c:pt idx="39">
                  <c:v>45.839999999999897</c:v>
                </c:pt>
                <c:pt idx="40">
                  <c:v>44.009999999999899</c:v>
                </c:pt>
                <c:pt idx="41">
                  <c:v>42.589999999999897</c:v>
                </c:pt>
                <c:pt idx="42">
                  <c:v>39.889999999999901</c:v>
                </c:pt>
                <c:pt idx="43">
                  <c:v>44.14</c:v>
                </c:pt>
                <c:pt idx="44">
                  <c:v>45.079999999999899</c:v>
                </c:pt>
                <c:pt idx="45">
                  <c:v>39.589999999999897</c:v>
                </c:pt>
                <c:pt idx="46">
                  <c:v>36.44</c:v>
                </c:pt>
                <c:pt idx="47">
                  <c:v>35.54</c:v>
                </c:pt>
                <c:pt idx="48">
                  <c:v>39.989999999999903</c:v>
                </c:pt>
                <c:pt idx="49">
                  <c:v>39.49</c:v>
                </c:pt>
                <c:pt idx="50">
                  <c:v>32.53</c:v>
                </c:pt>
                <c:pt idx="51">
                  <c:v>33.58</c:v>
                </c:pt>
                <c:pt idx="52">
                  <c:v>29.9499999999999</c:v>
                </c:pt>
                <c:pt idx="53">
                  <c:v>33.86</c:v>
                </c:pt>
                <c:pt idx="54">
                  <c:v>28.77</c:v>
                </c:pt>
                <c:pt idx="55">
                  <c:v>32.24</c:v>
                </c:pt>
                <c:pt idx="56">
                  <c:v>33.270000000000003</c:v>
                </c:pt>
                <c:pt idx="57">
                  <c:v>30.59</c:v>
                </c:pt>
                <c:pt idx="58">
                  <c:v>32.509999999999899</c:v>
                </c:pt>
                <c:pt idx="59">
                  <c:v>42.1799999999999</c:v>
                </c:pt>
                <c:pt idx="60">
                  <c:v>42.1799999999999</c:v>
                </c:pt>
                <c:pt idx="61">
                  <c:v>42.1799999999999</c:v>
                </c:pt>
                <c:pt idx="62">
                  <c:v>32.68</c:v>
                </c:pt>
                <c:pt idx="63">
                  <c:v>31.08</c:v>
                </c:pt>
                <c:pt idx="64">
                  <c:v>30.2699999999999</c:v>
                </c:pt>
                <c:pt idx="65">
                  <c:v>34.699999999999903</c:v>
                </c:pt>
                <c:pt idx="66">
                  <c:v>36.380000000000003</c:v>
                </c:pt>
                <c:pt idx="67">
                  <c:v>37.32</c:v>
                </c:pt>
                <c:pt idx="68">
                  <c:v>37.979999999999997</c:v>
                </c:pt>
                <c:pt idx="69">
                  <c:v>37.569999999999901</c:v>
                </c:pt>
                <c:pt idx="70">
                  <c:v>40.519999999999897</c:v>
                </c:pt>
                <c:pt idx="71">
                  <c:v>40.770000000000003</c:v>
                </c:pt>
                <c:pt idx="72">
                  <c:v>43.129999999999903</c:v>
                </c:pt>
                <c:pt idx="73">
                  <c:v>44</c:v>
                </c:pt>
                <c:pt idx="74">
                  <c:v>42.79</c:v>
                </c:pt>
                <c:pt idx="75">
                  <c:v>43.479999999999897</c:v>
                </c:pt>
                <c:pt idx="76">
                  <c:v>43.879999999999903</c:v>
                </c:pt>
                <c:pt idx="77">
                  <c:v>42.759999999999899</c:v>
                </c:pt>
                <c:pt idx="78">
                  <c:v>46.0399999999999</c:v>
                </c:pt>
                <c:pt idx="79">
                  <c:v>42.879999999999903</c:v>
                </c:pt>
                <c:pt idx="80">
                  <c:v>41.779999999999902</c:v>
                </c:pt>
                <c:pt idx="81">
                  <c:v>44.33</c:v>
                </c:pt>
                <c:pt idx="82">
                  <c:v>42.89</c:v>
                </c:pt>
                <c:pt idx="83">
                  <c:v>44.139999999999901</c:v>
                </c:pt>
                <c:pt idx="84">
                  <c:v>44.67</c:v>
                </c:pt>
                <c:pt idx="85">
                  <c:v>42.949999999999903</c:v>
                </c:pt>
                <c:pt idx="86">
                  <c:v>43.699999999999903</c:v>
                </c:pt>
                <c:pt idx="87">
                  <c:v>41.06</c:v>
                </c:pt>
                <c:pt idx="88">
                  <c:v>42.78</c:v>
                </c:pt>
                <c:pt idx="89">
                  <c:v>45.69</c:v>
                </c:pt>
                <c:pt idx="90">
                  <c:v>42.62</c:v>
                </c:pt>
                <c:pt idx="91">
                  <c:v>42.6</c:v>
                </c:pt>
                <c:pt idx="92">
                  <c:v>40.74</c:v>
                </c:pt>
                <c:pt idx="93">
                  <c:v>41.28</c:v>
                </c:pt>
                <c:pt idx="94">
                  <c:v>43.27</c:v>
                </c:pt>
                <c:pt idx="95">
                  <c:v>43.649999999999899</c:v>
                </c:pt>
                <c:pt idx="96">
                  <c:v>45.7</c:v>
                </c:pt>
                <c:pt idx="97">
                  <c:v>44.42</c:v>
                </c:pt>
                <c:pt idx="98">
                  <c:v>45.199999999999903</c:v>
                </c:pt>
                <c:pt idx="99">
                  <c:v>49.719999999999899</c:v>
                </c:pt>
                <c:pt idx="100">
                  <c:v>49.719999999999899</c:v>
                </c:pt>
                <c:pt idx="101">
                  <c:v>48.1099999999999</c:v>
                </c:pt>
                <c:pt idx="102">
                  <c:v>45.29</c:v>
                </c:pt>
                <c:pt idx="103">
                  <c:v>49.65</c:v>
                </c:pt>
                <c:pt idx="104">
                  <c:v>51.71</c:v>
                </c:pt>
                <c:pt idx="105">
                  <c:v>49.93</c:v>
                </c:pt>
                <c:pt idx="106">
                  <c:v>52.77</c:v>
                </c:pt>
                <c:pt idx="107">
                  <c:v>54.6</c:v>
                </c:pt>
                <c:pt idx="108">
                  <c:v>52.5</c:v>
                </c:pt>
                <c:pt idx="109">
                  <c:v>50.629999999999903</c:v>
                </c:pt>
                <c:pt idx="110">
                  <c:v>50.899999999999899</c:v>
                </c:pt>
                <c:pt idx="111">
                  <c:v>50.5399999999999</c:v>
                </c:pt>
                <c:pt idx="112">
                  <c:v>51.35</c:v>
                </c:pt>
                <c:pt idx="113">
                  <c:v>50.02</c:v>
                </c:pt>
                <c:pt idx="114">
                  <c:v>51.04</c:v>
                </c:pt>
                <c:pt idx="115">
                  <c:v>48.759999999999899</c:v>
                </c:pt>
                <c:pt idx="116">
                  <c:v>45.67</c:v>
                </c:pt>
                <c:pt idx="117">
                  <c:v>44.149999999999899</c:v>
                </c:pt>
                <c:pt idx="118">
                  <c:v>52.0399999999999</c:v>
                </c:pt>
                <c:pt idx="119">
                  <c:v>53.149999999999899</c:v>
                </c:pt>
                <c:pt idx="120">
                  <c:v>49.12</c:v>
                </c:pt>
                <c:pt idx="121">
                  <c:v>51.25</c:v>
                </c:pt>
                <c:pt idx="122">
                  <c:v>51.98</c:v>
                </c:pt>
                <c:pt idx="123">
                  <c:v>46.99</c:v>
                </c:pt>
                <c:pt idx="124">
                  <c:v>51.809999999999903</c:v>
                </c:pt>
                <c:pt idx="125">
                  <c:v>56.19</c:v>
                </c:pt>
                <c:pt idx="126">
                  <c:v>56.269999999999897</c:v>
                </c:pt>
                <c:pt idx="127">
                  <c:v>56.879999999999903</c:v>
                </c:pt>
                <c:pt idx="128">
                  <c:v>49.75</c:v>
                </c:pt>
                <c:pt idx="129">
                  <c:v>51.43</c:v>
                </c:pt>
                <c:pt idx="130">
                  <c:v>56.95</c:v>
                </c:pt>
                <c:pt idx="131">
                  <c:v>58.839999999999897</c:v>
                </c:pt>
                <c:pt idx="132">
                  <c:v>54.34</c:v>
                </c:pt>
                <c:pt idx="133">
                  <c:v>55.15</c:v>
                </c:pt>
                <c:pt idx="134">
                  <c:v>54.52</c:v>
                </c:pt>
                <c:pt idx="135">
                  <c:v>55.8</c:v>
                </c:pt>
                <c:pt idx="136">
                  <c:v>48.659999999999897</c:v>
                </c:pt>
                <c:pt idx="137">
                  <c:v>50.99</c:v>
                </c:pt>
                <c:pt idx="138">
                  <c:v>56.529999999999902</c:v>
                </c:pt>
                <c:pt idx="139">
                  <c:v>54.08</c:v>
                </c:pt>
                <c:pt idx="140">
                  <c:v>54.65</c:v>
                </c:pt>
                <c:pt idx="141">
                  <c:v>54.839999999999897</c:v>
                </c:pt>
                <c:pt idx="142">
                  <c:v>55.56</c:v>
                </c:pt>
                <c:pt idx="143">
                  <c:v>52.92</c:v>
                </c:pt>
                <c:pt idx="144">
                  <c:v>51.71</c:v>
                </c:pt>
                <c:pt idx="145">
                  <c:v>49.69</c:v>
                </c:pt>
                <c:pt idx="146">
                  <c:v>50.379999999999903</c:v>
                </c:pt>
                <c:pt idx="147">
                  <c:v>53.129999999999903</c:v>
                </c:pt>
                <c:pt idx="148">
                  <c:v>47.2899999999999</c:v>
                </c:pt>
                <c:pt idx="149">
                  <c:v>51.909999999999897</c:v>
                </c:pt>
                <c:pt idx="150">
                  <c:v>51.22</c:v>
                </c:pt>
                <c:pt idx="151">
                  <c:v>52.23</c:v>
                </c:pt>
                <c:pt idx="152">
                  <c:v>49.599999999999902</c:v>
                </c:pt>
                <c:pt idx="153">
                  <c:v>51.27</c:v>
                </c:pt>
                <c:pt idx="154">
                  <c:v>49.29</c:v>
                </c:pt>
                <c:pt idx="155">
                  <c:v>51.48</c:v>
                </c:pt>
                <c:pt idx="156">
                  <c:v>50.319999999999901</c:v>
                </c:pt>
                <c:pt idx="157">
                  <c:v>50.319999999999901</c:v>
                </c:pt>
                <c:pt idx="158">
                  <c:v>47.299999999999898</c:v>
                </c:pt>
                <c:pt idx="159">
                  <c:v>47.28</c:v>
                </c:pt>
                <c:pt idx="160">
                  <c:v>48.69</c:v>
                </c:pt>
                <c:pt idx="161">
                  <c:v>49.37</c:v>
                </c:pt>
                <c:pt idx="162">
                  <c:v>50.239999999999903</c:v>
                </c:pt>
                <c:pt idx="163">
                  <c:v>50.569999999999901</c:v>
                </c:pt>
                <c:pt idx="164">
                  <c:v>51.37</c:v>
                </c:pt>
                <c:pt idx="165">
                  <c:v>53.629999999999903</c:v>
                </c:pt>
                <c:pt idx="166">
                  <c:v>51.87</c:v>
                </c:pt>
                <c:pt idx="167">
                  <c:v>50.72</c:v>
                </c:pt>
                <c:pt idx="168">
                  <c:v>47.779999999999902</c:v>
                </c:pt>
                <c:pt idx="169">
                  <c:v>49.189999999999898</c:v>
                </c:pt>
                <c:pt idx="170">
                  <c:v>49.97</c:v>
                </c:pt>
                <c:pt idx="171">
                  <c:v>57.52</c:v>
                </c:pt>
                <c:pt idx="172">
                  <c:v>45.62</c:v>
                </c:pt>
                <c:pt idx="173">
                  <c:v>46.739999999999903</c:v>
                </c:pt>
                <c:pt idx="174">
                  <c:v>49.6</c:v>
                </c:pt>
                <c:pt idx="175">
                  <c:v>49.229999999999897</c:v>
                </c:pt>
                <c:pt idx="176">
                  <c:v>48.5</c:v>
                </c:pt>
                <c:pt idx="177">
                  <c:v>51.19</c:v>
                </c:pt>
                <c:pt idx="178">
                  <c:v>50.91</c:v>
                </c:pt>
                <c:pt idx="179">
                  <c:v>50.3</c:v>
                </c:pt>
                <c:pt idx="180">
                  <c:v>51.12</c:v>
                </c:pt>
                <c:pt idx="181">
                  <c:v>51.499999999999901</c:v>
                </c:pt>
                <c:pt idx="182">
                  <c:v>51.499999999999901</c:v>
                </c:pt>
                <c:pt idx="183">
                  <c:v>45.46</c:v>
                </c:pt>
                <c:pt idx="184">
                  <c:v>47.3</c:v>
                </c:pt>
                <c:pt idx="185">
                  <c:v>45.62</c:v>
                </c:pt>
                <c:pt idx="186">
                  <c:v>49.64</c:v>
                </c:pt>
                <c:pt idx="187">
                  <c:v>46.58</c:v>
                </c:pt>
                <c:pt idx="188">
                  <c:v>45.47</c:v>
                </c:pt>
                <c:pt idx="189">
                  <c:v>41.89</c:v>
                </c:pt>
                <c:pt idx="190">
                  <c:v>44.04</c:v>
                </c:pt>
                <c:pt idx="191">
                  <c:v>42.88</c:v>
                </c:pt>
                <c:pt idx="192">
                  <c:v>44.05</c:v>
                </c:pt>
                <c:pt idx="193">
                  <c:v>44.02</c:v>
                </c:pt>
                <c:pt idx="194">
                  <c:v>38.79</c:v>
                </c:pt>
                <c:pt idx="195">
                  <c:v>42.49</c:v>
                </c:pt>
                <c:pt idx="196">
                  <c:v>43.19</c:v>
                </c:pt>
                <c:pt idx="197">
                  <c:v>43.19</c:v>
                </c:pt>
                <c:pt idx="198">
                  <c:v>43.41</c:v>
                </c:pt>
                <c:pt idx="199">
                  <c:v>41.84</c:v>
                </c:pt>
                <c:pt idx="200">
                  <c:v>39.74</c:v>
                </c:pt>
                <c:pt idx="201">
                  <c:v>36.06</c:v>
                </c:pt>
                <c:pt idx="202">
                  <c:v>36.479999999999997</c:v>
                </c:pt>
                <c:pt idx="203">
                  <c:v>37.51</c:v>
                </c:pt>
                <c:pt idx="204">
                  <c:v>36.44</c:v>
                </c:pt>
                <c:pt idx="205">
                  <c:v>37.549999999999997</c:v>
                </c:pt>
                <c:pt idx="206">
                  <c:v>38.5</c:v>
                </c:pt>
                <c:pt idx="207">
                  <c:v>38.57</c:v>
                </c:pt>
                <c:pt idx="208">
                  <c:v>34.97</c:v>
                </c:pt>
                <c:pt idx="209">
                  <c:v>35.08</c:v>
                </c:pt>
                <c:pt idx="210">
                  <c:v>37.93</c:v>
                </c:pt>
                <c:pt idx="211">
                  <c:v>38.86</c:v>
                </c:pt>
                <c:pt idx="212">
                  <c:v>34.200000000000003</c:v>
                </c:pt>
                <c:pt idx="213">
                  <c:v>36.409999999999997</c:v>
                </c:pt>
                <c:pt idx="214">
                  <c:v>37.409999999999997</c:v>
                </c:pt>
                <c:pt idx="215">
                  <c:v>37.14</c:v>
                </c:pt>
                <c:pt idx="216">
                  <c:v>34.75</c:v>
                </c:pt>
                <c:pt idx="217">
                  <c:v>35.07</c:v>
                </c:pt>
                <c:pt idx="218">
                  <c:v>35.47</c:v>
                </c:pt>
                <c:pt idx="219">
                  <c:v>35.799999999999997</c:v>
                </c:pt>
                <c:pt idx="220">
                  <c:v>38.67</c:v>
                </c:pt>
                <c:pt idx="221">
                  <c:v>37.53</c:v>
                </c:pt>
                <c:pt idx="222">
                  <c:v>43.67</c:v>
                </c:pt>
                <c:pt idx="223">
                  <c:v>41.98</c:v>
                </c:pt>
                <c:pt idx="224">
                  <c:v>41.21</c:v>
                </c:pt>
                <c:pt idx="225">
                  <c:v>39.46</c:v>
                </c:pt>
                <c:pt idx="226">
                  <c:v>34.01</c:v>
                </c:pt>
                <c:pt idx="227">
                  <c:v>43.88</c:v>
                </c:pt>
                <c:pt idx="228">
                  <c:v>43.88</c:v>
                </c:pt>
                <c:pt idx="229">
                  <c:v>52.88</c:v>
                </c:pt>
                <c:pt idx="230">
                  <c:v>43.62</c:v>
                </c:pt>
                <c:pt idx="231">
                  <c:v>44.59</c:v>
                </c:pt>
                <c:pt idx="232">
                  <c:v>44.48</c:v>
                </c:pt>
                <c:pt idx="233">
                  <c:v>42.7</c:v>
                </c:pt>
                <c:pt idx="234">
                  <c:v>44.58</c:v>
                </c:pt>
                <c:pt idx="235">
                  <c:v>45.15</c:v>
                </c:pt>
                <c:pt idx="236">
                  <c:v>45.4</c:v>
                </c:pt>
                <c:pt idx="237">
                  <c:v>44.27</c:v>
                </c:pt>
                <c:pt idx="238">
                  <c:v>45.79</c:v>
                </c:pt>
                <c:pt idx="239">
                  <c:v>47.24</c:v>
                </c:pt>
                <c:pt idx="240">
                  <c:v>45.1</c:v>
                </c:pt>
                <c:pt idx="241">
                  <c:v>46.37</c:v>
                </c:pt>
                <c:pt idx="242">
                  <c:v>29.06</c:v>
                </c:pt>
                <c:pt idx="243">
                  <c:v>28.57</c:v>
                </c:pt>
                <c:pt idx="244">
                  <c:v>47.95</c:v>
                </c:pt>
                <c:pt idx="245">
                  <c:v>45.59</c:v>
                </c:pt>
                <c:pt idx="246">
                  <c:v>46.09</c:v>
                </c:pt>
                <c:pt idx="247">
                  <c:v>46.4</c:v>
                </c:pt>
                <c:pt idx="248">
                  <c:v>50.59</c:v>
                </c:pt>
                <c:pt idx="249">
                  <c:v>53.8</c:v>
                </c:pt>
                <c:pt idx="250">
                  <c:v>51.53</c:v>
                </c:pt>
                <c:pt idx="251">
                  <c:v>54.1</c:v>
                </c:pt>
                <c:pt idx="252">
                  <c:v>52.25</c:v>
                </c:pt>
                <c:pt idx="253">
                  <c:v>54.18</c:v>
                </c:pt>
                <c:pt idx="254">
                  <c:v>54.03</c:v>
                </c:pt>
                <c:pt idx="255">
                  <c:v>56.31</c:v>
                </c:pt>
                <c:pt idx="256">
                  <c:v>53.34</c:v>
                </c:pt>
                <c:pt idx="257">
                  <c:v>54.46</c:v>
                </c:pt>
                <c:pt idx="258">
                  <c:v>54.42</c:v>
                </c:pt>
                <c:pt idx="259">
                  <c:v>57.65</c:v>
                </c:pt>
                <c:pt idx="260">
                  <c:v>55.12</c:v>
                </c:pt>
                <c:pt idx="261">
                  <c:v>56.45</c:v>
                </c:pt>
                <c:pt idx="262">
                  <c:v>54.42</c:v>
                </c:pt>
                <c:pt idx="263">
                  <c:v>55.76</c:v>
                </c:pt>
                <c:pt idx="264">
                  <c:v>54.08</c:v>
                </c:pt>
                <c:pt idx="265">
                  <c:v>53.66</c:v>
                </c:pt>
                <c:pt idx="266">
                  <c:v>51.32</c:v>
                </c:pt>
                <c:pt idx="267">
                  <c:v>53.85</c:v>
                </c:pt>
                <c:pt idx="268">
                  <c:v>56.51</c:v>
                </c:pt>
                <c:pt idx="269">
                  <c:v>54.03</c:v>
                </c:pt>
                <c:pt idx="270">
                  <c:v>58.88</c:v>
                </c:pt>
                <c:pt idx="271">
                  <c:v>57.18</c:v>
                </c:pt>
                <c:pt idx="272">
                  <c:v>55.09</c:v>
                </c:pt>
                <c:pt idx="273">
                  <c:v>57.87</c:v>
                </c:pt>
                <c:pt idx="274">
                  <c:v>55.04</c:v>
                </c:pt>
                <c:pt idx="275">
                  <c:v>53.31</c:v>
                </c:pt>
                <c:pt idx="276">
                  <c:v>57.14</c:v>
                </c:pt>
                <c:pt idx="277">
                  <c:v>55.199999999999903</c:v>
                </c:pt>
                <c:pt idx="278">
                  <c:v>56.14</c:v>
                </c:pt>
                <c:pt idx="279">
                  <c:v>55.34</c:v>
                </c:pt>
                <c:pt idx="280">
                  <c:v>55.739999999999903</c:v>
                </c:pt>
                <c:pt idx="281">
                  <c:v>56.639999999999901</c:v>
                </c:pt>
                <c:pt idx="282">
                  <c:v>55.339999999999897</c:v>
                </c:pt>
                <c:pt idx="283">
                  <c:v>52.3</c:v>
                </c:pt>
                <c:pt idx="284">
                  <c:v>56.56</c:v>
                </c:pt>
                <c:pt idx="285">
                  <c:v>58.68</c:v>
                </c:pt>
                <c:pt idx="286">
                  <c:v>60.12</c:v>
                </c:pt>
                <c:pt idx="287">
                  <c:v>59.1</c:v>
                </c:pt>
                <c:pt idx="288">
                  <c:v>60.15</c:v>
                </c:pt>
                <c:pt idx="289">
                  <c:v>55.02</c:v>
                </c:pt>
                <c:pt idx="290">
                  <c:v>53.17</c:v>
                </c:pt>
                <c:pt idx="291">
                  <c:v>68.239999999999995</c:v>
                </c:pt>
                <c:pt idx="292">
                  <c:v>45.21</c:v>
                </c:pt>
                <c:pt idx="293">
                  <c:v>56.66</c:v>
                </c:pt>
                <c:pt idx="294">
                  <c:v>42.1799999999999</c:v>
                </c:pt>
                <c:pt idx="295">
                  <c:v>59.389999999999901</c:v>
                </c:pt>
                <c:pt idx="296">
                  <c:v>55.69</c:v>
                </c:pt>
                <c:pt idx="297">
                  <c:v>54.79</c:v>
                </c:pt>
                <c:pt idx="298">
                  <c:v>67.27</c:v>
                </c:pt>
                <c:pt idx="299">
                  <c:v>64.48</c:v>
                </c:pt>
                <c:pt idx="300">
                  <c:v>55.269999999999897</c:v>
                </c:pt>
                <c:pt idx="301">
                  <c:v>56.639999999999901</c:v>
                </c:pt>
                <c:pt idx="302">
                  <c:v>59.16</c:v>
                </c:pt>
                <c:pt idx="303">
                  <c:v>58.84</c:v>
                </c:pt>
                <c:pt idx="304">
                  <c:v>57.32</c:v>
                </c:pt>
                <c:pt idx="305">
                  <c:v>58.05</c:v>
                </c:pt>
                <c:pt idx="306">
                  <c:v>57.84</c:v>
                </c:pt>
                <c:pt idx="307">
                  <c:v>57.23</c:v>
                </c:pt>
                <c:pt idx="308">
                  <c:v>56.42</c:v>
                </c:pt>
                <c:pt idx="309">
                  <c:v>56.42</c:v>
                </c:pt>
                <c:pt idx="310">
                  <c:v>55.34</c:v>
                </c:pt>
                <c:pt idx="311">
                  <c:v>55.589999999999897</c:v>
                </c:pt>
                <c:pt idx="312">
                  <c:v>58.34</c:v>
                </c:pt>
                <c:pt idx="313">
                  <c:v>58.629999999999903</c:v>
                </c:pt>
                <c:pt idx="314">
                  <c:v>55.989999999999903</c:v>
                </c:pt>
                <c:pt idx="315">
                  <c:v>57.2</c:v>
                </c:pt>
                <c:pt idx="316">
                  <c:v>57.51</c:v>
                </c:pt>
                <c:pt idx="317">
                  <c:v>59.269999999999897</c:v>
                </c:pt>
                <c:pt idx="318">
                  <c:v>58.089999999999897</c:v>
                </c:pt>
                <c:pt idx="319">
                  <c:v>65.34</c:v>
                </c:pt>
                <c:pt idx="320">
                  <c:v>60.249999999999901</c:v>
                </c:pt>
                <c:pt idx="321">
                  <c:v>66.56</c:v>
                </c:pt>
                <c:pt idx="322">
                  <c:v>66.56</c:v>
                </c:pt>
                <c:pt idx="323">
                  <c:v>63.97</c:v>
                </c:pt>
                <c:pt idx="324">
                  <c:v>63.019999999999897</c:v>
                </c:pt>
                <c:pt idx="325">
                  <c:v>65.22</c:v>
                </c:pt>
                <c:pt idx="326">
                  <c:v>61.5399999999999</c:v>
                </c:pt>
                <c:pt idx="327">
                  <c:v>64.45</c:v>
                </c:pt>
                <c:pt idx="328">
                  <c:v>67.69</c:v>
                </c:pt>
                <c:pt idx="329">
                  <c:v>68.61</c:v>
                </c:pt>
                <c:pt idx="330">
                  <c:v>66.599999999999994</c:v>
                </c:pt>
                <c:pt idx="331">
                  <c:v>69.89</c:v>
                </c:pt>
                <c:pt idx="332">
                  <c:v>68.7</c:v>
                </c:pt>
                <c:pt idx="333">
                  <c:v>66.329999999999899</c:v>
                </c:pt>
                <c:pt idx="334">
                  <c:v>62.419999999999902</c:v>
                </c:pt>
                <c:pt idx="335">
                  <c:v>66.7</c:v>
                </c:pt>
                <c:pt idx="336">
                  <c:v>65.69</c:v>
                </c:pt>
                <c:pt idx="337">
                  <c:v>58.5</c:v>
                </c:pt>
                <c:pt idx="338">
                  <c:v>59.26</c:v>
                </c:pt>
                <c:pt idx="339">
                  <c:v>59.379999999999903</c:v>
                </c:pt>
                <c:pt idx="340">
                  <c:v>59.2</c:v>
                </c:pt>
                <c:pt idx="341">
                  <c:v>58.269999999999897</c:v>
                </c:pt>
                <c:pt idx="342">
                  <c:v>58.81</c:v>
                </c:pt>
                <c:pt idx="343">
                  <c:v>61.339999999999897</c:v>
                </c:pt>
                <c:pt idx="344">
                  <c:v>63.6</c:v>
                </c:pt>
                <c:pt idx="345">
                  <c:v>63.97</c:v>
                </c:pt>
                <c:pt idx="346">
                  <c:v>61.709999999999901</c:v>
                </c:pt>
                <c:pt idx="347">
                  <c:v>61.709999999999901</c:v>
                </c:pt>
                <c:pt idx="348">
                  <c:v>62.339999999999897</c:v>
                </c:pt>
                <c:pt idx="349">
                  <c:v>61.91</c:v>
                </c:pt>
                <c:pt idx="350">
                  <c:v>62.37</c:v>
                </c:pt>
                <c:pt idx="351">
                  <c:v>63.55</c:v>
                </c:pt>
                <c:pt idx="352">
                  <c:v>63.0399999999999</c:v>
                </c:pt>
                <c:pt idx="353">
                  <c:v>61.009999999999899</c:v>
                </c:pt>
                <c:pt idx="354">
                  <c:v>63.71</c:v>
                </c:pt>
                <c:pt idx="355">
                  <c:v>67.37</c:v>
                </c:pt>
                <c:pt idx="356">
                  <c:v>65.72</c:v>
                </c:pt>
                <c:pt idx="357">
                  <c:v>64.45</c:v>
                </c:pt>
                <c:pt idx="358">
                  <c:v>67.239999999999995</c:v>
                </c:pt>
                <c:pt idx="359">
                  <c:v>68.099999999999994</c:v>
                </c:pt>
                <c:pt idx="360">
                  <c:v>72.939999999999898</c:v>
                </c:pt>
                <c:pt idx="361">
                  <c:v>66.84</c:v>
                </c:pt>
                <c:pt idx="362">
                  <c:v>68.929999999999893</c:v>
                </c:pt>
                <c:pt idx="363">
                  <c:v>66.969999999999899</c:v>
                </c:pt>
                <c:pt idx="364">
                  <c:v>68.08</c:v>
                </c:pt>
              </c:numCache>
            </c:numRef>
          </c:val>
          <c:extLst>
            <c:ext xmlns:c16="http://schemas.microsoft.com/office/drawing/2014/chart" uri="{C3380CC4-5D6E-409C-BE32-E72D297353CC}">
              <c16:uniqueId val="{00000007-3DDC-4BD1-8F7B-C12896DDD855}"/>
            </c:ext>
          </c:extLst>
        </c:ser>
        <c:dLbls>
          <c:showLegendKey val="0"/>
          <c:showVal val="0"/>
          <c:showCatName val="0"/>
          <c:showSerName val="0"/>
          <c:showPercent val="0"/>
          <c:showBubbleSize val="0"/>
        </c:dLbls>
        <c:axId val="1611582176"/>
        <c:axId val="1601906384"/>
      </c:areaChart>
      <c:lineChart>
        <c:grouping val="standard"/>
        <c:varyColors val="0"/>
        <c:ser>
          <c:idx val="8"/>
          <c:order val="8"/>
          <c:tx>
            <c:strRef>
              <c:f>Sheet1!$J$1</c:f>
              <c:strCache>
                <c:ptCount val="1"/>
                <c:pt idx="0">
                  <c:v>RE share %</c:v>
                </c:pt>
              </c:strCache>
            </c:strRef>
          </c:tx>
          <c:spPr>
            <a:ln w="19050" cap="rnd">
              <a:solidFill>
                <a:srgbClr val="EA5813"/>
              </a:solidFill>
              <a:round/>
            </a:ln>
            <a:effectLst/>
          </c:spPr>
          <c:marker>
            <c:symbol val="none"/>
          </c:marker>
          <c:cat>
            <c:numRef>
              <c:f>Sheet1!$A$2:$A$366</c:f>
              <c:numCache>
                <c:formatCode>m/d/yyyy</c:formatCode>
                <c:ptCount val="365"/>
                <c:pt idx="0">
                  <c:v>44287</c:v>
                </c:pt>
                <c:pt idx="1">
                  <c:v>44288</c:v>
                </c:pt>
                <c:pt idx="2">
                  <c:v>44289</c:v>
                </c:pt>
                <c:pt idx="3">
                  <c:v>44290</c:v>
                </c:pt>
                <c:pt idx="4">
                  <c:v>44291</c:v>
                </c:pt>
                <c:pt idx="5">
                  <c:v>44292</c:v>
                </c:pt>
                <c:pt idx="6">
                  <c:v>44293</c:v>
                </c:pt>
                <c:pt idx="7">
                  <c:v>44294</c:v>
                </c:pt>
                <c:pt idx="8">
                  <c:v>44295</c:v>
                </c:pt>
                <c:pt idx="9">
                  <c:v>44296</c:v>
                </c:pt>
                <c:pt idx="10">
                  <c:v>44297</c:v>
                </c:pt>
                <c:pt idx="11">
                  <c:v>44298</c:v>
                </c:pt>
                <c:pt idx="12">
                  <c:v>44299</c:v>
                </c:pt>
                <c:pt idx="13">
                  <c:v>44300</c:v>
                </c:pt>
                <c:pt idx="14">
                  <c:v>44301</c:v>
                </c:pt>
                <c:pt idx="15">
                  <c:v>44302</c:v>
                </c:pt>
                <c:pt idx="16">
                  <c:v>44303</c:v>
                </c:pt>
                <c:pt idx="17">
                  <c:v>44304</c:v>
                </c:pt>
                <c:pt idx="18">
                  <c:v>44305</c:v>
                </c:pt>
                <c:pt idx="19">
                  <c:v>44306</c:v>
                </c:pt>
                <c:pt idx="20">
                  <c:v>44307</c:v>
                </c:pt>
                <c:pt idx="21">
                  <c:v>44308</c:v>
                </c:pt>
                <c:pt idx="22">
                  <c:v>44309</c:v>
                </c:pt>
                <c:pt idx="23">
                  <c:v>44310</c:v>
                </c:pt>
                <c:pt idx="24">
                  <c:v>44311</c:v>
                </c:pt>
                <c:pt idx="25">
                  <c:v>44312</c:v>
                </c:pt>
                <c:pt idx="26">
                  <c:v>44313</c:v>
                </c:pt>
                <c:pt idx="27">
                  <c:v>44314</c:v>
                </c:pt>
                <c:pt idx="28">
                  <c:v>44315</c:v>
                </c:pt>
                <c:pt idx="29">
                  <c:v>44316</c:v>
                </c:pt>
                <c:pt idx="30">
                  <c:v>44317</c:v>
                </c:pt>
                <c:pt idx="31">
                  <c:v>44318</c:v>
                </c:pt>
                <c:pt idx="32">
                  <c:v>44319</c:v>
                </c:pt>
                <c:pt idx="33">
                  <c:v>44320</c:v>
                </c:pt>
                <c:pt idx="34">
                  <c:v>44321</c:v>
                </c:pt>
                <c:pt idx="35">
                  <c:v>44322</c:v>
                </c:pt>
                <c:pt idx="36">
                  <c:v>44323</c:v>
                </c:pt>
                <c:pt idx="37">
                  <c:v>44324</c:v>
                </c:pt>
                <c:pt idx="38">
                  <c:v>44325</c:v>
                </c:pt>
                <c:pt idx="39">
                  <c:v>44326</c:v>
                </c:pt>
                <c:pt idx="40">
                  <c:v>44327</c:v>
                </c:pt>
                <c:pt idx="41">
                  <c:v>44328</c:v>
                </c:pt>
                <c:pt idx="42">
                  <c:v>44329</c:v>
                </c:pt>
                <c:pt idx="43">
                  <c:v>44330</c:v>
                </c:pt>
                <c:pt idx="44">
                  <c:v>44331</c:v>
                </c:pt>
                <c:pt idx="45">
                  <c:v>44332</c:v>
                </c:pt>
                <c:pt idx="46">
                  <c:v>44333</c:v>
                </c:pt>
                <c:pt idx="47">
                  <c:v>44334</c:v>
                </c:pt>
                <c:pt idx="48">
                  <c:v>44335</c:v>
                </c:pt>
                <c:pt idx="49">
                  <c:v>44336</c:v>
                </c:pt>
                <c:pt idx="50">
                  <c:v>44337</c:v>
                </c:pt>
                <c:pt idx="51">
                  <c:v>44338</c:v>
                </c:pt>
                <c:pt idx="52">
                  <c:v>44339</c:v>
                </c:pt>
                <c:pt idx="53">
                  <c:v>44340</c:v>
                </c:pt>
                <c:pt idx="54">
                  <c:v>44341</c:v>
                </c:pt>
                <c:pt idx="55">
                  <c:v>44342</c:v>
                </c:pt>
                <c:pt idx="56">
                  <c:v>44343</c:v>
                </c:pt>
                <c:pt idx="57">
                  <c:v>44344</c:v>
                </c:pt>
                <c:pt idx="58">
                  <c:v>44345</c:v>
                </c:pt>
                <c:pt idx="59">
                  <c:v>44346</c:v>
                </c:pt>
                <c:pt idx="60">
                  <c:v>44347</c:v>
                </c:pt>
                <c:pt idx="61">
                  <c:v>44348</c:v>
                </c:pt>
                <c:pt idx="62">
                  <c:v>44349</c:v>
                </c:pt>
                <c:pt idx="63">
                  <c:v>44350</c:v>
                </c:pt>
                <c:pt idx="64">
                  <c:v>44351</c:v>
                </c:pt>
                <c:pt idx="65">
                  <c:v>44352</c:v>
                </c:pt>
                <c:pt idx="66">
                  <c:v>44353</c:v>
                </c:pt>
                <c:pt idx="67">
                  <c:v>44354</c:v>
                </c:pt>
                <c:pt idx="68">
                  <c:v>44355</c:v>
                </c:pt>
                <c:pt idx="69">
                  <c:v>44356</c:v>
                </c:pt>
                <c:pt idx="70">
                  <c:v>44357</c:v>
                </c:pt>
                <c:pt idx="71">
                  <c:v>44358</c:v>
                </c:pt>
                <c:pt idx="72">
                  <c:v>44359</c:v>
                </c:pt>
                <c:pt idx="73">
                  <c:v>44360</c:v>
                </c:pt>
                <c:pt idx="74">
                  <c:v>44361</c:v>
                </c:pt>
                <c:pt idx="75">
                  <c:v>44362</c:v>
                </c:pt>
                <c:pt idx="76">
                  <c:v>44363</c:v>
                </c:pt>
                <c:pt idx="77">
                  <c:v>44364</c:v>
                </c:pt>
                <c:pt idx="78">
                  <c:v>44365</c:v>
                </c:pt>
                <c:pt idx="79">
                  <c:v>44366</c:v>
                </c:pt>
                <c:pt idx="80">
                  <c:v>44367</c:v>
                </c:pt>
                <c:pt idx="81">
                  <c:v>44368</c:v>
                </c:pt>
                <c:pt idx="82">
                  <c:v>44369</c:v>
                </c:pt>
                <c:pt idx="83">
                  <c:v>44370</c:v>
                </c:pt>
                <c:pt idx="84">
                  <c:v>44371</c:v>
                </c:pt>
                <c:pt idx="85">
                  <c:v>44372</c:v>
                </c:pt>
                <c:pt idx="86">
                  <c:v>44373</c:v>
                </c:pt>
                <c:pt idx="87">
                  <c:v>44374</c:v>
                </c:pt>
                <c:pt idx="88">
                  <c:v>44375</c:v>
                </c:pt>
                <c:pt idx="89">
                  <c:v>44376</c:v>
                </c:pt>
                <c:pt idx="90">
                  <c:v>44377</c:v>
                </c:pt>
                <c:pt idx="91">
                  <c:v>44378</c:v>
                </c:pt>
                <c:pt idx="92">
                  <c:v>44379</c:v>
                </c:pt>
                <c:pt idx="93">
                  <c:v>44380</c:v>
                </c:pt>
                <c:pt idx="94">
                  <c:v>44381</c:v>
                </c:pt>
                <c:pt idx="95">
                  <c:v>44382</c:v>
                </c:pt>
                <c:pt idx="96">
                  <c:v>44383</c:v>
                </c:pt>
                <c:pt idx="97">
                  <c:v>44384</c:v>
                </c:pt>
                <c:pt idx="98">
                  <c:v>44385</c:v>
                </c:pt>
                <c:pt idx="99">
                  <c:v>44386</c:v>
                </c:pt>
                <c:pt idx="100">
                  <c:v>44387</c:v>
                </c:pt>
                <c:pt idx="101">
                  <c:v>44388</c:v>
                </c:pt>
                <c:pt idx="102">
                  <c:v>44389</c:v>
                </c:pt>
                <c:pt idx="103">
                  <c:v>44390</c:v>
                </c:pt>
                <c:pt idx="104">
                  <c:v>44391</c:v>
                </c:pt>
                <c:pt idx="105">
                  <c:v>44392</c:v>
                </c:pt>
                <c:pt idx="106">
                  <c:v>44393</c:v>
                </c:pt>
                <c:pt idx="107">
                  <c:v>44394</c:v>
                </c:pt>
                <c:pt idx="108">
                  <c:v>44395</c:v>
                </c:pt>
                <c:pt idx="109">
                  <c:v>44396</c:v>
                </c:pt>
                <c:pt idx="110">
                  <c:v>44397</c:v>
                </c:pt>
                <c:pt idx="111">
                  <c:v>44398</c:v>
                </c:pt>
                <c:pt idx="112">
                  <c:v>44399</c:v>
                </c:pt>
                <c:pt idx="113">
                  <c:v>44400</c:v>
                </c:pt>
                <c:pt idx="114">
                  <c:v>44401</c:v>
                </c:pt>
                <c:pt idx="115">
                  <c:v>44402</c:v>
                </c:pt>
                <c:pt idx="116">
                  <c:v>44403</c:v>
                </c:pt>
                <c:pt idx="117">
                  <c:v>44404</c:v>
                </c:pt>
                <c:pt idx="118">
                  <c:v>44405</c:v>
                </c:pt>
                <c:pt idx="119">
                  <c:v>44406</c:v>
                </c:pt>
                <c:pt idx="120">
                  <c:v>44407</c:v>
                </c:pt>
                <c:pt idx="121">
                  <c:v>44408</c:v>
                </c:pt>
                <c:pt idx="122">
                  <c:v>44409</c:v>
                </c:pt>
                <c:pt idx="123">
                  <c:v>44410</c:v>
                </c:pt>
                <c:pt idx="124">
                  <c:v>44411</c:v>
                </c:pt>
                <c:pt idx="125">
                  <c:v>44412</c:v>
                </c:pt>
                <c:pt idx="126">
                  <c:v>44413</c:v>
                </c:pt>
                <c:pt idx="127">
                  <c:v>44414</c:v>
                </c:pt>
                <c:pt idx="128">
                  <c:v>44415</c:v>
                </c:pt>
                <c:pt idx="129">
                  <c:v>44416</c:v>
                </c:pt>
                <c:pt idx="130">
                  <c:v>44417</c:v>
                </c:pt>
                <c:pt idx="131">
                  <c:v>44418</c:v>
                </c:pt>
                <c:pt idx="132">
                  <c:v>44419</c:v>
                </c:pt>
                <c:pt idx="133">
                  <c:v>44420</c:v>
                </c:pt>
                <c:pt idx="134">
                  <c:v>44421</c:v>
                </c:pt>
                <c:pt idx="135">
                  <c:v>44422</c:v>
                </c:pt>
                <c:pt idx="136">
                  <c:v>44423</c:v>
                </c:pt>
                <c:pt idx="137">
                  <c:v>44424</c:v>
                </c:pt>
                <c:pt idx="138">
                  <c:v>44425</c:v>
                </c:pt>
                <c:pt idx="139">
                  <c:v>44426</c:v>
                </c:pt>
                <c:pt idx="140">
                  <c:v>44427</c:v>
                </c:pt>
                <c:pt idx="141">
                  <c:v>44428</c:v>
                </c:pt>
                <c:pt idx="142">
                  <c:v>44429</c:v>
                </c:pt>
                <c:pt idx="143">
                  <c:v>44430</c:v>
                </c:pt>
                <c:pt idx="144">
                  <c:v>44431</c:v>
                </c:pt>
                <c:pt idx="145">
                  <c:v>44432</c:v>
                </c:pt>
                <c:pt idx="146">
                  <c:v>44433</c:v>
                </c:pt>
                <c:pt idx="147">
                  <c:v>44434</c:v>
                </c:pt>
                <c:pt idx="148">
                  <c:v>44435</c:v>
                </c:pt>
                <c:pt idx="149">
                  <c:v>44436</c:v>
                </c:pt>
                <c:pt idx="150">
                  <c:v>44437</c:v>
                </c:pt>
                <c:pt idx="151">
                  <c:v>44438</c:v>
                </c:pt>
                <c:pt idx="152">
                  <c:v>44439</c:v>
                </c:pt>
                <c:pt idx="153">
                  <c:v>44440</c:v>
                </c:pt>
                <c:pt idx="154">
                  <c:v>44441</c:v>
                </c:pt>
                <c:pt idx="155">
                  <c:v>44442</c:v>
                </c:pt>
                <c:pt idx="156">
                  <c:v>44443</c:v>
                </c:pt>
                <c:pt idx="157">
                  <c:v>44444</c:v>
                </c:pt>
                <c:pt idx="158">
                  <c:v>44445</c:v>
                </c:pt>
                <c:pt idx="159">
                  <c:v>44446</c:v>
                </c:pt>
                <c:pt idx="160">
                  <c:v>44447</c:v>
                </c:pt>
                <c:pt idx="161">
                  <c:v>44448</c:v>
                </c:pt>
                <c:pt idx="162">
                  <c:v>44449</c:v>
                </c:pt>
                <c:pt idx="163">
                  <c:v>44450</c:v>
                </c:pt>
                <c:pt idx="164">
                  <c:v>44451</c:v>
                </c:pt>
                <c:pt idx="165">
                  <c:v>44452</c:v>
                </c:pt>
                <c:pt idx="166">
                  <c:v>44453</c:v>
                </c:pt>
                <c:pt idx="167">
                  <c:v>44454</c:v>
                </c:pt>
                <c:pt idx="168">
                  <c:v>44455</c:v>
                </c:pt>
                <c:pt idx="169">
                  <c:v>44456</c:v>
                </c:pt>
                <c:pt idx="170">
                  <c:v>44457</c:v>
                </c:pt>
                <c:pt idx="171">
                  <c:v>44458</c:v>
                </c:pt>
                <c:pt idx="172">
                  <c:v>44459</c:v>
                </c:pt>
                <c:pt idx="173">
                  <c:v>44460</c:v>
                </c:pt>
                <c:pt idx="174">
                  <c:v>44461</c:v>
                </c:pt>
                <c:pt idx="175">
                  <c:v>44462</c:v>
                </c:pt>
                <c:pt idx="176">
                  <c:v>44463</c:v>
                </c:pt>
                <c:pt idx="177">
                  <c:v>44464</c:v>
                </c:pt>
                <c:pt idx="178">
                  <c:v>44465</c:v>
                </c:pt>
                <c:pt idx="179">
                  <c:v>44466</c:v>
                </c:pt>
                <c:pt idx="180">
                  <c:v>44467</c:v>
                </c:pt>
                <c:pt idx="181">
                  <c:v>44468</c:v>
                </c:pt>
                <c:pt idx="182">
                  <c:v>44469</c:v>
                </c:pt>
                <c:pt idx="183">
                  <c:v>44470</c:v>
                </c:pt>
                <c:pt idx="184">
                  <c:v>44471</c:v>
                </c:pt>
                <c:pt idx="185">
                  <c:v>44472</c:v>
                </c:pt>
                <c:pt idx="186">
                  <c:v>44473</c:v>
                </c:pt>
                <c:pt idx="187">
                  <c:v>44474</c:v>
                </c:pt>
                <c:pt idx="188">
                  <c:v>44475</c:v>
                </c:pt>
                <c:pt idx="189">
                  <c:v>44476</c:v>
                </c:pt>
                <c:pt idx="190">
                  <c:v>44477</c:v>
                </c:pt>
                <c:pt idx="191">
                  <c:v>44478</c:v>
                </c:pt>
                <c:pt idx="192">
                  <c:v>44479</c:v>
                </c:pt>
                <c:pt idx="193">
                  <c:v>44480</c:v>
                </c:pt>
                <c:pt idx="194">
                  <c:v>44481</c:v>
                </c:pt>
                <c:pt idx="195">
                  <c:v>44482</c:v>
                </c:pt>
                <c:pt idx="196">
                  <c:v>44483</c:v>
                </c:pt>
                <c:pt idx="197">
                  <c:v>44484</c:v>
                </c:pt>
                <c:pt idx="198">
                  <c:v>44485</c:v>
                </c:pt>
                <c:pt idx="199">
                  <c:v>44486</c:v>
                </c:pt>
                <c:pt idx="200">
                  <c:v>44487</c:v>
                </c:pt>
                <c:pt idx="201">
                  <c:v>44488</c:v>
                </c:pt>
                <c:pt idx="202">
                  <c:v>44489</c:v>
                </c:pt>
                <c:pt idx="203">
                  <c:v>44490</c:v>
                </c:pt>
                <c:pt idx="204">
                  <c:v>44491</c:v>
                </c:pt>
                <c:pt idx="205">
                  <c:v>44492</c:v>
                </c:pt>
                <c:pt idx="206">
                  <c:v>44493</c:v>
                </c:pt>
                <c:pt idx="207">
                  <c:v>44494</c:v>
                </c:pt>
                <c:pt idx="208">
                  <c:v>44495</c:v>
                </c:pt>
                <c:pt idx="209">
                  <c:v>44496</c:v>
                </c:pt>
                <c:pt idx="210">
                  <c:v>44497</c:v>
                </c:pt>
                <c:pt idx="211">
                  <c:v>44498</c:v>
                </c:pt>
                <c:pt idx="212">
                  <c:v>44499</c:v>
                </c:pt>
                <c:pt idx="213">
                  <c:v>44500</c:v>
                </c:pt>
                <c:pt idx="214">
                  <c:v>44501</c:v>
                </c:pt>
                <c:pt idx="215">
                  <c:v>44502</c:v>
                </c:pt>
                <c:pt idx="216">
                  <c:v>44503</c:v>
                </c:pt>
                <c:pt idx="217">
                  <c:v>44504</c:v>
                </c:pt>
                <c:pt idx="218">
                  <c:v>44505</c:v>
                </c:pt>
                <c:pt idx="219">
                  <c:v>44506</c:v>
                </c:pt>
                <c:pt idx="220">
                  <c:v>44507</c:v>
                </c:pt>
                <c:pt idx="221">
                  <c:v>44508</c:v>
                </c:pt>
                <c:pt idx="222">
                  <c:v>44509</c:v>
                </c:pt>
                <c:pt idx="223">
                  <c:v>44510</c:v>
                </c:pt>
                <c:pt idx="224">
                  <c:v>44511</c:v>
                </c:pt>
                <c:pt idx="225">
                  <c:v>44512</c:v>
                </c:pt>
                <c:pt idx="226">
                  <c:v>44513</c:v>
                </c:pt>
                <c:pt idx="227">
                  <c:v>44514</c:v>
                </c:pt>
                <c:pt idx="228">
                  <c:v>44515</c:v>
                </c:pt>
                <c:pt idx="229">
                  <c:v>44516</c:v>
                </c:pt>
                <c:pt idx="230">
                  <c:v>44517</c:v>
                </c:pt>
                <c:pt idx="231">
                  <c:v>44518</c:v>
                </c:pt>
                <c:pt idx="232">
                  <c:v>44519</c:v>
                </c:pt>
                <c:pt idx="233">
                  <c:v>44520</c:v>
                </c:pt>
                <c:pt idx="234">
                  <c:v>44521</c:v>
                </c:pt>
                <c:pt idx="235">
                  <c:v>44522</c:v>
                </c:pt>
                <c:pt idx="236">
                  <c:v>44523</c:v>
                </c:pt>
                <c:pt idx="237">
                  <c:v>44524</c:v>
                </c:pt>
                <c:pt idx="238">
                  <c:v>44525</c:v>
                </c:pt>
                <c:pt idx="239">
                  <c:v>44526</c:v>
                </c:pt>
                <c:pt idx="240">
                  <c:v>44527</c:v>
                </c:pt>
                <c:pt idx="241">
                  <c:v>44528</c:v>
                </c:pt>
                <c:pt idx="242">
                  <c:v>44529</c:v>
                </c:pt>
                <c:pt idx="243">
                  <c:v>44530</c:v>
                </c:pt>
                <c:pt idx="244">
                  <c:v>44531</c:v>
                </c:pt>
                <c:pt idx="245">
                  <c:v>44532</c:v>
                </c:pt>
                <c:pt idx="246">
                  <c:v>44533</c:v>
                </c:pt>
                <c:pt idx="247">
                  <c:v>44534</c:v>
                </c:pt>
                <c:pt idx="248">
                  <c:v>44535</c:v>
                </c:pt>
                <c:pt idx="249">
                  <c:v>44536</c:v>
                </c:pt>
                <c:pt idx="250">
                  <c:v>44537</c:v>
                </c:pt>
                <c:pt idx="251">
                  <c:v>44538</c:v>
                </c:pt>
                <c:pt idx="252">
                  <c:v>44539</c:v>
                </c:pt>
                <c:pt idx="253">
                  <c:v>44540</c:v>
                </c:pt>
                <c:pt idx="254">
                  <c:v>44541</c:v>
                </c:pt>
                <c:pt idx="255">
                  <c:v>44542</c:v>
                </c:pt>
                <c:pt idx="256">
                  <c:v>44543</c:v>
                </c:pt>
                <c:pt idx="257">
                  <c:v>44544</c:v>
                </c:pt>
                <c:pt idx="258">
                  <c:v>44545</c:v>
                </c:pt>
                <c:pt idx="259">
                  <c:v>44546</c:v>
                </c:pt>
                <c:pt idx="260">
                  <c:v>44547</c:v>
                </c:pt>
                <c:pt idx="261">
                  <c:v>44548</c:v>
                </c:pt>
                <c:pt idx="262">
                  <c:v>44549</c:v>
                </c:pt>
                <c:pt idx="263">
                  <c:v>44550</c:v>
                </c:pt>
                <c:pt idx="264">
                  <c:v>44551</c:v>
                </c:pt>
                <c:pt idx="265">
                  <c:v>44552</c:v>
                </c:pt>
                <c:pt idx="266">
                  <c:v>44553</c:v>
                </c:pt>
                <c:pt idx="267">
                  <c:v>44554</c:v>
                </c:pt>
                <c:pt idx="268">
                  <c:v>44555</c:v>
                </c:pt>
                <c:pt idx="269">
                  <c:v>44556</c:v>
                </c:pt>
                <c:pt idx="270">
                  <c:v>44557</c:v>
                </c:pt>
                <c:pt idx="271">
                  <c:v>44558</c:v>
                </c:pt>
                <c:pt idx="272">
                  <c:v>44559</c:v>
                </c:pt>
                <c:pt idx="273">
                  <c:v>44560</c:v>
                </c:pt>
                <c:pt idx="274">
                  <c:v>44561</c:v>
                </c:pt>
                <c:pt idx="275">
                  <c:v>44562</c:v>
                </c:pt>
                <c:pt idx="276">
                  <c:v>44563</c:v>
                </c:pt>
                <c:pt idx="277">
                  <c:v>44564</c:v>
                </c:pt>
                <c:pt idx="278">
                  <c:v>44565</c:v>
                </c:pt>
                <c:pt idx="279">
                  <c:v>44566</c:v>
                </c:pt>
                <c:pt idx="280">
                  <c:v>44567</c:v>
                </c:pt>
                <c:pt idx="281">
                  <c:v>44568</c:v>
                </c:pt>
                <c:pt idx="282">
                  <c:v>44569</c:v>
                </c:pt>
                <c:pt idx="283">
                  <c:v>44570</c:v>
                </c:pt>
                <c:pt idx="284">
                  <c:v>44571</c:v>
                </c:pt>
                <c:pt idx="285">
                  <c:v>44572</c:v>
                </c:pt>
                <c:pt idx="286">
                  <c:v>44573</c:v>
                </c:pt>
                <c:pt idx="287">
                  <c:v>44574</c:v>
                </c:pt>
                <c:pt idx="288">
                  <c:v>44575</c:v>
                </c:pt>
                <c:pt idx="289">
                  <c:v>44576</c:v>
                </c:pt>
                <c:pt idx="290">
                  <c:v>44577</c:v>
                </c:pt>
                <c:pt idx="291">
                  <c:v>44578</c:v>
                </c:pt>
                <c:pt idx="292">
                  <c:v>44579</c:v>
                </c:pt>
                <c:pt idx="293">
                  <c:v>44580</c:v>
                </c:pt>
                <c:pt idx="294">
                  <c:v>44581</c:v>
                </c:pt>
                <c:pt idx="295">
                  <c:v>44582</c:v>
                </c:pt>
                <c:pt idx="296">
                  <c:v>44583</c:v>
                </c:pt>
                <c:pt idx="297">
                  <c:v>44584</c:v>
                </c:pt>
                <c:pt idx="298">
                  <c:v>44585</c:v>
                </c:pt>
                <c:pt idx="299">
                  <c:v>44586</c:v>
                </c:pt>
                <c:pt idx="300">
                  <c:v>44587</c:v>
                </c:pt>
                <c:pt idx="301">
                  <c:v>44588</c:v>
                </c:pt>
                <c:pt idx="302">
                  <c:v>44589</c:v>
                </c:pt>
                <c:pt idx="303">
                  <c:v>44590</c:v>
                </c:pt>
                <c:pt idx="304">
                  <c:v>44591</c:v>
                </c:pt>
                <c:pt idx="305">
                  <c:v>44592</c:v>
                </c:pt>
                <c:pt idx="306">
                  <c:v>44593</c:v>
                </c:pt>
                <c:pt idx="307">
                  <c:v>44594</c:v>
                </c:pt>
                <c:pt idx="308">
                  <c:v>44595</c:v>
                </c:pt>
                <c:pt idx="309">
                  <c:v>44596</c:v>
                </c:pt>
                <c:pt idx="310">
                  <c:v>44597</c:v>
                </c:pt>
                <c:pt idx="311">
                  <c:v>44598</c:v>
                </c:pt>
                <c:pt idx="312">
                  <c:v>44599</c:v>
                </c:pt>
                <c:pt idx="313">
                  <c:v>44600</c:v>
                </c:pt>
                <c:pt idx="314">
                  <c:v>44601</c:v>
                </c:pt>
                <c:pt idx="315">
                  <c:v>44602</c:v>
                </c:pt>
                <c:pt idx="316">
                  <c:v>44603</c:v>
                </c:pt>
                <c:pt idx="317">
                  <c:v>44604</c:v>
                </c:pt>
                <c:pt idx="318">
                  <c:v>44605</c:v>
                </c:pt>
                <c:pt idx="319">
                  <c:v>44606</c:v>
                </c:pt>
                <c:pt idx="320">
                  <c:v>44607</c:v>
                </c:pt>
                <c:pt idx="321">
                  <c:v>44608</c:v>
                </c:pt>
                <c:pt idx="322">
                  <c:v>44609</c:v>
                </c:pt>
                <c:pt idx="323">
                  <c:v>44610</c:v>
                </c:pt>
                <c:pt idx="324">
                  <c:v>44611</c:v>
                </c:pt>
                <c:pt idx="325">
                  <c:v>44612</c:v>
                </c:pt>
                <c:pt idx="326">
                  <c:v>44613</c:v>
                </c:pt>
                <c:pt idx="327">
                  <c:v>44614</c:v>
                </c:pt>
                <c:pt idx="328">
                  <c:v>44615</c:v>
                </c:pt>
                <c:pt idx="329">
                  <c:v>44616</c:v>
                </c:pt>
                <c:pt idx="330">
                  <c:v>44617</c:v>
                </c:pt>
                <c:pt idx="331">
                  <c:v>44618</c:v>
                </c:pt>
                <c:pt idx="332">
                  <c:v>44619</c:v>
                </c:pt>
                <c:pt idx="333">
                  <c:v>44620</c:v>
                </c:pt>
                <c:pt idx="334">
                  <c:v>44621</c:v>
                </c:pt>
                <c:pt idx="335">
                  <c:v>44622</c:v>
                </c:pt>
                <c:pt idx="336">
                  <c:v>44623</c:v>
                </c:pt>
                <c:pt idx="337">
                  <c:v>44624</c:v>
                </c:pt>
                <c:pt idx="338">
                  <c:v>44625</c:v>
                </c:pt>
                <c:pt idx="339">
                  <c:v>44626</c:v>
                </c:pt>
                <c:pt idx="340">
                  <c:v>44627</c:v>
                </c:pt>
                <c:pt idx="341">
                  <c:v>44628</c:v>
                </c:pt>
                <c:pt idx="342">
                  <c:v>44629</c:v>
                </c:pt>
                <c:pt idx="343">
                  <c:v>44630</c:v>
                </c:pt>
                <c:pt idx="344">
                  <c:v>44631</c:v>
                </c:pt>
                <c:pt idx="345">
                  <c:v>44632</c:v>
                </c:pt>
                <c:pt idx="346">
                  <c:v>44633</c:v>
                </c:pt>
                <c:pt idx="347">
                  <c:v>44634</c:v>
                </c:pt>
                <c:pt idx="348">
                  <c:v>44635</c:v>
                </c:pt>
                <c:pt idx="349">
                  <c:v>44636</c:v>
                </c:pt>
                <c:pt idx="350">
                  <c:v>44637</c:v>
                </c:pt>
                <c:pt idx="351">
                  <c:v>44638</c:v>
                </c:pt>
                <c:pt idx="352">
                  <c:v>44639</c:v>
                </c:pt>
                <c:pt idx="353">
                  <c:v>44640</c:v>
                </c:pt>
                <c:pt idx="354">
                  <c:v>44641</c:v>
                </c:pt>
                <c:pt idx="355">
                  <c:v>44642</c:v>
                </c:pt>
                <c:pt idx="356">
                  <c:v>44643</c:v>
                </c:pt>
                <c:pt idx="357">
                  <c:v>44644</c:v>
                </c:pt>
                <c:pt idx="358">
                  <c:v>44645</c:v>
                </c:pt>
                <c:pt idx="359">
                  <c:v>44646</c:v>
                </c:pt>
                <c:pt idx="360">
                  <c:v>44647</c:v>
                </c:pt>
                <c:pt idx="361">
                  <c:v>44648</c:v>
                </c:pt>
                <c:pt idx="362">
                  <c:v>44649</c:v>
                </c:pt>
                <c:pt idx="363">
                  <c:v>44650</c:v>
                </c:pt>
                <c:pt idx="364">
                  <c:v>44651</c:v>
                </c:pt>
              </c:numCache>
            </c:numRef>
          </c:cat>
          <c:val>
            <c:numRef>
              <c:f>Sheet1!$J$2:$J$366</c:f>
              <c:numCache>
                <c:formatCode>0.0%</c:formatCode>
                <c:ptCount val="365"/>
                <c:pt idx="0">
                  <c:v>0.10387334286329723</c:v>
                </c:pt>
                <c:pt idx="1">
                  <c:v>0.10017416763090956</c:v>
                </c:pt>
                <c:pt idx="2">
                  <c:v>0.10017416763090956</c:v>
                </c:pt>
                <c:pt idx="3">
                  <c:v>9.6670379997524425E-2</c:v>
                </c:pt>
                <c:pt idx="4">
                  <c:v>9.408818788855608E-2</c:v>
                </c:pt>
                <c:pt idx="5">
                  <c:v>9.141167704252097E-2</c:v>
                </c:pt>
                <c:pt idx="6">
                  <c:v>8.3162933688839952E-2</c:v>
                </c:pt>
                <c:pt idx="7">
                  <c:v>8.0769529238301524E-2</c:v>
                </c:pt>
                <c:pt idx="8">
                  <c:v>8.3385773482302944E-2</c:v>
                </c:pt>
                <c:pt idx="9">
                  <c:v>8.7342694904849388E-2</c:v>
                </c:pt>
                <c:pt idx="10">
                  <c:v>8.8497026249496916E-2</c:v>
                </c:pt>
                <c:pt idx="11">
                  <c:v>8.2257544657246079E-2</c:v>
                </c:pt>
                <c:pt idx="12">
                  <c:v>7.7480962166082412E-2</c:v>
                </c:pt>
                <c:pt idx="13">
                  <c:v>8.9722112731572712E-2</c:v>
                </c:pt>
                <c:pt idx="14">
                  <c:v>8.8313156250929531E-2</c:v>
                </c:pt>
                <c:pt idx="15">
                  <c:v>9.0794759308441761E-2</c:v>
                </c:pt>
                <c:pt idx="16">
                  <c:v>8.9557831940423868E-2</c:v>
                </c:pt>
                <c:pt idx="17">
                  <c:v>8.8923873850997898E-2</c:v>
                </c:pt>
                <c:pt idx="18">
                  <c:v>0.10200102390499709</c:v>
                </c:pt>
                <c:pt idx="19">
                  <c:v>9.7658202386902482E-2</c:v>
                </c:pt>
                <c:pt idx="20">
                  <c:v>8.9821254954752822E-2</c:v>
                </c:pt>
                <c:pt idx="21">
                  <c:v>8.9821254954752822E-2</c:v>
                </c:pt>
                <c:pt idx="22">
                  <c:v>0.10510378858937214</c:v>
                </c:pt>
                <c:pt idx="23">
                  <c:v>8.9250873912690029E-2</c:v>
                </c:pt>
                <c:pt idx="24">
                  <c:v>9.0036695004954231E-2</c:v>
                </c:pt>
                <c:pt idx="25">
                  <c:v>8.4812662494221022E-2</c:v>
                </c:pt>
                <c:pt idx="26">
                  <c:v>8.5497516832538326E-2</c:v>
                </c:pt>
                <c:pt idx="27">
                  <c:v>8.7580621696328742E-2</c:v>
                </c:pt>
                <c:pt idx="28">
                  <c:v>8.6626309233580348E-2</c:v>
                </c:pt>
                <c:pt idx="29">
                  <c:v>8.2325495733316961E-2</c:v>
                </c:pt>
                <c:pt idx="30">
                  <c:v>8.4640044691706676E-2</c:v>
                </c:pt>
                <c:pt idx="31">
                  <c:v>8.2881062127156582E-2</c:v>
                </c:pt>
                <c:pt idx="32">
                  <c:v>9.1481374979599128E-2</c:v>
                </c:pt>
                <c:pt idx="33">
                  <c:v>8.8164623251802104E-2</c:v>
                </c:pt>
                <c:pt idx="34">
                  <c:v>9.3224786554535782E-2</c:v>
                </c:pt>
                <c:pt idx="35">
                  <c:v>9.131393945010334E-2</c:v>
                </c:pt>
                <c:pt idx="36">
                  <c:v>8.6080422825442898E-2</c:v>
                </c:pt>
                <c:pt idx="37">
                  <c:v>8.041181893563655E-2</c:v>
                </c:pt>
                <c:pt idx="38">
                  <c:v>8.9832687086984553E-2</c:v>
                </c:pt>
                <c:pt idx="39">
                  <c:v>9.4647170541920969E-2</c:v>
                </c:pt>
                <c:pt idx="40">
                  <c:v>0.1105547851676211</c:v>
                </c:pt>
                <c:pt idx="41">
                  <c:v>0.12186670997780304</c:v>
                </c:pt>
                <c:pt idx="42">
                  <c:v>0.12995830586638404</c:v>
                </c:pt>
                <c:pt idx="43">
                  <c:v>0.10929003184782372</c:v>
                </c:pt>
                <c:pt idx="44">
                  <c:v>0.10566268213942934</c:v>
                </c:pt>
                <c:pt idx="45">
                  <c:v>0.14187332932037394</c:v>
                </c:pt>
                <c:pt idx="46">
                  <c:v>0.15347082608597415</c:v>
                </c:pt>
                <c:pt idx="47">
                  <c:v>0.13899612755656821</c:v>
                </c:pt>
                <c:pt idx="48">
                  <c:v>0.12778948472628879</c:v>
                </c:pt>
                <c:pt idx="49">
                  <c:v>0.13209443106691421</c:v>
                </c:pt>
                <c:pt idx="50">
                  <c:v>0.14010210544155993</c:v>
                </c:pt>
                <c:pt idx="51">
                  <c:v>0.12258296713822146</c:v>
                </c:pt>
                <c:pt idx="52">
                  <c:v>0.13064776394651911</c:v>
                </c:pt>
                <c:pt idx="53">
                  <c:v>0.12903818425755309</c:v>
                </c:pt>
                <c:pt idx="54">
                  <c:v>0.14936097794289402</c:v>
                </c:pt>
                <c:pt idx="55">
                  <c:v>0.17751482597298071</c:v>
                </c:pt>
                <c:pt idx="56">
                  <c:v>0.17624441586102926</c:v>
                </c:pt>
                <c:pt idx="57">
                  <c:v>0.15599378382723328</c:v>
                </c:pt>
                <c:pt idx="58">
                  <c:v>0.1378568017722992</c:v>
                </c:pt>
                <c:pt idx="59">
                  <c:v>0.14706175714982761</c:v>
                </c:pt>
                <c:pt idx="60">
                  <c:v>0.14706175714982761</c:v>
                </c:pt>
                <c:pt idx="61">
                  <c:v>0.14706175714982761</c:v>
                </c:pt>
                <c:pt idx="62">
                  <c:v>0.11395705810086804</c:v>
                </c:pt>
                <c:pt idx="63">
                  <c:v>9.0811593425744699E-2</c:v>
                </c:pt>
                <c:pt idx="64">
                  <c:v>8.2296353844889245E-2</c:v>
                </c:pt>
                <c:pt idx="65">
                  <c:v>8.8351824651356867E-2</c:v>
                </c:pt>
                <c:pt idx="66">
                  <c:v>9.4318909523373629E-2</c:v>
                </c:pt>
                <c:pt idx="67">
                  <c:v>0.12414603592783416</c:v>
                </c:pt>
                <c:pt idx="68">
                  <c:v>0.14378676010511804</c:v>
                </c:pt>
                <c:pt idx="69">
                  <c:v>0.15705633040013117</c:v>
                </c:pt>
                <c:pt idx="70">
                  <c:v>0.16663749606196834</c:v>
                </c:pt>
                <c:pt idx="71">
                  <c:v>0.17712103038757934</c:v>
                </c:pt>
                <c:pt idx="72">
                  <c:v>0.17258328072677581</c:v>
                </c:pt>
                <c:pt idx="73">
                  <c:v>0.17333979984687442</c:v>
                </c:pt>
                <c:pt idx="74">
                  <c:v>0.15710232685069334</c:v>
                </c:pt>
                <c:pt idx="75">
                  <c:v>0.16864547033850388</c:v>
                </c:pt>
                <c:pt idx="76">
                  <c:v>0.1521478232080781</c:v>
                </c:pt>
                <c:pt idx="77">
                  <c:v>0.14072254949199786</c:v>
                </c:pt>
                <c:pt idx="78">
                  <c:v>0.13604333793418361</c:v>
                </c:pt>
                <c:pt idx="79">
                  <c:v>0.14502052639808755</c:v>
                </c:pt>
                <c:pt idx="80">
                  <c:v>0.17028561427305638</c:v>
                </c:pt>
                <c:pt idx="81">
                  <c:v>0.13949504880248928</c:v>
                </c:pt>
                <c:pt idx="82">
                  <c:v>0.12391880647845355</c:v>
                </c:pt>
                <c:pt idx="83">
                  <c:v>0.11699832117120458</c:v>
                </c:pt>
                <c:pt idx="84">
                  <c:v>0.14030658945725358</c:v>
                </c:pt>
                <c:pt idx="85">
                  <c:v>0.14938390851982253</c:v>
                </c:pt>
                <c:pt idx="86">
                  <c:v>0.14349894930074153</c:v>
                </c:pt>
                <c:pt idx="87">
                  <c:v>0.10359087428572854</c:v>
                </c:pt>
                <c:pt idx="88">
                  <c:v>9.0599793028168021E-2</c:v>
                </c:pt>
                <c:pt idx="89">
                  <c:v>9.186738452819497E-2</c:v>
                </c:pt>
                <c:pt idx="90">
                  <c:v>0.12270141081206415</c:v>
                </c:pt>
                <c:pt idx="91">
                  <c:v>0.13044659104283035</c:v>
                </c:pt>
                <c:pt idx="92">
                  <c:v>0.14255959268687804</c:v>
                </c:pt>
                <c:pt idx="93">
                  <c:v>0.12543281322208108</c:v>
                </c:pt>
                <c:pt idx="94">
                  <c:v>0.10527571542855536</c:v>
                </c:pt>
                <c:pt idx="95">
                  <c:v>8.7689097783325565E-2</c:v>
                </c:pt>
                <c:pt idx="96">
                  <c:v>8.3856456934004966E-2</c:v>
                </c:pt>
                <c:pt idx="97">
                  <c:v>9.8615966186059847E-2</c:v>
                </c:pt>
                <c:pt idx="98">
                  <c:v>0.10866547911465539</c:v>
                </c:pt>
                <c:pt idx="99">
                  <c:v>0.10347158120578873</c:v>
                </c:pt>
                <c:pt idx="100">
                  <c:v>0.10347158120578873</c:v>
                </c:pt>
                <c:pt idx="101">
                  <c:v>0.10208462689943636</c:v>
                </c:pt>
                <c:pt idx="102">
                  <c:v>0.11234744980996123</c:v>
                </c:pt>
                <c:pt idx="103">
                  <c:v>0.11886064155463863</c:v>
                </c:pt>
                <c:pt idx="104">
                  <c:v>0.11046513057742298</c:v>
                </c:pt>
                <c:pt idx="105">
                  <c:v>0.1026120399551306</c:v>
                </c:pt>
                <c:pt idx="106">
                  <c:v>9.50005460202097E-2</c:v>
                </c:pt>
                <c:pt idx="107">
                  <c:v>9.625568586585391E-2</c:v>
                </c:pt>
                <c:pt idx="108">
                  <c:v>0.13023130769000985</c:v>
                </c:pt>
                <c:pt idx="109">
                  <c:v>0.17147929718588653</c:v>
                </c:pt>
                <c:pt idx="110">
                  <c:v>0.17952245258917163</c:v>
                </c:pt>
                <c:pt idx="111">
                  <c:v>0.17679689191904163</c:v>
                </c:pt>
                <c:pt idx="112">
                  <c:v>0.16160613742357766</c:v>
                </c:pt>
                <c:pt idx="113">
                  <c:v>0.14092235433440278</c:v>
                </c:pt>
                <c:pt idx="114">
                  <c:v>0.15096473371957478</c:v>
                </c:pt>
                <c:pt idx="115">
                  <c:v>0.1604863528580798</c:v>
                </c:pt>
                <c:pt idx="116">
                  <c:v>0.17101015208681786</c:v>
                </c:pt>
                <c:pt idx="117">
                  <c:v>0.18040047438843745</c:v>
                </c:pt>
                <c:pt idx="118">
                  <c:v>0.19091414238457022</c:v>
                </c:pt>
                <c:pt idx="119">
                  <c:v>0.18385517139041399</c:v>
                </c:pt>
                <c:pt idx="120">
                  <c:v>0.187688609612395</c:v>
                </c:pt>
                <c:pt idx="121">
                  <c:v>0.18638512843529176</c:v>
                </c:pt>
                <c:pt idx="122">
                  <c:v>0.19229214391591429</c:v>
                </c:pt>
                <c:pt idx="123">
                  <c:v>0.179931854917247</c:v>
                </c:pt>
                <c:pt idx="124">
                  <c:v>0.17613355724587573</c:v>
                </c:pt>
                <c:pt idx="125">
                  <c:v>0.17084074808590285</c:v>
                </c:pt>
                <c:pt idx="126">
                  <c:v>0.15532823751595384</c:v>
                </c:pt>
                <c:pt idx="127">
                  <c:v>0.13929501069501343</c:v>
                </c:pt>
                <c:pt idx="128">
                  <c:v>0.10752673259087693</c:v>
                </c:pt>
                <c:pt idx="129">
                  <c:v>9.8960782244057841E-2</c:v>
                </c:pt>
                <c:pt idx="130">
                  <c:v>0.11186893366511154</c:v>
                </c:pt>
                <c:pt idx="131">
                  <c:v>0.12015316604879436</c:v>
                </c:pt>
                <c:pt idx="132">
                  <c:v>0.12110073692494812</c:v>
                </c:pt>
                <c:pt idx="133">
                  <c:v>0.1216858315630448</c:v>
                </c:pt>
                <c:pt idx="134">
                  <c:v>0.1192001146472942</c:v>
                </c:pt>
                <c:pt idx="135">
                  <c:v>0.14182704514294397</c:v>
                </c:pt>
                <c:pt idx="136">
                  <c:v>0.1263372624311177</c:v>
                </c:pt>
                <c:pt idx="137">
                  <c:v>9.0710765957542308E-2</c:v>
                </c:pt>
                <c:pt idx="138">
                  <c:v>8.9885656262416652E-2</c:v>
                </c:pt>
                <c:pt idx="139">
                  <c:v>0.11135032763233711</c:v>
                </c:pt>
                <c:pt idx="140">
                  <c:v>0.12421829246127646</c:v>
                </c:pt>
                <c:pt idx="141">
                  <c:v>9.6728522560829117E-2</c:v>
                </c:pt>
                <c:pt idx="142">
                  <c:v>7.8900060901190866E-2</c:v>
                </c:pt>
                <c:pt idx="143">
                  <c:v>7.6559956876475169E-2</c:v>
                </c:pt>
                <c:pt idx="144">
                  <c:v>9.0221736831441246E-2</c:v>
                </c:pt>
                <c:pt idx="145">
                  <c:v>0.10927340149735831</c:v>
                </c:pt>
                <c:pt idx="146">
                  <c:v>0.12238662912598093</c:v>
                </c:pt>
                <c:pt idx="147">
                  <c:v>0.12647920166717158</c:v>
                </c:pt>
                <c:pt idx="148">
                  <c:v>0.10927795342566883</c:v>
                </c:pt>
                <c:pt idx="149">
                  <c:v>9.4738604028343443E-2</c:v>
                </c:pt>
                <c:pt idx="150">
                  <c:v>0.10008035861241008</c:v>
                </c:pt>
                <c:pt idx="151">
                  <c:v>0.10258896538349657</c:v>
                </c:pt>
                <c:pt idx="152">
                  <c:v>0.10422814120599565</c:v>
                </c:pt>
                <c:pt idx="153">
                  <c:v>9.9340641881156655E-2</c:v>
                </c:pt>
                <c:pt idx="154">
                  <c:v>9.1553141558307391E-2</c:v>
                </c:pt>
                <c:pt idx="155">
                  <c:v>8.5617226941732558E-2</c:v>
                </c:pt>
                <c:pt idx="156">
                  <c:v>0.11331627723010194</c:v>
                </c:pt>
                <c:pt idx="157">
                  <c:v>0.11331627723010194</c:v>
                </c:pt>
                <c:pt idx="158">
                  <c:v>0.10868635107964196</c:v>
                </c:pt>
                <c:pt idx="159">
                  <c:v>0.12428131365328463</c:v>
                </c:pt>
                <c:pt idx="160">
                  <c:v>0.13837088318860297</c:v>
                </c:pt>
                <c:pt idx="161">
                  <c:v>0.12862927628503812</c:v>
                </c:pt>
                <c:pt idx="162">
                  <c:v>0.13158639653847706</c:v>
                </c:pt>
                <c:pt idx="163">
                  <c:v>0.13209553562217452</c:v>
                </c:pt>
                <c:pt idx="164">
                  <c:v>0.15373030742769675</c:v>
                </c:pt>
                <c:pt idx="165">
                  <c:v>0.15212324334562746</c:v>
                </c:pt>
                <c:pt idx="166">
                  <c:v>0.13969532313850613</c:v>
                </c:pt>
                <c:pt idx="167">
                  <c:v>0.11693746730482446</c:v>
                </c:pt>
                <c:pt idx="168">
                  <c:v>0.11870330544770859</c:v>
                </c:pt>
                <c:pt idx="169">
                  <c:v>0.10929112253223208</c:v>
                </c:pt>
                <c:pt idx="170">
                  <c:v>9.0897618717110662E-2</c:v>
                </c:pt>
                <c:pt idx="171">
                  <c:v>8.2695931714887497E-2</c:v>
                </c:pt>
                <c:pt idx="172">
                  <c:v>8.6205968293745383E-2</c:v>
                </c:pt>
                <c:pt idx="173">
                  <c:v>0.10386235325746032</c:v>
                </c:pt>
                <c:pt idx="174">
                  <c:v>0.10400874842350416</c:v>
                </c:pt>
                <c:pt idx="175">
                  <c:v>9.6169455135757836E-2</c:v>
                </c:pt>
                <c:pt idx="176">
                  <c:v>0.10888345968818477</c:v>
                </c:pt>
                <c:pt idx="177">
                  <c:v>0.10015437006927259</c:v>
                </c:pt>
                <c:pt idx="178">
                  <c:v>9.8145516383555439E-2</c:v>
                </c:pt>
                <c:pt idx="179">
                  <c:v>0.11151944653584722</c:v>
                </c:pt>
                <c:pt idx="180">
                  <c:v>0.13519439292153101</c:v>
                </c:pt>
                <c:pt idx="181">
                  <c:v>0.1300447736956471</c:v>
                </c:pt>
                <c:pt idx="182">
                  <c:v>0.1300447736956471</c:v>
                </c:pt>
                <c:pt idx="183">
                  <c:v>8.1468112869444401E-2</c:v>
                </c:pt>
                <c:pt idx="184">
                  <c:v>7.465921589402548E-2</c:v>
                </c:pt>
                <c:pt idx="185">
                  <c:v>8.8814298357329416E-2</c:v>
                </c:pt>
                <c:pt idx="186">
                  <c:v>8.8451238419845465E-2</c:v>
                </c:pt>
                <c:pt idx="187">
                  <c:v>7.398878244493573E-2</c:v>
                </c:pt>
                <c:pt idx="188">
                  <c:v>7.2021315543261605E-2</c:v>
                </c:pt>
                <c:pt idx="189">
                  <c:v>7.7316113266704872E-2</c:v>
                </c:pt>
                <c:pt idx="190">
                  <c:v>8.3011583011583012E-2</c:v>
                </c:pt>
                <c:pt idx="191">
                  <c:v>9.0379485502284279E-2</c:v>
                </c:pt>
                <c:pt idx="192">
                  <c:v>0.10174903443857371</c:v>
                </c:pt>
                <c:pt idx="193">
                  <c:v>9.0495794711186309E-2</c:v>
                </c:pt>
                <c:pt idx="194">
                  <c:v>8.8483659280097313E-2</c:v>
                </c:pt>
                <c:pt idx="195">
                  <c:v>8.8790743622163645E-2</c:v>
                </c:pt>
                <c:pt idx="196">
                  <c:v>9.0026163990046926E-2</c:v>
                </c:pt>
                <c:pt idx="197">
                  <c:v>9.2626233597080762E-2</c:v>
                </c:pt>
                <c:pt idx="198">
                  <c:v>7.9213379893401936E-2</c:v>
                </c:pt>
                <c:pt idx="199">
                  <c:v>9.9677091117661834E-2</c:v>
                </c:pt>
                <c:pt idx="200">
                  <c:v>0.12640058606616753</c:v>
                </c:pt>
                <c:pt idx="201">
                  <c:v>8.9350294224092866E-2</c:v>
                </c:pt>
                <c:pt idx="202">
                  <c:v>8.0529836150021863E-2</c:v>
                </c:pt>
                <c:pt idx="203">
                  <c:v>8.747538683524525E-2</c:v>
                </c:pt>
                <c:pt idx="204">
                  <c:v>9.6812115905368798E-2</c:v>
                </c:pt>
                <c:pt idx="205">
                  <c:v>9.6675101445310732E-2</c:v>
                </c:pt>
                <c:pt idx="206">
                  <c:v>8.0776480082246735E-2</c:v>
                </c:pt>
                <c:pt idx="207">
                  <c:v>7.7770320736948076E-2</c:v>
                </c:pt>
                <c:pt idx="208">
                  <c:v>8.1447963800904979E-2</c:v>
                </c:pt>
                <c:pt idx="209">
                  <c:v>9.3234693097004717E-2</c:v>
                </c:pt>
                <c:pt idx="210">
                  <c:v>9.294482739680883E-2</c:v>
                </c:pt>
                <c:pt idx="211">
                  <c:v>8.193469807357083E-2</c:v>
                </c:pt>
                <c:pt idx="212">
                  <c:v>8.9732777245052409E-2</c:v>
                </c:pt>
                <c:pt idx="213">
                  <c:v>7.9267146348549838E-2</c:v>
                </c:pt>
                <c:pt idx="214">
                  <c:v>8.02299282755949E-2</c:v>
                </c:pt>
                <c:pt idx="215">
                  <c:v>8.4397823083213488E-2</c:v>
                </c:pt>
                <c:pt idx="216">
                  <c:v>8.6312249117411616E-2</c:v>
                </c:pt>
                <c:pt idx="217">
                  <c:v>9.0185230419790069E-2</c:v>
                </c:pt>
                <c:pt idx="218">
                  <c:v>9.8040902488493925E-2</c:v>
                </c:pt>
                <c:pt idx="219">
                  <c:v>0.10032672178578331</c:v>
                </c:pt>
                <c:pt idx="220">
                  <c:v>9.0455587940928242E-2</c:v>
                </c:pt>
                <c:pt idx="221">
                  <c:v>9.0131101945728764E-2</c:v>
                </c:pt>
                <c:pt idx="222">
                  <c:v>8.8577434773431107E-2</c:v>
                </c:pt>
                <c:pt idx="223">
                  <c:v>7.9292370421838496E-2</c:v>
                </c:pt>
                <c:pt idx="224">
                  <c:v>9.1939002871373479E-2</c:v>
                </c:pt>
                <c:pt idx="225">
                  <c:v>9.8646112179276588E-2</c:v>
                </c:pt>
                <c:pt idx="226">
                  <c:v>8.8994702662346714E-2</c:v>
                </c:pt>
                <c:pt idx="227">
                  <c:v>8.8531022643668758E-2</c:v>
                </c:pt>
                <c:pt idx="228">
                  <c:v>8.8531022643668758E-2</c:v>
                </c:pt>
                <c:pt idx="229">
                  <c:v>0.10749183835872979</c:v>
                </c:pt>
                <c:pt idx="230">
                  <c:v>9.5174357168016907E-2</c:v>
                </c:pt>
                <c:pt idx="231">
                  <c:v>7.9258394326887457E-2</c:v>
                </c:pt>
                <c:pt idx="232">
                  <c:v>9.6114078045109713E-2</c:v>
                </c:pt>
                <c:pt idx="233">
                  <c:v>0.10082560029778607</c:v>
                </c:pt>
                <c:pt idx="234">
                  <c:v>0.1015211540206248</c:v>
                </c:pt>
                <c:pt idx="235">
                  <c:v>9.0655784334782621E-2</c:v>
                </c:pt>
                <c:pt idx="236">
                  <c:v>7.5997502695953234E-2</c:v>
                </c:pt>
                <c:pt idx="237">
                  <c:v>7.6203392495626701E-2</c:v>
                </c:pt>
                <c:pt idx="238">
                  <c:v>8.2296803282586026E-2</c:v>
                </c:pt>
                <c:pt idx="239">
                  <c:v>8.0610325367518984E-2</c:v>
                </c:pt>
                <c:pt idx="240">
                  <c:v>8.0208109968738381E-2</c:v>
                </c:pt>
                <c:pt idx="241">
                  <c:v>8.9647614081295346E-2</c:v>
                </c:pt>
                <c:pt idx="242">
                  <c:v>9.3427855443316929E-2</c:v>
                </c:pt>
                <c:pt idx="243">
                  <c:v>9.7652126779448262E-2</c:v>
                </c:pt>
                <c:pt idx="244">
                  <c:v>9.4372274260892786E-2</c:v>
                </c:pt>
                <c:pt idx="245">
                  <c:v>8.996259592025603E-2</c:v>
                </c:pt>
                <c:pt idx="246">
                  <c:v>9.0876838202685675E-2</c:v>
                </c:pt>
                <c:pt idx="247">
                  <c:v>8.3606742844213142E-2</c:v>
                </c:pt>
                <c:pt idx="248">
                  <c:v>8.5492832520536535E-2</c:v>
                </c:pt>
                <c:pt idx="249">
                  <c:v>9.2316272293736693E-2</c:v>
                </c:pt>
                <c:pt idx="250">
                  <c:v>0.10027281331774397</c:v>
                </c:pt>
                <c:pt idx="251">
                  <c:v>9.960034264214554E-2</c:v>
                </c:pt>
                <c:pt idx="252">
                  <c:v>9.5687482727767739E-2</c:v>
                </c:pt>
                <c:pt idx="253">
                  <c:v>0.10974757919822499</c:v>
                </c:pt>
                <c:pt idx="254">
                  <c:v>0.10307972012561288</c:v>
                </c:pt>
                <c:pt idx="255">
                  <c:v>0.10246949597569975</c:v>
                </c:pt>
                <c:pt idx="256">
                  <c:v>9.3339532721143773E-2</c:v>
                </c:pt>
                <c:pt idx="257">
                  <c:v>9.3473773643478392E-2</c:v>
                </c:pt>
                <c:pt idx="258">
                  <c:v>9.9294334358196415E-2</c:v>
                </c:pt>
                <c:pt idx="259">
                  <c:v>0.10514661621807549</c:v>
                </c:pt>
                <c:pt idx="260">
                  <c:v>0.11507029665348326</c:v>
                </c:pt>
                <c:pt idx="261">
                  <c:v>0.1212294172760266</c:v>
                </c:pt>
                <c:pt idx="262">
                  <c:v>0.11872279316070547</c:v>
                </c:pt>
                <c:pt idx="263">
                  <c:v>9.4768217621486669E-2</c:v>
                </c:pt>
                <c:pt idx="264">
                  <c:v>7.7558851745258645E-2</c:v>
                </c:pt>
                <c:pt idx="265">
                  <c:v>7.3745048651247383E-2</c:v>
                </c:pt>
                <c:pt idx="266">
                  <c:v>6.955595395847948E-2</c:v>
                </c:pt>
                <c:pt idx="267">
                  <c:v>7.3168471770374346E-2</c:v>
                </c:pt>
                <c:pt idx="268">
                  <c:v>7.430644874569961E-2</c:v>
                </c:pt>
                <c:pt idx="269">
                  <c:v>7.1477247120086226E-2</c:v>
                </c:pt>
                <c:pt idx="270">
                  <c:v>8.4878697241608514E-2</c:v>
                </c:pt>
                <c:pt idx="271">
                  <c:v>9.2831835755951025E-2</c:v>
                </c:pt>
                <c:pt idx="272">
                  <c:v>0.10033559345250326</c:v>
                </c:pt>
                <c:pt idx="273">
                  <c:v>0.12501446646337361</c:v>
                </c:pt>
                <c:pt idx="274">
                  <c:v>0.11372648946505072</c:v>
                </c:pt>
                <c:pt idx="275">
                  <c:v>0.10194312757714166</c:v>
                </c:pt>
                <c:pt idx="276">
                  <c:v>0.1104973611235352</c:v>
                </c:pt>
                <c:pt idx="277">
                  <c:v>9.7428749275123044E-2</c:v>
                </c:pt>
                <c:pt idx="278">
                  <c:v>8.6324842009251182E-2</c:v>
                </c:pt>
                <c:pt idx="279">
                  <c:v>7.3441299407193142E-2</c:v>
                </c:pt>
                <c:pt idx="280">
                  <c:v>7.632737380620179E-2</c:v>
                </c:pt>
                <c:pt idx="281">
                  <c:v>8.1468464559182996E-2</c:v>
                </c:pt>
                <c:pt idx="282">
                  <c:v>8.5181741834186725E-2</c:v>
                </c:pt>
                <c:pt idx="283">
                  <c:v>9.0872288376235455E-2</c:v>
                </c:pt>
                <c:pt idx="284">
                  <c:v>9.439171508404641E-2</c:v>
                </c:pt>
                <c:pt idx="285">
                  <c:v>0.10586356626453315</c:v>
                </c:pt>
                <c:pt idx="286">
                  <c:v>9.9736421616158616E-2</c:v>
                </c:pt>
                <c:pt idx="287">
                  <c:v>0.10463124586422964</c:v>
                </c:pt>
                <c:pt idx="288">
                  <c:v>0.11003190874882908</c:v>
                </c:pt>
                <c:pt idx="289">
                  <c:v>0.11374586117334495</c:v>
                </c:pt>
                <c:pt idx="290">
                  <c:v>0.11561863805842121</c:v>
                </c:pt>
                <c:pt idx="291">
                  <c:v>0.10796189738333697</c:v>
                </c:pt>
                <c:pt idx="292">
                  <c:v>9.7116385947332406E-2</c:v>
                </c:pt>
                <c:pt idx="293">
                  <c:v>9.0751308825929369E-2</c:v>
                </c:pt>
                <c:pt idx="294">
                  <c:v>9.9068977933233854E-2</c:v>
                </c:pt>
                <c:pt idx="295">
                  <c:v>0.10368731374780972</c:v>
                </c:pt>
                <c:pt idx="296">
                  <c:v>0.12460672077836236</c:v>
                </c:pt>
                <c:pt idx="297">
                  <c:v>0.10738168050496222</c:v>
                </c:pt>
                <c:pt idx="298">
                  <c:v>8.7621260983666474E-2</c:v>
                </c:pt>
                <c:pt idx="299">
                  <c:v>8.6328916441188064E-2</c:v>
                </c:pt>
                <c:pt idx="300">
                  <c:v>8.9339872233335435E-2</c:v>
                </c:pt>
                <c:pt idx="301">
                  <c:v>0.10232269438808242</c:v>
                </c:pt>
                <c:pt idx="302">
                  <c:v>0.11848817045097305</c:v>
                </c:pt>
                <c:pt idx="303">
                  <c:v>0.10112934375279778</c:v>
                </c:pt>
                <c:pt idx="304">
                  <c:v>9.4302208769504528E-2</c:v>
                </c:pt>
                <c:pt idx="305">
                  <c:v>9.1276048236540688E-2</c:v>
                </c:pt>
                <c:pt idx="306">
                  <c:v>8.5832555291569579E-2</c:v>
                </c:pt>
                <c:pt idx="307">
                  <c:v>9.7685952882475099E-2</c:v>
                </c:pt>
                <c:pt idx="308">
                  <c:v>0.11281066861675633</c:v>
                </c:pt>
                <c:pt idx="309">
                  <c:v>0.11281066861675633</c:v>
                </c:pt>
                <c:pt idx="310">
                  <c:v>8.8348051264932642E-2</c:v>
                </c:pt>
                <c:pt idx="311">
                  <c:v>9.7791224630247628E-2</c:v>
                </c:pt>
                <c:pt idx="312">
                  <c:v>8.8146654335790137E-2</c:v>
                </c:pt>
                <c:pt idx="313">
                  <c:v>8.9393387958254203E-2</c:v>
                </c:pt>
                <c:pt idx="314">
                  <c:v>9.779907835938996E-2</c:v>
                </c:pt>
                <c:pt idx="315">
                  <c:v>0.11044737354717227</c:v>
                </c:pt>
                <c:pt idx="316">
                  <c:v>0.11419559620105536</c:v>
                </c:pt>
                <c:pt idx="317">
                  <c:v>9.8462660113383491E-2</c:v>
                </c:pt>
                <c:pt idx="318">
                  <c:v>0.10099874672144914</c:v>
                </c:pt>
                <c:pt idx="319">
                  <c:v>0.10190694088307461</c:v>
                </c:pt>
                <c:pt idx="320">
                  <c:v>9.5850279944382874E-2</c:v>
                </c:pt>
                <c:pt idx="321">
                  <c:v>9.2753822569867542E-2</c:v>
                </c:pt>
                <c:pt idx="322">
                  <c:v>9.7231295653052607E-2</c:v>
                </c:pt>
                <c:pt idx="323">
                  <c:v>0.10856157927338342</c:v>
                </c:pt>
                <c:pt idx="324">
                  <c:v>0.11254786792029449</c:v>
                </c:pt>
                <c:pt idx="325">
                  <c:v>0.11167285865665735</c:v>
                </c:pt>
                <c:pt idx="326">
                  <c:v>0.10718689883095742</c:v>
                </c:pt>
                <c:pt idx="327">
                  <c:v>0.11817691818371616</c:v>
                </c:pt>
                <c:pt idx="328">
                  <c:v>0.10720151841442493</c:v>
                </c:pt>
                <c:pt idx="329">
                  <c:v>9.7639813927439423E-2</c:v>
                </c:pt>
                <c:pt idx="330">
                  <c:v>0.10315736759232062</c:v>
                </c:pt>
                <c:pt idx="331">
                  <c:v>0.11355860757384152</c:v>
                </c:pt>
                <c:pt idx="332">
                  <c:v>0.12824140387621683</c:v>
                </c:pt>
                <c:pt idx="333">
                  <c:v>0.11461326424264834</c:v>
                </c:pt>
                <c:pt idx="334">
                  <c:v>0.10354155820776426</c:v>
                </c:pt>
                <c:pt idx="335">
                  <c:v>0.11815037320225742</c:v>
                </c:pt>
                <c:pt idx="336">
                  <c:v>0.12675947855891245</c:v>
                </c:pt>
                <c:pt idx="337">
                  <c:v>0.11796633623209152</c:v>
                </c:pt>
                <c:pt idx="338">
                  <c:v>0.10680763243041588</c:v>
                </c:pt>
                <c:pt idx="339">
                  <c:v>0.10276481361139006</c:v>
                </c:pt>
                <c:pt idx="340">
                  <c:v>0.10770239392215654</c:v>
                </c:pt>
                <c:pt idx="341">
                  <c:v>0.10721507243618715</c:v>
                </c:pt>
                <c:pt idx="342">
                  <c:v>0.10646378851795338</c:v>
                </c:pt>
                <c:pt idx="343">
                  <c:v>9.7969724960883714E-2</c:v>
                </c:pt>
                <c:pt idx="344">
                  <c:v>9.6470742249869679E-2</c:v>
                </c:pt>
                <c:pt idx="345">
                  <c:v>9.1666000272829257E-2</c:v>
                </c:pt>
                <c:pt idx="346">
                  <c:v>9.7469020552043067E-2</c:v>
                </c:pt>
                <c:pt idx="347">
                  <c:v>9.5786987310260405E-2</c:v>
                </c:pt>
                <c:pt idx="348">
                  <c:v>9.2709311667590763E-2</c:v>
                </c:pt>
                <c:pt idx="349">
                  <c:v>9.5285821670186482E-2</c:v>
                </c:pt>
                <c:pt idx="350">
                  <c:v>9.6397674533094058E-2</c:v>
                </c:pt>
                <c:pt idx="351">
                  <c:v>0.10654972224094274</c:v>
                </c:pt>
                <c:pt idx="352">
                  <c:v>0.10982960748018412</c:v>
                </c:pt>
                <c:pt idx="353">
                  <c:v>0.11722989422283062</c:v>
                </c:pt>
                <c:pt idx="354">
                  <c:v>0.11503623803285068</c:v>
                </c:pt>
                <c:pt idx="355">
                  <c:v>0.10101251766150401</c:v>
                </c:pt>
                <c:pt idx="356">
                  <c:v>0.10099227977120254</c:v>
                </c:pt>
                <c:pt idx="357">
                  <c:v>9.7131174361323555E-2</c:v>
                </c:pt>
                <c:pt idx="358">
                  <c:v>9.5278035953120413E-2</c:v>
                </c:pt>
                <c:pt idx="359">
                  <c:v>8.9383313069421433E-2</c:v>
                </c:pt>
                <c:pt idx="360">
                  <c:v>9.0676824453012492E-2</c:v>
                </c:pt>
                <c:pt idx="361">
                  <c:v>9.6584105799889686E-2</c:v>
                </c:pt>
                <c:pt idx="362">
                  <c:v>0.10537808793296062</c:v>
                </c:pt>
                <c:pt idx="363">
                  <c:v>0.10691166983380217</c:v>
                </c:pt>
                <c:pt idx="364">
                  <c:v>0.10356102503944901</c:v>
                </c:pt>
              </c:numCache>
            </c:numRef>
          </c:val>
          <c:smooth val="0"/>
          <c:extLst>
            <c:ext xmlns:c16="http://schemas.microsoft.com/office/drawing/2014/chart" uri="{C3380CC4-5D6E-409C-BE32-E72D297353CC}">
              <c16:uniqueId val="{00000008-3DDC-4BD1-8F7B-C12896DDD855}"/>
            </c:ext>
          </c:extLst>
        </c:ser>
        <c:dLbls>
          <c:showLegendKey val="0"/>
          <c:showVal val="0"/>
          <c:showCatName val="0"/>
          <c:showSerName val="0"/>
          <c:showPercent val="0"/>
          <c:showBubbleSize val="0"/>
        </c:dLbls>
        <c:marker val="1"/>
        <c:smooth val="0"/>
        <c:axId val="1679718336"/>
        <c:axId val="1679717520"/>
      </c:lineChart>
      <c:dateAx>
        <c:axId val="1611582176"/>
        <c:scaling>
          <c:orientation val="minMax"/>
        </c:scaling>
        <c:delete val="0"/>
        <c:axPos val="b"/>
        <c:numFmt formatCode="[$-409]d\-mmm;@"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01906384"/>
        <c:crosses val="autoZero"/>
        <c:auto val="1"/>
        <c:lblOffset val="100"/>
        <c:baseTimeUnit val="days"/>
      </c:dateAx>
      <c:valAx>
        <c:axId val="1601906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dirty="0">
                    <a:latin typeface="Open Sans" panose="020B0606030504020204" pitchFamily="34" charset="0"/>
                    <a:ea typeface="Open Sans" panose="020B0606030504020204" pitchFamily="34" charset="0"/>
                    <a:cs typeface="Open Sans" panose="020B0606030504020204" pitchFamily="34" charset="0"/>
                  </a:rPr>
                  <a:t>Energy generation (million kWh)</a:t>
                </a:r>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11582176"/>
        <c:crosses val="autoZero"/>
        <c:crossBetween val="between"/>
      </c:valAx>
      <c:valAx>
        <c:axId val="1679717520"/>
        <c:scaling>
          <c:orientation val="minMax"/>
        </c:scaling>
        <c:delete val="0"/>
        <c:axPos val="r"/>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800" dirty="0"/>
                  <a:t>RE share %</a:t>
                </a:r>
              </a:p>
            </c:rich>
          </c:tx>
          <c:layout>
            <c:manualLayout>
              <c:xMode val="edge"/>
              <c:yMode val="edge"/>
              <c:x val="0.97134284200531917"/>
              <c:y val="0.35626577117580049"/>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79718336"/>
        <c:crosses val="max"/>
        <c:crossBetween val="between"/>
      </c:valAx>
      <c:dateAx>
        <c:axId val="1679718336"/>
        <c:scaling>
          <c:orientation val="minMax"/>
        </c:scaling>
        <c:delete val="1"/>
        <c:axPos val="b"/>
        <c:numFmt formatCode="m/d/yyyy" sourceLinked="1"/>
        <c:majorTickMark val="out"/>
        <c:minorTickMark val="none"/>
        <c:tickLblPos val="nextTo"/>
        <c:crossAx val="1679717520"/>
        <c:crosses val="autoZero"/>
        <c:auto val="1"/>
        <c:lblOffset val="100"/>
        <c:baseTimeUnit val="days"/>
      </c:dateAx>
      <c:spPr>
        <a:noFill/>
        <a:ln>
          <a:noFill/>
        </a:ln>
        <a:effectLst/>
      </c:spPr>
    </c:plotArea>
    <c:legend>
      <c:legendPos val="b"/>
      <c:layout>
        <c:manualLayout>
          <c:xMode val="edge"/>
          <c:yMode val="edge"/>
          <c:x val="0"/>
          <c:y val="0.86138318634345401"/>
          <c:w val="0.9979181201575803"/>
          <c:h val="0.1089284910241994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Coal capacity added</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versus retired </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(MW)</a:t>
            </a: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1.2557307950705865E-2"/>
          <c:y val="0.13340726977270723"/>
          <c:w val="0.97822162397112233"/>
          <c:h val="0.66921013130890084"/>
        </c:manualLayout>
      </c:layout>
      <c:barChart>
        <c:barDir val="col"/>
        <c:grouping val="clustered"/>
        <c:varyColors val="0"/>
        <c:ser>
          <c:idx val="0"/>
          <c:order val="0"/>
          <c:tx>
            <c:strRef>
              <c:f>Sheet1!$B$1</c:f>
              <c:strCache>
                <c:ptCount val="1"/>
                <c:pt idx="0">
                  <c:v>Capacity added</c:v>
                </c:pt>
              </c:strCache>
            </c:strRef>
          </c:tx>
          <c:spPr>
            <a:solidFill>
              <a:srgbClr val="009CD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9CD8"/>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pt idx="12">
                  <c:v>Q1 FY22</c:v>
                </c:pt>
                <c:pt idx="13">
                  <c:v>Q2 FY22</c:v>
                </c:pt>
                <c:pt idx="14">
                  <c:v>Q3 FY22</c:v>
                </c:pt>
                <c:pt idx="15">
                  <c:v>Q4 FY22</c:v>
                </c:pt>
              </c:strCache>
            </c:strRef>
          </c:cat>
          <c:val>
            <c:numRef>
              <c:f>Sheet1!$B$2:$B$17</c:f>
              <c:numCache>
                <c:formatCode>#,##0</c:formatCode>
                <c:ptCount val="16"/>
                <c:pt idx="0" formatCode="General">
                  <c:v>110</c:v>
                </c:pt>
                <c:pt idx="1">
                  <c:v>30</c:v>
                </c:pt>
                <c:pt idx="2">
                  <c:v>2129.7550000000001</c:v>
                </c:pt>
                <c:pt idx="3">
                  <c:v>3652</c:v>
                </c:pt>
                <c:pt idx="4">
                  <c:v>45</c:v>
                </c:pt>
                <c:pt idx="5">
                  <c:v>3300</c:v>
                </c:pt>
                <c:pt idx="6">
                  <c:v>2100</c:v>
                </c:pt>
                <c:pt idx="7">
                  <c:v>1320</c:v>
                </c:pt>
                <c:pt idx="8">
                  <c:v>270</c:v>
                </c:pt>
                <c:pt idx="9">
                  <c:v>800</c:v>
                </c:pt>
                <c:pt idx="10">
                  <c:v>369</c:v>
                </c:pt>
                <c:pt idx="11">
                  <c:v>3550</c:v>
                </c:pt>
                <c:pt idx="12">
                  <c:v>0</c:v>
                </c:pt>
                <c:pt idx="13">
                  <c:v>800</c:v>
                </c:pt>
                <c:pt idx="14">
                  <c:v>2095</c:v>
                </c:pt>
                <c:pt idx="15">
                  <c:v>1590</c:v>
                </c:pt>
              </c:numCache>
            </c:numRef>
          </c:val>
          <c:extLst>
            <c:ext xmlns:c16="http://schemas.microsoft.com/office/drawing/2014/chart" uri="{C3380CC4-5D6E-409C-BE32-E72D297353CC}">
              <c16:uniqueId val="{00000000-DC30-493B-9A75-8033729BCEFF}"/>
            </c:ext>
          </c:extLst>
        </c:ser>
        <c:ser>
          <c:idx val="1"/>
          <c:order val="1"/>
          <c:tx>
            <c:strRef>
              <c:f>Sheet1!$C$1</c:f>
              <c:strCache>
                <c:ptCount val="1"/>
                <c:pt idx="0">
                  <c:v>Capacity retired</c:v>
                </c:pt>
              </c:strCache>
            </c:strRef>
          </c:tx>
          <c:spPr>
            <a:solidFill>
              <a:srgbClr val="575756"/>
            </a:solidFill>
            <a:ln>
              <a:noFill/>
            </a:ln>
            <a:effectLst/>
          </c:spPr>
          <c:invertIfNegative val="0"/>
          <c:dLbls>
            <c:dLbl>
              <c:idx val="0"/>
              <c:layout>
                <c:manualLayout>
                  <c:x val="6.2823464580509915E-3"/>
                  <c:y val="0"/>
                </c:manualLayout>
              </c:layout>
              <c:tx>
                <c:rich>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fld id="{D9CD43D3-ABE9-4DDD-B5C5-F56D6920C503}" type="VALUE">
                      <a:rPr lang="en-US">
                        <a:solidFill>
                          <a:srgbClr val="575756"/>
                        </a:solidFill>
                        <a:latin typeface="Open Sans" panose="020B0606030504020204" pitchFamily="34" charset="0"/>
                        <a:ea typeface="Open Sans" panose="020B0606030504020204" pitchFamily="34" charset="0"/>
                        <a:cs typeface="Open Sans" panose="020B0606030504020204" pitchFamily="34" charset="0"/>
                      </a:rPr>
                      <a:pPr>
                        <a:defRPr sz="800" b="1"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C30-493B-9A75-8033729BCEFF}"/>
                </c:ext>
              </c:extLst>
            </c:dLbl>
            <c:dLbl>
              <c:idx val="1"/>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DC30-493B-9A75-8033729BCEFF}"/>
                </c:ext>
              </c:extLst>
            </c:dLbl>
            <c:dLbl>
              <c:idx val="2"/>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C30-493B-9A75-8033729BCEFF}"/>
                </c:ext>
              </c:extLst>
            </c:dLbl>
            <c:dLbl>
              <c:idx val="3"/>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DC30-493B-9A75-8033729BCEFF}"/>
                </c:ext>
              </c:extLst>
            </c:dLbl>
            <c:dLbl>
              <c:idx val="4"/>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DC30-493B-9A75-8033729BCEFF}"/>
                </c:ext>
              </c:extLst>
            </c:dLbl>
            <c:dLbl>
              <c:idx val="5"/>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DC30-493B-9A75-8033729BCEFF}"/>
                </c:ext>
              </c:extLst>
            </c:dLbl>
            <c:dLbl>
              <c:idx val="6"/>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DC30-493B-9A75-8033729BCEFF}"/>
                </c:ext>
              </c:extLst>
            </c:dLbl>
            <c:dLbl>
              <c:idx val="7"/>
              <c:layout>
                <c:manualLayout>
                  <c:x val="2.5129385832203966E-2"/>
                  <c:y val="-1.1926316026714947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C30-493B-9A75-8033729BCEFF}"/>
                </c:ext>
              </c:extLst>
            </c:dLbl>
            <c:dLbl>
              <c:idx val="8"/>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DC30-493B-9A75-8033729BCEFF}"/>
                </c:ext>
              </c:extLst>
            </c:dLbl>
            <c:dLbl>
              <c:idx val="9"/>
              <c:tx>
                <c:rich>
                  <a:bodyPr/>
                  <a:lstStyle/>
                  <a:p>
                    <a:fld id="{D86E7D93-2A68-8B45-858D-8228A09E1C70}" type="VALUE">
                      <a:rPr lang="en-US">
                        <a:solidFill>
                          <a:srgbClr val="575756"/>
                        </a:solidFill>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DC30-493B-9A75-8033729BCEFF}"/>
                </c:ext>
              </c:extLst>
            </c:dLbl>
            <c:dLbl>
              <c:idx val="1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DC30-493B-9A75-8033729BCEFF}"/>
                </c:ext>
              </c:extLst>
            </c:dLbl>
            <c:dLbl>
              <c:idx val="11"/>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rgbClr val="000000">
                          <a:lumMod val="65000"/>
                          <a:lumOff val="35000"/>
                        </a:srgb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C-DC30-493B-9A75-8033729BCEFF}"/>
                </c:ext>
              </c:extLst>
            </c:dLbl>
            <c:dLbl>
              <c:idx val="12"/>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rgbClr val="000000">
                          <a:lumMod val="65000"/>
                          <a:lumOff val="35000"/>
                        </a:srgb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D-DC30-493B-9A75-8033729BCEFF}"/>
                </c:ext>
              </c:extLst>
            </c:dLbl>
            <c:dLbl>
              <c:idx val="13"/>
              <c:spPr>
                <a:noFill/>
                <a:ln>
                  <a:noFill/>
                </a:ln>
                <a:effectLst/>
              </c:spPr>
              <c:txPr>
                <a:bodyPr rot="0" spcFirstLastPara="1" vertOverflow="ellipsis" vert="horz" wrap="square" lIns="38100" tIns="19050" rIns="38100" bIns="19050" anchor="ctr" anchorCtr="0">
                  <a:spAutoFit/>
                </a:bodyPr>
                <a:lstStyle/>
                <a:p>
                  <a:pPr algn="ctr" rtl="0">
                    <a:defRPr lang="en-US" sz="800" b="1" i="0" u="none" strike="noStrike" kern="1200" baseline="0">
                      <a:solidFill>
                        <a:srgbClr val="000000">
                          <a:lumMod val="65000"/>
                          <a:lumOff val="35000"/>
                        </a:srgb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E-DC30-493B-9A75-8033729BCEFF}"/>
                </c:ext>
              </c:extLst>
            </c:dLbl>
            <c:dLbl>
              <c:idx val="14"/>
              <c:spPr>
                <a:noFill/>
                <a:ln>
                  <a:noFill/>
                </a:ln>
                <a:effectLst/>
              </c:spPr>
              <c:txPr>
                <a:bodyPr rot="0" spcFirstLastPara="1" vertOverflow="ellipsis" vert="horz" wrap="square" lIns="38100" tIns="19050" rIns="38100" bIns="19050" anchor="ctr" anchorCtr="0">
                  <a:spAutoFit/>
                </a:bodyPr>
                <a:lstStyle/>
                <a:p>
                  <a:pPr algn="ctr" rtl="0">
                    <a:defRPr lang="en-IN"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F-DC30-493B-9A75-8033729BCEFF}"/>
                </c:ext>
              </c:extLst>
            </c:dLbl>
            <c:dLbl>
              <c:idx val="15"/>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82F6-41F2-AE19-98D0925467E7}"/>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Q1 FY19</c:v>
                </c:pt>
                <c:pt idx="1">
                  <c:v>Q2 FY19</c:v>
                </c:pt>
                <c:pt idx="2">
                  <c:v>Q3 FY19</c:v>
                </c:pt>
                <c:pt idx="3">
                  <c:v>Q4 FY19</c:v>
                </c:pt>
                <c:pt idx="4">
                  <c:v>Q1 FY20</c:v>
                </c:pt>
                <c:pt idx="5">
                  <c:v>Q2 FY20</c:v>
                </c:pt>
                <c:pt idx="6">
                  <c:v>Q3 FY20</c:v>
                </c:pt>
                <c:pt idx="7">
                  <c:v>Q4 FY20</c:v>
                </c:pt>
                <c:pt idx="8">
                  <c:v>Q1 FY21</c:v>
                </c:pt>
                <c:pt idx="9">
                  <c:v>Q2 FY21</c:v>
                </c:pt>
                <c:pt idx="10">
                  <c:v>Q3 FY21</c:v>
                </c:pt>
                <c:pt idx="11">
                  <c:v>Q4 FY21</c:v>
                </c:pt>
                <c:pt idx="12">
                  <c:v>Q1 FY22</c:v>
                </c:pt>
                <c:pt idx="13">
                  <c:v>Q2 FY22</c:v>
                </c:pt>
                <c:pt idx="14">
                  <c:v>Q3 FY22</c:v>
                </c:pt>
                <c:pt idx="15">
                  <c:v>Q4 FY22</c:v>
                </c:pt>
              </c:strCache>
            </c:strRef>
          </c:cat>
          <c:val>
            <c:numRef>
              <c:f>Sheet1!$C$2:$C$17</c:f>
              <c:numCache>
                <c:formatCode>#,##0</c:formatCode>
                <c:ptCount val="16"/>
                <c:pt idx="0" formatCode="General">
                  <c:v>214</c:v>
                </c:pt>
                <c:pt idx="1">
                  <c:v>860</c:v>
                </c:pt>
                <c:pt idx="2">
                  <c:v>705</c:v>
                </c:pt>
                <c:pt idx="3">
                  <c:v>100</c:v>
                </c:pt>
                <c:pt idx="4">
                  <c:v>0</c:v>
                </c:pt>
                <c:pt idx="5">
                  <c:v>895</c:v>
                </c:pt>
                <c:pt idx="6">
                  <c:v>0</c:v>
                </c:pt>
                <c:pt idx="7">
                  <c:v>1230</c:v>
                </c:pt>
                <c:pt idx="8">
                  <c:v>0</c:v>
                </c:pt>
                <c:pt idx="9">
                  <c:v>250</c:v>
                </c:pt>
                <c:pt idx="10">
                  <c:v>0</c:v>
                </c:pt>
                <c:pt idx="11">
                  <c:v>380</c:v>
                </c:pt>
                <c:pt idx="12">
                  <c:v>670</c:v>
                </c:pt>
                <c:pt idx="13">
                  <c:v>210</c:v>
                </c:pt>
                <c:pt idx="14">
                  <c:v>0</c:v>
                </c:pt>
                <c:pt idx="15">
                  <c:v>700</c:v>
                </c:pt>
              </c:numCache>
            </c:numRef>
          </c:val>
          <c:extLst>
            <c:ext xmlns:c16="http://schemas.microsoft.com/office/drawing/2014/chart" uri="{C3380CC4-5D6E-409C-BE32-E72D297353CC}">
              <c16:uniqueId val="{00000010-DC30-493B-9A75-8033729BCEFF}"/>
            </c:ext>
          </c:extLst>
        </c:ser>
        <c:dLbls>
          <c:dLblPos val="ctr"/>
          <c:showLegendKey val="0"/>
          <c:showVal val="1"/>
          <c:showCatName val="0"/>
          <c:showSerName val="0"/>
          <c:showPercent val="0"/>
          <c:showBubbleSize val="0"/>
        </c:dLbls>
        <c:gapWidth val="73"/>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1"/>
        <c:axPos val="l"/>
        <c:numFmt formatCode="General" sourceLinked="1"/>
        <c:majorTickMark val="none"/>
        <c:minorTickMark val="none"/>
        <c:tickLblPos val="nextTo"/>
        <c:crossAx val="1088633967"/>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800" b="1"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egendEntry>
        <c:idx val="1"/>
        <c:txPr>
          <a:bodyPr rot="0" spcFirstLastPara="1" vertOverflow="ellipsis" vert="horz" wrap="square" anchor="ctr" anchorCtr="1"/>
          <a:lstStyle/>
          <a:p>
            <a:pPr>
              <a:defRPr sz="800" b="1"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ayout>
        <c:manualLayout>
          <c:xMode val="edge"/>
          <c:yMode val="edge"/>
          <c:x val="1.0570171583908165E-2"/>
          <c:y val="0.91797486303082876"/>
          <c:w val="0.34098993620862539"/>
          <c:h val="8.20253514037367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Coal financing by Power Finance Corporation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(PFC)</a:t>
            </a:r>
            <a:r>
              <a:rPr lang="en-US" sz="1000" b="1" dirty="0">
                <a:latin typeface="Open Sans" panose="020B0606030504020204" pitchFamily="34" charset="0"/>
                <a:ea typeface="Open Sans" panose="020B0606030504020204" pitchFamily="34" charset="0"/>
                <a:cs typeface="Open Sans" panose="020B0606030504020204" pitchFamily="34" charset="0"/>
              </a:rPr>
              <a:t>/ </a:t>
            </a:r>
            <a:br>
              <a:rPr lang="en-US" sz="1000" b="1" dirty="0">
                <a:latin typeface="Open Sans" panose="020B0606030504020204" pitchFamily="34" charset="0"/>
                <a:ea typeface="Open Sans" panose="020B0606030504020204" pitchFamily="34" charset="0"/>
                <a:cs typeface="Open Sans" panose="020B0606030504020204" pitchFamily="34" charset="0"/>
              </a:rPr>
            </a:br>
            <a:r>
              <a:rPr lang="en-US" sz="1000" b="1" dirty="0">
                <a:latin typeface="Open Sans" panose="020B0606030504020204" pitchFamily="34" charset="0"/>
                <a:ea typeface="Open Sans" panose="020B0606030504020204" pitchFamily="34" charset="0"/>
                <a:cs typeface="Open Sans" panose="020B0606030504020204" pitchFamily="34" charset="0"/>
              </a:rPr>
              <a:t>Rural Electrification</a:t>
            </a:r>
            <a:r>
              <a:rPr lang="en-US" sz="1000" b="1" baseline="0" dirty="0">
                <a:latin typeface="Open Sans" panose="020B0606030504020204" pitchFamily="34" charset="0"/>
                <a:ea typeface="Open Sans" panose="020B0606030504020204" pitchFamily="34" charset="0"/>
                <a:cs typeface="Open Sans" panose="020B0606030504020204" pitchFamily="34" charset="0"/>
              </a:rPr>
              <a:t> Corporation </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REC)</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 (INR crore)</a:t>
            </a:r>
          </a:p>
        </c:rich>
      </c:tx>
      <c:layout>
        <c:manualLayout>
          <c:xMode val="edge"/>
          <c:yMode val="edge"/>
          <c:x val="1.6726541330831875E-3"/>
          <c:y val="9.8935595299203937E-3"/>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5.5455861924580192E-2"/>
          <c:y val="0.27956307963016608"/>
          <c:w val="0.89052114189114329"/>
          <c:h val="0.52949235084414314"/>
        </c:manualLayout>
      </c:layout>
      <c:barChart>
        <c:barDir val="col"/>
        <c:grouping val="clustered"/>
        <c:varyColors val="0"/>
        <c:ser>
          <c:idx val="0"/>
          <c:order val="0"/>
          <c:tx>
            <c:strRef>
              <c:f>Sheet1!$B$1</c:f>
              <c:strCache>
                <c:ptCount val="1"/>
                <c:pt idx="0">
                  <c:v>Change in gross loan assets for conventional generation (excludes large hydro and renewables)</c:v>
                </c:pt>
              </c:strCache>
            </c:strRef>
          </c:tx>
          <c:spPr>
            <a:solidFill>
              <a:schemeClr val="accent1">
                <a:lumMod val="20000"/>
                <a:lumOff val="80000"/>
              </a:schemeClr>
            </a:solidFill>
            <a:ln>
              <a:noFill/>
            </a:ln>
            <a:effectLst/>
          </c:spPr>
          <c:invertIfNegative val="0"/>
          <c:dLbls>
            <c:dLbl>
              <c:idx val="0"/>
              <c:layout>
                <c:manualLayout>
                  <c:x val="-4.1882309720339943E-3"/>
                  <c:y val="0.2376560007360474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57-419B-B9DF-1E6A17C95BAE}"/>
                </c:ext>
              </c:extLst>
            </c:dLbl>
            <c:dLbl>
              <c:idx val="1"/>
              <c:layout>
                <c:manualLayout>
                  <c:x val="-8.0038083221468728E-3"/>
                  <c:y val="0.3245610615301366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57-419B-B9DF-1E6A17C95BAE}"/>
                </c:ext>
              </c:extLst>
            </c:dLbl>
            <c:dLbl>
              <c:idx val="2"/>
              <c:layout>
                <c:manualLayout>
                  <c:x val="2.0941154860169972E-3"/>
                  <c:y val="-1.980466672800395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57-419B-B9DF-1E6A17C95BAE}"/>
                </c:ext>
              </c:extLst>
            </c:dLbl>
            <c:dLbl>
              <c:idx val="3"/>
              <c:layout>
                <c:manualLayout>
                  <c:x val="3.8391673739753819E-17"/>
                  <c:y val="0.2378961518129067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57-419B-B9DF-1E6A17C95BAE}"/>
                </c:ext>
              </c:extLst>
            </c:dLbl>
            <c:dLbl>
              <c:idx val="4"/>
              <c:layout>
                <c:manualLayout>
                  <c:x val="7.3897543008927362E-3"/>
                  <c:y val="0.2591328882741298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57-419B-B9DF-1E6A17C95BAE}"/>
                </c:ext>
              </c:extLst>
            </c:dLbl>
            <c:dLbl>
              <c:idx val="5"/>
              <c:layout>
                <c:manualLayout>
                  <c:x val="-4.1882309720339943E-3"/>
                  <c:y val="0.2632518431075341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57-419B-B9DF-1E6A17C95BAE}"/>
                </c:ext>
              </c:extLst>
            </c:dLbl>
            <c:dLbl>
              <c:idx val="6"/>
              <c:layout>
                <c:manualLayout>
                  <c:x val="-4.1882309720339943E-3"/>
                  <c:y val="0.3149238300042260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B57-419B-B9DF-1E6A17C95BAE}"/>
                </c:ext>
              </c:extLst>
            </c:dLbl>
            <c:dLbl>
              <c:idx val="7"/>
              <c:layout>
                <c:manualLayout>
                  <c:x val="-2.0941154860170739E-3"/>
                  <c:y val="-7.411415700994114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B57-419B-B9DF-1E6A17C95BAE}"/>
                </c:ext>
              </c:extLst>
            </c:dLbl>
            <c:dLbl>
              <c:idx val="8"/>
              <c:layout>
                <c:manualLayout>
                  <c:x val="2.0941154860169972E-3"/>
                  <c:y val="-2.1515103772258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57-419B-B9DF-1E6A17C95BAE}"/>
                </c:ext>
              </c:extLst>
            </c:dLbl>
            <c:dLbl>
              <c:idx val="9"/>
              <c:layout>
                <c:manualLayout>
                  <c:x val="4.1882309720338408E-3"/>
                  <c:y val="-4.621088903200910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B57-419B-B9DF-1E6A17C95BA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9D9D9C"/>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Q4 FY19</c:v>
                </c:pt>
                <c:pt idx="1">
                  <c:v>Q1 FY20</c:v>
                </c:pt>
                <c:pt idx="2">
                  <c:v>Q2 FY20</c:v>
                </c:pt>
                <c:pt idx="3">
                  <c:v>Q3 FY20</c:v>
                </c:pt>
                <c:pt idx="4">
                  <c:v>Q4 FY20</c:v>
                </c:pt>
                <c:pt idx="5">
                  <c:v>Q1 FY21</c:v>
                </c:pt>
                <c:pt idx="6">
                  <c:v>Q2 FY21</c:v>
                </c:pt>
                <c:pt idx="7">
                  <c:v>Q3 FY21</c:v>
                </c:pt>
                <c:pt idx="8">
                  <c:v>Q4 FY21</c:v>
                </c:pt>
                <c:pt idx="9">
                  <c:v>Q1 FY22</c:v>
                </c:pt>
                <c:pt idx="10">
                  <c:v>Q2 FY22</c:v>
                </c:pt>
                <c:pt idx="11">
                  <c:v>Q3 FY22</c:v>
                </c:pt>
              </c:strCache>
            </c:strRef>
          </c:cat>
          <c:val>
            <c:numRef>
              <c:f>Sheet1!$B$2:$B$13</c:f>
              <c:numCache>
                <c:formatCode>0</c:formatCode>
                <c:ptCount val="12"/>
                <c:pt idx="0">
                  <c:v>2478.6875</c:v>
                </c:pt>
                <c:pt idx="1">
                  <c:v>5992</c:v>
                </c:pt>
                <c:pt idx="2">
                  <c:v>-1538</c:v>
                </c:pt>
                <c:pt idx="3">
                  <c:v>1488</c:v>
                </c:pt>
                <c:pt idx="4">
                  <c:v>3498</c:v>
                </c:pt>
                <c:pt idx="5">
                  <c:v>2740</c:v>
                </c:pt>
                <c:pt idx="6">
                  <c:v>5919</c:v>
                </c:pt>
                <c:pt idx="7">
                  <c:v>-10638</c:v>
                </c:pt>
                <c:pt idx="8">
                  <c:v>-5876</c:v>
                </c:pt>
                <c:pt idx="9">
                  <c:v>-1683</c:v>
                </c:pt>
                <c:pt idx="10">
                  <c:v>-5317</c:v>
                </c:pt>
                <c:pt idx="11">
                  <c:v>-2498</c:v>
                </c:pt>
              </c:numCache>
            </c:numRef>
          </c:val>
          <c:extLst>
            <c:ext xmlns:c16="http://schemas.microsoft.com/office/drawing/2014/chart" uri="{C3380CC4-5D6E-409C-BE32-E72D297353CC}">
              <c16:uniqueId val="{0000000A-4B57-419B-B9DF-1E6A17C95BAE}"/>
            </c:ext>
          </c:extLst>
        </c:ser>
        <c:dLbls>
          <c:dLblPos val="ctr"/>
          <c:showLegendKey val="0"/>
          <c:showVal val="1"/>
          <c:showCatName val="0"/>
          <c:showSerName val="0"/>
          <c:showPercent val="0"/>
          <c:showBubbleSize val="0"/>
        </c:dLbls>
        <c:gapWidth val="73"/>
        <c:axId val="1088633967"/>
        <c:axId val="1336058815"/>
      </c:barChart>
      <c:lineChart>
        <c:grouping val="standard"/>
        <c:varyColors val="0"/>
        <c:ser>
          <c:idx val="1"/>
          <c:order val="1"/>
          <c:tx>
            <c:strRef>
              <c:f>Sheet1!$C$1</c:f>
              <c:strCache>
                <c:ptCount val="1"/>
                <c:pt idx="0">
                  <c:v>% share of conventional generation in total gross assets</c:v>
                </c:pt>
              </c:strCache>
            </c:strRef>
          </c:tx>
          <c:spPr>
            <a:ln w="38100" cap="rnd">
              <a:solidFill>
                <a:srgbClr val="009CD8"/>
              </a:solidFill>
              <a:round/>
            </a:ln>
            <a:effectLst/>
          </c:spPr>
          <c:marker>
            <c:symbol val="circle"/>
            <c:size val="5"/>
            <c:spPr>
              <a:solidFill>
                <a:srgbClr val="009CD8"/>
              </a:solidFill>
              <a:ln w="38100">
                <a:solidFill>
                  <a:srgbClr val="009CD8"/>
                </a:solidFill>
              </a:ln>
              <a:effectLst/>
            </c:spPr>
          </c:marker>
          <c:dLbls>
            <c:dLbl>
              <c:idx val="0"/>
              <c:layout>
                <c:manualLayout>
                  <c:x val="-3.1046004089626163E-2"/>
                  <c:y val="-5.66400636079078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B57-419B-B9DF-1E6A17C95BAE}"/>
                </c:ext>
              </c:extLst>
            </c:dLbl>
            <c:dLbl>
              <c:idx val="1"/>
              <c:layout>
                <c:manualLayout>
                  <c:x val="-2.9214559939768642E-2"/>
                  <c:y val="-8.0380088872625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B57-419B-B9DF-1E6A17C95BAE}"/>
                </c:ext>
              </c:extLst>
            </c:dLbl>
            <c:dLbl>
              <c:idx val="2"/>
              <c:layout>
                <c:manualLayout>
                  <c:x val="-3.3140119575643161E-2"/>
                  <c:y val="-9.02736484025459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B57-419B-B9DF-1E6A17C95BAE}"/>
                </c:ext>
              </c:extLst>
            </c:dLbl>
            <c:dLbl>
              <c:idx val="3"/>
              <c:layout>
                <c:manualLayout>
                  <c:x val="-2.8951888603609168E-2"/>
                  <c:y val="-9.6214866428475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B57-419B-B9DF-1E6A17C95BAE}"/>
                </c:ext>
              </c:extLst>
            </c:dLbl>
            <c:dLbl>
              <c:idx val="4"/>
              <c:layout>
                <c:manualLayout>
                  <c:x val="-2.4763696264226091E-2"/>
                  <c:y val="-6.43091075095587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B57-419B-B9DF-1E6A17C95BAE}"/>
                </c:ext>
              </c:extLst>
            </c:dLbl>
            <c:dLbl>
              <c:idx val="5"/>
              <c:layout>
                <c:manualLayout>
                  <c:x val="-3.7328350547677157E-2"/>
                  <c:y val="-0.1015579151351837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B57-419B-B9DF-1E6A17C95BAE}"/>
                </c:ext>
              </c:extLst>
            </c:dLbl>
            <c:dLbl>
              <c:idx val="6"/>
              <c:layout>
                <c:manualLayout>
                  <c:x val="-4.36107794512198E-2"/>
                  <c:y val="-0.13823787328028178"/>
                </c:manualLayout>
              </c:layout>
              <c:dLblPos val="r"/>
              <c:showLegendKey val="0"/>
              <c:showVal val="1"/>
              <c:showCatName val="0"/>
              <c:showSerName val="0"/>
              <c:showPercent val="0"/>
              <c:showBubbleSize val="0"/>
              <c:extLst>
                <c:ext xmlns:c15="http://schemas.microsoft.com/office/drawing/2012/chart" uri="{CE6537A1-D6FC-4f65-9D91-7224C49458BB}">
                  <c15:layout>
                    <c:manualLayout>
                      <c:w val="7.6089603738936015E-2"/>
                      <c:h val="9.172887463230113E-2"/>
                    </c:manualLayout>
                  </c15:layout>
                </c:ext>
                <c:ext xmlns:c16="http://schemas.microsoft.com/office/drawing/2014/chart" uri="{C3380CC4-5D6E-409C-BE32-E72D297353CC}">
                  <c16:uniqueId val="{00000011-4B57-419B-B9DF-1E6A17C95BAE}"/>
                </c:ext>
              </c:extLst>
            </c:dLbl>
            <c:dLbl>
              <c:idx val="7"/>
              <c:layout>
                <c:manualLayout>
                  <c:x val="-2.4763657631575172E-2"/>
                  <c:y val="-0.1569241741168080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B57-419B-B9DF-1E6A17C95BAE}"/>
                </c:ext>
              </c:extLst>
            </c:dLbl>
            <c:dLbl>
              <c:idx val="8"/>
              <c:layout>
                <c:manualLayout>
                  <c:x val="-3.0715397668408521E-2"/>
                  <c:y val="-0.108325289311873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B57-419B-B9DF-1E6A17C95BAE}"/>
                </c:ext>
              </c:extLst>
            </c:dLbl>
            <c:dLbl>
              <c:idx val="9"/>
              <c:layout>
                <c:manualLayout>
                  <c:x val="-3.2809513154425672E-2"/>
                  <c:y val="-7.72678292681785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B57-419B-B9DF-1E6A17C95BAE}"/>
                </c:ext>
              </c:extLst>
            </c:dLbl>
            <c:dLbl>
              <c:idx val="10"/>
              <c:layout>
                <c:manualLayout>
                  <c:x val="-3.4903628640442518E-2"/>
                  <c:y val="-8.58202224880171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B57-419B-B9DF-1E6A17C95BAE}"/>
                </c:ext>
              </c:extLst>
            </c:dLbl>
            <c:dLbl>
              <c:idx val="11"/>
              <c:layout>
                <c:manualLayout>
                  <c:x val="-3.4910772421682196E-2"/>
                  <c:y val="-0.1053823298933678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1B4-4B1B-968A-1DD0050A7820}"/>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9CD8"/>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Q4 FY19</c:v>
                </c:pt>
                <c:pt idx="1">
                  <c:v>Q1 FY20</c:v>
                </c:pt>
                <c:pt idx="2">
                  <c:v>Q2 FY20</c:v>
                </c:pt>
                <c:pt idx="3">
                  <c:v>Q3 FY20</c:v>
                </c:pt>
                <c:pt idx="4">
                  <c:v>Q4 FY20</c:v>
                </c:pt>
                <c:pt idx="5">
                  <c:v>Q1 FY21</c:v>
                </c:pt>
                <c:pt idx="6">
                  <c:v>Q2 FY21</c:v>
                </c:pt>
                <c:pt idx="7">
                  <c:v>Q3 FY21</c:v>
                </c:pt>
                <c:pt idx="8">
                  <c:v>Q4 FY21</c:v>
                </c:pt>
                <c:pt idx="9">
                  <c:v>Q1 FY22</c:v>
                </c:pt>
                <c:pt idx="10">
                  <c:v>Q2 FY22</c:v>
                </c:pt>
                <c:pt idx="11">
                  <c:v>Q3 FY22</c:v>
                </c:pt>
              </c:strCache>
            </c:strRef>
          </c:cat>
          <c:val>
            <c:numRef>
              <c:f>Sheet1!$C$2:$C$13</c:f>
              <c:numCache>
                <c:formatCode>0%</c:formatCode>
                <c:ptCount val="12"/>
                <c:pt idx="0">
                  <c:v>0.62962355147699112</c:v>
                </c:pt>
                <c:pt idx="1">
                  <c:v>0.61647710118951149</c:v>
                </c:pt>
                <c:pt idx="2">
                  <c:v>0.60730672860271517</c:v>
                </c:pt>
                <c:pt idx="3">
                  <c:v>0.59592728479507362</c:v>
                </c:pt>
                <c:pt idx="4">
                  <c:v>0.59295955694643832</c:v>
                </c:pt>
                <c:pt idx="5">
                  <c:v>0.58037140661921394</c:v>
                </c:pt>
                <c:pt idx="6">
                  <c:v>0.57999999999999996</c:v>
                </c:pt>
                <c:pt idx="7">
                  <c:v>0.54</c:v>
                </c:pt>
                <c:pt idx="8">
                  <c:v>0.51130751865706869</c:v>
                </c:pt>
                <c:pt idx="9">
                  <c:v>0.51</c:v>
                </c:pt>
                <c:pt idx="10">
                  <c:v>0.49</c:v>
                </c:pt>
                <c:pt idx="11">
                  <c:v>0.48</c:v>
                </c:pt>
              </c:numCache>
            </c:numRef>
          </c:val>
          <c:smooth val="0"/>
          <c:extLst>
            <c:ext xmlns:c16="http://schemas.microsoft.com/office/drawing/2014/chart" uri="{C3380CC4-5D6E-409C-BE32-E72D297353CC}">
              <c16:uniqueId val="{00000016-4B57-419B-B9DF-1E6A17C95BAE}"/>
            </c:ext>
          </c:extLst>
        </c:ser>
        <c:dLbls>
          <c:showLegendKey val="0"/>
          <c:showVal val="0"/>
          <c:showCatName val="0"/>
          <c:showSerName val="0"/>
          <c:showPercent val="0"/>
          <c:showBubbleSize val="0"/>
        </c:dLbls>
        <c:marker val="1"/>
        <c:smooth val="0"/>
        <c:axId val="1095489855"/>
        <c:axId val="1095673935"/>
      </c:line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valAx>
        <c:axId val="1095673935"/>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95489855"/>
        <c:crosses val="max"/>
        <c:crossBetween val="between"/>
      </c:valAx>
      <c:catAx>
        <c:axId val="1095489855"/>
        <c:scaling>
          <c:orientation val="minMax"/>
        </c:scaling>
        <c:delete val="1"/>
        <c:axPos val="b"/>
        <c:numFmt formatCode="General" sourceLinked="1"/>
        <c:majorTickMark val="out"/>
        <c:minorTickMark val="none"/>
        <c:tickLblPos val="nextTo"/>
        <c:crossAx val="1095673935"/>
        <c:crosses val="autoZero"/>
        <c:auto val="1"/>
        <c:lblAlgn val="ctr"/>
        <c:lblOffset val="100"/>
        <c:noMultiLvlLbl val="0"/>
      </c:catAx>
      <c:spPr>
        <a:noFill/>
        <a:ln>
          <a:noFill/>
        </a:ln>
        <a:effectLst/>
      </c:spPr>
    </c:plotArea>
    <c:legend>
      <c:legendPos val="b"/>
      <c:layout>
        <c:manualLayout>
          <c:xMode val="edge"/>
          <c:yMode val="edge"/>
          <c:x val="4.2723801137696409E-2"/>
          <c:y val="0.86010439060586186"/>
          <c:w val="0.92586451930238578"/>
          <c:h val="0.1398956093941380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overdue by discoms to power producers (INR crore)</a:t>
            </a:r>
            <a:endPar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0"/>
          <c:y val="3.6328685051542266E-3"/>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26731965658805135"/>
          <c:y val="0.13651912182781381"/>
          <c:w val="0.29120371701701991"/>
          <c:h val="0.83623677864377877"/>
        </c:manualLayout>
      </c:layout>
      <c:barChart>
        <c:barDir val="bar"/>
        <c:grouping val="clustered"/>
        <c:varyColors val="0"/>
        <c:ser>
          <c:idx val="0"/>
          <c:order val="0"/>
          <c:tx>
            <c:strRef>
              <c:f>Sheet1!$B$1</c:f>
              <c:strCache>
                <c:ptCount val="1"/>
                <c:pt idx="0">
                  <c:v>Amount overdue (INR crore)</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4020202020204" charset="0"/>
                    <a:ea typeface="Open Sans" panose="020B0604020202020204" charset="0"/>
                    <a:cs typeface="Open Sans" panose="020B060402020202020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mmmm\ yyyy</c:formatCode>
                <c:ptCount val="13"/>
                <c:pt idx="0">
                  <c:v>44621</c:v>
                </c:pt>
                <c:pt idx="1">
                  <c:v>44593</c:v>
                </c:pt>
                <c:pt idx="2">
                  <c:v>44562</c:v>
                </c:pt>
                <c:pt idx="3" formatCode="mmm\-yy">
                  <c:v>44531</c:v>
                </c:pt>
                <c:pt idx="4" formatCode="mmm\-yy">
                  <c:v>44501</c:v>
                </c:pt>
                <c:pt idx="5" formatCode="mmm\-yy">
                  <c:v>44470</c:v>
                </c:pt>
                <c:pt idx="6" formatCode="mmm\-yy">
                  <c:v>44440</c:v>
                </c:pt>
                <c:pt idx="7" formatCode="mmm\-yy">
                  <c:v>44409</c:v>
                </c:pt>
                <c:pt idx="8" formatCode="mmm\-yy">
                  <c:v>44378</c:v>
                </c:pt>
                <c:pt idx="9" formatCode="mmm\-yy">
                  <c:v>44348</c:v>
                </c:pt>
                <c:pt idx="10">
                  <c:v>44317</c:v>
                </c:pt>
                <c:pt idx="11">
                  <c:v>44287</c:v>
                </c:pt>
                <c:pt idx="12">
                  <c:v>44256</c:v>
                </c:pt>
              </c:numCache>
            </c:numRef>
          </c:cat>
          <c:val>
            <c:numRef>
              <c:f>Sheet1!$B$2:$B$14</c:f>
              <c:numCache>
                <c:formatCode>#,##0</c:formatCode>
                <c:ptCount val="13"/>
                <c:pt idx="0">
                  <c:v>127783.91</c:v>
                </c:pt>
                <c:pt idx="1">
                  <c:v>127627.15</c:v>
                </c:pt>
                <c:pt idx="2">
                  <c:v>126079.36</c:v>
                </c:pt>
                <c:pt idx="3">
                  <c:v>123656.85</c:v>
                </c:pt>
                <c:pt idx="4">
                  <c:v>119935.99</c:v>
                </c:pt>
                <c:pt idx="5">
                  <c:v>117480.06</c:v>
                </c:pt>
                <c:pt idx="6">
                  <c:v>115384.13</c:v>
                </c:pt>
                <c:pt idx="7">
                  <c:v>121598.97</c:v>
                </c:pt>
                <c:pt idx="8">
                  <c:v>122019.34</c:v>
                </c:pt>
                <c:pt idx="9">
                  <c:v>89154.03</c:v>
                </c:pt>
                <c:pt idx="10">
                  <c:v>96225.59</c:v>
                </c:pt>
                <c:pt idx="11">
                  <c:v>90283.14</c:v>
                </c:pt>
                <c:pt idx="12">
                  <c:v>97020.21</c:v>
                </c:pt>
              </c:numCache>
            </c:numRef>
          </c:val>
          <c:extLst>
            <c:ext xmlns:c16="http://schemas.microsoft.com/office/drawing/2014/chart" uri="{C3380CC4-5D6E-409C-BE32-E72D297353CC}">
              <c16:uniqueId val="{00000000-6A8C-4438-BAB5-9C1D8E30AC3E}"/>
            </c:ext>
          </c:extLst>
        </c:ser>
        <c:dLbls>
          <c:showLegendKey val="0"/>
          <c:showVal val="0"/>
          <c:showCatName val="0"/>
          <c:showSerName val="0"/>
          <c:showPercent val="0"/>
          <c:showBubbleSize val="0"/>
        </c:dLbls>
        <c:gapWidth val="89"/>
        <c:overlap val="-2"/>
        <c:axId val="169914752"/>
        <c:axId val="169916288"/>
      </c:barChart>
      <c:dateAx>
        <c:axId val="169914752"/>
        <c:scaling>
          <c:orientation val="minMax"/>
        </c:scaling>
        <c:delete val="0"/>
        <c:axPos val="l"/>
        <c:numFmt formatCode="mmmm\ 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9916288"/>
        <c:crosses val="autoZero"/>
        <c:auto val="1"/>
        <c:lblOffset val="100"/>
        <c:baseTimeUnit val="months"/>
        <c:majorUnit val="1"/>
        <c:majorTimeUnit val="months"/>
      </c:dateAx>
      <c:valAx>
        <c:axId val="169916288"/>
        <c:scaling>
          <c:orientation val="minMax"/>
        </c:scaling>
        <c:delete val="1"/>
        <c:axPos val="b"/>
        <c:numFmt formatCode="#,##0" sourceLinked="1"/>
        <c:majorTickMark val="out"/>
        <c:minorTickMark val="none"/>
        <c:tickLblPos val="none"/>
        <c:crossAx val="16991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800" b="1" i="0" u="none" strike="noStrike" kern="1200" spc="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r>
              <a:rPr lang="en-US" sz="800" b="1" dirty="0">
                <a:latin typeface="Open Sans" panose="020B0604020202020204" charset="0"/>
                <a:ea typeface="Open Sans" panose="020B0604020202020204" charset="0"/>
                <a:cs typeface="Open Sans" panose="020B0604020202020204" charset="0"/>
              </a:rPr>
              <a:t>Discom payable and receivable days for RE-rich states</a:t>
            </a:r>
          </a:p>
        </c:rich>
      </c:tx>
      <c:layout>
        <c:manualLayout>
          <c:xMode val="edge"/>
          <c:yMode val="edge"/>
          <c:x val="4.7943093110533568E-3"/>
          <c:y val="1.3472472048753318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title>
    <c:autoTitleDeleted val="0"/>
    <c:plotArea>
      <c:layout>
        <c:manualLayout>
          <c:layoutTarget val="inner"/>
          <c:xMode val="edge"/>
          <c:yMode val="edge"/>
          <c:x val="9.3216396950830033E-2"/>
          <c:y val="0.10499563472674991"/>
          <c:w val="0.86888406070043434"/>
          <c:h val="0.78514476113487819"/>
        </c:manualLayout>
      </c:layout>
      <c:scatterChart>
        <c:scatterStyle val="lineMarker"/>
        <c:varyColors val="0"/>
        <c:ser>
          <c:idx val="0"/>
          <c:order val="0"/>
          <c:tx>
            <c:strRef>
              <c:f>Sheet1!$B$1</c:f>
              <c:strCache>
                <c:ptCount val="1"/>
                <c:pt idx="0">
                  <c:v>Y-Values</c:v>
                </c:pt>
              </c:strCache>
            </c:strRef>
          </c:tx>
          <c:spPr>
            <a:ln w="25400" cap="rnd">
              <a:noFill/>
              <a:round/>
            </a:ln>
            <a:effectLst/>
          </c:spPr>
          <c:marker>
            <c:symbol val="circle"/>
            <c:size val="5"/>
            <c:spPr>
              <a:solidFill>
                <a:schemeClr val="accent1"/>
              </a:solidFill>
              <a:ln w="9525">
                <a:solidFill>
                  <a:schemeClr val="accent1"/>
                </a:solidFill>
              </a:ln>
              <a:effectLst/>
            </c:spPr>
          </c:marker>
          <c:dLbls>
            <c:dLbl>
              <c:idx val="0"/>
              <c:tx>
                <c:rich>
                  <a:bodyPr/>
                  <a:lstStyle/>
                  <a:p>
                    <a:r>
                      <a:rPr lang="en-US" b="1" dirty="0"/>
                      <a:t>TN</a:t>
                    </a:r>
                  </a:p>
                </c:rich>
              </c:tx>
              <c:dLblPos val="l"/>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496-41AD-9394-EB557C435D6E}"/>
                </c:ext>
              </c:extLst>
            </c:dLbl>
            <c:dLbl>
              <c:idx val="1"/>
              <c:tx>
                <c:rich>
                  <a:bodyPr/>
                  <a:lstStyle/>
                  <a:p>
                    <a:r>
                      <a:rPr lang="en-US" b="1" dirty="0"/>
                      <a:t>AP</a:t>
                    </a:r>
                  </a:p>
                </c:rich>
              </c:tx>
              <c:dLblPos val="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496-41AD-9394-EB557C435D6E}"/>
                </c:ext>
              </c:extLst>
            </c:dLbl>
            <c:dLbl>
              <c:idx val="2"/>
              <c:tx>
                <c:rich>
                  <a:bodyPr/>
                  <a:lstStyle/>
                  <a:p>
                    <a:r>
                      <a:rPr lang="en-US" b="1" dirty="0"/>
                      <a:t>TS*</a:t>
                    </a:r>
                  </a:p>
                </c:rich>
              </c:tx>
              <c:dLblPos val="l"/>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496-41AD-9394-EB557C435D6E}"/>
                </c:ext>
              </c:extLst>
            </c:dLbl>
            <c:dLbl>
              <c:idx val="3"/>
              <c:tx>
                <c:rich>
                  <a:bodyPr/>
                  <a:lstStyle/>
                  <a:p>
                    <a:r>
                      <a:rPr lang="en-US" b="1" dirty="0"/>
                      <a:t>MH</a:t>
                    </a:r>
                  </a:p>
                </c:rich>
              </c:tx>
              <c:dLblPos val="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496-41AD-9394-EB557C435D6E}"/>
                </c:ext>
              </c:extLst>
            </c:dLbl>
            <c:dLbl>
              <c:idx val="4"/>
              <c:tx>
                <c:rich>
                  <a:bodyPr/>
                  <a:lstStyle/>
                  <a:p>
                    <a:r>
                      <a:rPr lang="en-US" b="1" dirty="0"/>
                      <a:t>RJ</a:t>
                    </a:r>
                  </a:p>
                </c:rich>
              </c:tx>
              <c:dLblPos val="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496-41AD-9394-EB557C435D6E}"/>
                </c:ext>
              </c:extLst>
            </c:dLbl>
            <c:dLbl>
              <c:idx val="5"/>
              <c:tx>
                <c:rich>
                  <a:bodyPr/>
                  <a:lstStyle/>
                  <a:p>
                    <a:r>
                      <a:rPr lang="en-US" b="1" dirty="0"/>
                      <a:t>MP</a:t>
                    </a:r>
                  </a:p>
                </c:rich>
              </c:tx>
              <c:dLblPos val="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496-41AD-9394-EB557C435D6E}"/>
                </c:ext>
              </c:extLst>
            </c:dLbl>
            <c:dLbl>
              <c:idx val="6"/>
              <c:tx>
                <c:rich>
                  <a:bodyPr/>
                  <a:lstStyle/>
                  <a:p>
                    <a:r>
                      <a:rPr lang="en-US" b="1" dirty="0"/>
                      <a:t>KA</a:t>
                    </a:r>
                  </a:p>
                </c:rich>
              </c:tx>
              <c:dLblPos val="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5496-41AD-9394-EB557C435D6E}"/>
                </c:ext>
              </c:extLst>
            </c:dLbl>
            <c:dLbl>
              <c:idx val="7"/>
              <c:tx>
                <c:rich>
                  <a:bodyPr/>
                  <a:lstStyle/>
                  <a:p>
                    <a:r>
                      <a:rPr lang="en-US" b="1" dirty="0"/>
                      <a:t>UP</a:t>
                    </a:r>
                  </a:p>
                </c:rich>
              </c:tx>
              <c:dLblPos val="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5496-41AD-9394-EB557C435D6E}"/>
                </c:ext>
              </c:extLst>
            </c:dLbl>
            <c:dLbl>
              <c:idx val="8"/>
              <c:layout>
                <c:manualLayout>
                  <c:x val="-0.10518171745678286"/>
                  <c:y val="0"/>
                </c:manualLayout>
              </c:layout>
              <c:tx>
                <c:rich>
                  <a:bodyPr/>
                  <a:lstStyle/>
                  <a:p>
                    <a:r>
                      <a:rPr lang="en-US" b="1" dirty="0"/>
                      <a:t>HR*</a:t>
                    </a:r>
                  </a:p>
                </c:rich>
              </c:tx>
              <c:dLblPos val="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5496-41AD-9394-EB557C435D6E}"/>
                </c:ext>
              </c:extLst>
            </c:dLbl>
            <c:dLbl>
              <c:idx val="9"/>
              <c:tx>
                <c:rich>
                  <a:bodyPr/>
                  <a:lstStyle/>
                  <a:p>
                    <a:r>
                      <a:rPr lang="en-US" b="1" dirty="0"/>
                      <a:t>AS</a:t>
                    </a:r>
                  </a:p>
                </c:rich>
              </c:tx>
              <c:dLblPos val="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5496-41AD-9394-EB557C435D6E}"/>
                </c:ext>
              </c:extLst>
            </c:dLbl>
            <c:dLbl>
              <c:idx val="10"/>
              <c:tx>
                <c:rich>
                  <a:bodyPr/>
                  <a:lstStyle/>
                  <a:p>
                    <a:r>
                      <a:rPr lang="en-US" b="1" dirty="0"/>
                      <a:t>GJ*</a:t>
                    </a:r>
                  </a:p>
                </c:rich>
              </c:tx>
              <c:dLblPos val="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5496-41AD-9394-EB557C435D6E}"/>
                </c:ext>
              </c:extLst>
            </c:dLbl>
            <c:dLbl>
              <c:idx val="11"/>
              <c:tx>
                <c:rich>
                  <a:bodyPr/>
                  <a:lstStyle/>
                  <a:p>
                    <a:r>
                      <a:rPr lang="en-US" b="1" dirty="0"/>
                      <a:t>CG</a:t>
                    </a:r>
                  </a:p>
                </c:rich>
              </c:tx>
              <c:dLblPos val="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5496-41AD-9394-EB557C435D6E}"/>
                </c:ext>
              </c:extLst>
            </c:dLbl>
            <c:dLbl>
              <c:idx val="12"/>
              <c:tx>
                <c:rich>
                  <a:bodyPr/>
                  <a:lstStyle/>
                  <a:p>
                    <a:r>
                      <a:rPr lang="en-US" b="1" dirty="0"/>
                      <a:t>UK</a:t>
                    </a:r>
                  </a:p>
                </c:rich>
              </c:tx>
              <c:dLblPos val="l"/>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5496-41AD-9394-EB557C435D6E}"/>
                </c:ext>
              </c:extLst>
            </c:dLbl>
            <c:spPr>
              <a:noFill/>
              <a:ln>
                <a:no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dk1">
                        <a:lumMod val="65000"/>
                        <a:lumOff val="35000"/>
                      </a:schemeClr>
                    </a:solidFill>
                    <a:latin typeface="Calibri" panose="020F0502020204030204" pitchFamily="34" charset="0"/>
                    <a:ea typeface="+mn-ea"/>
                    <a:cs typeface="Calibri" panose="020F0502020204030204" pitchFamily="34" charset="0"/>
                  </a:defRPr>
                </a:pPr>
                <a:endParaRPr lang="en-US"/>
              </a:p>
            </c:txPr>
            <c:dLblPos val="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xVal>
            <c:numRef>
              <c:f>Sheet1!$A$2:$A$17</c:f>
              <c:numCache>
                <c:formatCode>0</c:formatCode>
                <c:ptCount val="13"/>
                <c:pt idx="0">
                  <c:v>67.93026746294052</c:v>
                </c:pt>
                <c:pt idx="1">
                  <c:v>174.97646833149503</c:v>
                </c:pt>
                <c:pt idx="2">
                  <c:v>166.97926719349286</c:v>
                </c:pt>
                <c:pt idx="3">
                  <c:v>177.05763998276873</c:v>
                </c:pt>
                <c:pt idx="4">
                  <c:v>74.39136996666187</c:v>
                </c:pt>
                <c:pt idx="5">
                  <c:v>138.35065974670391</c:v>
                </c:pt>
                <c:pt idx="6">
                  <c:v>128.98371337607719</c:v>
                </c:pt>
                <c:pt idx="7">
                  <c:v>355.93697908072079</c:v>
                </c:pt>
                <c:pt idx="8">
                  <c:v>117.59374195511246</c:v>
                </c:pt>
                <c:pt idx="9">
                  <c:v>18</c:v>
                </c:pt>
                <c:pt idx="10">
                  <c:v>2.2851343247859246</c:v>
                </c:pt>
                <c:pt idx="11">
                  <c:v>139.86388717464695</c:v>
                </c:pt>
                <c:pt idx="12">
                  <c:v>153.14063715863821</c:v>
                </c:pt>
              </c:numCache>
            </c:numRef>
          </c:xVal>
          <c:yVal>
            <c:numRef>
              <c:f>Sheet1!$B$2:$B$17</c:f>
              <c:numCache>
                <c:formatCode>0</c:formatCode>
                <c:ptCount val="13"/>
                <c:pt idx="0">
                  <c:v>84.179918536970717</c:v>
                </c:pt>
                <c:pt idx="1">
                  <c:v>145.20306409673515</c:v>
                </c:pt>
                <c:pt idx="2">
                  <c:v>291.5622018709895</c:v>
                </c:pt>
                <c:pt idx="3">
                  <c:v>82.483546829522126</c:v>
                </c:pt>
                <c:pt idx="4">
                  <c:v>92.880397424267613</c:v>
                </c:pt>
                <c:pt idx="5">
                  <c:v>44.959282645883007</c:v>
                </c:pt>
                <c:pt idx="6">
                  <c:v>162.47208926948451</c:v>
                </c:pt>
                <c:pt idx="7">
                  <c:v>131.40387350630849</c:v>
                </c:pt>
                <c:pt idx="8">
                  <c:v>55.349392732416113</c:v>
                </c:pt>
                <c:pt idx="9">
                  <c:v>30.904462448813405</c:v>
                </c:pt>
                <c:pt idx="10">
                  <c:v>1.04543294619005</c:v>
                </c:pt>
                <c:pt idx="11">
                  <c:v>125.34049871352678</c:v>
                </c:pt>
                <c:pt idx="12">
                  <c:v>26.142650903987576</c:v>
                </c:pt>
              </c:numCache>
            </c:numRef>
          </c:yVal>
          <c:smooth val="0"/>
          <c:extLst>
            <c:ext xmlns:c16="http://schemas.microsoft.com/office/drawing/2014/chart" uri="{C3380CC4-5D6E-409C-BE32-E72D297353CC}">
              <c16:uniqueId val="{0000000D-5496-41AD-9394-EB557C435D6E}"/>
            </c:ext>
          </c:extLst>
        </c:ser>
        <c:dLbls>
          <c:dLblPos val="r"/>
          <c:showLegendKey val="0"/>
          <c:showVal val="1"/>
          <c:showCatName val="0"/>
          <c:showSerName val="0"/>
          <c:showPercent val="0"/>
          <c:showBubbleSize val="0"/>
        </c:dLbls>
        <c:axId val="168859904"/>
        <c:axId val="169353600"/>
      </c:scatterChart>
      <c:valAx>
        <c:axId val="1688599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r>
                  <a:rPr lang="en-US" sz="600" dirty="0">
                    <a:latin typeface="Open Sans" panose="020B0604020202020204" charset="0"/>
                    <a:ea typeface="Open Sans" panose="020B0604020202020204" charset="0"/>
                    <a:cs typeface="Open Sans" panose="020B0604020202020204" charset="0"/>
                  </a:rPr>
                  <a:t>Power sale receivable days</a:t>
                </a:r>
              </a:p>
            </c:rich>
          </c:tx>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rtl="0">
              <a:defRPr lang="en-IN" sz="600" b="0" i="0" u="none" strike="noStrike" kern="1200" baseline="0">
                <a:solidFill>
                  <a:srgbClr val="000000">
                    <a:lumMod val="65000"/>
                    <a:lumOff val="35000"/>
                  </a:srgbClr>
                </a:solidFill>
                <a:latin typeface="Open Sans" panose="020B0604020202020204" charset="0"/>
                <a:ea typeface="Open Sans" panose="020B0604020202020204" charset="0"/>
                <a:cs typeface="Open Sans" panose="020B0604020202020204" charset="0"/>
              </a:defRPr>
            </a:pPr>
            <a:endParaRPr lang="en-US"/>
          </a:p>
        </c:txPr>
        <c:crossAx val="169353600"/>
        <c:crosses val="autoZero"/>
        <c:crossBetween val="midCat"/>
      </c:valAx>
      <c:valAx>
        <c:axId val="169353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lang="en-US" sz="600" b="0" i="0" u="none" strike="noStrike" kern="1200" baseline="0">
                    <a:solidFill>
                      <a:srgbClr val="000000">
                        <a:lumMod val="65000"/>
                        <a:lumOff val="35000"/>
                      </a:srgbClr>
                    </a:solidFill>
                    <a:latin typeface="Open Sans" panose="020B0604020202020204" charset="0"/>
                    <a:ea typeface="Open Sans" panose="020B0604020202020204" charset="0"/>
                    <a:cs typeface="Open Sans" panose="020B0604020202020204" charset="0"/>
                  </a:defRPr>
                </a:pPr>
                <a:r>
                  <a:rPr lang="en-US" sz="600" b="0" i="0" u="none" strike="noStrike" kern="1200" baseline="0" dirty="0">
                    <a:solidFill>
                      <a:srgbClr val="000000">
                        <a:lumMod val="65000"/>
                        <a:lumOff val="35000"/>
                      </a:srgbClr>
                    </a:solidFill>
                    <a:latin typeface="Open Sans" panose="020B0604020202020204" charset="0"/>
                    <a:ea typeface="Open Sans" panose="020B0604020202020204" charset="0"/>
                    <a:cs typeface="Open Sans" panose="020B0604020202020204" charset="0"/>
                  </a:rPr>
                  <a:t>Power purchase payable days</a:t>
                </a:r>
              </a:p>
            </c:rich>
          </c:tx>
          <c:overlay val="0"/>
          <c:spPr>
            <a:noFill/>
            <a:ln>
              <a:noFill/>
            </a:ln>
            <a:effectLst/>
          </c:spPr>
          <c:txPr>
            <a:bodyPr rot="-5400000" spcFirstLastPara="1" vertOverflow="ellipsis" vert="horz" wrap="square" anchor="ctr" anchorCtr="1"/>
            <a:lstStyle/>
            <a:p>
              <a:pPr algn="ctr" rtl="0">
                <a:defRPr lang="en-US" sz="600" b="0" i="0" u="none" strike="noStrike" kern="1200" baseline="0">
                  <a:solidFill>
                    <a:srgbClr val="000000">
                      <a:lumMod val="65000"/>
                      <a:lumOff val="35000"/>
                    </a:srgbClr>
                  </a:solidFill>
                  <a:latin typeface="Open Sans" panose="020B0604020202020204" charset="0"/>
                  <a:ea typeface="Open Sans" panose="020B0604020202020204" charset="0"/>
                  <a:cs typeface="Open Sans" panose="020B060402020202020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rtl="0">
              <a:defRPr lang="en-IN" sz="600" b="0" i="0" u="none" strike="noStrike" kern="1200" baseline="0">
                <a:solidFill>
                  <a:srgbClr val="000000">
                    <a:lumMod val="65000"/>
                    <a:lumOff val="35000"/>
                  </a:srgbClr>
                </a:solidFill>
                <a:latin typeface="Open Sans" panose="020B0604020202020204" charset="0"/>
                <a:ea typeface="Open Sans" panose="020B0604020202020204" charset="0"/>
                <a:cs typeface="Open Sans" panose="020B0604020202020204" charset="0"/>
              </a:defRPr>
            </a:pPr>
            <a:endParaRPr lang="en-US"/>
          </a:p>
        </c:txPr>
        <c:crossAx val="168859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Green term ahead market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snapshot*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(IEX)</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0268654300441538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7.9761462546470235E-2"/>
          <c:y val="0.13407378539880491"/>
          <c:w val="0.83554410003968715"/>
          <c:h val="0.57850709522572341"/>
        </c:manualLayout>
      </c:layout>
      <c:barChart>
        <c:barDir val="col"/>
        <c:grouping val="clustered"/>
        <c:varyColors val="0"/>
        <c:ser>
          <c:idx val="0"/>
          <c:order val="0"/>
          <c:tx>
            <c:strRef>
              <c:f>Sheet1!$B$1</c:f>
              <c:strCache>
                <c:ptCount val="1"/>
                <c:pt idx="0">
                  <c:v>Volume (FY22), million units</c:v>
                </c:pt>
              </c:strCache>
            </c:strRef>
          </c:tx>
          <c:spPr>
            <a:solidFill>
              <a:srgbClr val="009CD8"/>
            </a:solidFill>
            <a:ln>
              <a:noFill/>
            </a:ln>
            <a:effectLst/>
          </c:spPr>
          <c:invertIfNegative val="0"/>
          <c:dLbls>
            <c:dLbl>
              <c:idx val="2"/>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7C-4185-A5C9-F9A357FA8B1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Sheet1!$B$2:$B$5</c:f>
              <c:numCache>
                <c:formatCode>0</c:formatCode>
                <c:ptCount val="4"/>
                <c:pt idx="0">
                  <c:v>955</c:v>
                </c:pt>
                <c:pt idx="1">
                  <c:v>1241.17</c:v>
                </c:pt>
                <c:pt idx="2">
                  <c:v>844</c:v>
                </c:pt>
                <c:pt idx="3">
                  <c:v>525</c:v>
                </c:pt>
              </c:numCache>
            </c:numRef>
          </c:val>
          <c:extLst>
            <c:ext xmlns:c16="http://schemas.microsoft.com/office/drawing/2014/chart" uri="{C3380CC4-5D6E-409C-BE32-E72D297353CC}">
              <c16:uniqueId val="{00000003-B544-B74A-9B61-942370CD37F2}"/>
            </c:ext>
          </c:extLst>
        </c:ser>
        <c:ser>
          <c:idx val="1"/>
          <c:order val="1"/>
          <c:tx>
            <c:strRef>
              <c:f>Sheet1!$C$1</c:f>
              <c:strCache>
                <c:ptCount val="1"/>
                <c:pt idx="0">
                  <c:v>Volume (FY21), million units</c:v>
                </c:pt>
              </c:strCache>
            </c:strRef>
          </c:tx>
          <c:spPr>
            <a:solidFill>
              <a:srgbClr val="C3E5F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Sheet1!$C$2:$C$5</c:f>
              <c:numCache>
                <c:formatCode>0</c:formatCode>
                <c:ptCount val="4"/>
                <c:pt idx="1">
                  <c:v>85.108000000000004</c:v>
                </c:pt>
                <c:pt idx="2">
                  <c:v>447.25599999999997</c:v>
                </c:pt>
                <c:pt idx="3">
                  <c:v>216.05099999999999</c:v>
                </c:pt>
              </c:numCache>
            </c:numRef>
          </c:val>
          <c:extLst>
            <c:ext xmlns:c16="http://schemas.microsoft.com/office/drawing/2014/chart" uri="{C3380CC4-5D6E-409C-BE32-E72D297353CC}">
              <c16:uniqueId val="{00000007-B544-B74A-9B61-942370CD37F2}"/>
            </c:ext>
          </c:extLst>
        </c:ser>
        <c:dLbls>
          <c:dLblPos val="outEnd"/>
          <c:showLegendKey val="0"/>
          <c:showVal val="1"/>
          <c:showCatName val="0"/>
          <c:showSerName val="0"/>
          <c:showPercent val="0"/>
          <c:showBubbleSize val="0"/>
        </c:dLbls>
        <c:gapWidth val="150"/>
        <c:axId val="173970032"/>
        <c:axId val="321977168"/>
      </c:barChart>
      <c:lineChart>
        <c:grouping val="standard"/>
        <c:varyColors val="0"/>
        <c:ser>
          <c:idx val="2"/>
          <c:order val="2"/>
          <c:tx>
            <c:strRef>
              <c:f>Sheet1!$D$1</c:f>
              <c:strCache>
                <c:ptCount val="1"/>
                <c:pt idx="0">
                  <c:v>Price (FY22), INR/kWh</c:v>
                </c:pt>
              </c:strCache>
            </c:strRef>
          </c:tx>
          <c:spPr>
            <a:ln w="28575" cap="rnd">
              <a:solidFill>
                <a:schemeClr val="bg2"/>
              </a:solidFill>
              <a:round/>
            </a:ln>
            <a:effectLst/>
          </c:spPr>
          <c:marker>
            <c:symbol val="none"/>
          </c:marker>
          <c:dLbls>
            <c:dLbl>
              <c:idx val="2"/>
              <c:layout>
                <c:manualLayout>
                  <c:x val="-8.6803506511266115E-2"/>
                  <c:y val="-0.1263847134073167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37C-4185-A5C9-F9A357FA8B19}"/>
                </c:ext>
              </c:extLst>
            </c:dLbl>
            <c:spPr>
              <a:noFill/>
              <a:ln>
                <a:noFill/>
              </a:ln>
              <a:effectLst/>
            </c:spPr>
            <c:txPr>
              <a:bodyPr rot="0" spcFirstLastPara="1" vertOverflow="ellipsis" vert="horz" wrap="square" lIns="38100" tIns="19050" rIns="38100" bIns="19050" anchor="ctr" anchorCtr="0">
                <a:spAutoFit/>
              </a:bodyPr>
              <a:lstStyle/>
              <a:p>
                <a:pPr algn="ctr">
                  <a:defRPr lang="en-GB"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Q1</c:v>
                </c:pt>
                <c:pt idx="1">
                  <c:v>Q2</c:v>
                </c:pt>
                <c:pt idx="2">
                  <c:v>Q3</c:v>
                </c:pt>
                <c:pt idx="3">
                  <c:v>Q4</c:v>
                </c:pt>
              </c:strCache>
            </c:strRef>
          </c:cat>
          <c:val>
            <c:numRef>
              <c:f>Sheet1!$D$2:$D$5</c:f>
              <c:numCache>
                <c:formatCode>0.00</c:formatCode>
                <c:ptCount val="4"/>
                <c:pt idx="0">
                  <c:v>3.721476439790576</c:v>
                </c:pt>
                <c:pt idx="1">
                  <c:v>4.270449052909755</c:v>
                </c:pt>
                <c:pt idx="2">
                  <c:v>4.2934478672985774</c:v>
                </c:pt>
                <c:pt idx="3">
                  <c:v>5.9040952380952376</c:v>
                </c:pt>
              </c:numCache>
            </c:numRef>
          </c:val>
          <c:smooth val="0"/>
          <c:extLst>
            <c:ext xmlns:c16="http://schemas.microsoft.com/office/drawing/2014/chart" uri="{C3380CC4-5D6E-409C-BE32-E72D297353CC}">
              <c16:uniqueId val="{00000000-DC6D-4AC8-9711-8004607D08C7}"/>
            </c:ext>
          </c:extLst>
        </c:ser>
        <c:ser>
          <c:idx val="3"/>
          <c:order val="3"/>
          <c:tx>
            <c:strRef>
              <c:f>Sheet1!$E$1</c:f>
              <c:strCache>
                <c:ptCount val="1"/>
                <c:pt idx="0">
                  <c:v>Price (FY21), INR/kWh</c:v>
                </c:pt>
              </c:strCache>
            </c:strRef>
          </c:tx>
          <c:spPr>
            <a:ln w="28575" cap="rnd">
              <a:solidFill>
                <a:srgbClr val="9D9D9C"/>
              </a:solidFill>
              <a:round/>
            </a:ln>
            <a:effectLst/>
          </c:spPr>
          <c:marker>
            <c:symbol val="none"/>
          </c:marker>
          <c:dLbls>
            <c:dLbl>
              <c:idx val="1"/>
              <c:layout>
                <c:manualLayout>
                  <c:x val="-6.5572389249632129E-2"/>
                  <c:y val="3.21122369446609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4D-450B-AE66-A7F35D8987F3}"/>
                </c:ext>
              </c:extLst>
            </c:dLbl>
            <c:dLbl>
              <c:idx val="2"/>
              <c:layout>
                <c:manualLayout>
                  <c:x val="-6.1326165797305356E-2"/>
                  <c:y val="7.13926932165435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4D-450B-AE66-A7F35D8987F3}"/>
                </c:ext>
              </c:extLst>
            </c:dLbl>
            <c:dLbl>
              <c:idx val="3"/>
              <c:layout>
                <c:manualLayout>
                  <c:x val="-4.8587495440325167E-2"/>
                  <c:y val="3.21122369446609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44D-450B-AE66-A7F35D8987F3}"/>
                </c:ext>
              </c:extLst>
            </c:dLbl>
            <c:spPr>
              <a:noFill/>
              <a:ln>
                <a:noFill/>
              </a:ln>
              <a:effectLst/>
            </c:spPr>
            <c:txPr>
              <a:bodyPr rot="0" spcFirstLastPara="1" vertOverflow="ellipsis" vert="horz" wrap="square" lIns="38100" tIns="19050" rIns="38100" bIns="19050" anchor="ctr" anchorCtr="0">
                <a:spAutoFit/>
              </a:bodyPr>
              <a:lstStyle/>
              <a:p>
                <a:pPr algn="ctr">
                  <a:defRPr lang="en-GB"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Sheet1!$E$2:$E$5</c:f>
              <c:numCache>
                <c:formatCode>0.00</c:formatCode>
                <c:ptCount val="4"/>
                <c:pt idx="1">
                  <c:v>3.592146825210321</c:v>
                </c:pt>
                <c:pt idx="2">
                  <c:v>3.7422135197739101</c:v>
                </c:pt>
                <c:pt idx="3">
                  <c:v>4.0683526297031722</c:v>
                </c:pt>
              </c:numCache>
            </c:numRef>
          </c:val>
          <c:smooth val="0"/>
          <c:extLst>
            <c:ext xmlns:c16="http://schemas.microsoft.com/office/drawing/2014/chart" uri="{C3380CC4-5D6E-409C-BE32-E72D297353CC}">
              <c16:uniqueId val="{00000001-DC6D-4AC8-9711-8004607D08C7}"/>
            </c:ext>
          </c:extLst>
        </c:ser>
        <c:dLbls>
          <c:showLegendKey val="0"/>
          <c:showVal val="1"/>
          <c:showCatName val="0"/>
          <c:showSerName val="0"/>
          <c:showPercent val="0"/>
          <c:showBubbleSize val="0"/>
        </c:dLbls>
        <c:marker val="1"/>
        <c:smooth val="0"/>
        <c:axId val="615246656"/>
        <c:axId val="548116224"/>
      </c:line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max val="100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valAx>
      <c:valAx>
        <c:axId val="548116224"/>
        <c:scaling>
          <c:orientation val="minMax"/>
        </c:scaling>
        <c:delete val="0"/>
        <c:axPos val="r"/>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crossAx val="615246656"/>
        <c:crosses val="max"/>
        <c:crossBetween val="between"/>
      </c:valAx>
      <c:catAx>
        <c:axId val="615246656"/>
        <c:scaling>
          <c:orientation val="minMax"/>
        </c:scaling>
        <c:delete val="1"/>
        <c:axPos val="b"/>
        <c:numFmt formatCode="General" sourceLinked="1"/>
        <c:majorTickMark val="out"/>
        <c:minorTickMark val="none"/>
        <c:tickLblPos val="nextTo"/>
        <c:crossAx val="548116224"/>
        <c:crosses val="autoZero"/>
        <c:auto val="1"/>
        <c:lblAlgn val="ctr"/>
        <c:lblOffset val="100"/>
        <c:noMultiLvlLbl val="0"/>
      </c:catAx>
      <c:spPr>
        <a:noFill/>
        <a:ln>
          <a:noFill/>
        </a:ln>
        <a:effectLst/>
      </c:spPr>
    </c:plotArea>
    <c:legend>
      <c:legendPos val="b"/>
      <c:legendEntry>
        <c:idx val="1"/>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ayout>
        <c:manualLayout>
          <c:xMode val="edge"/>
          <c:yMode val="edge"/>
          <c:x val="0"/>
          <c:y val="0.85036496801890415"/>
          <c:w val="1"/>
          <c:h val="0.13392284947234284"/>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800" b="1" i="0" kern="1200" spc="0" baseline="0" dirty="0">
                <a:solidFill>
                  <a:srgbClr val="000000"/>
                </a:solidFill>
                <a:effectLst/>
                <a:latin typeface="Open Sans" panose="020B0604020202020204" charset="0"/>
                <a:ea typeface="Open Sans" panose="020B0604020202020204" charset="0"/>
                <a:cs typeface="Open Sans" panose="020B0604020202020204" charset="0"/>
              </a:rPr>
              <a:t>Day-ahead spot market snapshot </a:t>
            </a:r>
            <a:r>
              <a:rPr lang="en-US" sz="800" b="1" i="0" kern="1200" spc="0" baseline="0" dirty="0">
                <a:solidFill>
                  <a:srgbClr val="9D9D9C"/>
                </a:solidFill>
                <a:effectLst/>
                <a:latin typeface="Open Sans" panose="020B0604020202020204" charset="0"/>
                <a:ea typeface="Open Sans" panose="020B0604020202020204" charset="0"/>
                <a:cs typeface="Open Sans" panose="020B0604020202020204" charset="0"/>
              </a:rPr>
              <a:t>(IEX)</a:t>
            </a:r>
            <a:endParaRPr lang="en-GB" sz="800" dirty="0">
              <a:effectLst/>
            </a:endParaRP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5116500594508445E-2"/>
          <c:y val="0.14469309768330546"/>
          <c:w val="0.79686143909871743"/>
          <c:h val="0.59628433245760692"/>
        </c:manualLayout>
      </c:layout>
      <c:barChart>
        <c:barDir val="col"/>
        <c:grouping val="clustered"/>
        <c:varyColors val="0"/>
        <c:ser>
          <c:idx val="0"/>
          <c:order val="0"/>
          <c:tx>
            <c:strRef>
              <c:f>Sheet1!$B$1</c:f>
              <c:strCache>
                <c:ptCount val="1"/>
                <c:pt idx="0">
                  <c:v>Volume (FY22), billion kWh</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4020202020204" charset="0"/>
                    <a:ea typeface="Open Sans" panose="020B0604020202020204" charset="0"/>
                    <a:cs typeface="Open Sans" panose="020B060402020202020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Sheet1!$B$2:$B$5</c:f>
              <c:numCache>
                <c:formatCode>#,##0.0</c:formatCode>
                <c:ptCount val="4"/>
                <c:pt idx="0">
                  <c:v>14.377268879999999</c:v>
                </c:pt>
                <c:pt idx="1">
                  <c:v>17.30528224</c:v>
                </c:pt>
                <c:pt idx="2">
                  <c:v>16.71033825</c:v>
                </c:pt>
                <c:pt idx="3">
                  <c:v>16.750156230000002</c:v>
                </c:pt>
              </c:numCache>
            </c:numRef>
          </c:val>
          <c:extLst>
            <c:ext xmlns:c16="http://schemas.microsoft.com/office/drawing/2014/chart" uri="{C3380CC4-5D6E-409C-BE32-E72D297353CC}">
              <c16:uniqueId val="{00000000-2BC5-48CA-B85F-C51592B733FD}"/>
            </c:ext>
          </c:extLst>
        </c:ser>
        <c:ser>
          <c:idx val="1"/>
          <c:order val="1"/>
          <c:tx>
            <c:strRef>
              <c:f>Sheet1!$C$1</c:f>
              <c:strCache>
                <c:ptCount val="1"/>
                <c:pt idx="0">
                  <c:v>Volume (FY21), billion kWh</c:v>
                </c:pt>
              </c:strCache>
            </c:strRef>
          </c:tx>
          <c:spPr>
            <a:solidFill>
              <a:srgbClr val="C3E5F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600" b="0" i="0" u="none" strike="noStrike" kern="1200" baseline="0">
                    <a:solidFill>
                      <a:schemeClr val="tx1">
                        <a:lumMod val="75000"/>
                        <a:lumOff val="25000"/>
                      </a:schemeClr>
                    </a:solidFill>
                    <a:latin typeface="Open Sans" panose="020B0604020202020204" charset="0"/>
                    <a:ea typeface="Open Sans" panose="020B0604020202020204" charset="0"/>
                    <a:cs typeface="Open Sans" panose="020B060402020202020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Sheet1!$C$2:$C$5</c:f>
              <c:numCache>
                <c:formatCode>#,##0.0</c:formatCode>
                <c:ptCount val="4"/>
                <c:pt idx="0">
                  <c:v>13.440112000000001</c:v>
                </c:pt>
                <c:pt idx="1">
                  <c:v>13.752059999999998</c:v>
                </c:pt>
                <c:pt idx="2">
                  <c:v>15.966566989999999</c:v>
                </c:pt>
                <c:pt idx="3">
                  <c:v>17.257192279999998</c:v>
                </c:pt>
              </c:numCache>
            </c:numRef>
          </c:val>
          <c:extLst>
            <c:ext xmlns:c16="http://schemas.microsoft.com/office/drawing/2014/chart" uri="{C3380CC4-5D6E-409C-BE32-E72D297353CC}">
              <c16:uniqueId val="{00000001-2BC5-48CA-B85F-C51592B733FD}"/>
            </c:ext>
          </c:extLst>
        </c:ser>
        <c:dLbls>
          <c:showLegendKey val="0"/>
          <c:showVal val="0"/>
          <c:showCatName val="0"/>
          <c:showSerName val="0"/>
          <c:showPercent val="0"/>
          <c:showBubbleSize val="0"/>
        </c:dLbls>
        <c:gapWidth val="208"/>
        <c:axId val="402114912"/>
        <c:axId val="402115744"/>
      </c:barChart>
      <c:lineChart>
        <c:grouping val="standard"/>
        <c:varyColors val="0"/>
        <c:ser>
          <c:idx val="2"/>
          <c:order val="2"/>
          <c:tx>
            <c:strRef>
              <c:f>Sheet1!$D$1</c:f>
              <c:strCache>
                <c:ptCount val="1"/>
                <c:pt idx="0">
                  <c:v>Price (FY22), INR/kWh</c:v>
                </c:pt>
              </c:strCache>
            </c:strRef>
          </c:tx>
          <c:spPr>
            <a:ln w="28575" cap="rnd">
              <a:solidFill>
                <a:schemeClr val="bg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Sheet1!$D$2:$D$5</c:f>
              <c:numCache>
                <c:formatCode>#,##0.00</c:formatCode>
                <c:ptCount val="4"/>
                <c:pt idx="0">
                  <c:v>3.244579305900781</c:v>
                </c:pt>
                <c:pt idx="1">
                  <c:v>4.2979948132208738</c:v>
                </c:pt>
                <c:pt idx="2">
                  <c:v>5.1675114930449775</c:v>
                </c:pt>
                <c:pt idx="3">
                  <c:v>5.4355043375766474</c:v>
                </c:pt>
              </c:numCache>
            </c:numRef>
          </c:val>
          <c:smooth val="0"/>
          <c:extLst>
            <c:ext xmlns:c16="http://schemas.microsoft.com/office/drawing/2014/chart" uri="{C3380CC4-5D6E-409C-BE32-E72D297353CC}">
              <c16:uniqueId val="{00000002-2BC5-48CA-B85F-C51592B733FD}"/>
            </c:ext>
          </c:extLst>
        </c:ser>
        <c:ser>
          <c:idx val="3"/>
          <c:order val="3"/>
          <c:tx>
            <c:strRef>
              <c:f>Sheet1!$E$1</c:f>
              <c:strCache>
                <c:ptCount val="1"/>
                <c:pt idx="0">
                  <c:v>Price (FY21), INR/kWh</c:v>
                </c:pt>
              </c:strCache>
            </c:strRef>
          </c:tx>
          <c:spPr>
            <a:ln w="28575" cap="rnd">
              <a:solidFill>
                <a:srgbClr val="9D9D9C"/>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E8-416B-84A7-109F5F7388D2}"/>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Q1</c:v>
                </c:pt>
                <c:pt idx="1">
                  <c:v>Q2</c:v>
                </c:pt>
                <c:pt idx="2">
                  <c:v>Q3</c:v>
                </c:pt>
                <c:pt idx="3">
                  <c:v>Q4</c:v>
                </c:pt>
              </c:strCache>
            </c:strRef>
          </c:cat>
          <c:val>
            <c:numRef>
              <c:f>Sheet1!$E$2:$E$5</c:f>
              <c:numCache>
                <c:formatCode>#,##0.00</c:formatCode>
                <c:ptCount val="4"/>
                <c:pt idx="0">
                  <c:v>2.473122338554917</c:v>
                </c:pt>
                <c:pt idx="1">
                  <c:v>2.5297669016132858</c:v>
                </c:pt>
                <c:pt idx="2">
                  <c:v>2.7653666786751883</c:v>
                </c:pt>
                <c:pt idx="3">
                  <c:v>3.5805886172989378</c:v>
                </c:pt>
              </c:numCache>
            </c:numRef>
          </c:val>
          <c:smooth val="0"/>
          <c:extLst>
            <c:ext xmlns:c16="http://schemas.microsoft.com/office/drawing/2014/chart" uri="{C3380CC4-5D6E-409C-BE32-E72D297353CC}">
              <c16:uniqueId val="{00000003-2BC5-48CA-B85F-C51592B733FD}"/>
            </c:ext>
          </c:extLst>
        </c:ser>
        <c:dLbls>
          <c:showLegendKey val="0"/>
          <c:showVal val="0"/>
          <c:showCatName val="0"/>
          <c:showSerName val="0"/>
          <c:showPercent val="0"/>
          <c:showBubbleSize val="0"/>
        </c:dLbls>
        <c:marker val="1"/>
        <c:smooth val="0"/>
        <c:axId val="414667312"/>
        <c:axId val="414665232"/>
      </c:lineChart>
      <c:catAx>
        <c:axId val="402114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02115744"/>
        <c:crosses val="autoZero"/>
        <c:auto val="1"/>
        <c:lblAlgn val="ctr"/>
        <c:lblOffset val="100"/>
        <c:noMultiLvlLbl val="0"/>
      </c:catAx>
      <c:valAx>
        <c:axId val="402115744"/>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lgn="ctr">
              <a:defRPr lang="en-US"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02114912"/>
        <c:crosses val="autoZero"/>
        <c:crossBetween val="between"/>
      </c:valAx>
      <c:valAx>
        <c:axId val="41466523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lgn="ctr">
              <a:defRPr lang="en-US" sz="500" b="0" i="0" u="none" strike="noStrike" kern="1200" baseline="0">
                <a:solidFill>
                  <a:schemeClr val="tx1">
                    <a:lumMod val="65000"/>
                    <a:lumOff val="35000"/>
                  </a:schemeClr>
                </a:solidFill>
                <a:latin typeface="Open Sans" panose="020B0604020202020204" charset="0"/>
                <a:ea typeface="Open Sans" panose="020B0604020202020204" charset="0"/>
                <a:cs typeface="Open Sans" panose="020B0604020202020204" charset="0"/>
              </a:defRPr>
            </a:pPr>
            <a:endParaRPr lang="en-US"/>
          </a:p>
        </c:txPr>
        <c:crossAx val="414667312"/>
        <c:crosses val="max"/>
        <c:crossBetween val="between"/>
        <c:majorUnit val="5"/>
      </c:valAx>
      <c:catAx>
        <c:axId val="414667312"/>
        <c:scaling>
          <c:orientation val="minMax"/>
        </c:scaling>
        <c:delete val="1"/>
        <c:axPos val="b"/>
        <c:numFmt formatCode="General" sourceLinked="1"/>
        <c:majorTickMark val="out"/>
        <c:minorTickMark val="none"/>
        <c:tickLblPos val="nextTo"/>
        <c:crossAx val="414665232"/>
        <c:crosses val="autoZero"/>
        <c:auto val="1"/>
        <c:lblAlgn val="ctr"/>
        <c:lblOffset val="100"/>
        <c:noMultiLvlLbl val="0"/>
      </c:catAx>
      <c:spPr>
        <a:noFill/>
        <a:ln>
          <a:noFill/>
        </a:ln>
        <a:effectLst/>
      </c:spPr>
    </c:plotArea>
    <c:legend>
      <c:legendPos val="b"/>
      <c:layout>
        <c:manualLayout>
          <c:xMode val="edge"/>
          <c:yMode val="edge"/>
          <c:x val="1.1519714238922627E-2"/>
          <c:y val="0.85876164318127535"/>
          <c:w val="0.9880826817775642"/>
          <c:h val="0.13996477191306425"/>
        </c:manualLayout>
      </c:layout>
      <c:overlay val="0"/>
      <c:spPr>
        <a:noFill/>
        <a:ln>
          <a:noFill/>
        </a:ln>
        <a:effectLst/>
      </c:spPr>
      <c:txPr>
        <a:bodyPr rot="0" spcFirstLastPara="1" vertOverflow="ellipsis" vert="horz" wrap="square" anchor="ctr" anchorCtr="1"/>
        <a:lstStyle/>
        <a:p>
          <a:pPr>
            <a:defRPr lang="en-US"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AAE6C6-0B51-4726-8711-0890C89552E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E36C0B-F399-468B-8F9B-E70E22522465}">
      <dgm:prSet phldrT="[Text]" custT="1"/>
      <dgm:spPr/>
      <dgm: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Tariff and winner</a:t>
          </a:r>
        </a:p>
      </dgm:t>
    </dgm:pt>
    <dgm:pt modelId="{692F62A7-CA63-4F3B-A599-CDCCF7BC06D5}" type="parTrans" cxnId="{AD79374C-0160-42EE-88BE-84DABB52CA2C}">
      <dgm:prSet/>
      <dgm:spPr/>
      <dgm:t>
        <a:bodyPr/>
        <a:lstStyle/>
        <a:p>
          <a:endParaRPr lang="en-US"/>
        </a:p>
      </dgm:t>
    </dgm:pt>
    <dgm:pt modelId="{B8AB48E8-B000-4C7B-BF5B-CCC4FEFF3A9B}" type="sibTrans" cxnId="{AD79374C-0160-42EE-88BE-84DABB52CA2C}">
      <dgm:prSet/>
      <dgm:spPr/>
      <dgm:t>
        <a:bodyPr/>
        <a:lstStyle/>
        <a:p>
          <a:endParaRPr lang="en-US"/>
        </a:p>
      </dgm:t>
    </dgm:pt>
    <dgm:pt modelId="{70CBC6B4-C18F-476A-97B4-E419364F3931}">
      <dgm:prSet phldrT="[Text]" custT="1"/>
      <dgm:spPr/>
      <dgm:t>
        <a:bodyPr/>
        <a:lstStyle/>
        <a:p>
          <a:pPr>
            <a:spcAft>
              <a:spcPts val="600"/>
            </a:spcAft>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Tariff discovered: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2.35 INR/kWh</a:t>
          </a:r>
          <a:endPar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ED3C5896-C29B-4693-ACCB-C3B0BB82448C}" type="parTrans" cxnId="{939B363F-5037-42E2-8934-99E34D92F9EC}">
      <dgm:prSet/>
      <dgm:spPr/>
      <dgm:t>
        <a:bodyPr/>
        <a:lstStyle/>
        <a:p>
          <a:endParaRPr lang="en-US"/>
        </a:p>
      </dgm:t>
    </dgm:pt>
    <dgm:pt modelId="{6848E869-EFB7-4A57-A11C-950212FE6EDC}" type="sibTrans" cxnId="{939B363F-5037-42E2-8934-99E34D92F9EC}">
      <dgm:prSet/>
      <dgm:spPr/>
      <dgm:t>
        <a:bodyPr/>
        <a:lstStyle/>
        <a:p>
          <a:endParaRPr lang="en-US"/>
        </a:p>
      </dgm:t>
    </dgm:pt>
    <dgm:pt modelId="{0517AF8D-C80D-4011-A8AD-C52FAE49C0E9}">
      <dgm:prSet phldrT="[Text]" custT="1"/>
      <dgm:spPr/>
      <dgm:t>
        <a:bodyPr/>
        <a:lstStyle/>
        <a:p>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Key provisions</a:t>
          </a:r>
          <a:endParaRPr lang="en-US" sz="800" dirty="0">
            <a:latin typeface="Open Sans" panose="020B0606030504020204" pitchFamily="34" charset="0"/>
            <a:ea typeface="Open Sans" panose="020B0606030504020204" pitchFamily="34" charset="0"/>
            <a:cs typeface="Open Sans" panose="020B0606030504020204" pitchFamily="34" charset="0"/>
          </a:endParaRPr>
        </a:p>
      </dgm:t>
    </dgm:pt>
    <dgm:pt modelId="{3DAC7F18-9C41-4396-8798-BF4687861486}" type="parTrans" cxnId="{C82A53BD-F222-45A4-99FC-BD9CAB66A92A}">
      <dgm:prSet/>
      <dgm:spPr/>
      <dgm:t>
        <a:bodyPr/>
        <a:lstStyle/>
        <a:p>
          <a:endParaRPr lang="en-US"/>
        </a:p>
      </dgm:t>
    </dgm:pt>
    <dgm:pt modelId="{E98518DD-9D48-43C5-937C-6DAA7C8096C0}" type="sibTrans" cxnId="{C82A53BD-F222-45A4-99FC-BD9CAB66A92A}">
      <dgm:prSet/>
      <dgm:spPr/>
      <dgm:t>
        <a:bodyPr/>
        <a:lstStyle/>
        <a:p>
          <a:endParaRPr lang="en-US"/>
        </a:p>
      </dgm:t>
    </dgm:pt>
    <dgm:pt modelId="{98BEB6DE-5E66-47AE-AF6D-46D35A237A82}">
      <dgm:prSet phldrT="[Text]" custT="1"/>
      <dgm:spPr/>
      <dgm:t>
        <a:bodyPr/>
        <a:lstStyle/>
        <a:p>
          <a:pPr>
            <a:spcAft>
              <a:spcPct val="20000"/>
            </a:spcAft>
            <a:buFont typeface="Arial" panose="020B0604020202020204" pitchFamily="34" charset="0"/>
            <a:buChar char="•"/>
          </a:pPr>
          <a:r>
            <a:rPr lang="en-US" sz="750" b="1"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Identification of injection point: </a:t>
          </a:r>
          <a:r>
            <a:rPr lang="en-US"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ISTS substations in Gadag and Koppal districts in Karnataka.</a:t>
          </a:r>
          <a:endPar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dgm:t>
    </dgm:pt>
    <dgm:pt modelId="{59058870-0E9C-4A1E-B895-A6690E3C4E95}" type="parTrans" cxnId="{AAC5A89C-AD51-42CD-AE83-2112944B7CEA}">
      <dgm:prSet/>
      <dgm:spPr/>
      <dgm:t>
        <a:bodyPr/>
        <a:lstStyle/>
        <a:p>
          <a:endParaRPr lang="en-US"/>
        </a:p>
      </dgm:t>
    </dgm:pt>
    <dgm:pt modelId="{A83B63DC-B704-417F-9A01-F5545D0ECA05}" type="sibTrans" cxnId="{AAC5A89C-AD51-42CD-AE83-2112944B7CEA}">
      <dgm:prSet/>
      <dgm:spPr/>
      <dgm:t>
        <a:bodyPr/>
        <a:lstStyle/>
        <a:p>
          <a:endParaRPr lang="en-US"/>
        </a:p>
      </dgm:t>
    </dgm:pt>
    <dgm:pt modelId="{22EF3793-1D8E-4CFF-A639-1C1E357F813C}">
      <dgm:prSet custT="1"/>
      <dgm:spPr/>
      <dgm: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Comments</a:t>
          </a:r>
        </a:p>
      </dgm:t>
    </dgm:pt>
    <dgm:pt modelId="{3A7BCF0B-60E2-435E-8313-1A0289DD31EF}" type="parTrans" cxnId="{DE18DD8E-8F5E-4907-8B66-4B4832F9DE9C}">
      <dgm:prSet/>
      <dgm:spPr/>
      <dgm:t>
        <a:bodyPr/>
        <a:lstStyle/>
        <a:p>
          <a:endParaRPr lang="en-US"/>
        </a:p>
      </dgm:t>
    </dgm:pt>
    <dgm:pt modelId="{002611BB-EA03-442F-B28F-82B99E696218}" type="sibTrans" cxnId="{DE18DD8E-8F5E-4907-8B66-4B4832F9DE9C}">
      <dgm:prSet/>
      <dgm:spPr/>
      <dgm:t>
        <a:bodyPr/>
        <a:lstStyle/>
        <a:p>
          <a:endParaRPr lang="en-US"/>
        </a:p>
      </dgm:t>
    </dgm:pt>
    <dgm:pt modelId="{FF1D954C-742B-4F43-8F0F-335A0BAD1F5C}">
      <dgm:prSet phldrT="[Text]" custT="1"/>
      <dgm:spPr/>
      <dgm:t>
        <a:bodyPr/>
        <a:lstStyle/>
        <a:p>
          <a:pPr>
            <a:spcAft>
              <a:spcPts val="600"/>
            </a:spcAft>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Winners: </a:t>
          </a:r>
          <a:r>
            <a:rPr lang="en-GB" sz="750" b="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Ayana Renewable and Fortum</a:t>
          </a:r>
          <a:endPar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dgm:t>
    </dgm:pt>
    <dgm:pt modelId="{943E8ECC-D9F3-E740-826F-E5114D155C63}" type="parTrans" cxnId="{EC43E0B5-CF6E-F84B-9AAA-A9D014F3CB0F}">
      <dgm:prSet/>
      <dgm:spPr/>
      <dgm:t>
        <a:bodyPr/>
        <a:lstStyle/>
        <a:p>
          <a:endParaRPr lang="en-US"/>
        </a:p>
      </dgm:t>
    </dgm:pt>
    <dgm:pt modelId="{FF406CEF-4858-8D4B-8C09-9938C59C69B8}" type="sibTrans" cxnId="{EC43E0B5-CF6E-F84B-9AAA-A9D014F3CB0F}">
      <dgm:prSet/>
      <dgm:spPr/>
      <dgm:t>
        <a:bodyPr/>
        <a:lstStyle/>
        <a:p>
          <a:endParaRPr lang="en-US"/>
        </a:p>
      </dgm:t>
    </dgm:pt>
    <dgm:pt modelId="{453469D2-8BEA-9141-A774-63569E0CD109}">
      <dgm:prSet custT="1"/>
      <dgm:spPr/>
      <dgm:t>
        <a:bodyPr/>
        <a:lstStyle/>
        <a:p>
          <a:pPr algn="l">
            <a:spcAft>
              <a:spcPct val="20000"/>
            </a:spcAft>
            <a:buFont typeface="Arial" panose="020B0604020202020204" pitchFamily="34" charset="0"/>
            <a:buChar char="•"/>
          </a:pPr>
          <a:r>
            <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Earlier, SECI </a:t>
          </a:r>
          <a:r>
            <a:rPr lang="en-US"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and KSPDCL were to facilitate the successful bidders to acquire land on a sub-lease basis from </a:t>
          </a:r>
          <a:r>
            <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KSPDCL. This clause on land acquisition was amended.</a:t>
          </a:r>
        </a:p>
      </dgm:t>
    </dgm:pt>
    <dgm:pt modelId="{877B97C1-EBF9-8544-A84F-533105C9DD26}" type="parTrans" cxnId="{26820568-A7B3-9B4D-87C8-F3BE5551E42F}">
      <dgm:prSet/>
      <dgm:spPr/>
      <dgm:t>
        <a:bodyPr/>
        <a:lstStyle/>
        <a:p>
          <a:endParaRPr lang="en-US"/>
        </a:p>
      </dgm:t>
    </dgm:pt>
    <dgm:pt modelId="{7932A4AE-8C92-9441-A80E-05BC3952D163}" type="sibTrans" cxnId="{26820568-A7B3-9B4D-87C8-F3BE5551E42F}">
      <dgm:prSet/>
      <dgm:spPr/>
      <dgm:t>
        <a:bodyPr/>
        <a:lstStyle/>
        <a:p>
          <a:endParaRPr lang="en-US"/>
        </a:p>
      </dgm:t>
    </dgm:pt>
    <dgm:pt modelId="{D3085984-3C8C-469C-8AD4-F8EEC6E07E5E}">
      <dgm:prSet custT="1"/>
      <dgm:spPr/>
      <dgm:t>
        <a:bodyPr/>
        <a:lstStyle/>
        <a:p>
          <a:pPr>
            <a:spcAft>
              <a:spcPct val="20000"/>
            </a:spcAft>
            <a:buFont typeface="Arial" panose="020B0604020202020204" pitchFamily="34" charset="0"/>
            <a:buChar char="•"/>
          </a:pPr>
          <a:r>
            <a:rPr lang="en-US" sz="750" b="1"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Project location: </a:t>
          </a:r>
          <a:r>
            <a:rPr lang="en-US"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Project (contracted capacity) to be set up at single or multiple locations. </a:t>
          </a:r>
          <a:endPar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dgm:t>
    </dgm:pt>
    <dgm:pt modelId="{66AF3591-7FE4-450E-88A1-E308D622D28F}" type="parTrans" cxnId="{59A5E338-06F7-4D61-AE13-75B8E46AA79B}">
      <dgm:prSet/>
      <dgm:spPr/>
      <dgm:t>
        <a:bodyPr/>
        <a:lstStyle/>
        <a:p>
          <a:endParaRPr lang="en-GB"/>
        </a:p>
      </dgm:t>
    </dgm:pt>
    <dgm:pt modelId="{29E70E9F-3B41-4340-95A9-D808B271C4CE}" type="sibTrans" cxnId="{59A5E338-06F7-4D61-AE13-75B8E46AA79B}">
      <dgm:prSet/>
      <dgm:spPr/>
      <dgm:t>
        <a:bodyPr/>
        <a:lstStyle/>
        <a:p>
          <a:endParaRPr lang="en-GB"/>
        </a:p>
      </dgm:t>
    </dgm:pt>
    <dgm:pt modelId="{B66CDD8F-BE43-47CF-AE8F-0C25D1C69815}">
      <dgm:prSet custT="1"/>
      <dgm:spPr/>
      <dgm:t>
        <a:bodyPr/>
        <a:lstStyle/>
        <a:p>
          <a:pPr>
            <a:spcAft>
              <a:spcPct val="20000"/>
            </a:spcAft>
            <a:buFont typeface="Arial" panose="020B0604020202020204" pitchFamily="34" charset="0"/>
            <a:buChar char="•"/>
          </a:pPr>
          <a:r>
            <a:rPr lang="en-GB" sz="750" b="1"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Project commissioning: </a:t>
          </a:r>
          <a:r>
            <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Part and early commissioning are allowed, </a:t>
          </a:r>
          <a:r>
            <a:rPr lang="en-US"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SECI to purchase the energy from such early commissioned project at 75% of the PPA tariff (if discom agrees to buy). </a:t>
          </a:r>
          <a:endPar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dgm:t>
    </dgm:pt>
    <dgm:pt modelId="{A819316D-69D3-4B03-BF65-2F50657BBD4C}" type="parTrans" cxnId="{0045376E-F74C-4E4A-A429-413CC30BD35F}">
      <dgm:prSet/>
      <dgm:spPr/>
      <dgm:t>
        <a:bodyPr/>
        <a:lstStyle/>
        <a:p>
          <a:endParaRPr lang="en-GB"/>
        </a:p>
      </dgm:t>
    </dgm:pt>
    <dgm:pt modelId="{72FEF60E-BF93-49BD-8178-D35A5C68DC05}" type="sibTrans" cxnId="{0045376E-F74C-4E4A-A429-413CC30BD35F}">
      <dgm:prSet/>
      <dgm:spPr/>
      <dgm:t>
        <a:bodyPr/>
        <a:lstStyle/>
        <a:p>
          <a:endParaRPr lang="en-GB"/>
        </a:p>
      </dgm:t>
    </dgm:pt>
    <dgm:pt modelId="{8EDB0552-B5BA-4599-B802-6F87EC35F83D}">
      <dgm:prSet custT="1"/>
      <dgm:spPr/>
      <dgm:t>
        <a:bodyPr/>
        <a:lstStyle/>
        <a:p>
          <a:pPr algn="l">
            <a:spcAft>
              <a:spcPct val="20000"/>
            </a:spcAft>
            <a:buFont typeface="Arial" panose="020B0604020202020204" pitchFamily="34" charset="0"/>
            <a:buChar char="•"/>
          </a:pPr>
          <a:r>
            <a:rPr lang="en-US"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This substation-based auction was oversubscribed by 4,930 MW.</a:t>
          </a:r>
          <a:endPar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dgm:t>
    </dgm:pt>
    <dgm:pt modelId="{FB3D49FF-2ECE-4EFB-822A-F9A5B952C74E}" type="parTrans" cxnId="{60709D15-1F57-4902-AC7D-9192722E98D5}">
      <dgm:prSet/>
      <dgm:spPr/>
      <dgm:t>
        <a:bodyPr/>
        <a:lstStyle/>
        <a:p>
          <a:endParaRPr lang="en-GB"/>
        </a:p>
      </dgm:t>
    </dgm:pt>
    <dgm:pt modelId="{3C57E15B-2CC9-4FC8-9A7D-354BCCD68880}" type="sibTrans" cxnId="{60709D15-1F57-4902-AC7D-9192722E98D5}">
      <dgm:prSet/>
      <dgm:spPr/>
      <dgm:t>
        <a:bodyPr/>
        <a:lstStyle/>
        <a:p>
          <a:endParaRPr lang="en-GB"/>
        </a:p>
      </dgm:t>
    </dgm:pt>
    <dgm:pt modelId="{D2B234E5-FA00-4319-A4E6-01DFA3CBA91C}" type="pres">
      <dgm:prSet presAssocID="{5FAAE6C6-0B51-4726-8711-0890C89552EE}" presName="linear" presStyleCnt="0">
        <dgm:presLayoutVars>
          <dgm:animLvl val="lvl"/>
          <dgm:resizeHandles val="exact"/>
        </dgm:presLayoutVars>
      </dgm:prSet>
      <dgm:spPr/>
    </dgm:pt>
    <dgm:pt modelId="{325CE26D-8C07-4322-BB08-40C83C8F507E}" type="pres">
      <dgm:prSet presAssocID="{63E36C0B-F399-468B-8F9B-E70E22522465}" presName="parentText" presStyleLbl="node1" presStyleIdx="0" presStyleCnt="3" custScaleY="62719" custLinFactNeighborY="-2715">
        <dgm:presLayoutVars>
          <dgm:chMax val="0"/>
          <dgm:bulletEnabled val="1"/>
        </dgm:presLayoutVars>
      </dgm:prSet>
      <dgm:spPr/>
    </dgm:pt>
    <dgm:pt modelId="{C36CAE53-5318-4239-9476-4EB68B1F5A60}" type="pres">
      <dgm:prSet presAssocID="{63E36C0B-F399-468B-8F9B-E70E22522465}" presName="childText" presStyleLbl="revTx" presStyleIdx="0" presStyleCnt="3" custScaleY="96368" custLinFactNeighborY="2422">
        <dgm:presLayoutVars>
          <dgm:bulletEnabled val="1"/>
        </dgm:presLayoutVars>
      </dgm:prSet>
      <dgm:spPr/>
    </dgm:pt>
    <dgm:pt modelId="{59935BC0-3288-4FB0-B893-CA0305DC7B51}" type="pres">
      <dgm:prSet presAssocID="{0517AF8D-C80D-4011-A8AD-C52FAE49C0E9}" presName="parentText" presStyleLbl="node1" presStyleIdx="1" presStyleCnt="3" custScaleY="59220" custLinFactNeighborY="-15655">
        <dgm:presLayoutVars>
          <dgm:chMax val="0"/>
          <dgm:bulletEnabled val="1"/>
        </dgm:presLayoutVars>
      </dgm:prSet>
      <dgm:spPr/>
    </dgm:pt>
    <dgm:pt modelId="{8B19CA0D-7A55-4AA5-B671-C53C098AD8F3}" type="pres">
      <dgm:prSet presAssocID="{0517AF8D-C80D-4011-A8AD-C52FAE49C0E9}" presName="childText" presStyleLbl="revTx" presStyleIdx="1" presStyleCnt="3" custScaleY="113280" custLinFactNeighborY="-24352">
        <dgm:presLayoutVars>
          <dgm:bulletEnabled val="1"/>
        </dgm:presLayoutVars>
      </dgm:prSet>
      <dgm:spPr/>
    </dgm:pt>
    <dgm:pt modelId="{380BE7A0-0512-461A-BFE5-57B1F8BFFCBE}" type="pres">
      <dgm:prSet presAssocID="{22EF3793-1D8E-4CFF-A639-1C1E357F813C}" presName="parentText" presStyleLbl="node1" presStyleIdx="2" presStyleCnt="3" custScaleY="60962" custLinFactNeighborX="-369" custLinFactNeighborY="-37894">
        <dgm:presLayoutVars>
          <dgm:chMax val="0"/>
          <dgm:bulletEnabled val="1"/>
        </dgm:presLayoutVars>
      </dgm:prSet>
      <dgm:spPr/>
    </dgm:pt>
    <dgm:pt modelId="{D86723D5-F4F9-4659-B258-0B5A0E55F125}" type="pres">
      <dgm:prSet presAssocID="{22EF3793-1D8E-4CFF-A639-1C1E357F813C}" presName="childText" presStyleLbl="revTx" presStyleIdx="2" presStyleCnt="3" custScaleY="69777" custLinFactNeighborY="-39907">
        <dgm:presLayoutVars>
          <dgm:bulletEnabled val="1"/>
        </dgm:presLayoutVars>
      </dgm:prSet>
      <dgm:spPr/>
    </dgm:pt>
  </dgm:ptLst>
  <dgm:cxnLst>
    <dgm:cxn modelId="{A5E0F201-796E-44F6-ABAE-C5D2DDAB279E}" type="presOf" srcId="{8EDB0552-B5BA-4599-B802-6F87EC35F83D}" destId="{D86723D5-F4F9-4659-B258-0B5A0E55F125}" srcOrd="0" destOrd="1" presId="urn:microsoft.com/office/officeart/2005/8/layout/vList2"/>
    <dgm:cxn modelId="{0D6C8102-E697-4A42-AE4D-FED9C349D0A1}" type="presOf" srcId="{70CBC6B4-C18F-476A-97B4-E419364F3931}" destId="{C36CAE53-5318-4239-9476-4EB68B1F5A60}" srcOrd="0" destOrd="0" presId="urn:microsoft.com/office/officeart/2005/8/layout/vList2"/>
    <dgm:cxn modelId="{60709D15-1F57-4902-AC7D-9192722E98D5}" srcId="{22EF3793-1D8E-4CFF-A639-1C1E357F813C}" destId="{8EDB0552-B5BA-4599-B802-6F87EC35F83D}" srcOrd="1" destOrd="0" parTransId="{FB3D49FF-2ECE-4EFB-822A-F9A5B952C74E}" sibTransId="{3C57E15B-2CC9-4FC8-9A7D-354BCCD68880}"/>
    <dgm:cxn modelId="{F43F1C27-A799-4365-B1A5-2DB6F644A215}" type="presOf" srcId="{98BEB6DE-5E66-47AE-AF6D-46D35A237A82}" destId="{8B19CA0D-7A55-4AA5-B671-C53C098AD8F3}" srcOrd="0" destOrd="0" presId="urn:microsoft.com/office/officeart/2005/8/layout/vList2"/>
    <dgm:cxn modelId="{59A5E338-06F7-4D61-AE13-75B8E46AA79B}" srcId="{0517AF8D-C80D-4011-A8AD-C52FAE49C0E9}" destId="{D3085984-3C8C-469C-8AD4-F8EEC6E07E5E}" srcOrd="1" destOrd="0" parTransId="{66AF3591-7FE4-450E-88A1-E308D622D28F}" sibTransId="{29E70E9F-3B41-4340-95A9-D808B271C4CE}"/>
    <dgm:cxn modelId="{939B363F-5037-42E2-8934-99E34D92F9EC}" srcId="{63E36C0B-F399-468B-8F9B-E70E22522465}" destId="{70CBC6B4-C18F-476A-97B4-E419364F3931}" srcOrd="0" destOrd="0" parTransId="{ED3C5896-C29B-4693-ACCB-C3B0BB82448C}" sibTransId="{6848E869-EFB7-4A57-A11C-950212FE6EDC}"/>
    <dgm:cxn modelId="{AD79374C-0160-42EE-88BE-84DABB52CA2C}" srcId="{5FAAE6C6-0B51-4726-8711-0890C89552EE}" destId="{63E36C0B-F399-468B-8F9B-E70E22522465}" srcOrd="0" destOrd="0" parTransId="{692F62A7-CA63-4F3B-A599-CDCCF7BC06D5}" sibTransId="{B8AB48E8-B000-4C7B-BF5B-CCC4FEFF3A9B}"/>
    <dgm:cxn modelId="{26820568-A7B3-9B4D-87C8-F3BE5551E42F}" srcId="{22EF3793-1D8E-4CFF-A639-1C1E357F813C}" destId="{453469D2-8BEA-9141-A774-63569E0CD109}" srcOrd="0" destOrd="0" parTransId="{877B97C1-EBF9-8544-A84F-533105C9DD26}" sibTransId="{7932A4AE-8C92-9441-A80E-05BC3952D163}"/>
    <dgm:cxn modelId="{0045376E-F74C-4E4A-A429-413CC30BD35F}" srcId="{0517AF8D-C80D-4011-A8AD-C52FAE49C0E9}" destId="{B66CDD8F-BE43-47CF-AE8F-0C25D1C69815}" srcOrd="2" destOrd="0" parTransId="{A819316D-69D3-4B03-BF65-2F50657BBD4C}" sibTransId="{72FEF60E-BF93-49BD-8178-D35A5C68DC05}"/>
    <dgm:cxn modelId="{0EE7976E-82E4-4FC4-A08B-1447A2D45910}" type="presOf" srcId="{B66CDD8F-BE43-47CF-AE8F-0C25D1C69815}" destId="{8B19CA0D-7A55-4AA5-B671-C53C098AD8F3}" srcOrd="0" destOrd="2" presId="urn:microsoft.com/office/officeart/2005/8/layout/vList2"/>
    <dgm:cxn modelId="{294F2576-FDD2-4399-9966-7643EF5A5BAF}" type="presOf" srcId="{63E36C0B-F399-468B-8F9B-E70E22522465}" destId="{325CE26D-8C07-4322-BB08-40C83C8F507E}" srcOrd="0" destOrd="0" presId="urn:microsoft.com/office/officeart/2005/8/layout/vList2"/>
    <dgm:cxn modelId="{C7608478-6A92-4AE2-A9FA-5CF61919439E}" type="presOf" srcId="{22EF3793-1D8E-4CFF-A639-1C1E357F813C}" destId="{380BE7A0-0512-461A-BFE5-57B1F8BFFCBE}" srcOrd="0" destOrd="0" presId="urn:microsoft.com/office/officeart/2005/8/layout/vList2"/>
    <dgm:cxn modelId="{3A28B089-F377-694C-852F-BB62D221F143}" type="presOf" srcId="{FF1D954C-742B-4F43-8F0F-335A0BAD1F5C}" destId="{C36CAE53-5318-4239-9476-4EB68B1F5A60}" srcOrd="0" destOrd="1" presId="urn:microsoft.com/office/officeart/2005/8/layout/vList2"/>
    <dgm:cxn modelId="{DE18DD8E-8F5E-4907-8B66-4B4832F9DE9C}" srcId="{5FAAE6C6-0B51-4726-8711-0890C89552EE}" destId="{22EF3793-1D8E-4CFF-A639-1C1E357F813C}" srcOrd="2" destOrd="0" parTransId="{3A7BCF0B-60E2-435E-8313-1A0289DD31EF}" sibTransId="{002611BB-EA03-442F-B28F-82B99E696218}"/>
    <dgm:cxn modelId="{AAC5A89C-AD51-42CD-AE83-2112944B7CEA}" srcId="{0517AF8D-C80D-4011-A8AD-C52FAE49C0E9}" destId="{98BEB6DE-5E66-47AE-AF6D-46D35A237A82}" srcOrd="0" destOrd="0" parTransId="{59058870-0E9C-4A1E-B895-A6690E3C4E95}" sibTransId="{A83B63DC-B704-417F-9A01-F5545D0ECA05}"/>
    <dgm:cxn modelId="{EC43E0B5-CF6E-F84B-9AAA-A9D014F3CB0F}" srcId="{63E36C0B-F399-468B-8F9B-E70E22522465}" destId="{FF1D954C-742B-4F43-8F0F-335A0BAD1F5C}" srcOrd="1" destOrd="0" parTransId="{943E8ECC-D9F3-E740-826F-E5114D155C63}" sibTransId="{FF406CEF-4858-8D4B-8C09-9938C59C69B8}"/>
    <dgm:cxn modelId="{C82A53BD-F222-45A4-99FC-BD9CAB66A92A}" srcId="{5FAAE6C6-0B51-4726-8711-0890C89552EE}" destId="{0517AF8D-C80D-4011-A8AD-C52FAE49C0E9}" srcOrd="1" destOrd="0" parTransId="{3DAC7F18-9C41-4396-8798-BF4687861486}" sibTransId="{E98518DD-9D48-43C5-937C-6DAA7C8096C0}"/>
    <dgm:cxn modelId="{57E0F1C8-7A5B-CD4E-9A0E-8806B658C27F}" type="presOf" srcId="{453469D2-8BEA-9141-A774-63569E0CD109}" destId="{D86723D5-F4F9-4659-B258-0B5A0E55F125}" srcOrd="0" destOrd="0" presId="urn:microsoft.com/office/officeart/2005/8/layout/vList2"/>
    <dgm:cxn modelId="{65B04EF2-A948-43F9-98E4-B462C52BCFA7}" type="presOf" srcId="{5FAAE6C6-0B51-4726-8711-0890C89552EE}" destId="{D2B234E5-FA00-4319-A4E6-01DFA3CBA91C}" srcOrd="0" destOrd="0" presId="urn:microsoft.com/office/officeart/2005/8/layout/vList2"/>
    <dgm:cxn modelId="{934771F5-D324-4C18-B9A7-E0B74B9E8ECB}" type="presOf" srcId="{0517AF8D-C80D-4011-A8AD-C52FAE49C0E9}" destId="{59935BC0-3288-4FB0-B893-CA0305DC7B51}" srcOrd="0" destOrd="0" presId="urn:microsoft.com/office/officeart/2005/8/layout/vList2"/>
    <dgm:cxn modelId="{EDC12CFF-EDE8-4189-9A35-F60EBE33DEC5}" type="presOf" srcId="{D3085984-3C8C-469C-8AD4-F8EEC6E07E5E}" destId="{8B19CA0D-7A55-4AA5-B671-C53C098AD8F3}" srcOrd="0" destOrd="1" presId="urn:microsoft.com/office/officeart/2005/8/layout/vList2"/>
    <dgm:cxn modelId="{705FFC72-BAC9-4B12-8425-92B5AFAF6C60}" type="presParOf" srcId="{D2B234E5-FA00-4319-A4E6-01DFA3CBA91C}" destId="{325CE26D-8C07-4322-BB08-40C83C8F507E}" srcOrd="0" destOrd="0" presId="urn:microsoft.com/office/officeart/2005/8/layout/vList2"/>
    <dgm:cxn modelId="{F55F7FCF-FA4F-4150-98BC-263BD0EB0310}" type="presParOf" srcId="{D2B234E5-FA00-4319-A4E6-01DFA3CBA91C}" destId="{C36CAE53-5318-4239-9476-4EB68B1F5A60}" srcOrd="1" destOrd="0" presId="urn:microsoft.com/office/officeart/2005/8/layout/vList2"/>
    <dgm:cxn modelId="{95562F0E-0E11-4CD5-B2D4-5D6B1938AFC2}" type="presParOf" srcId="{D2B234E5-FA00-4319-A4E6-01DFA3CBA91C}" destId="{59935BC0-3288-4FB0-B893-CA0305DC7B51}" srcOrd="2" destOrd="0" presId="urn:microsoft.com/office/officeart/2005/8/layout/vList2"/>
    <dgm:cxn modelId="{60864B50-7B8E-4F7D-A02E-F20CAC65444A}" type="presParOf" srcId="{D2B234E5-FA00-4319-A4E6-01DFA3CBA91C}" destId="{8B19CA0D-7A55-4AA5-B671-C53C098AD8F3}" srcOrd="3" destOrd="0" presId="urn:microsoft.com/office/officeart/2005/8/layout/vList2"/>
    <dgm:cxn modelId="{329761CF-61DC-49A0-8E72-4282F70E322C}" type="presParOf" srcId="{D2B234E5-FA00-4319-A4E6-01DFA3CBA91C}" destId="{380BE7A0-0512-461A-BFE5-57B1F8BFFCBE}" srcOrd="4" destOrd="0" presId="urn:microsoft.com/office/officeart/2005/8/layout/vList2"/>
    <dgm:cxn modelId="{DBE4CB67-A4E8-4A90-AF1E-4B867E04E77F}" type="presParOf" srcId="{D2B234E5-FA00-4319-A4E6-01DFA3CBA91C}" destId="{D86723D5-F4F9-4659-B258-0B5A0E55F12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CE26D-8C07-4322-BB08-40C83C8F507E}">
      <dsp:nvSpPr>
        <dsp:cNvPr id="0" name=""/>
        <dsp:cNvSpPr/>
      </dsp:nvSpPr>
      <dsp:spPr>
        <a:xfrm>
          <a:off x="0" y="0"/>
          <a:ext cx="2321123" cy="4339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latin typeface="Open Sans" panose="020B0606030504020204" pitchFamily="34" charset="0"/>
              <a:ea typeface="Open Sans" panose="020B0606030504020204" pitchFamily="34" charset="0"/>
              <a:cs typeface="Open Sans" panose="020B0606030504020204" pitchFamily="34" charset="0"/>
            </a:rPr>
            <a:t>Tariff and winner</a:t>
          </a:r>
        </a:p>
      </dsp:txBody>
      <dsp:txXfrm>
        <a:off x="21186" y="21186"/>
        <a:ext cx="2278751" cy="391620"/>
      </dsp:txXfrm>
    </dsp:sp>
    <dsp:sp modelId="{C36CAE53-5318-4239-9476-4EB68B1F5A60}">
      <dsp:nvSpPr>
        <dsp:cNvPr id="0" name=""/>
        <dsp:cNvSpPr/>
      </dsp:nvSpPr>
      <dsp:spPr>
        <a:xfrm>
          <a:off x="0" y="460483"/>
          <a:ext cx="2321123" cy="589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ts val="600"/>
            </a:spcAft>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Tariff discovered: </a:t>
          </a:r>
          <a:r>
            <a:rPr lang="en-US" sz="75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2.35 INR/kWh</a:t>
          </a:r>
          <a:endPar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ts val="600"/>
            </a:spcAft>
            <a:buChar char="•"/>
          </a:pPr>
          <a:r>
            <a:rPr lang="en-US" sz="750" b="1"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Winners: </a:t>
          </a:r>
          <a:r>
            <a:rPr lang="en-GB" sz="750" b="0" kern="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Ayana Renewable and Fortum</a:t>
          </a:r>
          <a:endPar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dsp:txBody>
      <dsp:txXfrm>
        <a:off x="0" y="460483"/>
        <a:ext cx="2321123" cy="589889"/>
      </dsp:txXfrm>
    </dsp:sp>
    <dsp:sp modelId="{59935BC0-3288-4FB0-B893-CA0305DC7B51}">
      <dsp:nvSpPr>
        <dsp:cNvPr id="0" name=""/>
        <dsp:cNvSpPr/>
      </dsp:nvSpPr>
      <dsp:spPr>
        <a:xfrm>
          <a:off x="0" y="835969"/>
          <a:ext cx="2321123" cy="4097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Key provisions</a:t>
          </a:r>
          <a:endParaRPr lang="en-US" sz="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0004" y="855973"/>
        <a:ext cx="2281115" cy="369772"/>
      </dsp:txXfrm>
    </dsp:sp>
    <dsp:sp modelId="{8B19CA0D-7A55-4AA5-B671-C53C098AD8F3}">
      <dsp:nvSpPr>
        <dsp:cNvPr id="0" name=""/>
        <dsp:cNvSpPr/>
      </dsp:nvSpPr>
      <dsp:spPr>
        <a:xfrm>
          <a:off x="0" y="1274887"/>
          <a:ext cx="2321123" cy="1430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ct val="20000"/>
            </a:spcAft>
            <a:buFont typeface="Arial" panose="020B0604020202020204" pitchFamily="34" charset="0"/>
            <a:buChar char="•"/>
          </a:pPr>
          <a:r>
            <a:rPr lang="en-US" sz="750" b="1"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Identification of injection point: </a:t>
          </a:r>
          <a:r>
            <a:rPr lang="en-US"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ISTS substations in Gadag and Koppal districts in Karnataka.</a:t>
          </a:r>
          <a:endPar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ct val="20000"/>
            </a:spcAft>
            <a:buFont typeface="Arial" panose="020B0604020202020204" pitchFamily="34" charset="0"/>
            <a:buChar char="•"/>
          </a:pPr>
          <a:r>
            <a:rPr lang="en-US" sz="750" b="1"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Project location: </a:t>
          </a:r>
          <a:r>
            <a:rPr lang="en-US"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Project (contracted capacity) to be set up at single or multiple locations. </a:t>
          </a:r>
          <a:endPar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ct val="20000"/>
            </a:spcAft>
            <a:buFont typeface="Arial" panose="020B0604020202020204" pitchFamily="34" charset="0"/>
            <a:buChar char="•"/>
          </a:pPr>
          <a:r>
            <a:rPr lang="en-GB" sz="750" b="1"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Project commissioning: </a:t>
          </a:r>
          <a:r>
            <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Part and early commissioning are allowed, </a:t>
          </a:r>
          <a:r>
            <a:rPr lang="en-US"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SECI to purchase the energy from such early commissioned project at 75% of the PPA tariff (if discom agrees to buy). </a:t>
          </a:r>
          <a:endPar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dsp:txBody>
      <dsp:txXfrm>
        <a:off x="0" y="1274887"/>
        <a:ext cx="2321123" cy="1430161"/>
      </dsp:txXfrm>
    </dsp:sp>
    <dsp:sp modelId="{380BE7A0-0512-461A-BFE5-57B1F8BFFCBE}">
      <dsp:nvSpPr>
        <dsp:cNvPr id="0" name=""/>
        <dsp:cNvSpPr/>
      </dsp:nvSpPr>
      <dsp:spPr>
        <a:xfrm>
          <a:off x="0" y="2590857"/>
          <a:ext cx="2321123" cy="4218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latin typeface="Open Sans" panose="020B0606030504020204" pitchFamily="34" charset="0"/>
              <a:ea typeface="Open Sans" panose="020B0606030504020204" pitchFamily="34" charset="0"/>
              <a:cs typeface="Open Sans" panose="020B0606030504020204" pitchFamily="34" charset="0"/>
            </a:rPr>
            <a:t>Comments</a:t>
          </a:r>
        </a:p>
      </dsp:txBody>
      <dsp:txXfrm>
        <a:off x="20592" y="2611449"/>
        <a:ext cx="2279939" cy="380650"/>
      </dsp:txXfrm>
    </dsp:sp>
    <dsp:sp modelId="{D86723D5-F4F9-4659-B258-0B5A0E55F125}">
      <dsp:nvSpPr>
        <dsp:cNvPr id="0" name=""/>
        <dsp:cNvSpPr/>
      </dsp:nvSpPr>
      <dsp:spPr>
        <a:xfrm>
          <a:off x="0" y="3019248"/>
          <a:ext cx="2321123" cy="520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ct val="20000"/>
            </a:spcAft>
            <a:buFont typeface="Arial" panose="020B0604020202020204" pitchFamily="34" charset="0"/>
            <a:buChar char="•"/>
          </a:pPr>
          <a:r>
            <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Earlier, SECI </a:t>
          </a:r>
          <a:r>
            <a:rPr lang="en-US"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and KSPDCL were to facilitate the successful bidders to acquire land on a sub-lease basis from </a:t>
          </a:r>
          <a:r>
            <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KSPDCL. This clause on land acquisition was amended.</a:t>
          </a:r>
        </a:p>
        <a:p>
          <a:pPr marL="57150" lvl="1" indent="-57150" algn="l" defTabSz="333375">
            <a:lnSpc>
              <a:spcPct val="90000"/>
            </a:lnSpc>
            <a:spcBef>
              <a:spcPct val="0"/>
            </a:spcBef>
            <a:spcAft>
              <a:spcPct val="20000"/>
            </a:spcAft>
            <a:buFont typeface="Arial" panose="020B0604020202020204" pitchFamily="34" charset="0"/>
            <a:buChar char="•"/>
          </a:pPr>
          <a:r>
            <a:rPr lang="en-US"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This substation-based auction was oversubscribed by 4,930 MW.</a:t>
          </a:r>
          <a:endParaRPr lang="en-GB" sz="750" b="0" kern="1200" noProof="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dsp:txBody>
      <dsp:txXfrm>
        <a:off x="0" y="3019248"/>
        <a:ext cx="2321123" cy="5205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0.34431</cdr:x>
      <cdr:y>0.25688</cdr:y>
    </cdr:from>
    <cdr:to>
      <cdr:x>0.38074</cdr:x>
      <cdr:y>0.30165</cdr:y>
    </cdr:to>
    <cdr:sp macro="" textlink="">
      <cdr:nvSpPr>
        <cdr:cNvPr id="4" name="Oval 3">
          <a:extLst xmlns:a="http://schemas.openxmlformats.org/drawingml/2006/main">
            <a:ext uri="{FF2B5EF4-FFF2-40B4-BE49-F238E27FC236}">
              <a16:creationId xmlns:a16="http://schemas.microsoft.com/office/drawing/2014/main" id="{EDB1BB6C-5FB5-A84B-9D73-2A671E9D0455}"/>
            </a:ext>
          </a:extLst>
        </cdr:cNvPr>
        <cdr:cNvSpPr/>
      </cdr:nvSpPr>
      <cdr:spPr>
        <a:xfrm xmlns:a="http://schemas.openxmlformats.org/drawingml/2006/main">
          <a:off x="2100394" y="772764"/>
          <a:ext cx="222233" cy="134680"/>
        </a:xfrm>
        <a:prstGeom xmlns:a="http://schemas.openxmlformats.org/drawingml/2006/main" prst="ellipse">
          <a:avLst/>
        </a:prstGeom>
        <a:noFill xmlns:a="http://schemas.openxmlformats.org/drawingml/2006/main"/>
        <a:ln xmlns:a="http://schemas.openxmlformats.org/drawingml/2006/main" w="28575">
          <a:solidFill>
            <a:srgbClr val="575756"/>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0.30355</cdr:x>
      <cdr:y>0.15199</cdr:y>
    </cdr:from>
    <cdr:to>
      <cdr:x>0.36394</cdr:x>
      <cdr:y>0.26483</cdr:y>
    </cdr:to>
    <cdr:cxnSp macro="">
      <cdr:nvCxnSpPr>
        <cdr:cNvPr id="6" name="Straight Arrow Connector 5">
          <a:extLst xmlns:a="http://schemas.openxmlformats.org/drawingml/2006/main">
            <a:ext uri="{FF2B5EF4-FFF2-40B4-BE49-F238E27FC236}">
              <a16:creationId xmlns:a16="http://schemas.microsoft.com/office/drawing/2014/main" id="{574626EF-B015-474E-986C-C4D5D0DAB4CE}"/>
            </a:ext>
          </a:extLst>
        </cdr:cNvPr>
        <cdr:cNvCxnSpPr>
          <a:stCxn xmlns:a="http://schemas.openxmlformats.org/drawingml/2006/main" id="12" idx="3"/>
        </cdr:cNvCxnSpPr>
      </cdr:nvCxnSpPr>
      <cdr:spPr>
        <a:xfrm xmlns:a="http://schemas.openxmlformats.org/drawingml/2006/main">
          <a:off x="1851733" y="457240"/>
          <a:ext cx="368370" cy="339445"/>
        </a:xfrm>
        <a:prstGeom xmlns:a="http://schemas.openxmlformats.org/drawingml/2006/main" prst="straightConnector1">
          <a:avLst/>
        </a:prstGeom>
        <a:ln xmlns:a="http://schemas.openxmlformats.org/drawingml/2006/main" w="19050">
          <a:solidFill>
            <a:srgbClr val="575756"/>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0.07821</cdr:x>
      <cdr:y>0.08342</cdr:y>
    </cdr:from>
    <cdr:to>
      <cdr:x>0.30355</cdr:x>
      <cdr:y>0.22057</cdr:y>
    </cdr:to>
    <cdr:sp macro="" textlink="">
      <cdr:nvSpPr>
        <cdr:cNvPr id="12" name="TextBox 11">
          <a:extLst xmlns:a="http://schemas.openxmlformats.org/drawingml/2006/main">
            <a:ext uri="{FF2B5EF4-FFF2-40B4-BE49-F238E27FC236}">
              <a16:creationId xmlns:a16="http://schemas.microsoft.com/office/drawing/2014/main" id="{19FF6438-24D9-4D48-A77B-867BB707EB73}"/>
            </a:ext>
          </a:extLst>
        </cdr:cNvPr>
        <cdr:cNvSpPr txBox="1"/>
      </cdr:nvSpPr>
      <cdr:spPr>
        <a:xfrm xmlns:a="http://schemas.openxmlformats.org/drawingml/2006/main">
          <a:off x="477099" y="250945"/>
          <a:ext cx="1374632" cy="412582"/>
        </a:xfrm>
        <a:prstGeom xmlns:a="http://schemas.openxmlformats.org/drawingml/2006/main" prst="rect">
          <a:avLst/>
        </a:prstGeom>
        <a:solidFill xmlns:a="http://schemas.openxmlformats.org/drawingml/2006/main">
          <a:srgbClr val="F49A70"/>
        </a:solidFill>
        <a:ln xmlns:a="http://schemas.openxmlformats.org/drawingml/2006/main">
          <a:solidFill>
            <a:schemeClr val="bg1">
              <a:lumMod val="65000"/>
            </a:schemeClr>
          </a:solidFill>
        </a:ln>
      </cdr:spPr>
      <cdr:txBody>
        <a:bodyPr xmlns:a="http://schemas.openxmlformats.org/drawingml/2006/main" vertOverflow="clip" wrap="square" rtlCol="0"/>
        <a:lstStyle xmlns:a="http://schemas.openxmlformats.org/drawingml/2006/main"/>
        <a:p xmlns:a="http://schemas.openxmlformats.org/drawingml/2006/main">
          <a:pPr algn="ctr">
            <a:spcAft>
              <a:spcPts val="3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Highest RE share</a:t>
          </a:r>
        </a:p>
        <a:p xmlns:a="http://schemas.openxmlformats.org/drawingml/2006/main">
          <a:pPr algn="ct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19.2% on 8 August 2021</a:t>
          </a:r>
        </a:p>
      </cdr:txBody>
    </cdr:sp>
  </cdr:relSizeAnchor>
  <cdr:relSizeAnchor xmlns:cdr="http://schemas.openxmlformats.org/drawingml/2006/chartDrawing">
    <cdr:from>
      <cdr:x>0.67709</cdr:x>
      <cdr:y>0.56487</cdr:y>
    </cdr:from>
    <cdr:to>
      <cdr:x>0.71352</cdr:x>
      <cdr:y>0.61298</cdr:y>
    </cdr:to>
    <cdr:sp macro="" textlink="">
      <cdr:nvSpPr>
        <cdr:cNvPr id="15" name="Oval 14">
          <a:extLst xmlns:a="http://schemas.openxmlformats.org/drawingml/2006/main">
            <a:ext uri="{FF2B5EF4-FFF2-40B4-BE49-F238E27FC236}">
              <a16:creationId xmlns:a16="http://schemas.microsoft.com/office/drawing/2014/main" id="{A84F4E2D-A4D4-F541-9908-75FCABD6EF71}"/>
            </a:ext>
          </a:extLst>
        </cdr:cNvPr>
        <cdr:cNvSpPr/>
      </cdr:nvSpPr>
      <cdr:spPr>
        <a:xfrm xmlns:a="http://schemas.openxmlformats.org/drawingml/2006/main">
          <a:off x="4130445" y="1699286"/>
          <a:ext cx="222232" cy="144728"/>
        </a:xfrm>
        <a:prstGeom xmlns:a="http://schemas.openxmlformats.org/drawingml/2006/main" prst="ellipse">
          <a:avLst/>
        </a:prstGeom>
        <a:noFill xmlns:a="http://schemas.openxmlformats.org/drawingml/2006/main"/>
        <a:ln xmlns:a="http://schemas.openxmlformats.org/drawingml/2006/main" w="28575">
          <a:solidFill>
            <a:srgbClr val="575756"/>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0.62187</cdr:x>
      <cdr:y>0.07393</cdr:y>
    </cdr:from>
    <cdr:to>
      <cdr:x>0.87408</cdr:x>
      <cdr:y>0.20173</cdr:y>
    </cdr:to>
    <cdr:sp macro="" textlink="">
      <cdr:nvSpPr>
        <cdr:cNvPr id="16" name="TextBox 1">
          <a:extLst xmlns:a="http://schemas.openxmlformats.org/drawingml/2006/main">
            <a:ext uri="{FF2B5EF4-FFF2-40B4-BE49-F238E27FC236}">
              <a16:creationId xmlns:a16="http://schemas.microsoft.com/office/drawing/2014/main" id="{A14855E3-5E25-E841-AA50-A626A863F539}"/>
            </a:ext>
          </a:extLst>
        </cdr:cNvPr>
        <cdr:cNvSpPr txBox="1"/>
      </cdr:nvSpPr>
      <cdr:spPr>
        <a:xfrm xmlns:a="http://schemas.openxmlformats.org/drawingml/2006/main">
          <a:off x="3793547" y="222413"/>
          <a:ext cx="1538547" cy="384455"/>
        </a:xfrm>
        <a:prstGeom xmlns:a="http://schemas.openxmlformats.org/drawingml/2006/main" prst="rect">
          <a:avLst/>
        </a:prstGeom>
        <a:solidFill xmlns:a="http://schemas.openxmlformats.org/drawingml/2006/main">
          <a:srgbClr val="F49A70"/>
        </a:solidFill>
        <a:ln xmlns:a="http://schemas.openxmlformats.org/drawingml/2006/main">
          <a:solidFill>
            <a:schemeClr val="bg1">
              <a:lumMod val="65000"/>
            </a:schemeClr>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Lowest RE share</a:t>
          </a:r>
        </a:p>
        <a:p xmlns:a="http://schemas.openxmlformats.org/drawingml/2006/main">
          <a:pPr algn="ctr">
            <a:spcAft>
              <a:spcPts val="6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7.0% on 23 December 2021</a:t>
          </a:r>
        </a:p>
      </cdr:txBody>
    </cdr:sp>
  </cdr:relSizeAnchor>
  <cdr:relSizeAnchor xmlns:cdr="http://schemas.openxmlformats.org/drawingml/2006/chartDrawing">
    <cdr:from>
      <cdr:x>0.69531</cdr:x>
      <cdr:y>0.20173</cdr:y>
    </cdr:from>
    <cdr:to>
      <cdr:x>0.74797</cdr:x>
      <cdr:y>0.56487</cdr:y>
    </cdr:to>
    <cdr:cxnSp macro="">
      <cdr:nvCxnSpPr>
        <cdr:cNvPr id="19" name="Straight Arrow Connector 18">
          <a:extLst xmlns:a="http://schemas.openxmlformats.org/drawingml/2006/main">
            <a:ext uri="{FF2B5EF4-FFF2-40B4-BE49-F238E27FC236}">
              <a16:creationId xmlns:a16="http://schemas.microsoft.com/office/drawing/2014/main" id="{7CF545FF-D549-DA4E-B1D3-631E72D47F93}"/>
            </a:ext>
          </a:extLst>
        </cdr:cNvPr>
        <cdr:cNvCxnSpPr>
          <a:stCxn xmlns:a="http://schemas.openxmlformats.org/drawingml/2006/main" id="16" idx="2"/>
          <a:endCxn xmlns:a="http://schemas.openxmlformats.org/drawingml/2006/main" id="15" idx="0"/>
        </cdr:cNvCxnSpPr>
      </cdr:nvCxnSpPr>
      <cdr:spPr>
        <a:xfrm xmlns:a="http://schemas.openxmlformats.org/drawingml/2006/main" flipH="1">
          <a:off x="4241561" y="606868"/>
          <a:ext cx="321260" cy="1092418"/>
        </a:xfrm>
        <a:prstGeom xmlns:a="http://schemas.openxmlformats.org/drawingml/2006/main" prst="straightConnector1">
          <a:avLst/>
        </a:prstGeom>
        <a:ln xmlns:a="http://schemas.openxmlformats.org/drawingml/2006/main" w="19050">
          <a:solidFill>
            <a:srgbClr val="575756"/>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0.09877</cdr:x>
      <cdr:y>0.70827</cdr:y>
    </cdr:from>
    <cdr:to>
      <cdr:x>0.96187</cdr:x>
      <cdr:y>0.70827</cdr:y>
    </cdr:to>
    <cdr:cxnSp macro="">
      <cdr:nvCxnSpPr>
        <cdr:cNvPr id="3" name="Google Shape;112;p30">
          <a:extLst xmlns:a="http://schemas.openxmlformats.org/drawingml/2006/main">
            <a:ext uri="{FF2B5EF4-FFF2-40B4-BE49-F238E27FC236}">
              <a16:creationId xmlns:a16="http://schemas.microsoft.com/office/drawing/2014/main" id="{E44EF21A-E62E-9249-9EF9-5D78EA60C784}"/>
            </a:ext>
          </a:extLst>
        </cdr:cNvPr>
        <cdr:cNvCxnSpPr/>
      </cdr:nvCxnSpPr>
      <cdr:spPr>
        <a:xfrm xmlns:a="http://schemas.openxmlformats.org/drawingml/2006/main">
          <a:off x="364174" y="2210670"/>
          <a:ext cx="3182131" cy="0"/>
        </a:xfrm>
        <a:prstGeom xmlns:a="http://schemas.openxmlformats.org/drawingml/2006/main" prst="straightConnector1">
          <a:avLst/>
        </a:prstGeom>
        <a:noFill xmlns:a="http://schemas.openxmlformats.org/drawingml/2006/main"/>
        <a:ln xmlns:a="http://schemas.openxmlformats.org/drawingml/2006/main" w="12700" cap="flat" cmpd="sng">
          <a:solidFill>
            <a:schemeClr val="accent1"/>
          </a:solidFill>
          <a:prstDash val="dash"/>
          <a:round/>
          <a:headEnd type="none" w="sm" len="sm"/>
          <a:tailEnd type="none" w="sm" len="sm"/>
        </a:ln>
      </cdr:spPr>
    </cdr:cxnSp>
  </cdr:relSizeAnchor>
  <cdr:relSizeAnchor xmlns:cdr="http://schemas.openxmlformats.org/drawingml/2006/chartDrawing">
    <cdr:from>
      <cdr:x>0.28456</cdr:x>
      <cdr:y>0.09863</cdr:y>
    </cdr:from>
    <cdr:to>
      <cdr:x>0.2848</cdr:x>
      <cdr:y>0.88715</cdr:y>
    </cdr:to>
    <cdr:cxnSp macro="">
      <cdr:nvCxnSpPr>
        <cdr:cNvPr id="2" name="Google Shape;112;p30">
          <a:extLst xmlns:a="http://schemas.openxmlformats.org/drawingml/2006/main">
            <a:ext uri="{FF2B5EF4-FFF2-40B4-BE49-F238E27FC236}">
              <a16:creationId xmlns:a16="http://schemas.microsoft.com/office/drawing/2014/main" id="{1672DD20-45A4-DE46-80A1-7FCDC24B0D5D}"/>
            </a:ext>
          </a:extLst>
        </cdr:cNvPr>
        <cdr:cNvCxnSpPr/>
      </cdr:nvCxnSpPr>
      <cdr:spPr>
        <a:xfrm xmlns:a="http://schemas.openxmlformats.org/drawingml/2006/main" rot="10800000" flipH="1">
          <a:off x="1049151" y="307849"/>
          <a:ext cx="885" cy="2461148"/>
        </a:xfrm>
        <a:prstGeom xmlns:a="http://schemas.openxmlformats.org/drawingml/2006/main" prst="straightConnector1">
          <a:avLst/>
        </a:prstGeom>
        <a:noFill xmlns:a="http://schemas.openxmlformats.org/drawingml/2006/main"/>
        <a:ln xmlns:a="http://schemas.openxmlformats.org/drawingml/2006/main" w="12700" cap="flat" cmpd="sng">
          <a:solidFill>
            <a:schemeClr val="accent1"/>
          </a:solidFill>
          <a:prstDash val="dash"/>
          <a:round/>
          <a:headEnd type="none" w="sm" len="sm"/>
          <a:tailEnd type="none" w="sm" len="sm"/>
        </a:ln>
      </cdr:spPr>
    </cdr:cxnSp>
  </cdr:relSizeAnchor>
  <cdr:relSizeAnchor xmlns:cdr="http://schemas.openxmlformats.org/drawingml/2006/chartDrawing">
    <cdr:from>
      <cdr:x>0.7668</cdr:x>
      <cdr:y>0.70033</cdr:y>
    </cdr:from>
    <cdr:to>
      <cdr:x>0.96392</cdr:x>
      <cdr:y>0.7606</cdr:y>
    </cdr:to>
    <cdr:sp macro="" textlink="">
      <cdr:nvSpPr>
        <cdr:cNvPr id="4" name="TextBox 1">
          <a:extLst xmlns:a="http://schemas.openxmlformats.org/drawingml/2006/main">
            <a:ext uri="{FF2B5EF4-FFF2-40B4-BE49-F238E27FC236}">
              <a16:creationId xmlns:a16="http://schemas.microsoft.com/office/drawing/2014/main" id="{DCBEB5BE-228B-CC47-8FC9-40BA23ACF03A}"/>
            </a:ext>
          </a:extLst>
        </cdr:cNvPr>
        <cdr:cNvSpPr txBox="1"/>
      </cdr:nvSpPr>
      <cdr:spPr>
        <a:xfrm xmlns:a="http://schemas.openxmlformats.org/drawingml/2006/main">
          <a:off x="2827113" y="2185880"/>
          <a:ext cx="726762" cy="1881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b="1" i="0" dirty="0">
              <a:solidFill>
                <a:schemeClr val="accent1"/>
              </a:solidFill>
              <a:latin typeface="Calibri" panose="020F0502020204030204" pitchFamily="34" charset="0"/>
              <a:cs typeface="Calibri" panose="020F0502020204030204" pitchFamily="34" charset="0"/>
            </a:rPr>
            <a:t> 90 </a:t>
          </a:r>
          <a:r>
            <a:rPr lang="en-US" sz="8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days</a:t>
          </a:r>
        </a:p>
      </cdr:txBody>
    </cdr:sp>
  </cdr:relSizeAnchor>
  <cdr:relSizeAnchor xmlns:cdr="http://schemas.openxmlformats.org/drawingml/2006/chartDrawing">
    <cdr:from>
      <cdr:x>0.2141</cdr:x>
      <cdr:y>0.09899</cdr:y>
    </cdr:from>
    <cdr:to>
      <cdr:x>0.25712</cdr:x>
      <cdr:y>0.35712</cdr:y>
    </cdr:to>
    <cdr:sp macro="" textlink="">
      <cdr:nvSpPr>
        <cdr:cNvPr id="5" name="TextBox 1">
          <a:extLst xmlns:a="http://schemas.openxmlformats.org/drawingml/2006/main">
            <a:ext uri="{FF2B5EF4-FFF2-40B4-BE49-F238E27FC236}">
              <a16:creationId xmlns:a16="http://schemas.microsoft.com/office/drawing/2014/main" id="{BA336F7B-10E9-4E4E-9F15-B8B80BE91C64}"/>
            </a:ext>
          </a:extLst>
        </cdr:cNvPr>
        <cdr:cNvSpPr txBox="1"/>
      </cdr:nvSpPr>
      <cdr:spPr>
        <a:xfrm xmlns:a="http://schemas.openxmlformats.org/drawingml/2006/main" rot="16200000">
          <a:off x="465833" y="632507"/>
          <a:ext cx="805682" cy="15861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b="1" i="0" dirty="0">
              <a:solidFill>
                <a:schemeClr val="accent1"/>
              </a:solidFill>
              <a:latin typeface="Calibri" panose="020F0502020204030204" pitchFamily="34" charset="0"/>
              <a:cs typeface="Calibri" panose="020F0502020204030204" pitchFamily="34" charset="0"/>
            </a:rPr>
            <a:t> 90 days</a:t>
          </a:r>
        </a:p>
      </cdr:txBody>
    </cdr:sp>
  </cdr:relSizeAnchor>
</c:userShapes>
</file>

<file path=ppt/drawings/drawing3.xml><?xml version="1.0" encoding="utf-8"?>
<c:userShapes xmlns:c="http://schemas.openxmlformats.org/drawingml/2006/chart">
  <cdr:relSizeAnchor xmlns:cdr="http://schemas.openxmlformats.org/drawingml/2006/chartDrawing">
    <cdr:from>
      <cdr:x>0.79918</cdr:x>
      <cdr:y>0.31934</cdr:y>
    </cdr:from>
    <cdr:to>
      <cdr:x>0.98096</cdr:x>
      <cdr:y>0.36995</cdr:y>
    </cdr:to>
    <cdr:sp macro="" textlink="">
      <cdr:nvSpPr>
        <cdr:cNvPr id="15" name="Rounded Rectangle 14">
          <a:extLst xmlns:a="http://schemas.openxmlformats.org/drawingml/2006/main">
            <a:ext uri="{FF2B5EF4-FFF2-40B4-BE49-F238E27FC236}">
              <a16:creationId xmlns:a16="http://schemas.microsoft.com/office/drawing/2014/main" id="{84E565C6-C609-234F-BF90-81A1B25DFFBB}"/>
            </a:ext>
          </a:extLst>
        </cdr:cNvPr>
        <cdr:cNvSpPr/>
      </cdr:nvSpPr>
      <cdr:spPr>
        <a:xfrm xmlns:a="http://schemas.openxmlformats.org/drawingml/2006/main">
          <a:off x="2101347" y="891299"/>
          <a:ext cx="477967" cy="141257"/>
        </a:xfrm>
        <a:prstGeom xmlns:a="http://schemas.openxmlformats.org/drawingml/2006/main" prst="roundRect">
          <a:avLst/>
        </a:prstGeom>
        <a:solidFill xmlns:a="http://schemas.openxmlformats.org/drawingml/2006/main">
          <a:srgbClr val="45AFDC">
            <a:lumMod val="20000"/>
            <a:lumOff val="80000"/>
          </a:srgbClr>
        </a:solidFill>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rgbClr val="FFFFFF"/>
              </a:solidFill>
              <a:latin typeface="Arial"/>
            </a:defRPr>
          </a:lvl1pPr>
          <a:lvl2pPr marL="457200" indent="0">
            <a:defRPr sz="1100">
              <a:solidFill>
                <a:srgbClr val="FFFFFF"/>
              </a:solidFill>
              <a:latin typeface="Arial"/>
            </a:defRPr>
          </a:lvl2pPr>
          <a:lvl3pPr marL="914400" indent="0">
            <a:defRPr sz="1100">
              <a:solidFill>
                <a:srgbClr val="FFFFFF"/>
              </a:solidFill>
              <a:latin typeface="Arial"/>
            </a:defRPr>
          </a:lvl3pPr>
          <a:lvl4pPr marL="1371600" indent="0">
            <a:defRPr sz="1100">
              <a:solidFill>
                <a:srgbClr val="FFFFFF"/>
              </a:solidFill>
              <a:latin typeface="Arial"/>
            </a:defRPr>
          </a:lvl4pPr>
          <a:lvl5pPr marL="1828800" indent="0">
            <a:defRPr sz="1100">
              <a:solidFill>
                <a:srgbClr val="FFFFFF"/>
              </a:solidFill>
              <a:latin typeface="Arial"/>
            </a:defRPr>
          </a:lvl5pPr>
          <a:lvl6pPr marL="2286000" indent="0">
            <a:defRPr sz="1100">
              <a:solidFill>
                <a:srgbClr val="FFFFFF"/>
              </a:solidFill>
              <a:latin typeface="Arial"/>
            </a:defRPr>
          </a:lvl6pPr>
          <a:lvl7pPr marL="2743200" indent="0">
            <a:defRPr sz="1100">
              <a:solidFill>
                <a:srgbClr val="FFFFFF"/>
              </a:solidFill>
              <a:latin typeface="Arial"/>
            </a:defRPr>
          </a:lvl7pPr>
          <a:lvl8pPr marL="3200400" indent="0">
            <a:defRPr sz="1100">
              <a:solidFill>
                <a:srgbClr val="FFFFFF"/>
              </a:solidFill>
              <a:latin typeface="Arial"/>
            </a:defRPr>
          </a:lvl8pPr>
          <a:lvl9pPr marL="3657600" indent="0">
            <a:defRPr sz="1100">
              <a:solidFill>
                <a:srgbClr val="FFFFFF"/>
              </a:solidFill>
              <a:latin typeface="Arial"/>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2,688</a:t>
          </a:r>
          <a:endParaRPr lang="en-US" sz="800" b="1" dirty="0">
            <a:solidFill>
              <a:srgbClr val="45AFDC">
                <a:lumMod val="75000"/>
              </a:srgbClr>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0.79918</cdr:x>
      <cdr:y>0.24692</cdr:y>
    </cdr:from>
    <cdr:to>
      <cdr:x>0.98096</cdr:x>
      <cdr:y>0.29753</cdr:y>
    </cdr:to>
    <cdr:sp macro="" textlink="">
      <cdr:nvSpPr>
        <cdr:cNvPr id="3" name="Rounded Rectangle 2">
          <a:extLst xmlns:a="http://schemas.openxmlformats.org/drawingml/2006/main">
            <a:ext uri="{FF2B5EF4-FFF2-40B4-BE49-F238E27FC236}">
              <a16:creationId xmlns:a16="http://schemas.microsoft.com/office/drawing/2014/main" id="{84E565C6-C609-234F-BF90-81A1B25DFFBB}"/>
            </a:ext>
          </a:extLst>
        </cdr:cNvPr>
        <cdr:cNvSpPr/>
      </cdr:nvSpPr>
      <cdr:spPr>
        <a:xfrm xmlns:a="http://schemas.openxmlformats.org/drawingml/2006/main">
          <a:off x="2101347" y="689185"/>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lstStyle xmlns:a="http://schemas.openxmlformats.org/drawingml/2006/main"/>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1,660 </a:t>
          </a:r>
        </a:p>
      </cdr:txBody>
    </cdr:sp>
  </cdr:relSizeAnchor>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0.63109</cdr:x>
      <cdr:y>0.13112</cdr:y>
    </cdr:from>
    <cdr:to>
      <cdr:x>0.97886</cdr:x>
      <cdr:y>0.22335</cdr:y>
    </cdr:to>
    <cdr:sp macro="" textlink="">
      <cdr:nvSpPr>
        <cdr:cNvPr id="5" name="TextBox 1">
          <a:extLst xmlns:a="http://schemas.openxmlformats.org/drawingml/2006/main">
            <a:ext uri="{FF2B5EF4-FFF2-40B4-BE49-F238E27FC236}">
              <a16:creationId xmlns:a16="http://schemas.microsoft.com/office/drawing/2014/main" id="{59E47C6E-9B97-8B49-ABB0-3FEFD74409ED}"/>
            </a:ext>
          </a:extLst>
        </cdr:cNvPr>
        <cdr:cNvSpPr txBox="1"/>
      </cdr:nvSpPr>
      <cdr:spPr>
        <a:xfrm xmlns:a="http://schemas.openxmlformats.org/drawingml/2006/main">
          <a:off x="1643475" y="362928"/>
          <a:ext cx="905658" cy="255284"/>
        </a:xfrm>
        <a:prstGeom xmlns:a="http://schemas.openxmlformats.org/drawingml/2006/main" prst="rect">
          <a:avLst/>
        </a:prstGeom>
        <a:noFill xmlns:a="http://schemas.openxmlformats.org/drawingml/2006/main"/>
        <a:ln xmlns:a="http://schemas.openxmlformats.org/drawingml/2006/main">
          <a:noFill/>
          <a:prstDash val="dash"/>
        </a:ln>
      </cdr:spPr>
      <cdr:txBody>
        <a:bodyPr xmlns:a="http://schemas.openxmlformats.org/drawingml/2006/main" wrap="square" lIns="0" r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6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Operational RE capacity in India (MW)</a:t>
          </a:r>
        </a:p>
      </cdr:txBody>
    </cdr:sp>
  </cdr:relSizeAnchor>
  <cdr:relSizeAnchor xmlns:cdr="http://schemas.openxmlformats.org/drawingml/2006/chartDrawing">
    <cdr:from>
      <cdr:x>0.80235</cdr:x>
      <cdr:y>0.76877</cdr:y>
    </cdr:from>
    <cdr:to>
      <cdr:x>0.98413</cdr:x>
      <cdr:y>0.81938</cdr:y>
    </cdr:to>
    <cdr:sp macro="" textlink="">
      <cdr:nvSpPr>
        <cdr:cNvPr id="7" name="Rounded Rectangle 6">
          <a:extLst xmlns:a="http://schemas.openxmlformats.org/drawingml/2006/main">
            <a:ext uri="{FF2B5EF4-FFF2-40B4-BE49-F238E27FC236}">
              <a16:creationId xmlns:a16="http://schemas.microsoft.com/office/drawing/2014/main" id="{BDA6AF48-33F4-B54E-B1D4-D6079E84AE78}"/>
            </a:ext>
          </a:extLst>
        </cdr:cNvPr>
        <cdr:cNvSpPr/>
      </cdr:nvSpPr>
      <cdr:spPr>
        <a:xfrm xmlns:a="http://schemas.openxmlformats.org/drawingml/2006/main">
          <a:off x="2109678" y="2145715"/>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 435</a:t>
          </a:r>
        </a:p>
      </cdr:txBody>
    </cdr:sp>
  </cdr:relSizeAnchor>
  <cdr:relSizeAnchor xmlns:cdr="http://schemas.openxmlformats.org/drawingml/2006/chartDrawing">
    <cdr:from>
      <cdr:x>0.79918</cdr:x>
      <cdr:y>0.46804</cdr:y>
    </cdr:from>
    <cdr:to>
      <cdr:x>0.98096</cdr:x>
      <cdr:y>0.51865</cdr:y>
    </cdr:to>
    <cdr:sp macro="" textlink="">
      <cdr:nvSpPr>
        <cdr:cNvPr id="8" name="Rounded Rectangle 7">
          <a:extLst xmlns:a="http://schemas.openxmlformats.org/drawingml/2006/main">
            <a:ext uri="{FF2B5EF4-FFF2-40B4-BE49-F238E27FC236}">
              <a16:creationId xmlns:a16="http://schemas.microsoft.com/office/drawing/2014/main" id="{E0183D87-B37B-3A42-996F-B986C2D7C748}"/>
            </a:ext>
          </a:extLst>
        </cdr:cNvPr>
        <cdr:cNvSpPr/>
      </cdr:nvSpPr>
      <cdr:spPr>
        <a:xfrm xmlns:a="http://schemas.openxmlformats.org/drawingml/2006/main">
          <a:off x="2101347" y="1306355"/>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2,190 </a:t>
          </a:r>
        </a:p>
      </cdr:txBody>
    </cdr:sp>
  </cdr:relSizeAnchor>
  <cdr:relSizeAnchor xmlns:cdr="http://schemas.openxmlformats.org/drawingml/2006/chartDrawing">
    <cdr:from>
      <cdr:x>0.79918</cdr:x>
      <cdr:y>0.39229</cdr:y>
    </cdr:from>
    <cdr:to>
      <cdr:x>0.98096</cdr:x>
      <cdr:y>0.4429</cdr:y>
    </cdr:to>
    <cdr:sp macro="" textlink="">
      <cdr:nvSpPr>
        <cdr:cNvPr id="10" name="Rounded Rectangle 9">
          <a:extLst xmlns:a="http://schemas.openxmlformats.org/drawingml/2006/main">
            <a:ext uri="{FF2B5EF4-FFF2-40B4-BE49-F238E27FC236}">
              <a16:creationId xmlns:a16="http://schemas.microsoft.com/office/drawing/2014/main" id="{CB0F9FB4-52AA-D549-A420-B038E3143E1D}"/>
            </a:ext>
          </a:extLst>
        </cdr:cNvPr>
        <cdr:cNvSpPr/>
      </cdr:nvSpPr>
      <cdr:spPr>
        <a:xfrm xmlns:a="http://schemas.openxmlformats.org/drawingml/2006/main">
          <a:off x="2101347" y="1094927"/>
          <a:ext cx="477967" cy="141258"/>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106</a:t>
          </a:r>
        </a:p>
      </cdr:txBody>
    </cdr:sp>
  </cdr:relSizeAnchor>
  <cdr:relSizeAnchor xmlns:cdr="http://schemas.openxmlformats.org/drawingml/2006/chartDrawing">
    <cdr:from>
      <cdr:x>0.79918</cdr:x>
      <cdr:y>0.54609</cdr:y>
    </cdr:from>
    <cdr:to>
      <cdr:x>0.98096</cdr:x>
      <cdr:y>0.5967</cdr:y>
    </cdr:to>
    <cdr:sp macro="" textlink="">
      <cdr:nvSpPr>
        <cdr:cNvPr id="11" name="Rounded Rectangle 10">
          <a:extLst xmlns:a="http://schemas.openxmlformats.org/drawingml/2006/main">
            <a:ext uri="{FF2B5EF4-FFF2-40B4-BE49-F238E27FC236}">
              <a16:creationId xmlns:a16="http://schemas.microsoft.com/office/drawing/2014/main" id="{71403F8B-EC7F-774C-A2C4-B2D3EC65542D}"/>
            </a:ext>
          </a:extLst>
        </cdr:cNvPr>
        <cdr:cNvSpPr/>
      </cdr:nvSpPr>
      <cdr:spPr>
        <a:xfrm xmlns:a="http://schemas.openxmlformats.org/drawingml/2006/main">
          <a:off x="2101341" y="1524188"/>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5,367</a:t>
          </a:r>
        </a:p>
      </cdr:txBody>
    </cdr:sp>
  </cdr:relSizeAnchor>
  <cdr:relSizeAnchor xmlns:cdr="http://schemas.openxmlformats.org/drawingml/2006/chartDrawing">
    <cdr:from>
      <cdr:x>0.79918</cdr:x>
      <cdr:y>0.61843</cdr:y>
    </cdr:from>
    <cdr:to>
      <cdr:x>0.98096</cdr:x>
      <cdr:y>0.66903</cdr:y>
    </cdr:to>
    <cdr:sp macro="" textlink="">
      <cdr:nvSpPr>
        <cdr:cNvPr id="12" name="Rounded Rectangle 11">
          <a:extLst xmlns:a="http://schemas.openxmlformats.org/drawingml/2006/main">
            <a:ext uri="{FF2B5EF4-FFF2-40B4-BE49-F238E27FC236}">
              <a16:creationId xmlns:a16="http://schemas.microsoft.com/office/drawing/2014/main" id="{E2A942F6-2762-A147-B61B-4BB9954C6801}"/>
            </a:ext>
          </a:extLst>
        </cdr:cNvPr>
        <cdr:cNvSpPr/>
      </cdr:nvSpPr>
      <cdr:spPr>
        <a:xfrm xmlns:a="http://schemas.openxmlformats.org/drawingml/2006/main">
          <a:off x="2101347" y="1726087"/>
          <a:ext cx="477967" cy="141230"/>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2,637</a:t>
          </a:r>
        </a:p>
      </cdr:txBody>
    </cdr:sp>
  </cdr:relSizeAnchor>
  <cdr:relSizeAnchor xmlns:cdr="http://schemas.openxmlformats.org/drawingml/2006/chartDrawing">
    <cdr:from>
      <cdr:x>0.79918</cdr:x>
      <cdr:y>0.69438</cdr:y>
    </cdr:from>
    <cdr:to>
      <cdr:x>0.98096</cdr:x>
      <cdr:y>0.74499</cdr:y>
    </cdr:to>
    <cdr:sp macro="" textlink="">
      <cdr:nvSpPr>
        <cdr:cNvPr id="13" name="Rounded Rectangle 12">
          <a:extLst xmlns:a="http://schemas.openxmlformats.org/drawingml/2006/main">
            <a:ext uri="{FF2B5EF4-FFF2-40B4-BE49-F238E27FC236}">
              <a16:creationId xmlns:a16="http://schemas.microsoft.com/office/drawing/2014/main" id="{C474FC92-F309-634D-96FC-0BDA813EB7D4}"/>
            </a:ext>
          </a:extLst>
        </cdr:cNvPr>
        <cdr:cNvSpPr/>
      </cdr:nvSpPr>
      <cdr:spPr>
        <a:xfrm xmlns:a="http://schemas.openxmlformats.org/drawingml/2006/main">
          <a:off x="2101347" y="1938092"/>
          <a:ext cx="477967" cy="141258"/>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110</a:t>
          </a:r>
        </a:p>
      </cdr:txBody>
    </cdr:sp>
  </cdr:relSizeAnchor>
  <cdr:relSizeAnchor xmlns:cdr="http://schemas.openxmlformats.org/drawingml/2006/chartDrawing">
    <cdr:from>
      <cdr:x>0.80208</cdr:x>
      <cdr:y>0.9117</cdr:y>
    </cdr:from>
    <cdr:to>
      <cdr:x>0.98386</cdr:x>
      <cdr:y>0.96231</cdr:y>
    </cdr:to>
    <cdr:sp macro="" textlink="">
      <cdr:nvSpPr>
        <cdr:cNvPr id="14" name="Rounded Rectangle 13">
          <a:extLst xmlns:a="http://schemas.openxmlformats.org/drawingml/2006/main">
            <a:ext uri="{FF2B5EF4-FFF2-40B4-BE49-F238E27FC236}">
              <a16:creationId xmlns:a16="http://schemas.microsoft.com/office/drawing/2014/main" id="{6CB8E070-6910-8343-B668-DF35D9998E28}"/>
            </a:ext>
          </a:extLst>
        </cdr:cNvPr>
        <cdr:cNvSpPr/>
      </cdr:nvSpPr>
      <cdr:spPr>
        <a:xfrm xmlns:a="http://schemas.openxmlformats.org/drawingml/2006/main">
          <a:off x="2108968" y="2544646"/>
          <a:ext cx="477967" cy="1412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1,500</a:t>
          </a:r>
        </a:p>
      </cdr:txBody>
    </cdr:sp>
  </cdr:relSizeAnchor>
  <cdr:relSizeAnchor xmlns:cdr="http://schemas.openxmlformats.org/drawingml/2006/chartDrawing">
    <cdr:from>
      <cdr:x>0.80509</cdr:x>
      <cdr:y>0.83959</cdr:y>
    </cdr:from>
    <cdr:to>
      <cdr:x>0.98687</cdr:x>
      <cdr:y>0.8902</cdr:y>
    </cdr:to>
    <cdr:sp macro="" textlink="">
      <cdr:nvSpPr>
        <cdr:cNvPr id="16" name="Rounded Rectangle 87">
          <a:extLst xmlns:a="http://schemas.openxmlformats.org/drawingml/2006/main">
            <a:ext uri="{FF2B5EF4-FFF2-40B4-BE49-F238E27FC236}">
              <a16:creationId xmlns:a16="http://schemas.microsoft.com/office/drawing/2014/main" id="{A4302CD8-F1EB-484E-82ED-1CC1EF43A6CF}"/>
            </a:ext>
          </a:extLst>
        </cdr:cNvPr>
        <cdr:cNvSpPr/>
      </cdr:nvSpPr>
      <cdr:spPr>
        <a:xfrm xmlns:a="http://schemas.openxmlformats.org/drawingml/2006/main">
          <a:off x="2116883" y="2343363"/>
          <a:ext cx="477967" cy="141258"/>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r>
            <a:rPr lang="en-US" sz="800" b="1" dirty="0">
              <a:solidFill>
                <a:schemeClr val="accent1">
                  <a:lumMod val="75000"/>
                </a:schemeClr>
              </a:solidFill>
              <a:latin typeface="Calibri" panose="020F0502020204030204" pitchFamily="34" charset="0"/>
              <a:cs typeface="Calibri" panose="020F0502020204030204" pitchFamily="34" charset="0"/>
            </a:rPr>
            <a:t>5.410</a:t>
          </a:r>
        </a:p>
      </cdr:txBody>
    </cdr:sp>
  </cdr:relSizeAnchor>
</c:userShapes>
</file>

<file path=ppt/drawings/drawing4.xml><?xml version="1.0" encoding="utf-8"?>
<c:userShapes xmlns:c="http://schemas.openxmlformats.org/drawingml/2006/chart">
  <cdr:relSizeAnchor xmlns:cdr="http://schemas.openxmlformats.org/drawingml/2006/chartDrawing">
    <cdr:from>
      <cdr:x>0.19513</cdr:x>
      <cdr:y>0.5748</cdr:y>
    </cdr:from>
    <cdr:to>
      <cdr:x>0.24634</cdr:x>
      <cdr:y>0.63371</cdr:y>
    </cdr:to>
    <cdr:sp macro="" textlink="">
      <cdr:nvSpPr>
        <cdr:cNvPr id="2" name="Down Arrow 1">
          <a:extLst xmlns:a="http://schemas.openxmlformats.org/drawingml/2006/main">
            <a:ext uri="{FF2B5EF4-FFF2-40B4-BE49-F238E27FC236}">
              <a16:creationId xmlns:a16="http://schemas.microsoft.com/office/drawing/2014/main" id="{E14B9006-4B64-4E43-9B35-A810253DF502}"/>
            </a:ext>
          </a:extLst>
        </cdr:cNvPr>
        <cdr:cNvSpPr/>
      </cdr:nvSpPr>
      <cdr:spPr>
        <a:xfrm xmlns:a="http://schemas.openxmlformats.org/drawingml/2006/main">
          <a:off x="1170414" y="2183982"/>
          <a:ext cx="307168" cy="223832"/>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solidFill>
              <a:srgbClr val="71C9EB"/>
            </a:solidFill>
          </a:endParaRPr>
        </a:p>
      </cdr:txBody>
    </cdr:sp>
  </cdr:relSizeAnchor>
  <cdr:relSizeAnchor xmlns:cdr="http://schemas.openxmlformats.org/drawingml/2006/chartDrawing">
    <cdr:from>
      <cdr:x>0.1185</cdr:x>
      <cdr:y>0.43987</cdr:y>
    </cdr:from>
    <cdr:to>
      <cdr:x>0.32755</cdr:x>
      <cdr:y>0.56013</cdr:y>
    </cdr:to>
    <cdr:sp macro="" textlink="">
      <cdr:nvSpPr>
        <cdr:cNvPr id="3" name="TextBox 1">
          <a:extLst xmlns:a="http://schemas.openxmlformats.org/drawingml/2006/main">
            <a:ext uri="{FF2B5EF4-FFF2-40B4-BE49-F238E27FC236}">
              <a16:creationId xmlns:a16="http://schemas.microsoft.com/office/drawing/2014/main" id="{56ACC720-330B-684B-B13A-BF5C67422EEA}"/>
            </a:ext>
          </a:extLst>
        </cdr:cNvPr>
        <cdr:cNvSpPr txBox="1"/>
      </cdr:nvSpPr>
      <cdr:spPr>
        <a:xfrm xmlns:a="http://schemas.openxmlformats.org/drawingml/2006/main">
          <a:off x="710806" y="1671311"/>
          <a:ext cx="1253923" cy="456935"/>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Covid-19 nationwide lockdown announcement</a:t>
          </a:r>
          <a:endParaRPr lang="en-US" sz="7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cdr:txBody>
    </cdr:sp>
  </cdr:relSizeAnchor>
  <cdr:relSizeAnchor xmlns:cdr="http://schemas.openxmlformats.org/drawingml/2006/chartDrawing">
    <cdr:from>
      <cdr:x>0.57457</cdr:x>
      <cdr:y>0.34151</cdr:y>
    </cdr:from>
    <cdr:to>
      <cdr:x>0.62578</cdr:x>
      <cdr:y>0.40042</cdr:y>
    </cdr:to>
    <cdr:sp macro="" textlink="">
      <cdr:nvSpPr>
        <cdr:cNvPr id="4" name="Down Arrow 1">
          <a:extLst xmlns:a="http://schemas.openxmlformats.org/drawingml/2006/main">
            <a:ext uri="{FF2B5EF4-FFF2-40B4-BE49-F238E27FC236}">
              <a16:creationId xmlns:a16="http://schemas.microsoft.com/office/drawing/2014/main" id="{858A6B4C-8964-4D4B-99D3-5814C3CADAAE}"/>
            </a:ext>
          </a:extLst>
        </cdr:cNvPr>
        <cdr:cNvSpPr/>
      </cdr:nvSpPr>
      <cdr:spPr>
        <a:xfrm xmlns:a="http://schemas.openxmlformats.org/drawingml/2006/main">
          <a:off x="3446378" y="1297573"/>
          <a:ext cx="307167" cy="223832"/>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solidFill>
              <a:srgbClr val="71C9EB"/>
            </a:solidFill>
          </a:endParaRPr>
        </a:p>
      </cdr:txBody>
    </cdr:sp>
  </cdr:relSizeAnchor>
  <cdr:relSizeAnchor xmlns:cdr="http://schemas.openxmlformats.org/drawingml/2006/chartDrawing">
    <cdr:from>
      <cdr:x>0.47665</cdr:x>
      <cdr:y>0.21684</cdr:y>
    </cdr:from>
    <cdr:to>
      <cdr:x>0.73054</cdr:x>
      <cdr:y>0.32935</cdr:y>
    </cdr:to>
    <cdr:sp macro="" textlink="">
      <cdr:nvSpPr>
        <cdr:cNvPr id="5" name="TextBox 1">
          <a:extLst xmlns:a="http://schemas.openxmlformats.org/drawingml/2006/main">
            <a:ext uri="{FF2B5EF4-FFF2-40B4-BE49-F238E27FC236}">
              <a16:creationId xmlns:a16="http://schemas.microsoft.com/office/drawing/2014/main" id="{A9B147F5-AD19-454B-898D-26E8BAD421A5}"/>
            </a:ext>
          </a:extLst>
        </cdr:cNvPr>
        <cdr:cNvSpPr txBox="1"/>
      </cdr:nvSpPr>
      <cdr:spPr>
        <a:xfrm xmlns:a="http://schemas.openxmlformats.org/drawingml/2006/main">
          <a:off x="2859062" y="823912"/>
          <a:ext cx="1522882" cy="427488"/>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Covid-19 lockdown (state-wise) announcements </a:t>
          </a:r>
          <a:br>
            <a:rPr lang="en-US"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br>
          <a:r>
            <a:rPr lang="en-US"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(2</a:t>
          </a:r>
          <a:r>
            <a:rPr lang="en-US" sz="700" b="1" baseline="30000" dirty="0">
              <a:solidFill>
                <a:srgbClr val="009CD8"/>
              </a:solidFill>
              <a:latin typeface="Open Sans" panose="020B0606030504020204" pitchFamily="34" charset="0"/>
              <a:ea typeface="Open Sans" panose="020B0606030504020204" pitchFamily="34" charset="0"/>
              <a:cs typeface="Open Sans" panose="020B0606030504020204" pitchFamily="34" charset="0"/>
            </a:rPr>
            <a:t>nd</a:t>
          </a:r>
          <a:r>
            <a:rPr lang="en-US"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 wave)</a:t>
          </a:r>
        </a:p>
      </cdr:txBody>
    </cdr:sp>
  </cdr:relSizeAnchor>
</c:userShapes>
</file>

<file path=ppt/drawings/drawing5.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0.30607</cdr:x>
      <cdr:y>0.17353</cdr:y>
    </cdr:from>
    <cdr:to>
      <cdr:x>0.35487</cdr:x>
      <cdr:y>0.23577</cdr:y>
    </cdr:to>
    <cdr:sp macro="" textlink="">
      <cdr:nvSpPr>
        <cdr:cNvPr id="3" name="Down Arrow 2">
          <a:extLst xmlns:a="http://schemas.openxmlformats.org/drawingml/2006/main">
            <a:ext uri="{FF2B5EF4-FFF2-40B4-BE49-F238E27FC236}">
              <a16:creationId xmlns:a16="http://schemas.microsoft.com/office/drawing/2014/main" id="{A2C4E083-871D-724B-930B-252CD5E36F8A}"/>
            </a:ext>
          </a:extLst>
        </cdr:cNvPr>
        <cdr:cNvSpPr/>
      </cdr:nvSpPr>
      <cdr:spPr>
        <a:xfrm xmlns:a="http://schemas.openxmlformats.org/drawingml/2006/main">
          <a:off x="1854805" y="661846"/>
          <a:ext cx="295727" cy="237380"/>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0.24963</cdr:x>
      <cdr:y>0.06588</cdr:y>
    </cdr:from>
    <cdr:to>
      <cdr:x>0.5</cdr:x>
      <cdr:y>0.15557</cdr:y>
    </cdr:to>
    <cdr:sp macro="" textlink="">
      <cdr:nvSpPr>
        <cdr:cNvPr id="4" name="TextBox 1">
          <a:extLst xmlns:a="http://schemas.openxmlformats.org/drawingml/2006/main">
            <a:ext uri="{FF2B5EF4-FFF2-40B4-BE49-F238E27FC236}">
              <a16:creationId xmlns:a16="http://schemas.microsoft.com/office/drawing/2014/main" id="{61DF6CDB-FB80-7241-8CB7-164790810C18}"/>
            </a:ext>
          </a:extLst>
        </cdr:cNvPr>
        <cdr:cNvSpPr txBox="1"/>
      </cdr:nvSpPr>
      <cdr:spPr>
        <a:xfrm xmlns:a="http://schemas.openxmlformats.org/drawingml/2006/main">
          <a:off x="1512753" y="251253"/>
          <a:ext cx="1517237" cy="342073"/>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800" b="1" dirty="0">
              <a:solidFill>
                <a:srgbClr val="009CD8"/>
              </a:solidFill>
              <a:latin typeface="Calibri" panose="020F0502020204030204" pitchFamily="34" charset="0"/>
              <a:cs typeface="Calibri" panose="020F0502020204030204" pitchFamily="34" charset="0"/>
            </a:rPr>
            <a:t>Covid-19 nation-wide lockdown announcement</a:t>
          </a:r>
          <a:endParaRPr lang="en-US" sz="800" dirty="0">
            <a:solidFill>
              <a:srgbClr val="009CD8"/>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0.66061</cdr:x>
      <cdr:y>0.17792</cdr:y>
    </cdr:from>
    <cdr:to>
      <cdr:x>0.70941</cdr:x>
      <cdr:y>0.24016</cdr:y>
    </cdr:to>
    <cdr:sp macro="" textlink="">
      <cdr:nvSpPr>
        <cdr:cNvPr id="5" name="Down Arrow 2">
          <a:extLst xmlns:a="http://schemas.openxmlformats.org/drawingml/2006/main">
            <a:ext uri="{FF2B5EF4-FFF2-40B4-BE49-F238E27FC236}">
              <a16:creationId xmlns:a16="http://schemas.microsoft.com/office/drawing/2014/main" id="{C5A5E9BA-7C64-47EE-B6DB-DFC5063B9FB2}"/>
            </a:ext>
          </a:extLst>
        </cdr:cNvPr>
        <cdr:cNvSpPr/>
      </cdr:nvSpPr>
      <cdr:spPr>
        <a:xfrm xmlns:a="http://schemas.openxmlformats.org/drawingml/2006/main">
          <a:off x="4003301" y="678582"/>
          <a:ext cx="295727" cy="237380"/>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0.57456</cdr:x>
      <cdr:y>0.06872</cdr:y>
    </cdr:from>
    <cdr:to>
      <cdr:x>0.83391</cdr:x>
      <cdr:y>0.15841</cdr:y>
    </cdr:to>
    <cdr:sp macro="" textlink="">
      <cdr:nvSpPr>
        <cdr:cNvPr id="6" name="TextBox 1">
          <a:extLst xmlns:a="http://schemas.openxmlformats.org/drawingml/2006/main">
            <a:ext uri="{FF2B5EF4-FFF2-40B4-BE49-F238E27FC236}">
              <a16:creationId xmlns:a16="http://schemas.microsoft.com/office/drawing/2014/main" id="{1E136F5B-5352-4FD3-B008-84CD4309EC2F}"/>
            </a:ext>
          </a:extLst>
        </cdr:cNvPr>
        <cdr:cNvSpPr txBox="1"/>
      </cdr:nvSpPr>
      <cdr:spPr>
        <a:xfrm xmlns:a="http://schemas.openxmlformats.org/drawingml/2006/main">
          <a:off x="3481837" y="262083"/>
          <a:ext cx="1571656" cy="342072"/>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800" b="1" dirty="0">
              <a:solidFill>
                <a:srgbClr val="009CD8"/>
              </a:solidFill>
              <a:latin typeface="Calibri" panose="020F0502020204030204" pitchFamily="34" charset="0"/>
              <a:cs typeface="Calibri" panose="020F0502020204030204" pitchFamily="34" charset="0"/>
            </a:rPr>
            <a:t>Covid-19 lockdown (state-wise) announcement (2</a:t>
          </a:r>
          <a:r>
            <a:rPr lang="en-US" sz="800" b="1" baseline="30000" dirty="0">
              <a:solidFill>
                <a:srgbClr val="009CD8"/>
              </a:solidFill>
              <a:latin typeface="Calibri" panose="020F0502020204030204" pitchFamily="34" charset="0"/>
              <a:cs typeface="Calibri" panose="020F0502020204030204" pitchFamily="34" charset="0"/>
            </a:rPr>
            <a:t>nd</a:t>
          </a:r>
          <a:r>
            <a:rPr lang="en-US" sz="800" b="1" dirty="0">
              <a:solidFill>
                <a:srgbClr val="009CD8"/>
              </a:solidFill>
              <a:latin typeface="Calibri" panose="020F0502020204030204" pitchFamily="34" charset="0"/>
              <a:cs typeface="Calibri" panose="020F0502020204030204" pitchFamily="34" charset="0"/>
            </a:rPr>
            <a:t> wave)</a:t>
          </a:r>
          <a:endParaRPr lang="en-US" sz="800" dirty="0">
            <a:solidFill>
              <a:srgbClr val="009CD8"/>
            </a:solidFill>
            <a:latin typeface="Calibri" panose="020F0502020204030204" pitchFamily="34" charset="0"/>
            <a:cs typeface="Calibri" panose="020F0502020204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dirty="0"/>
          </a:p>
        </p:txBody>
      </p:sp>
    </p:spTree>
    <p:extLst>
      <p:ext uri="{BB962C8B-B14F-4D97-AF65-F5344CB8AC3E}">
        <p14:creationId xmlns:p14="http://schemas.microsoft.com/office/powerpoint/2010/main" val="78725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sz="1100" b="0" i="0" u="none" strike="noStrike" cap="none" dirty="0">
              <a:solidFill>
                <a:srgbClr val="000000"/>
              </a:solidFill>
              <a:effectLst/>
              <a:latin typeface="Arial"/>
              <a:cs typeface="Arial"/>
              <a:sym typeface="Arial"/>
            </a:endParaRPr>
          </a:p>
        </p:txBody>
      </p:sp>
    </p:spTree>
    <p:extLst>
      <p:ext uri="{BB962C8B-B14F-4D97-AF65-F5344CB8AC3E}">
        <p14:creationId xmlns:p14="http://schemas.microsoft.com/office/powerpoint/2010/main" val="95950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29633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IN" sz="1100" b="0" dirty="0">
              <a:solidFill>
                <a:srgbClr val="575756"/>
              </a:solidFill>
              <a:latin typeface="Open Sans"/>
              <a:ea typeface="Open Sans"/>
              <a:cs typeface="Open Sans"/>
              <a:sym typeface="Open Sans"/>
            </a:endParaRPr>
          </a:p>
        </p:txBody>
      </p:sp>
    </p:spTree>
    <p:extLst>
      <p:ext uri="{BB962C8B-B14F-4D97-AF65-F5344CB8AC3E}">
        <p14:creationId xmlns:p14="http://schemas.microsoft.com/office/powerpoint/2010/main" val="2313462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5826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8469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0302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dirty="0"/>
          </a:p>
        </p:txBody>
      </p:sp>
    </p:spTree>
    <p:extLst>
      <p:ext uri="{BB962C8B-B14F-4D97-AF65-F5344CB8AC3E}">
        <p14:creationId xmlns:p14="http://schemas.microsoft.com/office/powerpoint/2010/main" val="242931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2361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14685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021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7589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36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794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lang="en-US" b="1" dirty="0"/>
          </a:p>
        </p:txBody>
      </p:sp>
    </p:spTree>
    <p:extLst>
      <p:ext uri="{BB962C8B-B14F-4D97-AF65-F5344CB8AC3E}">
        <p14:creationId xmlns:p14="http://schemas.microsoft.com/office/powerpoint/2010/main" val="3763527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lang="en-IN" sz="1100" b="0" dirty="0">
              <a:solidFill>
                <a:srgbClr val="575756"/>
              </a:solidFill>
              <a:latin typeface="Open Sans"/>
              <a:ea typeface="Open Sans"/>
              <a:cs typeface="Open Sans"/>
              <a:sym typeface="Open Sans"/>
            </a:endParaRPr>
          </a:p>
        </p:txBody>
      </p:sp>
    </p:spTree>
    <p:extLst>
      <p:ext uri="{BB962C8B-B14F-4D97-AF65-F5344CB8AC3E}">
        <p14:creationId xmlns:p14="http://schemas.microsoft.com/office/powerpoint/2010/main" val="217821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dirty="0"/>
          </a:p>
        </p:txBody>
      </p:sp>
    </p:spTree>
    <p:extLst>
      <p:ext uri="{BB962C8B-B14F-4D97-AF65-F5344CB8AC3E}">
        <p14:creationId xmlns:p14="http://schemas.microsoft.com/office/powerpoint/2010/main" val="1104934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3224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bg>
      <p:bgPr>
        <a:solidFill>
          <a:srgbClr val="FFFFFF"/>
        </a:solidFill>
        <a:effectLst/>
      </p:bgPr>
    </p:bg>
    <p:spTree>
      <p:nvGrpSpPr>
        <p:cNvPr id="1" name="Shape 9"/>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2681" r="3928"/>
          <a:stretch/>
        </p:blipFill>
        <p:spPr>
          <a:xfrm>
            <a:off x="3488200" y="1"/>
            <a:ext cx="5662378" cy="5143500"/>
          </a:xfrm>
          <a:prstGeom prst="rect">
            <a:avLst/>
          </a:prstGeom>
        </p:spPr>
      </p:pic>
      <p:sp>
        <p:nvSpPr>
          <p:cNvPr id="10" name="Google Shape;10;p2"/>
          <p:cNvSpPr txBox="1">
            <a:spLocks noGrp="1"/>
          </p:cNvSpPr>
          <p:nvPr>
            <p:ph type="ctrTitle"/>
          </p:nvPr>
        </p:nvSpPr>
        <p:spPr>
          <a:xfrm>
            <a:off x="595850" y="2906213"/>
            <a:ext cx="5012899" cy="1188000"/>
          </a:xfrm>
          <a:prstGeom prst="rect">
            <a:avLst/>
          </a:prstGeom>
        </p:spPr>
        <p:txBody>
          <a:bodyPr spcFirstLastPara="1" wrap="square" lIns="91425" tIns="91425" rIns="91425" bIns="91425" anchor="b" anchorCtr="0">
            <a:noAutofit/>
          </a:bodyPr>
          <a:lstStyle>
            <a:lvl1pPr lvl="0">
              <a:spcBef>
                <a:spcPts val="0"/>
              </a:spcBef>
              <a:spcAft>
                <a:spcPts val="0"/>
              </a:spcAft>
              <a:buSzPts val="5800"/>
              <a:buNone/>
              <a:defRPr sz="3000"/>
            </a:lvl1pPr>
            <a:lvl2pPr lvl="1" algn="ctr">
              <a:spcBef>
                <a:spcPts val="0"/>
              </a:spcBef>
              <a:spcAft>
                <a:spcPts val="0"/>
              </a:spcAft>
              <a:buSzPts val="5800"/>
              <a:buNone/>
              <a:defRPr sz="5800"/>
            </a:lvl2pPr>
            <a:lvl3pPr lvl="2" algn="ctr">
              <a:spcBef>
                <a:spcPts val="0"/>
              </a:spcBef>
              <a:spcAft>
                <a:spcPts val="0"/>
              </a:spcAft>
              <a:buSzPts val="5800"/>
              <a:buNone/>
              <a:defRPr sz="5800"/>
            </a:lvl3pPr>
            <a:lvl4pPr lvl="3" algn="ctr">
              <a:spcBef>
                <a:spcPts val="0"/>
              </a:spcBef>
              <a:spcAft>
                <a:spcPts val="0"/>
              </a:spcAft>
              <a:buSzPts val="5800"/>
              <a:buNone/>
              <a:defRPr sz="5800"/>
            </a:lvl4pPr>
            <a:lvl5pPr lvl="4" algn="ctr">
              <a:spcBef>
                <a:spcPts val="0"/>
              </a:spcBef>
              <a:spcAft>
                <a:spcPts val="0"/>
              </a:spcAft>
              <a:buSzPts val="5800"/>
              <a:buNone/>
              <a:defRPr sz="5800"/>
            </a:lvl5pPr>
            <a:lvl6pPr lvl="5" algn="ctr">
              <a:spcBef>
                <a:spcPts val="0"/>
              </a:spcBef>
              <a:spcAft>
                <a:spcPts val="0"/>
              </a:spcAft>
              <a:buSzPts val="5800"/>
              <a:buNone/>
              <a:defRPr sz="5800"/>
            </a:lvl6pPr>
            <a:lvl7pPr lvl="6" algn="ctr">
              <a:spcBef>
                <a:spcPts val="0"/>
              </a:spcBef>
              <a:spcAft>
                <a:spcPts val="0"/>
              </a:spcAft>
              <a:buSzPts val="5800"/>
              <a:buNone/>
              <a:defRPr sz="5800"/>
            </a:lvl7pPr>
            <a:lvl8pPr lvl="7" algn="ctr">
              <a:spcBef>
                <a:spcPts val="0"/>
              </a:spcBef>
              <a:spcAft>
                <a:spcPts val="0"/>
              </a:spcAft>
              <a:buSzPts val="5800"/>
              <a:buNone/>
              <a:defRPr sz="5800"/>
            </a:lvl8pPr>
            <a:lvl9pPr lvl="8" algn="ctr">
              <a:spcBef>
                <a:spcPts val="0"/>
              </a:spcBef>
              <a:spcAft>
                <a:spcPts val="0"/>
              </a:spcAft>
              <a:buSzPts val="5800"/>
              <a:buNone/>
              <a:defRPr sz="5800"/>
            </a:lvl9pPr>
          </a:lstStyle>
          <a:p>
            <a:endParaRPr dirty="0"/>
          </a:p>
        </p:txBody>
      </p:sp>
      <p:sp>
        <p:nvSpPr>
          <p:cNvPr id="11" name="Google Shape;11;p2"/>
          <p:cNvSpPr/>
          <p:nvPr/>
        </p:nvSpPr>
        <p:spPr>
          <a:xfrm>
            <a:off x="595850" y="4392919"/>
            <a:ext cx="6016800" cy="126300"/>
          </a:xfrm>
          <a:prstGeom prst="rect">
            <a:avLst/>
          </a:pr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Rectangle 3"/>
          <p:cNvSpPr/>
          <p:nvPr userDrawn="1"/>
        </p:nvSpPr>
        <p:spPr>
          <a:xfrm>
            <a:off x="443450" y="0"/>
            <a:ext cx="2763826" cy="9625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5" name="Google Shape;21;p25"/>
          <p:cNvPicPr preferRelativeResize="0"/>
          <p:nvPr userDrawn="1"/>
        </p:nvPicPr>
        <p:blipFill>
          <a:blip r:embed="rId3">
            <a:alphaModFix/>
          </a:blip>
          <a:stretch>
            <a:fillRect/>
          </a:stretch>
        </p:blipFill>
        <p:spPr>
          <a:xfrm>
            <a:off x="567203" y="176646"/>
            <a:ext cx="2487132" cy="565874"/>
          </a:xfrm>
          <a:prstGeom prst="rect">
            <a:avLst/>
          </a:prstGeom>
          <a:noFill/>
          <a:ln>
            <a:noFill/>
          </a:ln>
        </p:spPr>
      </p:pic>
      <p:sp>
        <p:nvSpPr>
          <p:cNvPr id="8" name="Google Shape;11;p2"/>
          <p:cNvSpPr/>
          <p:nvPr userDrawn="1"/>
        </p:nvSpPr>
        <p:spPr>
          <a:xfrm>
            <a:off x="3488200" y="4392919"/>
            <a:ext cx="3124450" cy="126300"/>
          </a:xfrm>
          <a:prstGeom prst="rect">
            <a:avLst/>
          </a:prstGeom>
          <a:solidFill>
            <a:srgbClr val="009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 Gold">
  <p:cSld name="Blank - Gold">
    <p:bg>
      <p:bgPr>
        <a:solidFill>
          <a:srgbClr val="0A9FD9"/>
        </a:solidFill>
        <a:effectLst/>
      </p:bgPr>
    </p:bg>
    <p:spTree>
      <p:nvGrpSpPr>
        <p:cNvPr id="1" name="Shape 88"/>
        <p:cNvGrpSpPr/>
        <p:nvPr/>
      </p:nvGrpSpPr>
      <p:grpSpPr>
        <a:xfrm>
          <a:off x="0" y="0"/>
          <a:ext cx="0" cy="0"/>
          <a:chOff x="0" y="0"/>
          <a:chExt cx="0" cy="0"/>
        </a:xfrm>
      </p:grpSpPr>
      <p:sp>
        <p:nvSpPr>
          <p:cNvPr id="89" name="Google Shape;89;p18"/>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9319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 Gold">
  <p:cSld name="TITLE_1_3_1">
    <p:bg>
      <p:bgPr>
        <a:solidFill>
          <a:srgbClr val="0A9FD9"/>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65775" y="1583344"/>
            <a:ext cx="60093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 name="Google Shape;19;p4"/>
          <p:cNvSpPr txBox="1">
            <a:spLocks noGrp="1"/>
          </p:cNvSpPr>
          <p:nvPr>
            <p:ph type="subTitle" idx="1"/>
          </p:nvPr>
        </p:nvSpPr>
        <p:spPr>
          <a:xfrm>
            <a:off x="481675" y="3494044"/>
            <a:ext cx="6093600" cy="8193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a:latin typeface="Montserrat"/>
                <a:ea typeface="Montserrat"/>
                <a:cs typeface="Montserrat"/>
                <a:sym typeface="Montserrat"/>
              </a:defRPr>
            </a:lvl1pPr>
            <a:lvl2pPr lvl="1" rtl="0">
              <a:spcBef>
                <a:spcPts val="0"/>
              </a:spcBef>
              <a:spcAft>
                <a:spcPts val="0"/>
              </a:spcAft>
              <a:buSzPts val="3000"/>
              <a:buFont typeface="Montserrat"/>
              <a:buNone/>
              <a:defRPr sz="3000">
                <a:latin typeface="Montserrat"/>
                <a:ea typeface="Montserrat"/>
                <a:cs typeface="Montserrat"/>
                <a:sym typeface="Montserrat"/>
              </a:defRPr>
            </a:lvl2pPr>
            <a:lvl3pPr lvl="2" rtl="0">
              <a:spcBef>
                <a:spcPts val="0"/>
              </a:spcBef>
              <a:spcAft>
                <a:spcPts val="0"/>
              </a:spcAft>
              <a:buSzPts val="3000"/>
              <a:buFont typeface="Montserrat"/>
              <a:buNone/>
              <a:defRPr sz="3000">
                <a:latin typeface="Montserrat"/>
                <a:ea typeface="Montserrat"/>
                <a:cs typeface="Montserrat"/>
                <a:sym typeface="Montserrat"/>
              </a:defRPr>
            </a:lvl3pPr>
            <a:lvl4pPr lvl="3" rtl="0">
              <a:spcBef>
                <a:spcPts val="0"/>
              </a:spcBef>
              <a:spcAft>
                <a:spcPts val="0"/>
              </a:spcAft>
              <a:buSzPts val="3000"/>
              <a:buFont typeface="Montserrat"/>
              <a:buNone/>
              <a:defRPr sz="3000">
                <a:latin typeface="Montserrat"/>
                <a:ea typeface="Montserrat"/>
                <a:cs typeface="Montserrat"/>
                <a:sym typeface="Montserrat"/>
              </a:defRPr>
            </a:lvl4pPr>
            <a:lvl5pPr lvl="4" rtl="0">
              <a:spcBef>
                <a:spcPts val="0"/>
              </a:spcBef>
              <a:spcAft>
                <a:spcPts val="0"/>
              </a:spcAft>
              <a:buSzPts val="3000"/>
              <a:buFont typeface="Montserrat"/>
              <a:buNone/>
              <a:defRPr sz="3000">
                <a:latin typeface="Montserrat"/>
                <a:ea typeface="Montserrat"/>
                <a:cs typeface="Montserrat"/>
                <a:sym typeface="Montserrat"/>
              </a:defRPr>
            </a:lvl5pPr>
            <a:lvl6pPr lvl="5" rtl="0">
              <a:spcBef>
                <a:spcPts val="0"/>
              </a:spcBef>
              <a:spcAft>
                <a:spcPts val="0"/>
              </a:spcAft>
              <a:buSzPts val="3000"/>
              <a:buFont typeface="Montserrat"/>
              <a:buNone/>
              <a:defRPr sz="3000">
                <a:latin typeface="Montserrat"/>
                <a:ea typeface="Montserrat"/>
                <a:cs typeface="Montserrat"/>
                <a:sym typeface="Montserrat"/>
              </a:defRPr>
            </a:lvl6pPr>
            <a:lvl7pPr lvl="6" rtl="0">
              <a:spcBef>
                <a:spcPts val="0"/>
              </a:spcBef>
              <a:spcAft>
                <a:spcPts val="0"/>
              </a:spcAft>
              <a:buSzPts val="3000"/>
              <a:buFont typeface="Montserrat"/>
              <a:buNone/>
              <a:defRPr sz="3000">
                <a:latin typeface="Montserrat"/>
                <a:ea typeface="Montserrat"/>
                <a:cs typeface="Montserrat"/>
                <a:sym typeface="Montserrat"/>
              </a:defRPr>
            </a:lvl7pPr>
            <a:lvl8pPr lvl="7" rtl="0">
              <a:spcBef>
                <a:spcPts val="0"/>
              </a:spcBef>
              <a:spcAft>
                <a:spcPts val="0"/>
              </a:spcAft>
              <a:buSzPts val="3000"/>
              <a:buFont typeface="Montserrat"/>
              <a:buNone/>
              <a:defRPr sz="3000">
                <a:latin typeface="Montserrat"/>
                <a:ea typeface="Montserrat"/>
                <a:cs typeface="Montserrat"/>
                <a:sym typeface="Montserrat"/>
              </a:defRPr>
            </a:lvl8pPr>
            <a:lvl9pPr lvl="8" rtl="0">
              <a:spcBef>
                <a:spcPts val="0"/>
              </a:spcBef>
              <a:spcAft>
                <a:spcPts val="0"/>
              </a:spcAft>
              <a:buSzPts val="3000"/>
              <a:buFont typeface="Montserrat"/>
              <a:buNone/>
              <a:defRPr sz="3000">
                <a:latin typeface="Montserrat"/>
                <a:ea typeface="Montserrat"/>
                <a:cs typeface="Montserrat"/>
                <a:sym typeface="Montserrat"/>
              </a:defRPr>
            </a:lvl9pPr>
          </a:lstStyle>
          <a:p>
            <a:endParaRPr/>
          </a:p>
        </p:txBody>
      </p:sp>
      <p:sp>
        <p:nvSpPr>
          <p:cNvPr id="20" name="Google Shape;20;p4"/>
          <p:cNvSpPr/>
          <p:nvPr/>
        </p:nvSpPr>
        <p:spPr>
          <a:xfrm>
            <a:off x="581050" y="3055519"/>
            <a:ext cx="60168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 Teal">
  <p:cSld name="TITLE_1_1">
    <p:spTree>
      <p:nvGrpSpPr>
        <p:cNvPr id="1" name="Shape 22"/>
        <p:cNvGrpSpPr/>
        <p:nvPr/>
      </p:nvGrpSpPr>
      <p:grpSpPr>
        <a:xfrm>
          <a:off x="0" y="0"/>
          <a:ext cx="0" cy="0"/>
          <a:chOff x="0" y="0"/>
          <a:chExt cx="0" cy="0"/>
        </a:xfrm>
      </p:grpSpPr>
      <p:sp>
        <p:nvSpPr>
          <p:cNvPr id="23" name="Google Shape;23;p5"/>
          <p:cNvSpPr txBox="1">
            <a:spLocks noGrp="1"/>
          </p:cNvSpPr>
          <p:nvPr>
            <p:ph type="body" idx="1"/>
          </p:nvPr>
        </p:nvSpPr>
        <p:spPr>
          <a:xfrm>
            <a:off x="1513800" y="2161800"/>
            <a:ext cx="6116400" cy="819900"/>
          </a:xfrm>
          <a:prstGeom prst="rect">
            <a:avLst/>
          </a:prstGeom>
        </p:spPr>
        <p:txBody>
          <a:bodyPr spcFirstLastPara="1" wrap="square" lIns="91425" tIns="91425" rIns="91425" bIns="91425" anchor="t" anchorCtr="0">
            <a:noAutofit/>
          </a:bodyPr>
          <a:lstStyle>
            <a:lvl1pPr marL="457200" lvl="0" indent="-355600" algn="ctr" rtl="0">
              <a:spcBef>
                <a:spcPts val="600"/>
              </a:spcBef>
              <a:spcAft>
                <a:spcPts val="0"/>
              </a:spcAft>
              <a:buSzPts val="2000"/>
              <a:buChar char="○"/>
              <a:defRPr i="1"/>
            </a:lvl1pPr>
            <a:lvl2pPr marL="914400" lvl="1" indent="-355600" algn="ctr" rtl="0">
              <a:spcBef>
                <a:spcPts val="0"/>
              </a:spcBef>
              <a:spcAft>
                <a:spcPts val="0"/>
              </a:spcAft>
              <a:buSzPts val="2000"/>
              <a:buChar char="●"/>
              <a:defRPr i="1"/>
            </a:lvl2pPr>
            <a:lvl3pPr marL="1371600" lvl="2" indent="-355600" algn="ctr" rtl="0">
              <a:spcBef>
                <a:spcPts val="0"/>
              </a:spcBef>
              <a:spcAft>
                <a:spcPts val="0"/>
              </a:spcAft>
              <a:buSzPts val="2000"/>
              <a:buChar char="■"/>
              <a:defRPr i="1"/>
            </a:lvl3pPr>
            <a:lvl4pPr marL="1828800" lvl="3" indent="-355600" algn="ctr" rtl="0">
              <a:spcBef>
                <a:spcPts val="0"/>
              </a:spcBef>
              <a:spcAft>
                <a:spcPts val="0"/>
              </a:spcAft>
              <a:buSzPts val="2000"/>
              <a:buChar char="●"/>
              <a:defRPr i="1"/>
            </a:lvl4pPr>
            <a:lvl5pPr marL="2286000" lvl="4" indent="-355600" algn="ctr" rtl="0">
              <a:spcBef>
                <a:spcPts val="0"/>
              </a:spcBef>
              <a:spcAft>
                <a:spcPts val="0"/>
              </a:spcAft>
              <a:buSzPts val="2000"/>
              <a:buChar char="○"/>
              <a:defRPr i="1"/>
            </a:lvl5pPr>
            <a:lvl6pPr marL="2743200" lvl="5" indent="-355600" algn="ctr" rtl="0">
              <a:spcBef>
                <a:spcPts val="0"/>
              </a:spcBef>
              <a:spcAft>
                <a:spcPts val="0"/>
              </a:spcAft>
              <a:buSzPts val="2000"/>
              <a:buChar char="■"/>
              <a:defRPr i="1"/>
            </a:lvl6pPr>
            <a:lvl7pPr marL="3200400" lvl="6" indent="-355600" algn="ctr" rtl="0">
              <a:spcBef>
                <a:spcPts val="0"/>
              </a:spcBef>
              <a:spcAft>
                <a:spcPts val="0"/>
              </a:spcAft>
              <a:buSzPts val="2000"/>
              <a:buChar char="●"/>
              <a:defRPr i="1"/>
            </a:lvl7pPr>
            <a:lvl8pPr marL="3657600" lvl="7" indent="-355600" algn="ctr" rtl="0">
              <a:spcBef>
                <a:spcPts val="0"/>
              </a:spcBef>
              <a:spcAft>
                <a:spcPts val="0"/>
              </a:spcAft>
              <a:buSzPts val="2000"/>
              <a:buChar char="○"/>
              <a:defRPr i="1"/>
            </a:lvl8pPr>
            <a:lvl9pPr marL="4114800" lvl="8" indent="-355600" algn="ctr">
              <a:spcBef>
                <a:spcPts val="0"/>
              </a:spcBef>
              <a:spcAft>
                <a:spcPts val="0"/>
              </a:spcAft>
              <a:buSzPts val="2000"/>
              <a:buChar char="■"/>
              <a:defRPr i="1"/>
            </a:lvl9pPr>
          </a:lstStyle>
          <a:p>
            <a:endParaRPr/>
          </a:p>
        </p:txBody>
      </p:sp>
      <p:sp>
        <p:nvSpPr>
          <p:cNvPr id="24" name="Google Shape;24;p5"/>
          <p:cNvSpPr txBox="1"/>
          <p:nvPr/>
        </p:nvSpPr>
        <p:spPr>
          <a:xfrm>
            <a:off x="3593400" y="11814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dirty="0">
                <a:solidFill>
                  <a:srgbClr val="FFFFFF"/>
                </a:solidFill>
                <a:latin typeface="Times New Roman"/>
                <a:ea typeface="Times New Roman"/>
                <a:cs typeface="Times New Roman"/>
                <a:sym typeface="Times New Roman"/>
              </a:rPr>
              <a:t>“</a:t>
            </a:r>
            <a:endParaRPr sz="9600" b="1" dirty="0">
              <a:solidFill>
                <a:srgbClr val="FFFFFF"/>
              </a:solidFill>
              <a:latin typeface="Times New Roman"/>
              <a:ea typeface="Times New Roman"/>
              <a:cs typeface="Times New Roman"/>
              <a:sym typeface="Times New Roman"/>
            </a:endParaRPr>
          </a:p>
        </p:txBody>
      </p:sp>
      <p:sp>
        <p:nvSpPr>
          <p:cNvPr id="25" name="Google Shape;25;p5"/>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5"/>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5"/>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457200" y="428569"/>
            <a:ext cx="8229600" cy="5730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endParaRPr/>
          </a:p>
        </p:txBody>
      </p:sp>
      <p:sp>
        <p:nvSpPr>
          <p:cNvPr id="54" name="Google Shape;54;p10"/>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10"/>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rgbClr val="0A9FD9"/>
        </a:solidFill>
        <a:effectLst/>
      </p:bgPr>
    </p:bg>
    <p:spTree>
      <p:nvGrpSpPr>
        <p:cNvPr id="1" name="Shape 62"/>
        <p:cNvGrpSpPr/>
        <p:nvPr/>
      </p:nvGrpSpPr>
      <p:grpSpPr>
        <a:xfrm>
          <a:off x="0" y="0"/>
          <a:ext cx="0" cy="0"/>
          <a:chOff x="0" y="0"/>
          <a:chExt cx="0" cy="0"/>
        </a:xfrm>
      </p:grpSpPr>
      <p:sp>
        <p:nvSpPr>
          <p:cNvPr id="63" name="Google Shape;63;p13"/>
          <p:cNvSpPr/>
          <p:nvPr/>
        </p:nvSpPr>
        <p:spPr>
          <a:xfrm>
            <a:off x="0" y="318620"/>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28327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chemeClr val="bg1"/>
        </a:solidFill>
        <a:effectLst/>
      </p:bgPr>
    </p:bg>
    <p:spTree>
      <p:nvGrpSpPr>
        <p:cNvPr id="1" name="Shape 62"/>
        <p:cNvGrpSpPr/>
        <p:nvPr/>
      </p:nvGrpSpPr>
      <p:grpSpPr>
        <a:xfrm>
          <a:off x="0" y="0"/>
          <a:ext cx="0" cy="0"/>
          <a:chOff x="0" y="0"/>
          <a:chExt cx="0" cy="0"/>
        </a:xfrm>
      </p:grpSpPr>
      <p:sp>
        <p:nvSpPr>
          <p:cNvPr id="63" name="Google Shape;63;p13"/>
          <p:cNvSpPr/>
          <p:nvPr/>
        </p:nvSpPr>
        <p:spPr>
          <a:xfrm>
            <a:off x="0" y="318620"/>
            <a:ext cx="412800" cy="258000"/>
          </a:xfrm>
          <a:prstGeom prst="rect">
            <a:avLst/>
          </a:prstGeom>
          <a:solidFill>
            <a:srgbClr val="009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36773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 Gold">
  <p:cSld name="TITLE_AND_TWO_COLUMNS_2_1">
    <p:bg>
      <p:bgPr>
        <a:solidFill>
          <a:srgbClr val="0A9FD9"/>
        </a:solidFill>
        <a:effectLst/>
      </p:bgPr>
    </p:bg>
    <p:spTree>
      <p:nvGrpSpPr>
        <p:cNvPr id="1" name="Shape 67"/>
        <p:cNvGrpSpPr/>
        <p:nvPr/>
      </p:nvGrpSpPr>
      <p:grpSpPr>
        <a:xfrm>
          <a:off x="0" y="0"/>
          <a:ext cx="0" cy="0"/>
          <a:chOff x="0" y="0"/>
          <a:chExt cx="0" cy="0"/>
        </a:xfrm>
      </p:grpSpPr>
      <p:sp>
        <p:nvSpPr>
          <p:cNvPr id="68" name="Google Shape;68;p14"/>
          <p:cNvSpPr/>
          <p:nvPr/>
        </p:nvSpPr>
        <p:spPr>
          <a:xfrm>
            <a:off x="0" y="1069462"/>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p14"/>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0" name="Google Shape;70;p14"/>
          <p:cNvSpPr txBox="1">
            <a:spLocks noGrp="1"/>
          </p:cNvSpPr>
          <p:nvPr>
            <p:ph type="body" idx="1"/>
          </p:nvPr>
        </p:nvSpPr>
        <p:spPr>
          <a:xfrm>
            <a:off x="457200" y="1852210"/>
            <a:ext cx="3561000" cy="30738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
        <p:nvSpPr>
          <p:cNvPr id="71" name="Google Shape;71;p14"/>
          <p:cNvSpPr txBox="1">
            <a:spLocks noGrp="1"/>
          </p:cNvSpPr>
          <p:nvPr>
            <p:ph type="body" idx="2"/>
          </p:nvPr>
        </p:nvSpPr>
        <p:spPr>
          <a:xfrm>
            <a:off x="5131069" y="1852125"/>
            <a:ext cx="3600000" cy="30738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
        <p:nvSpPr>
          <p:cNvPr id="72" name="Google Shape;72;p1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 Gold">
  <p:cSld name="CAPTION_ONLY_1_1">
    <p:bg>
      <p:bgPr>
        <a:solidFill>
          <a:srgbClr val="0A9FD9"/>
        </a:solidFill>
        <a:effectLst/>
      </p:bgPr>
    </p:bg>
    <p:spTree>
      <p:nvGrpSpPr>
        <p:cNvPr id="1" name="Shape 84"/>
        <p:cNvGrpSpPr/>
        <p:nvPr/>
      </p:nvGrpSpPr>
      <p:grpSpPr>
        <a:xfrm>
          <a:off x="0" y="0"/>
          <a:ext cx="0" cy="0"/>
          <a:chOff x="0" y="0"/>
          <a:chExt cx="0" cy="0"/>
        </a:xfrm>
      </p:grpSpPr>
      <p:sp>
        <p:nvSpPr>
          <p:cNvPr id="85" name="Google Shape;85;p17"/>
          <p:cNvSpPr txBox="1">
            <a:spLocks noGrp="1"/>
          </p:cNvSpPr>
          <p:nvPr>
            <p:ph type="body" idx="1"/>
          </p:nvPr>
        </p:nvSpPr>
        <p:spPr>
          <a:xfrm>
            <a:off x="588700" y="4406306"/>
            <a:ext cx="7966500" cy="2787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SzPts val="1800"/>
              <a:buNone/>
              <a:defRPr sz="1800"/>
            </a:lvl1pPr>
          </a:lstStyle>
          <a:p>
            <a:endParaRPr/>
          </a:p>
        </p:txBody>
      </p:sp>
      <p:sp>
        <p:nvSpPr>
          <p:cNvPr id="86" name="Google Shape;86;p17"/>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87;p17"/>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chemeClr val="bg1"/>
        </a:solidFill>
        <a:effectLst/>
      </p:bgPr>
    </p:bg>
    <p:spTree>
      <p:nvGrpSpPr>
        <p:cNvPr id="1" name="Shape 62"/>
        <p:cNvGrpSpPr/>
        <p:nvPr/>
      </p:nvGrpSpPr>
      <p:grpSpPr>
        <a:xfrm>
          <a:off x="0" y="0"/>
          <a:ext cx="0" cy="0"/>
          <a:chOff x="0" y="0"/>
          <a:chExt cx="0" cy="0"/>
        </a:xfrm>
      </p:grpSpPr>
      <p:sp>
        <p:nvSpPr>
          <p:cNvPr id="63" name="Google Shape;63;p13"/>
          <p:cNvSpPr/>
          <p:nvPr/>
        </p:nvSpPr>
        <p:spPr>
          <a:xfrm>
            <a:off x="0" y="189620"/>
            <a:ext cx="412800" cy="258000"/>
          </a:xfrm>
          <a:prstGeom prst="rect">
            <a:avLst/>
          </a:prstGeom>
          <a:solidFill>
            <a:srgbClr val="0A9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599341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47620"/>
            <a:ext cx="8229600" cy="107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1pPr>
            <a:lvl2pPr lvl="1">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2pPr>
            <a:lvl3pPr lvl="2">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3pPr>
            <a:lvl4pPr lvl="3">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4pPr>
            <a:lvl5pPr lvl="4">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5pPr>
            <a:lvl6pPr lvl="5">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6pPr>
            <a:lvl7pPr lvl="6">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7pPr>
            <a:lvl8pPr lvl="7">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8pPr>
            <a:lvl9pPr lvl="8">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561950" y="1880794"/>
            <a:ext cx="8020200" cy="2815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1pPr>
            <a:lvl2pPr marL="914400" lvl="1"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2pPr>
            <a:lvl3pPr marL="1371600" lvl="2"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3pPr>
            <a:lvl4pPr marL="1828800" lvl="3"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4pPr>
            <a:lvl5pPr marL="2286000" lvl="4"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5pPr>
            <a:lvl6pPr marL="2743200" lvl="5"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6pPr>
            <a:lvl7pPr marL="3200400" lvl="6"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7pPr>
            <a:lvl8pPr marL="3657600" lvl="7"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8pPr>
            <a:lvl9pPr marL="4114800" lvl="8"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556775" y="4777350"/>
            <a:ext cx="548700" cy="290100"/>
          </a:xfrm>
          <a:prstGeom prst="rect">
            <a:avLst/>
          </a:prstGeom>
          <a:noFill/>
          <a:ln>
            <a:noFill/>
          </a:ln>
        </p:spPr>
        <p:txBody>
          <a:bodyPr spcFirstLastPara="1" wrap="square" lIns="91425" tIns="91425" rIns="91425" bIns="91425" anchor="t" anchorCtr="0">
            <a:noAutofit/>
          </a:bodyPr>
          <a:lstStyle>
            <a:lvl1pPr lvl="0" algn="r">
              <a:buNone/>
              <a:defRPr sz="1100">
                <a:solidFill>
                  <a:schemeClr val="lt1"/>
                </a:solidFill>
                <a:latin typeface="Montserrat"/>
                <a:ea typeface="Montserrat"/>
                <a:cs typeface="Montserrat"/>
                <a:sym typeface="Montserrat"/>
              </a:defRPr>
            </a:lvl1pPr>
            <a:lvl2pPr lvl="1" algn="r">
              <a:buNone/>
              <a:defRPr sz="1100">
                <a:solidFill>
                  <a:schemeClr val="lt1"/>
                </a:solidFill>
                <a:latin typeface="Montserrat"/>
                <a:ea typeface="Montserrat"/>
                <a:cs typeface="Montserrat"/>
                <a:sym typeface="Montserrat"/>
              </a:defRPr>
            </a:lvl2pPr>
            <a:lvl3pPr lvl="2" algn="r">
              <a:buNone/>
              <a:defRPr sz="1100">
                <a:solidFill>
                  <a:schemeClr val="lt1"/>
                </a:solidFill>
                <a:latin typeface="Montserrat"/>
                <a:ea typeface="Montserrat"/>
                <a:cs typeface="Montserrat"/>
                <a:sym typeface="Montserrat"/>
              </a:defRPr>
            </a:lvl3pPr>
            <a:lvl4pPr lvl="3" algn="r">
              <a:buNone/>
              <a:defRPr sz="1100">
                <a:solidFill>
                  <a:schemeClr val="lt1"/>
                </a:solidFill>
                <a:latin typeface="Montserrat"/>
                <a:ea typeface="Montserrat"/>
                <a:cs typeface="Montserrat"/>
                <a:sym typeface="Montserrat"/>
              </a:defRPr>
            </a:lvl4pPr>
            <a:lvl5pPr lvl="4" algn="r">
              <a:buNone/>
              <a:defRPr sz="1100">
                <a:solidFill>
                  <a:schemeClr val="lt1"/>
                </a:solidFill>
                <a:latin typeface="Montserrat"/>
                <a:ea typeface="Montserrat"/>
                <a:cs typeface="Montserrat"/>
                <a:sym typeface="Montserrat"/>
              </a:defRPr>
            </a:lvl5pPr>
            <a:lvl6pPr lvl="5" algn="r">
              <a:buNone/>
              <a:defRPr sz="1100">
                <a:solidFill>
                  <a:schemeClr val="lt1"/>
                </a:solidFill>
                <a:latin typeface="Montserrat"/>
                <a:ea typeface="Montserrat"/>
                <a:cs typeface="Montserrat"/>
                <a:sym typeface="Montserrat"/>
              </a:defRPr>
            </a:lvl6pPr>
            <a:lvl7pPr lvl="6" algn="r">
              <a:buNone/>
              <a:defRPr sz="1100">
                <a:solidFill>
                  <a:schemeClr val="lt1"/>
                </a:solidFill>
                <a:latin typeface="Montserrat"/>
                <a:ea typeface="Montserrat"/>
                <a:cs typeface="Montserrat"/>
                <a:sym typeface="Montserrat"/>
              </a:defRPr>
            </a:lvl7pPr>
            <a:lvl8pPr lvl="7" algn="r">
              <a:buNone/>
              <a:defRPr sz="1100">
                <a:solidFill>
                  <a:schemeClr val="lt1"/>
                </a:solidFill>
                <a:latin typeface="Montserrat"/>
                <a:ea typeface="Montserrat"/>
                <a:cs typeface="Montserrat"/>
                <a:sym typeface="Montserrat"/>
              </a:defRPr>
            </a:lvl8pPr>
            <a:lvl9pPr lvl="8" algn="r">
              <a:buNone/>
              <a:defRPr sz="11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6" r:id="rId4"/>
    <p:sldLayoutId id="2147483667" r:id="rId5"/>
    <p:sldLayoutId id="2147483668" r:id="rId6"/>
    <p:sldLayoutId id="2147483660" r:id="rId7"/>
    <p:sldLayoutId id="2147483663" r:id="rId8"/>
    <p:sldLayoutId id="2147483666" r:id="rId9"/>
    <p:sldLayoutId id="2147483669"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hyperlink" Target="https://powermin.gov.in/sites/default/files/webform/notices/Green_Hydrogen_Policy.pdf" TargetMode="External"/><Relationship Id="rId3" Type="http://schemas.openxmlformats.org/officeDocument/2006/relationships/tags" Target="../tags/tag3.xml"/><Relationship Id="rId7" Type="http://schemas.openxmlformats.org/officeDocument/2006/relationships/slideLayout" Target="../slideLayouts/slideLayout9.xml"/><Relationship Id="rId12" Type="http://schemas.openxmlformats.org/officeDocument/2006/relationships/hyperlink" Target="https://img.saurenergy.com/2022/03/mnre-order-on-almm-_28_03_22.pdf" TargetMode="External"/><Relationship Id="rId17" Type="http://schemas.openxmlformats.org/officeDocument/2006/relationships/hyperlink" Target="https://cercind.gov.in/2022/orders/169-MP-2021.pdf" TargetMode="External"/><Relationship Id="rId2" Type="http://schemas.openxmlformats.org/officeDocument/2006/relationships/tags" Target="../tags/tag2.xml"/><Relationship Id="rId16" Type="http://schemas.openxmlformats.org/officeDocument/2006/relationships/hyperlink" Target="https://mnre.gov.in/img/documents/uploads/file_f-1646375903794.pdf"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hyperlink" Target="https://mnre.gov.in/img/documents/uploads/file_f-1642076985274.pdf" TargetMode="External"/><Relationship Id="rId5" Type="http://schemas.openxmlformats.org/officeDocument/2006/relationships/tags" Target="../tags/tag5.xml"/><Relationship Id="rId15" Type="http://schemas.openxmlformats.org/officeDocument/2006/relationships/hyperlink" Target="https://mnre.gov.in/img/documents/uploads/file_f-1644909209115.pdf" TargetMode="External"/><Relationship Id="rId10" Type="http://schemas.openxmlformats.org/officeDocument/2006/relationships/hyperlink" Target="https://mnre.gov.in/img/documents/uploads/file_f-1640753635591.xlsx" TargetMode="External"/><Relationship Id="rId4" Type="http://schemas.openxmlformats.org/officeDocument/2006/relationships/tags" Target="../tags/tag4.xml"/><Relationship Id="rId9" Type="http://schemas.openxmlformats.org/officeDocument/2006/relationships/hyperlink" Target="https://www.ireda.in/images/HTMLfiles/MNRE%20PLI%20Scheme-%20Updated%20Bucket%e2%80%90Share%20of%20Beneficiaries%20and%20Waiting%20List%20dated%2002122021.pdf" TargetMode="External"/><Relationship Id="rId14" Type="http://schemas.openxmlformats.org/officeDocument/2006/relationships/hyperlink" Target="https://cercind.gov.in/Regulations/168_reg.pdf" TargetMode="External"/></Relationships>
</file>

<file path=ppt/slides/_rels/slide1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hyperlink" Target="https://oilprice.com/Energy/Energy-General/10-Energy-Stocks-Defying-The-COVID-19-Slump.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vaadaenergy.com/wp-content/uploads/2022/02/2022-02-28_Green-Bond-Press-Release_v1.2.pdf"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14.xml"/></Relationships>
</file>

<file path=ppt/slides/_rels/slide14.xml.rels><?xml version="1.0" encoding="UTF-8" standalone="yes"?>
<Relationships xmlns="http://schemas.openxmlformats.org/package/2006/relationships"><Relationship Id="rId3" Type="http://schemas.openxmlformats.org/officeDocument/2006/relationships/hyperlink" Target="https://pib.gov.in/PressReleasePage.aspx?PRID=1809037"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hyperlink" Target="https://www.rwe.com/en/press/rwe-generation/2021-12-28-second-life-for-ev-batteries" TargetMode="External"/><Relationship Id="rId4" Type="http://schemas.openxmlformats.org/officeDocument/2006/relationships/hyperlink" Target="https://www.enel.com/media/explore/search-press-releases/press/2022/03/enel-launches-innovative-second-life-storage-system-for-used-electric-car-batteries-in-melilla-spain-" TargetMode="External"/></Relationships>
</file>

<file path=ppt/slides/_rels/slide1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hyperlink" Target="https://cef.ceew.in/solutions-factory/tool/electric-mobility" TargetMode="Externa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cef.ceew.in/solutions-factory/publications/how-have-india-s-re-policies-impacted-its-solar-and-wind-projects" TargetMode="External"/><Relationship Id="rId3" Type="http://schemas.openxmlformats.org/officeDocument/2006/relationships/hyperlink" Target="https://cef.ceew.in/intelligence/tool/open-access-home" TargetMode="External"/><Relationship Id="rId7" Type="http://schemas.openxmlformats.org/officeDocument/2006/relationships/hyperlink" Target="https://www.renewablesindia.in/" TargetMode="External"/><Relationship Id="rId12" Type="http://schemas.openxmlformats.org/officeDocument/2006/relationships/image" Target="../media/image18.jpeg"/><Relationship Id="rId2" Type="http://schemas.openxmlformats.org/officeDocument/2006/relationships/notesSlide" Target="../notesSlides/notesSlide20.xml"/><Relationship Id="rId16"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hyperlink" Target="https://cef.ceew.in/solutions-factory/publications/ceew_cef-advancing_article_6_negotiations" TargetMode="External"/><Relationship Id="rId5" Type="http://schemas.openxmlformats.org/officeDocument/2006/relationships/hyperlink" Target="https://cef.ceew.in/intelligence/tool/electric-mobility" TargetMode="External"/><Relationship Id="rId15" Type="http://schemas.openxmlformats.org/officeDocument/2006/relationships/hyperlink" Target="https://cef.ceew.in/solutions-factory/publications/investment-sizing-india-s-2070-net-zero-target" TargetMode="External"/><Relationship Id="rId10" Type="http://schemas.openxmlformats.org/officeDocument/2006/relationships/image" Target="../media/image17.jpeg"/><Relationship Id="rId4" Type="http://schemas.openxmlformats.org/officeDocument/2006/relationships/image" Target="../media/image14.png"/><Relationship Id="rId9" Type="http://schemas.openxmlformats.org/officeDocument/2006/relationships/hyperlink" Target="https://cef.ceew.in/solutions-factory/publications/financing-india-energy-transition-through-international-bond-markets" TargetMode="External"/><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7.xml"/><Relationship Id="rId3" Type="http://schemas.openxmlformats.org/officeDocument/2006/relationships/image" Target="../media/image5.jpg"/><Relationship Id="rId7" Type="http://schemas.openxmlformats.org/officeDocument/2006/relationships/slide" Target="slide8.xml"/><Relationship Id="rId12"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7.xml"/><Relationship Id="rId11" Type="http://schemas.openxmlformats.org/officeDocument/2006/relationships/slide" Target="slide14.xml"/><Relationship Id="rId5" Type="http://schemas.openxmlformats.org/officeDocument/2006/relationships/slide" Target="slide6.xml"/><Relationship Id="rId15" Type="http://schemas.openxmlformats.org/officeDocument/2006/relationships/image" Target="../media/image6.png"/><Relationship Id="rId10" Type="http://schemas.openxmlformats.org/officeDocument/2006/relationships/slide" Target="slide11.xml"/><Relationship Id="rId4" Type="http://schemas.openxmlformats.org/officeDocument/2006/relationships/slide" Target="slide4.xml"/><Relationship Id="rId9" Type="http://schemas.openxmlformats.org/officeDocument/2006/relationships/slide" Target="slide10.xml"/><Relationship Id="rId14" Type="http://schemas.openxmlformats.org/officeDocument/2006/relationships/slide" Target="slide20.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https://internal.imd.gov.in/press_release/20220402_pr_1551.pdf" TargetMode="Externa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Rectangle 1"/>
          <p:cNvSpPr/>
          <p:nvPr/>
        </p:nvSpPr>
        <p:spPr>
          <a:xfrm>
            <a:off x="443450" y="0"/>
            <a:ext cx="2763826" cy="9625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4" name="Google Shape;94;p19"/>
          <p:cNvSpPr txBox="1">
            <a:spLocks noGrp="1"/>
          </p:cNvSpPr>
          <p:nvPr>
            <p:ph type="ctrTitle"/>
          </p:nvPr>
        </p:nvSpPr>
        <p:spPr>
          <a:xfrm>
            <a:off x="477825" y="2991376"/>
            <a:ext cx="6291000" cy="1188000"/>
          </a:xfrm>
          <a:prstGeom prst="rect">
            <a:avLst/>
          </a:prstGeom>
        </p:spPr>
        <p:txBody>
          <a:bodyPr spcFirstLastPara="1" wrap="square" lIns="91425" tIns="91425" rIns="91425" bIns="91425" anchor="b" anchorCtr="0">
            <a:noAutofit/>
          </a:bodyPr>
          <a:lstStyle/>
          <a:p>
            <a:pPr lvl="0"/>
            <a:r>
              <a:rPr lang="en-IN" sz="2350" dirty="0">
                <a:solidFill>
                  <a:srgbClr val="575756"/>
                </a:solidFill>
              </a:rPr>
              <a:t>CEEW-CEF</a:t>
            </a:r>
            <a:r>
              <a:rPr lang="en-GB" sz="2350" dirty="0">
                <a:solidFill>
                  <a:srgbClr val="575756"/>
                </a:solidFill>
              </a:rPr>
              <a:t> Market </a:t>
            </a:r>
            <a:r>
              <a:rPr lang="en-GB" sz="2350" dirty="0">
                <a:solidFill>
                  <a:schemeClr val="bg1"/>
                </a:solidFill>
              </a:rPr>
              <a:t>Handbook</a:t>
            </a:r>
            <a:br>
              <a:rPr lang="en-GB" sz="2350" dirty="0"/>
            </a:br>
            <a:r>
              <a:rPr lang="en-GB" sz="2350" dirty="0">
                <a:solidFill>
                  <a:srgbClr val="575756"/>
                </a:solidFill>
              </a:rPr>
              <a:t>2021-22 </a:t>
            </a:r>
            <a:r>
              <a:rPr lang="en-GB" sz="1600" dirty="0">
                <a:solidFill>
                  <a:srgbClr val="575756"/>
                </a:solidFill>
              </a:rPr>
              <a:t>(Annual issue)</a:t>
            </a:r>
            <a:endParaRPr sz="2350" dirty="0">
              <a:solidFill>
                <a:srgbClr val="575756"/>
              </a:solidFill>
            </a:endParaRPr>
          </a:p>
        </p:txBody>
      </p:sp>
      <p:pic>
        <p:nvPicPr>
          <p:cNvPr id="3" name="Google Shape;21;p25"/>
          <p:cNvPicPr preferRelativeResize="0"/>
          <p:nvPr/>
        </p:nvPicPr>
        <p:blipFill>
          <a:blip r:embed="rId3">
            <a:extLst>
              <a:ext uri="{28A0092B-C50C-407E-A947-70E740481C1C}">
                <a14:useLocalDpi xmlns:a14="http://schemas.microsoft.com/office/drawing/2010/main" val="0"/>
              </a:ext>
            </a:extLst>
          </a:blip>
          <a:stretch>
            <a:fillRect/>
          </a:stretch>
        </p:blipFill>
        <p:spPr>
          <a:xfrm>
            <a:off x="567203" y="178101"/>
            <a:ext cx="2487132" cy="562964"/>
          </a:xfrm>
          <a:prstGeom prst="rect">
            <a:avLst/>
          </a:prstGeom>
          <a:noFill/>
          <a:ln>
            <a:noFill/>
          </a:ln>
        </p:spPr>
      </p:pic>
      <p:sp>
        <p:nvSpPr>
          <p:cNvPr id="5" name="Google Shape;100;p20"/>
          <p:cNvSpPr txBox="1"/>
          <p:nvPr/>
        </p:nvSpPr>
        <p:spPr>
          <a:xfrm>
            <a:off x="491575" y="4077289"/>
            <a:ext cx="3776700" cy="376724"/>
          </a:xfrm>
          <a:prstGeom prst="rect">
            <a:avLst/>
          </a:prstGeom>
          <a:noFill/>
          <a:ln>
            <a:noFill/>
          </a:ln>
        </p:spPr>
        <p:txBody>
          <a:bodyPr spcFirstLastPara="1" wrap="square" lIns="91425" tIns="91425" rIns="91425" bIns="91425" anchor="t" anchorCtr="0">
            <a:noAutofit/>
          </a:bodyPr>
          <a:lstStyle/>
          <a:p>
            <a:pPr>
              <a:buClr>
                <a:srgbClr val="6C6E71"/>
              </a:buClr>
              <a:buSzPts val="3200"/>
            </a:pPr>
            <a:r>
              <a:rPr lang="en-GB" sz="1200" dirty="0">
                <a:solidFill>
                  <a:srgbClr val="575756"/>
                </a:solidFill>
                <a:latin typeface="Open Sans" panose="020B0606030504020204" pitchFamily="34" charset="0"/>
                <a:ea typeface="Open Sans" panose="020B0606030504020204" pitchFamily="34" charset="0"/>
                <a:cs typeface="Open Sans" panose="020B0606030504020204" pitchFamily="34" charset="0"/>
              </a:rPr>
              <a:t>05 May 2022</a:t>
            </a:r>
          </a:p>
        </p:txBody>
      </p:sp>
      <p:sp>
        <p:nvSpPr>
          <p:cNvPr id="6" name="Google Shape;47;p1"/>
          <p:cNvSpPr txBox="1">
            <a:spLocks/>
          </p:cNvSpPr>
          <p:nvPr/>
        </p:nvSpPr>
        <p:spPr>
          <a:xfrm>
            <a:off x="5476760" y="4770185"/>
            <a:ext cx="3582201" cy="280365"/>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300"/>
            </a:pPr>
            <a:r>
              <a:rPr lang="en-GB" sz="1300"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 Council on Energy, Environment and Water 2022</a:t>
            </a:r>
            <a:endParaRPr lang="en-GB"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rot="16200000">
            <a:off x="8583621" y="3704036"/>
            <a:ext cx="750626" cy="200055"/>
          </a:xfrm>
          <a:prstGeom prst="rect">
            <a:avLst/>
          </a:prstGeom>
          <a:noFill/>
        </p:spPr>
        <p:txBody>
          <a:bodyPr wrap="square" rtlCol="0">
            <a:spAutoFit/>
          </a:bodyPr>
          <a:lstStyle/>
          <a:p>
            <a:r>
              <a:rPr lang="en-IN"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Image: iStock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1" name="Rounded Rectangle 30">
            <a:extLst>
              <a:ext uri="{FF2B5EF4-FFF2-40B4-BE49-F238E27FC236}">
                <a16:creationId xmlns:a16="http://schemas.microsoft.com/office/drawing/2014/main" id="{B85815DD-2FD6-AC45-8F9D-B2BE6D3C113A}"/>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199" y="128763"/>
            <a:ext cx="8329365"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Policy and regulatory developments: </a:t>
            </a:r>
            <a:r>
              <a:rPr lang="en-US" sz="1200" dirty="0">
                <a:solidFill>
                  <a:srgbClr val="009CD8"/>
                </a:solidFill>
              </a:rPr>
              <a:t>CERC approved the introduction of hydropower contracts in GTAM; MoP notified </a:t>
            </a:r>
            <a:r>
              <a:rPr lang="en-US" sz="1200" i="1" dirty="0">
                <a:solidFill>
                  <a:srgbClr val="009CD8"/>
                </a:solidFill>
              </a:rPr>
              <a:t>Green Hydrogen Policy</a:t>
            </a:r>
            <a:r>
              <a:rPr lang="en-US" sz="1200" dirty="0">
                <a:solidFill>
                  <a:srgbClr val="009CD8"/>
                </a:solidFill>
              </a:rPr>
              <a:t>; MNRE revised the ALMM list five times in FY22</a:t>
            </a:r>
            <a:endParaRPr sz="1200" dirty="0">
              <a:solidFill>
                <a:srgbClr val="009CD8"/>
              </a:solidFill>
            </a:endParaRPr>
          </a:p>
        </p:txBody>
      </p:sp>
      <p:sp>
        <p:nvSpPr>
          <p:cNvPr id="19" name="Google Shape;100;p20"/>
          <p:cNvSpPr txBox="1"/>
          <p:nvPr/>
        </p:nvSpPr>
        <p:spPr>
          <a:xfrm>
            <a:off x="6554363" y="520770"/>
            <a:ext cx="2333107" cy="3917223"/>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US" sz="800" dirty="0">
                <a:solidFill>
                  <a:srgbClr val="575756"/>
                </a:solidFill>
                <a:latin typeface="Open Sans"/>
                <a:ea typeface="Open Sans"/>
                <a:cs typeface="Open Sans"/>
                <a:sym typeface="Open Sans"/>
              </a:rPr>
              <a:t>FY22 saw a positive policy signal for the rooftop solar PV market, with the </a:t>
            </a:r>
            <a:r>
              <a:rPr lang="en-US" sz="800" dirty="0" err="1">
                <a:solidFill>
                  <a:srgbClr val="575756"/>
                </a:solidFill>
                <a:latin typeface="Open Sans"/>
                <a:ea typeface="Open Sans"/>
                <a:cs typeface="Open Sans"/>
                <a:sym typeface="Open Sans"/>
              </a:rPr>
              <a:t>MoP</a:t>
            </a:r>
            <a:r>
              <a:rPr lang="en-US" sz="800" dirty="0">
                <a:solidFill>
                  <a:srgbClr val="575756"/>
                </a:solidFill>
                <a:latin typeface="Open Sans"/>
                <a:ea typeface="Open Sans"/>
                <a:cs typeface="Open Sans"/>
                <a:sym typeface="Open Sans"/>
              </a:rPr>
              <a:t> increasing the cap on the </a:t>
            </a:r>
            <a:r>
              <a:rPr lang="en-US" sz="800" b="1" dirty="0">
                <a:solidFill>
                  <a:srgbClr val="575756"/>
                </a:solidFill>
                <a:latin typeface="Open Sans"/>
                <a:ea typeface="Open Sans"/>
                <a:cs typeface="Open Sans"/>
                <a:sym typeface="Open Sans"/>
              </a:rPr>
              <a:t>net-metering provision from 10 kW to 500 kW</a:t>
            </a:r>
            <a:r>
              <a:rPr lang="en-US" sz="800" dirty="0">
                <a:solidFill>
                  <a:srgbClr val="575756"/>
                </a:solidFill>
                <a:latin typeface="Open Sans"/>
                <a:ea typeface="Open Sans"/>
                <a:cs typeface="Open Sans"/>
                <a:sym typeface="Open Sans"/>
              </a:rPr>
              <a:t>. The MoP also extended the </a:t>
            </a:r>
            <a:r>
              <a:rPr lang="en-US" sz="800" b="1" dirty="0">
                <a:solidFill>
                  <a:srgbClr val="575756"/>
                </a:solidFill>
                <a:latin typeface="Open Sans"/>
                <a:ea typeface="Open Sans"/>
                <a:cs typeface="Open Sans"/>
                <a:sym typeface="Open Sans"/>
              </a:rPr>
              <a:t>waiver of ISTS charges for solar/wind projects till June 2025 </a:t>
            </a:r>
            <a:r>
              <a:rPr lang="en-US" sz="800" dirty="0">
                <a:solidFill>
                  <a:srgbClr val="575756"/>
                </a:solidFill>
                <a:latin typeface="Open Sans"/>
                <a:ea typeface="Open Sans"/>
                <a:cs typeface="Open Sans"/>
                <a:sym typeface="Open Sans"/>
              </a:rPr>
              <a:t>and included </a:t>
            </a:r>
            <a:r>
              <a:rPr lang="en-US" sz="800" b="1" dirty="0">
                <a:solidFill>
                  <a:srgbClr val="575756"/>
                </a:solidFill>
                <a:latin typeface="Open Sans"/>
                <a:ea typeface="Open Sans"/>
                <a:cs typeface="Open Sans"/>
                <a:sym typeface="Open Sans"/>
              </a:rPr>
              <a:t>open access </a:t>
            </a:r>
            <a:r>
              <a:rPr lang="en-US" sz="800" dirty="0">
                <a:solidFill>
                  <a:srgbClr val="575756"/>
                </a:solidFill>
                <a:latin typeface="Open Sans"/>
                <a:ea typeface="Open Sans"/>
                <a:cs typeface="Open Sans"/>
                <a:sym typeface="Open Sans"/>
              </a:rPr>
              <a:t>under the ambit of the waiver. </a:t>
            </a:r>
            <a:r>
              <a:rPr lang="en-US" sz="800" b="1" dirty="0">
                <a:solidFill>
                  <a:srgbClr val="575756"/>
                </a:solidFill>
                <a:latin typeface="Open Sans"/>
                <a:ea typeface="Open Sans"/>
                <a:cs typeface="Open Sans"/>
                <a:sym typeface="Open Sans"/>
              </a:rPr>
              <a:t>In Q2 FY22, MoP issued the amendments to the existing REC mechanism. </a:t>
            </a:r>
            <a:r>
              <a:rPr lang="en-US" sz="800" dirty="0">
                <a:solidFill>
                  <a:srgbClr val="575756"/>
                </a:solidFill>
                <a:latin typeface="Open Sans"/>
                <a:ea typeface="Open Sans"/>
                <a:cs typeface="Open Sans"/>
                <a:sym typeface="Open Sans"/>
              </a:rPr>
              <a:t>In Q3, the </a:t>
            </a:r>
            <a:r>
              <a:rPr lang="en-US" sz="800" b="1" dirty="0">
                <a:solidFill>
                  <a:srgbClr val="575756"/>
                </a:solidFill>
                <a:latin typeface="Open Sans"/>
                <a:ea typeface="Open Sans"/>
                <a:cs typeface="Open Sans"/>
                <a:sym typeface="Open Sans"/>
              </a:rPr>
              <a:t>IREDA </a:t>
            </a:r>
            <a:r>
              <a:rPr lang="en-US" sz="800" b="1" dirty="0">
                <a:solidFill>
                  <a:srgbClr val="575756"/>
                </a:solid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announced</a:t>
            </a:r>
            <a:r>
              <a:rPr lang="en-US" sz="800" b="1" dirty="0">
                <a:solidFill>
                  <a:srgbClr val="575756"/>
                </a:solidFill>
                <a:latin typeface="Open Sans"/>
                <a:ea typeface="Open Sans"/>
                <a:cs typeface="Open Sans"/>
                <a:sym typeface="Open Sans"/>
              </a:rPr>
              <a:t> the winners and waitlist of the Production-Linked Incentive (PLI) scheme</a:t>
            </a:r>
            <a:r>
              <a:rPr lang="en-US" sz="800" dirty="0">
                <a:solidFill>
                  <a:srgbClr val="575756"/>
                </a:solidFill>
                <a:latin typeface="Open Sans"/>
                <a:ea typeface="Open Sans"/>
                <a:cs typeface="Open Sans"/>
                <a:sym typeface="Open Sans"/>
              </a:rPr>
              <a:t> for manufacturing solar PV modules. </a:t>
            </a:r>
            <a:r>
              <a:rPr lang="en-US" sz="800" b="1" dirty="0">
                <a:solidFill>
                  <a:srgbClr val="575756"/>
                </a:solidFill>
                <a:latin typeface="Open Sans"/>
                <a:ea typeface="Open Sans"/>
                <a:cs typeface="Open Sans"/>
                <a:sym typeface="Open Sans"/>
              </a:rPr>
              <a:t>In Q4, the fund allocation for the PLI scheme was increased to INR 19,500 crore.</a:t>
            </a:r>
          </a:p>
          <a:p>
            <a:pPr lvl="0">
              <a:spcBef>
                <a:spcPts val="700"/>
              </a:spcBef>
              <a:buClr>
                <a:schemeClr val="dk1"/>
              </a:buClr>
              <a:buSzPts val="1100"/>
            </a:pPr>
            <a:r>
              <a:rPr lang="en-US" sz="800" dirty="0">
                <a:solidFill>
                  <a:srgbClr val="575756"/>
                </a:solidFill>
                <a:latin typeface="Open Sans"/>
                <a:ea typeface="Open Sans"/>
                <a:cs typeface="Open Sans"/>
                <a:sym typeface="Open Sans"/>
              </a:rPr>
              <a:t>Further, since its launch in March 2021, </a:t>
            </a:r>
            <a:r>
              <a:rPr lang="en-US" sz="800" b="1" dirty="0">
                <a:solidFill>
                  <a:srgbClr val="575756"/>
                </a:solidFill>
                <a:latin typeface="Open Sans"/>
                <a:ea typeface="Open Sans"/>
                <a:cs typeface="Open Sans"/>
                <a:sym typeface="Open Sans"/>
              </a:rPr>
              <a:t>the ALMM (solar) has been updated five times to now include 46 domestic module manufacturers. </a:t>
            </a:r>
            <a:r>
              <a:rPr lang="en-US" sz="800" dirty="0">
                <a:solidFill>
                  <a:srgbClr val="575756"/>
                </a:solidFill>
                <a:latin typeface="Open Sans"/>
                <a:ea typeface="Open Sans"/>
                <a:cs typeface="Open Sans"/>
                <a:sym typeface="Open Sans"/>
              </a:rPr>
              <a:t>In December 2022, the MNRE released the </a:t>
            </a:r>
            <a:r>
              <a:rPr lang="en-US" sz="800" dirty="0">
                <a:solidFill>
                  <a:srgbClr val="575756"/>
                </a:solidFill>
                <a:latin typeface="Open Sans"/>
                <a:ea typeface="Open Sans"/>
                <a:cs typeface="Open Sans"/>
                <a:sym typeface="Open Sans"/>
                <a:hlinkClick r:id="rId10">
                  <a:extLst>
                    <a:ext uri="{A12FA001-AC4F-418D-AE19-62706E023703}">
                      <ahyp:hlinkClr xmlns:ahyp="http://schemas.microsoft.com/office/drawing/2018/hyperlinkcolor" val="tx"/>
                    </a:ext>
                  </a:extLst>
                </a:hlinkClick>
              </a:rPr>
              <a:t>RLMM</a:t>
            </a:r>
            <a:r>
              <a:rPr lang="en-US" sz="800" dirty="0">
                <a:solidFill>
                  <a:srgbClr val="575756"/>
                </a:solidFill>
                <a:latin typeface="Open Sans"/>
                <a:ea typeface="Open Sans"/>
                <a:cs typeface="Open Sans"/>
                <a:sym typeface="Open Sans"/>
              </a:rPr>
              <a:t> of wind turbines (revised time-to-time) that includes 15 manufacturers. </a:t>
            </a:r>
          </a:p>
          <a:p>
            <a:pPr>
              <a:spcBef>
                <a:spcPts val="700"/>
              </a:spcBef>
              <a:buClr>
                <a:schemeClr val="dk1"/>
              </a:buClr>
              <a:buSzPts val="1100"/>
            </a:pPr>
            <a:r>
              <a:rPr lang="en-US" sz="800" dirty="0">
                <a:solidFill>
                  <a:srgbClr val="575756"/>
                </a:solidFill>
                <a:latin typeface="Open Sans"/>
                <a:ea typeface="Open Sans"/>
                <a:cs typeface="Open Sans"/>
                <a:sym typeface="Open Sans"/>
              </a:rPr>
              <a:t>In addition, the implementation period for the FAME II scheme was extended for two years in June 2021. </a:t>
            </a:r>
            <a:r>
              <a:rPr lang="en-US" sz="800" b="1" dirty="0">
                <a:solidFill>
                  <a:srgbClr val="575756"/>
                </a:solidFill>
                <a:latin typeface="Open Sans"/>
                <a:ea typeface="Open Sans"/>
                <a:cs typeface="Open Sans"/>
                <a:sym typeface="Open Sans"/>
              </a:rPr>
              <a:t>During FY22, four states (Odisha, Goa, West Bengal and Gujarat) notified their electric vehicle policies.</a:t>
            </a:r>
          </a:p>
        </p:txBody>
      </p:sp>
      <p:sp>
        <p:nvSpPr>
          <p:cNvPr id="36" name="Rectangle 3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7" name="TextBox 36"/>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p>
        </p:txBody>
      </p:sp>
      <p:grpSp>
        <p:nvGrpSpPr>
          <p:cNvPr id="24" name="Group 23"/>
          <p:cNvGrpSpPr/>
          <p:nvPr/>
        </p:nvGrpSpPr>
        <p:grpSpPr>
          <a:xfrm>
            <a:off x="8284057" y="4779402"/>
            <a:ext cx="715926" cy="418214"/>
            <a:chOff x="8284057" y="4779402"/>
            <a:chExt cx="715926" cy="418214"/>
          </a:xfrm>
        </p:grpSpPr>
        <p:sp>
          <p:nvSpPr>
            <p:cNvPr id="25" name="Rounded Rectangle 24"/>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6" name="Group 25"/>
            <p:cNvGrpSpPr/>
            <p:nvPr/>
          </p:nvGrpSpPr>
          <p:grpSpPr>
            <a:xfrm>
              <a:off x="8284057" y="4879531"/>
              <a:ext cx="715926" cy="263969"/>
              <a:chOff x="1376812" y="1471708"/>
              <a:chExt cx="715926" cy="263969"/>
            </a:xfrm>
          </p:grpSpPr>
          <p:sp>
            <p:nvSpPr>
              <p:cNvPr id="27" name="TextBox 26"/>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8" name="Group 27"/>
              <p:cNvGrpSpPr/>
              <p:nvPr/>
            </p:nvGrpSpPr>
            <p:grpSpPr>
              <a:xfrm>
                <a:off x="1504037" y="1471708"/>
                <a:ext cx="436340" cy="63914"/>
                <a:chOff x="973747" y="978085"/>
                <a:chExt cx="436340" cy="63914"/>
              </a:xfrm>
            </p:grpSpPr>
            <p:sp>
              <p:nvSpPr>
                <p:cNvPr id="29" name="Oval 28"/>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Oval 37"/>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Oval 3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34" name="Text Placeholder 3">
            <a:extLst>
              <a:ext uri="{FF2B5EF4-FFF2-40B4-BE49-F238E27FC236}">
                <a16:creationId xmlns:a16="http://schemas.microsoft.com/office/drawing/2014/main" id="{5489DA9A-513B-413E-B12C-7F7F15DDFFD0}"/>
              </a:ext>
            </a:extLst>
          </p:cNvPr>
          <p:cNvSpPr txBox="1">
            <a:spLocks/>
          </p:cNvSpPr>
          <p:nvPr/>
        </p:nvSpPr>
        <p:spPr>
          <a:xfrm>
            <a:off x="102661" y="4627718"/>
            <a:ext cx="7467720" cy="313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CEEW-CEF Compilation. *ALMM = Approved List of Models and Manufacturers; MNRE = Ministry of New and Renewable Energy; DRE = decentralised renewable energy; *FAME=Faster Adoption and Manufacturing of (Hybrid &amp;) Electric Vehicles in India; RLMM = Revised List of Models and Manufacturers of Wind Turbines.</a:t>
            </a:r>
          </a:p>
        </p:txBody>
      </p:sp>
      <p:grpSp>
        <p:nvGrpSpPr>
          <p:cNvPr id="46" name="Group 45">
            <a:extLst>
              <a:ext uri="{FF2B5EF4-FFF2-40B4-BE49-F238E27FC236}">
                <a16:creationId xmlns:a16="http://schemas.microsoft.com/office/drawing/2014/main" id="{7AE17188-C536-4AF0-BF41-FE50A36E2861}"/>
              </a:ext>
            </a:extLst>
          </p:cNvPr>
          <p:cNvGrpSpPr/>
          <p:nvPr/>
        </p:nvGrpSpPr>
        <p:grpSpPr>
          <a:xfrm>
            <a:off x="271384" y="656028"/>
            <a:ext cx="2072494" cy="1972253"/>
            <a:chOff x="271384" y="656028"/>
            <a:chExt cx="2106736" cy="1972253"/>
          </a:xfrm>
        </p:grpSpPr>
        <p:sp>
          <p:nvSpPr>
            <p:cNvPr id="49" name="Text Placeholder 5">
              <a:extLst>
                <a:ext uri="{FF2B5EF4-FFF2-40B4-BE49-F238E27FC236}">
                  <a16:creationId xmlns:a16="http://schemas.microsoft.com/office/drawing/2014/main" id="{A98BC9C1-2716-4EDF-8639-9CB51364E3AF}"/>
                </a:ext>
              </a:extLst>
            </p:cNvPr>
            <p:cNvSpPr txBox="1">
              <a:spLocks/>
            </p:cNvSpPr>
            <p:nvPr/>
          </p:nvSpPr>
          <p:spPr>
            <a:xfrm>
              <a:off x="271384" y="992344"/>
              <a:ext cx="2106736" cy="1635937"/>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According to the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1">
                    <a:extLst>
                      <a:ext uri="{A12FA001-AC4F-418D-AE19-62706E023703}">
                        <ahyp:hlinkClr xmlns:ahyp="http://schemas.microsoft.com/office/drawing/2018/hyperlinkcolor" val="tx"/>
                      </a:ext>
                    </a:extLst>
                  </a:hlinkClick>
                </a:rPr>
                <a:t>amended order</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only the models and manufacturers included in the ALMM list are eligible for use in open-access and net-metering projects. </a:t>
              </a: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amendment shall be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2">
                    <a:extLst>
                      <a:ext uri="{A12FA001-AC4F-418D-AE19-62706E023703}">
                        <ahyp:hlinkClr xmlns:ahyp="http://schemas.microsoft.com/office/drawing/2018/hyperlinkcolor" val="tx"/>
                      </a:ext>
                    </a:extLst>
                  </a:hlinkClick>
                </a:rPr>
                <a:t>applicable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from 1 October 2022.</a:t>
              </a: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Previously, only government, government-assisted projects, and projects under government schemes &amp; </a:t>
              </a:r>
              <a:r>
                <a:rPr lang="en-US" sz="7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programmes</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were included.</a:t>
              </a:r>
            </a:p>
          </p:txBody>
        </p:sp>
        <p:sp>
          <p:nvSpPr>
            <p:cNvPr id="50" name="Text Box 10">
              <a:extLst>
                <a:ext uri="{FF2B5EF4-FFF2-40B4-BE49-F238E27FC236}">
                  <a16:creationId xmlns:a16="http://schemas.microsoft.com/office/drawing/2014/main" id="{2360C7B2-C560-4FE7-9C99-ED2E2FA1507E}"/>
                </a:ext>
              </a:extLst>
            </p:cNvPr>
            <p:cNvSpPr txBox="1">
              <a:spLocks noChangeArrowheads="1"/>
            </p:cNvSpPr>
            <p:nvPr>
              <p:custDataLst>
                <p:tags r:id="rId6"/>
              </p:custDataLst>
            </p:nvPr>
          </p:nvSpPr>
          <p:spPr bwMode="auto">
            <a:xfrm>
              <a:off x="271385" y="656028"/>
              <a:ext cx="2106734"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MNRE amended the ALMM* of solar PV modules order, 2019</a:t>
              </a:r>
            </a:p>
          </p:txBody>
        </p:sp>
      </p:grpSp>
      <p:grpSp>
        <p:nvGrpSpPr>
          <p:cNvPr id="51" name="Group 50">
            <a:extLst>
              <a:ext uri="{FF2B5EF4-FFF2-40B4-BE49-F238E27FC236}">
                <a16:creationId xmlns:a16="http://schemas.microsoft.com/office/drawing/2014/main" id="{D798BD76-C696-4EB2-9CD5-C8B516E9B593}"/>
              </a:ext>
            </a:extLst>
          </p:cNvPr>
          <p:cNvGrpSpPr/>
          <p:nvPr/>
        </p:nvGrpSpPr>
        <p:grpSpPr>
          <a:xfrm>
            <a:off x="2433267" y="656028"/>
            <a:ext cx="1963403" cy="2618800"/>
            <a:chOff x="2479057" y="647390"/>
            <a:chExt cx="1863773" cy="2618800"/>
          </a:xfrm>
        </p:grpSpPr>
        <p:sp>
          <p:nvSpPr>
            <p:cNvPr id="52" name="Text Placeholder 5">
              <a:extLst>
                <a:ext uri="{FF2B5EF4-FFF2-40B4-BE49-F238E27FC236}">
                  <a16:creationId xmlns:a16="http://schemas.microsoft.com/office/drawing/2014/main" id="{348AA6BD-63D1-4E9A-8227-891F99A6324A}"/>
                </a:ext>
              </a:extLst>
            </p:cNvPr>
            <p:cNvSpPr txBox="1">
              <a:spLocks/>
            </p:cNvSpPr>
            <p:nvPr/>
          </p:nvSpPr>
          <p:spPr>
            <a:xfrm>
              <a:off x="2479057" y="995343"/>
              <a:ext cx="1863772" cy="2270847"/>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Aligned with the announcement of the National Hydrogen Mission in August 2021, on 17 February 2022, the </a:t>
              </a:r>
              <a:r>
                <a:rPr lang="en-US" sz="75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MoP</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released the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3">
                    <a:extLst>
                      <a:ext uri="{A12FA001-AC4F-418D-AE19-62706E023703}">
                        <ahyp:hlinkClr xmlns:ahyp="http://schemas.microsoft.com/office/drawing/2018/hyperlinkcolor" val="tx"/>
                      </a:ext>
                    </a:extLst>
                  </a:hlinkClick>
                </a:rPr>
                <a:t>Green Hydrogen Policy.</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The policy will provide various benefits to green hydrogen/ ammonia manufacturers such as a waiver of ISTS charges for 25 years,  grant of open access within 15 days, banking of RE for 30 days, land allotment in RE parks.</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Additionally, the RE utilised to generate green hydrogen/ ammonia will be counted under renewable purchase obligation (RPO) compliance.</a:t>
              </a:r>
            </a:p>
          </p:txBody>
        </p:sp>
        <p:sp>
          <p:nvSpPr>
            <p:cNvPr id="53" name="Text Box 10">
              <a:extLst>
                <a:ext uri="{FF2B5EF4-FFF2-40B4-BE49-F238E27FC236}">
                  <a16:creationId xmlns:a16="http://schemas.microsoft.com/office/drawing/2014/main" id="{3379A007-83FC-4A06-966D-877DC33D8E6D}"/>
                </a:ext>
              </a:extLst>
            </p:cNvPr>
            <p:cNvSpPr txBox="1">
              <a:spLocks noChangeArrowheads="1"/>
            </p:cNvSpPr>
            <p:nvPr>
              <p:custDataLst>
                <p:tags r:id="rId5"/>
              </p:custDataLst>
            </p:nvPr>
          </p:nvSpPr>
          <p:spPr bwMode="auto">
            <a:xfrm>
              <a:off x="2479058" y="647390"/>
              <a:ext cx="1863772" cy="401661"/>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MoP</a:t>
              </a: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notified the Green Hydrogen Policy</a:t>
              </a:r>
            </a:p>
          </p:txBody>
        </p:sp>
      </p:grpSp>
      <p:grpSp>
        <p:nvGrpSpPr>
          <p:cNvPr id="54" name="Group 53">
            <a:extLst>
              <a:ext uri="{FF2B5EF4-FFF2-40B4-BE49-F238E27FC236}">
                <a16:creationId xmlns:a16="http://schemas.microsoft.com/office/drawing/2014/main" id="{9B6382BA-2451-4A11-B116-5DEE8A3F98AB}"/>
              </a:ext>
            </a:extLst>
          </p:cNvPr>
          <p:cNvGrpSpPr/>
          <p:nvPr/>
        </p:nvGrpSpPr>
        <p:grpSpPr>
          <a:xfrm>
            <a:off x="4500398" y="656028"/>
            <a:ext cx="1923302" cy="2228940"/>
            <a:chOff x="4511551" y="656028"/>
            <a:chExt cx="1754226" cy="2228940"/>
          </a:xfrm>
        </p:grpSpPr>
        <p:sp>
          <p:nvSpPr>
            <p:cNvPr id="55" name="Text Placeholder 5">
              <a:extLst>
                <a:ext uri="{FF2B5EF4-FFF2-40B4-BE49-F238E27FC236}">
                  <a16:creationId xmlns:a16="http://schemas.microsoft.com/office/drawing/2014/main" id="{0204F3DC-C464-4B61-8BFE-8B07AFC22AB4}"/>
                </a:ext>
              </a:extLst>
            </p:cNvPr>
            <p:cNvSpPr txBox="1">
              <a:spLocks/>
            </p:cNvSpPr>
            <p:nvPr/>
          </p:nvSpPr>
          <p:spPr>
            <a:xfrm>
              <a:off x="4511551" y="992344"/>
              <a:ext cx="1754225" cy="1892624"/>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March 2022,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4"/>
                </a:rPr>
                <a:t>CERC</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announced the Deviation Settlement Mechanism and Related Matters Regulations, 2022. </a:t>
              </a: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Through a commercial mechanism, it aims to ensure that consumers do not deviate from and adhere to their schedule of drawal and injection of electricity from the grid.</a:t>
              </a: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The regulation includes applicable charges for deviation for both over/under injection and over/ under withdrawal.</a:t>
              </a:r>
            </a:p>
          </p:txBody>
        </p:sp>
        <p:sp>
          <p:nvSpPr>
            <p:cNvPr id="56" name="Text Box 10">
              <a:extLst>
                <a:ext uri="{FF2B5EF4-FFF2-40B4-BE49-F238E27FC236}">
                  <a16:creationId xmlns:a16="http://schemas.microsoft.com/office/drawing/2014/main" id="{19F9F755-E6BF-48CF-9148-C6B84434A455}"/>
                </a:ext>
              </a:extLst>
            </p:cNvPr>
            <p:cNvSpPr txBox="1">
              <a:spLocks noChangeArrowheads="1"/>
            </p:cNvSpPr>
            <p:nvPr>
              <p:custDataLst>
                <p:tags r:id="rId4"/>
              </p:custDataLst>
            </p:nvPr>
          </p:nvSpPr>
          <p:spPr bwMode="auto">
            <a:xfrm>
              <a:off x="4511553" y="656028"/>
              <a:ext cx="1754224"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CERC announced Deviation Settlement Mechanism and Related Matters Regulations, 2022</a:t>
              </a:r>
            </a:p>
          </p:txBody>
        </p:sp>
      </p:grpSp>
      <p:grpSp>
        <p:nvGrpSpPr>
          <p:cNvPr id="57" name="Group 56">
            <a:extLst>
              <a:ext uri="{FF2B5EF4-FFF2-40B4-BE49-F238E27FC236}">
                <a16:creationId xmlns:a16="http://schemas.microsoft.com/office/drawing/2014/main" id="{3892374B-511F-43AE-A0F7-7EAEE8722D41}"/>
              </a:ext>
            </a:extLst>
          </p:cNvPr>
          <p:cNvGrpSpPr/>
          <p:nvPr/>
        </p:nvGrpSpPr>
        <p:grpSpPr>
          <a:xfrm>
            <a:off x="2433987" y="3347760"/>
            <a:ext cx="1961961" cy="1347784"/>
            <a:chOff x="2479057" y="641503"/>
            <a:chExt cx="1863773" cy="1119491"/>
          </a:xfrm>
        </p:grpSpPr>
        <p:sp>
          <p:nvSpPr>
            <p:cNvPr id="60" name="Text Placeholder 5">
              <a:extLst>
                <a:ext uri="{FF2B5EF4-FFF2-40B4-BE49-F238E27FC236}">
                  <a16:creationId xmlns:a16="http://schemas.microsoft.com/office/drawing/2014/main" id="{174B8E74-17D7-45A8-8AE2-0FB1F41C2D2E}"/>
                </a:ext>
              </a:extLst>
            </p:cNvPr>
            <p:cNvSpPr txBox="1">
              <a:spLocks/>
            </p:cNvSpPr>
            <p:nvPr/>
          </p:nvSpPr>
          <p:spPr>
            <a:xfrm>
              <a:off x="2479057" y="995343"/>
              <a:ext cx="1863772" cy="765651"/>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February 2022, the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5"/>
                </a:rPr>
                <a:t>MNRE</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issued the framework to scale up currently available DRE livelihood applications and support the development of new DRE livelihood applications.</a:t>
              </a:r>
            </a:p>
          </p:txBody>
        </p:sp>
        <p:sp>
          <p:nvSpPr>
            <p:cNvPr id="63" name="Text Box 10">
              <a:extLst>
                <a:ext uri="{FF2B5EF4-FFF2-40B4-BE49-F238E27FC236}">
                  <a16:creationId xmlns:a16="http://schemas.microsoft.com/office/drawing/2014/main" id="{A9934DA5-F733-4EEC-9230-3DA2A5311EEB}"/>
                </a:ext>
              </a:extLst>
            </p:cNvPr>
            <p:cNvSpPr txBox="1">
              <a:spLocks noChangeArrowheads="1"/>
            </p:cNvSpPr>
            <p:nvPr>
              <p:custDataLst>
                <p:tags r:id="rId3"/>
              </p:custDataLst>
            </p:nvPr>
          </p:nvSpPr>
          <p:spPr bwMode="auto">
            <a:xfrm>
              <a:off x="2479058" y="641503"/>
              <a:ext cx="1863772" cy="401661"/>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MNRE issued the framework for the promotion of DRE livelihood applications</a:t>
              </a:r>
            </a:p>
          </p:txBody>
        </p:sp>
      </p:grpSp>
      <p:grpSp>
        <p:nvGrpSpPr>
          <p:cNvPr id="64" name="Group 63">
            <a:extLst>
              <a:ext uri="{FF2B5EF4-FFF2-40B4-BE49-F238E27FC236}">
                <a16:creationId xmlns:a16="http://schemas.microsoft.com/office/drawing/2014/main" id="{9936F4F0-3019-4B44-92FE-5FEE45FFA36B}"/>
              </a:ext>
            </a:extLst>
          </p:cNvPr>
          <p:cNvGrpSpPr/>
          <p:nvPr/>
        </p:nvGrpSpPr>
        <p:grpSpPr>
          <a:xfrm>
            <a:off x="4488808" y="2940834"/>
            <a:ext cx="1934891" cy="1754709"/>
            <a:chOff x="4511551" y="2643156"/>
            <a:chExt cx="1754226" cy="1587774"/>
          </a:xfrm>
        </p:grpSpPr>
        <p:sp>
          <p:nvSpPr>
            <p:cNvPr id="65" name="Text Placeholder 5">
              <a:extLst>
                <a:ext uri="{FF2B5EF4-FFF2-40B4-BE49-F238E27FC236}">
                  <a16:creationId xmlns:a16="http://schemas.microsoft.com/office/drawing/2014/main" id="{96CC34DE-228A-4251-9820-178B0183448A}"/>
                </a:ext>
              </a:extLst>
            </p:cNvPr>
            <p:cNvSpPr txBox="1">
              <a:spLocks/>
            </p:cNvSpPr>
            <p:nvPr/>
          </p:nvSpPr>
          <p:spPr>
            <a:xfrm>
              <a:off x="4511552" y="2991728"/>
              <a:ext cx="1754225" cy="1239202"/>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March 2022, the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6"/>
                </a:rPr>
                <a:t>MNRE</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updated list-1 under the ALMM. it increased the number of manufacturers to 46 with a capacity of  11,415 MW. </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New entrants include ECE Energies Pvt. Ltd., Rayzon Green Energies, Lubi Electronics, Kosol Energie Pvt. Ltd., and Citizen Solar Pvt. Ltd.</a:t>
              </a:r>
            </a:p>
          </p:txBody>
        </p:sp>
        <p:sp>
          <p:nvSpPr>
            <p:cNvPr id="66" name="Text Box 10">
              <a:extLst>
                <a:ext uri="{FF2B5EF4-FFF2-40B4-BE49-F238E27FC236}">
                  <a16:creationId xmlns:a16="http://schemas.microsoft.com/office/drawing/2014/main" id="{7E448E9E-86EB-4D11-9D8B-28CEC71BB2FA}"/>
                </a:ext>
              </a:extLst>
            </p:cNvPr>
            <p:cNvSpPr txBox="1">
              <a:spLocks noChangeArrowheads="1"/>
            </p:cNvSpPr>
            <p:nvPr>
              <p:custDataLst>
                <p:tags r:id="rId2"/>
              </p:custDataLst>
            </p:nvPr>
          </p:nvSpPr>
          <p:spPr bwMode="auto">
            <a:xfrm>
              <a:off x="4511551" y="2643156"/>
              <a:ext cx="1754225"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MNRE updated List – I under ALMM* order for solar PV modules</a:t>
              </a:r>
            </a:p>
          </p:txBody>
        </p:sp>
      </p:grpSp>
      <p:grpSp>
        <p:nvGrpSpPr>
          <p:cNvPr id="69" name="Group 68">
            <a:extLst>
              <a:ext uri="{FF2B5EF4-FFF2-40B4-BE49-F238E27FC236}">
                <a16:creationId xmlns:a16="http://schemas.microsoft.com/office/drawing/2014/main" id="{79BD2701-C0C1-4909-AC3D-06C384651E54}"/>
              </a:ext>
            </a:extLst>
          </p:cNvPr>
          <p:cNvGrpSpPr/>
          <p:nvPr/>
        </p:nvGrpSpPr>
        <p:grpSpPr>
          <a:xfrm>
            <a:off x="271384" y="2699309"/>
            <a:ext cx="2072494" cy="1996235"/>
            <a:chOff x="271384" y="656028"/>
            <a:chExt cx="2106736" cy="2333128"/>
          </a:xfrm>
        </p:grpSpPr>
        <p:sp>
          <p:nvSpPr>
            <p:cNvPr id="70" name="Text Placeholder 5">
              <a:extLst>
                <a:ext uri="{FF2B5EF4-FFF2-40B4-BE49-F238E27FC236}">
                  <a16:creationId xmlns:a16="http://schemas.microsoft.com/office/drawing/2014/main" id="{5C8DF1E2-9657-4E0F-91A7-9345BEE122B6}"/>
                </a:ext>
              </a:extLst>
            </p:cNvPr>
            <p:cNvSpPr txBox="1">
              <a:spLocks/>
            </p:cNvSpPr>
            <p:nvPr/>
          </p:nvSpPr>
          <p:spPr>
            <a:xfrm>
              <a:off x="271384" y="992344"/>
              <a:ext cx="2106736" cy="1996812"/>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In February  2022,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7">
                    <a:extLst>
                      <a:ext uri="{A12FA001-AC4F-418D-AE19-62706E023703}">
                        <ahyp:hlinkClr xmlns:ahyp="http://schemas.microsoft.com/office/drawing/2018/hyperlinkcolor" val="tx"/>
                      </a:ext>
                    </a:extLst>
                  </a:hlinkClick>
                </a:rPr>
                <a:t>CERC approved IEX’s</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petition seeking approval to introduce the hydropower contracts in GTAM.</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It aims to facilitate hydropower purchase obligation compliance.</a:t>
              </a: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It will include intra-day hydro contracts, day-ahead contingency hydro contracts, daily hydro contracts and weekly hydro contracts in GTAM.</a:t>
              </a:r>
            </a:p>
          </p:txBody>
        </p:sp>
        <p:sp>
          <p:nvSpPr>
            <p:cNvPr id="71" name="Text Box 10">
              <a:extLst>
                <a:ext uri="{FF2B5EF4-FFF2-40B4-BE49-F238E27FC236}">
                  <a16:creationId xmlns:a16="http://schemas.microsoft.com/office/drawing/2014/main" id="{D05F846A-F11C-4B63-BBE7-47806B682517}"/>
                </a:ext>
              </a:extLst>
            </p:cNvPr>
            <p:cNvSpPr txBox="1">
              <a:spLocks noChangeArrowheads="1"/>
            </p:cNvSpPr>
            <p:nvPr>
              <p:custDataLst>
                <p:tags r:id="rId1"/>
              </p:custDataLst>
            </p:nvPr>
          </p:nvSpPr>
          <p:spPr bwMode="auto">
            <a:xfrm>
              <a:off x="271385" y="656028"/>
              <a:ext cx="2106734"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CERC approved introduction of hydropower contracts in GTAM</a:t>
              </a:r>
            </a:p>
          </p:txBody>
        </p:sp>
      </p:grpSp>
    </p:spTree>
    <p:extLst>
      <p:ext uri="{BB962C8B-B14F-4D97-AF65-F5344CB8AC3E}">
        <p14:creationId xmlns:p14="http://schemas.microsoft.com/office/powerpoint/2010/main" val="968653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71" name="Chart 70">
            <a:extLst>
              <a:ext uri="{FF2B5EF4-FFF2-40B4-BE49-F238E27FC236}">
                <a16:creationId xmlns:a16="http://schemas.microsoft.com/office/drawing/2014/main" id="{3C34C94F-9FEA-477D-B43D-AAF6901B1C7A}"/>
              </a:ext>
            </a:extLst>
          </p:cNvPr>
          <p:cNvGraphicFramePr/>
          <p:nvPr>
            <p:extLst>
              <p:ext uri="{D42A27DB-BD31-4B8C-83A1-F6EECF244321}">
                <p14:modId xmlns:p14="http://schemas.microsoft.com/office/powerpoint/2010/main" val="2311780923"/>
              </p:ext>
            </p:extLst>
          </p:nvPr>
        </p:nvGraphicFramePr>
        <p:xfrm>
          <a:off x="3848259" y="2010787"/>
          <a:ext cx="2629371" cy="2791093"/>
        </p:xfrm>
        <a:graphic>
          <a:graphicData uri="http://schemas.openxmlformats.org/drawingml/2006/chart">
            <c:chart xmlns:c="http://schemas.openxmlformats.org/drawingml/2006/chart" xmlns:r="http://schemas.openxmlformats.org/officeDocument/2006/relationships" r:id="rId3"/>
          </a:graphicData>
        </a:graphic>
      </p:graphicFrame>
      <p:sp>
        <p:nvSpPr>
          <p:cNvPr id="70" name="Rounded Rectangle 69">
            <a:extLst>
              <a:ext uri="{FF2B5EF4-FFF2-40B4-BE49-F238E27FC236}">
                <a16:creationId xmlns:a16="http://schemas.microsoft.com/office/drawing/2014/main" id="{72EF6D10-C68B-544E-8D41-961C22262A6B}"/>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67166" y="128609"/>
            <a:ext cx="7816891"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rgbClr val="009CD8"/>
                </a:solidFill>
              </a:rPr>
              <a:t>market concentration in RE auctions declined slightly in FY22 compared to FY21</a:t>
            </a:r>
          </a:p>
        </p:txBody>
      </p:sp>
      <p:sp>
        <p:nvSpPr>
          <p:cNvPr id="19" name="Google Shape;100;p20"/>
          <p:cNvSpPr txBox="1"/>
          <p:nvPr/>
        </p:nvSpPr>
        <p:spPr>
          <a:xfrm>
            <a:off x="6554363" y="520770"/>
            <a:ext cx="2333107" cy="4188720"/>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buClr>
                <a:schemeClr val="dk1"/>
              </a:buClr>
              <a:buSzPts val="1100"/>
            </a:pPr>
            <a:r>
              <a:rPr lang="en-US" sz="800" b="1" dirty="0">
                <a:solidFill>
                  <a:srgbClr val="575756"/>
                </a:solidFill>
                <a:latin typeface="Open Sans"/>
                <a:ea typeface="Open Sans"/>
                <a:cs typeface="Open Sans"/>
              </a:rPr>
              <a:t>In FY22, around 17.47 GW of RE capacity was auctioned.</a:t>
            </a:r>
            <a:r>
              <a:rPr lang="en-US" sz="800" dirty="0">
                <a:solidFill>
                  <a:srgbClr val="575756"/>
                </a:solidFill>
                <a:latin typeface="Open Sans"/>
                <a:ea typeface="Open Sans"/>
                <a:cs typeface="Open Sans"/>
              </a:rPr>
              <a:t> Public sector undertakings (PSU) such as NTPC and SJVN were among the top developers to capture the RE auctions market in FY22, followed by private sector developers such as ReNew Power, Ayana Renewable, Greenko and Tata Power.</a:t>
            </a:r>
          </a:p>
          <a:p>
            <a:pPr>
              <a:spcBef>
                <a:spcPts val="700"/>
              </a:spcBef>
              <a:buClr>
                <a:schemeClr val="dk1"/>
              </a:buClr>
              <a:buSzPts val="1100"/>
            </a:pPr>
            <a:r>
              <a:rPr lang="en-US" sz="800" dirty="0">
                <a:solidFill>
                  <a:srgbClr val="575756"/>
                </a:solidFill>
                <a:latin typeface="Open Sans"/>
                <a:ea typeface="Open Sans"/>
                <a:cs typeface="Open Sans"/>
              </a:rPr>
              <a:t>New market entrants such as Hindustan Thermal Projects (250 MW) and Power Mech Projects (550 MW) won capacities in the SECI’s RE + thermal/hydro RTC-II bid.</a:t>
            </a:r>
          </a:p>
          <a:p>
            <a:pPr>
              <a:spcBef>
                <a:spcPts val="700"/>
              </a:spcBef>
              <a:buClr>
                <a:schemeClr val="dk1"/>
              </a:buClr>
              <a:buSzPts val="1100"/>
            </a:pPr>
            <a:r>
              <a:rPr lang="en-US" sz="800" b="1" dirty="0">
                <a:solidFill>
                  <a:srgbClr val="575756"/>
                </a:solidFill>
                <a:latin typeface="Open Sans"/>
                <a:ea typeface="Open Sans"/>
                <a:cs typeface="Open Sans"/>
              </a:rPr>
              <a:t>The market concentration saw a slight decline in FY22 to 51% (versus 52% in FY21), with a diverse set of public and private sector developers participating in the auctions </a:t>
            </a:r>
            <a:r>
              <a:rPr lang="en-US" sz="800" dirty="0">
                <a:solidFill>
                  <a:srgbClr val="575756"/>
                </a:solidFill>
                <a:latin typeface="Open Sans"/>
                <a:ea typeface="Open Sans"/>
                <a:cs typeface="Open Sans"/>
              </a:rPr>
              <a:t>(a total of 27 in FY22).</a:t>
            </a:r>
          </a:p>
          <a:p>
            <a:pPr>
              <a:spcBef>
                <a:spcPts val="700"/>
              </a:spcBef>
            </a:pPr>
            <a:r>
              <a:rPr lang="en-US" sz="800" dirty="0">
                <a:solidFill>
                  <a:srgbClr val="575756"/>
                </a:solidFill>
                <a:latin typeface="Open Sans"/>
                <a:ea typeface="Open Sans"/>
                <a:cs typeface="Open Sans"/>
              </a:rPr>
              <a:t>In FY22, the deal activity</a:t>
            </a:r>
            <a:r>
              <a:rPr lang="en-US" sz="800" dirty="0">
                <a:solidFill>
                  <a:srgbClr val="FF0000"/>
                </a:solidFill>
                <a:latin typeface="Open Sans"/>
                <a:ea typeface="Open Sans"/>
                <a:cs typeface="Open Sans"/>
              </a:rPr>
              <a:t> </a:t>
            </a:r>
            <a:r>
              <a:rPr lang="en-US" sz="800" b="1" dirty="0">
                <a:solidFill>
                  <a:srgbClr val="575756"/>
                </a:solidFill>
                <a:latin typeface="Open Sans"/>
                <a:ea typeface="Open Sans"/>
                <a:cs typeface="Open Sans"/>
              </a:rPr>
              <a:t>primarily consisted of solar and hydro project acquisitions, as well as those in the solar module/cell manufacturing sector. </a:t>
            </a:r>
            <a:r>
              <a:rPr lang="en-US" sz="800" dirty="0">
                <a:solidFill>
                  <a:srgbClr val="575756"/>
                </a:solidFill>
                <a:latin typeface="Open Sans"/>
                <a:ea typeface="Open Sans"/>
                <a:cs typeface="Open Sans"/>
              </a:rPr>
              <a:t>In a historic deal, Adani Green Energy acquired SB Energy’s portfolio (the largest in the RE sector in India till now). </a:t>
            </a:r>
            <a:r>
              <a:rPr lang="en-US" sz="800" b="1" dirty="0">
                <a:solidFill>
                  <a:srgbClr val="575756"/>
                </a:solidFill>
                <a:latin typeface="Open Sans"/>
                <a:ea typeface="Open Sans"/>
                <a:cs typeface="Open Sans"/>
              </a:rPr>
              <a:t>In Q4, Reliance Industries acquired a 40% stake in Sterling &amp; Wilson Solar, a solar EPC company. </a:t>
            </a:r>
            <a:r>
              <a:rPr lang="en-US" sz="800" dirty="0">
                <a:solidFill>
                  <a:srgbClr val="575756"/>
                </a:solidFill>
                <a:latin typeface="Open Sans"/>
                <a:ea typeface="Open Sans"/>
                <a:cs typeface="Open Sans"/>
              </a:rPr>
              <a:t>Further, ReNew Power sold its rooftop business to Fourth Partner Energy.</a:t>
            </a:r>
          </a:p>
        </p:txBody>
      </p:sp>
      <p:grpSp>
        <p:nvGrpSpPr>
          <p:cNvPr id="5" name="Group 4">
            <a:extLst>
              <a:ext uri="{FF2B5EF4-FFF2-40B4-BE49-F238E27FC236}">
                <a16:creationId xmlns:a16="http://schemas.microsoft.com/office/drawing/2014/main" id="{83C1EE7E-2434-3D4D-BB46-56A0F46232C3}"/>
              </a:ext>
            </a:extLst>
          </p:cNvPr>
          <p:cNvGrpSpPr/>
          <p:nvPr/>
        </p:nvGrpSpPr>
        <p:grpSpPr>
          <a:xfrm>
            <a:off x="3975579" y="701238"/>
            <a:ext cx="2765877" cy="893167"/>
            <a:chOff x="3975579" y="701238"/>
            <a:chExt cx="2765877" cy="893167"/>
          </a:xfrm>
        </p:grpSpPr>
        <p:sp>
          <p:nvSpPr>
            <p:cNvPr id="76" name="Text Placeholder 5">
              <a:extLst>
                <a:ext uri="{FF2B5EF4-FFF2-40B4-BE49-F238E27FC236}">
                  <a16:creationId xmlns:a16="http://schemas.microsoft.com/office/drawing/2014/main" id="{75CF9B37-F7CF-FF46-80B8-99DF749E3BF2}"/>
                </a:ext>
              </a:extLst>
            </p:cNvPr>
            <p:cNvSpPr txBox="1">
              <a:spLocks/>
            </p:cNvSpPr>
            <p:nvPr/>
          </p:nvSpPr>
          <p:spPr>
            <a:xfrm>
              <a:off x="5109981" y="701238"/>
              <a:ext cx="1296755" cy="57546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200" b="1" dirty="0">
                  <a:solidFill>
                    <a:srgbClr val="009CD8"/>
                  </a:solidFill>
                  <a:latin typeface="Montserrat Alternates Black" panose="00000A00000000000000" pitchFamily="50" charset="0"/>
                  <a:ea typeface="Open Sans" panose="020B0606030504020204" pitchFamily="34" charset="0"/>
                  <a:cs typeface="Open Sans" panose="020B0606030504020204" pitchFamily="34" charset="0"/>
                </a:rPr>
                <a:t>51%</a:t>
              </a:r>
            </a:p>
          </p:txBody>
        </p:sp>
        <p:sp>
          <p:nvSpPr>
            <p:cNvPr id="77" name="Text Placeholder 5">
              <a:extLst>
                <a:ext uri="{FF2B5EF4-FFF2-40B4-BE49-F238E27FC236}">
                  <a16:creationId xmlns:a16="http://schemas.microsoft.com/office/drawing/2014/main" id="{91CFEADE-18C0-0F4C-967B-08ED02542531}"/>
                </a:ext>
              </a:extLst>
            </p:cNvPr>
            <p:cNvSpPr txBox="1">
              <a:spLocks/>
            </p:cNvSpPr>
            <p:nvPr/>
          </p:nvSpPr>
          <p:spPr>
            <a:xfrm>
              <a:off x="3975579" y="1202567"/>
              <a:ext cx="2400329" cy="3918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IN"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Market concentration in auctioned RE capacity</a:t>
              </a:r>
            </a:p>
          </p:txBody>
        </p:sp>
        <p:sp>
          <p:nvSpPr>
            <p:cNvPr id="78" name="Text Placeholder 5">
              <a:extLst>
                <a:ext uri="{FF2B5EF4-FFF2-40B4-BE49-F238E27FC236}">
                  <a16:creationId xmlns:a16="http://schemas.microsoft.com/office/drawing/2014/main" id="{5A078CF1-2A98-9641-A022-FFD24C34EFE3}"/>
                </a:ext>
              </a:extLst>
            </p:cNvPr>
            <p:cNvSpPr txBox="1">
              <a:spLocks/>
            </p:cNvSpPr>
            <p:nvPr/>
          </p:nvSpPr>
          <p:spPr>
            <a:xfrm>
              <a:off x="5864310" y="993415"/>
              <a:ext cx="877146" cy="22227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700" dirty="0">
                  <a:solidFill>
                    <a:srgbClr val="575756"/>
                  </a:solidFill>
                  <a:latin typeface="Open Sans" panose="020B0606030504020204" pitchFamily="34" charset="0"/>
                  <a:ea typeface="Open Sans" panose="020B0606030504020204" pitchFamily="34" charset="0"/>
                  <a:cs typeface="Open Sans" panose="020B0606030504020204" pitchFamily="34" charset="0"/>
                </a:rPr>
                <a:t>FY22</a:t>
              </a:r>
            </a:p>
          </p:txBody>
        </p:sp>
      </p:grpSp>
      <p:sp>
        <p:nvSpPr>
          <p:cNvPr id="79"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4048603" y="1498386"/>
            <a:ext cx="2254280" cy="484071"/>
          </a:xfrm>
          <a:prstGeom prst="rect">
            <a:avLst/>
          </a:prstGeom>
        </p:spPr>
        <p:txBody>
          <a:bodyPr>
            <a:noAutofit/>
          </a:bodyPr>
          <a:lstStyle/>
          <a:p>
            <a:pPr marL="101600" indent="0" algn="ctr">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Note:</a:t>
            </a:r>
            <a:r>
              <a:rPr lang="en-US" sz="700" b="1" i="1" dirty="0">
                <a:solidFill>
                  <a:srgbClr val="0A9FD9"/>
                </a:solidFill>
                <a:latin typeface="Open Sans" panose="020B0606030504020204" pitchFamily="34" charset="0"/>
                <a:ea typeface="Open Sans" panose="020B0606030504020204" pitchFamily="34" charset="0"/>
                <a:cs typeface="Open Sans" panose="020B0606030504020204" pitchFamily="34" charset="0"/>
              </a:rPr>
              <a:t>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Market concentration is calculated as the ratio of the top five RE capacities auctioned to the total RE capacity auctioned </a:t>
            </a:r>
          </a:p>
          <a:p>
            <a:pPr marL="101600" indent="0" algn="ctr">
              <a:buNone/>
            </a:pP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81"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3975579" y="4631263"/>
            <a:ext cx="2504734" cy="418214"/>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a:t>
            </a:r>
            <a:r>
              <a:rPr lang="en-US" sz="700" b="1" i="1" dirty="0">
                <a:solidFill>
                  <a:srgbClr val="0A9FD9"/>
                </a:solidFill>
                <a:latin typeface="Open Sans" panose="020B0606030504020204" pitchFamily="34" charset="0"/>
                <a:ea typeface="Open Sans" panose="020B0606030504020204" pitchFamily="34" charset="0"/>
                <a:cs typeface="Open Sans" panose="020B0606030504020204" pitchFamily="34" charset="0"/>
              </a:rPr>
              <a:t>: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CEEW-CEF Compilation. *Note: Includes only top 10 developers in terms of auctioned capacity.</a:t>
            </a:r>
          </a:p>
        </p:txBody>
      </p:sp>
      <p:sp>
        <p:nvSpPr>
          <p:cNvPr id="83" name="Rectangle 82"/>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4" name="TextBox 83"/>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p>
        </p:txBody>
      </p:sp>
      <p:grpSp>
        <p:nvGrpSpPr>
          <p:cNvPr id="57" name="Group 56"/>
          <p:cNvGrpSpPr/>
          <p:nvPr/>
        </p:nvGrpSpPr>
        <p:grpSpPr>
          <a:xfrm>
            <a:off x="8284057" y="4779402"/>
            <a:ext cx="715926" cy="418214"/>
            <a:chOff x="8284057" y="4779402"/>
            <a:chExt cx="715926" cy="418214"/>
          </a:xfrm>
        </p:grpSpPr>
        <p:sp>
          <p:nvSpPr>
            <p:cNvPr id="58" name="Rounded Rectangle 5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9" name="Group 58"/>
            <p:cNvGrpSpPr/>
            <p:nvPr/>
          </p:nvGrpSpPr>
          <p:grpSpPr>
            <a:xfrm>
              <a:off x="8284057" y="4879531"/>
              <a:ext cx="715926" cy="263969"/>
              <a:chOff x="1376812" y="1471708"/>
              <a:chExt cx="715926" cy="263969"/>
            </a:xfrm>
          </p:grpSpPr>
          <p:sp>
            <p:nvSpPr>
              <p:cNvPr id="61" name="TextBox 60"/>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62" name="Group 61"/>
              <p:cNvGrpSpPr/>
              <p:nvPr/>
            </p:nvGrpSpPr>
            <p:grpSpPr>
              <a:xfrm>
                <a:off x="1504037" y="1471708"/>
                <a:ext cx="436340" cy="63914"/>
                <a:chOff x="973747" y="978085"/>
                <a:chExt cx="436340" cy="63914"/>
              </a:xfrm>
            </p:grpSpPr>
            <p:sp>
              <p:nvSpPr>
                <p:cNvPr id="64" name="Oval 6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5" name="Oval 8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6" name="Oval 85"/>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87" name="TextBox 86">
            <a:extLst>
              <a:ext uri="{FF2B5EF4-FFF2-40B4-BE49-F238E27FC236}">
                <a16:creationId xmlns:a16="http://schemas.microsoft.com/office/drawing/2014/main" id="{F6BA17B1-0E0A-DA46-82F5-A93450BD80CE}"/>
              </a:ext>
            </a:extLst>
          </p:cNvPr>
          <p:cNvSpPr txBox="1"/>
          <p:nvPr/>
        </p:nvSpPr>
        <p:spPr>
          <a:xfrm>
            <a:off x="3983902" y="2081700"/>
            <a:ext cx="2351314" cy="338554"/>
          </a:xfrm>
          <a:prstGeom prst="rect">
            <a:avLst/>
          </a:prstGeom>
          <a:noFill/>
        </p:spPr>
        <p:txBody>
          <a:bodyPr wrap="square" rtlCol="0">
            <a:spAutoFit/>
          </a:bodyPr>
          <a:lstStyle/>
          <a:p>
            <a:pPr algn="ct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Developer-wise* RE capacity auctioned during FY22 (17,470 MW)</a:t>
            </a:r>
            <a:endParaRPr lang="en-IN" sz="800" dirty="0">
              <a:solidFill>
                <a:srgbClr val="575756"/>
              </a:solidFill>
            </a:endParaRPr>
          </a:p>
        </p:txBody>
      </p:sp>
      <p:grpSp>
        <p:nvGrpSpPr>
          <p:cNvPr id="46" name="Group 45">
            <a:extLst>
              <a:ext uri="{FF2B5EF4-FFF2-40B4-BE49-F238E27FC236}">
                <a16:creationId xmlns:a16="http://schemas.microsoft.com/office/drawing/2014/main" id="{AF9535A9-19F9-4010-82DB-7634FFF645F7}"/>
              </a:ext>
            </a:extLst>
          </p:cNvPr>
          <p:cNvGrpSpPr/>
          <p:nvPr/>
        </p:nvGrpSpPr>
        <p:grpSpPr>
          <a:xfrm>
            <a:off x="7620" y="546365"/>
            <a:ext cx="3869230" cy="4099369"/>
            <a:chOff x="0" y="546365"/>
            <a:chExt cx="3869230" cy="4099369"/>
          </a:xfrm>
        </p:grpSpPr>
        <p:grpSp>
          <p:nvGrpSpPr>
            <p:cNvPr id="47" name="Group 46">
              <a:extLst>
                <a:ext uri="{FF2B5EF4-FFF2-40B4-BE49-F238E27FC236}">
                  <a16:creationId xmlns:a16="http://schemas.microsoft.com/office/drawing/2014/main" id="{39CCD5A3-7F34-494F-93F2-5C6C41C62F3A}"/>
                </a:ext>
              </a:extLst>
            </p:cNvPr>
            <p:cNvGrpSpPr/>
            <p:nvPr/>
          </p:nvGrpSpPr>
          <p:grpSpPr>
            <a:xfrm>
              <a:off x="0" y="546365"/>
              <a:ext cx="3869230" cy="4099369"/>
              <a:chOff x="-268616" y="915090"/>
              <a:chExt cx="5717243" cy="5558550"/>
            </a:xfrm>
          </p:grpSpPr>
          <p:sp>
            <p:nvSpPr>
              <p:cNvPr id="96" name="Text Placeholder 5">
                <a:extLst>
                  <a:ext uri="{FF2B5EF4-FFF2-40B4-BE49-F238E27FC236}">
                    <a16:creationId xmlns:a16="http://schemas.microsoft.com/office/drawing/2014/main" id="{00ADB332-DA10-4C4F-9754-DDD5BE277FD7}"/>
                  </a:ext>
                </a:extLst>
              </p:cNvPr>
              <p:cNvSpPr txBox="1">
                <a:spLocks/>
              </p:cNvSpPr>
              <p:nvPr/>
            </p:nvSpPr>
            <p:spPr>
              <a:xfrm>
                <a:off x="-46551" y="5760786"/>
                <a:ext cx="983494" cy="28654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May</a:t>
                </a:r>
              </a:p>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p:txBody>
          </p:sp>
          <p:cxnSp>
            <p:nvCxnSpPr>
              <p:cNvPr id="51" name="Straight Arrow Connector 50">
                <a:extLst>
                  <a:ext uri="{FF2B5EF4-FFF2-40B4-BE49-F238E27FC236}">
                    <a16:creationId xmlns:a16="http://schemas.microsoft.com/office/drawing/2014/main" id="{F55B772C-F2A6-4FE7-82A5-8B1726D2767A}"/>
                  </a:ext>
                </a:extLst>
              </p:cNvPr>
              <p:cNvCxnSpPr/>
              <p:nvPr/>
            </p:nvCxnSpPr>
            <p:spPr>
              <a:xfrm flipV="1">
                <a:off x="921248" y="1342492"/>
                <a:ext cx="0" cy="453422"/>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B90F7856-D089-4C96-844A-11A892B8BEF5}"/>
                  </a:ext>
                </a:extLst>
              </p:cNvPr>
              <p:cNvGrpSpPr/>
              <p:nvPr/>
            </p:nvGrpSpPr>
            <p:grpSpPr>
              <a:xfrm>
                <a:off x="878618" y="1870990"/>
                <a:ext cx="87256" cy="622251"/>
                <a:chOff x="3643970" y="2690278"/>
                <a:chExt cx="87256" cy="622251"/>
              </a:xfrm>
            </p:grpSpPr>
            <p:sp>
              <p:nvSpPr>
                <p:cNvPr id="108" name="Oval 107">
                  <a:extLst>
                    <a:ext uri="{FF2B5EF4-FFF2-40B4-BE49-F238E27FC236}">
                      <a16:creationId xmlns:a16="http://schemas.microsoft.com/office/drawing/2014/main" id="{EB507294-CEBD-4342-9D23-3E71720A984B}"/>
                    </a:ext>
                  </a:extLst>
                </p:cNvPr>
                <p:cNvSpPr/>
                <p:nvPr/>
              </p:nvSpPr>
              <p:spPr>
                <a:xfrm flipV="1">
                  <a:off x="3643970" y="2690278"/>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cxnSp>
              <p:nvCxnSpPr>
                <p:cNvPr id="109" name="Straight Connector 108">
                  <a:extLst>
                    <a:ext uri="{FF2B5EF4-FFF2-40B4-BE49-F238E27FC236}">
                      <a16:creationId xmlns:a16="http://schemas.microsoft.com/office/drawing/2014/main" id="{40574037-6AE1-43AE-895B-C8099C818577}"/>
                    </a:ext>
                  </a:extLst>
                </p:cNvPr>
                <p:cNvCxnSpPr/>
                <p:nvPr/>
              </p:nvCxnSpPr>
              <p:spPr>
                <a:xfrm>
                  <a:off x="3691955" y="2809608"/>
                  <a:ext cx="0" cy="502921"/>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12E3DBD-8512-406F-BF3D-10FFB6F5BDD7}"/>
                  </a:ext>
                </a:extLst>
              </p:cNvPr>
              <p:cNvGrpSpPr/>
              <p:nvPr/>
            </p:nvGrpSpPr>
            <p:grpSpPr>
              <a:xfrm>
                <a:off x="881690" y="2552834"/>
                <a:ext cx="87256" cy="876086"/>
                <a:chOff x="3643970" y="2783266"/>
                <a:chExt cx="87256" cy="876086"/>
              </a:xfrm>
            </p:grpSpPr>
            <p:sp>
              <p:nvSpPr>
                <p:cNvPr id="106" name="Oval 105">
                  <a:extLst>
                    <a:ext uri="{FF2B5EF4-FFF2-40B4-BE49-F238E27FC236}">
                      <a16:creationId xmlns:a16="http://schemas.microsoft.com/office/drawing/2014/main" id="{AABD16D7-D234-4AFC-8F84-AAA046257A93}"/>
                    </a:ext>
                  </a:extLst>
                </p:cNvPr>
                <p:cNvSpPr/>
                <p:nvPr/>
              </p:nvSpPr>
              <p:spPr>
                <a:xfrm flipV="1">
                  <a:off x="3643970" y="2783266"/>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7" name="Straight Connector 106">
                  <a:extLst>
                    <a:ext uri="{FF2B5EF4-FFF2-40B4-BE49-F238E27FC236}">
                      <a16:creationId xmlns:a16="http://schemas.microsoft.com/office/drawing/2014/main" id="{1C9536FD-A7BD-47AD-A1FF-6684AB7A0B47}"/>
                    </a:ext>
                  </a:extLst>
                </p:cNvPr>
                <p:cNvCxnSpPr/>
                <p:nvPr/>
              </p:nvCxnSpPr>
              <p:spPr>
                <a:xfrm>
                  <a:off x="3691955" y="2911206"/>
                  <a:ext cx="0" cy="74814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EE4725DA-E73D-4F2E-827D-868464760BEB}"/>
                  </a:ext>
                </a:extLst>
              </p:cNvPr>
              <p:cNvGrpSpPr/>
              <p:nvPr/>
            </p:nvGrpSpPr>
            <p:grpSpPr>
              <a:xfrm>
                <a:off x="884595" y="3513225"/>
                <a:ext cx="87256" cy="745970"/>
                <a:chOff x="3643970" y="2700610"/>
                <a:chExt cx="87256" cy="745970"/>
              </a:xfrm>
            </p:grpSpPr>
            <p:sp>
              <p:nvSpPr>
                <p:cNvPr id="104" name="Oval 103">
                  <a:extLst>
                    <a:ext uri="{FF2B5EF4-FFF2-40B4-BE49-F238E27FC236}">
                      <a16:creationId xmlns:a16="http://schemas.microsoft.com/office/drawing/2014/main" id="{88B4CDA4-6696-4AE6-834E-F34BBD99DEF7}"/>
                    </a:ext>
                  </a:extLst>
                </p:cNvPr>
                <p:cNvSpPr/>
                <p:nvPr/>
              </p:nvSpPr>
              <p:spPr>
                <a:xfrm flipV="1">
                  <a:off x="3643970" y="2700610"/>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5" name="Straight Connector 104">
                  <a:extLst>
                    <a:ext uri="{FF2B5EF4-FFF2-40B4-BE49-F238E27FC236}">
                      <a16:creationId xmlns:a16="http://schemas.microsoft.com/office/drawing/2014/main" id="{707FDCB5-BD9A-4638-8136-1A52F29E010F}"/>
                    </a:ext>
                  </a:extLst>
                </p:cNvPr>
                <p:cNvCxnSpPr/>
                <p:nvPr/>
              </p:nvCxnSpPr>
              <p:spPr>
                <a:xfrm>
                  <a:off x="3680696" y="2853133"/>
                  <a:ext cx="0" cy="59344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17A22D96-37DE-4E41-ACD2-A431AD89094D}"/>
                  </a:ext>
                </a:extLst>
              </p:cNvPr>
              <p:cNvGrpSpPr/>
              <p:nvPr/>
            </p:nvGrpSpPr>
            <p:grpSpPr>
              <a:xfrm>
                <a:off x="877694" y="4327630"/>
                <a:ext cx="87256" cy="667336"/>
                <a:chOff x="3632711" y="2762602"/>
                <a:chExt cx="87256" cy="667336"/>
              </a:xfrm>
            </p:grpSpPr>
            <p:sp>
              <p:nvSpPr>
                <p:cNvPr id="102" name="Oval 101">
                  <a:extLst>
                    <a:ext uri="{FF2B5EF4-FFF2-40B4-BE49-F238E27FC236}">
                      <a16:creationId xmlns:a16="http://schemas.microsoft.com/office/drawing/2014/main" id="{9E16467B-0902-4FBB-B712-4CEC42368B48}"/>
                    </a:ext>
                  </a:extLst>
                </p:cNvPr>
                <p:cNvSpPr/>
                <p:nvPr/>
              </p:nvSpPr>
              <p:spPr>
                <a:xfrm flipV="1">
                  <a:off x="3632711"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3" name="Straight Connector 102">
                  <a:extLst>
                    <a:ext uri="{FF2B5EF4-FFF2-40B4-BE49-F238E27FC236}">
                      <a16:creationId xmlns:a16="http://schemas.microsoft.com/office/drawing/2014/main" id="{B47E55EA-8398-4314-A99E-412C952B3E32}"/>
                    </a:ext>
                  </a:extLst>
                </p:cNvPr>
                <p:cNvCxnSpPr/>
                <p:nvPr/>
              </p:nvCxnSpPr>
              <p:spPr>
                <a:xfrm>
                  <a:off x="3680696" y="2890441"/>
                  <a:ext cx="0" cy="5394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383053D4-DA86-43AD-AD16-AADA2808E368}"/>
                  </a:ext>
                </a:extLst>
              </p:cNvPr>
              <p:cNvSpPr txBox="1"/>
              <p:nvPr/>
            </p:nvSpPr>
            <p:spPr>
              <a:xfrm>
                <a:off x="1201263" y="3949127"/>
                <a:ext cx="4236029"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Acquisition</a:t>
                </a:r>
              </a:p>
              <a:p>
                <a:pPr>
                  <a:spcAft>
                    <a:spcPts val="600"/>
                  </a:spcAft>
                </a:pPr>
                <a:r>
                  <a:rPr lang="en-GB" sz="700" b="1" dirty="0">
                    <a:latin typeface="Open Sans" panose="020B0606030504020204" pitchFamily="34" charset="0"/>
                    <a:ea typeface="Open Sans" panose="020B0606030504020204" pitchFamily="34" charset="0"/>
                    <a:cs typeface="Open Sans" panose="020B0606030504020204" pitchFamily="34" charset="0"/>
                  </a:rPr>
                  <a:t>Target: </a:t>
                </a:r>
                <a:r>
                  <a:rPr lang="en-GB" sz="700" dirty="0">
                    <a:latin typeface="Open Sans" panose="020B0606030504020204" pitchFamily="34" charset="0"/>
                    <a:ea typeface="Open Sans" panose="020B0606030504020204" pitchFamily="34" charset="0"/>
                    <a:cs typeface="Open Sans" panose="020B0606030504020204" pitchFamily="34" charset="0"/>
                  </a:rPr>
                  <a:t>REC Solar Holdings</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Acquirer: </a:t>
                </a:r>
                <a:r>
                  <a:rPr lang="en-GB" sz="700" dirty="0">
                    <a:latin typeface="Open Sans" panose="020B0606030504020204" pitchFamily="34" charset="0"/>
                    <a:ea typeface="Open Sans" panose="020B0606030504020204" pitchFamily="34" charset="0"/>
                    <a:cs typeface="Open Sans" panose="020B0606030504020204" pitchFamily="34" charset="0"/>
                  </a:rPr>
                  <a:t>Reliance New Energy Solar</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Amount:</a:t>
                </a:r>
                <a:r>
                  <a:rPr lang="en-GB" sz="700" dirty="0">
                    <a:latin typeface="Open Sans" panose="020B0606030504020204" pitchFamily="34" charset="0"/>
                    <a:ea typeface="Open Sans" panose="020B0606030504020204" pitchFamily="34" charset="0"/>
                    <a:cs typeface="Open Sans" panose="020B0606030504020204" pitchFamily="34" charset="0"/>
                  </a:rPr>
                  <a:t> INR 5717.9 crore (USD 771 million) </a:t>
                </a:r>
                <a:endParaRPr lang="en-GB"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a:extLst>
                  <a:ext uri="{FF2B5EF4-FFF2-40B4-BE49-F238E27FC236}">
                    <a16:creationId xmlns:a16="http://schemas.microsoft.com/office/drawing/2014/main" id="{CAFC0BC3-4932-428D-BCE9-9FFD3C806A8D}"/>
                  </a:ext>
                </a:extLst>
              </p:cNvPr>
              <p:cNvSpPr txBox="1"/>
              <p:nvPr/>
            </p:nvSpPr>
            <p:spPr>
              <a:xfrm>
                <a:off x="1213198" y="3028796"/>
                <a:ext cx="4235429" cy="900369"/>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Acquisition</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ReNew Power</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Fourth Energy Partner</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INR 650 crore (USD 87 million)</a:t>
                </a:r>
              </a:p>
            </p:txBody>
          </p:sp>
          <p:grpSp>
            <p:nvGrpSpPr>
              <p:cNvPr id="63" name="Group 62">
                <a:extLst>
                  <a:ext uri="{FF2B5EF4-FFF2-40B4-BE49-F238E27FC236}">
                    <a16:creationId xmlns:a16="http://schemas.microsoft.com/office/drawing/2014/main" id="{3224FA36-827B-49CF-A8C3-6F1FBD3823EF}"/>
                  </a:ext>
                </a:extLst>
              </p:cNvPr>
              <p:cNvGrpSpPr/>
              <p:nvPr/>
            </p:nvGrpSpPr>
            <p:grpSpPr>
              <a:xfrm>
                <a:off x="879565" y="5050913"/>
                <a:ext cx="87256" cy="828764"/>
                <a:chOff x="3632711" y="2762602"/>
                <a:chExt cx="87256" cy="828764"/>
              </a:xfrm>
            </p:grpSpPr>
            <p:sp>
              <p:nvSpPr>
                <p:cNvPr id="100" name="Oval 99">
                  <a:extLst>
                    <a:ext uri="{FF2B5EF4-FFF2-40B4-BE49-F238E27FC236}">
                      <a16:creationId xmlns:a16="http://schemas.microsoft.com/office/drawing/2014/main" id="{E4DDC9BF-07F2-45B1-80CE-6FC55146F71D}"/>
                    </a:ext>
                  </a:extLst>
                </p:cNvPr>
                <p:cNvSpPr/>
                <p:nvPr/>
              </p:nvSpPr>
              <p:spPr>
                <a:xfrm flipV="1">
                  <a:off x="3632711"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1" name="Straight Connector 100">
                  <a:extLst>
                    <a:ext uri="{FF2B5EF4-FFF2-40B4-BE49-F238E27FC236}">
                      <a16:creationId xmlns:a16="http://schemas.microsoft.com/office/drawing/2014/main" id="{6F131D25-258F-4460-959A-5852A192FBAA}"/>
                    </a:ext>
                  </a:extLst>
                </p:cNvPr>
                <p:cNvCxnSpPr/>
                <p:nvPr/>
              </p:nvCxnSpPr>
              <p:spPr>
                <a:xfrm>
                  <a:off x="3680696" y="2867088"/>
                  <a:ext cx="0" cy="724278"/>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00990B4B-67B1-4E3A-8A98-BB7A82B87FDA}"/>
                  </a:ext>
                </a:extLst>
              </p:cNvPr>
              <p:cNvGrpSpPr/>
              <p:nvPr/>
            </p:nvGrpSpPr>
            <p:grpSpPr>
              <a:xfrm>
                <a:off x="883491" y="5938710"/>
                <a:ext cx="87256" cy="473765"/>
                <a:chOff x="3632711" y="2762602"/>
                <a:chExt cx="87256" cy="473765"/>
              </a:xfrm>
            </p:grpSpPr>
            <p:sp>
              <p:nvSpPr>
                <p:cNvPr id="97" name="Oval 96">
                  <a:extLst>
                    <a:ext uri="{FF2B5EF4-FFF2-40B4-BE49-F238E27FC236}">
                      <a16:creationId xmlns:a16="http://schemas.microsoft.com/office/drawing/2014/main" id="{19F1DF8C-0C45-4F32-B620-37306CC33D2D}"/>
                    </a:ext>
                  </a:extLst>
                </p:cNvPr>
                <p:cNvSpPr/>
                <p:nvPr/>
              </p:nvSpPr>
              <p:spPr>
                <a:xfrm flipV="1">
                  <a:off x="3632711"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8" name="Straight Connector 97">
                  <a:extLst>
                    <a:ext uri="{FF2B5EF4-FFF2-40B4-BE49-F238E27FC236}">
                      <a16:creationId xmlns:a16="http://schemas.microsoft.com/office/drawing/2014/main" id="{D795AFF8-0831-4215-AF4B-AF446A85D524}"/>
                    </a:ext>
                  </a:extLst>
                </p:cNvPr>
                <p:cNvCxnSpPr/>
                <p:nvPr/>
              </p:nvCxnSpPr>
              <p:spPr>
                <a:xfrm>
                  <a:off x="3676339" y="2879990"/>
                  <a:ext cx="0" cy="35637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69" name="TextBox 68">
                <a:extLst>
                  <a:ext uri="{FF2B5EF4-FFF2-40B4-BE49-F238E27FC236}">
                    <a16:creationId xmlns:a16="http://schemas.microsoft.com/office/drawing/2014/main" id="{CB89C38A-B4DA-49F2-A595-B5C34F4175E1}"/>
                  </a:ext>
                </a:extLst>
              </p:cNvPr>
              <p:cNvSpPr txBox="1"/>
              <p:nvPr/>
            </p:nvSpPr>
            <p:spPr>
              <a:xfrm>
                <a:off x="1201263" y="5659846"/>
                <a:ext cx="4236027"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Acquisition</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SB Energy</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Adani Green Energy</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 : INR 26,219.0 crore (USD 3.5 Billion)</a:t>
                </a:r>
                <a:endPar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Text Placeholder 5">
                <a:extLst>
                  <a:ext uri="{FF2B5EF4-FFF2-40B4-BE49-F238E27FC236}">
                    <a16:creationId xmlns:a16="http://schemas.microsoft.com/office/drawing/2014/main" id="{8263B300-1D5F-4F23-AA1A-BF4CD1ACB8BF}"/>
                  </a:ext>
                </a:extLst>
              </p:cNvPr>
              <p:cNvSpPr txBox="1">
                <a:spLocks/>
              </p:cNvSpPr>
              <p:nvPr/>
            </p:nvSpPr>
            <p:spPr>
              <a:xfrm>
                <a:off x="-46551" y="915090"/>
                <a:ext cx="2341044" cy="220192"/>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Notable deals</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 (FY22)</a:t>
                </a:r>
              </a:p>
            </p:txBody>
          </p:sp>
          <p:sp>
            <p:nvSpPr>
              <p:cNvPr id="73" name="TextBox 72">
                <a:extLst>
                  <a:ext uri="{FF2B5EF4-FFF2-40B4-BE49-F238E27FC236}">
                    <a16:creationId xmlns:a16="http://schemas.microsoft.com/office/drawing/2014/main" id="{103466D9-1DEC-49A5-B1DA-5AC777991944}"/>
                  </a:ext>
                </a:extLst>
              </p:cNvPr>
              <p:cNvSpPr txBox="1"/>
              <p:nvPr/>
            </p:nvSpPr>
            <p:spPr>
              <a:xfrm>
                <a:off x="1213200" y="2220459"/>
                <a:ext cx="4224094"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Acquisition</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Sterling &amp; Wilson</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Reliance Industries</a:t>
                </a:r>
              </a:p>
              <a:p>
                <a:r>
                  <a:rPr lang="en-GB" sz="7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 </a:t>
                </a:r>
                <a:r>
                  <a:rPr lang="en-GB" sz="700" dirty="0">
                    <a:solidFill>
                      <a:schemeClr val="tx1"/>
                    </a:solidFill>
                    <a:latin typeface="Open Sans" panose="020B0606030504020204" pitchFamily="34" charset="0"/>
                    <a:ea typeface="Open Sans" panose="020B0606030504020204" pitchFamily="34" charset="0"/>
                    <a:cs typeface="Open Sans" panose="020B0606030504020204" pitchFamily="34" charset="0"/>
                  </a:rPr>
                  <a:t>INR 2,859.13 crore (USD 377 million)</a:t>
                </a:r>
                <a:endPar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TextBox 73">
                <a:extLst>
                  <a:ext uri="{FF2B5EF4-FFF2-40B4-BE49-F238E27FC236}">
                    <a16:creationId xmlns:a16="http://schemas.microsoft.com/office/drawing/2014/main" id="{986F70EA-46A7-43FB-A768-62DAE6372E28}"/>
                  </a:ext>
                </a:extLst>
              </p:cNvPr>
              <p:cNvSpPr txBox="1"/>
              <p:nvPr/>
            </p:nvSpPr>
            <p:spPr>
              <a:xfrm>
                <a:off x="1213197" y="1331033"/>
                <a:ext cx="4224097" cy="900369"/>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Acquisition</a:t>
                </a:r>
              </a:p>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Surya Vidyut</a:t>
                </a:r>
                <a:b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Torrent Power</a:t>
                </a:r>
                <a:b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INR 811.5 crore (USD 107 million)  </a:t>
                </a:r>
                <a:endPar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0" name="Text Placeholder 5">
                <a:extLst>
                  <a:ext uri="{FF2B5EF4-FFF2-40B4-BE49-F238E27FC236}">
                    <a16:creationId xmlns:a16="http://schemas.microsoft.com/office/drawing/2014/main" id="{55C1ED31-50BD-4B1A-BB98-2A8AF9983C07}"/>
                  </a:ext>
                </a:extLst>
              </p:cNvPr>
              <p:cNvSpPr txBox="1">
                <a:spLocks/>
              </p:cNvSpPr>
              <p:nvPr/>
            </p:nvSpPr>
            <p:spPr>
              <a:xfrm>
                <a:off x="-173220" y="3328420"/>
                <a:ext cx="1094469" cy="2477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January 2022</a:t>
                </a:r>
              </a:p>
            </p:txBody>
          </p:sp>
          <p:sp>
            <p:nvSpPr>
              <p:cNvPr id="94" name="Text Placeholder 5">
                <a:extLst>
                  <a:ext uri="{FF2B5EF4-FFF2-40B4-BE49-F238E27FC236}">
                    <a16:creationId xmlns:a16="http://schemas.microsoft.com/office/drawing/2014/main" id="{80F9EF31-B672-4319-9F1B-892E6C3D5DB9}"/>
                  </a:ext>
                </a:extLst>
              </p:cNvPr>
              <p:cNvSpPr txBox="1">
                <a:spLocks/>
              </p:cNvSpPr>
              <p:nvPr/>
            </p:nvSpPr>
            <p:spPr>
              <a:xfrm>
                <a:off x="-268616" y="4151145"/>
                <a:ext cx="1189866" cy="30328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October 2021</a:t>
                </a:r>
              </a:p>
            </p:txBody>
          </p:sp>
          <p:sp>
            <p:nvSpPr>
              <p:cNvPr id="95" name="Text Placeholder 5">
                <a:extLst>
                  <a:ext uri="{FF2B5EF4-FFF2-40B4-BE49-F238E27FC236}">
                    <a16:creationId xmlns:a16="http://schemas.microsoft.com/office/drawing/2014/main" id="{D5D1E917-8A42-44A4-A3C6-2D0E0798BCFD}"/>
                  </a:ext>
                </a:extLst>
              </p:cNvPr>
              <p:cNvSpPr txBox="1">
                <a:spLocks/>
              </p:cNvSpPr>
              <p:nvPr/>
            </p:nvSpPr>
            <p:spPr>
              <a:xfrm>
                <a:off x="-268616" y="4888042"/>
                <a:ext cx="1189865" cy="2853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August</a:t>
                </a:r>
              </a:p>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p:txBody>
          </p:sp>
        </p:grpSp>
        <p:sp>
          <p:nvSpPr>
            <p:cNvPr id="48" name="Text Placeholder 5">
              <a:extLst>
                <a:ext uri="{FF2B5EF4-FFF2-40B4-BE49-F238E27FC236}">
                  <a16:creationId xmlns:a16="http://schemas.microsoft.com/office/drawing/2014/main" id="{DC6A668E-22C1-4B28-9E55-2B4F82D0B903}"/>
                </a:ext>
              </a:extLst>
            </p:cNvPr>
            <p:cNvSpPr txBox="1">
              <a:spLocks/>
            </p:cNvSpPr>
            <p:nvPr/>
          </p:nvSpPr>
          <p:spPr>
            <a:xfrm>
              <a:off x="58954" y="1614914"/>
              <a:ext cx="740698" cy="18270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February 2022</a:t>
              </a:r>
            </a:p>
          </p:txBody>
        </p:sp>
        <p:sp>
          <p:nvSpPr>
            <p:cNvPr id="49" name="Text Placeholder 5">
              <a:extLst>
                <a:ext uri="{FF2B5EF4-FFF2-40B4-BE49-F238E27FC236}">
                  <a16:creationId xmlns:a16="http://schemas.microsoft.com/office/drawing/2014/main" id="{FF0D7E64-533D-45F9-92D4-90F2ED483133}"/>
                </a:ext>
              </a:extLst>
            </p:cNvPr>
            <p:cNvSpPr txBox="1">
              <a:spLocks/>
            </p:cNvSpPr>
            <p:nvPr/>
          </p:nvSpPr>
          <p:spPr>
            <a:xfrm>
              <a:off x="58954" y="1107491"/>
              <a:ext cx="740698" cy="18270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March 2022</a:t>
              </a:r>
            </a:p>
          </p:txBody>
        </p:sp>
        <p:sp>
          <p:nvSpPr>
            <p:cNvPr id="50" name="TextBox 49">
              <a:extLst>
                <a:ext uri="{FF2B5EF4-FFF2-40B4-BE49-F238E27FC236}">
                  <a16:creationId xmlns:a16="http://schemas.microsoft.com/office/drawing/2014/main" id="{5FFBE252-A418-4999-85B7-7535C2D22C06}"/>
                </a:ext>
              </a:extLst>
            </p:cNvPr>
            <p:cNvSpPr txBox="1"/>
            <p:nvPr/>
          </p:nvSpPr>
          <p:spPr>
            <a:xfrm>
              <a:off x="999563" y="3382829"/>
              <a:ext cx="2866390" cy="664012"/>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Asset acquisition</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L&amp;T (Hydro asset), NA (Solar asset)</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ReNew Power</a:t>
              </a:r>
            </a:p>
            <a:p>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INR 2824.5 crore (USD 384 million)</a:t>
              </a:r>
            </a:p>
          </p:txBody>
        </p:sp>
      </p:grpSp>
      <p:sp>
        <p:nvSpPr>
          <p:cNvPr id="65" name="Text Placeholder 5">
            <a:extLst>
              <a:ext uri="{FF2B5EF4-FFF2-40B4-BE49-F238E27FC236}">
                <a16:creationId xmlns:a16="http://schemas.microsoft.com/office/drawing/2014/main" id="{73BD6F0D-7F1D-1243-B296-9CE379F6C3F2}"/>
              </a:ext>
            </a:extLst>
          </p:cNvPr>
          <p:cNvSpPr txBox="1">
            <a:spLocks/>
          </p:cNvSpPr>
          <p:nvPr/>
        </p:nvSpPr>
        <p:spPr>
          <a:xfrm>
            <a:off x="3782398" y="690642"/>
            <a:ext cx="1296755" cy="57546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200" b="1" dirty="0">
                <a:solidFill>
                  <a:srgbClr val="009CD8"/>
                </a:solidFill>
                <a:latin typeface="Montserrat Alternates Black" panose="00000A00000000000000" pitchFamily="50" charset="0"/>
                <a:ea typeface="Open Sans" panose="020B0606030504020204" pitchFamily="34" charset="0"/>
                <a:cs typeface="Open Sans" panose="020B0606030504020204" pitchFamily="34" charset="0"/>
              </a:rPr>
              <a:t>91%</a:t>
            </a:r>
          </a:p>
        </p:txBody>
      </p:sp>
      <p:sp>
        <p:nvSpPr>
          <p:cNvPr id="67" name="Text Placeholder 5">
            <a:extLst>
              <a:ext uri="{FF2B5EF4-FFF2-40B4-BE49-F238E27FC236}">
                <a16:creationId xmlns:a16="http://schemas.microsoft.com/office/drawing/2014/main" id="{E65E77B5-C03C-094E-8064-99F3B46398EC}"/>
              </a:ext>
            </a:extLst>
          </p:cNvPr>
          <p:cNvSpPr txBox="1">
            <a:spLocks/>
          </p:cNvSpPr>
          <p:nvPr/>
        </p:nvSpPr>
        <p:spPr>
          <a:xfrm>
            <a:off x="4640184" y="973686"/>
            <a:ext cx="877146" cy="22227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700" dirty="0">
                <a:solidFill>
                  <a:srgbClr val="575756"/>
                </a:solidFill>
                <a:latin typeface="Open Sans" panose="020B0606030504020204" pitchFamily="34" charset="0"/>
                <a:ea typeface="Open Sans" panose="020B0606030504020204" pitchFamily="34" charset="0"/>
                <a:cs typeface="Open Sans" panose="020B0606030504020204" pitchFamily="34" charset="0"/>
              </a:rPr>
              <a:t>Q4 FY22</a:t>
            </a:r>
          </a:p>
        </p:txBody>
      </p:sp>
      <p:sp>
        <p:nvSpPr>
          <p:cNvPr id="68" name="Text Placeholder 3">
            <a:extLst>
              <a:ext uri="{FF2B5EF4-FFF2-40B4-BE49-F238E27FC236}">
                <a16:creationId xmlns:a16="http://schemas.microsoft.com/office/drawing/2014/main" id="{5F57EC45-4CB5-411F-85E8-E8B14CC2218B}"/>
              </a:ext>
            </a:extLst>
          </p:cNvPr>
          <p:cNvSpPr txBox="1">
            <a:spLocks/>
          </p:cNvSpPr>
          <p:nvPr/>
        </p:nvSpPr>
        <p:spPr>
          <a:xfrm>
            <a:off x="64562" y="4609306"/>
            <a:ext cx="3906029" cy="313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CEEW-CEF Compilation. </a:t>
            </a:r>
          </a:p>
        </p:txBody>
      </p:sp>
    </p:spTree>
    <p:extLst>
      <p:ext uri="{BB962C8B-B14F-4D97-AF65-F5344CB8AC3E}">
        <p14:creationId xmlns:p14="http://schemas.microsoft.com/office/powerpoint/2010/main" val="3430464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126DFE4A-B400-48FC-8975-6C7172F6275C}"/>
              </a:ext>
            </a:extLst>
          </p:cNvPr>
          <p:cNvGraphicFramePr/>
          <p:nvPr>
            <p:extLst>
              <p:ext uri="{D42A27DB-BD31-4B8C-83A1-F6EECF244321}">
                <p14:modId xmlns:p14="http://schemas.microsoft.com/office/powerpoint/2010/main" val="1273667811"/>
              </p:ext>
            </p:extLst>
          </p:nvPr>
        </p:nvGraphicFramePr>
        <p:xfrm>
          <a:off x="254315" y="722346"/>
          <a:ext cx="6066461" cy="3799559"/>
        </p:xfrm>
        <a:graphic>
          <a:graphicData uri="http://schemas.openxmlformats.org/drawingml/2006/chart">
            <c:chart xmlns:c="http://schemas.openxmlformats.org/drawingml/2006/chart" xmlns:r="http://schemas.openxmlformats.org/officeDocument/2006/relationships" r:id="rId3"/>
          </a:graphicData>
        </a:graphic>
      </p:graphicFrame>
      <p:sp>
        <p:nvSpPr>
          <p:cNvPr id="23" name="Rounded Rectangle 22">
            <a:extLst>
              <a:ext uri="{FF2B5EF4-FFF2-40B4-BE49-F238E27FC236}">
                <a16:creationId xmlns:a16="http://schemas.microsoft.com/office/drawing/2014/main" id="{F8E1358D-7512-A846-9A33-83B4D995D0D5}"/>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200" y="123746"/>
            <a:ext cx="8229600"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chemeClr val="accent2"/>
                </a:solidFill>
              </a:rPr>
              <a:t>most RE stocks notably outperformed the market in FY22; NYSE listed Azure Power’s share price dropped with a widening quarterly net loss in FY22</a:t>
            </a:r>
            <a:endParaRPr sz="1200" dirty="0">
              <a:solidFill>
                <a:schemeClr val="accent2"/>
              </a:solidFill>
            </a:endParaRPr>
          </a:p>
        </p:txBody>
      </p:sp>
      <p:sp>
        <p:nvSpPr>
          <p:cNvPr id="21" name="Text Placeholder 3">
            <a:extLst>
              <a:ext uri="{FF2B5EF4-FFF2-40B4-BE49-F238E27FC236}">
                <a16:creationId xmlns:a16="http://schemas.microsoft.com/office/drawing/2014/main" id="{0360A977-9629-CC46-AD9C-DEB07F225895}"/>
              </a:ext>
            </a:extLst>
          </p:cNvPr>
          <p:cNvSpPr txBox="1">
            <a:spLocks/>
          </p:cNvSpPr>
          <p:nvPr/>
        </p:nvSpPr>
        <p:spPr>
          <a:xfrm>
            <a:off x="191932" y="4584486"/>
            <a:ext cx="5951652"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hlinkClick r:id="rId4"/>
              </a:rPr>
              <a:t>Money Control.</a:t>
            </a:r>
            <a:endPar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endParaRPr>
          </a:p>
        </p:txBody>
      </p:sp>
      <p:cxnSp>
        <p:nvCxnSpPr>
          <p:cNvPr id="36" name="Straight Connector 35"/>
          <p:cNvCxnSpPr/>
          <p:nvPr/>
        </p:nvCxnSpPr>
        <p:spPr>
          <a:xfrm>
            <a:off x="4253948" y="944463"/>
            <a:ext cx="2066828"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6196951" y="88255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Google Shape;100;p20"/>
          <p:cNvSpPr txBox="1"/>
          <p:nvPr/>
        </p:nvSpPr>
        <p:spPr>
          <a:xfrm>
            <a:off x="6554363" y="520770"/>
            <a:ext cx="2445620" cy="414469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pPr>
            <a:r>
              <a:rPr lang="en-US" sz="800" b="1" dirty="0">
                <a:solidFill>
                  <a:srgbClr val="575756"/>
                </a:solidFill>
                <a:latin typeface="Open Sans"/>
                <a:ea typeface="Open Sans"/>
                <a:cs typeface="Open Sans"/>
              </a:rPr>
              <a:t>In FY22, all the listed RE stocks (except the NYSE listed solar project developer Azure Power) notably outperformed the market (Sensex), </a:t>
            </a:r>
            <a:r>
              <a:rPr lang="en-US" sz="800" dirty="0">
                <a:solidFill>
                  <a:srgbClr val="575756"/>
                </a:solidFill>
                <a:latin typeface="Open Sans"/>
                <a:ea typeface="Open Sans"/>
                <a:cs typeface="Open Sans"/>
              </a:rPr>
              <a:t>which was in turn up by 18% as of March 2022 (versus March 2021).</a:t>
            </a:r>
          </a:p>
          <a:p>
            <a:pPr>
              <a:spcBef>
                <a:spcPts val="700"/>
              </a:spcBef>
            </a:pPr>
            <a:r>
              <a:rPr lang="en-US" sz="800" dirty="0">
                <a:solidFill>
                  <a:srgbClr val="575756"/>
                </a:solidFill>
                <a:latin typeface="Open Sans"/>
                <a:ea typeface="Open Sans"/>
                <a:cs typeface="Open Sans"/>
              </a:rPr>
              <a:t>The share price of the pure-play RE developer, </a:t>
            </a:r>
            <a:r>
              <a:rPr lang="en-US" sz="800" b="1" dirty="0">
                <a:solidFill>
                  <a:srgbClr val="575756"/>
                </a:solidFill>
                <a:latin typeface="Open Sans"/>
                <a:ea typeface="Open Sans"/>
                <a:cs typeface="Open Sans"/>
              </a:rPr>
              <a:t>Adani Green Energy, </a:t>
            </a:r>
            <a:r>
              <a:rPr lang="en-US" sz="800" dirty="0">
                <a:solidFill>
                  <a:srgbClr val="575756"/>
                </a:solidFill>
                <a:latin typeface="Open Sans"/>
                <a:ea typeface="Open Sans"/>
                <a:cs typeface="Open Sans"/>
              </a:rPr>
              <a:t>significantly outperformed the market consistently throughout FY22, </a:t>
            </a:r>
            <a:r>
              <a:rPr lang="en-US" sz="800" b="1" dirty="0">
                <a:solidFill>
                  <a:srgbClr val="575756"/>
                </a:solidFill>
                <a:latin typeface="Open Sans"/>
                <a:ea typeface="Open Sans"/>
                <a:cs typeface="Open Sans"/>
              </a:rPr>
              <a:t>up by 75% as of March 2022 </a:t>
            </a:r>
            <a:r>
              <a:rPr lang="en-US" sz="800" dirty="0">
                <a:solidFill>
                  <a:srgbClr val="575756"/>
                </a:solidFill>
                <a:latin typeface="Open Sans"/>
                <a:ea typeface="Open Sans"/>
                <a:cs typeface="Open Sans"/>
              </a:rPr>
              <a:t>(versus March 2021). The share price of </a:t>
            </a:r>
            <a:r>
              <a:rPr lang="en-US" sz="800" b="1" dirty="0">
                <a:solidFill>
                  <a:srgbClr val="575756"/>
                </a:solidFill>
                <a:latin typeface="Open Sans"/>
                <a:ea typeface="Open Sans"/>
                <a:cs typeface="Open Sans"/>
              </a:rPr>
              <a:t>Borosil Renewables</a:t>
            </a:r>
            <a:r>
              <a:rPr lang="en-US" sz="800" dirty="0">
                <a:solidFill>
                  <a:srgbClr val="575756"/>
                </a:solidFill>
                <a:latin typeface="Open Sans"/>
                <a:ea typeface="Open Sans"/>
                <a:cs typeface="Open Sans"/>
              </a:rPr>
              <a:t>, which holds a monopoly position in India’s solar panel glass manufacturing, was </a:t>
            </a:r>
            <a:r>
              <a:rPr lang="en-US" sz="800" b="1" dirty="0">
                <a:solidFill>
                  <a:srgbClr val="575756"/>
                </a:solidFill>
                <a:latin typeface="Open Sans"/>
                <a:ea typeface="Open Sans"/>
                <a:cs typeface="Open Sans"/>
              </a:rPr>
              <a:t>up by 137% as of March 2022 (versus March 2021).</a:t>
            </a:r>
          </a:p>
          <a:p>
            <a:pPr>
              <a:spcBef>
                <a:spcPts val="700"/>
              </a:spcBef>
            </a:pPr>
            <a:r>
              <a:rPr lang="en-US" sz="800" dirty="0">
                <a:solidFill>
                  <a:srgbClr val="575756"/>
                </a:solidFill>
                <a:latin typeface="Open Sans"/>
                <a:ea typeface="Open Sans"/>
                <a:cs typeface="Open Sans"/>
              </a:rPr>
              <a:t>The stock prices of wind developer–manufacturers </a:t>
            </a:r>
            <a:r>
              <a:rPr lang="en-US" sz="800" b="1" dirty="0">
                <a:solidFill>
                  <a:srgbClr val="575756"/>
                </a:solidFill>
                <a:latin typeface="Open Sans"/>
                <a:ea typeface="Open Sans"/>
                <a:cs typeface="Open Sans"/>
              </a:rPr>
              <a:t>Inox Wind and Suzlon Energy </a:t>
            </a:r>
            <a:r>
              <a:rPr lang="en-US" sz="800" dirty="0">
                <a:solidFill>
                  <a:srgbClr val="575756"/>
                </a:solidFill>
                <a:latin typeface="Open Sans"/>
                <a:ea typeface="Open Sans"/>
                <a:cs typeface="Open Sans"/>
              </a:rPr>
              <a:t>were </a:t>
            </a:r>
            <a:r>
              <a:rPr lang="en-US" sz="800" b="1" dirty="0">
                <a:solidFill>
                  <a:srgbClr val="575756"/>
                </a:solidFill>
                <a:latin typeface="Open Sans"/>
                <a:ea typeface="Open Sans"/>
                <a:cs typeface="Open Sans"/>
              </a:rPr>
              <a:t>up by 60% and 83% </a:t>
            </a:r>
            <a:r>
              <a:rPr lang="en-US" sz="800" dirty="0">
                <a:solidFill>
                  <a:srgbClr val="575756"/>
                </a:solidFill>
                <a:latin typeface="Open Sans"/>
                <a:ea typeface="Open Sans"/>
                <a:cs typeface="Open Sans"/>
              </a:rPr>
              <a:t>in this period, respectively. </a:t>
            </a:r>
            <a:r>
              <a:rPr lang="en-US" sz="800" b="1" dirty="0">
                <a:solidFill>
                  <a:srgbClr val="575756"/>
                </a:solidFill>
                <a:latin typeface="Open Sans"/>
                <a:ea typeface="Open Sans"/>
                <a:cs typeface="Open Sans"/>
              </a:rPr>
              <a:t>A consistent expansion of their order books and increasing quarterly profits attracted investor interest. </a:t>
            </a:r>
          </a:p>
          <a:p>
            <a:pPr>
              <a:spcBef>
                <a:spcPts val="700"/>
              </a:spcBef>
            </a:pPr>
            <a:r>
              <a:rPr lang="en-US" sz="800" b="1" dirty="0">
                <a:solidFill>
                  <a:srgbClr val="575756"/>
                </a:solidFill>
                <a:latin typeface="Open Sans"/>
                <a:ea typeface="Open Sans"/>
                <a:cs typeface="Open Sans"/>
              </a:rPr>
              <a:t>The widening quarterly net loss being reported by Azure Power during FY22 led to subdued investor interest in the stock. </a:t>
            </a:r>
          </a:p>
        </p:txBody>
      </p:sp>
      <p:sp>
        <p:nvSpPr>
          <p:cNvPr id="27" name="Rectangle 26"/>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TextBox 27"/>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12</a:t>
            </a:r>
          </a:p>
        </p:txBody>
      </p:sp>
      <p:grpSp>
        <p:nvGrpSpPr>
          <p:cNvPr id="17" name="Group 16"/>
          <p:cNvGrpSpPr/>
          <p:nvPr/>
        </p:nvGrpSpPr>
        <p:grpSpPr>
          <a:xfrm>
            <a:off x="8284057" y="4779402"/>
            <a:ext cx="715926" cy="418214"/>
            <a:chOff x="8284057" y="4779402"/>
            <a:chExt cx="715926" cy="418214"/>
          </a:xfrm>
        </p:grpSpPr>
        <p:sp>
          <p:nvSpPr>
            <p:cNvPr id="18" name="Rounded Rectangle 1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9" name="Group 18"/>
            <p:cNvGrpSpPr/>
            <p:nvPr/>
          </p:nvGrpSpPr>
          <p:grpSpPr>
            <a:xfrm>
              <a:off x="8284057" y="4879531"/>
              <a:ext cx="715926" cy="263969"/>
              <a:chOff x="1376812" y="1471708"/>
              <a:chExt cx="715926" cy="263969"/>
            </a:xfrm>
          </p:grpSpPr>
          <p:sp>
            <p:nvSpPr>
              <p:cNvPr id="30" name="TextBox 2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1" name="Group 30"/>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40" name="Text Placeholder 5">
            <a:extLst>
              <a:ext uri="{FF2B5EF4-FFF2-40B4-BE49-F238E27FC236}">
                <a16:creationId xmlns:a16="http://schemas.microsoft.com/office/drawing/2014/main" id="{55BCDA9A-E367-4D87-86C8-085C190C482B}"/>
              </a:ext>
            </a:extLst>
          </p:cNvPr>
          <p:cNvSpPr txBox="1">
            <a:spLocks/>
          </p:cNvSpPr>
          <p:nvPr/>
        </p:nvSpPr>
        <p:spPr>
          <a:xfrm>
            <a:off x="3694228" y="3994110"/>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FY22</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Left Bracket 40">
            <a:extLst>
              <a:ext uri="{FF2B5EF4-FFF2-40B4-BE49-F238E27FC236}">
                <a16:creationId xmlns:a16="http://schemas.microsoft.com/office/drawing/2014/main" id="{1BB1AE71-2210-4441-901A-17BA228637BC}"/>
              </a:ext>
            </a:extLst>
          </p:cNvPr>
          <p:cNvSpPr/>
          <p:nvPr/>
        </p:nvSpPr>
        <p:spPr>
          <a:xfrm rot="16200000">
            <a:off x="3934032" y="3740147"/>
            <a:ext cx="34350" cy="45720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2" name="Text Placeholder 5">
            <a:extLst>
              <a:ext uri="{FF2B5EF4-FFF2-40B4-BE49-F238E27FC236}">
                <a16:creationId xmlns:a16="http://schemas.microsoft.com/office/drawing/2014/main" id="{A857FA37-0141-4A90-9CBB-C0EDA1DB72A8}"/>
              </a:ext>
            </a:extLst>
          </p:cNvPr>
          <p:cNvSpPr txBox="1">
            <a:spLocks/>
          </p:cNvSpPr>
          <p:nvPr/>
        </p:nvSpPr>
        <p:spPr>
          <a:xfrm>
            <a:off x="4198539" y="3994110"/>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FY22</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Left Bracket 42">
            <a:extLst>
              <a:ext uri="{FF2B5EF4-FFF2-40B4-BE49-F238E27FC236}">
                <a16:creationId xmlns:a16="http://schemas.microsoft.com/office/drawing/2014/main" id="{21057176-1036-48C2-932D-A8DC62E79EAD}"/>
              </a:ext>
            </a:extLst>
          </p:cNvPr>
          <p:cNvSpPr/>
          <p:nvPr/>
        </p:nvSpPr>
        <p:spPr>
          <a:xfrm rot="16200000">
            <a:off x="4467603" y="3740147"/>
            <a:ext cx="34350" cy="45720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1" name="Text Placeholder 5">
            <a:extLst>
              <a:ext uri="{FF2B5EF4-FFF2-40B4-BE49-F238E27FC236}">
                <a16:creationId xmlns:a16="http://schemas.microsoft.com/office/drawing/2014/main" id="{C0862991-F935-4FFE-8175-E546C9F4D73D}"/>
              </a:ext>
            </a:extLst>
          </p:cNvPr>
          <p:cNvSpPr txBox="1">
            <a:spLocks/>
          </p:cNvSpPr>
          <p:nvPr/>
        </p:nvSpPr>
        <p:spPr>
          <a:xfrm>
            <a:off x="4728894" y="3994109"/>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Q4 FY22</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Left Bracket 51">
            <a:extLst>
              <a:ext uri="{FF2B5EF4-FFF2-40B4-BE49-F238E27FC236}">
                <a16:creationId xmlns:a16="http://schemas.microsoft.com/office/drawing/2014/main" id="{60EE94F5-F063-4FAF-B1DD-21F3182C817A}"/>
              </a:ext>
            </a:extLst>
          </p:cNvPr>
          <p:cNvSpPr/>
          <p:nvPr/>
        </p:nvSpPr>
        <p:spPr>
          <a:xfrm rot="16200000">
            <a:off x="4990643" y="3740145"/>
            <a:ext cx="34350" cy="45720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3" name="Text Placeholder 5">
            <a:extLst>
              <a:ext uri="{FF2B5EF4-FFF2-40B4-BE49-F238E27FC236}">
                <a16:creationId xmlns:a16="http://schemas.microsoft.com/office/drawing/2014/main" id="{5A0649F7-487E-4F29-8616-4D6E725EE892}"/>
              </a:ext>
            </a:extLst>
          </p:cNvPr>
          <p:cNvSpPr txBox="1">
            <a:spLocks/>
          </p:cNvSpPr>
          <p:nvPr/>
        </p:nvSpPr>
        <p:spPr>
          <a:xfrm>
            <a:off x="5321405" y="3994108"/>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Q4 FY22</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Left Bracket 53">
            <a:extLst>
              <a:ext uri="{FF2B5EF4-FFF2-40B4-BE49-F238E27FC236}">
                <a16:creationId xmlns:a16="http://schemas.microsoft.com/office/drawing/2014/main" id="{68388B37-FAC7-4BC8-949A-4B514CC27937}"/>
              </a:ext>
            </a:extLst>
          </p:cNvPr>
          <p:cNvSpPr/>
          <p:nvPr/>
        </p:nvSpPr>
        <p:spPr>
          <a:xfrm rot="16200000">
            <a:off x="5554121" y="3740145"/>
            <a:ext cx="34350" cy="457200"/>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1792233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3" name="Rounded Rectangle 22">
            <a:extLst>
              <a:ext uri="{FF2B5EF4-FFF2-40B4-BE49-F238E27FC236}">
                <a16:creationId xmlns:a16="http://schemas.microsoft.com/office/drawing/2014/main" id="{DC7DC389-F753-5246-AF0C-89B5FBA6F818}"/>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Text Placeholder 3">
            <a:extLst>
              <a:ext uri="{FF2B5EF4-FFF2-40B4-BE49-F238E27FC236}">
                <a16:creationId xmlns:a16="http://schemas.microsoft.com/office/drawing/2014/main" id="{0360A977-9629-CC46-AD9C-DEB07F225895}"/>
              </a:ext>
            </a:extLst>
          </p:cNvPr>
          <p:cNvSpPr txBox="1">
            <a:spLocks/>
          </p:cNvSpPr>
          <p:nvPr/>
        </p:nvSpPr>
        <p:spPr>
          <a:xfrm>
            <a:off x="197893" y="4584487"/>
            <a:ext cx="5951652"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Reserve Bank of India, State Bank of India, Trading Economics, Money Control and BondEvalue. * Current yield.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SLBs are issued with specific sustainability performance targets that include predefined key performance indicators (KPIs) and allow a diverse set of issuers to obtain financing via this route. </a:t>
            </a:r>
            <a:endPar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6" name="Straight Connector 35"/>
          <p:cNvCxnSpPr/>
          <p:nvPr/>
        </p:nvCxnSpPr>
        <p:spPr>
          <a:xfrm>
            <a:off x="2624667" y="811644"/>
            <a:ext cx="3696109"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6190618" y="749731"/>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Google Shape;100;p20"/>
          <p:cNvSpPr txBox="1"/>
          <p:nvPr/>
        </p:nvSpPr>
        <p:spPr>
          <a:xfrm>
            <a:off x="6554362" y="520770"/>
            <a:ext cx="2541871" cy="406371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endParaRPr lang="en-IN" sz="800" b="1" dirty="0">
              <a:solidFill>
                <a:srgbClr val="575756"/>
              </a:solidFill>
              <a:latin typeface="Open Sans"/>
              <a:ea typeface="Open Sans"/>
              <a:cs typeface="Open Sans"/>
              <a:sym typeface="Open Sans"/>
            </a:endParaRPr>
          </a:p>
          <a:p>
            <a:pPr lvl="0">
              <a:spcBef>
                <a:spcPts val="700"/>
              </a:spcBef>
              <a:buClr>
                <a:schemeClr val="dk1"/>
              </a:buClr>
              <a:buSzPts val="1100"/>
            </a:pPr>
            <a:r>
              <a:rPr lang="en-US" sz="800" dirty="0">
                <a:solidFill>
                  <a:srgbClr val="575756"/>
                </a:solidFill>
                <a:latin typeface="Open Sans"/>
                <a:ea typeface="Open Sans"/>
                <a:cs typeface="Open Sans"/>
              </a:rPr>
              <a:t>In FY22, India saw a notable rise in green and sustainability-linked bond (SLB)** issuances in the international markets</a:t>
            </a:r>
            <a:r>
              <a:rPr lang="en-US" sz="800" b="1" dirty="0">
                <a:solidFill>
                  <a:srgbClr val="575756"/>
                </a:solidFill>
                <a:latin typeface="Open Sans"/>
                <a:ea typeface="Open Sans"/>
                <a:cs typeface="Open Sans"/>
              </a:rPr>
              <a:t>. This includes the USD 4.94 billion </a:t>
            </a:r>
            <a:r>
              <a:rPr lang="en-US" sz="800" dirty="0">
                <a:solidFill>
                  <a:srgbClr val="575756"/>
                </a:solidFill>
                <a:latin typeface="Open Sans"/>
                <a:ea typeface="Open Sans"/>
                <a:cs typeface="Open Sans"/>
              </a:rPr>
              <a:t>(versus USD 3.3 billion in FY21) </a:t>
            </a:r>
            <a:r>
              <a:rPr lang="en-US" sz="800" b="1" dirty="0">
                <a:solidFill>
                  <a:srgbClr val="575756"/>
                </a:solidFill>
                <a:latin typeface="Open Sans"/>
                <a:ea typeface="Open Sans"/>
                <a:cs typeface="Open Sans"/>
              </a:rPr>
              <a:t>green bonds issued by RE developers such as Greenko, ReNew Power, Acme Solar, and Adani Green Energy (see Annexure I). In addition, JSW Steel, Adani Electricity Mumbai Ltd., and JSW Infrastructure raised USD 1.7 billion through SLBs. </a:t>
            </a:r>
          </a:p>
          <a:p>
            <a:pPr>
              <a:spcBef>
                <a:spcPts val="700"/>
              </a:spcBef>
              <a:buClr>
                <a:schemeClr val="dk1"/>
              </a:buClr>
              <a:buSzPts val="1100"/>
            </a:pPr>
            <a:r>
              <a:rPr lang="en-US" sz="800" dirty="0">
                <a:solidFill>
                  <a:srgbClr val="575756"/>
                </a:solidFill>
                <a:latin typeface="Open Sans"/>
                <a:ea typeface="Open Sans"/>
                <a:cs typeface="Open Sans"/>
              </a:rPr>
              <a:t>In Q4 FY22, ReNew Power raised USD 400 million at a 4.50% interest rate for five years, and </a:t>
            </a:r>
            <a:r>
              <a:rPr lang="en-US" sz="800" dirty="0" err="1">
                <a:solidFill>
                  <a:srgbClr val="575756"/>
                </a:solidFill>
                <a:latin typeface="Open Sans"/>
                <a:ea typeface="Open Sans"/>
                <a:cs typeface="Open Sans"/>
              </a:rPr>
              <a:t>Greenko</a:t>
            </a:r>
            <a:r>
              <a:rPr lang="en-US" sz="800" dirty="0">
                <a:solidFill>
                  <a:srgbClr val="575756"/>
                </a:solidFill>
                <a:latin typeface="Open Sans"/>
                <a:ea typeface="Open Sans"/>
                <a:cs typeface="Open Sans"/>
              </a:rPr>
              <a:t> raised USD 750 million at 5.50% for three years through green bonds. In FY22, the international bonds market saw the lowest-ever coupon rate achieved by an Indian RE developer at 3.575%, raised by Azure Power. </a:t>
            </a:r>
          </a:p>
          <a:p>
            <a:pPr lvl="0">
              <a:spcBef>
                <a:spcPts val="700"/>
              </a:spcBef>
              <a:buClr>
                <a:schemeClr val="dk1"/>
              </a:buClr>
              <a:buSzPts val="1100"/>
            </a:pPr>
            <a:r>
              <a:rPr lang="en-US" sz="800" b="1" dirty="0">
                <a:solidFill>
                  <a:srgbClr val="575756"/>
                </a:solidFill>
                <a:latin typeface="Open Sans"/>
                <a:ea typeface="Open Sans"/>
                <a:cs typeface="Open Sans"/>
              </a:rPr>
              <a:t>In addition, </a:t>
            </a:r>
            <a:r>
              <a:rPr lang="en-US" sz="800" b="1" dirty="0">
                <a:solidFill>
                  <a:srgbClr val="575756"/>
                </a:solidFill>
                <a:latin typeface="Open Sans"/>
                <a:ea typeface="Open Sans"/>
                <a:cs typeface="Open Sans"/>
                <a:hlinkClick r:id="rId3"/>
              </a:rPr>
              <a:t>Avaada Energy </a:t>
            </a:r>
            <a:r>
              <a:rPr lang="en-US" sz="800" b="1" dirty="0">
                <a:solidFill>
                  <a:srgbClr val="575756"/>
                </a:solidFill>
                <a:latin typeface="Open Sans"/>
                <a:ea typeface="Open Sans"/>
                <a:cs typeface="Open Sans"/>
              </a:rPr>
              <a:t>plans to issue domestic green bonds worth INR 1,440 crore (USD 192 million) after Vector Green Energy raised finance through the first-ever green bond in the domestic market.</a:t>
            </a:r>
          </a:p>
          <a:p>
            <a:pPr lvl="0">
              <a:spcBef>
                <a:spcPts val="700"/>
              </a:spcBef>
              <a:buClr>
                <a:schemeClr val="dk1"/>
              </a:buClr>
              <a:buSzPts val="1100"/>
            </a:pPr>
            <a:r>
              <a:rPr lang="en-US" sz="800" b="1" dirty="0">
                <a:solidFill>
                  <a:srgbClr val="575756"/>
                </a:solidFill>
                <a:latin typeface="Open Sans"/>
                <a:ea typeface="Open Sans"/>
                <a:cs typeface="Open Sans"/>
              </a:rPr>
              <a:t>Key bond yields in India, including the 10-year treasury and NTPC’s 10-year bond yields, saw a spike in Q4 FY22 following expectations of a likely rate hike by the US Federal Reserve.</a:t>
            </a:r>
          </a:p>
          <a:p>
            <a:pPr lvl="0">
              <a:spcBef>
                <a:spcPts val="700"/>
              </a:spcBef>
              <a:buClr>
                <a:schemeClr val="dk1"/>
              </a:buClr>
              <a:buSzPts val="1100"/>
            </a:pPr>
            <a:endParaRPr lang="en-US" sz="800" b="1" dirty="0">
              <a:solidFill>
                <a:srgbClr val="575756"/>
              </a:solidFill>
              <a:latin typeface="Open Sans"/>
              <a:ea typeface="Open Sans"/>
              <a:cs typeface="Open Sans"/>
            </a:endParaRPr>
          </a:p>
          <a:p>
            <a:pPr lvl="0">
              <a:spcBef>
                <a:spcPts val="700"/>
              </a:spcBef>
              <a:buClr>
                <a:schemeClr val="dk1"/>
              </a:buClr>
              <a:buSzPts val="1100"/>
            </a:pPr>
            <a:r>
              <a:rPr lang="en-US" sz="800" dirty="0">
                <a:solidFill>
                  <a:srgbClr val="575756"/>
                </a:solidFill>
                <a:latin typeface="Open Sans"/>
                <a:ea typeface="Open Sans"/>
                <a:cs typeface="Open Sans"/>
              </a:rPr>
              <a:t> </a:t>
            </a:r>
          </a:p>
        </p:txBody>
      </p:sp>
      <p:sp>
        <p:nvSpPr>
          <p:cNvPr id="28" name="Rectangle 2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Box 2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13</a:t>
            </a:r>
          </a:p>
        </p:txBody>
      </p:sp>
      <p:grpSp>
        <p:nvGrpSpPr>
          <p:cNvPr id="17" name="Group 16"/>
          <p:cNvGrpSpPr/>
          <p:nvPr/>
        </p:nvGrpSpPr>
        <p:grpSpPr>
          <a:xfrm>
            <a:off x="8284057" y="4779402"/>
            <a:ext cx="715926" cy="418214"/>
            <a:chOff x="8284057" y="4779402"/>
            <a:chExt cx="715926" cy="418214"/>
          </a:xfrm>
        </p:grpSpPr>
        <p:sp>
          <p:nvSpPr>
            <p:cNvPr id="18" name="Rounded Rectangle 1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9" name="Group 18"/>
            <p:cNvGrpSpPr/>
            <p:nvPr/>
          </p:nvGrpSpPr>
          <p:grpSpPr>
            <a:xfrm>
              <a:off x="8284057" y="4879531"/>
              <a:ext cx="715926" cy="263969"/>
              <a:chOff x="1376812" y="1471708"/>
              <a:chExt cx="715926" cy="263969"/>
            </a:xfrm>
          </p:grpSpPr>
          <p:sp>
            <p:nvSpPr>
              <p:cNvPr id="20" name="TextBox 1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1" name="Group 30"/>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5" name="Google Shape;99;p20">
            <a:extLst>
              <a:ext uri="{FF2B5EF4-FFF2-40B4-BE49-F238E27FC236}">
                <a16:creationId xmlns:a16="http://schemas.microsoft.com/office/drawing/2014/main" id="{C49E9269-692C-7149-9889-4518479CB8AC}"/>
              </a:ext>
            </a:extLst>
          </p:cNvPr>
          <p:cNvSpPr txBox="1">
            <a:spLocks noGrp="1"/>
          </p:cNvSpPr>
          <p:nvPr>
            <p:ph type="title"/>
          </p:nvPr>
        </p:nvSpPr>
        <p:spPr>
          <a:xfrm>
            <a:off x="457200" y="123746"/>
            <a:ext cx="8229600"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rgbClr val="0A9FD9"/>
                </a:solidFill>
              </a:rPr>
              <a:t>~USD 4.94 billion raised through green bonds in FY22 to refinance existing costlier debt</a:t>
            </a:r>
            <a:endParaRPr sz="1200" dirty="0">
              <a:solidFill>
                <a:srgbClr val="0A9FD9"/>
              </a:solidFill>
            </a:endParaRPr>
          </a:p>
        </p:txBody>
      </p:sp>
      <p:graphicFrame>
        <p:nvGraphicFramePr>
          <p:cNvPr id="40" name="Chart 39">
            <a:extLst>
              <a:ext uri="{FF2B5EF4-FFF2-40B4-BE49-F238E27FC236}">
                <a16:creationId xmlns:a16="http://schemas.microsoft.com/office/drawing/2014/main" id="{5DB21337-212C-4AEF-A216-EE70B79CE383}"/>
              </a:ext>
            </a:extLst>
          </p:cNvPr>
          <p:cNvGraphicFramePr/>
          <p:nvPr>
            <p:extLst>
              <p:ext uri="{D42A27DB-BD31-4B8C-83A1-F6EECF244321}">
                <p14:modId xmlns:p14="http://schemas.microsoft.com/office/powerpoint/2010/main" val="915415753"/>
              </p:ext>
            </p:extLst>
          </p:nvPr>
        </p:nvGraphicFramePr>
        <p:xfrm>
          <a:off x="257442" y="687935"/>
          <a:ext cx="6059981" cy="3813942"/>
        </p:xfrm>
        <a:graphic>
          <a:graphicData uri="http://schemas.openxmlformats.org/drawingml/2006/chart">
            <c:chart xmlns:c="http://schemas.openxmlformats.org/drawingml/2006/chart" xmlns:r="http://schemas.openxmlformats.org/officeDocument/2006/relationships" r:id="rId4"/>
          </a:graphicData>
        </a:graphic>
      </p:graphicFrame>
      <p:sp>
        <p:nvSpPr>
          <p:cNvPr id="41" name="Left Bracket 40">
            <a:extLst>
              <a:ext uri="{FF2B5EF4-FFF2-40B4-BE49-F238E27FC236}">
                <a16:creationId xmlns:a16="http://schemas.microsoft.com/office/drawing/2014/main" id="{0EFCA865-4317-4DDF-8A41-DC2026CBA349}"/>
              </a:ext>
            </a:extLst>
          </p:cNvPr>
          <p:cNvSpPr/>
          <p:nvPr/>
        </p:nvSpPr>
        <p:spPr>
          <a:xfrm rot="16200000">
            <a:off x="5477341" y="3763761"/>
            <a:ext cx="34350" cy="454216"/>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2" name="Text Placeholder 5">
            <a:extLst>
              <a:ext uri="{FF2B5EF4-FFF2-40B4-BE49-F238E27FC236}">
                <a16:creationId xmlns:a16="http://schemas.microsoft.com/office/drawing/2014/main" id="{E0F455F0-3DB5-41A5-94A5-3577FCF41CE3}"/>
              </a:ext>
            </a:extLst>
          </p:cNvPr>
          <p:cNvSpPr txBox="1">
            <a:spLocks/>
          </p:cNvSpPr>
          <p:nvPr/>
        </p:nvSpPr>
        <p:spPr>
          <a:xfrm>
            <a:off x="5272998" y="3988555"/>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 FY22</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 Placeholder 5">
            <a:extLst>
              <a:ext uri="{FF2B5EF4-FFF2-40B4-BE49-F238E27FC236}">
                <a16:creationId xmlns:a16="http://schemas.microsoft.com/office/drawing/2014/main" id="{2EC8568C-543E-4DE9-AFB0-E9B3484F3661}"/>
              </a:ext>
            </a:extLst>
          </p:cNvPr>
          <p:cNvSpPr txBox="1">
            <a:spLocks/>
          </p:cNvSpPr>
          <p:nvPr/>
        </p:nvSpPr>
        <p:spPr>
          <a:xfrm>
            <a:off x="4742735" y="3988555"/>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FY22</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Left Bracket 43">
            <a:extLst>
              <a:ext uri="{FF2B5EF4-FFF2-40B4-BE49-F238E27FC236}">
                <a16:creationId xmlns:a16="http://schemas.microsoft.com/office/drawing/2014/main" id="{A48D8EA1-02D8-41F8-9163-8A969C91099C}"/>
              </a:ext>
            </a:extLst>
          </p:cNvPr>
          <p:cNvSpPr/>
          <p:nvPr/>
        </p:nvSpPr>
        <p:spPr>
          <a:xfrm rot="16200000">
            <a:off x="4969752" y="3763761"/>
            <a:ext cx="34350" cy="454216"/>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5" name="Text Placeholder 5">
            <a:extLst>
              <a:ext uri="{FF2B5EF4-FFF2-40B4-BE49-F238E27FC236}">
                <a16:creationId xmlns:a16="http://schemas.microsoft.com/office/drawing/2014/main" id="{81540908-F793-440C-A64B-D059C464FD88}"/>
              </a:ext>
            </a:extLst>
          </p:cNvPr>
          <p:cNvSpPr txBox="1">
            <a:spLocks/>
          </p:cNvSpPr>
          <p:nvPr/>
        </p:nvSpPr>
        <p:spPr>
          <a:xfrm>
            <a:off x="4219341" y="3988555"/>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FY22</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Left Bracket 45">
            <a:extLst>
              <a:ext uri="{FF2B5EF4-FFF2-40B4-BE49-F238E27FC236}">
                <a16:creationId xmlns:a16="http://schemas.microsoft.com/office/drawing/2014/main" id="{C578A3B8-824E-4E61-BBB0-325F00150B08}"/>
              </a:ext>
            </a:extLst>
          </p:cNvPr>
          <p:cNvSpPr/>
          <p:nvPr/>
        </p:nvSpPr>
        <p:spPr>
          <a:xfrm rot="16200000">
            <a:off x="4470676" y="3763761"/>
            <a:ext cx="34350" cy="454216"/>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7" name="Left Bracket 46">
            <a:extLst>
              <a:ext uri="{FF2B5EF4-FFF2-40B4-BE49-F238E27FC236}">
                <a16:creationId xmlns:a16="http://schemas.microsoft.com/office/drawing/2014/main" id="{B53AD407-80C3-49C0-AC2E-C62E1E7B22E1}"/>
              </a:ext>
            </a:extLst>
          </p:cNvPr>
          <p:cNvSpPr/>
          <p:nvPr/>
        </p:nvSpPr>
        <p:spPr>
          <a:xfrm rot="16200000">
            <a:off x="5977066" y="3763761"/>
            <a:ext cx="34350" cy="454216"/>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8" name="Text Placeholder 5">
            <a:extLst>
              <a:ext uri="{FF2B5EF4-FFF2-40B4-BE49-F238E27FC236}">
                <a16:creationId xmlns:a16="http://schemas.microsoft.com/office/drawing/2014/main" id="{87C8ABC9-073F-4A30-9615-BFE69B00CE23}"/>
              </a:ext>
            </a:extLst>
          </p:cNvPr>
          <p:cNvSpPr txBox="1">
            <a:spLocks/>
          </p:cNvSpPr>
          <p:nvPr/>
        </p:nvSpPr>
        <p:spPr>
          <a:xfrm>
            <a:off x="5772723" y="3988555"/>
            <a:ext cx="568200"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Q4 FY22</a:t>
            </a:r>
            <a:endParaRPr lang="en-US" sz="7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29262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0" name="Rounded Rectangle 29">
            <a:extLst>
              <a:ext uri="{FF2B5EF4-FFF2-40B4-BE49-F238E27FC236}">
                <a16:creationId xmlns:a16="http://schemas.microsoft.com/office/drawing/2014/main" id="{30DA5153-EB4B-E34F-A968-CD105632D6A3}"/>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Google Shape;100;p20"/>
          <p:cNvSpPr txBox="1"/>
          <p:nvPr/>
        </p:nvSpPr>
        <p:spPr>
          <a:xfrm>
            <a:off x="6554363" y="520911"/>
            <a:ext cx="2333107" cy="407719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buClr>
                <a:schemeClr val="dk1"/>
              </a:buClr>
              <a:buSzPts val="1100"/>
            </a:pPr>
            <a:r>
              <a:rPr lang="en-US" sz="800" b="1" dirty="0">
                <a:solidFill>
                  <a:srgbClr val="575756"/>
                </a:solidFill>
                <a:latin typeface="Open Sans"/>
                <a:ea typeface="Open Sans"/>
                <a:cs typeface="Open Sans"/>
              </a:rPr>
              <a:t>Multiple energy storage tenders were announced in FY22. </a:t>
            </a:r>
            <a:r>
              <a:rPr lang="en-US" sz="800" dirty="0">
                <a:solidFill>
                  <a:srgbClr val="575756"/>
                </a:solidFill>
                <a:latin typeface="Open Sans"/>
                <a:ea typeface="Open Sans"/>
                <a:cs typeface="Open Sans"/>
              </a:rPr>
              <a:t>This includes REMCL’s* pan India 150 MW RE with thermal, hydro, gas, or energy storage tender, SECI’s 500 MW/1000 MWh standalone BESS (draft RfS released), and NTPC’s 500 MW wind/solar with 3000 MWh BESS. </a:t>
            </a:r>
            <a:r>
              <a:rPr lang="en-US" sz="800" b="1" dirty="0">
                <a:solidFill>
                  <a:srgbClr val="575756"/>
                </a:solidFill>
                <a:latin typeface="Open Sans"/>
                <a:ea typeface="Open Sans"/>
                <a:cs typeface="Open Sans"/>
              </a:rPr>
              <a:t>In FY22, the </a:t>
            </a: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SECI concluded two notable tenders, namely, a 100 MW solar with 120 MWh BESS in Chhattisgarh and a 20 MW solar with 50 MWh BESS in Leh, Ladakh. In addition, SECI concluded the pan India 2,500 MW RE + thermal/hydro/storage RTC-II auction.</a:t>
            </a:r>
          </a:p>
          <a:p>
            <a:pPr>
              <a:spcBef>
                <a:spcPts val="700"/>
              </a:spcBef>
              <a:buClr>
                <a:schemeClr val="dk1"/>
              </a:buClr>
              <a:buSzPts val="1100"/>
            </a:pP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 March 2022, </a:t>
            </a: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hlinkClick r:id="rId3"/>
              </a:rPr>
              <a:t>four companies </a:t>
            </a: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(50 GWh) were selected for incentives under the </a:t>
            </a:r>
            <a:r>
              <a:rPr lang="en-US" sz="800" b="1" i="1" dirty="0">
                <a:solidFill>
                  <a:srgbClr val="575756"/>
                </a:solidFill>
                <a:latin typeface="Open Sans" panose="020B0606030504020204" pitchFamily="34" charset="0"/>
                <a:ea typeface="Open Sans" panose="020B0606030504020204" pitchFamily="34" charset="0"/>
                <a:cs typeface="Open Sans" panose="020B0606030504020204" pitchFamily="34" charset="0"/>
              </a:rPr>
              <a:t>Production Linked Incentive (PLI) </a:t>
            </a: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scheme for Advanced Chemistry Cell (ACC) battery storage manufacturing. </a:t>
            </a: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The PLI scheme for ACC battery storage received an encouraging response from 10 bidders (130 GWh capacity).</a:t>
            </a:r>
          </a:p>
          <a:p>
            <a:pPr>
              <a:spcBef>
                <a:spcPts val="700"/>
              </a:spcBef>
              <a:buClr>
                <a:schemeClr val="dk1"/>
              </a:buClr>
              <a:buSzPts val="1100"/>
            </a:pP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In FY22, notable joint ventures (JV)/ investment activities took place in the domestic energy storage market. ReNew Power and Fluence formed a JV, Ayana Renewables partnered with Greenko for pumped hydro storage and Reliance Industries invested in Faradion and Ambri. </a:t>
            </a:r>
          </a:p>
          <a:p>
            <a:pPr>
              <a:spcBef>
                <a:spcPts val="700"/>
              </a:spcBef>
              <a:buClr>
                <a:schemeClr val="dk1"/>
              </a:buClr>
              <a:buSzPts val="1100"/>
            </a:pPr>
            <a:endParaRPr lang="en-US" sz="800" dirty="0">
              <a:solidFill>
                <a:srgbClr val="575756"/>
              </a:solidFill>
              <a:latin typeface="Open Sans"/>
              <a:ea typeface="Open Sans"/>
              <a:cs typeface="Open Sans"/>
            </a:endParaRPr>
          </a:p>
        </p:txBody>
      </p:sp>
      <p:sp>
        <p:nvSpPr>
          <p:cNvPr id="33" name="Text Placeholder 3">
            <a:extLst>
              <a:ext uri="{FF2B5EF4-FFF2-40B4-BE49-F238E27FC236}">
                <a16:creationId xmlns:a16="http://schemas.microsoft.com/office/drawing/2014/main" id="{0360A977-9629-CC46-AD9C-DEB07F225895}"/>
              </a:ext>
            </a:extLst>
          </p:cNvPr>
          <p:cNvSpPr txBox="1">
            <a:spLocks/>
          </p:cNvSpPr>
          <p:nvPr/>
        </p:nvSpPr>
        <p:spPr>
          <a:xfrm>
            <a:off x="171137" y="4744965"/>
            <a:ext cx="3249121" cy="32684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Press release by Enel (March 2022) and RWE (December 2021).</a:t>
            </a:r>
          </a:p>
          <a:p>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ESS = energy storage system.</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4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9" name="TextBox 4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14</a:t>
            </a:r>
          </a:p>
        </p:txBody>
      </p:sp>
      <p:grpSp>
        <p:nvGrpSpPr>
          <p:cNvPr id="37" name="Group 36"/>
          <p:cNvGrpSpPr/>
          <p:nvPr/>
        </p:nvGrpSpPr>
        <p:grpSpPr>
          <a:xfrm>
            <a:off x="8284057" y="4779402"/>
            <a:ext cx="715926" cy="418214"/>
            <a:chOff x="8284057" y="4779402"/>
            <a:chExt cx="715926" cy="418214"/>
          </a:xfrm>
        </p:grpSpPr>
        <p:sp>
          <p:nvSpPr>
            <p:cNvPr id="38" name="Rounded Rectangle 3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9" name="Group 38"/>
            <p:cNvGrpSpPr/>
            <p:nvPr/>
          </p:nvGrpSpPr>
          <p:grpSpPr>
            <a:xfrm>
              <a:off x="8284057" y="4879531"/>
              <a:ext cx="715926" cy="263969"/>
              <a:chOff x="1376812" y="1471708"/>
              <a:chExt cx="715926" cy="263969"/>
            </a:xfrm>
          </p:grpSpPr>
          <p:sp>
            <p:nvSpPr>
              <p:cNvPr id="40" name="TextBox 3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41" name="Group 40"/>
              <p:cNvGrpSpPr/>
              <p:nvPr/>
            </p:nvGrpSpPr>
            <p:grpSpPr>
              <a:xfrm>
                <a:off x="1504037" y="1471708"/>
                <a:ext cx="436340" cy="63914"/>
                <a:chOff x="973747" y="978085"/>
                <a:chExt cx="436340" cy="63914"/>
              </a:xfrm>
            </p:grpSpPr>
            <p:sp>
              <p:nvSpPr>
                <p:cNvPr id="51" name="Oval 50"/>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2" name="Oval 51"/>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3" name="Oval 52"/>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9" name="Text Placeholder 5">
            <a:extLst>
              <a:ext uri="{FF2B5EF4-FFF2-40B4-BE49-F238E27FC236}">
                <a16:creationId xmlns:a16="http://schemas.microsoft.com/office/drawing/2014/main" id="{782AFC1D-15A9-3D4C-99E6-A8E8D6473CAD}"/>
              </a:ext>
            </a:extLst>
          </p:cNvPr>
          <p:cNvSpPr txBox="1">
            <a:spLocks/>
          </p:cNvSpPr>
          <p:nvPr/>
        </p:nvSpPr>
        <p:spPr>
          <a:xfrm>
            <a:off x="3468159" y="504322"/>
            <a:ext cx="3012189" cy="25673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India’s recent energy storage tenders</a:t>
            </a:r>
          </a:p>
        </p:txBody>
      </p:sp>
      <p:grpSp>
        <p:nvGrpSpPr>
          <p:cNvPr id="2" name="Group 1">
            <a:extLst>
              <a:ext uri="{FF2B5EF4-FFF2-40B4-BE49-F238E27FC236}">
                <a16:creationId xmlns:a16="http://schemas.microsoft.com/office/drawing/2014/main" id="{5926C8CE-29B1-AE48-84DF-D25C6C64C657}"/>
              </a:ext>
            </a:extLst>
          </p:cNvPr>
          <p:cNvGrpSpPr/>
          <p:nvPr/>
        </p:nvGrpSpPr>
        <p:grpSpPr>
          <a:xfrm>
            <a:off x="185803" y="518279"/>
            <a:ext cx="3344291" cy="4235221"/>
            <a:chOff x="185803" y="518279"/>
            <a:chExt cx="3344291" cy="4235221"/>
          </a:xfrm>
        </p:grpSpPr>
        <p:sp>
          <p:nvSpPr>
            <p:cNvPr id="23" name="Text Placeholder 5">
              <a:extLst>
                <a:ext uri="{FF2B5EF4-FFF2-40B4-BE49-F238E27FC236}">
                  <a16:creationId xmlns:a16="http://schemas.microsoft.com/office/drawing/2014/main" id="{91CFEADE-18C0-0F4C-967B-08ED02542531}"/>
                </a:ext>
              </a:extLst>
            </p:cNvPr>
            <p:cNvSpPr txBox="1">
              <a:spLocks/>
            </p:cNvSpPr>
            <p:nvPr/>
          </p:nvSpPr>
          <p:spPr>
            <a:xfrm>
              <a:off x="185803" y="518279"/>
              <a:ext cx="3344291" cy="3918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Second-life battery ESS projects</a:t>
              </a:r>
              <a:endParaRPr lang="en-US" sz="12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C36C747F-CC7F-C247-824D-4A5CEA454DF8}"/>
                </a:ext>
              </a:extLst>
            </p:cNvPr>
            <p:cNvSpPr>
              <a:spLocks noChangeArrowheads="1"/>
            </p:cNvSpPr>
            <p:nvPr/>
          </p:nvSpPr>
          <p:spPr bwMode="auto">
            <a:xfrm>
              <a:off x="281654" y="951886"/>
              <a:ext cx="712705" cy="1856528"/>
            </a:xfrm>
            <a:prstGeom prst="rect">
              <a:avLst/>
            </a:prstGeom>
            <a:solidFill>
              <a:schemeClr val="accent2"/>
            </a:solidFill>
            <a:ln w="12700" algn="ctr">
              <a:noFill/>
              <a:miter lim="800000"/>
              <a:headEnd/>
              <a:tailEnd/>
            </a:ln>
          </p:spPr>
          <p:txBody>
            <a:bodyPr lIns="36000" tIns="36000" rIns="36000" bIns="36000" anchor="ctr"/>
            <a:lstStyle/>
            <a:p>
              <a:pPr defTabSz="957998" fontAlgn="b">
                <a:defRPr/>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Endesa (Enel Group) and Nissan, Spain (March 2022)</a:t>
              </a:r>
            </a:p>
          </p:txBody>
        </p:sp>
        <p:sp>
          <p:nvSpPr>
            <p:cNvPr id="57" name="Rectangle 56">
              <a:extLst>
                <a:ext uri="{FF2B5EF4-FFF2-40B4-BE49-F238E27FC236}">
                  <a16:creationId xmlns:a16="http://schemas.microsoft.com/office/drawing/2014/main" id="{1294F0AD-1C64-104B-9651-42657F61A452}"/>
                </a:ext>
              </a:extLst>
            </p:cNvPr>
            <p:cNvSpPr>
              <a:spLocks noChangeArrowheads="1"/>
            </p:cNvSpPr>
            <p:nvPr/>
          </p:nvSpPr>
          <p:spPr bwMode="auto">
            <a:xfrm>
              <a:off x="1023111" y="955519"/>
              <a:ext cx="2387622" cy="1856528"/>
            </a:xfrm>
            <a:prstGeom prst="rect">
              <a:avLst/>
            </a:prstGeom>
            <a:noFill/>
            <a:ln w="12700" algn="ctr">
              <a:noFill/>
              <a:miter lim="800000"/>
              <a:headEnd/>
              <a:tailEnd/>
            </a:ln>
          </p:spPr>
          <p:txBody>
            <a:bodyPr lIns="36000" tIns="36000" rIns="36000" bIns="36000" anchor="ctr"/>
            <a:lstStyle/>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Enel’s subsidiary Endesa commissioned a 4 MW / 1.7 MWh </a:t>
              </a: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4"/>
                </a:rPr>
                <a:t>second-life battery ESS </a:t>
              </a: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project.</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It combines 78 Nissan electric vehicle (EV) batteries, of which 48 are disused and 30 are new at a conventional power plant in Melilla, Spain.</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In the event of plant failure, second-life battery ESS can supply the grid for 15 minutes.</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will help avoid load shedding events and improve grid reliability.</a:t>
              </a:r>
            </a:p>
          </p:txBody>
        </p:sp>
        <p:sp>
          <p:nvSpPr>
            <p:cNvPr id="31" name="Rectangle 30">
              <a:extLst>
                <a:ext uri="{FF2B5EF4-FFF2-40B4-BE49-F238E27FC236}">
                  <a16:creationId xmlns:a16="http://schemas.microsoft.com/office/drawing/2014/main" id="{44AAC75B-43AE-EE47-8C94-25A848C41BD1}"/>
                </a:ext>
              </a:extLst>
            </p:cNvPr>
            <p:cNvSpPr>
              <a:spLocks noChangeArrowheads="1"/>
            </p:cNvSpPr>
            <p:nvPr/>
          </p:nvSpPr>
          <p:spPr bwMode="auto">
            <a:xfrm>
              <a:off x="278867" y="2896973"/>
              <a:ext cx="712705" cy="1856527"/>
            </a:xfrm>
            <a:prstGeom prst="rect">
              <a:avLst/>
            </a:prstGeom>
            <a:solidFill>
              <a:schemeClr val="accent2"/>
            </a:solidFill>
            <a:ln w="12700" algn="ctr">
              <a:noFill/>
              <a:miter lim="800000"/>
              <a:headEnd/>
              <a:tailEnd/>
            </a:ln>
          </p:spPr>
          <p:txBody>
            <a:bodyPr lIns="36000" tIns="36000" rIns="36000" bIns="36000" anchor="ctr"/>
            <a:lstStyle/>
            <a:p>
              <a:pPr defTabSz="957998" fontAlgn="b">
                <a:defRPr/>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RWE and Audi, Germany (December 2021)</a:t>
              </a:r>
            </a:p>
          </p:txBody>
        </p:sp>
        <p:sp>
          <p:nvSpPr>
            <p:cNvPr id="32" name="Rectangle 31">
              <a:extLst>
                <a:ext uri="{FF2B5EF4-FFF2-40B4-BE49-F238E27FC236}">
                  <a16:creationId xmlns:a16="http://schemas.microsoft.com/office/drawing/2014/main" id="{A9BD9BD7-2C8C-5242-A9D4-0A98EC13E300}"/>
                </a:ext>
              </a:extLst>
            </p:cNvPr>
            <p:cNvSpPr>
              <a:spLocks noChangeArrowheads="1"/>
            </p:cNvSpPr>
            <p:nvPr/>
          </p:nvSpPr>
          <p:spPr bwMode="auto">
            <a:xfrm>
              <a:off x="1021006" y="2896973"/>
              <a:ext cx="2387622" cy="1856527"/>
            </a:xfrm>
            <a:prstGeom prst="rect">
              <a:avLst/>
            </a:prstGeom>
            <a:noFill/>
            <a:ln w="12700" algn="ctr">
              <a:noFill/>
              <a:miter lim="800000"/>
              <a:headEnd/>
              <a:tailEnd/>
            </a:ln>
          </p:spPr>
          <p:txBody>
            <a:bodyPr lIns="36000" tIns="36000" rIns="36000" bIns="36000" anchor="ctr"/>
            <a:lstStyle/>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RWE and Audi have commissioned an ESS consisting of </a:t>
              </a: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5"/>
                </a:rPr>
                <a:t>used Li-ion batteries</a:t>
              </a: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 from the Audi e-tron EV. </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It is a 4.5 MWh pilot project located at RWE’s pumped-storage power plant at the Hengsteysee reservoir, consisting of 60 batteries.</a:t>
              </a:r>
            </a:p>
            <a:p>
              <a:pPr marL="171450" indent="-171450" defTabSz="957998" fontAlgn="b">
                <a:spcAft>
                  <a:spcPts val="400"/>
                </a:spcAft>
                <a:buFont typeface="Arial" panose="020B0604020202020204" pitchFamily="34" charset="0"/>
                <a:buChar char="•"/>
                <a:defRPr/>
              </a:pPr>
              <a:r>
                <a:rPr lang="en-US"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Initially, this pilot project will help maintain the frequency in the electricity grid and later it will be tested for providing grid flexibility.</a:t>
              </a:r>
            </a:p>
          </p:txBody>
        </p:sp>
      </p:grpSp>
      <p:graphicFrame>
        <p:nvGraphicFramePr>
          <p:cNvPr id="27" name="Table 26">
            <a:extLst>
              <a:ext uri="{FF2B5EF4-FFF2-40B4-BE49-F238E27FC236}">
                <a16:creationId xmlns:a16="http://schemas.microsoft.com/office/drawing/2014/main" id="{69157D76-ED5D-49B7-BA23-2BDE3A83AF39}"/>
              </a:ext>
            </a:extLst>
          </p:cNvPr>
          <p:cNvGraphicFramePr>
            <a:graphicFrameLocks noGrp="1"/>
          </p:cNvGraphicFramePr>
          <p:nvPr>
            <p:extLst>
              <p:ext uri="{D42A27DB-BD31-4B8C-83A1-F6EECF244321}">
                <p14:modId xmlns:p14="http://schemas.microsoft.com/office/powerpoint/2010/main" val="3872520208"/>
              </p:ext>
            </p:extLst>
          </p:nvPr>
        </p:nvGraphicFramePr>
        <p:xfrm>
          <a:off x="3558845" y="800368"/>
          <a:ext cx="2778345" cy="3866971"/>
        </p:xfrm>
        <a:graphic>
          <a:graphicData uri="http://schemas.openxmlformats.org/drawingml/2006/table">
            <a:tbl>
              <a:tblPr firstRow="1" bandRow="1">
                <a:tableStyleId>{0E3FDE45-AF77-4B5C-9715-49D594BDF05E}</a:tableStyleId>
              </a:tblPr>
              <a:tblGrid>
                <a:gridCol w="992373">
                  <a:extLst>
                    <a:ext uri="{9D8B030D-6E8A-4147-A177-3AD203B41FA5}">
                      <a16:colId xmlns:a16="http://schemas.microsoft.com/office/drawing/2014/main" val="2145987011"/>
                    </a:ext>
                  </a:extLst>
                </a:gridCol>
                <a:gridCol w="835945">
                  <a:extLst>
                    <a:ext uri="{9D8B030D-6E8A-4147-A177-3AD203B41FA5}">
                      <a16:colId xmlns:a16="http://schemas.microsoft.com/office/drawing/2014/main" val="599864313"/>
                    </a:ext>
                  </a:extLst>
                </a:gridCol>
                <a:gridCol w="950027">
                  <a:extLst>
                    <a:ext uri="{9D8B030D-6E8A-4147-A177-3AD203B41FA5}">
                      <a16:colId xmlns:a16="http://schemas.microsoft.com/office/drawing/2014/main" val="1011207916"/>
                    </a:ext>
                  </a:extLst>
                </a:gridCol>
              </a:tblGrid>
              <a:tr h="468451">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Project location &amp; tender issue date</a:t>
                      </a:r>
                    </a:p>
                  </a:txBody>
                  <a:tcPr anchor="ctr"/>
                </a:tc>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Application &amp; technology</a:t>
                      </a:r>
                    </a:p>
                  </a:txBody>
                  <a:tcPr anchor="ctr"/>
                </a:tc>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Details</a:t>
                      </a:r>
                    </a:p>
                  </a:txBody>
                  <a:tcPr anchor="ctr"/>
                </a:tc>
                <a:extLst>
                  <a:ext uri="{0D108BD9-81ED-4DB2-BD59-A6C34878D82A}">
                    <a16:rowId xmlns:a16="http://schemas.microsoft.com/office/drawing/2014/main" val="893640282"/>
                  </a:ext>
                </a:extLst>
              </a:tr>
              <a:tr h="343967">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Pan India (NTPC), January 2022</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500 MW wind/solar with 3000 MWh BESS</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t>
                      </a: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id conclusion </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a:t>
                      </a: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xpected in Q1 FY23</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(extended)</a:t>
                      </a:r>
                    </a:p>
                  </a:txBody>
                  <a:tcPr marL="45720" marR="45720" anchor="ctr"/>
                </a:tc>
                <a:extLst>
                  <a:ext uri="{0D108BD9-81ED-4DB2-BD59-A6C34878D82A}">
                    <a16:rowId xmlns:a16="http://schemas.microsoft.com/office/drawing/2014/main" val="674277168"/>
                  </a:ext>
                </a:extLst>
              </a:tr>
              <a:tr h="182343">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Pan India</a:t>
                      </a:r>
                      <a:b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br>
                      <a: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(REMCL*),</a:t>
                      </a:r>
                      <a:b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br>
                      <a: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November 2021</a:t>
                      </a:r>
                      <a:endPar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150 MW RE, thermal, hydro and gas with ESS in RTC manner </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t>
                      </a: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id conclusion </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a:t>
                      </a: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xpected in Q1 FY23</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2993292457"/>
                  </a:ext>
                </a:extLst>
              </a:tr>
              <a:tr h="295585">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Rajasthan</a:t>
                      </a:r>
                      <a:b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br>
                      <a: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(SECI),</a:t>
                      </a:r>
                    </a:p>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rPr>
                        <a:t>October 2021</a:t>
                      </a:r>
                      <a:endPar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500 MW/1000 MWh standalone BESS (ESS-I)</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Draft RfS released in Q3 FY22</a:t>
                      </a:r>
                    </a:p>
                  </a:txBody>
                  <a:tcPr marL="45720" marR="45720" anchor="ctr"/>
                </a:tc>
                <a:extLst>
                  <a:ext uri="{0D108BD9-81ED-4DB2-BD59-A6C34878D82A}">
                    <a16:rowId xmlns:a16="http://schemas.microsoft.com/office/drawing/2014/main" val="3215382614"/>
                  </a:ext>
                </a:extLst>
              </a:tr>
              <a:tr h="253227">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Gujarat (GSECL) (EPC), September 2021</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 MW solar with 57 MWh BESS</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t>
                      </a: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id conclusion </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a:t>
                      </a: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xpected in Q1 FY23</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3668976872"/>
                  </a:ext>
                </a:extLst>
              </a:tr>
              <a:tr h="390388">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Greater Noida, Uttar Pradesh (NTPC),</a:t>
                      </a:r>
                    </a:p>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June 2021</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 MW solar with </a:t>
                      </a:r>
                    </a:p>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 MW/1 MWh BESS</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t>
                      </a: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id conclusion </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a:t>
                      </a: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xpected in Q1 FY23</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600626437"/>
                  </a:ext>
                </a:extLst>
              </a:tr>
              <a:tr h="353724">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Maharashtra (REMCL*), </a:t>
                      </a:r>
                    </a:p>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June 2021</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15 MW solar with </a:t>
                      </a:r>
                    </a:p>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 MW/14 MWh BESS, (railway land)</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Under evaluation, </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t>
                      </a: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id conclusion </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a:t>
                      </a: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xpected in Q1 FY23</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1921460941"/>
                  </a:ext>
                </a:extLst>
              </a:tr>
              <a:tr h="287433">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Tamil Nadu (TANGEDCO), February 2021</a:t>
                      </a:r>
                    </a:p>
                  </a:txBody>
                  <a:tcPr marL="45720" marR="45720" anchor="ctr"/>
                </a:tc>
                <a:tc>
                  <a:txBody>
                    <a:bodyPr/>
                    <a:lstStyle/>
                    <a:p>
                      <a:pPr algn="l" fontAlgn="b"/>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 MW solar with 3 MWh BESS</a:t>
                      </a: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t>
                      </a: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id conclusion </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a:t>
                      </a: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xpected in Q1 FY23</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3482046205"/>
                  </a:ext>
                </a:extLst>
              </a:tr>
              <a:tr h="292700">
                <a:tc>
                  <a:txBody>
                    <a:bodyPr/>
                    <a:lstStyle/>
                    <a:p>
                      <a:pPr marR="0" algn="l" rtl="0" fontAlgn="b">
                        <a:lnSpc>
                          <a:spcPct val="100000"/>
                        </a:lnSpc>
                        <a:spcBef>
                          <a:spcPts val="0"/>
                        </a:spcBef>
                        <a:spcAft>
                          <a:spcPts val="0"/>
                        </a:spcAft>
                        <a:buClr>
                          <a:srgbClr val="000000"/>
                        </a:buClr>
                        <a:buFont typeface="Arial"/>
                      </a:pPr>
                      <a:r>
                        <a:rPr lang="en-IN" sz="700" u="none" strike="noStrike" cap="none" dirty="0">
                          <a:effectLst/>
                          <a:latin typeface="Open Sans" panose="020B0606030504020204" pitchFamily="34" charset="0"/>
                          <a:ea typeface="Open Sans" panose="020B0606030504020204" pitchFamily="34" charset="0"/>
                          <a:cs typeface="Open Sans" panose="020B0606030504020204" pitchFamily="34" charset="0"/>
                          <a:sym typeface="Calibri"/>
                        </a:rPr>
                        <a:t>Leh &amp; Kargil (SECI), January 2020</a:t>
                      </a:r>
                      <a:endPar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14 MW solar with 42 MWh BESS</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Results </a:t>
                      </a:r>
                      <a:r>
                        <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a:t>
                      </a:r>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xpected in Q1 FY23 (extended)</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653163533"/>
                  </a:ext>
                </a:extLst>
              </a:tr>
            </a:tbl>
          </a:graphicData>
        </a:graphic>
      </p:graphicFrame>
      <p:sp>
        <p:nvSpPr>
          <p:cNvPr id="36" name="Text Placeholder 3">
            <a:extLst>
              <a:ext uri="{FF2B5EF4-FFF2-40B4-BE49-F238E27FC236}">
                <a16:creationId xmlns:a16="http://schemas.microsoft.com/office/drawing/2014/main" id="{D90B473B-E888-4533-9470-EEB0E9D656E5}"/>
              </a:ext>
            </a:extLst>
          </p:cNvPr>
          <p:cNvSpPr txBox="1">
            <a:spLocks/>
          </p:cNvSpPr>
          <p:nvPr/>
        </p:nvSpPr>
        <p:spPr>
          <a:xfrm>
            <a:off x="3468159" y="4775442"/>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and state renewable agencies. RfS = request for selection.</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*REMCL = Railway Energy Management Company Limited.</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Google Shape;99;p20">
            <a:extLst>
              <a:ext uri="{FF2B5EF4-FFF2-40B4-BE49-F238E27FC236}">
                <a16:creationId xmlns:a16="http://schemas.microsoft.com/office/drawing/2014/main" id="{66B6D574-B089-FFA7-FF7C-DD22E923D214}"/>
              </a:ext>
            </a:extLst>
          </p:cNvPr>
          <p:cNvSpPr txBox="1">
            <a:spLocks/>
          </p:cNvSpPr>
          <p:nvPr/>
        </p:nvSpPr>
        <p:spPr>
          <a:xfrm>
            <a:off x="457200" y="123746"/>
            <a:ext cx="8229600" cy="48158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9pPr>
          </a:lstStyle>
          <a:p>
            <a:r>
              <a:rPr lang="en-US" sz="1200" dirty="0">
                <a:solidFill>
                  <a:srgbClr val="575756"/>
                </a:solidFill>
              </a:rPr>
              <a:t>Energy storage: </a:t>
            </a:r>
            <a:r>
              <a:rPr lang="en-US" sz="1200" dirty="0">
                <a:solidFill>
                  <a:srgbClr val="0A9FD9"/>
                </a:solidFill>
              </a:rPr>
              <a:t>four companies (50 GWh) selected under the PLI scheme for battery storage manufacturing</a:t>
            </a:r>
          </a:p>
        </p:txBody>
      </p:sp>
    </p:spTree>
    <p:extLst>
      <p:ext uri="{BB962C8B-B14F-4D97-AF65-F5344CB8AC3E}">
        <p14:creationId xmlns:p14="http://schemas.microsoft.com/office/powerpoint/2010/main" val="1530818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40" name="Group 39">
            <a:extLst>
              <a:ext uri="{FF2B5EF4-FFF2-40B4-BE49-F238E27FC236}">
                <a16:creationId xmlns:a16="http://schemas.microsoft.com/office/drawing/2014/main" id="{9E542445-4530-40CC-965D-1D025893E9D2}"/>
              </a:ext>
            </a:extLst>
          </p:cNvPr>
          <p:cNvGrpSpPr/>
          <p:nvPr/>
        </p:nvGrpSpPr>
        <p:grpSpPr>
          <a:xfrm>
            <a:off x="227353" y="718162"/>
            <a:ext cx="6132409" cy="4016590"/>
            <a:chOff x="256530" y="718162"/>
            <a:chExt cx="6132409" cy="4016590"/>
          </a:xfrm>
        </p:grpSpPr>
        <p:graphicFrame>
          <p:nvGraphicFramePr>
            <p:cNvPr id="41" name="Chart 40">
              <a:extLst>
                <a:ext uri="{FF2B5EF4-FFF2-40B4-BE49-F238E27FC236}">
                  <a16:creationId xmlns:a16="http://schemas.microsoft.com/office/drawing/2014/main" id="{8F18FB47-9B5B-4D36-89F3-C08EB5F036CD}"/>
                </a:ext>
              </a:extLst>
            </p:cNvPr>
            <p:cNvGraphicFramePr/>
            <p:nvPr>
              <p:extLst>
                <p:ext uri="{D42A27DB-BD31-4B8C-83A1-F6EECF244321}">
                  <p14:modId xmlns:p14="http://schemas.microsoft.com/office/powerpoint/2010/main" val="2812468516"/>
                </p:ext>
              </p:extLst>
            </p:nvPr>
          </p:nvGraphicFramePr>
          <p:xfrm>
            <a:off x="256530" y="718162"/>
            <a:ext cx="6132409" cy="40165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2" name="Chart 41">
              <a:extLst>
                <a:ext uri="{FF2B5EF4-FFF2-40B4-BE49-F238E27FC236}">
                  <a16:creationId xmlns:a16="http://schemas.microsoft.com/office/drawing/2014/main" id="{E9334A08-EB28-4CA5-9190-DF1B38B5F66A}"/>
                </a:ext>
              </a:extLst>
            </p:cNvPr>
            <p:cNvGraphicFramePr/>
            <p:nvPr>
              <p:extLst>
                <p:ext uri="{D42A27DB-BD31-4B8C-83A1-F6EECF244321}">
                  <p14:modId xmlns:p14="http://schemas.microsoft.com/office/powerpoint/2010/main" val="1407185551"/>
                </p:ext>
              </p:extLst>
            </p:nvPr>
          </p:nvGraphicFramePr>
          <p:xfrm>
            <a:off x="911914" y="1098930"/>
            <a:ext cx="3000865" cy="1740677"/>
          </p:xfrm>
          <a:graphic>
            <a:graphicData uri="http://schemas.openxmlformats.org/drawingml/2006/chart">
              <c:chart xmlns:c="http://schemas.openxmlformats.org/drawingml/2006/chart" xmlns:r="http://schemas.openxmlformats.org/officeDocument/2006/relationships" r:id="rId4"/>
            </a:graphicData>
          </a:graphic>
        </p:graphicFrame>
      </p:grpSp>
      <p:sp>
        <p:nvSpPr>
          <p:cNvPr id="32" name="Rounded Rectangle 31">
            <a:extLst>
              <a:ext uri="{FF2B5EF4-FFF2-40B4-BE49-F238E27FC236}">
                <a16:creationId xmlns:a16="http://schemas.microsoft.com/office/drawing/2014/main" id="{EE7A4BAA-EF14-BE45-B7F7-F107C8DBE7C1}"/>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Google Shape;100;p20"/>
          <p:cNvSpPr txBox="1"/>
          <p:nvPr/>
        </p:nvSpPr>
        <p:spPr>
          <a:xfrm>
            <a:off x="6554363" y="519840"/>
            <a:ext cx="2333107" cy="4151169"/>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buClr>
                <a:schemeClr val="dk1"/>
              </a:buClr>
              <a:buSzPts val="1100"/>
            </a:pPr>
            <a:r>
              <a:rPr lang="en-US" sz="800" dirty="0">
                <a:solidFill>
                  <a:srgbClr val="575756"/>
                </a:solidFill>
                <a:latin typeface="Open Sans"/>
                <a:ea typeface="Open Sans"/>
                <a:cs typeface="Open Sans"/>
              </a:rPr>
              <a:t>FY22 emerged as a historic fiscal year for electric vehicle (EV) and hybrid vehicle sales. </a:t>
            </a:r>
            <a:r>
              <a:rPr lang="en-US" sz="800" b="1" dirty="0">
                <a:solidFill>
                  <a:srgbClr val="575756"/>
                </a:solidFill>
                <a:latin typeface="Open Sans"/>
                <a:ea typeface="Open Sans"/>
                <a:cs typeface="Open Sans"/>
              </a:rPr>
              <a:t>EV sales grew by 233% in FY22 (versus FY21). </a:t>
            </a:r>
            <a:r>
              <a:rPr lang="en-US" sz="800" dirty="0">
                <a:solidFill>
                  <a:srgbClr val="575756"/>
                </a:solidFill>
                <a:latin typeface="Open Sans"/>
                <a:ea typeface="Open Sans"/>
                <a:cs typeface="Open Sans"/>
              </a:rPr>
              <a:t>EV sales as a share of overall vehicle sales went up from 0.97% in Q1 FY22 to 4.02% in Q4 FY22.</a:t>
            </a:r>
            <a:endParaRPr lang="en-IN" sz="800" dirty="0">
              <a:solidFill>
                <a:srgbClr val="575756"/>
              </a:solidFill>
              <a:latin typeface="Open Sans"/>
              <a:ea typeface="Open Sans"/>
              <a:cs typeface="Open Sans"/>
              <a:sym typeface="Open Sans"/>
            </a:endParaRPr>
          </a:p>
          <a:p>
            <a:pPr>
              <a:spcBef>
                <a:spcPts val="700"/>
              </a:spcBef>
              <a:buClr>
                <a:schemeClr val="dk1"/>
              </a:buClr>
              <a:buSzPts val="1100"/>
            </a:pPr>
            <a:r>
              <a:rPr lang="en-US" sz="800" b="1" dirty="0">
                <a:solidFill>
                  <a:srgbClr val="575756"/>
                </a:solidFill>
                <a:latin typeface="Open Sans"/>
                <a:ea typeface="Open Sans"/>
                <a:cs typeface="Open Sans"/>
              </a:rPr>
              <a:t>For 3Ws, the share of electric 3Ws (including e-rickshaws) was 46% in FY22. For buses, the share of e-buses was 9% in FY22. </a:t>
            </a:r>
          </a:p>
          <a:p>
            <a:pPr>
              <a:spcBef>
                <a:spcPts val="700"/>
              </a:spcBef>
              <a:buClr>
                <a:schemeClr val="dk1"/>
              </a:buClr>
              <a:buSzPts val="1100"/>
            </a:pPr>
            <a:r>
              <a:rPr lang="en-US" sz="800" dirty="0">
                <a:solidFill>
                  <a:srgbClr val="575756"/>
                </a:solidFill>
                <a:latin typeface="Open Sans"/>
                <a:ea typeface="Open Sans"/>
                <a:cs typeface="Open Sans"/>
                <a:sym typeface="Open Sans"/>
              </a:rPr>
              <a:t>In the Union Budget 2022-23, the FAME-II  scheme received a significant boost in terms of fund allocation, which was increased from INR 800 crores to INR 2,908 crores. Additionally, the government announced a battery swapping policy along with interoperability standards to improve efficiency in the EV ecosystem. </a:t>
            </a:r>
          </a:p>
          <a:p>
            <a:pPr>
              <a:spcBef>
                <a:spcPts val="700"/>
              </a:spcBef>
              <a:buClr>
                <a:schemeClr val="dk1"/>
              </a:buClr>
              <a:buSzPts val="1100"/>
            </a:pPr>
            <a:r>
              <a:rPr lang="en-US" sz="800" b="1" dirty="0">
                <a:solidFill>
                  <a:srgbClr val="575756"/>
                </a:solidFill>
                <a:latin typeface="Open Sans"/>
                <a:ea typeface="Open Sans"/>
                <a:cs typeface="Open Sans"/>
                <a:sym typeface="Open Sans"/>
              </a:rPr>
              <a:t>OEMs with the highest EV sales* in FY22 were: </a:t>
            </a:r>
          </a:p>
          <a:p>
            <a:pPr marL="17145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2W: </a:t>
            </a:r>
            <a:r>
              <a:rPr lang="en-IN" sz="800" dirty="0">
                <a:solidFill>
                  <a:srgbClr val="575756"/>
                </a:solidFill>
                <a:latin typeface="Open Sans"/>
                <a:ea typeface="Open Sans"/>
                <a:cs typeface="Open Sans"/>
                <a:sym typeface="Open Sans"/>
              </a:rPr>
              <a:t>Hero Electric (69,215), Okinawa (51,786) and Ampere (27,523)</a:t>
            </a:r>
          </a:p>
          <a:p>
            <a:pPr marL="17145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3W: </a:t>
            </a:r>
            <a:r>
              <a:rPr lang="en-IN" sz="800" dirty="0">
                <a:solidFill>
                  <a:srgbClr val="575756"/>
                </a:solidFill>
                <a:latin typeface="Open Sans"/>
                <a:ea typeface="Open Sans"/>
                <a:cs typeface="Open Sans"/>
                <a:sym typeface="Open Sans"/>
              </a:rPr>
              <a:t>Y.C. Electric (17,050), Saera Electric (8,474) and Mahindra Electric (8,000) </a:t>
            </a:r>
          </a:p>
          <a:p>
            <a:pPr marL="17145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4W: </a:t>
            </a:r>
            <a:r>
              <a:rPr lang="en-IN" sz="800" dirty="0">
                <a:solidFill>
                  <a:srgbClr val="575756"/>
                </a:solidFill>
                <a:latin typeface="Open Sans"/>
                <a:ea typeface="Open Sans"/>
                <a:cs typeface="Open Sans"/>
                <a:sym typeface="Open Sans"/>
              </a:rPr>
              <a:t>Tata Motors (11,062), Mahindra Electric (4,976) and MG Motors (2,041)</a:t>
            </a:r>
          </a:p>
        </p:txBody>
      </p:sp>
      <p:sp>
        <p:nvSpPr>
          <p:cNvPr id="34" name="Text Placeholder 3">
            <a:extLst>
              <a:ext uri="{FF2B5EF4-FFF2-40B4-BE49-F238E27FC236}">
                <a16:creationId xmlns:a16="http://schemas.microsoft.com/office/drawing/2014/main" id="{0360A977-9629-CC46-AD9C-DEB07F225895}"/>
              </a:ext>
            </a:extLst>
          </p:cNvPr>
          <p:cNvSpPr txBox="1">
            <a:spLocks/>
          </p:cNvSpPr>
          <p:nvPr/>
        </p:nvSpPr>
        <p:spPr>
          <a:xfrm>
            <a:off x="200059" y="4767049"/>
            <a:ext cx="6419083"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Vahan Sewa dashboard (includes only registered vehicles, unregistered vehicles include low-speed vehicles (&lt; 25 km/hr), e-rickshaws (three-wheelers) and electric two-wheelers), Electric Mobility Dashboard (2021), CEEW Centre for Energy Finance. *Based on sales data up to Q4 FY22.</a:t>
            </a:r>
          </a:p>
        </p:txBody>
      </p:sp>
      <p:cxnSp>
        <p:nvCxnSpPr>
          <p:cNvPr id="19" name="Straight Connector 18"/>
          <p:cNvCxnSpPr/>
          <p:nvPr/>
        </p:nvCxnSpPr>
        <p:spPr>
          <a:xfrm>
            <a:off x="2209800" y="944463"/>
            <a:ext cx="4110976"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6196951" y="88255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Rectangle 3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TextBox 3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15</a:t>
            </a:r>
          </a:p>
        </p:txBody>
      </p:sp>
      <p:grpSp>
        <p:nvGrpSpPr>
          <p:cNvPr id="18" name="Group 17"/>
          <p:cNvGrpSpPr/>
          <p:nvPr/>
        </p:nvGrpSpPr>
        <p:grpSpPr>
          <a:xfrm>
            <a:off x="8284057" y="4779402"/>
            <a:ext cx="715926" cy="418214"/>
            <a:chOff x="8284057" y="4779402"/>
            <a:chExt cx="715926" cy="418214"/>
          </a:xfrm>
        </p:grpSpPr>
        <p:sp>
          <p:nvSpPr>
            <p:cNvPr id="21" name="Rounded Rectangle 20"/>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2" name="Group 21"/>
            <p:cNvGrpSpPr/>
            <p:nvPr/>
          </p:nvGrpSpPr>
          <p:grpSpPr>
            <a:xfrm>
              <a:off x="8284057" y="4879531"/>
              <a:ext cx="715926" cy="263969"/>
              <a:chOff x="1376812" y="1471708"/>
              <a:chExt cx="715926" cy="263969"/>
            </a:xfrm>
          </p:grpSpPr>
          <p:sp>
            <p:nvSpPr>
              <p:cNvPr id="23" name="TextBox 22"/>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4" name="Group 23"/>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8" name="Google Shape;99;p20">
            <a:extLst>
              <a:ext uri="{FF2B5EF4-FFF2-40B4-BE49-F238E27FC236}">
                <a16:creationId xmlns:a16="http://schemas.microsoft.com/office/drawing/2014/main" id="{E8DD2258-9729-E048-3F95-EA90147C4EB8}"/>
              </a:ext>
            </a:extLst>
          </p:cNvPr>
          <p:cNvSpPr txBox="1">
            <a:spLocks/>
          </p:cNvSpPr>
          <p:nvPr/>
        </p:nvSpPr>
        <p:spPr>
          <a:xfrm>
            <a:off x="457200" y="123746"/>
            <a:ext cx="8229600" cy="48158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9pPr>
          </a:lstStyle>
          <a:p>
            <a:r>
              <a:rPr lang="en-US" sz="1200" dirty="0">
                <a:solidFill>
                  <a:srgbClr val="575756"/>
                </a:solidFill>
              </a:rPr>
              <a:t>Electric mobility: </a:t>
            </a:r>
            <a:r>
              <a:rPr lang="en-US" sz="1200" dirty="0">
                <a:solidFill>
                  <a:srgbClr val="0A9FD9"/>
                </a:solidFill>
              </a:rPr>
              <a:t>electric vehicle </a:t>
            </a:r>
            <a:r>
              <a:rPr lang="en-IN" sz="1200" dirty="0">
                <a:solidFill>
                  <a:srgbClr val="0A9FD9"/>
                </a:solidFill>
              </a:rPr>
              <a:t>sales increased by 233% in FY22 versus FY21; 2W segment dominated EV sales in FY22</a:t>
            </a:r>
            <a:endParaRPr lang="en-US" sz="1200" dirty="0">
              <a:solidFill>
                <a:srgbClr val="0A9FD9"/>
              </a:solidFill>
            </a:endParaRPr>
          </a:p>
        </p:txBody>
      </p:sp>
    </p:spTree>
    <p:extLst>
      <p:ext uri="{BB962C8B-B14F-4D97-AF65-F5344CB8AC3E}">
        <p14:creationId xmlns:p14="http://schemas.microsoft.com/office/powerpoint/2010/main" val="185297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2"/>
          <p:cNvSpPr txBox="1">
            <a:spLocks noGrp="1"/>
          </p:cNvSpPr>
          <p:nvPr>
            <p:ph type="ctrTitle" idx="4294967295"/>
          </p:nvPr>
        </p:nvSpPr>
        <p:spPr>
          <a:xfrm>
            <a:off x="457200" y="1373792"/>
            <a:ext cx="7772400" cy="1159800"/>
          </a:xfrm>
          <a:prstGeom prst="rect">
            <a:avLst/>
          </a:prstGeom>
        </p:spPr>
        <p:txBody>
          <a:bodyPr spcFirstLastPara="1" wrap="square" lIns="91425" tIns="91425" rIns="91425" bIns="91425" anchor="b" anchorCtr="0">
            <a:noAutofit/>
          </a:bodyPr>
          <a:lstStyle/>
          <a:p>
            <a:pPr lvl="0"/>
            <a:r>
              <a:rPr lang="en-IN" sz="9600" dirty="0"/>
              <a:t>Thank you</a:t>
            </a:r>
            <a:endParaRPr sz="9600" dirty="0"/>
          </a:p>
        </p:txBody>
      </p:sp>
      <p:sp>
        <p:nvSpPr>
          <p:cNvPr id="379" name="Google Shape;379;p42"/>
          <p:cNvSpPr txBox="1">
            <a:spLocks noGrp="1"/>
          </p:cNvSpPr>
          <p:nvPr>
            <p:ph type="body" idx="4294967295"/>
          </p:nvPr>
        </p:nvSpPr>
        <p:spPr>
          <a:xfrm>
            <a:off x="457200" y="2698567"/>
            <a:ext cx="7006856" cy="619598"/>
          </a:xfrm>
          <a:prstGeom prst="rect">
            <a:avLst/>
          </a:prstGeom>
        </p:spPr>
        <p:txBody>
          <a:bodyPr spcFirstLastPara="1" wrap="square" lIns="91425" tIns="91425" rIns="91425" bIns="91425" anchor="t" anchorCtr="0">
            <a:noAutofit/>
          </a:bodyPr>
          <a:lstStyle/>
          <a:p>
            <a:pPr marL="0" lvl="0" indent="0">
              <a:buNone/>
            </a:pPr>
            <a:r>
              <a:rPr lang="en" dirty="0"/>
              <a:t>You can find us at </a:t>
            </a:r>
            <a:r>
              <a:rPr lang="en-IN" dirty="0"/>
              <a:t>cef.ceew.in | @CEEW_CEF</a:t>
            </a:r>
          </a:p>
        </p:txBody>
      </p:sp>
      <p:sp>
        <p:nvSpPr>
          <p:cNvPr id="380" name="Google Shape;380;p42"/>
          <p:cNvSpPr/>
          <p:nvPr/>
        </p:nvSpPr>
        <p:spPr>
          <a:xfrm>
            <a:off x="581050" y="2522531"/>
            <a:ext cx="6613648" cy="120195"/>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4" name="TextBox 13">
            <a:extLst>
              <a:ext uri="{FF2B5EF4-FFF2-40B4-BE49-F238E27FC236}">
                <a16:creationId xmlns:a16="http://schemas.microsoft.com/office/drawing/2014/main" id="{A09E986E-6DCA-46DF-95C5-67EB2796B8B8}"/>
              </a:ext>
            </a:extLst>
          </p:cNvPr>
          <p:cNvSpPr txBox="1"/>
          <p:nvPr/>
        </p:nvSpPr>
        <p:spPr>
          <a:xfrm>
            <a:off x="457198" y="3524818"/>
            <a:ext cx="8390423" cy="1107996"/>
          </a:xfrm>
          <a:prstGeom prst="rect">
            <a:avLst/>
          </a:prstGeom>
          <a:noFill/>
        </p:spPr>
        <p:txBody>
          <a:bodyPr wrap="square" numCol="2">
            <a:spAutoFit/>
          </a:bodyPr>
          <a:lstStyle/>
          <a:p>
            <a:pPr marL="0" lvl="0" indent="0">
              <a:buNone/>
            </a:pPr>
            <a:r>
              <a:rPr lang="en-IN" b="1" dirty="0">
                <a:solidFill>
                  <a:schemeClr val="bg1"/>
                </a:solidFill>
                <a:latin typeface="Open Sans" panose="020B0606030504020204" pitchFamily="34" charset="0"/>
                <a:ea typeface="Open Sans" panose="020B0606030504020204" pitchFamily="34" charset="0"/>
                <a:cs typeface="Open Sans" panose="020B0606030504020204" pitchFamily="34" charset="0"/>
              </a:rPr>
              <a:t>Authors</a:t>
            </a:r>
          </a:p>
          <a:p>
            <a:pPr marL="0" lvl="0" indent="0">
              <a:buNone/>
            </a:pPr>
            <a:r>
              <a:rPr lang="en-IN"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Ruchita Shah (ruchita.shah@ceew.in)</a:t>
            </a:r>
          </a:p>
          <a:p>
            <a:pPr marL="0" lvl="0" indent="0">
              <a:buNone/>
            </a:pPr>
            <a:r>
              <a:rPr lang="en-IN"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Nikhil Sharma (nikhil.sharma@ceew.in)</a:t>
            </a:r>
          </a:p>
          <a:p>
            <a:pPr marL="0" lvl="0" indent="0">
              <a:buNone/>
            </a:pPr>
            <a:r>
              <a:rPr lang="en-IN"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Meghna Nair (meghna.nair@ceew.in)</a:t>
            </a:r>
          </a:p>
          <a:p>
            <a:pPr marL="0" lvl="0" indent="0">
              <a:buNone/>
            </a:pPr>
            <a:r>
              <a:rPr lang="en-IN"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Shreyas Garg (shreyas.garg@ceew.in)</a:t>
            </a:r>
          </a:p>
          <a:p>
            <a:pPr marL="0" lvl="0" indent="0">
              <a:buNone/>
            </a:pPr>
            <a:r>
              <a:rPr lang="en-IN" b="1" dirty="0">
                <a:solidFill>
                  <a:schemeClr val="bg1"/>
                </a:solidFill>
                <a:latin typeface="Open Sans" panose="020B0606030504020204" pitchFamily="34" charset="0"/>
                <a:ea typeface="Open Sans" panose="020B0606030504020204" pitchFamily="34" charset="0"/>
                <a:cs typeface="Open Sans" panose="020B0606030504020204" pitchFamily="34" charset="0"/>
              </a:rPr>
              <a:t>Reviewer</a:t>
            </a:r>
          </a:p>
          <a:p>
            <a:r>
              <a:rPr lang="en-IN"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Gagan Sidhu (gagan.sidhu@ceew.in)</a:t>
            </a:r>
          </a:p>
          <a:p>
            <a:endParaRPr lang="en-IN"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lvl="0" indent="0">
              <a:buNone/>
            </a:pPr>
            <a:endParaRPr lang="en-IN"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lvl="0" indent="0">
              <a:buNone/>
            </a:pPr>
            <a:endParaRPr lang="en-IN"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1089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193042"/>
            <a:ext cx="8229600" cy="238997"/>
          </a:xfrm>
          <a:prstGeom prst="rect">
            <a:avLst/>
          </a:prstGeom>
        </p:spPr>
        <p:txBody>
          <a:bodyPr spcFirstLastPara="1" wrap="square" lIns="91425" tIns="91425" rIns="91425" bIns="91425" anchor="b" anchorCtr="0">
            <a:noAutofit/>
          </a:bodyPr>
          <a:lstStyle/>
          <a:p>
            <a:pPr lvl="0"/>
            <a:r>
              <a:rPr lang="en-US" sz="1200" dirty="0">
                <a:solidFill>
                  <a:srgbClr val="575756"/>
                </a:solidFill>
              </a:rPr>
              <a:t>Annexure I: </a:t>
            </a:r>
            <a:r>
              <a:rPr lang="en-IN" sz="1200" dirty="0">
                <a:solidFill>
                  <a:srgbClr val="0A9FD9"/>
                </a:solidFill>
              </a:rPr>
              <a:t>Green bond issuances</a:t>
            </a:r>
            <a:endParaRPr sz="1200" dirty="0">
              <a:solidFill>
                <a:srgbClr val="0A9FD9"/>
              </a:solidFill>
              <a:highlight>
                <a:srgbClr val="FFFF00"/>
              </a:highlight>
            </a:endParaRPr>
          </a:p>
        </p:txBody>
      </p:sp>
      <p:sp>
        <p:nvSpPr>
          <p:cNvPr id="33" name="Text Placeholder 3">
            <a:extLst>
              <a:ext uri="{FF2B5EF4-FFF2-40B4-BE49-F238E27FC236}">
                <a16:creationId xmlns:a16="http://schemas.microsoft.com/office/drawing/2014/main" id="{0360A977-9629-CC46-AD9C-DEB07F225895}"/>
              </a:ext>
            </a:extLst>
          </p:cNvPr>
          <p:cNvSpPr txBox="1">
            <a:spLocks/>
          </p:cNvSpPr>
          <p:nvPr/>
        </p:nvSpPr>
        <p:spPr>
          <a:xfrm>
            <a:off x="161612" y="4744965"/>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Climate Bonds Initiative and company press releases.</a:t>
            </a:r>
          </a:p>
        </p:txBody>
      </p:sp>
      <p:sp>
        <p:nvSpPr>
          <p:cNvPr id="26" name="Rectangle 2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TextBox 27"/>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p>
        </p:txBody>
      </p:sp>
      <p:grpSp>
        <p:nvGrpSpPr>
          <p:cNvPr id="13" name="Group 12"/>
          <p:cNvGrpSpPr/>
          <p:nvPr/>
        </p:nvGrpSpPr>
        <p:grpSpPr>
          <a:xfrm>
            <a:off x="8284057" y="4779402"/>
            <a:ext cx="715926" cy="418214"/>
            <a:chOff x="8284057" y="4779402"/>
            <a:chExt cx="715926" cy="418214"/>
          </a:xfrm>
        </p:grpSpPr>
        <p:sp>
          <p:nvSpPr>
            <p:cNvPr id="14" name="Rounded Rectangle 13"/>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5" name="Group 14"/>
            <p:cNvGrpSpPr/>
            <p:nvPr/>
          </p:nvGrpSpPr>
          <p:grpSpPr>
            <a:xfrm>
              <a:off x="8284057" y="4879531"/>
              <a:ext cx="715926" cy="263969"/>
              <a:chOff x="1376812" y="1471708"/>
              <a:chExt cx="715926" cy="263969"/>
            </a:xfrm>
          </p:grpSpPr>
          <p:sp>
            <p:nvSpPr>
              <p:cNvPr id="18" name="TextBox 1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1" name="Group 20"/>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Oval 2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17" name="Table 16">
            <a:extLst>
              <a:ext uri="{FF2B5EF4-FFF2-40B4-BE49-F238E27FC236}">
                <a16:creationId xmlns:a16="http://schemas.microsoft.com/office/drawing/2014/main" id="{613AD386-C6F4-4FCF-BBAE-1ADE7E05DB1B}"/>
              </a:ext>
            </a:extLst>
          </p:cNvPr>
          <p:cNvGraphicFramePr>
            <a:graphicFrameLocks noGrp="1"/>
          </p:cNvGraphicFramePr>
          <p:nvPr>
            <p:extLst>
              <p:ext uri="{D42A27DB-BD31-4B8C-83A1-F6EECF244321}">
                <p14:modId xmlns:p14="http://schemas.microsoft.com/office/powerpoint/2010/main" val="3486433798"/>
              </p:ext>
            </p:extLst>
          </p:nvPr>
        </p:nvGraphicFramePr>
        <p:xfrm>
          <a:off x="241006" y="524541"/>
          <a:ext cx="8658526" cy="4197020"/>
        </p:xfrm>
        <a:graphic>
          <a:graphicData uri="http://schemas.openxmlformats.org/drawingml/2006/table">
            <a:tbl>
              <a:tblPr firstRow="1" bandRow="1">
                <a:tableStyleId>{B301B821-A1FF-4177-AEE7-76D212191A09}</a:tableStyleId>
              </a:tblPr>
              <a:tblGrid>
                <a:gridCol w="860507">
                  <a:extLst>
                    <a:ext uri="{9D8B030D-6E8A-4147-A177-3AD203B41FA5}">
                      <a16:colId xmlns:a16="http://schemas.microsoft.com/office/drawing/2014/main" val="3324511095"/>
                    </a:ext>
                  </a:extLst>
                </a:gridCol>
                <a:gridCol w="1032917">
                  <a:extLst>
                    <a:ext uri="{9D8B030D-6E8A-4147-A177-3AD203B41FA5}">
                      <a16:colId xmlns:a16="http://schemas.microsoft.com/office/drawing/2014/main" val="2145987011"/>
                    </a:ext>
                  </a:extLst>
                </a:gridCol>
                <a:gridCol w="906758">
                  <a:extLst>
                    <a:ext uri="{9D8B030D-6E8A-4147-A177-3AD203B41FA5}">
                      <a16:colId xmlns:a16="http://schemas.microsoft.com/office/drawing/2014/main" val="599864313"/>
                    </a:ext>
                  </a:extLst>
                </a:gridCol>
                <a:gridCol w="954068">
                  <a:extLst>
                    <a:ext uri="{9D8B030D-6E8A-4147-A177-3AD203B41FA5}">
                      <a16:colId xmlns:a16="http://schemas.microsoft.com/office/drawing/2014/main" val="740781778"/>
                    </a:ext>
                  </a:extLst>
                </a:gridCol>
                <a:gridCol w="1173148">
                  <a:extLst>
                    <a:ext uri="{9D8B030D-6E8A-4147-A177-3AD203B41FA5}">
                      <a16:colId xmlns:a16="http://schemas.microsoft.com/office/drawing/2014/main" val="1011207916"/>
                    </a:ext>
                  </a:extLst>
                </a:gridCol>
                <a:gridCol w="842100">
                  <a:extLst>
                    <a:ext uri="{9D8B030D-6E8A-4147-A177-3AD203B41FA5}">
                      <a16:colId xmlns:a16="http://schemas.microsoft.com/office/drawing/2014/main" val="4040661390"/>
                    </a:ext>
                  </a:extLst>
                </a:gridCol>
                <a:gridCol w="891460">
                  <a:extLst>
                    <a:ext uri="{9D8B030D-6E8A-4147-A177-3AD203B41FA5}">
                      <a16:colId xmlns:a16="http://schemas.microsoft.com/office/drawing/2014/main" val="770902494"/>
                    </a:ext>
                  </a:extLst>
                </a:gridCol>
                <a:gridCol w="1997568">
                  <a:extLst>
                    <a:ext uri="{9D8B030D-6E8A-4147-A177-3AD203B41FA5}">
                      <a16:colId xmlns:a16="http://schemas.microsoft.com/office/drawing/2014/main" val="3482742674"/>
                    </a:ext>
                  </a:extLst>
                </a:gridCol>
              </a:tblGrid>
              <a:tr h="476656">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Date</a:t>
                      </a: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Company</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Size (USD million)</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Sector</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Coupon rate (%)</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Rating</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Tenor (Years)</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Purpose</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extLst>
                  <a:ext uri="{0D108BD9-81ED-4DB2-BD59-A6C34878D82A}">
                    <a16:rowId xmlns:a16="http://schemas.microsoft.com/office/drawing/2014/main" val="893640282"/>
                  </a:ext>
                </a:extLst>
              </a:tr>
              <a:tr h="31553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March 2022</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Greenko</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750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Energy storage</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5.50%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Ba1 (Moody’s)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Refinance </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existing debt</a:t>
                      </a: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and fund the capital expenditures at asset level </a:t>
                      </a:r>
                    </a:p>
                  </a:txBody>
                  <a:tcPr marL="0" marR="0" marT="0" marB="0" anchor="ctr"/>
                </a:tc>
                <a:extLst>
                  <a:ext uri="{0D108BD9-81ED-4DB2-BD59-A6C34878D82A}">
                    <a16:rowId xmlns:a16="http://schemas.microsoft.com/office/drawing/2014/main" val="2459468968"/>
                  </a:ext>
                </a:extLst>
              </a:tr>
              <a:tr h="32459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January 2022</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ReNew Power</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400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5.25</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Refinance existing debt and fund capital expenditure</a:t>
                      </a:r>
                    </a:p>
                  </a:txBody>
                  <a:tcPr marL="0" marR="0" marT="0" marB="0" anchor="ctr"/>
                </a:tc>
                <a:extLst>
                  <a:ext uri="{0D108BD9-81ED-4DB2-BD59-A6C34878D82A}">
                    <a16:rowId xmlns:a16="http://schemas.microsoft.com/office/drawing/2014/main" val="4123770002"/>
                  </a:ext>
                </a:extLst>
              </a:tr>
              <a:tr h="27200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September 2021</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Adani Green Energy</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750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4.375%</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Ba3 (Moody’s)</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Fund equity portion of capital expenditure for under-construction projects</a:t>
                      </a:r>
                    </a:p>
                  </a:txBody>
                  <a:tcPr marL="0" marR="0" marT="0" marB="0" anchor="ctr"/>
                </a:tc>
                <a:extLst>
                  <a:ext uri="{0D108BD9-81ED-4DB2-BD59-A6C34878D82A}">
                    <a16:rowId xmlns:a16="http://schemas.microsoft.com/office/drawing/2014/main" val="1088557434"/>
                  </a:ext>
                </a:extLst>
              </a:tr>
              <a:tr h="34954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August 2021</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Azure Power</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414</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Solar</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3.575%</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Not available</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Refinance existing higher cost green bond debt</a:t>
                      </a:r>
                    </a:p>
                  </a:txBody>
                  <a:tcPr marL="0" marR="0" marT="0" marB="0" anchor="ctr"/>
                </a:tc>
                <a:extLst>
                  <a:ext uri="{0D108BD9-81ED-4DB2-BD59-A6C34878D82A}">
                    <a16:rowId xmlns:a16="http://schemas.microsoft.com/office/drawing/2014/main" val="1648654301"/>
                  </a:ext>
                </a:extLst>
              </a:tr>
              <a:tr h="21889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July 2021</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Acme Solar</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334</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Solar</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4.70%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Not available</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4066510845"/>
                  </a:ext>
                </a:extLst>
              </a:tr>
              <a:tr h="2224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July 2021</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Vector Green Energy</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165</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Solar</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6.49%</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AAA (CRISIL, India Ratings)</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Refinance existing high-cost debt of solar projects</a:t>
                      </a:r>
                    </a:p>
                  </a:txBody>
                  <a:tcPr marL="0" marR="0" marT="0" marB="0" anchor="ctr"/>
                </a:tc>
                <a:extLst>
                  <a:ext uri="{0D108BD9-81ED-4DB2-BD59-A6C34878D82A}">
                    <a16:rowId xmlns:a16="http://schemas.microsoft.com/office/drawing/2014/main" val="4255255711"/>
                  </a:ext>
                </a:extLst>
              </a:tr>
              <a:tr h="2224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May 2021</a:t>
                      </a:r>
                    </a:p>
                  </a:txBody>
                  <a:tcPr anchor="ctr"/>
                </a:tc>
                <a:tc>
                  <a:txBody>
                    <a:bodyPr/>
                    <a:lstStyle/>
                    <a:p>
                      <a:pPr algn="ctr" fontAlgn="t"/>
                      <a:r>
                        <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JSW Hydro</a:t>
                      </a:r>
                    </a:p>
                  </a:txBody>
                  <a:tcPr marL="0" marR="0" marT="0" marB="0"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707</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Hydro</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(EXP) (Fitch)</a:t>
                      </a: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10</a:t>
                      </a: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Repayment of existing green project-related rupee-denominated debt</a:t>
                      </a:r>
                    </a:p>
                  </a:txBody>
                  <a:tcPr marL="0" marR="0" marT="0" marB="0" anchor="ctr"/>
                </a:tc>
                <a:extLst>
                  <a:ext uri="{0D108BD9-81ED-4DB2-BD59-A6C34878D82A}">
                    <a16:rowId xmlns:a16="http://schemas.microsoft.com/office/drawing/2014/main" val="699031472"/>
                  </a:ext>
                </a:extLst>
              </a:tr>
              <a:tr h="25115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April 2021</a:t>
                      </a: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ReNew Power</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585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2673246452"/>
                  </a:ext>
                </a:extLst>
              </a:tr>
              <a:tr h="23408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March 2021</a:t>
                      </a: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Greenko</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940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3.85%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t"/>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Redemption of previous fund raise</a:t>
                      </a:r>
                      <a:endParaRPr lang="en-US" sz="8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extLst>
                  <a:ext uri="{0D108BD9-81ED-4DB2-BD59-A6C34878D82A}">
                    <a16:rowId xmlns:a16="http://schemas.microsoft.com/office/drawing/2014/main" val="1440190148"/>
                  </a:ext>
                </a:extLst>
              </a:tr>
              <a:tr h="29992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March 2021</a:t>
                      </a: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Hero Future Energies</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363</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2923793081"/>
                  </a:ext>
                </a:extLst>
              </a:tr>
              <a:tr h="27797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February 2021</a:t>
                      </a: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ReNew Power</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460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2672628707"/>
                  </a:ext>
                </a:extLst>
              </a:tr>
              <a:tr h="22774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February 2021</a:t>
                      </a: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Continuum Green Energy</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561</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3642646597"/>
                  </a:ext>
                </a:extLst>
              </a:tr>
            </a:tbl>
          </a:graphicData>
        </a:graphic>
      </p:graphicFrame>
    </p:spTree>
    <p:extLst>
      <p:ext uri="{BB962C8B-B14F-4D97-AF65-F5344CB8AC3E}">
        <p14:creationId xmlns:p14="http://schemas.microsoft.com/office/powerpoint/2010/main" val="3739016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B21977-279F-B640-A7C7-8FB0C1D6B0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dirty="0"/>
          </a:p>
        </p:txBody>
      </p:sp>
      <p:sp>
        <p:nvSpPr>
          <p:cNvPr id="5" name="Google Shape;99;p20">
            <a:extLst>
              <a:ext uri="{FF2B5EF4-FFF2-40B4-BE49-F238E27FC236}">
                <a16:creationId xmlns:a16="http://schemas.microsoft.com/office/drawing/2014/main" id="{88E31F06-8AF7-C946-81DB-34D16E797302}"/>
              </a:ext>
            </a:extLst>
          </p:cNvPr>
          <p:cNvSpPr txBox="1">
            <a:spLocks/>
          </p:cNvSpPr>
          <p:nvPr/>
        </p:nvSpPr>
        <p:spPr>
          <a:xfrm>
            <a:off x="457200" y="193042"/>
            <a:ext cx="8229600" cy="2389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9pPr>
          </a:lstStyle>
          <a:p>
            <a:r>
              <a:rPr lang="en-US" sz="1200" dirty="0">
                <a:solidFill>
                  <a:srgbClr val="575756"/>
                </a:solidFill>
              </a:rPr>
              <a:t>Annexure I: </a:t>
            </a:r>
            <a:r>
              <a:rPr lang="en-US" sz="1200" dirty="0">
                <a:solidFill>
                  <a:srgbClr val="0A9FD9"/>
                </a:solidFill>
              </a:rPr>
              <a:t>Green bond issuances </a:t>
            </a:r>
            <a:endParaRPr lang="en-US" sz="1200" dirty="0">
              <a:solidFill>
                <a:srgbClr val="0A9FD9"/>
              </a:solidFill>
              <a:highlight>
                <a:srgbClr val="FFFF00"/>
              </a:highlight>
            </a:endParaRPr>
          </a:p>
        </p:txBody>
      </p:sp>
      <p:sp>
        <p:nvSpPr>
          <p:cNvPr id="6" name="Text Placeholder 3">
            <a:extLst>
              <a:ext uri="{FF2B5EF4-FFF2-40B4-BE49-F238E27FC236}">
                <a16:creationId xmlns:a16="http://schemas.microsoft.com/office/drawing/2014/main" id="{374F276B-F5FE-0243-98B3-A1857E24AED4}"/>
              </a:ext>
            </a:extLst>
          </p:cNvPr>
          <p:cNvSpPr txBox="1">
            <a:spLocks/>
          </p:cNvSpPr>
          <p:nvPr/>
        </p:nvSpPr>
        <p:spPr>
          <a:xfrm>
            <a:off x="161612" y="4774225"/>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Climate Bonds Initiative and company press releases.</a:t>
            </a:r>
          </a:p>
        </p:txBody>
      </p:sp>
      <p:grpSp>
        <p:nvGrpSpPr>
          <p:cNvPr id="7" name="Group 6">
            <a:extLst>
              <a:ext uri="{FF2B5EF4-FFF2-40B4-BE49-F238E27FC236}">
                <a16:creationId xmlns:a16="http://schemas.microsoft.com/office/drawing/2014/main" id="{0B67B9F8-26A9-A94A-9246-8DDA8516BCF6}"/>
              </a:ext>
            </a:extLst>
          </p:cNvPr>
          <p:cNvGrpSpPr/>
          <p:nvPr/>
        </p:nvGrpSpPr>
        <p:grpSpPr>
          <a:xfrm>
            <a:off x="8284057" y="4779402"/>
            <a:ext cx="715926" cy="418214"/>
            <a:chOff x="8284057" y="4779402"/>
            <a:chExt cx="715926" cy="418214"/>
          </a:xfrm>
        </p:grpSpPr>
        <p:sp>
          <p:nvSpPr>
            <p:cNvPr id="8" name="Rounded Rectangle 7">
              <a:extLst>
                <a:ext uri="{FF2B5EF4-FFF2-40B4-BE49-F238E27FC236}">
                  <a16:creationId xmlns:a16="http://schemas.microsoft.com/office/drawing/2014/main" id="{8342D463-BD81-F54A-B49D-4C0BA3022B51}"/>
                </a:ext>
              </a:extLst>
            </p:cNvPr>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9" name="Group 8">
              <a:extLst>
                <a:ext uri="{FF2B5EF4-FFF2-40B4-BE49-F238E27FC236}">
                  <a16:creationId xmlns:a16="http://schemas.microsoft.com/office/drawing/2014/main" id="{BB48E451-1451-6B4D-9224-6A2F18654CA3}"/>
                </a:ext>
              </a:extLst>
            </p:cNvPr>
            <p:cNvGrpSpPr/>
            <p:nvPr/>
          </p:nvGrpSpPr>
          <p:grpSpPr>
            <a:xfrm>
              <a:off x="8284057" y="4879531"/>
              <a:ext cx="715926" cy="263969"/>
              <a:chOff x="1376812" y="1471708"/>
              <a:chExt cx="715926" cy="263969"/>
            </a:xfrm>
          </p:grpSpPr>
          <p:sp>
            <p:nvSpPr>
              <p:cNvPr id="10" name="TextBox 9">
                <a:extLst>
                  <a:ext uri="{FF2B5EF4-FFF2-40B4-BE49-F238E27FC236}">
                    <a16:creationId xmlns:a16="http://schemas.microsoft.com/office/drawing/2014/main" id="{32BC5FCF-4418-A54C-9ACF-224676AD525E}"/>
                  </a:ext>
                </a:extLst>
              </p:cNvPr>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1" name="Group 10">
                <a:extLst>
                  <a:ext uri="{FF2B5EF4-FFF2-40B4-BE49-F238E27FC236}">
                    <a16:creationId xmlns:a16="http://schemas.microsoft.com/office/drawing/2014/main" id="{CA7C5227-0895-5449-831B-9A3A9D70E5C6}"/>
                  </a:ext>
                </a:extLst>
              </p:cNvPr>
              <p:cNvGrpSpPr/>
              <p:nvPr/>
            </p:nvGrpSpPr>
            <p:grpSpPr>
              <a:xfrm>
                <a:off x="1504037" y="1471708"/>
                <a:ext cx="436340" cy="63914"/>
                <a:chOff x="973747" y="978085"/>
                <a:chExt cx="436340" cy="63914"/>
              </a:xfrm>
            </p:grpSpPr>
            <p:sp>
              <p:nvSpPr>
                <p:cNvPr id="12" name="Oval 11">
                  <a:extLst>
                    <a:ext uri="{FF2B5EF4-FFF2-40B4-BE49-F238E27FC236}">
                      <a16:creationId xmlns:a16="http://schemas.microsoft.com/office/drawing/2014/main" id="{99C749BE-4973-9147-A8E6-4F75B194E427}"/>
                    </a:ext>
                  </a:extLst>
                </p:cNvPr>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Oval 12">
                  <a:extLst>
                    <a:ext uri="{FF2B5EF4-FFF2-40B4-BE49-F238E27FC236}">
                      <a16:creationId xmlns:a16="http://schemas.microsoft.com/office/drawing/2014/main" id="{D8F15D7A-706E-DE4F-AA22-181947AE00A5}"/>
                    </a:ext>
                  </a:extLst>
                </p:cNvPr>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4C9AA257-B143-E64C-8A50-7CFEDBA54A81}"/>
                    </a:ext>
                  </a:extLst>
                </p:cNvPr>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5" name="Rectangle 14">
            <a:extLst>
              <a:ext uri="{FF2B5EF4-FFF2-40B4-BE49-F238E27FC236}">
                <a16:creationId xmlns:a16="http://schemas.microsoft.com/office/drawing/2014/main" id="{8B1872F3-A36F-2840-8DE7-51EDF4B2619B}"/>
              </a:ext>
            </a:extLst>
          </p:cNvPr>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TextBox 15">
            <a:extLst>
              <a:ext uri="{FF2B5EF4-FFF2-40B4-BE49-F238E27FC236}">
                <a16:creationId xmlns:a16="http://schemas.microsoft.com/office/drawing/2014/main" id="{66B1E71E-21BA-4A4D-8825-9ACB849EF165}"/>
              </a:ext>
            </a:extLst>
          </p:cNvPr>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18</a:t>
            </a:r>
          </a:p>
        </p:txBody>
      </p:sp>
      <p:graphicFrame>
        <p:nvGraphicFramePr>
          <p:cNvPr id="17" name="Table 16">
            <a:extLst>
              <a:ext uri="{FF2B5EF4-FFF2-40B4-BE49-F238E27FC236}">
                <a16:creationId xmlns:a16="http://schemas.microsoft.com/office/drawing/2014/main" id="{FE0DE9E7-0945-4941-8A43-2CD1E8C1BE7A}"/>
              </a:ext>
            </a:extLst>
          </p:cNvPr>
          <p:cNvGraphicFramePr>
            <a:graphicFrameLocks noGrp="1"/>
          </p:cNvGraphicFramePr>
          <p:nvPr>
            <p:extLst>
              <p:ext uri="{D42A27DB-BD31-4B8C-83A1-F6EECF244321}">
                <p14:modId xmlns:p14="http://schemas.microsoft.com/office/powerpoint/2010/main" val="3897014616"/>
              </p:ext>
            </p:extLst>
          </p:nvPr>
        </p:nvGraphicFramePr>
        <p:xfrm>
          <a:off x="241006" y="574161"/>
          <a:ext cx="8658526" cy="4197027"/>
        </p:xfrm>
        <a:graphic>
          <a:graphicData uri="http://schemas.openxmlformats.org/drawingml/2006/table">
            <a:tbl>
              <a:tblPr firstRow="1" bandRow="1">
                <a:tableStyleId>{B301B821-A1FF-4177-AEE7-76D212191A09}</a:tableStyleId>
              </a:tblPr>
              <a:tblGrid>
                <a:gridCol w="860507">
                  <a:extLst>
                    <a:ext uri="{9D8B030D-6E8A-4147-A177-3AD203B41FA5}">
                      <a16:colId xmlns:a16="http://schemas.microsoft.com/office/drawing/2014/main" val="3324511095"/>
                    </a:ext>
                  </a:extLst>
                </a:gridCol>
                <a:gridCol w="1032917">
                  <a:extLst>
                    <a:ext uri="{9D8B030D-6E8A-4147-A177-3AD203B41FA5}">
                      <a16:colId xmlns:a16="http://schemas.microsoft.com/office/drawing/2014/main" val="2145987011"/>
                    </a:ext>
                  </a:extLst>
                </a:gridCol>
                <a:gridCol w="906758">
                  <a:extLst>
                    <a:ext uri="{9D8B030D-6E8A-4147-A177-3AD203B41FA5}">
                      <a16:colId xmlns:a16="http://schemas.microsoft.com/office/drawing/2014/main" val="599864313"/>
                    </a:ext>
                  </a:extLst>
                </a:gridCol>
                <a:gridCol w="954068">
                  <a:extLst>
                    <a:ext uri="{9D8B030D-6E8A-4147-A177-3AD203B41FA5}">
                      <a16:colId xmlns:a16="http://schemas.microsoft.com/office/drawing/2014/main" val="740781778"/>
                    </a:ext>
                  </a:extLst>
                </a:gridCol>
                <a:gridCol w="1173148">
                  <a:extLst>
                    <a:ext uri="{9D8B030D-6E8A-4147-A177-3AD203B41FA5}">
                      <a16:colId xmlns:a16="http://schemas.microsoft.com/office/drawing/2014/main" val="1011207916"/>
                    </a:ext>
                  </a:extLst>
                </a:gridCol>
                <a:gridCol w="842100">
                  <a:extLst>
                    <a:ext uri="{9D8B030D-6E8A-4147-A177-3AD203B41FA5}">
                      <a16:colId xmlns:a16="http://schemas.microsoft.com/office/drawing/2014/main" val="4040661390"/>
                    </a:ext>
                  </a:extLst>
                </a:gridCol>
                <a:gridCol w="891460">
                  <a:extLst>
                    <a:ext uri="{9D8B030D-6E8A-4147-A177-3AD203B41FA5}">
                      <a16:colId xmlns:a16="http://schemas.microsoft.com/office/drawing/2014/main" val="770902494"/>
                    </a:ext>
                  </a:extLst>
                </a:gridCol>
                <a:gridCol w="1997568">
                  <a:extLst>
                    <a:ext uri="{9D8B030D-6E8A-4147-A177-3AD203B41FA5}">
                      <a16:colId xmlns:a16="http://schemas.microsoft.com/office/drawing/2014/main" val="3482742674"/>
                    </a:ext>
                  </a:extLst>
                </a:gridCol>
              </a:tblGrid>
              <a:tr h="448004">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Date</a:t>
                      </a: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Company</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Size (USD million)</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Sector</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Coupon rate (%)</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Rating</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Tenor (Years)</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marR="0" algn="ctr" rtl="0">
                        <a:lnSpc>
                          <a:spcPct val="100000"/>
                        </a:lnSpc>
                        <a:spcBef>
                          <a:spcPts val="0"/>
                        </a:spcBef>
                        <a:spcAft>
                          <a:spcPts val="0"/>
                        </a:spcAft>
                        <a:buClr>
                          <a:srgbClr val="000000"/>
                        </a:buClr>
                        <a:buFont typeface="Arial"/>
                      </a:pPr>
                      <a:r>
                        <a:rPr lang="en-US" sz="12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Purpose</a:t>
                      </a:r>
                      <a:endPar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extLst>
                  <a:ext uri="{0D108BD9-81ED-4DB2-BD59-A6C34878D82A}">
                    <a16:rowId xmlns:a16="http://schemas.microsoft.com/office/drawing/2014/main" val="893640282"/>
                  </a:ext>
                </a:extLst>
              </a:tr>
              <a:tr h="32853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latin typeface="Open Sans" panose="020B0606030504020204" pitchFamily="34" charset="0"/>
                          <a:ea typeface="Open Sans" panose="020B0606030504020204" pitchFamily="34" charset="0"/>
                          <a:cs typeface="Open Sans" panose="020B0606030504020204" pitchFamily="34" charset="0"/>
                        </a:rPr>
                        <a:t>October 2020</a:t>
                      </a: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CLP Wind Farms</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Not available</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AA (India Ratings)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 to 3</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875363153"/>
                  </a:ext>
                </a:extLst>
              </a:tr>
              <a:tr h="220079">
                <a:tc>
                  <a:txBody>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October 2020</a:t>
                      </a: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5.375%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high-cost local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175659201"/>
                  </a:ext>
                </a:extLst>
              </a:tr>
              <a:tr h="328537">
                <a:tc>
                  <a:txBody>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January 2020</a:t>
                      </a: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450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5.875%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BB-/Stable (Fitch) </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maturing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367773466"/>
                  </a:ext>
                </a:extLst>
              </a:tr>
              <a:tr h="328537">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October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Adani Green Energy</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4.625%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20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Repaying foreign currency loans and rupee borrowings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459468968"/>
                  </a:ext>
                </a:extLst>
              </a:tr>
              <a:tr h="328537">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ReNew Power</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6.67%</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4123770002"/>
                  </a:ext>
                </a:extLst>
              </a:tr>
              <a:tr h="282886">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t"/>
                      <a:r>
                        <a:rPr lang="en-US" sz="800" b="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Greenko</a:t>
                      </a:r>
                      <a:endParaRPr lang="en-US" sz="8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0" marB="0"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85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5.95%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800" b="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Refinancing</a:t>
                      </a: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1088557434"/>
                  </a:ext>
                </a:extLst>
              </a:tr>
              <a:tr h="328537">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Azure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5.65%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066510845"/>
                  </a:ext>
                </a:extLst>
              </a:tr>
              <a:tr h="328537">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6.45%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Ba2 (Moody's)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Capacity expansion and repaying high cost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321047958"/>
                  </a:ext>
                </a:extLst>
              </a:tr>
              <a:tr h="328537">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August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85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Ba1 (Moody’s)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255255711"/>
                  </a:ext>
                </a:extLst>
              </a:tr>
              <a:tr h="328537">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August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Ba1 (Moody’s)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699031472"/>
                  </a:ext>
                </a:extLst>
              </a:tr>
              <a:tr h="215944">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July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5.95%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673246452"/>
                  </a:ext>
                </a:extLst>
              </a:tr>
              <a:tr h="286284">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July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5.55%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440190148"/>
                  </a:ext>
                </a:extLst>
              </a:tr>
            </a:tbl>
          </a:graphicData>
        </a:graphic>
      </p:graphicFrame>
    </p:spTree>
    <p:extLst>
      <p:ext uri="{BB962C8B-B14F-4D97-AF65-F5344CB8AC3E}">
        <p14:creationId xmlns:p14="http://schemas.microsoft.com/office/powerpoint/2010/main" val="3490881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66896B-E0EF-4F10-B764-B7B72E3EB3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dirty="0"/>
          </a:p>
        </p:txBody>
      </p:sp>
      <p:sp>
        <p:nvSpPr>
          <p:cNvPr id="5" name="Slide Number Placeholder 3">
            <a:extLst>
              <a:ext uri="{FF2B5EF4-FFF2-40B4-BE49-F238E27FC236}">
                <a16:creationId xmlns:a16="http://schemas.microsoft.com/office/drawing/2014/main" id="{A0A5A868-2376-47B0-84BD-C79A8688A0E1}"/>
              </a:ext>
            </a:extLst>
          </p:cNvPr>
          <p:cNvSpPr txBox="1">
            <a:spLocks/>
          </p:cNvSpPr>
          <p:nvPr/>
        </p:nvSpPr>
        <p:spPr>
          <a:xfrm>
            <a:off x="8556775" y="4777350"/>
            <a:ext cx="548700" cy="29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1pPr>
            <a:lvl2pPr marR="0" lvl="1"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2pPr>
            <a:lvl3pPr marR="0" lvl="2"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3pPr>
            <a:lvl4pPr marR="0" lvl="3"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4pPr>
            <a:lvl5pPr marR="0" lvl="4"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5pPr>
            <a:lvl6pPr marR="0" lvl="5"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6pPr>
            <a:lvl7pPr marR="0" lvl="6"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7pPr>
            <a:lvl8pPr marR="0" lvl="7"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8pPr>
            <a:lvl9pPr marR="0" lvl="8" algn="r" rtl="0">
              <a:lnSpc>
                <a:spcPct val="100000"/>
              </a:lnSpc>
              <a:spcBef>
                <a:spcPts val="0"/>
              </a:spcBef>
              <a:spcAft>
                <a:spcPts val="0"/>
              </a:spcAft>
              <a:buClr>
                <a:srgbClr val="000000"/>
              </a:buClr>
              <a:buFont typeface="Arial"/>
              <a:buNone/>
              <a:defRPr sz="1100" b="0" i="0" u="none" strike="noStrike" cap="none">
                <a:solidFill>
                  <a:schemeClr val="lt1"/>
                </a:solidFill>
                <a:latin typeface="Montserrat"/>
                <a:ea typeface="Montserrat"/>
                <a:cs typeface="Montserrat"/>
                <a:sym typeface="Montserrat"/>
              </a:defRPr>
            </a:lvl9pPr>
          </a:lstStyle>
          <a:p>
            <a:fld id="{00000000-1234-1234-1234-123412341234}" type="slidenum">
              <a:rPr lang="en" smtClean="0"/>
              <a:pPr/>
              <a:t>19</a:t>
            </a:fld>
            <a:endParaRPr lang="en" dirty="0"/>
          </a:p>
        </p:txBody>
      </p:sp>
      <p:sp>
        <p:nvSpPr>
          <p:cNvPr id="6" name="Google Shape;99;p20">
            <a:extLst>
              <a:ext uri="{FF2B5EF4-FFF2-40B4-BE49-F238E27FC236}">
                <a16:creationId xmlns:a16="http://schemas.microsoft.com/office/drawing/2014/main" id="{0EDC4FBD-39CA-4CEC-A12A-AC4124665D0A}"/>
              </a:ext>
            </a:extLst>
          </p:cNvPr>
          <p:cNvSpPr txBox="1">
            <a:spLocks/>
          </p:cNvSpPr>
          <p:nvPr/>
        </p:nvSpPr>
        <p:spPr>
          <a:xfrm>
            <a:off x="457200" y="193042"/>
            <a:ext cx="8229600" cy="2389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3200"/>
              <a:buFont typeface="Montserrat"/>
              <a:buNone/>
              <a:defRPr sz="3200" b="1" i="0" u="none" strike="noStrike" cap="none">
                <a:solidFill>
                  <a:schemeClr val="lt1"/>
                </a:solidFill>
                <a:latin typeface="Montserrat"/>
                <a:ea typeface="Montserrat"/>
                <a:cs typeface="Montserrat"/>
                <a:sym typeface="Montserrat"/>
              </a:defRPr>
            </a:lvl9pPr>
          </a:lstStyle>
          <a:p>
            <a:r>
              <a:rPr lang="en-US" sz="1200" dirty="0">
                <a:solidFill>
                  <a:srgbClr val="575756"/>
                </a:solidFill>
              </a:rPr>
              <a:t>Annexure II: </a:t>
            </a:r>
            <a:r>
              <a:rPr lang="en-US" sz="1200" dirty="0">
                <a:solidFill>
                  <a:srgbClr val="0A9FD9"/>
                </a:solidFill>
              </a:rPr>
              <a:t>Key electric mobility facts and figures </a:t>
            </a:r>
          </a:p>
        </p:txBody>
      </p:sp>
      <p:sp>
        <p:nvSpPr>
          <p:cNvPr id="7" name="Rectangle 6">
            <a:extLst>
              <a:ext uri="{FF2B5EF4-FFF2-40B4-BE49-F238E27FC236}">
                <a16:creationId xmlns:a16="http://schemas.microsoft.com/office/drawing/2014/main" id="{F4D9F5EC-F842-4C9A-8C32-18FF6356EA7B}"/>
              </a:ext>
            </a:extLst>
          </p:cNvPr>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TextBox 7">
            <a:extLst>
              <a:ext uri="{FF2B5EF4-FFF2-40B4-BE49-F238E27FC236}">
                <a16:creationId xmlns:a16="http://schemas.microsoft.com/office/drawing/2014/main" id="{E05483FE-E794-4028-A1A1-5804349DAD39}"/>
              </a:ext>
            </a:extLst>
          </p:cNvPr>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19</a:t>
            </a:r>
          </a:p>
        </p:txBody>
      </p:sp>
      <p:grpSp>
        <p:nvGrpSpPr>
          <p:cNvPr id="9" name="Group 8">
            <a:extLst>
              <a:ext uri="{FF2B5EF4-FFF2-40B4-BE49-F238E27FC236}">
                <a16:creationId xmlns:a16="http://schemas.microsoft.com/office/drawing/2014/main" id="{98224997-4A51-418A-81D2-75270AD555E2}"/>
              </a:ext>
            </a:extLst>
          </p:cNvPr>
          <p:cNvGrpSpPr/>
          <p:nvPr/>
        </p:nvGrpSpPr>
        <p:grpSpPr>
          <a:xfrm>
            <a:off x="8284057" y="4779402"/>
            <a:ext cx="715926" cy="418214"/>
            <a:chOff x="8284057" y="4779402"/>
            <a:chExt cx="715926" cy="418214"/>
          </a:xfrm>
        </p:grpSpPr>
        <p:sp>
          <p:nvSpPr>
            <p:cNvPr id="10" name="Rounded Rectangle 8">
              <a:extLst>
                <a:ext uri="{FF2B5EF4-FFF2-40B4-BE49-F238E27FC236}">
                  <a16:creationId xmlns:a16="http://schemas.microsoft.com/office/drawing/2014/main" id="{C59D6F1B-70B3-4569-9F81-D8472A50379D}"/>
                </a:ext>
              </a:extLst>
            </p:cNvPr>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1" name="Group 10">
              <a:extLst>
                <a:ext uri="{FF2B5EF4-FFF2-40B4-BE49-F238E27FC236}">
                  <a16:creationId xmlns:a16="http://schemas.microsoft.com/office/drawing/2014/main" id="{4A690F26-64A9-43B3-983E-3808636C5141}"/>
                </a:ext>
              </a:extLst>
            </p:cNvPr>
            <p:cNvGrpSpPr/>
            <p:nvPr/>
          </p:nvGrpSpPr>
          <p:grpSpPr>
            <a:xfrm>
              <a:off x="8284057" y="4879531"/>
              <a:ext cx="715926" cy="263969"/>
              <a:chOff x="1376812" y="1471708"/>
              <a:chExt cx="715926" cy="263969"/>
            </a:xfrm>
          </p:grpSpPr>
          <p:sp>
            <p:nvSpPr>
              <p:cNvPr id="12" name="TextBox 11">
                <a:extLst>
                  <a:ext uri="{FF2B5EF4-FFF2-40B4-BE49-F238E27FC236}">
                    <a16:creationId xmlns:a16="http://schemas.microsoft.com/office/drawing/2014/main" id="{C4B26DDF-1948-432C-8C01-31AB8C6CB607}"/>
                  </a:ext>
                </a:extLst>
              </p:cNvPr>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3" name="Group 12">
                <a:extLst>
                  <a:ext uri="{FF2B5EF4-FFF2-40B4-BE49-F238E27FC236}">
                    <a16:creationId xmlns:a16="http://schemas.microsoft.com/office/drawing/2014/main" id="{8F97F75D-8493-4010-8593-09F1179A0A56}"/>
                  </a:ext>
                </a:extLst>
              </p:cNvPr>
              <p:cNvGrpSpPr/>
              <p:nvPr/>
            </p:nvGrpSpPr>
            <p:grpSpPr>
              <a:xfrm>
                <a:off x="1504037" y="1471708"/>
                <a:ext cx="436340" cy="63914"/>
                <a:chOff x="973747" y="978085"/>
                <a:chExt cx="436340" cy="63914"/>
              </a:xfrm>
            </p:grpSpPr>
            <p:sp>
              <p:nvSpPr>
                <p:cNvPr id="14" name="Oval 13">
                  <a:extLst>
                    <a:ext uri="{FF2B5EF4-FFF2-40B4-BE49-F238E27FC236}">
                      <a16:creationId xmlns:a16="http://schemas.microsoft.com/office/drawing/2014/main" id="{BB275C11-214A-482C-B629-7697B078E3AE}"/>
                    </a:ext>
                  </a:extLst>
                </p:cNvPr>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a:extLst>
                    <a:ext uri="{FF2B5EF4-FFF2-40B4-BE49-F238E27FC236}">
                      <a16:creationId xmlns:a16="http://schemas.microsoft.com/office/drawing/2014/main" id="{A0FE89E2-0789-4DBE-9179-1E726351FF04}"/>
                    </a:ext>
                  </a:extLst>
                </p:cNvPr>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a:extLst>
                    <a:ext uri="{FF2B5EF4-FFF2-40B4-BE49-F238E27FC236}">
                      <a16:creationId xmlns:a16="http://schemas.microsoft.com/office/drawing/2014/main" id="{0BAA520E-2EF3-416D-A972-61BE5764446F}"/>
                    </a:ext>
                  </a:extLst>
                </p:cNvPr>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7" name="Text Placeholder 5">
            <a:extLst>
              <a:ext uri="{FF2B5EF4-FFF2-40B4-BE49-F238E27FC236}">
                <a16:creationId xmlns:a16="http://schemas.microsoft.com/office/drawing/2014/main" id="{D1FC4471-23B5-419B-8609-022B6DA9C9BD}"/>
              </a:ext>
            </a:extLst>
          </p:cNvPr>
          <p:cNvSpPr txBox="1">
            <a:spLocks/>
          </p:cNvSpPr>
          <p:nvPr/>
        </p:nvSpPr>
        <p:spPr>
          <a:xfrm>
            <a:off x="383415" y="565068"/>
            <a:ext cx="2056304" cy="75418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19.28%</a:t>
            </a:r>
          </a:p>
        </p:txBody>
      </p:sp>
      <p:sp>
        <p:nvSpPr>
          <p:cNvPr id="18" name="Text Placeholder 5">
            <a:extLst>
              <a:ext uri="{FF2B5EF4-FFF2-40B4-BE49-F238E27FC236}">
                <a16:creationId xmlns:a16="http://schemas.microsoft.com/office/drawing/2014/main" id="{CEBCC6B2-7784-4B27-BED5-79B79AD1A84C}"/>
              </a:ext>
            </a:extLst>
          </p:cNvPr>
          <p:cNvSpPr txBox="1">
            <a:spLocks/>
          </p:cNvSpPr>
          <p:nvPr/>
        </p:nvSpPr>
        <p:spPr>
          <a:xfrm>
            <a:off x="554512" y="1098252"/>
            <a:ext cx="1548432" cy="30368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FAME-II target met</a:t>
            </a:r>
          </a:p>
        </p:txBody>
      </p:sp>
      <p:sp>
        <p:nvSpPr>
          <p:cNvPr id="19" name="Rectangle 18">
            <a:extLst>
              <a:ext uri="{FF2B5EF4-FFF2-40B4-BE49-F238E27FC236}">
                <a16:creationId xmlns:a16="http://schemas.microsoft.com/office/drawing/2014/main" id="{BAF95116-F117-4BFF-A0D3-4B70458A4B40}"/>
              </a:ext>
            </a:extLst>
          </p:cNvPr>
          <p:cNvSpPr/>
          <p:nvPr/>
        </p:nvSpPr>
        <p:spPr>
          <a:xfrm>
            <a:off x="1007965" y="1278957"/>
            <a:ext cx="641522" cy="215444"/>
          </a:xfrm>
          <a:prstGeom prst="rect">
            <a:avLst/>
          </a:prstGeom>
        </p:spPr>
        <p:txBody>
          <a:bodyPr wrap="none">
            <a:spAutoFit/>
          </a:bodyPr>
          <a:lstStyle/>
          <a:p>
            <a:pPr lvl="1" algn="ct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As of FY22</a:t>
            </a:r>
          </a:p>
        </p:txBody>
      </p:sp>
      <p:sp>
        <p:nvSpPr>
          <p:cNvPr id="20" name="Text Placeholder 3">
            <a:extLst>
              <a:ext uri="{FF2B5EF4-FFF2-40B4-BE49-F238E27FC236}">
                <a16:creationId xmlns:a16="http://schemas.microsoft.com/office/drawing/2014/main" id="{1F309344-40B1-44EC-940E-3EA7951F2F56}"/>
              </a:ext>
            </a:extLst>
          </p:cNvPr>
          <p:cNvSpPr txBox="1">
            <a:spLocks/>
          </p:cNvSpPr>
          <p:nvPr/>
        </p:nvSpPr>
        <p:spPr>
          <a:xfrm>
            <a:off x="181894" y="1486071"/>
            <a:ext cx="2565151" cy="42597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900" b="1" i="1" dirty="0">
                <a:solidFill>
                  <a:srgbClr val="9D9D9C"/>
                </a:solidFill>
                <a:latin typeface="Open Sans" panose="020B0606030504020204" pitchFamily="34" charset="0"/>
                <a:ea typeface="Open Sans" panose="020B0606030504020204" pitchFamily="34" charset="0"/>
                <a:cs typeface="Open Sans" panose="020B0606030504020204" pitchFamily="34" charset="0"/>
              </a:rPr>
              <a:t>Note: </a:t>
            </a:r>
            <a:r>
              <a:rPr lang="en-IN" sz="9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Target of selling 1,562,000 EVs (2W, 3W, 4W and buses) under FAME-II scheme by FY22</a:t>
            </a:r>
          </a:p>
        </p:txBody>
      </p:sp>
      <p:sp>
        <p:nvSpPr>
          <p:cNvPr id="21" name="Text Placeholder 5">
            <a:extLst>
              <a:ext uri="{FF2B5EF4-FFF2-40B4-BE49-F238E27FC236}">
                <a16:creationId xmlns:a16="http://schemas.microsoft.com/office/drawing/2014/main" id="{283E5E90-90C7-418E-9695-98BAE3C69BFD}"/>
              </a:ext>
            </a:extLst>
          </p:cNvPr>
          <p:cNvSpPr txBox="1">
            <a:spLocks/>
          </p:cNvSpPr>
          <p:nvPr/>
        </p:nvSpPr>
        <p:spPr>
          <a:xfrm>
            <a:off x="135470" y="1852857"/>
            <a:ext cx="2623206" cy="25977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Recent electric vehicle launches</a:t>
            </a:r>
          </a:p>
        </p:txBody>
      </p:sp>
      <p:sp>
        <p:nvSpPr>
          <p:cNvPr id="22" name="Text Placeholder 5">
            <a:extLst>
              <a:ext uri="{FF2B5EF4-FFF2-40B4-BE49-F238E27FC236}">
                <a16:creationId xmlns:a16="http://schemas.microsoft.com/office/drawing/2014/main" id="{F161CBE8-96D2-4547-94F8-746C22D5EA61}"/>
              </a:ext>
            </a:extLst>
          </p:cNvPr>
          <p:cNvSpPr txBox="1">
            <a:spLocks/>
          </p:cNvSpPr>
          <p:nvPr/>
        </p:nvSpPr>
        <p:spPr>
          <a:xfrm>
            <a:off x="1148015" y="2319253"/>
            <a:ext cx="1833039"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21,99,800 onwards</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461 km</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50.3 kWh</a:t>
            </a:r>
          </a:p>
        </p:txBody>
      </p:sp>
      <p:sp>
        <p:nvSpPr>
          <p:cNvPr id="23" name="Text Placeholder 5">
            <a:extLst>
              <a:ext uri="{FF2B5EF4-FFF2-40B4-BE49-F238E27FC236}">
                <a16:creationId xmlns:a16="http://schemas.microsoft.com/office/drawing/2014/main" id="{E8955F19-A290-4F0D-B764-F2BE0CB219E0}"/>
              </a:ext>
            </a:extLst>
          </p:cNvPr>
          <p:cNvSpPr txBox="1">
            <a:spLocks/>
          </p:cNvSpPr>
          <p:nvPr/>
        </p:nvSpPr>
        <p:spPr>
          <a:xfrm>
            <a:off x="1148016" y="2120341"/>
            <a:ext cx="1682578" cy="20016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it-IT"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MG ZE EV Facelift</a:t>
            </a:r>
            <a:endParaRPr lang="en-US" sz="8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 Placeholder 5">
            <a:extLst>
              <a:ext uri="{FF2B5EF4-FFF2-40B4-BE49-F238E27FC236}">
                <a16:creationId xmlns:a16="http://schemas.microsoft.com/office/drawing/2014/main" id="{7731013D-CEA6-4F76-851B-F04BF1DB7CF2}"/>
              </a:ext>
            </a:extLst>
          </p:cNvPr>
          <p:cNvSpPr txBox="1">
            <a:spLocks/>
          </p:cNvSpPr>
          <p:nvPr/>
        </p:nvSpPr>
        <p:spPr>
          <a:xfrm>
            <a:off x="1145777" y="3081546"/>
            <a:ext cx="1820735" cy="42226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1,21,866 onwards</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160 km</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3.6 kWh</a:t>
            </a:r>
          </a:p>
        </p:txBody>
      </p:sp>
      <p:sp>
        <p:nvSpPr>
          <p:cNvPr id="25" name="Text Placeholder 5">
            <a:extLst>
              <a:ext uri="{FF2B5EF4-FFF2-40B4-BE49-F238E27FC236}">
                <a16:creationId xmlns:a16="http://schemas.microsoft.com/office/drawing/2014/main" id="{CAD4133E-59FB-4988-A837-8F22A1686279}"/>
              </a:ext>
            </a:extLst>
          </p:cNvPr>
          <p:cNvSpPr txBox="1">
            <a:spLocks/>
          </p:cNvSpPr>
          <p:nvPr/>
        </p:nvSpPr>
        <p:spPr>
          <a:xfrm>
            <a:off x="1148016" y="2848564"/>
            <a:ext cx="1682578" cy="21416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Okinawa OKHI-90</a:t>
            </a:r>
          </a:p>
        </p:txBody>
      </p:sp>
      <p:sp>
        <p:nvSpPr>
          <p:cNvPr id="26" name="Text Placeholder 5">
            <a:extLst>
              <a:ext uri="{FF2B5EF4-FFF2-40B4-BE49-F238E27FC236}">
                <a16:creationId xmlns:a16="http://schemas.microsoft.com/office/drawing/2014/main" id="{0DDEAFEE-A6A8-4D9B-B361-7C639D35C887}"/>
              </a:ext>
            </a:extLst>
          </p:cNvPr>
          <p:cNvSpPr txBox="1">
            <a:spLocks/>
          </p:cNvSpPr>
          <p:nvPr/>
        </p:nvSpPr>
        <p:spPr>
          <a:xfrm>
            <a:off x="1160320" y="3752158"/>
            <a:ext cx="1820735"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84,000 onwards</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115 km</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2 kWh</a:t>
            </a:r>
          </a:p>
        </p:txBody>
      </p:sp>
      <p:sp>
        <p:nvSpPr>
          <p:cNvPr id="27" name="Text Placeholder 5">
            <a:extLst>
              <a:ext uri="{FF2B5EF4-FFF2-40B4-BE49-F238E27FC236}">
                <a16:creationId xmlns:a16="http://schemas.microsoft.com/office/drawing/2014/main" id="{C20DD02F-396E-4BFA-8FA1-63478BE4B04C}"/>
              </a:ext>
            </a:extLst>
          </p:cNvPr>
          <p:cNvSpPr txBox="1">
            <a:spLocks/>
          </p:cNvSpPr>
          <p:nvPr/>
        </p:nvSpPr>
        <p:spPr>
          <a:xfrm>
            <a:off x="1160321" y="3542749"/>
            <a:ext cx="1682578" cy="178711"/>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iVOOMi S1</a:t>
            </a:r>
          </a:p>
        </p:txBody>
      </p:sp>
      <p:sp>
        <p:nvSpPr>
          <p:cNvPr id="28" name="Text Placeholder 5">
            <a:extLst>
              <a:ext uri="{FF2B5EF4-FFF2-40B4-BE49-F238E27FC236}">
                <a16:creationId xmlns:a16="http://schemas.microsoft.com/office/drawing/2014/main" id="{096D17DA-702B-4E04-8947-1353BE2C2FD0}"/>
              </a:ext>
            </a:extLst>
          </p:cNvPr>
          <p:cNvSpPr txBox="1">
            <a:spLocks/>
          </p:cNvSpPr>
          <p:nvPr/>
        </p:nvSpPr>
        <p:spPr>
          <a:xfrm>
            <a:off x="1160320" y="4466173"/>
            <a:ext cx="1916586"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1,10,000 onwards</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120 km</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60V/40Ah</a:t>
            </a:r>
          </a:p>
        </p:txBody>
      </p:sp>
      <p:sp>
        <p:nvSpPr>
          <p:cNvPr id="29" name="Text Placeholder 5">
            <a:extLst>
              <a:ext uri="{FF2B5EF4-FFF2-40B4-BE49-F238E27FC236}">
                <a16:creationId xmlns:a16="http://schemas.microsoft.com/office/drawing/2014/main" id="{BD04C5B6-7D82-45C5-B5C1-2414DEE5D5BB}"/>
              </a:ext>
            </a:extLst>
          </p:cNvPr>
          <p:cNvSpPr txBox="1">
            <a:spLocks/>
          </p:cNvSpPr>
          <p:nvPr/>
        </p:nvSpPr>
        <p:spPr>
          <a:xfrm>
            <a:off x="1160321" y="4260573"/>
            <a:ext cx="1682578" cy="178711"/>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AMO Jaunty Plus</a:t>
            </a:r>
          </a:p>
        </p:txBody>
      </p:sp>
      <p:grpSp>
        <p:nvGrpSpPr>
          <p:cNvPr id="30" name="Group 29">
            <a:extLst>
              <a:ext uri="{FF2B5EF4-FFF2-40B4-BE49-F238E27FC236}">
                <a16:creationId xmlns:a16="http://schemas.microsoft.com/office/drawing/2014/main" id="{DC6E02FA-F5A0-40ED-A511-2CBDD9A7782F}"/>
              </a:ext>
            </a:extLst>
          </p:cNvPr>
          <p:cNvGrpSpPr/>
          <p:nvPr/>
        </p:nvGrpSpPr>
        <p:grpSpPr>
          <a:xfrm>
            <a:off x="3286526" y="560012"/>
            <a:ext cx="2716221" cy="913796"/>
            <a:chOff x="4828719" y="687349"/>
            <a:chExt cx="2716221" cy="913796"/>
          </a:xfrm>
        </p:grpSpPr>
        <p:sp>
          <p:nvSpPr>
            <p:cNvPr id="31" name="Text Placeholder 5">
              <a:extLst>
                <a:ext uri="{FF2B5EF4-FFF2-40B4-BE49-F238E27FC236}">
                  <a16:creationId xmlns:a16="http://schemas.microsoft.com/office/drawing/2014/main" id="{A14D1A69-B5B1-439C-9819-65A20BA34043}"/>
                </a:ext>
              </a:extLst>
            </p:cNvPr>
            <p:cNvSpPr txBox="1">
              <a:spLocks/>
            </p:cNvSpPr>
            <p:nvPr/>
          </p:nvSpPr>
          <p:spPr>
            <a:xfrm>
              <a:off x="5207173" y="687349"/>
              <a:ext cx="2032876" cy="815131"/>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468</a:t>
              </a:r>
            </a:p>
          </p:txBody>
        </p:sp>
        <p:sp>
          <p:nvSpPr>
            <p:cNvPr id="32" name="Text Placeholder 5">
              <a:extLst>
                <a:ext uri="{FF2B5EF4-FFF2-40B4-BE49-F238E27FC236}">
                  <a16:creationId xmlns:a16="http://schemas.microsoft.com/office/drawing/2014/main" id="{1EBF3019-A5A4-4B55-A9FC-4918B83D78A2}"/>
                </a:ext>
              </a:extLst>
            </p:cNvPr>
            <p:cNvSpPr txBox="1">
              <a:spLocks/>
            </p:cNvSpPr>
            <p:nvPr/>
          </p:nvSpPr>
          <p:spPr>
            <a:xfrm>
              <a:off x="4897142" y="1231666"/>
              <a:ext cx="2647798"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Number of EV OEMs in India</a:t>
              </a:r>
            </a:p>
          </p:txBody>
        </p:sp>
        <p:sp>
          <p:nvSpPr>
            <p:cNvPr id="33" name="Text Placeholder 5">
              <a:extLst>
                <a:ext uri="{FF2B5EF4-FFF2-40B4-BE49-F238E27FC236}">
                  <a16:creationId xmlns:a16="http://schemas.microsoft.com/office/drawing/2014/main" id="{EE89EFB0-392F-40E7-9982-E0D8A78E6514}"/>
                </a:ext>
              </a:extLst>
            </p:cNvPr>
            <p:cNvSpPr txBox="1">
              <a:spLocks/>
            </p:cNvSpPr>
            <p:nvPr/>
          </p:nvSpPr>
          <p:spPr>
            <a:xfrm>
              <a:off x="4828719" y="1403930"/>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As of FY</a:t>
              </a: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22</a:t>
              </a:r>
              <a:endParaRPr lang="en-US" sz="800" i="1" dirty="0">
                <a:solidFill>
                  <a:srgbClr val="9D9D9C"/>
                </a:solidFill>
                <a:latin typeface="Calibri" panose="020F0502020204030204" pitchFamily="34" charset="0"/>
                <a:cs typeface="Calibri" panose="020F0502020204030204" pitchFamily="34" charset="0"/>
              </a:endParaRPr>
            </a:p>
          </p:txBody>
        </p:sp>
      </p:grpSp>
      <p:sp>
        <p:nvSpPr>
          <p:cNvPr id="34" name="Text Placeholder 5">
            <a:extLst>
              <a:ext uri="{FF2B5EF4-FFF2-40B4-BE49-F238E27FC236}">
                <a16:creationId xmlns:a16="http://schemas.microsoft.com/office/drawing/2014/main" id="{7D8184D4-0826-41DA-A33C-E21E39C2E760}"/>
              </a:ext>
            </a:extLst>
          </p:cNvPr>
          <p:cNvSpPr txBox="1">
            <a:spLocks/>
          </p:cNvSpPr>
          <p:nvPr/>
        </p:nvSpPr>
        <p:spPr>
          <a:xfrm>
            <a:off x="3309367" y="1640464"/>
            <a:ext cx="2471936" cy="45315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EV sales per 1000 non-EV sales</a:t>
            </a:r>
          </a:p>
        </p:txBody>
      </p:sp>
      <p:sp>
        <p:nvSpPr>
          <p:cNvPr id="35" name="Text Placeholder 5">
            <a:extLst>
              <a:ext uri="{FF2B5EF4-FFF2-40B4-BE49-F238E27FC236}">
                <a16:creationId xmlns:a16="http://schemas.microsoft.com/office/drawing/2014/main" id="{E558C514-8AAF-4809-B221-CA70C96148B7}"/>
              </a:ext>
            </a:extLst>
          </p:cNvPr>
          <p:cNvSpPr txBox="1">
            <a:spLocks/>
          </p:cNvSpPr>
          <p:nvPr/>
        </p:nvSpPr>
        <p:spPr>
          <a:xfrm>
            <a:off x="3586070" y="1984337"/>
            <a:ext cx="912113" cy="50232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84	</a:t>
            </a:r>
          </a:p>
        </p:txBody>
      </p:sp>
      <p:sp>
        <p:nvSpPr>
          <p:cNvPr id="36" name="Text Placeholder 5">
            <a:extLst>
              <a:ext uri="{FF2B5EF4-FFF2-40B4-BE49-F238E27FC236}">
                <a16:creationId xmlns:a16="http://schemas.microsoft.com/office/drawing/2014/main" id="{3868180A-4CD5-4FA1-80F4-A89D88326596}"/>
              </a:ext>
            </a:extLst>
          </p:cNvPr>
          <p:cNvSpPr txBox="1">
            <a:spLocks/>
          </p:cNvSpPr>
          <p:nvPr/>
        </p:nvSpPr>
        <p:spPr>
          <a:xfrm>
            <a:off x="4333804" y="2249871"/>
            <a:ext cx="1077840" cy="204592"/>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Delhi</a:t>
            </a:r>
          </a:p>
        </p:txBody>
      </p:sp>
      <p:sp>
        <p:nvSpPr>
          <p:cNvPr id="37" name="Text Placeholder 5">
            <a:extLst>
              <a:ext uri="{FF2B5EF4-FFF2-40B4-BE49-F238E27FC236}">
                <a16:creationId xmlns:a16="http://schemas.microsoft.com/office/drawing/2014/main" id="{953ADF2E-2DE0-4004-819D-BF4C174B9F2F}"/>
              </a:ext>
            </a:extLst>
          </p:cNvPr>
          <p:cNvSpPr txBox="1">
            <a:spLocks/>
          </p:cNvSpPr>
          <p:nvPr/>
        </p:nvSpPr>
        <p:spPr>
          <a:xfrm>
            <a:off x="3586070" y="2435477"/>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63</a:t>
            </a:r>
          </a:p>
        </p:txBody>
      </p:sp>
      <p:sp>
        <p:nvSpPr>
          <p:cNvPr id="38" name="Text Placeholder 5">
            <a:extLst>
              <a:ext uri="{FF2B5EF4-FFF2-40B4-BE49-F238E27FC236}">
                <a16:creationId xmlns:a16="http://schemas.microsoft.com/office/drawing/2014/main" id="{DA2B10A5-4139-4D5A-AD88-86A638B7CDC5}"/>
              </a:ext>
            </a:extLst>
          </p:cNvPr>
          <p:cNvSpPr txBox="1">
            <a:spLocks/>
          </p:cNvSpPr>
          <p:nvPr/>
        </p:nvSpPr>
        <p:spPr>
          <a:xfrm>
            <a:off x="4333804" y="2698655"/>
            <a:ext cx="1077840" cy="17574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Tripura</a:t>
            </a:r>
          </a:p>
        </p:txBody>
      </p:sp>
      <p:sp>
        <p:nvSpPr>
          <p:cNvPr id="39" name="Text Placeholder 5">
            <a:extLst>
              <a:ext uri="{FF2B5EF4-FFF2-40B4-BE49-F238E27FC236}">
                <a16:creationId xmlns:a16="http://schemas.microsoft.com/office/drawing/2014/main" id="{8B21A26A-A489-45A4-B727-981DA50CF0C1}"/>
              </a:ext>
            </a:extLst>
          </p:cNvPr>
          <p:cNvSpPr txBox="1">
            <a:spLocks/>
          </p:cNvSpPr>
          <p:nvPr/>
        </p:nvSpPr>
        <p:spPr>
          <a:xfrm>
            <a:off x="3586070" y="2893234"/>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49</a:t>
            </a:r>
          </a:p>
        </p:txBody>
      </p:sp>
      <p:sp>
        <p:nvSpPr>
          <p:cNvPr id="40" name="Text Placeholder 5">
            <a:extLst>
              <a:ext uri="{FF2B5EF4-FFF2-40B4-BE49-F238E27FC236}">
                <a16:creationId xmlns:a16="http://schemas.microsoft.com/office/drawing/2014/main" id="{8B593AB5-D741-4ECC-A2DD-8ECED85F8647}"/>
              </a:ext>
            </a:extLst>
          </p:cNvPr>
          <p:cNvSpPr txBox="1">
            <a:spLocks/>
          </p:cNvSpPr>
          <p:nvPr/>
        </p:nvSpPr>
        <p:spPr>
          <a:xfrm>
            <a:off x="4324727" y="3159683"/>
            <a:ext cx="1303141" cy="24049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Assam</a:t>
            </a:r>
          </a:p>
        </p:txBody>
      </p:sp>
      <p:sp>
        <p:nvSpPr>
          <p:cNvPr id="41" name="Text Placeholder 5">
            <a:extLst>
              <a:ext uri="{FF2B5EF4-FFF2-40B4-BE49-F238E27FC236}">
                <a16:creationId xmlns:a16="http://schemas.microsoft.com/office/drawing/2014/main" id="{89A11169-B13F-4307-BBDA-528B79809517}"/>
              </a:ext>
            </a:extLst>
          </p:cNvPr>
          <p:cNvSpPr txBox="1">
            <a:spLocks/>
          </p:cNvSpPr>
          <p:nvPr/>
        </p:nvSpPr>
        <p:spPr>
          <a:xfrm>
            <a:off x="3579628" y="3343466"/>
            <a:ext cx="924997"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42</a:t>
            </a:r>
          </a:p>
        </p:txBody>
      </p:sp>
      <p:sp>
        <p:nvSpPr>
          <p:cNvPr id="42" name="Text Placeholder 5">
            <a:extLst>
              <a:ext uri="{FF2B5EF4-FFF2-40B4-BE49-F238E27FC236}">
                <a16:creationId xmlns:a16="http://schemas.microsoft.com/office/drawing/2014/main" id="{471E0A57-DC33-4C2F-837A-881EFEA91DA7}"/>
              </a:ext>
            </a:extLst>
          </p:cNvPr>
          <p:cNvSpPr txBox="1">
            <a:spLocks/>
          </p:cNvSpPr>
          <p:nvPr/>
        </p:nvSpPr>
        <p:spPr>
          <a:xfrm>
            <a:off x="4326191" y="3603475"/>
            <a:ext cx="1093065" cy="20562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Karnataka</a:t>
            </a:r>
          </a:p>
        </p:txBody>
      </p:sp>
      <p:sp>
        <p:nvSpPr>
          <p:cNvPr id="43" name="Text Placeholder 5">
            <a:extLst>
              <a:ext uri="{FF2B5EF4-FFF2-40B4-BE49-F238E27FC236}">
                <a16:creationId xmlns:a16="http://schemas.microsoft.com/office/drawing/2014/main" id="{D20D5AB4-341A-4BBA-8E7E-0D4A8D3B9D32}"/>
              </a:ext>
            </a:extLst>
          </p:cNvPr>
          <p:cNvSpPr txBox="1">
            <a:spLocks/>
          </p:cNvSpPr>
          <p:nvPr/>
        </p:nvSpPr>
        <p:spPr>
          <a:xfrm>
            <a:off x="3400678" y="3792050"/>
            <a:ext cx="1097505"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37</a:t>
            </a:r>
          </a:p>
        </p:txBody>
      </p:sp>
      <p:sp>
        <p:nvSpPr>
          <p:cNvPr id="44" name="Text Placeholder 5">
            <a:extLst>
              <a:ext uri="{FF2B5EF4-FFF2-40B4-BE49-F238E27FC236}">
                <a16:creationId xmlns:a16="http://schemas.microsoft.com/office/drawing/2014/main" id="{12F4D815-9A8B-46A6-BBF2-930DB5CCD223}"/>
              </a:ext>
            </a:extLst>
          </p:cNvPr>
          <p:cNvSpPr txBox="1">
            <a:spLocks/>
          </p:cNvSpPr>
          <p:nvPr/>
        </p:nvSpPr>
        <p:spPr>
          <a:xfrm>
            <a:off x="4324160" y="4060395"/>
            <a:ext cx="1384803" cy="24218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Goa</a:t>
            </a:r>
          </a:p>
        </p:txBody>
      </p:sp>
      <p:cxnSp>
        <p:nvCxnSpPr>
          <p:cNvPr id="45" name="Google Shape;112;p30">
            <a:extLst>
              <a:ext uri="{FF2B5EF4-FFF2-40B4-BE49-F238E27FC236}">
                <a16:creationId xmlns:a16="http://schemas.microsoft.com/office/drawing/2014/main" id="{BA6EB265-0D4B-4968-9BF3-DA68C882F710}"/>
              </a:ext>
            </a:extLst>
          </p:cNvPr>
          <p:cNvCxnSpPr>
            <a:cxnSpLocks/>
          </p:cNvCxnSpPr>
          <p:nvPr/>
        </p:nvCxnSpPr>
        <p:spPr>
          <a:xfrm>
            <a:off x="6153415" y="772112"/>
            <a:ext cx="0" cy="4107419"/>
          </a:xfrm>
          <a:prstGeom prst="straightConnector1">
            <a:avLst/>
          </a:prstGeom>
          <a:noFill/>
          <a:ln w="9525" cap="flat" cmpd="sng">
            <a:solidFill>
              <a:schemeClr val="bg1"/>
            </a:solidFill>
            <a:prstDash val="dash"/>
            <a:round/>
            <a:headEnd type="none" w="sm" len="sm"/>
            <a:tailEnd type="none" w="sm" len="sm"/>
          </a:ln>
        </p:spPr>
      </p:cxnSp>
      <p:cxnSp>
        <p:nvCxnSpPr>
          <p:cNvPr id="46" name="Google Shape;112;p30">
            <a:extLst>
              <a:ext uri="{FF2B5EF4-FFF2-40B4-BE49-F238E27FC236}">
                <a16:creationId xmlns:a16="http://schemas.microsoft.com/office/drawing/2014/main" id="{1D098171-E836-470C-AC4C-D1AE5865301E}"/>
              </a:ext>
            </a:extLst>
          </p:cNvPr>
          <p:cNvCxnSpPr>
            <a:cxnSpLocks/>
          </p:cNvCxnSpPr>
          <p:nvPr/>
        </p:nvCxnSpPr>
        <p:spPr>
          <a:xfrm rot="5400000" flipH="1">
            <a:off x="1519561" y="496087"/>
            <a:ext cx="1296" cy="2743200"/>
          </a:xfrm>
          <a:prstGeom prst="straightConnector1">
            <a:avLst/>
          </a:prstGeom>
          <a:noFill/>
          <a:ln w="9525" cap="flat" cmpd="sng">
            <a:solidFill>
              <a:schemeClr val="bg1"/>
            </a:solidFill>
            <a:prstDash val="dash"/>
            <a:round/>
            <a:headEnd type="none" w="sm" len="sm"/>
            <a:tailEnd type="none" w="sm" len="sm"/>
          </a:ln>
        </p:spPr>
      </p:cxnSp>
      <p:sp>
        <p:nvSpPr>
          <p:cNvPr id="47" name="Text Placeholder 3">
            <a:extLst>
              <a:ext uri="{FF2B5EF4-FFF2-40B4-BE49-F238E27FC236}">
                <a16:creationId xmlns:a16="http://schemas.microsoft.com/office/drawing/2014/main" id="{027286AF-85AE-4D14-8663-CB274C20F845}"/>
              </a:ext>
            </a:extLst>
          </p:cNvPr>
          <p:cNvSpPr txBox="1">
            <a:spLocks/>
          </p:cNvSpPr>
          <p:nvPr/>
        </p:nvSpPr>
        <p:spPr>
          <a:xfrm>
            <a:off x="155070" y="4865668"/>
            <a:ext cx="5528158" cy="35885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Vahan Sewa dashboard,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 Centre for Energy Finance Electric Mobility dashboard, Department of Heavy Industries, CEA.</a:t>
            </a:r>
          </a:p>
        </p:txBody>
      </p:sp>
      <p:sp>
        <p:nvSpPr>
          <p:cNvPr id="48" name="Text Placeholder 5">
            <a:extLst>
              <a:ext uri="{FF2B5EF4-FFF2-40B4-BE49-F238E27FC236}">
                <a16:creationId xmlns:a16="http://schemas.microsoft.com/office/drawing/2014/main" id="{1BC9EFB0-0203-4F2D-BBA8-6C8ED3412895}"/>
              </a:ext>
            </a:extLst>
          </p:cNvPr>
          <p:cNvSpPr txBox="1">
            <a:spLocks/>
          </p:cNvSpPr>
          <p:nvPr/>
        </p:nvSpPr>
        <p:spPr>
          <a:xfrm>
            <a:off x="3211375" y="1839732"/>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As of </a:t>
            </a: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FY22</a:t>
            </a:r>
            <a:endParaRPr lang="en-US" sz="800" i="1" dirty="0">
              <a:solidFill>
                <a:srgbClr val="9D9D9C"/>
              </a:solidFill>
              <a:latin typeface="Calibri" panose="020F0502020204030204" pitchFamily="34" charset="0"/>
              <a:cs typeface="Calibri" panose="020F0502020204030204" pitchFamily="34" charset="0"/>
            </a:endParaRPr>
          </a:p>
        </p:txBody>
      </p:sp>
      <p:grpSp>
        <p:nvGrpSpPr>
          <p:cNvPr id="49" name="Group 48">
            <a:extLst>
              <a:ext uri="{FF2B5EF4-FFF2-40B4-BE49-F238E27FC236}">
                <a16:creationId xmlns:a16="http://schemas.microsoft.com/office/drawing/2014/main" id="{71083EA2-9473-4589-B918-2B8BC7829EA3}"/>
              </a:ext>
            </a:extLst>
          </p:cNvPr>
          <p:cNvGrpSpPr/>
          <p:nvPr/>
        </p:nvGrpSpPr>
        <p:grpSpPr>
          <a:xfrm>
            <a:off x="6003885" y="533685"/>
            <a:ext cx="3075810" cy="963196"/>
            <a:chOff x="4666082" y="687350"/>
            <a:chExt cx="3075810" cy="963196"/>
          </a:xfrm>
        </p:grpSpPr>
        <p:sp>
          <p:nvSpPr>
            <p:cNvPr id="50" name="Text Placeholder 5">
              <a:extLst>
                <a:ext uri="{FF2B5EF4-FFF2-40B4-BE49-F238E27FC236}">
                  <a16:creationId xmlns:a16="http://schemas.microsoft.com/office/drawing/2014/main" id="{7C83ED69-D20C-47BD-97E2-01B873F63964}"/>
                </a:ext>
              </a:extLst>
            </p:cNvPr>
            <p:cNvSpPr txBox="1">
              <a:spLocks/>
            </p:cNvSpPr>
            <p:nvPr/>
          </p:nvSpPr>
          <p:spPr>
            <a:xfrm>
              <a:off x="5207173" y="687350"/>
              <a:ext cx="2032876" cy="79391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165</a:t>
              </a:r>
            </a:p>
          </p:txBody>
        </p:sp>
        <p:sp>
          <p:nvSpPr>
            <p:cNvPr id="51" name="Text Placeholder 5">
              <a:extLst>
                <a:ext uri="{FF2B5EF4-FFF2-40B4-BE49-F238E27FC236}">
                  <a16:creationId xmlns:a16="http://schemas.microsoft.com/office/drawing/2014/main" id="{A196424C-516D-4409-BEA3-BCA00B02184E}"/>
                </a:ext>
              </a:extLst>
            </p:cNvPr>
            <p:cNvSpPr txBox="1">
              <a:spLocks/>
            </p:cNvSpPr>
            <p:nvPr/>
          </p:nvSpPr>
          <p:spPr>
            <a:xfrm>
              <a:off x="4666082" y="1259802"/>
              <a:ext cx="3075810"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Total FAME II approved models</a:t>
              </a:r>
            </a:p>
          </p:txBody>
        </p:sp>
        <p:sp>
          <p:nvSpPr>
            <p:cNvPr id="52" name="Text Placeholder 5">
              <a:extLst>
                <a:ext uri="{FF2B5EF4-FFF2-40B4-BE49-F238E27FC236}">
                  <a16:creationId xmlns:a16="http://schemas.microsoft.com/office/drawing/2014/main" id="{6B76584D-3C71-40C8-A073-140D71E4EA70}"/>
                </a:ext>
              </a:extLst>
            </p:cNvPr>
            <p:cNvSpPr txBox="1">
              <a:spLocks/>
            </p:cNvSpPr>
            <p:nvPr/>
          </p:nvSpPr>
          <p:spPr>
            <a:xfrm>
              <a:off x="4877957" y="1453331"/>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As of </a:t>
              </a: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FY22</a:t>
              </a:r>
              <a:endParaRPr lang="en-US" sz="800" i="1" dirty="0">
                <a:solidFill>
                  <a:srgbClr val="9D9D9C"/>
                </a:solidFill>
                <a:latin typeface="Calibri" panose="020F0502020204030204" pitchFamily="34" charset="0"/>
                <a:cs typeface="Calibri" panose="020F0502020204030204" pitchFamily="34" charset="0"/>
              </a:endParaRPr>
            </a:p>
          </p:txBody>
        </p:sp>
      </p:grpSp>
      <p:grpSp>
        <p:nvGrpSpPr>
          <p:cNvPr id="53" name="Group 52">
            <a:extLst>
              <a:ext uri="{FF2B5EF4-FFF2-40B4-BE49-F238E27FC236}">
                <a16:creationId xmlns:a16="http://schemas.microsoft.com/office/drawing/2014/main" id="{A0D311EE-E820-41D2-9B97-F23F35DB237F}"/>
              </a:ext>
            </a:extLst>
          </p:cNvPr>
          <p:cNvGrpSpPr/>
          <p:nvPr/>
        </p:nvGrpSpPr>
        <p:grpSpPr>
          <a:xfrm>
            <a:off x="6021799" y="1674132"/>
            <a:ext cx="3075810" cy="986175"/>
            <a:chOff x="4702952" y="650480"/>
            <a:chExt cx="3075810" cy="986175"/>
          </a:xfrm>
        </p:grpSpPr>
        <p:sp>
          <p:nvSpPr>
            <p:cNvPr id="54" name="Text Placeholder 5">
              <a:extLst>
                <a:ext uri="{FF2B5EF4-FFF2-40B4-BE49-F238E27FC236}">
                  <a16:creationId xmlns:a16="http://schemas.microsoft.com/office/drawing/2014/main" id="{11D185F7-28C3-4D74-90D7-93A21C66AC04}"/>
                </a:ext>
              </a:extLst>
            </p:cNvPr>
            <p:cNvSpPr txBox="1">
              <a:spLocks/>
            </p:cNvSpPr>
            <p:nvPr/>
          </p:nvSpPr>
          <p:spPr>
            <a:xfrm>
              <a:off x="4864296" y="650480"/>
              <a:ext cx="2838575" cy="79391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10,66,609</a:t>
              </a:r>
            </a:p>
          </p:txBody>
        </p:sp>
        <p:sp>
          <p:nvSpPr>
            <p:cNvPr id="55" name="Text Placeholder 5">
              <a:extLst>
                <a:ext uri="{FF2B5EF4-FFF2-40B4-BE49-F238E27FC236}">
                  <a16:creationId xmlns:a16="http://schemas.microsoft.com/office/drawing/2014/main" id="{47B5EAC1-D5D6-46AC-86AC-3BF132ACB963}"/>
                </a:ext>
              </a:extLst>
            </p:cNvPr>
            <p:cNvSpPr txBox="1">
              <a:spLocks/>
            </p:cNvSpPr>
            <p:nvPr/>
          </p:nvSpPr>
          <p:spPr>
            <a:xfrm>
              <a:off x="4702952" y="1267176"/>
              <a:ext cx="3075810"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EVs sold</a:t>
              </a:r>
            </a:p>
          </p:txBody>
        </p:sp>
        <p:sp>
          <p:nvSpPr>
            <p:cNvPr id="56" name="Text Placeholder 5">
              <a:extLst>
                <a:ext uri="{FF2B5EF4-FFF2-40B4-BE49-F238E27FC236}">
                  <a16:creationId xmlns:a16="http://schemas.microsoft.com/office/drawing/2014/main" id="{E8B530FF-7386-40EA-834A-3953F6BBCFD6}"/>
                </a:ext>
              </a:extLst>
            </p:cNvPr>
            <p:cNvSpPr txBox="1">
              <a:spLocks/>
            </p:cNvSpPr>
            <p:nvPr/>
          </p:nvSpPr>
          <p:spPr>
            <a:xfrm>
              <a:off x="4914827" y="1439440"/>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As of </a:t>
              </a: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FY22</a:t>
              </a:r>
              <a:endParaRPr lang="en-US" sz="800" i="1" dirty="0">
                <a:solidFill>
                  <a:srgbClr val="9D9D9C"/>
                </a:solidFill>
                <a:latin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15323E42-CD76-4CA8-9416-01F55CACB698}"/>
              </a:ext>
            </a:extLst>
          </p:cNvPr>
          <p:cNvSpPr txBox="1"/>
          <p:nvPr/>
        </p:nvSpPr>
        <p:spPr>
          <a:xfrm>
            <a:off x="5113041" y="4533684"/>
            <a:ext cx="4025028" cy="246221"/>
          </a:xfrm>
          <a:prstGeom prst="rect">
            <a:avLst/>
          </a:prstGeom>
          <a:noFill/>
        </p:spPr>
        <p:txBody>
          <a:bodyPr wrap="square" rtlCol="0">
            <a:spAutoFit/>
          </a:bodyPr>
          <a:lstStyle/>
          <a:p>
            <a:pPr algn="r"/>
            <a:r>
              <a:rPr lang="en-IN" sz="1000" i="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For more updates visit </a:t>
            </a:r>
            <a:r>
              <a:rPr lang="en-US" sz="1000" i="1" kern="1200" dirty="0">
                <a:solidFill>
                  <a:srgbClr val="009CD8"/>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CEEW-CEF Electric Mobility Dashboard</a:t>
            </a:r>
            <a:r>
              <a:rPr lang="en-IN" sz="1000" i="1" kern="1200" dirty="0">
                <a:solidFill>
                  <a:srgbClr val="009CD8"/>
                </a:solidFill>
                <a:latin typeface="Open Sans" panose="020B0606030504020204" pitchFamily="34" charset="0"/>
                <a:ea typeface="Open Sans" panose="020B0606030504020204" pitchFamily="34" charset="0"/>
                <a:cs typeface="Open Sans" panose="020B0606030504020204" pitchFamily="34" charset="0"/>
              </a:rPr>
              <a:t> </a:t>
            </a:r>
            <a:endParaRPr lang="en-GB" sz="1000" i="1" kern="12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Text Placeholder 5">
            <a:extLst>
              <a:ext uri="{FF2B5EF4-FFF2-40B4-BE49-F238E27FC236}">
                <a16:creationId xmlns:a16="http://schemas.microsoft.com/office/drawing/2014/main" id="{2742DE3B-15F2-4FF9-A2D5-8046ABF77C91}"/>
              </a:ext>
            </a:extLst>
          </p:cNvPr>
          <p:cNvSpPr txBox="1">
            <a:spLocks/>
          </p:cNvSpPr>
          <p:nvPr/>
        </p:nvSpPr>
        <p:spPr>
          <a:xfrm>
            <a:off x="5932788" y="3475929"/>
            <a:ext cx="1682578" cy="55668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Calibri" panose="020F0502020204030204" pitchFamily="34" charset="0"/>
              </a:rPr>
              <a:t>9%</a:t>
            </a:r>
            <a:r>
              <a:rPr lang="en-US" sz="4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63" name="Text Placeholder 5">
            <a:extLst>
              <a:ext uri="{FF2B5EF4-FFF2-40B4-BE49-F238E27FC236}">
                <a16:creationId xmlns:a16="http://schemas.microsoft.com/office/drawing/2014/main" id="{9DFC1687-F435-4D72-88EB-E85CFA3ACA6E}"/>
              </a:ext>
            </a:extLst>
          </p:cNvPr>
          <p:cNvSpPr txBox="1">
            <a:spLocks/>
          </p:cNvSpPr>
          <p:nvPr/>
        </p:nvSpPr>
        <p:spPr>
          <a:xfrm>
            <a:off x="5482215" y="4079595"/>
            <a:ext cx="3700986" cy="25509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Share of EV Bus and 3W in total bus and 3W sales</a:t>
            </a:r>
          </a:p>
        </p:txBody>
      </p:sp>
      <p:sp>
        <p:nvSpPr>
          <p:cNvPr id="64" name="Text Placeholder 5">
            <a:extLst>
              <a:ext uri="{FF2B5EF4-FFF2-40B4-BE49-F238E27FC236}">
                <a16:creationId xmlns:a16="http://schemas.microsoft.com/office/drawing/2014/main" id="{2CDE2BBA-3939-41F9-B89B-0BCE6B139951}"/>
              </a:ext>
            </a:extLst>
          </p:cNvPr>
          <p:cNvSpPr txBox="1">
            <a:spLocks/>
          </p:cNvSpPr>
          <p:nvPr/>
        </p:nvSpPr>
        <p:spPr>
          <a:xfrm>
            <a:off x="7584473" y="3429504"/>
            <a:ext cx="1682578" cy="64953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Calibri" panose="020F0502020204030204" pitchFamily="34" charset="0"/>
              </a:rPr>
              <a:t>46%</a:t>
            </a:r>
            <a:r>
              <a:rPr lang="en-US" sz="4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65" name="Picture 64">
            <a:extLst>
              <a:ext uri="{FF2B5EF4-FFF2-40B4-BE49-F238E27FC236}">
                <a16:creationId xmlns:a16="http://schemas.microsoft.com/office/drawing/2014/main" id="{1115D29E-8D32-4851-A46E-555EB5F77787}"/>
              </a:ext>
            </a:extLst>
          </p:cNvPr>
          <p:cNvPicPr>
            <a:picLocks noChangeAspect="1"/>
          </p:cNvPicPr>
          <p:nvPr/>
        </p:nvPicPr>
        <p:blipFill rotWithShape="1">
          <a:blip r:embed="rId3">
            <a:duotone>
              <a:schemeClr val="accent1">
                <a:shade val="45000"/>
                <a:satMod val="135000"/>
              </a:schemeClr>
              <a:prstClr val="white"/>
            </a:duotone>
          </a:blip>
          <a:srcRect b="16349"/>
          <a:stretch/>
        </p:blipFill>
        <p:spPr>
          <a:xfrm>
            <a:off x="7904925" y="2893725"/>
            <a:ext cx="841005" cy="602942"/>
          </a:xfrm>
          <a:prstGeom prst="rect">
            <a:avLst/>
          </a:prstGeom>
        </p:spPr>
      </p:pic>
      <p:sp>
        <p:nvSpPr>
          <p:cNvPr id="66" name="Text Placeholder 5">
            <a:extLst>
              <a:ext uri="{FF2B5EF4-FFF2-40B4-BE49-F238E27FC236}">
                <a16:creationId xmlns:a16="http://schemas.microsoft.com/office/drawing/2014/main" id="{C4129D45-4EC4-490D-92F0-34DDAFFC8A60}"/>
              </a:ext>
            </a:extLst>
          </p:cNvPr>
          <p:cNvSpPr txBox="1">
            <a:spLocks/>
          </p:cNvSpPr>
          <p:nvPr/>
        </p:nvSpPr>
        <p:spPr>
          <a:xfrm>
            <a:off x="6153415" y="4252829"/>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in FY22</a:t>
            </a:r>
          </a:p>
        </p:txBody>
      </p:sp>
      <p:pic>
        <p:nvPicPr>
          <p:cNvPr id="67" name="Picture 66">
            <a:extLst>
              <a:ext uri="{FF2B5EF4-FFF2-40B4-BE49-F238E27FC236}">
                <a16:creationId xmlns:a16="http://schemas.microsoft.com/office/drawing/2014/main" id="{761C24AC-95F0-4035-8CD9-15DDA7310CC3}"/>
              </a:ext>
            </a:extLst>
          </p:cNvPr>
          <p:cNvPicPr>
            <a:picLocks noChangeAspect="1"/>
          </p:cNvPicPr>
          <p:nvPr/>
        </p:nvPicPr>
        <p:blipFill>
          <a:blip r:embed="rId4">
            <a:duotone>
              <a:schemeClr val="accent2">
                <a:shade val="45000"/>
                <a:satMod val="135000"/>
              </a:schemeClr>
              <a:prstClr val="white"/>
            </a:duotone>
          </a:blip>
          <a:stretch>
            <a:fillRect/>
          </a:stretch>
        </p:blipFill>
        <p:spPr>
          <a:xfrm>
            <a:off x="6168792" y="2854183"/>
            <a:ext cx="1017617" cy="872150"/>
          </a:xfrm>
          <a:prstGeom prst="rect">
            <a:avLst/>
          </a:prstGeom>
        </p:spPr>
      </p:pic>
      <p:pic>
        <p:nvPicPr>
          <p:cNvPr id="1026" name="Picture 2" descr="2022 MG ZS EV facelift image gallery | Autocar India">
            <a:extLst>
              <a:ext uri="{FF2B5EF4-FFF2-40B4-BE49-F238E27FC236}">
                <a16:creationId xmlns:a16="http://schemas.microsoft.com/office/drawing/2014/main" id="{15130321-6FF1-4FDC-862A-0284F2A264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785" y="2198390"/>
            <a:ext cx="947788" cy="6318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KHI-90 - Okinawa Scooters">
            <a:extLst>
              <a:ext uri="{FF2B5EF4-FFF2-40B4-BE49-F238E27FC236}">
                <a16:creationId xmlns:a16="http://schemas.microsoft.com/office/drawing/2014/main" id="{79EE1A2E-D6A6-46BD-ACB1-7DA0E19B7CC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5880" y="2896135"/>
            <a:ext cx="688936" cy="6737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VOOMi S1 User Reviews, Ratings and Experience @ ZigWheels">
            <a:extLst>
              <a:ext uri="{FF2B5EF4-FFF2-40B4-BE49-F238E27FC236}">
                <a16:creationId xmlns:a16="http://schemas.microsoft.com/office/drawing/2014/main" id="{B0966F90-1828-4DC3-BA2F-12BEC28322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40" y="3599341"/>
            <a:ext cx="918075" cy="6109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MO Mobility to launch Jaunty Plus high-speed electric scooter by next  month | The Financial Express">
            <a:extLst>
              <a:ext uri="{FF2B5EF4-FFF2-40B4-BE49-F238E27FC236}">
                <a16:creationId xmlns:a16="http://schemas.microsoft.com/office/drawing/2014/main" id="{209BF2B7-953A-42BE-86BB-3218B7166E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040" y="4272381"/>
            <a:ext cx="834614" cy="555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576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p>
            <a:pPr lvl="0"/>
            <a:r>
              <a:rPr lang="en-US" dirty="0"/>
              <a:t>CEEW-CEF Market Handbook</a:t>
            </a:r>
            <a:endParaRPr dirty="0"/>
          </a:p>
        </p:txBody>
      </p:sp>
      <p:sp>
        <p:nvSpPr>
          <p:cNvPr id="8" name="Text Placeholder 5">
            <a:extLst>
              <a:ext uri="{FF2B5EF4-FFF2-40B4-BE49-F238E27FC236}">
                <a16:creationId xmlns:a16="http://schemas.microsoft.com/office/drawing/2014/main" id="{B15D740D-693B-274C-A588-7E0F56B07CA7}"/>
              </a:ext>
            </a:extLst>
          </p:cNvPr>
          <p:cNvSpPr txBox="1">
            <a:spLocks/>
          </p:cNvSpPr>
          <p:nvPr/>
        </p:nvSpPr>
        <p:spPr>
          <a:xfrm>
            <a:off x="548641" y="1411435"/>
            <a:ext cx="8008134" cy="596119"/>
          </a:xfrm>
          <a:prstGeom prst="rect">
            <a:avLst/>
          </a:prstGeom>
          <a:solidFill>
            <a:srgbClr val="FFFFFF"/>
          </a:solidFill>
          <a:ln w="12700">
            <a:noFill/>
            <a:prstDash val="dash"/>
          </a:ln>
        </p:spPr>
        <p:txBody>
          <a:bodyPr wrap="square" lIns="91440" tIns="13716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600"/>
              </a:spcAft>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India is undergoing an energy transition from fossil-based to clean energy. Evidence-based </a:t>
            </a:r>
            <a:b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decision-making can accelerate the process. </a:t>
            </a:r>
          </a:p>
        </p:txBody>
      </p:sp>
      <p:sp>
        <p:nvSpPr>
          <p:cNvPr id="9" name="Google Shape;100;p20"/>
          <p:cNvSpPr txBox="1"/>
          <p:nvPr/>
        </p:nvSpPr>
        <p:spPr>
          <a:xfrm>
            <a:off x="457200" y="2012072"/>
            <a:ext cx="3956672" cy="2277244"/>
          </a:xfrm>
          <a:prstGeom prst="rect">
            <a:avLst/>
          </a:prstGeom>
          <a:noFill/>
          <a:ln>
            <a:noFill/>
          </a:ln>
        </p:spPr>
        <p:txBody>
          <a:bodyPr spcFirstLastPara="1" wrap="square" lIns="91425" tIns="91425" rIns="91425" bIns="91425" numCol="1" anchor="t" anchorCtr="0">
            <a:noAutofit/>
          </a:bodyPr>
          <a:lstStyle/>
          <a:p>
            <a:pPr lvl="0">
              <a:lnSpc>
                <a:spcPct val="150000"/>
              </a:lnSpc>
              <a:spcBef>
                <a:spcPts val="600"/>
              </a:spcBef>
              <a:buClr>
                <a:schemeClr val="dk1"/>
              </a:buClr>
              <a:buSzPts val="1100"/>
            </a:pPr>
            <a:r>
              <a:rPr lang="en-IN" sz="1200" b="1" dirty="0">
                <a:solidFill>
                  <a:srgbClr val="FFFFFF"/>
                </a:solidFill>
                <a:latin typeface="Open Sans"/>
                <a:ea typeface="Open Sans"/>
                <a:cs typeface="Open Sans"/>
                <a:sym typeface="Open Sans"/>
              </a:rPr>
              <a:t>CEEW Centre For Energy Finance’s Market Handbook </a:t>
            </a:r>
            <a:r>
              <a:rPr lang="en-IN" sz="1000" dirty="0">
                <a:solidFill>
                  <a:srgbClr val="FFFFFF"/>
                </a:solidFill>
                <a:latin typeface="Open Sans"/>
                <a:ea typeface="Open Sans"/>
                <a:cs typeface="Open Sans"/>
                <a:sym typeface="Open Sans"/>
              </a:rPr>
              <a:t>aims to help key investors, executives and policymakers with evidence-based decision-making by:</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Identifying and analysing trends critical to India’s energy transition</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Presenting data-backed evidence based on the most relevant indicators</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Connecting the dots and presenting a short-term market outlook</a:t>
            </a:r>
          </a:p>
        </p:txBody>
      </p:sp>
      <p:sp>
        <p:nvSpPr>
          <p:cNvPr id="2" name="Rectangle 1"/>
          <p:cNvSpPr/>
          <p:nvPr/>
        </p:nvSpPr>
        <p:spPr>
          <a:xfrm>
            <a:off x="4413872" y="2131721"/>
            <a:ext cx="4272928" cy="2622256"/>
          </a:xfrm>
          <a:prstGeom prst="rect">
            <a:avLst/>
          </a:prstGeom>
        </p:spPr>
        <p:txBody>
          <a:bodyPr wrap="square">
            <a:spAutoFit/>
          </a:bodyPr>
          <a:lstStyle/>
          <a:p>
            <a:pPr lvl="0">
              <a:lnSpc>
                <a:spcPct val="150000"/>
              </a:lnSpc>
              <a:spcBef>
                <a:spcPts val="600"/>
              </a:spcBef>
              <a:buClr>
                <a:schemeClr val="dk1"/>
              </a:buClr>
              <a:buSzPts val="1100"/>
            </a:pPr>
            <a:r>
              <a:rPr lang="en-IN" sz="1200" b="1" dirty="0">
                <a:solidFill>
                  <a:srgbClr val="FFFFFF"/>
                </a:solidFill>
                <a:latin typeface="Open Sans"/>
                <a:ea typeface="Open Sans"/>
                <a:cs typeface="Open Sans"/>
                <a:sym typeface="Open Sans"/>
              </a:rPr>
              <a:t>The handbook attempts to comment and answer on some critical questions such as:</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is India’s generation capacity and energy mix?</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are the key trends in renewable energy (RE) tariffs?</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is the current situation of the discom payment delay situation?</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How have the power market reforms progressed?</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are key trends in the electric vehicles (EV) and energy storage markets?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439" y="169136"/>
            <a:ext cx="735044" cy="1246022"/>
          </a:xfrm>
          <a:prstGeom prst="rect">
            <a:avLst/>
          </a:prstGeom>
        </p:spPr>
      </p:pic>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4" name="Oval 2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extLst>
      <p:ext uri="{BB962C8B-B14F-4D97-AF65-F5344CB8AC3E}">
        <p14:creationId xmlns:p14="http://schemas.microsoft.com/office/powerpoint/2010/main" val="146836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289413"/>
            <a:ext cx="8229600" cy="273461"/>
          </a:xfrm>
          <a:prstGeom prst="rect">
            <a:avLst/>
          </a:prstGeom>
        </p:spPr>
        <p:txBody>
          <a:bodyPr spcFirstLastPara="1" wrap="square" lIns="91425" tIns="91425" rIns="91425" bIns="91425" anchor="b" anchorCtr="0">
            <a:noAutofit/>
          </a:bodyPr>
          <a:lstStyle/>
          <a:p>
            <a:pPr lvl="0"/>
            <a:r>
              <a:rPr lang="en-IN" sz="1200" dirty="0">
                <a:solidFill>
                  <a:srgbClr val="575756"/>
                </a:solidFill>
              </a:rPr>
              <a:t>About us: </a:t>
            </a:r>
            <a:r>
              <a:rPr lang="en-IN" sz="1200" dirty="0"/>
              <a:t>CEEW is among Asia’s leading policy research institutions</a:t>
            </a:r>
            <a:endParaRPr sz="1200" dirty="0"/>
          </a:p>
        </p:txBody>
      </p:sp>
      <p:sp>
        <p:nvSpPr>
          <p:cNvPr id="43" name="Rectangle 42"/>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p:txBody>
      </p:sp>
      <p:grpSp>
        <p:nvGrpSpPr>
          <p:cNvPr id="30" name="Group 29"/>
          <p:cNvGrpSpPr/>
          <p:nvPr/>
        </p:nvGrpSpPr>
        <p:grpSpPr>
          <a:xfrm>
            <a:off x="8284057" y="4779402"/>
            <a:ext cx="715926" cy="418214"/>
            <a:chOff x="8284057" y="4779402"/>
            <a:chExt cx="715926" cy="418214"/>
          </a:xfrm>
        </p:grpSpPr>
        <p:sp>
          <p:nvSpPr>
            <p:cNvPr id="31" name="Rounded Rectangle 30"/>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2" name="Group 31"/>
            <p:cNvGrpSpPr/>
            <p:nvPr/>
          </p:nvGrpSpPr>
          <p:grpSpPr>
            <a:xfrm>
              <a:off x="8284057" y="4879531"/>
              <a:ext cx="715926" cy="263969"/>
              <a:chOff x="1376812" y="1471708"/>
              <a:chExt cx="715926" cy="263969"/>
            </a:xfrm>
          </p:grpSpPr>
          <p:sp>
            <p:nvSpPr>
              <p:cNvPr id="34" name="TextBox 33"/>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6" name="Group 35"/>
              <p:cNvGrpSpPr/>
              <p:nvPr/>
            </p:nvGrpSpPr>
            <p:grpSpPr>
              <a:xfrm>
                <a:off x="1504037" y="1471708"/>
                <a:ext cx="436340" cy="63914"/>
                <a:chOff x="973747" y="978085"/>
                <a:chExt cx="436340" cy="63914"/>
              </a:xfrm>
            </p:grpSpPr>
            <p:sp>
              <p:nvSpPr>
                <p:cNvPr id="52" name="Oval 5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0" name="Oval 59"/>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1" name="Oval 60"/>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82" y="202910"/>
            <a:ext cx="8420436" cy="4737680"/>
          </a:xfrm>
          <a:prstGeom prst="rect">
            <a:avLst/>
          </a:prstGeom>
        </p:spPr>
      </p:pic>
    </p:spTree>
    <p:extLst>
      <p:ext uri="{BB962C8B-B14F-4D97-AF65-F5344CB8AC3E}">
        <p14:creationId xmlns:p14="http://schemas.microsoft.com/office/powerpoint/2010/main" val="1498407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A9FD9"/>
        </a:solidFill>
        <a:effectLst/>
      </p:bgPr>
    </p:bg>
    <p:spTree>
      <p:nvGrpSpPr>
        <p:cNvPr id="1" name="Shape 276"/>
        <p:cNvGrpSpPr/>
        <p:nvPr/>
      </p:nvGrpSpPr>
      <p:grpSpPr>
        <a:xfrm>
          <a:off x="0" y="0"/>
          <a:ext cx="0" cy="0"/>
          <a:chOff x="0" y="0"/>
          <a:chExt cx="0" cy="0"/>
        </a:xfrm>
      </p:grpSpPr>
      <p:sp>
        <p:nvSpPr>
          <p:cNvPr id="277" name="Google Shape;277;p36"/>
          <p:cNvSpPr txBox="1">
            <a:spLocks noGrp="1"/>
          </p:cNvSpPr>
          <p:nvPr>
            <p:ph type="title"/>
          </p:nvPr>
        </p:nvSpPr>
        <p:spPr>
          <a:xfrm>
            <a:off x="457200" y="267117"/>
            <a:ext cx="8229600" cy="291013"/>
          </a:xfrm>
          <a:prstGeom prst="rect">
            <a:avLst/>
          </a:prstGeom>
        </p:spPr>
        <p:txBody>
          <a:bodyPr spcFirstLastPara="1" wrap="square" lIns="91425" tIns="91425" rIns="91425" bIns="91425" anchor="b" anchorCtr="0">
            <a:noAutofit/>
          </a:bodyPr>
          <a:lstStyle/>
          <a:p>
            <a:pPr lvl="0"/>
            <a:r>
              <a:rPr lang="en-IN" sz="1200" dirty="0"/>
              <a:t>CEEW Centre for Energy Finance</a:t>
            </a:r>
            <a:endParaRPr sz="1200" dirty="0"/>
          </a:p>
        </p:txBody>
      </p:sp>
      <p:sp>
        <p:nvSpPr>
          <p:cNvPr id="278" name="Google Shape;278;p36"/>
          <p:cNvSpPr/>
          <p:nvPr/>
        </p:nvSpPr>
        <p:spPr>
          <a:xfrm>
            <a:off x="2811401" y="1654060"/>
            <a:ext cx="3547134" cy="2451222"/>
          </a:xfrm>
          <a:prstGeom prst="chevron">
            <a:avLst>
              <a:gd name="adj" fmla="val 29853"/>
            </a:avLst>
          </a:prstGeom>
          <a:solidFill>
            <a:schemeClr val="bg2">
              <a:lumMod val="75000"/>
            </a:schemeClr>
          </a:solidFill>
          <a:ln w="19050" cap="flat" cmpd="sng">
            <a:noFill/>
            <a:prstDash val="dash"/>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279" name="Google Shape;279;p36"/>
          <p:cNvSpPr/>
          <p:nvPr/>
        </p:nvSpPr>
        <p:spPr>
          <a:xfrm>
            <a:off x="5697854" y="1654060"/>
            <a:ext cx="3446146" cy="2451222"/>
          </a:xfrm>
          <a:prstGeom prst="chevron">
            <a:avLst>
              <a:gd name="adj" fmla="val 29853"/>
            </a:avLst>
          </a:prstGeom>
          <a:solidFill>
            <a:schemeClr val="bg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280" name="Google Shape;280;p36"/>
          <p:cNvSpPr/>
          <p:nvPr/>
        </p:nvSpPr>
        <p:spPr>
          <a:xfrm>
            <a:off x="0" y="1654060"/>
            <a:ext cx="3451653" cy="2451222"/>
          </a:xfrm>
          <a:prstGeom prst="chevron">
            <a:avLst>
              <a:gd name="adj" fmla="val 29853"/>
            </a:avLst>
          </a:prstGeom>
          <a:solidFill>
            <a:schemeClr val="bg2">
              <a:lumMod val="75000"/>
            </a:schemeClr>
          </a:solidFill>
          <a:ln w="25400" cap="flat" cmpd="sng">
            <a:noFill/>
            <a:prstDash val="dot"/>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30" name="Rectangle 29"/>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TextBox 30"/>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21</a:t>
            </a:r>
          </a:p>
        </p:txBody>
      </p:sp>
      <p:sp>
        <p:nvSpPr>
          <p:cNvPr id="3" name="TextBox 2"/>
          <p:cNvSpPr txBox="1"/>
          <p:nvPr/>
        </p:nvSpPr>
        <p:spPr>
          <a:xfrm>
            <a:off x="970241" y="2017264"/>
            <a:ext cx="1696177" cy="2215991"/>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Build evidence</a:t>
            </a:r>
            <a:br>
              <a:rPr lang="en-IN" b="1" dirty="0">
                <a:solidFill>
                  <a:srgbClr val="FFFFFF"/>
                </a:solidFill>
                <a:latin typeface="Open Sans"/>
                <a:ea typeface="Open Sans"/>
                <a:cs typeface="Open Sans"/>
                <a:sym typeface="Open Sans"/>
              </a:rPr>
            </a:b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Consistent, reliable, and up to date monitoring &amp; analysis of clean energy markets – investment, payment schedules, market trends, etc.</a:t>
            </a:r>
          </a:p>
          <a:p>
            <a:endParaRPr lang="en-IN" dirty="0"/>
          </a:p>
        </p:txBody>
      </p:sp>
      <p:sp>
        <p:nvSpPr>
          <p:cNvPr id="32" name="TextBox 31"/>
          <p:cNvSpPr txBox="1"/>
          <p:nvPr/>
        </p:nvSpPr>
        <p:spPr>
          <a:xfrm>
            <a:off x="3859944" y="2017264"/>
            <a:ext cx="1776581" cy="1446550"/>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Create coherence</a:t>
            </a:r>
          </a:p>
          <a:p>
            <a:pPr lvl="0" algn="ct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Periodic convening of multi-stakeholder groups to deliberate on market activities in clean energy</a:t>
            </a:r>
          </a:p>
        </p:txBody>
      </p:sp>
      <p:sp>
        <p:nvSpPr>
          <p:cNvPr id="33" name="TextBox 32"/>
          <p:cNvSpPr txBox="1"/>
          <p:nvPr/>
        </p:nvSpPr>
        <p:spPr>
          <a:xfrm>
            <a:off x="6723570" y="2017263"/>
            <a:ext cx="1696177" cy="1631216"/>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Design solutions</a:t>
            </a:r>
          </a:p>
          <a:p>
            <a:pPr lvl="0" algn="ct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Design and feasibility pilots of fit-for-purpose business models &amp; financial solutions for clean energy solutions</a:t>
            </a:r>
          </a:p>
        </p:txBody>
      </p:sp>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4" name="Oval 2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Oval 34"/>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286542"/>
            <a:ext cx="8229600" cy="267660"/>
          </a:xfrm>
          <a:prstGeom prst="rect">
            <a:avLst/>
          </a:prstGeom>
        </p:spPr>
        <p:txBody>
          <a:bodyPr spcFirstLastPara="1" wrap="square" lIns="91425" tIns="91425" rIns="91425" bIns="91425" anchor="b" anchorCtr="0">
            <a:noAutofit/>
          </a:bodyPr>
          <a:lstStyle/>
          <a:p>
            <a:pPr lvl="0"/>
            <a:r>
              <a:rPr lang="en-IN" sz="1200" dirty="0"/>
              <a:t>Our recent publications, dashboards and tools</a:t>
            </a:r>
            <a:endParaRPr sz="1200" dirty="0"/>
          </a:p>
        </p:txBody>
      </p:sp>
      <p:sp>
        <p:nvSpPr>
          <p:cNvPr id="49" name="TextBox 48">
            <a:extLst>
              <a:ext uri="{FF2B5EF4-FFF2-40B4-BE49-F238E27FC236}">
                <a16:creationId xmlns:a16="http://schemas.microsoft.com/office/drawing/2014/main" id="{35B04894-FF3C-734E-A8EC-D56E4F736806}"/>
              </a:ext>
            </a:extLst>
          </p:cNvPr>
          <p:cNvSpPr txBox="1"/>
          <p:nvPr/>
        </p:nvSpPr>
        <p:spPr>
          <a:xfrm>
            <a:off x="4546176" y="2740501"/>
            <a:ext cx="1757727" cy="33855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Advancing Article 6 Negotiations</a:t>
            </a:r>
          </a:p>
        </p:txBody>
      </p:sp>
      <p:sp>
        <p:nvSpPr>
          <p:cNvPr id="50" name="TextBox 49">
            <a:extLst>
              <a:ext uri="{FF2B5EF4-FFF2-40B4-BE49-F238E27FC236}">
                <a16:creationId xmlns:a16="http://schemas.microsoft.com/office/drawing/2014/main" id="{9FE42C1F-6202-C34E-9125-90D518193F05}"/>
              </a:ext>
            </a:extLst>
          </p:cNvPr>
          <p:cNvSpPr txBox="1"/>
          <p:nvPr/>
        </p:nvSpPr>
        <p:spPr>
          <a:xfrm>
            <a:off x="6759300" y="2739769"/>
            <a:ext cx="1678423" cy="584775"/>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Financing India’s Energy Transition Through International Bond Markets</a:t>
            </a:r>
          </a:p>
        </p:txBody>
      </p:sp>
      <p:sp>
        <p:nvSpPr>
          <p:cNvPr id="51" name="TextBox 50">
            <a:extLst>
              <a:ext uri="{FF2B5EF4-FFF2-40B4-BE49-F238E27FC236}">
                <a16:creationId xmlns:a16="http://schemas.microsoft.com/office/drawing/2014/main" id="{47C0FE12-485D-3140-9BE5-E1F7DF555ECD}"/>
              </a:ext>
            </a:extLst>
          </p:cNvPr>
          <p:cNvSpPr txBox="1"/>
          <p:nvPr/>
        </p:nvSpPr>
        <p:spPr>
          <a:xfrm>
            <a:off x="449732" y="4404829"/>
            <a:ext cx="2276006"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India Renewables Dashboard</a:t>
            </a:r>
          </a:p>
        </p:txBody>
      </p:sp>
      <p:sp>
        <p:nvSpPr>
          <p:cNvPr id="52" name="TextBox 51">
            <a:extLst>
              <a:ext uri="{FF2B5EF4-FFF2-40B4-BE49-F238E27FC236}">
                <a16:creationId xmlns:a16="http://schemas.microsoft.com/office/drawing/2014/main" id="{2AB70E11-E2B2-7348-8110-B438BB0DB8EE}"/>
              </a:ext>
            </a:extLst>
          </p:cNvPr>
          <p:cNvSpPr txBox="1"/>
          <p:nvPr/>
        </p:nvSpPr>
        <p:spPr>
          <a:xfrm>
            <a:off x="3221129" y="4404829"/>
            <a:ext cx="2347457"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Open Access Tool</a:t>
            </a:r>
          </a:p>
        </p:txBody>
      </p:sp>
      <p:sp>
        <p:nvSpPr>
          <p:cNvPr id="53" name="TextBox 52">
            <a:extLst>
              <a:ext uri="{FF2B5EF4-FFF2-40B4-BE49-F238E27FC236}">
                <a16:creationId xmlns:a16="http://schemas.microsoft.com/office/drawing/2014/main" id="{C09BED28-B041-5345-9C79-4D1EBE376BDD}"/>
              </a:ext>
            </a:extLst>
          </p:cNvPr>
          <p:cNvSpPr txBox="1"/>
          <p:nvPr/>
        </p:nvSpPr>
        <p:spPr>
          <a:xfrm>
            <a:off x="6192613" y="4404829"/>
            <a:ext cx="1962777"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Electric Mobility Dashboard</a:t>
            </a:r>
          </a:p>
        </p:txBody>
      </p:sp>
      <p:pic>
        <p:nvPicPr>
          <p:cNvPr id="55" name="Picture 54" descr="A screenshot of a cell phone&#10;&#10;Description automatically generated">
            <a:hlinkClick r:id="rId3"/>
            <a:extLst>
              <a:ext uri="{FF2B5EF4-FFF2-40B4-BE49-F238E27FC236}">
                <a16:creationId xmlns:a16="http://schemas.microsoft.com/office/drawing/2014/main" id="{2F0C6ADE-71A6-C14F-8BBF-0BD9ECBDB77C}"/>
              </a:ext>
            </a:extLst>
          </p:cNvPr>
          <p:cNvPicPr>
            <a:picLocks noChangeAspect="1"/>
          </p:cNvPicPr>
          <p:nvPr/>
        </p:nvPicPr>
        <p:blipFill rotWithShape="1">
          <a:blip r:embed="rId4"/>
          <a:srcRect t="13312"/>
          <a:stretch/>
        </p:blipFill>
        <p:spPr>
          <a:xfrm>
            <a:off x="3325423" y="3243222"/>
            <a:ext cx="2163209" cy="1140288"/>
          </a:xfrm>
          <a:prstGeom prst="rect">
            <a:avLst/>
          </a:prstGeom>
          <a:ln>
            <a:noFill/>
          </a:ln>
          <a:effectLst>
            <a:outerShdw blurRad="190500" algn="tl" rotWithShape="0">
              <a:srgbClr val="000000">
                <a:alpha val="70000"/>
              </a:srgbClr>
            </a:outerShdw>
          </a:effectLst>
        </p:spPr>
      </p:pic>
      <p:pic>
        <p:nvPicPr>
          <p:cNvPr id="56" name="Picture 55" descr="A screenshot of a computer&#10;&#10;Description automatically generated">
            <a:hlinkClick r:id="rId5"/>
            <a:extLst>
              <a:ext uri="{FF2B5EF4-FFF2-40B4-BE49-F238E27FC236}">
                <a16:creationId xmlns:a16="http://schemas.microsoft.com/office/drawing/2014/main" id="{F631CB8D-CCA2-0542-B3EE-B3B89750258C}"/>
              </a:ext>
            </a:extLst>
          </p:cNvPr>
          <p:cNvPicPr>
            <a:picLocks noChangeAspect="1"/>
          </p:cNvPicPr>
          <p:nvPr/>
        </p:nvPicPr>
        <p:blipFill rotWithShape="1">
          <a:blip r:embed="rId6"/>
          <a:srcRect t="13590"/>
          <a:stretch/>
        </p:blipFill>
        <p:spPr>
          <a:xfrm>
            <a:off x="6058434" y="3234389"/>
            <a:ext cx="2279425" cy="1157953"/>
          </a:xfrm>
          <a:prstGeom prst="rect">
            <a:avLst/>
          </a:prstGeom>
          <a:ln>
            <a:noFill/>
          </a:ln>
          <a:effectLst>
            <a:outerShdw blurRad="190500" algn="tl" rotWithShape="0">
              <a:srgbClr val="000000">
                <a:alpha val="70000"/>
              </a:srgbClr>
            </a:outerShdw>
          </a:effectLst>
        </p:spPr>
      </p:pic>
      <p:sp>
        <p:nvSpPr>
          <p:cNvPr id="41" name="Rectangle 40"/>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22</a:t>
            </a:r>
          </a:p>
        </p:txBody>
      </p:sp>
      <p:grpSp>
        <p:nvGrpSpPr>
          <p:cNvPr id="25" name="Group 24"/>
          <p:cNvGrpSpPr/>
          <p:nvPr/>
        </p:nvGrpSpPr>
        <p:grpSpPr>
          <a:xfrm>
            <a:off x="8284057" y="4779402"/>
            <a:ext cx="715926" cy="418214"/>
            <a:chOff x="8284057" y="4779402"/>
            <a:chExt cx="715926" cy="418214"/>
          </a:xfrm>
        </p:grpSpPr>
        <p:sp>
          <p:nvSpPr>
            <p:cNvPr id="26" name="Rounded Rectangle 25"/>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7" name="Group 26"/>
            <p:cNvGrpSpPr/>
            <p:nvPr/>
          </p:nvGrpSpPr>
          <p:grpSpPr>
            <a:xfrm>
              <a:off x="8284057" y="4879531"/>
              <a:ext cx="715926" cy="263969"/>
              <a:chOff x="1376812" y="1471708"/>
              <a:chExt cx="715926" cy="263969"/>
            </a:xfrm>
          </p:grpSpPr>
          <p:sp>
            <p:nvSpPr>
              <p:cNvPr id="28" name="TextBox 2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9" name="Group 28"/>
              <p:cNvGrpSpPr/>
              <p:nvPr/>
            </p:nvGrpSpPr>
            <p:grpSpPr>
              <a:xfrm>
                <a:off x="1504037" y="1471708"/>
                <a:ext cx="436340" cy="63914"/>
                <a:chOff x="973747" y="978085"/>
                <a:chExt cx="436340" cy="63914"/>
              </a:xfrm>
            </p:grpSpPr>
            <p:sp>
              <p:nvSpPr>
                <p:cNvPr id="30" name="Oval 2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Oval 3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33" name="TextBox 32">
            <a:extLst>
              <a:ext uri="{FF2B5EF4-FFF2-40B4-BE49-F238E27FC236}">
                <a16:creationId xmlns:a16="http://schemas.microsoft.com/office/drawing/2014/main" id="{7D282FB2-72C5-4A4B-B9DB-2C6B3CD8EB0C}"/>
              </a:ext>
            </a:extLst>
          </p:cNvPr>
          <p:cNvSpPr txBox="1"/>
          <p:nvPr/>
        </p:nvSpPr>
        <p:spPr>
          <a:xfrm>
            <a:off x="375036" y="2740501"/>
            <a:ext cx="1561801" cy="461665"/>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How have India’s RE Policies Impacted its Solar and Wind Projects</a:t>
            </a:r>
          </a:p>
        </p:txBody>
      </p:sp>
      <p:pic>
        <p:nvPicPr>
          <p:cNvPr id="5" name="Picture 4" descr="Graphical user interface, application&#10;&#10;Description automatically generated">
            <a:hlinkClick r:id="rId7"/>
            <a:extLst>
              <a:ext uri="{FF2B5EF4-FFF2-40B4-BE49-F238E27FC236}">
                <a16:creationId xmlns:a16="http://schemas.microsoft.com/office/drawing/2014/main" id="{347388E7-84DE-BE4D-A845-EA1716F0EB57}"/>
              </a:ext>
            </a:extLst>
          </p:cNvPr>
          <p:cNvPicPr>
            <a:picLocks noChangeAspect="1"/>
          </p:cNvPicPr>
          <p:nvPr/>
        </p:nvPicPr>
        <p:blipFill>
          <a:blip r:embed="rId8"/>
          <a:stretch>
            <a:fillRect/>
          </a:stretch>
        </p:blipFill>
        <p:spPr>
          <a:xfrm>
            <a:off x="449732" y="3243222"/>
            <a:ext cx="2309594" cy="1146086"/>
          </a:xfrm>
          <a:prstGeom prst="rect">
            <a:avLst/>
          </a:prstGeom>
          <a:effectLst>
            <a:outerShdw blurRad="63500" sx="102000" sy="102000" algn="ctr" rotWithShape="0">
              <a:prstClr val="black">
                <a:alpha val="40000"/>
              </a:prstClr>
            </a:outerShdw>
          </a:effectLst>
        </p:spPr>
      </p:pic>
      <p:pic>
        <p:nvPicPr>
          <p:cNvPr id="36" name="Picture 2">
            <a:hlinkClick r:id="rId9"/>
            <a:extLst>
              <a:ext uri="{FF2B5EF4-FFF2-40B4-BE49-F238E27FC236}">
                <a16:creationId xmlns:a16="http://schemas.microsoft.com/office/drawing/2014/main" id="{2FD95262-EA4E-4091-BEC9-E02DCBA417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0500" y="724504"/>
            <a:ext cx="1423532" cy="201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hlinkClick r:id="rId11"/>
            <a:extLst>
              <a:ext uri="{FF2B5EF4-FFF2-40B4-BE49-F238E27FC236}">
                <a16:creationId xmlns:a16="http://schemas.microsoft.com/office/drawing/2014/main" id="{A25CDD06-F069-422A-BF34-260EE24D06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15755" y="724504"/>
            <a:ext cx="1427302" cy="20172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cef.ceew.in/system/master_classes/verticle_images/000/000/164/medium/PolR-cover.png?1638520580">
            <a:hlinkClick r:id="rId13"/>
            <a:extLst>
              <a:ext uri="{FF2B5EF4-FFF2-40B4-BE49-F238E27FC236}">
                <a16:creationId xmlns:a16="http://schemas.microsoft.com/office/drawing/2014/main" id="{8E3E6E4C-D447-4B0B-8484-700B940893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724504"/>
            <a:ext cx="1423533" cy="20261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s://cef.ceew.in/system/master_classes/verticle_images/000/000/163/medium/Net-zero-CEF-cover.jpg?1637212559">
            <a:hlinkClick r:id="rId15"/>
            <a:extLst>
              <a:ext uri="{FF2B5EF4-FFF2-40B4-BE49-F238E27FC236}">
                <a16:creationId xmlns:a16="http://schemas.microsoft.com/office/drawing/2014/main" id="{FB060635-7362-4B23-9D5A-E3C6677F3F1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39857" y="727844"/>
            <a:ext cx="1423532" cy="201192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491CEFB-84F9-4F5F-B158-D09686EA025D}"/>
              </a:ext>
            </a:extLst>
          </p:cNvPr>
          <p:cNvSpPr txBox="1"/>
          <p:nvPr/>
        </p:nvSpPr>
        <p:spPr>
          <a:xfrm>
            <a:off x="2442992" y="2733778"/>
            <a:ext cx="1575321" cy="33855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Investment Sizing India’s 2070 Net-Zero Target</a:t>
            </a:r>
          </a:p>
        </p:txBody>
      </p:sp>
    </p:spTree>
    <p:extLst>
      <p:ext uri="{BB962C8B-B14F-4D97-AF65-F5344CB8AC3E}">
        <p14:creationId xmlns:p14="http://schemas.microsoft.com/office/powerpoint/2010/main" val="753632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28" name="Picture 127" descr="A screen shot of a computer&#10;&#10;Description automatically generated">
            <a:extLst>
              <a:ext uri="{FF2B5EF4-FFF2-40B4-BE49-F238E27FC236}">
                <a16:creationId xmlns:a16="http://schemas.microsoft.com/office/drawing/2014/main" id="{2DE987FD-7017-7147-B544-396A3FEBC3DA}"/>
              </a:ext>
            </a:extLst>
          </p:cNvPr>
          <p:cNvPicPr>
            <a:picLocks noChangeAspect="1"/>
          </p:cNvPicPr>
          <p:nvPr/>
        </p:nvPicPr>
        <p:blipFill rotWithShape="1">
          <a:blip r:embed="rId3"/>
          <a:srcRect r="23057"/>
          <a:stretch/>
        </p:blipFill>
        <p:spPr>
          <a:xfrm>
            <a:off x="4345067" y="-5111"/>
            <a:ext cx="4812893" cy="5148611"/>
          </a:xfrm>
          <a:prstGeom prst="rect">
            <a:avLst/>
          </a:prstGeom>
        </p:spPr>
      </p:pic>
      <p:sp>
        <p:nvSpPr>
          <p:cNvPr id="99" name="Google Shape;99;p20"/>
          <p:cNvSpPr txBox="1">
            <a:spLocks noGrp="1"/>
          </p:cNvSpPr>
          <p:nvPr>
            <p:ph type="title"/>
          </p:nvPr>
        </p:nvSpPr>
        <p:spPr>
          <a:xfrm>
            <a:off x="457200" y="284196"/>
            <a:ext cx="8229600" cy="371687"/>
          </a:xfrm>
          <a:prstGeom prst="rect">
            <a:avLst/>
          </a:prstGeom>
        </p:spPr>
        <p:txBody>
          <a:bodyPr spcFirstLastPara="1" wrap="square" lIns="91425" tIns="91425" rIns="91425" bIns="91425" anchor="b" anchorCtr="0">
            <a:noAutofit/>
          </a:bodyPr>
          <a:lstStyle/>
          <a:p>
            <a:pPr lvl="0"/>
            <a:r>
              <a:rPr lang="en-US" sz="1600" dirty="0">
                <a:solidFill>
                  <a:schemeClr val="bg1"/>
                </a:solidFill>
              </a:rPr>
              <a:t>Contents</a:t>
            </a:r>
          </a:p>
        </p:txBody>
      </p:sp>
      <p:grpSp>
        <p:nvGrpSpPr>
          <p:cNvPr id="59" name="Group 58">
            <a:extLst>
              <a:ext uri="{FF2B5EF4-FFF2-40B4-BE49-F238E27FC236}">
                <a16:creationId xmlns:a16="http://schemas.microsoft.com/office/drawing/2014/main" id="{BE2DD8C5-DBE7-D14E-8BFA-72E302BF93DF}"/>
              </a:ext>
            </a:extLst>
          </p:cNvPr>
          <p:cNvGrpSpPr/>
          <p:nvPr/>
        </p:nvGrpSpPr>
        <p:grpSpPr>
          <a:xfrm>
            <a:off x="457200" y="4317617"/>
            <a:ext cx="339400" cy="339400"/>
            <a:chOff x="417604" y="5584605"/>
            <a:chExt cx="457200" cy="457200"/>
          </a:xfrm>
        </p:grpSpPr>
        <p:grpSp>
          <p:nvGrpSpPr>
            <p:cNvPr id="60" name="Group 59">
              <a:extLst>
                <a:ext uri="{FF2B5EF4-FFF2-40B4-BE49-F238E27FC236}">
                  <a16:creationId xmlns:a16="http://schemas.microsoft.com/office/drawing/2014/main" id="{53481EF2-6717-EB4B-B501-29D0E43B7A22}"/>
                </a:ext>
              </a:extLst>
            </p:cNvPr>
            <p:cNvGrpSpPr/>
            <p:nvPr/>
          </p:nvGrpSpPr>
          <p:grpSpPr>
            <a:xfrm>
              <a:off x="417604" y="5584605"/>
              <a:ext cx="457200" cy="457200"/>
              <a:chOff x="429597" y="5110484"/>
              <a:chExt cx="457200" cy="457200"/>
            </a:xfrm>
          </p:grpSpPr>
          <p:sp>
            <p:nvSpPr>
              <p:cNvPr id="64" name="Teardrop 63">
                <a:extLst>
                  <a:ext uri="{FF2B5EF4-FFF2-40B4-BE49-F238E27FC236}">
                    <a16:creationId xmlns:a16="http://schemas.microsoft.com/office/drawing/2014/main" id="{DDA79EDB-8CB2-6E4B-BBCA-E530187C806C}"/>
                  </a:ext>
                </a:extLst>
              </p:cNvPr>
              <p:cNvSpPr/>
              <p:nvPr/>
            </p:nvSpPr>
            <p:spPr bwMode="ltGray">
              <a:xfrm rot="2700000">
                <a:off x="429597" y="511048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65" name="Oval 64">
                <a:extLst>
                  <a:ext uri="{FF2B5EF4-FFF2-40B4-BE49-F238E27FC236}">
                    <a16:creationId xmlns:a16="http://schemas.microsoft.com/office/drawing/2014/main" id="{7DB3EFC8-6911-1E4F-A37F-0FC359C752E0}"/>
                  </a:ext>
                </a:extLst>
              </p:cNvPr>
              <p:cNvSpPr/>
              <p:nvPr/>
            </p:nvSpPr>
            <p:spPr bwMode="ltGray">
              <a:xfrm>
                <a:off x="449324" y="5126493"/>
                <a:ext cx="411480" cy="41148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61" name="Freeform 4918">
              <a:extLst>
                <a:ext uri="{FF2B5EF4-FFF2-40B4-BE49-F238E27FC236}">
                  <a16:creationId xmlns:a16="http://schemas.microsoft.com/office/drawing/2014/main" id="{A73619E0-BAD6-B248-BDC7-03C0C50B0AF3}"/>
                </a:ext>
              </a:extLst>
            </p:cNvPr>
            <p:cNvSpPr>
              <a:spLocks noEditPoints="1"/>
            </p:cNvSpPr>
            <p:nvPr/>
          </p:nvSpPr>
          <p:spPr bwMode="auto">
            <a:xfrm>
              <a:off x="517307" y="5607885"/>
              <a:ext cx="240825" cy="380209"/>
            </a:xfrm>
            <a:custGeom>
              <a:avLst/>
              <a:gdLst>
                <a:gd name="T0" fmla="*/ 226 w 244"/>
                <a:gd name="T1" fmla="*/ 162 h 408"/>
                <a:gd name="T2" fmla="*/ 226 w 244"/>
                <a:gd name="T3" fmla="*/ 102 h 408"/>
                <a:gd name="T4" fmla="*/ 220 w 244"/>
                <a:gd name="T5" fmla="*/ 96 h 408"/>
                <a:gd name="T6" fmla="*/ 198 w 244"/>
                <a:gd name="T7" fmla="*/ 104 h 408"/>
                <a:gd name="T8" fmla="*/ 172 w 244"/>
                <a:gd name="T9" fmla="*/ 80 h 408"/>
                <a:gd name="T10" fmla="*/ 84 w 244"/>
                <a:gd name="T11" fmla="*/ 78 h 408"/>
                <a:gd name="T12" fmla="*/ 52 w 244"/>
                <a:gd name="T13" fmla="*/ 92 h 408"/>
                <a:gd name="T14" fmla="*/ 28 w 244"/>
                <a:gd name="T15" fmla="*/ 98 h 408"/>
                <a:gd name="T16" fmla="*/ 20 w 244"/>
                <a:gd name="T17" fmla="*/ 98 h 408"/>
                <a:gd name="T18" fmla="*/ 16 w 244"/>
                <a:gd name="T19" fmla="*/ 162 h 408"/>
                <a:gd name="T20" fmla="*/ 16 w 244"/>
                <a:gd name="T21" fmla="*/ 162 h 408"/>
                <a:gd name="T22" fmla="*/ 2 w 244"/>
                <a:gd name="T23" fmla="*/ 172 h 408"/>
                <a:gd name="T24" fmla="*/ 2 w 244"/>
                <a:gd name="T25" fmla="*/ 186 h 408"/>
                <a:gd name="T26" fmla="*/ 16 w 244"/>
                <a:gd name="T27" fmla="*/ 196 h 408"/>
                <a:gd name="T28" fmla="*/ 16 w 244"/>
                <a:gd name="T29" fmla="*/ 228 h 408"/>
                <a:gd name="T30" fmla="*/ 22 w 244"/>
                <a:gd name="T31" fmla="*/ 236 h 408"/>
                <a:gd name="T32" fmla="*/ 74 w 244"/>
                <a:gd name="T33" fmla="*/ 388 h 408"/>
                <a:gd name="T34" fmla="*/ 86 w 244"/>
                <a:gd name="T35" fmla="*/ 406 h 408"/>
                <a:gd name="T36" fmla="*/ 102 w 244"/>
                <a:gd name="T37" fmla="*/ 406 h 408"/>
                <a:gd name="T38" fmla="*/ 114 w 244"/>
                <a:gd name="T39" fmla="*/ 388 h 408"/>
                <a:gd name="T40" fmla="*/ 118 w 244"/>
                <a:gd name="T41" fmla="*/ 272 h 408"/>
                <a:gd name="T42" fmla="*/ 124 w 244"/>
                <a:gd name="T43" fmla="*/ 272 h 408"/>
                <a:gd name="T44" fmla="*/ 130 w 244"/>
                <a:gd name="T45" fmla="*/ 388 h 408"/>
                <a:gd name="T46" fmla="*/ 136 w 244"/>
                <a:gd name="T47" fmla="*/ 402 h 408"/>
                <a:gd name="T48" fmla="*/ 150 w 244"/>
                <a:gd name="T49" fmla="*/ 408 h 408"/>
                <a:gd name="T50" fmla="*/ 168 w 244"/>
                <a:gd name="T51" fmla="*/ 396 h 408"/>
                <a:gd name="T52" fmla="*/ 222 w 244"/>
                <a:gd name="T53" fmla="*/ 236 h 408"/>
                <a:gd name="T54" fmla="*/ 226 w 244"/>
                <a:gd name="T55" fmla="*/ 228 h 408"/>
                <a:gd name="T56" fmla="*/ 226 w 244"/>
                <a:gd name="T57" fmla="*/ 196 h 408"/>
                <a:gd name="T58" fmla="*/ 238 w 244"/>
                <a:gd name="T59" fmla="*/ 192 h 408"/>
                <a:gd name="T60" fmla="*/ 244 w 244"/>
                <a:gd name="T61" fmla="*/ 180 h 408"/>
                <a:gd name="T62" fmla="*/ 234 w 244"/>
                <a:gd name="T63" fmla="*/ 164 h 408"/>
                <a:gd name="T64" fmla="*/ 34 w 244"/>
                <a:gd name="T65" fmla="*/ 118 h 408"/>
                <a:gd name="T66" fmla="*/ 34 w 244"/>
                <a:gd name="T67" fmla="*/ 222 h 408"/>
                <a:gd name="T68" fmla="*/ 130 w 244"/>
                <a:gd name="T69" fmla="*/ 252 h 408"/>
                <a:gd name="T70" fmla="*/ 210 w 244"/>
                <a:gd name="T71" fmla="*/ 222 h 408"/>
                <a:gd name="T72" fmla="*/ 88 w 244"/>
                <a:gd name="T73" fmla="*/ 28 h 408"/>
                <a:gd name="T74" fmla="*/ 98 w 244"/>
                <a:gd name="T75" fmla="*/ 10 h 408"/>
                <a:gd name="T76" fmla="*/ 114 w 244"/>
                <a:gd name="T77" fmla="*/ 2 h 408"/>
                <a:gd name="T78" fmla="*/ 128 w 244"/>
                <a:gd name="T79" fmla="*/ 2 h 408"/>
                <a:gd name="T80" fmla="*/ 146 w 244"/>
                <a:gd name="T81" fmla="*/ 10 h 408"/>
                <a:gd name="T82" fmla="*/ 156 w 244"/>
                <a:gd name="T83" fmla="*/ 28 h 408"/>
                <a:gd name="T84" fmla="*/ 156 w 244"/>
                <a:gd name="T85" fmla="*/ 42 h 408"/>
                <a:gd name="T86" fmla="*/ 146 w 244"/>
                <a:gd name="T87" fmla="*/ 60 h 408"/>
                <a:gd name="T88" fmla="*/ 128 w 244"/>
                <a:gd name="T89" fmla="*/ 70 h 408"/>
                <a:gd name="T90" fmla="*/ 114 w 244"/>
                <a:gd name="T91" fmla="*/ 70 h 408"/>
                <a:gd name="T92" fmla="*/ 98 w 244"/>
                <a:gd name="T93" fmla="*/ 60 h 408"/>
                <a:gd name="T94" fmla="*/ 88 w 244"/>
                <a:gd name="T95" fmla="*/ 4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4" h="408">
                  <a:moveTo>
                    <a:pt x="226" y="162"/>
                  </a:moveTo>
                  <a:lnTo>
                    <a:pt x="226" y="162"/>
                  </a:lnTo>
                  <a:lnTo>
                    <a:pt x="226" y="162"/>
                  </a:lnTo>
                  <a:lnTo>
                    <a:pt x="226" y="106"/>
                  </a:lnTo>
                  <a:lnTo>
                    <a:pt x="226" y="106"/>
                  </a:lnTo>
                  <a:lnTo>
                    <a:pt x="226" y="102"/>
                  </a:lnTo>
                  <a:lnTo>
                    <a:pt x="222" y="98"/>
                  </a:lnTo>
                  <a:lnTo>
                    <a:pt x="222" y="98"/>
                  </a:lnTo>
                  <a:lnTo>
                    <a:pt x="220" y="96"/>
                  </a:lnTo>
                  <a:lnTo>
                    <a:pt x="214" y="98"/>
                  </a:lnTo>
                  <a:lnTo>
                    <a:pt x="198" y="104"/>
                  </a:lnTo>
                  <a:lnTo>
                    <a:pt x="198" y="104"/>
                  </a:lnTo>
                  <a:lnTo>
                    <a:pt x="192" y="94"/>
                  </a:lnTo>
                  <a:lnTo>
                    <a:pt x="182" y="86"/>
                  </a:lnTo>
                  <a:lnTo>
                    <a:pt x="172" y="80"/>
                  </a:lnTo>
                  <a:lnTo>
                    <a:pt x="158" y="78"/>
                  </a:lnTo>
                  <a:lnTo>
                    <a:pt x="84" y="78"/>
                  </a:lnTo>
                  <a:lnTo>
                    <a:pt x="84" y="78"/>
                  </a:lnTo>
                  <a:lnTo>
                    <a:pt x="72" y="80"/>
                  </a:lnTo>
                  <a:lnTo>
                    <a:pt x="60" y="84"/>
                  </a:lnTo>
                  <a:lnTo>
                    <a:pt x="52" y="92"/>
                  </a:lnTo>
                  <a:lnTo>
                    <a:pt x="44" y="104"/>
                  </a:lnTo>
                  <a:lnTo>
                    <a:pt x="28" y="98"/>
                  </a:lnTo>
                  <a:lnTo>
                    <a:pt x="28" y="98"/>
                  </a:lnTo>
                  <a:lnTo>
                    <a:pt x="24" y="96"/>
                  </a:lnTo>
                  <a:lnTo>
                    <a:pt x="20" y="98"/>
                  </a:lnTo>
                  <a:lnTo>
                    <a:pt x="20" y="98"/>
                  </a:lnTo>
                  <a:lnTo>
                    <a:pt x="18" y="102"/>
                  </a:lnTo>
                  <a:lnTo>
                    <a:pt x="16" y="106"/>
                  </a:lnTo>
                  <a:lnTo>
                    <a:pt x="16" y="162"/>
                  </a:lnTo>
                  <a:lnTo>
                    <a:pt x="16" y="162"/>
                  </a:lnTo>
                  <a:lnTo>
                    <a:pt x="16" y="162"/>
                  </a:lnTo>
                  <a:lnTo>
                    <a:pt x="16" y="162"/>
                  </a:lnTo>
                  <a:lnTo>
                    <a:pt x="10" y="164"/>
                  </a:lnTo>
                  <a:lnTo>
                    <a:pt x="4" y="168"/>
                  </a:lnTo>
                  <a:lnTo>
                    <a:pt x="2" y="172"/>
                  </a:lnTo>
                  <a:lnTo>
                    <a:pt x="0" y="180"/>
                  </a:lnTo>
                  <a:lnTo>
                    <a:pt x="0" y="180"/>
                  </a:lnTo>
                  <a:lnTo>
                    <a:pt x="2" y="186"/>
                  </a:lnTo>
                  <a:lnTo>
                    <a:pt x="4" y="192"/>
                  </a:lnTo>
                  <a:lnTo>
                    <a:pt x="10" y="194"/>
                  </a:lnTo>
                  <a:lnTo>
                    <a:pt x="16" y="196"/>
                  </a:lnTo>
                  <a:lnTo>
                    <a:pt x="16" y="196"/>
                  </a:lnTo>
                  <a:lnTo>
                    <a:pt x="16" y="196"/>
                  </a:lnTo>
                  <a:lnTo>
                    <a:pt x="16" y="228"/>
                  </a:lnTo>
                  <a:lnTo>
                    <a:pt x="16" y="228"/>
                  </a:lnTo>
                  <a:lnTo>
                    <a:pt x="18" y="234"/>
                  </a:lnTo>
                  <a:lnTo>
                    <a:pt x="22" y="236"/>
                  </a:lnTo>
                  <a:lnTo>
                    <a:pt x="74" y="256"/>
                  </a:lnTo>
                  <a:lnTo>
                    <a:pt x="74" y="388"/>
                  </a:lnTo>
                  <a:lnTo>
                    <a:pt x="74" y="388"/>
                  </a:lnTo>
                  <a:lnTo>
                    <a:pt x="76" y="396"/>
                  </a:lnTo>
                  <a:lnTo>
                    <a:pt x="80" y="402"/>
                  </a:lnTo>
                  <a:lnTo>
                    <a:pt x="86" y="406"/>
                  </a:lnTo>
                  <a:lnTo>
                    <a:pt x="94" y="408"/>
                  </a:lnTo>
                  <a:lnTo>
                    <a:pt x="94" y="408"/>
                  </a:lnTo>
                  <a:lnTo>
                    <a:pt x="102" y="406"/>
                  </a:lnTo>
                  <a:lnTo>
                    <a:pt x="108" y="402"/>
                  </a:lnTo>
                  <a:lnTo>
                    <a:pt x="112" y="396"/>
                  </a:lnTo>
                  <a:lnTo>
                    <a:pt x="114" y="388"/>
                  </a:lnTo>
                  <a:lnTo>
                    <a:pt x="114" y="270"/>
                  </a:lnTo>
                  <a:lnTo>
                    <a:pt x="118" y="272"/>
                  </a:lnTo>
                  <a:lnTo>
                    <a:pt x="118" y="272"/>
                  </a:lnTo>
                  <a:lnTo>
                    <a:pt x="122" y="274"/>
                  </a:lnTo>
                  <a:lnTo>
                    <a:pt x="122" y="274"/>
                  </a:lnTo>
                  <a:lnTo>
                    <a:pt x="124" y="272"/>
                  </a:lnTo>
                  <a:lnTo>
                    <a:pt x="124" y="272"/>
                  </a:lnTo>
                  <a:lnTo>
                    <a:pt x="130" y="270"/>
                  </a:lnTo>
                  <a:lnTo>
                    <a:pt x="130" y="388"/>
                  </a:lnTo>
                  <a:lnTo>
                    <a:pt x="130" y="388"/>
                  </a:lnTo>
                  <a:lnTo>
                    <a:pt x="132" y="396"/>
                  </a:lnTo>
                  <a:lnTo>
                    <a:pt x="136" y="402"/>
                  </a:lnTo>
                  <a:lnTo>
                    <a:pt x="142" y="406"/>
                  </a:lnTo>
                  <a:lnTo>
                    <a:pt x="150" y="408"/>
                  </a:lnTo>
                  <a:lnTo>
                    <a:pt x="150" y="408"/>
                  </a:lnTo>
                  <a:lnTo>
                    <a:pt x="158" y="406"/>
                  </a:lnTo>
                  <a:lnTo>
                    <a:pt x="164" y="402"/>
                  </a:lnTo>
                  <a:lnTo>
                    <a:pt x="168" y="396"/>
                  </a:lnTo>
                  <a:lnTo>
                    <a:pt x="170" y="388"/>
                  </a:lnTo>
                  <a:lnTo>
                    <a:pt x="170" y="256"/>
                  </a:lnTo>
                  <a:lnTo>
                    <a:pt x="222" y="236"/>
                  </a:lnTo>
                  <a:lnTo>
                    <a:pt x="222" y="236"/>
                  </a:lnTo>
                  <a:lnTo>
                    <a:pt x="226" y="234"/>
                  </a:lnTo>
                  <a:lnTo>
                    <a:pt x="226" y="228"/>
                  </a:lnTo>
                  <a:lnTo>
                    <a:pt x="226" y="196"/>
                  </a:lnTo>
                  <a:lnTo>
                    <a:pt x="226" y="196"/>
                  </a:lnTo>
                  <a:lnTo>
                    <a:pt x="226" y="196"/>
                  </a:lnTo>
                  <a:lnTo>
                    <a:pt x="226" y="196"/>
                  </a:lnTo>
                  <a:lnTo>
                    <a:pt x="234" y="194"/>
                  </a:lnTo>
                  <a:lnTo>
                    <a:pt x="238" y="192"/>
                  </a:lnTo>
                  <a:lnTo>
                    <a:pt x="242" y="186"/>
                  </a:lnTo>
                  <a:lnTo>
                    <a:pt x="244" y="180"/>
                  </a:lnTo>
                  <a:lnTo>
                    <a:pt x="244" y="180"/>
                  </a:lnTo>
                  <a:lnTo>
                    <a:pt x="242" y="172"/>
                  </a:lnTo>
                  <a:lnTo>
                    <a:pt x="238" y="168"/>
                  </a:lnTo>
                  <a:lnTo>
                    <a:pt x="234" y="164"/>
                  </a:lnTo>
                  <a:lnTo>
                    <a:pt x="226" y="162"/>
                  </a:lnTo>
                  <a:lnTo>
                    <a:pt x="226" y="162"/>
                  </a:lnTo>
                  <a:close/>
                  <a:moveTo>
                    <a:pt x="34" y="118"/>
                  </a:moveTo>
                  <a:lnTo>
                    <a:pt x="114" y="148"/>
                  </a:lnTo>
                  <a:lnTo>
                    <a:pt x="114" y="252"/>
                  </a:lnTo>
                  <a:lnTo>
                    <a:pt x="34" y="222"/>
                  </a:lnTo>
                  <a:lnTo>
                    <a:pt x="34" y="118"/>
                  </a:lnTo>
                  <a:close/>
                  <a:moveTo>
                    <a:pt x="210" y="222"/>
                  </a:moveTo>
                  <a:lnTo>
                    <a:pt x="130" y="252"/>
                  </a:lnTo>
                  <a:lnTo>
                    <a:pt x="130" y="148"/>
                  </a:lnTo>
                  <a:lnTo>
                    <a:pt x="210" y="118"/>
                  </a:lnTo>
                  <a:lnTo>
                    <a:pt x="210" y="222"/>
                  </a:lnTo>
                  <a:close/>
                  <a:moveTo>
                    <a:pt x="88" y="36"/>
                  </a:moveTo>
                  <a:lnTo>
                    <a:pt x="88" y="36"/>
                  </a:lnTo>
                  <a:lnTo>
                    <a:pt x="88" y="28"/>
                  </a:lnTo>
                  <a:lnTo>
                    <a:pt x="90" y="22"/>
                  </a:lnTo>
                  <a:lnTo>
                    <a:pt x="94" y="16"/>
                  </a:lnTo>
                  <a:lnTo>
                    <a:pt x="98" y="10"/>
                  </a:lnTo>
                  <a:lnTo>
                    <a:pt x="102" y="6"/>
                  </a:lnTo>
                  <a:lnTo>
                    <a:pt x="108" y="4"/>
                  </a:lnTo>
                  <a:lnTo>
                    <a:pt x="114" y="2"/>
                  </a:lnTo>
                  <a:lnTo>
                    <a:pt x="122" y="0"/>
                  </a:lnTo>
                  <a:lnTo>
                    <a:pt x="122" y="0"/>
                  </a:lnTo>
                  <a:lnTo>
                    <a:pt x="128" y="2"/>
                  </a:lnTo>
                  <a:lnTo>
                    <a:pt x="136" y="4"/>
                  </a:lnTo>
                  <a:lnTo>
                    <a:pt x="142" y="6"/>
                  </a:lnTo>
                  <a:lnTo>
                    <a:pt x="146" y="10"/>
                  </a:lnTo>
                  <a:lnTo>
                    <a:pt x="150" y="16"/>
                  </a:lnTo>
                  <a:lnTo>
                    <a:pt x="154" y="22"/>
                  </a:lnTo>
                  <a:lnTo>
                    <a:pt x="156" y="28"/>
                  </a:lnTo>
                  <a:lnTo>
                    <a:pt x="156" y="36"/>
                  </a:lnTo>
                  <a:lnTo>
                    <a:pt x="156" y="36"/>
                  </a:lnTo>
                  <a:lnTo>
                    <a:pt x="156" y="42"/>
                  </a:lnTo>
                  <a:lnTo>
                    <a:pt x="154" y="48"/>
                  </a:lnTo>
                  <a:lnTo>
                    <a:pt x="150" y="54"/>
                  </a:lnTo>
                  <a:lnTo>
                    <a:pt x="146" y="60"/>
                  </a:lnTo>
                  <a:lnTo>
                    <a:pt x="142" y="64"/>
                  </a:lnTo>
                  <a:lnTo>
                    <a:pt x="136" y="68"/>
                  </a:lnTo>
                  <a:lnTo>
                    <a:pt x="128" y="70"/>
                  </a:lnTo>
                  <a:lnTo>
                    <a:pt x="122" y="70"/>
                  </a:lnTo>
                  <a:lnTo>
                    <a:pt x="122" y="70"/>
                  </a:lnTo>
                  <a:lnTo>
                    <a:pt x="114" y="70"/>
                  </a:lnTo>
                  <a:lnTo>
                    <a:pt x="108" y="68"/>
                  </a:lnTo>
                  <a:lnTo>
                    <a:pt x="102" y="64"/>
                  </a:lnTo>
                  <a:lnTo>
                    <a:pt x="98" y="60"/>
                  </a:lnTo>
                  <a:lnTo>
                    <a:pt x="94" y="54"/>
                  </a:lnTo>
                  <a:lnTo>
                    <a:pt x="90" y="48"/>
                  </a:lnTo>
                  <a:lnTo>
                    <a:pt x="88" y="42"/>
                  </a:lnTo>
                  <a:lnTo>
                    <a:pt x="88" y="36"/>
                  </a:lnTo>
                  <a:lnTo>
                    <a:pt x="88"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66" name="Group 65">
            <a:extLst>
              <a:ext uri="{FF2B5EF4-FFF2-40B4-BE49-F238E27FC236}">
                <a16:creationId xmlns:a16="http://schemas.microsoft.com/office/drawing/2014/main" id="{A6B87F10-4B3E-A14B-8A6E-C806AED70E1A}"/>
              </a:ext>
            </a:extLst>
          </p:cNvPr>
          <p:cNvGrpSpPr/>
          <p:nvPr/>
        </p:nvGrpSpPr>
        <p:grpSpPr>
          <a:xfrm>
            <a:off x="466103" y="3965655"/>
            <a:ext cx="339400" cy="339400"/>
            <a:chOff x="429597" y="5110484"/>
            <a:chExt cx="457200" cy="457200"/>
          </a:xfrm>
        </p:grpSpPr>
        <p:grpSp>
          <p:nvGrpSpPr>
            <p:cNvPr id="69" name="Group 68">
              <a:extLst>
                <a:ext uri="{FF2B5EF4-FFF2-40B4-BE49-F238E27FC236}">
                  <a16:creationId xmlns:a16="http://schemas.microsoft.com/office/drawing/2014/main" id="{2CA07FA5-E5CF-8941-9180-A39A57F4DB14}"/>
                </a:ext>
              </a:extLst>
            </p:cNvPr>
            <p:cNvGrpSpPr/>
            <p:nvPr/>
          </p:nvGrpSpPr>
          <p:grpSpPr>
            <a:xfrm>
              <a:off x="429597" y="5110484"/>
              <a:ext cx="457200" cy="457200"/>
              <a:chOff x="429597" y="5110484"/>
              <a:chExt cx="457200" cy="457200"/>
            </a:xfrm>
          </p:grpSpPr>
          <p:sp>
            <p:nvSpPr>
              <p:cNvPr id="71" name="Teardrop 70">
                <a:extLst>
                  <a:ext uri="{FF2B5EF4-FFF2-40B4-BE49-F238E27FC236}">
                    <a16:creationId xmlns:a16="http://schemas.microsoft.com/office/drawing/2014/main" id="{F2E6D594-6088-8248-B6EF-7CB905297F69}"/>
                  </a:ext>
                </a:extLst>
              </p:cNvPr>
              <p:cNvSpPr/>
              <p:nvPr/>
            </p:nvSpPr>
            <p:spPr bwMode="ltGray">
              <a:xfrm rot="2700000">
                <a:off x="429597" y="511048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74" name="Oval 73">
                <a:extLst>
                  <a:ext uri="{FF2B5EF4-FFF2-40B4-BE49-F238E27FC236}">
                    <a16:creationId xmlns:a16="http://schemas.microsoft.com/office/drawing/2014/main" id="{C5007529-3153-FC4D-8A9E-BF2AB7F71AC2}"/>
                  </a:ext>
                </a:extLst>
              </p:cNvPr>
              <p:cNvSpPr/>
              <p:nvPr/>
            </p:nvSpPr>
            <p:spPr bwMode="ltGray">
              <a:xfrm>
                <a:off x="449324" y="5126493"/>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70" name="Freeform 4960">
              <a:extLst>
                <a:ext uri="{FF2B5EF4-FFF2-40B4-BE49-F238E27FC236}">
                  <a16:creationId xmlns:a16="http://schemas.microsoft.com/office/drawing/2014/main" id="{3A6D099C-0F32-4A44-B26C-1EA0BEDB8E19}"/>
                </a:ext>
              </a:extLst>
            </p:cNvPr>
            <p:cNvSpPr>
              <a:spLocks noEditPoints="1"/>
            </p:cNvSpPr>
            <p:nvPr/>
          </p:nvSpPr>
          <p:spPr bwMode="auto">
            <a:xfrm>
              <a:off x="500373" y="5246357"/>
              <a:ext cx="331504" cy="144657"/>
            </a:xfrm>
            <a:custGeom>
              <a:avLst/>
              <a:gdLst>
                <a:gd name="T0" fmla="*/ 242 w 350"/>
                <a:gd name="T1" fmla="*/ 32 h 184"/>
                <a:gd name="T2" fmla="*/ 236 w 350"/>
                <a:gd name="T3" fmla="*/ 42 h 184"/>
                <a:gd name="T4" fmla="*/ 78 w 350"/>
                <a:gd name="T5" fmla="*/ 42 h 184"/>
                <a:gd name="T6" fmla="*/ 68 w 350"/>
                <a:gd name="T7" fmla="*/ 36 h 184"/>
                <a:gd name="T8" fmla="*/ 68 w 350"/>
                <a:gd name="T9" fmla="*/ 10 h 184"/>
                <a:gd name="T10" fmla="*/ 74 w 350"/>
                <a:gd name="T11" fmla="*/ 0 h 184"/>
                <a:gd name="T12" fmla="*/ 232 w 350"/>
                <a:gd name="T13" fmla="*/ 0 h 184"/>
                <a:gd name="T14" fmla="*/ 242 w 350"/>
                <a:gd name="T15" fmla="*/ 6 h 184"/>
                <a:gd name="T16" fmla="*/ 34 w 350"/>
                <a:gd name="T17" fmla="*/ 0 h 184"/>
                <a:gd name="T18" fmla="*/ 6 w 350"/>
                <a:gd name="T19" fmla="*/ 0 h 184"/>
                <a:gd name="T20" fmla="*/ 0 w 350"/>
                <a:gd name="T21" fmla="*/ 10 h 184"/>
                <a:gd name="T22" fmla="*/ 0 w 350"/>
                <a:gd name="T23" fmla="*/ 36 h 184"/>
                <a:gd name="T24" fmla="*/ 10 w 350"/>
                <a:gd name="T25" fmla="*/ 42 h 184"/>
                <a:gd name="T26" fmla="*/ 38 w 350"/>
                <a:gd name="T27" fmla="*/ 42 h 184"/>
                <a:gd name="T28" fmla="*/ 44 w 350"/>
                <a:gd name="T29" fmla="*/ 32 h 184"/>
                <a:gd name="T30" fmla="*/ 42 w 350"/>
                <a:gd name="T31" fmla="*/ 6 h 184"/>
                <a:gd name="T32" fmla="*/ 34 w 350"/>
                <a:gd name="T33" fmla="*/ 0 h 184"/>
                <a:gd name="T34" fmla="*/ 174 w 350"/>
                <a:gd name="T35" fmla="*/ 114 h 184"/>
                <a:gd name="T36" fmla="*/ 78 w 350"/>
                <a:gd name="T37" fmla="*/ 70 h 184"/>
                <a:gd name="T38" fmla="*/ 70 w 350"/>
                <a:gd name="T39" fmla="*/ 72 h 184"/>
                <a:gd name="T40" fmla="*/ 68 w 350"/>
                <a:gd name="T41" fmla="*/ 104 h 184"/>
                <a:gd name="T42" fmla="*/ 70 w 350"/>
                <a:gd name="T43" fmla="*/ 110 h 184"/>
                <a:gd name="T44" fmla="*/ 78 w 350"/>
                <a:gd name="T45" fmla="*/ 114 h 184"/>
                <a:gd name="T46" fmla="*/ 10 w 350"/>
                <a:gd name="T47" fmla="*/ 140 h 184"/>
                <a:gd name="T48" fmla="*/ 0 w 350"/>
                <a:gd name="T49" fmla="*/ 146 h 184"/>
                <a:gd name="T50" fmla="*/ 0 w 350"/>
                <a:gd name="T51" fmla="*/ 174 h 184"/>
                <a:gd name="T52" fmla="*/ 6 w 350"/>
                <a:gd name="T53" fmla="*/ 184 h 184"/>
                <a:gd name="T54" fmla="*/ 34 w 350"/>
                <a:gd name="T55" fmla="*/ 184 h 184"/>
                <a:gd name="T56" fmla="*/ 42 w 350"/>
                <a:gd name="T57" fmla="*/ 178 h 184"/>
                <a:gd name="T58" fmla="*/ 44 w 350"/>
                <a:gd name="T59" fmla="*/ 150 h 184"/>
                <a:gd name="T60" fmla="*/ 38 w 350"/>
                <a:gd name="T61" fmla="*/ 142 h 184"/>
                <a:gd name="T62" fmla="*/ 188 w 350"/>
                <a:gd name="T63" fmla="*/ 140 h 184"/>
                <a:gd name="T64" fmla="*/ 74 w 350"/>
                <a:gd name="T65" fmla="*/ 142 h 184"/>
                <a:gd name="T66" fmla="*/ 68 w 350"/>
                <a:gd name="T67" fmla="*/ 150 h 184"/>
                <a:gd name="T68" fmla="*/ 68 w 350"/>
                <a:gd name="T69" fmla="*/ 178 h 184"/>
                <a:gd name="T70" fmla="*/ 78 w 350"/>
                <a:gd name="T71" fmla="*/ 184 h 184"/>
                <a:gd name="T72" fmla="*/ 34 w 350"/>
                <a:gd name="T73" fmla="*/ 70 h 184"/>
                <a:gd name="T74" fmla="*/ 6 w 350"/>
                <a:gd name="T75" fmla="*/ 70 h 184"/>
                <a:gd name="T76" fmla="*/ 0 w 350"/>
                <a:gd name="T77" fmla="*/ 80 h 184"/>
                <a:gd name="T78" fmla="*/ 0 w 350"/>
                <a:gd name="T79" fmla="*/ 108 h 184"/>
                <a:gd name="T80" fmla="*/ 10 w 350"/>
                <a:gd name="T81" fmla="*/ 114 h 184"/>
                <a:gd name="T82" fmla="*/ 38 w 350"/>
                <a:gd name="T83" fmla="*/ 112 h 184"/>
                <a:gd name="T84" fmla="*/ 44 w 350"/>
                <a:gd name="T85" fmla="*/ 104 h 184"/>
                <a:gd name="T86" fmla="*/ 42 w 350"/>
                <a:gd name="T87" fmla="*/ 76 h 184"/>
                <a:gd name="T88" fmla="*/ 34 w 350"/>
                <a:gd name="T89" fmla="*/ 70 h 184"/>
                <a:gd name="T90" fmla="*/ 312 w 350"/>
                <a:gd name="T91" fmla="*/ 0 h 184"/>
                <a:gd name="T92" fmla="*/ 184 w 350"/>
                <a:gd name="T93" fmla="*/ 6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0" h="184">
                  <a:moveTo>
                    <a:pt x="242" y="10"/>
                  </a:moveTo>
                  <a:lnTo>
                    <a:pt x="242" y="32"/>
                  </a:lnTo>
                  <a:lnTo>
                    <a:pt x="242" y="32"/>
                  </a:lnTo>
                  <a:lnTo>
                    <a:pt x="242" y="36"/>
                  </a:lnTo>
                  <a:lnTo>
                    <a:pt x="240" y="40"/>
                  </a:lnTo>
                  <a:lnTo>
                    <a:pt x="236" y="42"/>
                  </a:lnTo>
                  <a:lnTo>
                    <a:pt x="232" y="42"/>
                  </a:lnTo>
                  <a:lnTo>
                    <a:pt x="78" y="42"/>
                  </a:lnTo>
                  <a:lnTo>
                    <a:pt x="78" y="42"/>
                  </a:lnTo>
                  <a:lnTo>
                    <a:pt x="74" y="42"/>
                  </a:lnTo>
                  <a:lnTo>
                    <a:pt x="70" y="40"/>
                  </a:lnTo>
                  <a:lnTo>
                    <a:pt x="68" y="36"/>
                  </a:lnTo>
                  <a:lnTo>
                    <a:pt x="68" y="32"/>
                  </a:lnTo>
                  <a:lnTo>
                    <a:pt x="68" y="10"/>
                  </a:lnTo>
                  <a:lnTo>
                    <a:pt x="68" y="10"/>
                  </a:lnTo>
                  <a:lnTo>
                    <a:pt x="68" y="6"/>
                  </a:lnTo>
                  <a:lnTo>
                    <a:pt x="70" y="2"/>
                  </a:lnTo>
                  <a:lnTo>
                    <a:pt x="74" y="0"/>
                  </a:lnTo>
                  <a:lnTo>
                    <a:pt x="78" y="0"/>
                  </a:lnTo>
                  <a:lnTo>
                    <a:pt x="232" y="0"/>
                  </a:lnTo>
                  <a:lnTo>
                    <a:pt x="232" y="0"/>
                  </a:lnTo>
                  <a:lnTo>
                    <a:pt x="236" y="0"/>
                  </a:lnTo>
                  <a:lnTo>
                    <a:pt x="240" y="2"/>
                  </a:lnTo>
                  <a:lnTo>
                    <a:pt x="242" y="6"/>
                  </a:lnTo>
                  <a:lnTo>
                    <a:pt x="242" y="10"/>
                  </a:lnTo>
                  <a:lnTo>
                    <a:pt x="242" y="10"/>
                  </a:lnTo>
                  <a:close/>
                  <a:moveTo>
                    <a:pt x="34" y="0"/>
                  </a:moveTo>
                  <a:lnTo>
                    <a:pt x="10" y="0"/>
                  </a:lnTo>
                  <a:lnTo>
                    <a:pt x="10" y="0"/>
                  </a:lnTo>
                  <a:lnTo>
                    <a:pt x="6" y="0"/>
                  </a:lnTo>
                  <a:lnTo>
                    <a:pt x="2" y="2"/>
                  </a:lnTo>
                  <a:lnTo>
                    <a:pt x="0" y="6"/>
                  </a:lnTo>
                  <a:lnTo>
                    <a:pt x="0" y="10"/>
                  </a:lnTo>
                  <a:lnTo>
                    <a:pt x="0" y="32"/>
                  </a:lnTo>
                  <a:lnTo>
                    <a:pt x="0" y="32"/>
                  </a:lnTo>
                  <a:lnTo>
                    <a:pt x="0" y="36"/>
                  </a:lnTo>
                  <a:lnTo>
                    <a:pt x="2" y="40"/>
                  </a:lnTo>
                  <a:lnTo>
                    <a:pt x="6" y="42"/>
                  </a:lnTo>
                  <a:lnTo>
                    <a:pt x="10" y="42"/>
                  </a:lnTo>
                  <a:lnTo>
                    <a:pt x="34" y="42"/>
                  </a:lnTo>
                  <a:lnTo>
                    <a:pt x="34" y="42"/>
                  </a:lnTo>
                  <a:lnTo>
                    <a:pt x="38" y="42"/>
                  </a:lnTo>
                  <a:lnTo>
                    <a:pt x="40" y="40"/>
                  </a:lnTo>
                  <a:lnTo>
                    <a:pt x="42" y="36"/>
                  </a:lnTo>
                  <a:lnTo>
                    <a:pt x="44" y="32"/>
                  </a:lnTo>
                  <a:lnTo>
                    <a:pt x="44" y="10"/>
                  </a:lnTo>
                  <a:lnTo>
                    <a:pt x="44" y="10"/>
                  </a:lnTo>
                  <a:lnTo>
                    <a:pt x="42" y="6"/>
                  </a:lnTo>
                  <a:lnTo>
                    <a:pt x="40" y="2"/>
                  </a:lnTo>
                  <a:lnTo>
                    <a:pt x="38" y="0"/>
                  </a:lnTo>
                  <a:lnTo>
                    <a:pt x="34" y="0"/>
                  </a:lnTo>
                  <a:lnTo>
                    <a:pt x="34" y="0"/>
                  </a:lnTo>
                  <a:close/>
                  <a:moveTo>
                    <a:pt x="78" y="114"/>
                  </a:moveTo>
                  <a:lnTo>
                    <a:pt x="174" y="114"/>
                  </a:lnTo>
                  <a:lnTo>
                    <a:pt x="156" y="80"/>
                  </a:lnTo>
                  <a:lnTo>
                    <a:pt x="150" y="70"/>
                  </a:lnTo>
                  <a:lnTo>
                    <a:pt x="78" y="70"/>
                  </a:lnTo>
                  <a:lnTo>
                    <a:pt x="78" y="70"/>
                  </a:lnTo>
                  <a:lnTo>
                    <a:pt x="74" y="70"/>
                  </a:lnTo>
                  <a:lnTo>
                    <a:pt x="70" y="72"/>
                  </a:lnTo>
                  <a:lnTo>
                    <a:pt x="68" y="76"/>
                  </a:lnTo>
                  <a:lnTo>
                    <a:pt x="68" y="80"/>
                  </a:lnTo>
                  <a:lnTo>
                    <a:pt x="68" y="104"/>
                  </a:lnTo>
                  <a:lnTo>
                    <a:pt x="68" y="104"/>
                  </a:lnTo>
                  <a:lnTo>
                    <a:pt x="68" y="108"/>
                  </a:lnTo>
                  <a:lnTo>
                    <a:pt x="70" y="110"/>
                  </a:lnTo>
                  <a:lnTo>
                    <a:pt x="74" y="112"/>
                  </a:lnTo>
                  <a:lnTo>
                    <a:pt x="78" y="114"/>
                  </a:lnTo>
                  <a:lnTo>
                    <a:pt x="78" y="114"/>
                  </a:lnTo>
                  <a:close/>
                  <a:moveTo>
                    <a:pt x="34" y="140"/>
                  </a:moveTo>
                  <a:lnTo>
                    <a:pt x="10" y="140"/>
                  </a:lnTo>
                  <a:lnTo>
                    <a:pt x="10" y="140"/>
                  </a:lnTo>
                  <a:lnTo>
                    <a:pt x="6" y="142"/>
                  </a:lnTo>
                  <a:lnTo>
                    <a:pt x="2" y="144"/>
                  </a:lnTo>
                  <a:lnTo>
                    <a:pt x="0" y="146"/>
                  </a:lnTo>
                  <a:lnTo>
                    <a:pt x="0" y="150"/>
                  </a:lnTo>
                  <a:lnTo>
                    <a:pt x="0" y="174"/>
                  </a:lnTo>
                  <a:lnTo>
                    <a:pt x="0" y="174"/>
                  </a:lnTo>
                  <a:lnTo>
                    <a:pt x="0" y="178"/>
                  </a:lnTo>
                  <a:lnTo>
                    <a:pt x="2" y="182"/>
                  </a:lnTo>
                  <a:lnTo>
                    <a:pt x="6" y="184"/>
                  </a:lnTo>
                  <a:lnTo>
                    <a:pt x="10" y="184"/>
                  </a:lnTo>
                  <a:lnTo>
                    <a:pt x="34" y="184"/>
                  </a:lnTo>
                  <a:lnTo>
                    <a:pt x="34" y="184"/>
                  </a:lnTo>
                  <a:lnTo>
                    <a:pt x="38" y="184"/>
                  </a:lnTo>
                  <a:lnTo>
                    <a:pt x="40" y="182"/>
                  </a:lnTo>
                  <a:lnTo>
                    <a:pt x="42" y="178"/>
                  </a:lnTo>
                  <a:lnTo>
                    <a:pt x="44" y="174"/>
                  </a:lnTo>
                  <a:lnTo>
                    <a:pt x="44" y="150"/>
                  </a:lnTo>
                  <a:lnTo>
                    <a:pt x="44" y="150"/>
                  </a:lnTo>
                  <a:lnTo>
                    <a:pt x="42" y="146"/>
                  </a:lnTo>
                  <a:lnTo>
                    <a:pt x="40" y="144"/>
                  </a:lnTo>
                  <a:lnTo>
                    <a:pt x="38" y="142"/>
                  </a:lnTo>
                  <a:lnTo>
                    <a:pt x="34" y="140"/>
                  </a:lnTo>
                  <a:lnTo>
                    <a:pt x="34" y="140"/>
                  </a:lnTo>
                  <a:close/>
                  <a:moveTo>
                    <a:pt x="188" y="140"/>
                  </a:moveTo>
                  <a:lnTo>
                    <a:pt x="78" y="140"/>
                  </a:lnTo>
                  <a:lnTo>
                    <a:pt x="78" y="140"/>
                  </a:lnTo>
                  <a:lnTo>
                    <a:pt x="74" y="142"/>
                  </a:lnTo>
                  <a:lnTo>
                    <a:pt x="70" y="144"/>
                  </a:lnTo>
                  <a:lnTo>
                    <a:pt x="68" y="146"/>
                  </a:lnTo>
                  <a:lnTo>
                    <a:pt x="68" y="150"/>
                  </a:lnTo>
                  <a:lnTo>
                    <a:pt x="68" y="174"/>
                  </a:lnTo>
                  <a:lnTo>
                    <a:pt x="68" y="174"/>
                  </a:lnTo>
                  <a:lnTo>
                    <a:pt x="68" y="178"/>
                  </a:lnTo>
                  <a:lnTo>
                    <a:pt x="70" y="182"/>
                  </a:lnTo>
                  <a:lnTo>
                    <a:pt x="74" y="184"/>
                  </a:lnTo>
                  <a:lnTo>
                    <a:pt x="78" y="184"/>
                  </a:lnTo>
                  <a:lnTo>
                    <a:pt x="212" y="184"/>
                  </a:lnTo>
                  <a:lnTo>
                    <a:pt x="188" y="140"/>
                  </a:lnTo>
                  <a:close/>
                  <a:moveTo>
                    <a:pt x="34" y="70"/>
                  </a:moveTo>
                  <a:lnTo>
                    <a:pt x="10" y="70"/>
                  </a:lnTo>
                  <a:lnTo>
                    <a:pt x="10" y="70"/>
                  </a:lnTo>
                  <a:lnTo>
                    <a:pt x="6" y="70"/>
                  </a:lnTo>
                  <a:lnTo>
                    <a:pt x="2" y="72"/>
                  </a:lnTo>
                  <a:lnTo>
                    <a:pt x="0" y="76"/>
                  </a:lnTo>
                  <a:lnTo>
                    <a:pt x="0" y="80"/>
                  </a:lnTo>
                  <a:lnTo>
                    <a:pt x="0" y="104"/>
                  </a:lnTo>
                  <a:lnTo>
                    <a:pt x="0" y="104"/>
                  </a:lnTo>
                  <a:lnTo>
                    <a:pt x="0" y="108"/>
                  </a:lnTo>
                  <a:lnTo>
                    <a:pt x="2" y="110"/>
                  </a:lnTo>
                  <a:lnTo>
                    <a:pt x="6" y="112"/>
                  </a:lnTo>
                  <a:lnTo>
                    <a:pt x="10" y="114"/>
                  </a:lnTo>
                  <a:lnTo>
                    <a:pt x="34" y="114"/>
                  </a:lnTo>
                  <a:lnTo>
                    <a:pt x="34" y="114"/>
                  </a:lnTo>
                  <a:lnTo>
                    <a:pt x="38" y="112"/>
                  </a:lnTo>
                  <a:lnTo>
                    <a:pt x="40" y="110"/>
                  </a:lnTo>
                  <a:lnTo>
                    <a:pt x="42" y="108"/>
                  </a:lnTo>
                  <a:lnTo>
                    <a:pt x="44" y="104"/>
                  </a:lnTo>
                  <a:lnTo>
                    <a:pt x="44" y="80"/>
                  </a:lnTo>
                  <a:lnTo>
                    <a:pt x="44" y="80"/>
                  </a:lnTo>
                  <a:lnTo>
                    <a:pt x="42" y="76"/>
                  </a:lnTo>
                  <a:lnTo>
                    <a:pt x="40" y="72"/>
                  </a:lnTo>
                  <a:lnTo>
                    <a:pt x="38" y="70"/>
                  </a:lnTo>
                  <a:lnTo>
                    <a:pt x="34" y="70"/>
                  </a:lnTo>
                  <a:lnTo>
                    <a:pt x="34" y="70"/>
                  </a:lnTo>
                  <a:close/>
                  <a:moveTo>
                    <a:pt x="350" y="0"/>
                  </a:moveTo>
                  <a:lnTo>
                    <a:pt x="312" y="0"/>
                  </a:lnTo>
                  <a:lnTo>
                    <a:pt x="248" y="116"/>
                  </a:lnTo>
                  <a:lnTo>
                    <a:pt x="220" y="66"/>
                  </a:lnTo>
                  <a:lnTo>
                    <a:pt x="184" y="66"/>
                  </a:lnTo>
                  <a:lnTo>
                    <a:pt x="248" y="184"/>
                  </a:lnTo>
                  <a:lnTo>
                    <a:pt x="35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75" name="Group 74">
            <a:extLst>
              <a:ext uri="{FF2B5EF4-FFF2-40B4-BE49-F238E27FC236}">
                <a16:creationId xmlns:a16="http://schemas.microsoft.com/office/drawing/2014/main" id="{2F893352-8247-E647-8F33-2C50FF4C08EE}"/>
              </a:ext>
            </a:extLst>
          </p:cNvPr>
          <p:cNvGrpSpPr/>
          <p:nvPr/>
        </p:nvGrpSpPr>
        <p:grpSpPr>
          <a:xfrm>
            <a:off x="464641" y="3279980"/>
            <a:ext cx="339400" cy="339400"/>
            <a:chOff x="427628" y="4186824"/>
            <a:chExt cx="457200" cy="457200"/>
          </a:xfrm>
        </p:grpSpPr>
        <p:grpSp>
          <p:nvGrpSpPr>
            <p:cNvPr id="77" name="Group 76">
              <a:extLst>
                <a:ext uri="{FF2B5EF4-FFF2-40B4-BE49-F238E27FC236}">
                  <a16:creationId xmlns:a16="http://schemas.microsoft.com/office/drawing/2014/main" id="{90A900D2-69A8-6940-B8CF-113A2687D00D}"/>
                </a:ext>
              </a:extLst>
            </p:cNvPr>
            <p:cNvGrpSpPr/>
            <p:nvPr/>
          </p:nvGrpSpPr>
          <p:grpSpPr>
            <a:xfrm>
              <a:off x="427628" y="4186824"/>
              <a:ext cx="457200" cy="457200"/>
              <a:chOff x="426464" y="3720364"/>
              <a:chExt cx="457200" cy="457200"/>
            </a:xfrm>
          </p:grpSpPr>
          <p:sp>
            <p:nvSpPr>
              <p:cNvPr id="86" name="Teardrop 85">
                <a:extLst>
                  <a:ext uri="{FF2B5EF4-FFF2-40B4-BE49-F238E27FC236}">
                    <a16:creationId xmlns:a16="http://schemas.microsoft.com/office/drawing/2014/main" id="{C3422610-76D8-C14A-9D1F-B9DFB20277CB}"/>
                  </a:ext>
                </a:extLst>
              </p:cNvPr>
              <p:cNvSpPr/>
              <p:nvPr/>
            </p:nvSpPr>
            <p:spPr bwMode="ltGray">
              <a:xfrm rot="2700000">
                <a:off x="426464" y="372036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91" name="Oval 90">
                <a:extLst>
                  <a:ext uri="{FF2B5EF4-FFF2-40B4-BE49-F238E27FC236}">
                    <a16:creationId xmlns:a16="http://schemas.microsoft.com/office/drawing/2014/main" id="{3C8E971E-BCD3-9443-B2D5-6639371906DC}"/>
                  </a:ext>
                </a:extLst>
              </p:cNvPr>
              <p:cNvSpPr/>
              <p:nvPr/>
            </p:nvSpPr>
            <p:spPr bwMode="ltGray">
              <a:xfrm>
                <a:off x="449324" y="3743542"/>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84" name="Freeform 41">
              <a:extLst>
                <a:ext uri="{FF2B5EF4-FFF2-40B4-BE49-F238E27FC236}">
                  <a16:creationId xmlns:a16="http://schemas.microsoft.com/office/drawing/2014/main" id="{A2746375-B63C-FD41-AA0F-95A951D81896}"/>
                </a:ext>
              </a:extLst>
            </p:cNvPr>
            <p:cNvSpPr>
              <a:spLocks noEditPoints="1"/>
            </p:cNvSpPr>
            <p:nvPr/>
          </p:nvSpPr>
          <p:spPr bwMode="auto">
            <a:xfrm>
              <a:off x="571258" y="4240048"/>
              <a:ext cx="169940" cy="337849"/>
            </a:xfrm>
            <a:custGeom>
              <a:avLst/>
              <a:gdLst>
                <a:gd name="T0" fmla="*/ 484 w 560"/>
                <a:gd name="T1" fmla="*/ 88 h 1186"/>
                <a:gd name="T2" fmla="*/ 466 w 560"/>
                <a:gd name="T3" fmla="*/ 38 h 1186"/>
                <a:gd name="T4" fmla="*/ 426 w 560"/>
                <a:gd name="T5" fmla="*/ 10 h 1186"/>
                <a:gd name="T6" fmla="*/ 408 w 560"/>
                <a:gd name="T7" fmla="*/ 6 h 1186"/>
                <a:gd name="T8" fmla="*/ 238 w 560"/>
                <a:gd name="T9" fmla="*/ 2 h 1186"/>
                <a:gd name="T10" fmla="*/ 164 w 560"/>
                <a:gd name="T11" fmla="*/ 4 h 1186"/>
                <a:gd name="T12" fmla="*/ 114 w 560"/>
                <a:gd name="T13" fmla="*/ 26 h 1186"/>
                <a:gd name="T14" fmla="*/ 82 w 560"/>
                <a:gd name="T15" fmla="*/ 68 h 1186"/>
                <a:gd name="T16" fmla="*/ 72 w 560"/>
                <a:gd name="T17" fmla="*/ 108 h 1186"/>
                <a:gd name="T18" fmla="*/ 26 w 560"/>
                <a:gd name="T19" fmla="*/ 128 h 1186"/>
                <a:gd name="T20" fmla="*/ 6 w 560"/>
                <a:gd name="T21" fmla="*/ 166 h 1186"/>
                <a:gd name="T22" fmla="*/ 0 w 560"/>
                <a:gd name="T23" fmla="*/ 1028 h 1186"/>
                <a:gd name="T24" fmla="*/ 6 w 560"/>
                <a:gd name="T25" fmla="*/ 1070 h 1186"/>
                <a:gd name="T26" fmla="*/ 30 w 560"/>
                <a:gd name="T27" fmla="*/ 1110 h 1186"/>
                <a:gd name="T28" fmla="*/ 74 w 560"/>
                <a:gd name="T29" fmla="*/ 1122 h 1186"/>
                <a:gd name="T30" fmla="*/ 82 w 560"/>
                <a:gd name="T31" fmla="*/ 1146 h 1186"/>
                <a:gd name="T32" fmla="*/ 114 w 560"/>
                <a:gd name="T33" fmla="*/ 1170 h 1186"/>
                <a:gd name="T34" fmla="*/ 164 w 560"/>
                <a:gd name="T35" fmla="*/ 1184 h 1186"/>
                <a:gd name="T36" fmla="*/ 250 w 560"/>
                <a:gd name="T37" fmla="*/ 1186 h 1186"/>
                <a:gd name="T38" fmla="*/ 394 w 560"/>
                <a:gd name="T39" fmla="*/ 1184 h 1186"/>
                <a:gd name="T40" fmla="*/ 444 w 560"/>
                <a:gd name="T41" fmla="*/ 1172 h 1186"/>
                <a:gd name="T42" fmla="*/ 476 w 560"/>
                <a:gd name="T43" fmla="*/ 1146 h 1186"/>
                <a:gd name="T44" fmla="*/ 486 w 560"/>
                <a:gd name="T45" fmla="*/ 1124 h 1186"/>
                <a:gd name="T46" fmla="*/ 528 w 560"/>
                <a:gd name="T47" fmla="*/ 1108 h 1186"/>
                <a:gd name="T48" fmla="*/ 554 w 560"/>
                <a:gd name="T49" fmla="*/ 1062 h 1186"/>
                <a:gd name="T50" fmla="*/ 560 w 560"/>
                <a:gd name="T51" fmla="*/ 212 h 1186"/>
                <a:gd name="T52" fmla="*/ 556 w 560"/>
                <a:gd name="T53" fmla="*/ 168 h 1186"/>
                <a:gd name="T54" fmla="*/ 534 w 560"/>
                <a:gd name="T55" fmla="*/ 128 h 1186"/>
                <a:gd name="T56" fmla="*/ 488 w 560"/>
                <a:gd name="T57" fmla="*/ 108 h 1186"/>
                <a:gd name="T58" fmla="*/ 504 w 560"/>
                <a:gd name="T59" fmla="*/ 980 h 1186"/>
                <a:gd name="T60" fmla="*/ 494 w 560"/>
                <a:gd name="T61" fmla="*/ 1038 h 1186"/>
                <a:gd name="T62" fmla="*/ 464 w 560"/>
                <a:gd name="T63" fmla="*/ 1070 h 1186"/>
                <a:gd name="T64" fmla="*/ 134 w 560"/>
                <a:gd name="T65" fmla="*/ 1078 h 1186"/>
                <a:gd name="T66" fmla="*/ 102 w 560"/>
                <a:gd name="T67" fmla="*/ 1072 h 1186"/>
                <a:gd name="T68" fmla="*/ 68 w 560"/>
                <a:gd name="T69" fmla="*/ 1046 h 1186"/>
                <a:gd name="T70" fmla="*/ 54 w 560"/>
                <a:gd name="T71" fmla="*/ 994 h 1186"/>
                <a:gd name="T72" fmla="*/ 58 w 560"/>
                <a:gd name="T73" fmla="*/ 234 h 1186"/>
                <a:gd name="T74" fmla="*/ 76 w 560"/>
                <a:gd name="T75" fmla="*/ 188 h 1186"/>
                <a:gd name="T76" fmla="*/ 114 w 560"/>
                <a:gd name="T77" fmla="*/ 166 h 1186"/>
                <a:gd name="T78" fmla="*/ 428 w 560"/>
                <a:gd name="T79" fmla="*/ 162 h 1186"/>
                <a:gd name="T80" fmla="*/ 472 w 560"/>
                <a:gd name="T81" fmla="*/ 176 h 1186"/>
                <a:gd name="T82" fmla="*/ 500 w 560"/>
                <a:gd name="T83" fmla="*/ 214 h 1186"/>
                <a:gd name="T84" fmla="*/ 504 w 560"/>
                <a:gd name="T85" fmla="*/ 980 h 1186"/>
                <a:gd name="T86" fmla="*/ 442 w 560"/>
                <a:gd name="T87" fmla="*/ 276 h 1186"/>
                <a:gd name="T88" fmla="*/ 440 w 560"/>
                <a:gd name="T89" fmla="*/ 244 h 1186"/>
                <a:gd name="T90" fmla="*/ 422 w 560"/>
                <a:gd name="T91" fmla="*/ 220 h 1186"/>
                <a:gd name="T92" fmla="*/ 388 w 560"/>
                <a:gd name="T93" fmla="*/ 216 h 1186"/>
                <a:gd name="T94" fmla="*/ 154 w 560"/>
                <a:gd name="T95" fmla="*/ 216 h 1186"/>
                <a:gd name="T96" fmla="*/ 126 w 560"/>
                <a:gd name="T97" fmla="*/ 228 h 1186"/>
                <a:gd name="T98" fmla="*/ 118 w 560"/>
                <a:gd name="T99" fmla="*/ 262 h 1186"/>
                <a:gd name="T100" fmla="*/ 338 w 560"/>
                <a:gd name="T101" fmla="*/ 306 h 1186"/>
                <a:gd name="T102" fmla="*/ 442 w 560"/>
                <a:gd name="T103" fmla="*/ 568 h 1186"/>
                <a:gd name="T104" fmla="*/ 116 w 560"/>
                <a:gd name="T105" fmla="*/ 616 h 1186"/>
                <a:gd name="T106" fmla="*/ 114 w 560"/>
                <a:gd name="T107" fmla="*/ 974 h 1186"/>
                <a:gd name="T108" fmla="*/ 122 w 560"/>
                <a:gd name="T109" fmla="*/ 1008 h 1186"/>
                <a:gd name="T110" fmla="*/ 144 w 560"/>
                <a:gd name="T111" fmla="*/ 1018 h 1186"/>
                <a:gd name="T112" fmla="*/ 408 w 560"/>
                <a:gd name="T113" fmla="*/ 1018 h 1186"/>
                <a:gd name="T114" fmla="*/ 434 w 560"/>
                <a:gd name="T115" fmla="*/ 1006 h 1186"/>
                <a:gd name="T116" fmla="*/ 444 w 560"/>
                <a:gd name="T117" fmla="*/ 972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0" h="1186">
                  <a:moveTo>
                    <a:pt x="488" y="108"/>
                  </a:moveTo>
                  <a:lnTo>
                    <a:pt x="488" y="108"/>
                  </a:lnTo>
                  <a:lnTo>
                    <a:pt x="484" y="88"/>
                  </a:lnTo>
                  <a:lnTo>
                    <a:pt x="480" y="68"/>
                  </a:lnTo>
                  <a:lnTo>
                    <a:pt x="474" y="52"/>
                  </a:lnTo>
                  <a:lnTo>
                    <a:pt x="466" y="38"/>
                  </a:lnTo>
                  <a:lnTo>
                    <a:pt x="454" y="26"/>
                  </a:lnTo>
                  <a:lnTo>
                    <a:pt x="442" y="18"/>
                  </a:lnTo>
                  <a:lnTo>
                    <a:pt x="426" y="10"/>
                  </a:lnTo>
                  <a:lnTo>
                    <a:pt x="408" y="6"/>
                  </a:lnTo>
                  <a:lnTo>
                    <a:pt x="408" y="6"/>
                  </a:lnTo>
                  <a:lnTo>
                    <a:pt x="408" y="6"/>
                  </a:lnTo>
                  <a:lnTo>
                    <a:pt x="360" y="2"/>
                  </a:lnTo>
                  <a:lnTo>
                    <a:pt x="316" y="0"/>
                  </a:lnTo>
                  <a:lnTo>
                    <a:pt x="238" y="2"/>
                  </a:lnTo>
                  <a:lnTo>
                    <a:pt x="184" y="4"/>
                  </a:lnTo>
                  <a:lnTo>
                    <a:pt x="164" y="4"/>
                  </a:lnTo>
                  <a:lnTo>
                    <a:pt x="164" y="4"/>
                  </a:lnTo>
                  <a:lnTo>
                    <a:pt x="146" y="10"/>
                  </a:lnTo>
                  <a:lnTo>
                    <a:pt x="128" y="16"/>
                  </a:lnTo>
                  <a:lnTo>
                    <a:pt x="114" y="26"/>
                  </a:lnTo>
                  <a:lnTo>
                    <a:pt x="100" y="38"/>
                  </a:lnTo>
                  <a:lnTo>
                    <a:pt x="90" y="52"/>
                  </a:lnTo>
                  <a:lnTo>
                    <a:pt x="82" y="68"/>
                  </a:lnTo>
                  <a:lnTo>
                    <a:pt x="76" y="86"/>
                  </a:lnTo>
                  <a:lnTo>
                    <a:pt x="72" y="108"/>
                  </a:lnTo>
                  <a:lnTo>
                    <a:pt x="72" y="108"/>
                  </a:lnTo>
                  <a:lnTo>
                    <a:pt x="54" y="112"/>
                  </a:lnTo>
                  <a:lnTo>
                    <a:pt x="38" y="120"/>
                  </a:lnTo>
                  <a:lnTo>
                    <a:pt x="26" y="128"/>
                  </a:lnTo>
                  <a:lnTo>
                    <a:pt x="18" y="138"/>
                  </a:lnTo>
                  <a:lnTo>
                    <a:pt x="10" y="150"/>
                  </a:lnTo>
                  <a:lnTo>
                    <a:pt x="6" y="166"/>
                  </a:lnTo>
                  <a:lnTo>
                    <a:pt x="2" y="184"/>
                  </a:lnTo>
                  <a:lnTo>
                    <a:pt x="2" y="208"/>
                  </a:lnTo>
                  <a:lnTo>
                    <a:pt x="0" y="1028"/>
                  </a:lnTo>
                  <a:lnTo>
                    <a:pt x="0" y="1028"/>
                  </a:lnTo>
                  <a:lnTo>
                    <a:pt x="2" y="1050"/>
                  </a:lnTo>
                  <a:lnTo>
                    <a:pt x="6" y="1070"/>
                  </a:lnTo>
                  <a:lnTo>
                    <a:pt x="12" y="1088"/>
                  </a:lnTo>
                  <a:lnTo>
                    <a:pt x="20" y="1100"/>
                  </a:lnTo>
                  <a:lnTo>
                    <a:pt x="30" y="1110"/>
                  </a:lnTo>
                  <a:lnTo>
                    <a:pt x="42" y="1118"/>
                  </a:lnTo>
                  <a:lnTo>
                    <a:pt x="56" y="1122"/>
                  </a:lnTo>
                  <a:lnTo>
                    <a:pt x="74" y="1122"/>
                  </a:lnTo>
                  <a:lnTo>
                    <a:pt x="74" y="1122"/>
                  </a:lnTo>
                  <a:lnTo>
                    <a:pt x="76" y="1136"/>
                  </a:lnTo>
                  <a:lnTo>
                    <a:pt x="82" y="1146"/>
                  </a:lnTo>
                  <a:lnTo>
                    <a:pt x="90" y="1156"/>
                  </a:lnTo>
                  <a:lnTo>
                    <a:pt x="102" y="1164"/>
                  </a:lnTo>
                  <a:lnTo>
                    <a:pt x="114" y="1170"/>
                  </a:lnTo>
                  <a:lnTo>
                    <a:pt x="128" y="1176"/>
                  </a:lnTo>
                  <a:lnTo>
                    <a:pt x="146" y="1180"/>
                  </a:lnTo>
                  <a:lnTo>
                    <a:pt x="164" y="1184"/>
                  </a:lnTo>
                  <a:lnTo>
                    <a:pt x="164" y="1184"/>
                  </a:lnTo>
                  <a:lnTo>
                    <a:pt x="164" y="1184"/>
                  </a:lnTo>
                  <a:lnTo>
                    <a:pt x="250" y="1186"/>
                  </a:lnTo>
                  <a:lnTo>
                    <a:pt x="324" y="1186"/>
                  </a:lnTo>
                  <a:lnTo>
                    <a:pt x="394" y="1184"/>
                  </a:lnTo>
                  <a:lnTo>
                    <a:pt x="394" y="1184"/>
                  </a:lnTo>
                  <a:lnTo>
                    <a:pt x="412" y="1182"/>
                  </a:lnTo>
                  <a:lnTo>
                    <a:pt x="428" y="1178"/>
                  </a:lnTo>
                  <a:lnTo>
                    <a:pt x="444" y="1172"/>
                  </a:lnTo>
                  <a:lnTo>
                    <a:pt x="456" y="1164"/>
                  </a:lnTo>
                  <a:lnTo>
                    <a:pt x="468" y="1156"/>
                  </a:lnTo>
                  <a:lnTo>
                    <a:pt x="476" y="1146"/>
                  </a:lnTo>
                  <a:lnTo>
                    <a:pt x="482" y="1136"/>
                  </a:lnTo>
                  <a:lnTo>
                    <a:pt x="486" y="1124"/>
                  </a:lnTo>
                  <a:lnTo>
                    <a:pt x="486" y="1124"/>
                  </a:lnTo>
                  <a:lnTo>
                    <a:pt x="500" y="1122"/>
                  </a:lnTo>
                  <a:lnTo>
                    <a:pt x="516" y="1116"/>
                  </a:lnTo>
                  <a:lnTo>
                    <a:pt x="528" y="1108"/>
                  </a:lnTo>
                  <a:lnTo>
                    <a:pt x="538" y="1096"/>
                  </a:lnTo>
                  <a:lnTo>
                    <a:pt x="548" y="1080"/>
                  </a:lnTo>
                  <a:lnTo>
                    <a:pt x="554" y="1062"/>
                  </a:lnTo>
                  <a:lnTo>
                    <a:pt x="558" y="1042"/>
                  </a:lnTo>
                  <a:lnTo>
                    <a:pt x="560" y="1018"/>
                  </a:lnTo>
                  <a:lnTo>
                    <a:pt x="560" y="212"/>
                  </a:lnTo>
                  <a:lnTo>
                    <a:pt x="560" y="212"/>
                  </a:lnTo>
                  <a:lnTo>
                    <a:pt x="560" y="188"/>
                  </a:lnTo>
                  <a:lnTo>
                    <a:pt x="556" y="168"/>
                  </a:lnTo>
                  <a:lnTo>
                    <a:pt x="552" y="152"/>
                  </a:lnTo>
                  <a:lnTo>
                    <a:pt x="544" y="138"/>
                  </a:lnTo>
                  <a:lnTo>
                    <a:pt x="534" y="128"/>
                  </a:lnTo>
                  <a:lnTo>
                    <a:pt x="522" y="120"/>
                  </a:lnTo>
                  <a:lnTo>
                    <a:pt x="506" y="112"/>
                  </a:lnTo>
                  <a:lnTo>
                    <a:pt x="488" y="108"/>
                  </a:lnTo>
                  <a:lnTo>
                    <a:pt x="488" y="108"/>
                  </a:lnTo>
                  <a:close/>
                  <a:moveTo>
                    <a:pt x="504" y="980"/>
                  </a:moveTo>
                  <a:lnTo>
                    <a:pt x="504" y="980"/>
                  </a:lnTo>
                  <a:lnTo>
                    <a:pt x="504" y="1002"/>
                  </a:lnTo>
                  <a:lnTo>
                    <a:pt x="500" y="1020"/>
                  </a:lnTo>
                  <a:lnTo>
                    <a:pt x="494" y="1038"/>
                  </a:lnTo>
                  <a:lnTo>
                    <a:pt x="486" y="1050"/>
                  </a:lnTo>
                  <a:lnTo>
                    <a:pt x="476" y="1062"/>
                  </a:lnTo>
                  <a:lnTo>
                    <a:pt x="464" y="1070"/>
                  </a:lnTo>
                  <a:lnTo>
                    <a:pt x="450" y="1074"/>
                  </a:lnTo>
                  <a:lnTo>
                    <a:pt x="434" y="1076"/>
                  </a:lnTo>
                  <a:lnTo>
                    <a:pt x="134" y="1078"/>
                  </a:lnTo>
                  <a:lnTo>
                    <a:pt x="134" y="1078"/>
                  </a:lnTo>
                  <a:lnTo>
                    <a:pt x="118" y="1076"/>
                  </a:lnTo>
                  <a:lnTo>
                    <a:pt x="102" y="1072"/>
                  </a:lnTo>
                  <a:lnTo>
                    <a:pt x="88" y="1066"/>
                  </a:lnTo>
                  <a:lnTo>
                    <a:pt x="76" y="1058"/>
                  </a:lnTo>
                  <a:lnTo>
                    <a:pt x="68" y="1046"/>
                  </a:lnTo>
                  <a:lnTo>
                    <a:pt x="60" y="1032"/>
                  </a:lnTo>
                  <a:lnTo>
                    <a:pt x="56" y="1014"/>
                  </a:lnTo>
                  <a:lnTo>
                    <a:pt x="54" y="994"/>
                  </a:lnTo>
                  <a:lnTo>
                    <a:pt x="56" y="256"/>
                  </a:lnTo>
                  <a:lnTo>
                    <a:pt x="56" y="256"/>
                  </a:lnTo>
                  <a:lnTo>
                    <a:pt x="58" y="234"/>
                  </a:lnTo>
                  <a:lnTo>
                    <a:pt x="62" y="216"/>
                  </a:lnTo>
                  <a:lnTo>
                    <a:pt x="68" y="200"/>
                  </a:lnTo>
                  <a:lnTo>
                    <a:pt x="76" y="188"/>
                  </a:lnTo>
                  <a:lnTo>
                    <a:pt x="88" y="178"/>
                  </a:lnTo>
                  <a:lnTo>
                    <a:pt x="100" y="170"/>
                  </a:lnTo>
                  <a:lnTo>
                    <a:pt x="114" y="166"/>
                  </a:lnTo>
                  <a:lnTo>
                    <a:pt x="130" y="164"/>
                  </a:lnTo>
                  <a:lnTo>
                    <a:pt x="428" y="162"/>
                  </a:lnTo>
                  <a:lnTo>
                    <a:pt x="428" y="162"/>
                  </a:lnTo>
                  <a:lnTo>
                    <a:pt x="444" y="164"/>
                  </a:lnTo>
                  <a:lnTo>
                    <a:pt x="458" y="168"/>
                  </a:lnTo>
                  <a:lnTo>
                    <a:pt x="472" y="176"/>
                  </a:lnTo>
                  <a:lnTo>
                    <a:pt x="484" y="186"/>
                  </a:lnTo>
                  <a:lnTo>
                    <a:pt x="492" y="198"/>
                  </a:lnTo>
                  <a:lnTo>
                    <a:pt x="500" y="214"/>
                  </a:lnTo>
                  <a:lnTo>
                    <a:pt x="504" y="234"/>
                  </a:lnTo>
                  <a:lnTo>
                    <a:pt x="504" y="254"/>
                  </a:lnTo>
                  <a:lnTo>
                    <a:pt x="504" y="980"/>
                  </a:lnTo>
                  <a:close/>
                  <a:moveTo>
                    <a:pt x="288" y="510"/>
                  </a:moveTo>
                  <a:lnTo>
                    <a:pt x="442" y="508"/>
                  </a:lnTo>
                  <a:lnTo>
                    <a:pt x="442" y="276"/>
                  </a:lnTo>
                  <a:lnTo>
                    <a:pt x="442" y="276"/>
                  </a:lnTo>
                  <a:lnTo>
                    <a:pt x="442" y="258"/>
                  </a:lnTo>
                  <a:lnTo>
                    <a:pt x="440" y="244"/>
                  </a:lnTo>
                  <a:lnTo>
                    <a:pt x="436" y="234"/>
                  </a:lnTo>
                  <a:lnTo>
                    <a:pt x="430" y="226"/>
                  </a:lnTo>
                  <a:lnTo>
                    <a:pt x="422" y="220"/>
                  </a:lnTo>
                  <a:lnTo>
                    <a:pt x="414" y="216"/>
                  </a:lnTo>
                  <a:lnTo>
                    <a:pt x="402" y="216"/>
                  </a:lnTo>
                  <a:lnTo>
                    <a:pt x="388" y="216"/>
                  </a:lnTo>
                  <a:lnTo>
                    <a:pt x="168" y="216"/>
                  </a:lnTo>
                  <a:lnTo>
                    <a:pt x="168" y="216"/>
                  </a:lnTo>
                  <a:lnTo>
                    <a:pt x="154" y="216"/>
                  </a:lnTo>
                  <a:lnTo>
                    <a:pt x="142" y="218"/>
                  </a:lnTo>
                  <a:lnTo>
                    <a:pt x="134" y="222"/>
                  </a:lnTo>
                  <a:lnTo>
                    <a:pt x="126" y="228"/>
                  </a:lnTo>
                  <a:lnTo>
                    <a:pt x="122" y="236"/>
                  </a:lnTo>
                  <a:lnTo>
                    <a:pt x="120" y="248"/>
                  </a:lnTo>
                  <a:lnTo>
                    <a:pt x="118" y="262"/>
                  </a:lnTo>
                  <a:lnTo>
                    <a:pt x="118" y="280"/>
                  </a:lnTo>
                  <a:lnTo>
                    <a:pt x="116" y="592"/>
                  </a:lnTo>
                  <a:lnTo>
                    <a:pt x="338" y="306"/>
                  </a:lnTo>
                  <a:lnTo>
                    <a:pt x="288" y="510"/>
                  </a:lnTo>
                  <a:close/>
                  <a:moveTo>
                    <a:pt x="444" y="934"/>
                  </a:moveTo>
                  <a:lnTo>
                    <a:pt x="442" y="568"/>
                  </a:lnTo>
                  <a:lnTo>
                    <a:pt x="220" y="924"/>
                  </a:lnTo>
                  <a:lnTo>
                    <a:pt x="286" y="616"/>
                  </a:lnTo>
                  <a:lnTo>
                    <a:pt x="116" y="616"/>
                  </a:lnTo>
                  <a:lnTo>
                    <a:pt x="114" y="954"/>
                  </a:lnTo>
                  <a:lnTo>
                    <a:pt x="114" y="954"/>
                  </a:lnTo>
                  <a:lnTo>
                    <a:pt x="114" y="974"/>
                  </a:lnTo>
                  <a:lnTo>
                    <a:pt x="116" y="988"/>
                  </a:lnTo>
                  <a:lnTo>
                    <a:pt x="118" y="1000"/>
                  </a:lnTo>
                  <a:lnTo>
                    <a:pt x="122" y="1008"/>
                  </a:lnTo>
                  <a:lnTo>
                    <a:pt x="128" y="1014"/>
                  </a:lnTo>
                  <a:lnTo>
                    <a:pt x="136" y="1018"/>
                  </a:lnTo>
                  <a:lnTo>
                    <a:pt x="144" y="1018"/>
                  </a:lnTo>
                  <a:lnTo>
                    <a:pt x="156" y="1020"/>
                  </a:lnTo>
                  <a:lnTo>
                    <a:pt x="408" y="1018"/>
                  </a:lnTo>
                  <a:lnTo>
                    <a:pt x="408" y="1018"/>
                  </a:lnTo>
                  <a:lnTo>
                    <a:pt x="418" y="1016"/>
                  </a:lnTo>
                  <a:lnTo>
                    <a:pt x="428" y="1014"/>
                  </a:lnTo>
                  <a:lnTo>
                    <a:pt x="434" y="1006"/>
                  </a:lnTo>
                  <a:lnTo>
                    <a:pt x="438" y="998"/>
                  </a:lnTo>
                  <a:lnTo>
                    <a:pt x="442" y="986"/>
                  </a:lnTo>
                  <a:lnTo>
                    <a:pt x="444" y="972"/>
                  </a:lnTo>
                  <a:lnTo>
                    <a:pt x="444" y="934"/>
                  </a:lnTo>
                  <a:lnTo>
                    <a:pt x="444" y="9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92" name="Group 91">
            <a:extLst>
              <a:ext uri="{FF2B5EF4-FFF2-40B4-BE49-F238E27FC236}">
                <a16:creationId xmlns:a16="http://schemas.microsoft.com/office/drawing/2014/main" id="{3556C6F9-2634-A94C-9EBF-33C0670A0FC9}"/>
              </a:ext>
            </a:extLst>
          </p:cNvPr>
          <p:cNvGrpSpPr/>
          <p:nvPr/>
        </p:nvGrpSpPr>
        <p:grpSpPr>
          <a:xfrm>
            <a:off x="459713" y="1199421"/>
            <a:ext cx="339400" cy="339400"/>
            <a:chOff x="420989" y="1384142"/>
            <a:chExt cx="457200" cy="457200"/>
          </a:xfrm>
        </p:grpSpPr>
        <p:grpSp>
          <p:nvGrpSpPr>
            <p:cNvPr id="93" name="Group 92">
              <a:extLst>
                <a:ext uri="{FF2B5EF4-FFF2-40B4-BE49-F238E27FC236}">
                  <a16:creationId xmlns:a16="http://schemas.microsoft.com/office/drawing/2014/main" id="{BC727BA0-C9CB-B54C-B9CF-BDB1B2B3FC47}"/>
                </a:ext>
              </a:extLst>
            </p:cNvPr>
            <p:cNvGrpSpPr/>
            <p:nvPr/>
          </p:nvGrpSpPr>
          <p:grpSpPr>
            <a:xfrm>
              <a:off x="420989" y="1384142"/>
              <a:ext cx="457200" cy="457200"/>
              <a:chOff x="427628" y="1833131"/>
              <a:chExt cx="457200" cy="457200"/>
            </a:xfrm>
          </p:grpSpPr>
          <p:sp>
            <p:nvSpPr>
              <p:cNvPr id="95" name="Teardrop 94">
                <a:extLst>
                  <a:ext uri="{FF2B5EF4-FFF2-40B4-BE49-F238E27FC236}">
                    <a16:creationId xmlns:a16="http://schemas.microsoft.com/office/drawing/2014/main" id="{218DF63B-1371-8945-AAFA-7A0381C28C46}"/>
                  </a:ext>
                </a:extLst>
              </p:cNvPr>
              <p:cNvSpPr/>
              <p:nvPr/>
            </p:nvSpPr>
            <p:spPr bwMode="ltGray">
              <a:xfrm rot="2700000">
                <a:off x="427628" y="1833131"/>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96" name="Oval 95">
                <a:extLst>
                  <a:ext uri="{FF2B5EF4-FFF2-40B4-BE49-F238E27FC236}">
                    <a16:creationId xmlns:a16="http://schemas.microsoft.com/office/drawing/2014/main" id="{95198CDE-A441-BE4D-B7F5-93A1FBF2AAF4}"/>
                  </a:ext>
                </a:extLst>
              </p:cNvPr>
              <p:cNvSpPr/>
              <p:nvPr/>
            </p:nvSpPr>
            <p:spPr bwMode="ltGray">
              <a:xfrm>
                <a:off x="452222" y="1855085"/>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94" name="Freeform 4949">
              <a:extLst>
                <a:ext uri="{FF2B5EF4-FFF2-40B4-BE49-F238E27FC236}">
                  <a16:creationId xmlns:a16="http://schemas.microsoft.com/office/drawing/2014/main" id="{36DC0ADD-18BB-0E4D-96AE-DC9C5181BEDE}"/>
                </a:ext>
              </a:extLst>
            </p:cNvPr>
            <p:cNvSpPr>
              <a:spLocks noEditPoints="1"/>
            </p:cNvSpPr>
            <p:nvPr/>
          </p:nvSpPr>
          <p:spPr bwMode="auto">
            <a:xfrm>
              <a:off x="536116" y="1439852"/>
              <a:ext cx="242422" cy="303243"/>
            </a:xfrm>
            <a:custGeom>
              <a:avLst/>
              <a:gdLst>
                <a:gd name="T0" fmla="*/ 128 w 330"/>
                <a:gd name="T1" fmla="*/ 144 h 350"/>
                <a:gd name="T2" fmla="*/ 116 w 330"/>
                <a:gd name="T3" fmla="*/ 138 h 350"/>
                <a:gd name="T4" fmla="*/ 126 w 330"/>
                <a:gd name="T5" fmla="*/ 90 h 350"/>
                <a:gd name="T6" fmla="*/ 188 w 330"/>
                <a:gd name="T7" fmla="*/ 52 h 350"/>
                <a:gd name="T8" fmla="*/ 210 w 330"/>
                <a:gd name="T9" fmla="*/ 14 h 350"/>
                <a:gd name="T10" fmla="*/ 250 w 330"/>
                <a:gd name="T11" fmla="*/ 0 h 350"/>
                <a:gd name="T12" fmla="*/ 260 w 330"/>
                <a:gd name="T13" fmla="*/ 10 h 350"/>
                <a:gd name="T14" fmla="*/ 250 w 330"/>
                <a:gd name="T15" fmla="*/ 20 h 350"/>
                <a:gd name="T16" fmla="*/ 214 w 330"/>
                <a:gd name="T17" fmla="*/ 38 h 350"/>
                <a:gd name="T18" fmla="*/ 206 w 330"/>
                <a:gd name="T19" fmla="*/ 66 h 350"/>
                <a:gd name="T20" fmla="*/ 198 w 330"/>
                <a:gd name="T21" fmla="*/ 72 h 350"/>
                <a:gd name="T22" fmla="*/ 172 w 330"/>
                <a:gd name="T23" fmla="*/ 76 h 350"/>
                <a:gd name="T24" fmla="*/ 136 w 330"/>
                <a:gd name="T25" fmla="*/ 122 h 350"/>
                <a:gd name="T26" fmla="*/ 124 w 330"/>
                <a:gd name="T27" fmla="*/ 6 h 350"/>
                <a:gd name="T28" fmla="*/ 100 w 330"/>
                <a:gd name="T29" fmla="*/ 0 h 350"/>
                <a:gd name="T30" fmla="*/ 46 w 330"/>
                <a:gd name="T31" fmla="*/ 44 h 350"/>
                <a:gd name="T32" fmla="*/ 44 w 330"/>
                <a:gd name="T33" fmla="*/ 80 h 350"/>
                <a:gd name="T34" fmla="*/ 58 w 330"/>
                <a:gd name="T35" fmla="*/ 80 h 350"/>
                <a:gd name="T36" fmla="*/ 64 w 330"/>
                <a:gd name="T37" fmla="*/ 52 h 350"/>
                <a:gd name="T38" fmla="*/ 104 w 330"/>
                <a:gd name="T39" fmla="*/ 20 h 350"/>
                <a:gd name="T40" fmla="*/ 124 w 330"/>
                <a:gd name="T41" fmla="*/ 14 h 350"/>
                <a:gd name="T42" fmla="*/ 246 w 330"/>
                <a:gd name="T43" fmla="*/ 34 h 350"/>
                <a:gd name="T44" fmla="*/ 238 w 330"/>
                <a:gd name="T45" fmla="*/ 54 h 350"/>
                <a:gd name="T46" fmla="*/ 208 w 330"/>
                <a:gd name="T47" fmla="*/ 92 h 350"/>
                <a:gd name="T48" fmla="*/ 180 w 330"/>
                <a:gd name="T49" fmla="*/ 98 h 350"/>
                <a:gd name="T50" fmla="*/ 172 w 330"/>
                <a:gd name="T51" fmla="*/ 118 h 350"/>
                <a:gd name="T52" fmla="*/ 150 w 330"/>
                <a:gd name="T53" fmla="*/ 128 h 350"/>
                <a:gd name="T54" fmla="*/ 150 w 330"/>
                <a:gd name="T55" fmla="*/ 142 h 350"/>
                <a:gd name="T56" fmla="*/ 182 w 330"/>
                <a:gd name="T57" fmla="*/ 136 h 350"/>
                <a:gd name="T58" fmla="*/ 222 w 330"/>
                <a:gd name="T59" fmla="*/ 106 h 350"/>
                <a:gd name="T60" fmla="*/ 258 w 330"/>
                <a:gd name="T61" fmla="*/ 56 h 350"/>
                <a:gd name="T62" fmla="*/ 254 w 330"/>
                <a:gd name="T63" fmla="*/ 34 h 350"/>
                <a:gd name="T64" fmla="*/ 158 w 330"/>
                <a:gd name="T65" fmla="*/ 6 h 350"/>
                <a:gd name="T66" fmla="*/ 144 w 330"/>
                <a:gd name="T67" fmla="*/ 0 h 350"/>
                <a:gd name="T68" fmla="*/ 138 w 330"/>
                <a:gd name="T69" fmla="*/ 16 h 350"/>
                <a:gd name="T70" fmla="*/ 124 w 330"/>
                <a:gd name="T71" fmla="*/ 36 h 350"/>
                <a:gd name="T72" fmla="*/ 106 w 330"/>
                <a:gd name="T73" fmla="*/ 42 h 350"/>
                <a:gd name="T74" fmla="*/ 96 w 330"/>
                <a:gd name="T75" fmla="*/ 52 h 350"/>
                <a:gd name="T76" fmla="*/ 106 w 330"/>
                <a:gd name="T77" fmla="*/ 62 h 350"/>
                <a:gd name="T78" fmla="*/ 136 w 330"/>
                <a:gd name="T79" fmla="*/ 52 h 350"/>
                <a:gd name="T80" fmla="*/ 158 w 330"/>
                <a:gd name="T81" fmla="*/ 20 h 350"/>
                <a:gd name="T82" fmla="*/ 242 w 330"/>
                <a:gd name="T83" fmla="*/ 258 h 350"/>
                <a:gd name="T84" fmla="*/ 128 w 330"/>
                <a:gd name="T85" fmla="*/ 252 h 350"/>
                <a:gd name="T86" fmla="*/ 138 w 330"/>
                <a:gd name="T87" fmla="*/ 164 h 350"/>
                <a:gd name="T88" fmla="*/ 114 w 330"/>
                <a:gd name="T89" fmla="*/ 162 h 350"/>
                <a:gd name="T90" fmla="*/ 82 w 330"/>
                <a:gd name="T91" fmla="*/ 258 h 350"/>
                <a:gd name="T92" fmla="*/ 60 w 330"/>
                <a:gd name="T93" fmla="*/ 102 h 350"/>
                <a:gd name="T94" fmla="*/ 38 w 330"/>
                <a:gd name="T95" fmla="*/ 104 h 350"/>
                <a:gd name="T96" fmla="*/ 10 w 330"/>
                <a:gd name="T97" fmla="*/ 258 h 350"/>
                <a:gd name="T98" fmla="*/ 0 w 330"/>
                <a:gd name="T99" fmla="*/ 340 h 350"/>
                <a:gd name="T100" fmla="*/ 10 w 330"/>
                <a:gd name="T101" fmla="*/ 350 h 350"/>
                <a:gd name="T102" fmla="*/ 330 w 330"/>
                <a:gd name="T103" fmla="*/ 344 h 350"/>
                <a:gd name="T104" fmla="*/ 330 w 330"/>
                <a:gd name="T105" fmla="*/ 268 h 350"/>
                <a:gd name="T106" fmla="*/ 76 w 330"/>
                <a:gd name="T107" fmla="*/ 314 h 350"/>
                <a:gd name="T108" fmla="*/ 154 w 330"/>
                <a:gd name="T109" fmla="*/ 314 h 350"/>
                <a:gd name="T110" fmla="*/ 232 w 330"/>
                <a:gd name="T111" fmla="*/ 314 h 350"/>
                <a:gd name="T112" fmla="*/ 308 w 330"/>
                <a:gd name="T113" fmla="*/ 31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0" h="350">
                  <a:moveTo>
                    <a:pt x="134" y="134"/>
                  </a:moveTo>
                  <a:lnTo>
                    <a:pt x="134" y="134"/>
                  </a:lnTo>
                  <a:lnTo>
                    <a:pt x="134" y="138"/>
                  </a:lnTo>
                  <a:lnTo>
                    <a:pt x="132" y="142"/>
                  </a:lnTo>
                  <a:lnTo>
                    <a:pt x="128" y="144"/>
                  </a:lnTo>
                  <a:lnTo>
                    <a:pt x="124" y="144"/>
                  </a:lnTo>
                  <a:lnTo>
                    <a:pt x="124" y="144"/>
                  </a:lnTo>
                  <a:lnTo>
                    <a:pt x="120" y="144"/>
                  </a:lnTo>
                  <a:lnTo>
                    <a:pt x="118" y="142"/>
                  </a:lnTo>
                  <a:lnTo>
                    <a:pt x="116" y="138"/>
                  </a:lnTo>
                  <a:lnTo>
                    <a:pt x="114" y="134"/>
                  </a:lnTo>
                  <a:lnTo>
                    <a:pt x="114" y="134"/>
                  </a:lnTo>
                  <a:lnTo>
                    <a:pt x="116" y="118"/>
                  </a:lnTo>
                  <a:lnTo>
                    <a:pt x="120" y="104"/>
                  </a:lnTo>
                  <a:lnTo>
                    <a:pt x="126" y="90"/>
                  </a:lnTo>
                  <a:lnTo>
                    <a:pt x="136" y="78"/>
                  </a:lnTo>
                  <a:lnTo>
                    <a:pt x="146" y="68"/>
                  </a:lnTo>
                  <a:lnTo>
                    <a:pt x="160" y="60"/>
                  </a:lnTo>
                  <a:lnTo>
                    <a:pt x="174" y="56"/>
                  </a:lnTo>
                  <a:lnTo>
                    <a:pt x="188" y="52"/>
                  </a:lnTo>
                  <a:lnTo>
                    <a:pt x="188" y="52"/>
                  </a:lnTo>
                  <a:lnTo>
                    <a:pt x="192" y="42"/>
                  </a:lnTo>
                  <a:lnTo>
                    <a:pt x="196" y="32"/>
                  </a:lnTo>
                  <a:lnTo>
                    <a:pt x="202" y="22"/>
                  </a:lnTo>
                  <a:lnTo>
                    <a:pt x="210" y="14"/>
                  </a:lnTo>
                  <a:lnTo>
                    <a:pt x="218" y="8"/>
                  </a:lnTo>
                  <a:lnTo>
                    <a:pt x="228" y="4"/>
                  </a:lnTo>
                  <a:lnTo>
                    <a:pt x="238" y="0"/>
                  </a:lnTo>
                  <a:lnTo>
                    <a:pt x="250" y="0"/>
                  </a:lnTo>
                  <a:lnTo>
                    <a:pt x="250" y="0"/>
                  </a:lnTo>
                  <a:lnTo>
                    <a:pt x="254" y="0"/>
                  </a:lnTo>
                  <a:lnTo>
                    <a:pt x="258" y="2"/>
                  </a:lnTo>
                  <a:lnTo>
                    <a:pt x="260" y="6"/>
                  </a:lnTo>
                  <a:lnTo>
                    <a:pt x="260" y="10"/>
                  </a:lnTo>
                  <a:lnTo>
                    <a:pt x="260" y="10"/>
                  </a:lnTo>
                  <a:lnTo>
                    <a:pt x="260" y="14"/>
                  </a:lnTo>
                  <a:lnTo>
                    <a:pt x="258" y="16"/>
                  </a:lnTo>
                  <a:lnTo>
                    <a:pt x="254" y="18"/>
                  </a:lnTo>
                  <a:lnTo>
                    <a:pt x="250" y="20"/>
                  </a:lnTo>
                  <a:lnTo>
                    <a:pt x="250" y="20"/>
                  </a:lnTo>
                  <a:lnTo>
                    <a:pt x="242" y="20"/>
                  </a:lnTo>
                  <a:lnTo>
                    <a:pt x="234" y="22"/>
                  </a:lnTo>
                  <a:lnTo>
                    <a:pt x="226" y="26"/>
                  </a:lnTo>
                  <a:lnTo>
                    <a:pt x="220" y="32"/>
                  </a:lnTo>
                  <a:lnTo>
                    <a:pt x="214" y="38"/>
                  </a:lnTo>
                  <a:lnTo>
                    <a:pt x="212" y="46"/>
                  </a:lnTo>
                  <a:lnTo>
                    <a:pt x="208" y="52"/>
                  </a:lnTo>
                  <a:lnTo>
                    <a:pt x="208" y="62"/>
                  </a:lnTo>
                  <a:lnTo>
                    <a:pt x="208" y="62"/>
                  </a:lnTo>
                  <a:lnTo>
                    <a:pt x="206" y="66"/>
                  </a:lnTo>
                  <a:lnTo>
                    <a:pt x="204" y="68"/>
                  </a:lnTo>
                  <a:lnTo>
                    <a:pt x="202" y="70"/>
                  </a:lnTo>
                  <a:lnTo>
                    <a:pt x="198" y="72"/>
                  </a:lnTo>
                  <a:lnTo>
                    <a:pt x="198" y="72"/>
                  </a:lnTo>
                  <a:lnTo>
                    <a:pt x="198" y="72"/>
                  </a:lnTo>
                  <a:lnTo>
                    <a:pt x="198" y="72"/>
                  </a:lnTo>
                  <a:lnTo>
                    <a:pt x="198" y="72"/>
                  </a:lnTo>
                  <a:lnTo>
                    <a:pt x="198" y="72"/>
                  </a:lnTo>
                  <a:lnTo>
                    <a:pt x="184" y="72"/>
                  </a:lnTo>
                  <a:lnTo>
                    <a:pt x="172" y="76"/>
                  </a:lnTo>
                  <a:lnTo>
                    <a:pt x="162" y="82"/>
                  </a:lnTo>
                  <a:lnTo>
                    <a:pt x="152" y="90"/>
                  </a:lnTo>
                  <a:lnTo>
                    <a:pt x="146" y="100"/>
                  </a:lnTo>
                  <a:lnTo>
                    <a:pt x="140" y="110"/>
                  </a:lnTo>
                  <a:lnTo>
                    <a:pt x="136" y="122"/>
                  </a:lnTo>
                  <a:lnTo>
                    <a:pt x="134" y="134"/>
                  </a:lnTo>
                  <a:lnTo>
                    <a:pt x="134" y="134"/>
                  </a:lnTo>
                  <a:close/>
                  <a:moveTo>
                    <a:pt x="124" y="10"/>
                  </a:moveTo>
                  <a:lnTo>
                    <a:pt x="124" y="10"/>
                  </a:lnTo>
                  <a:lnTo>
                    <a:pt x="124" y="6"/>
                  </a:lnTo>
                  <a:lnTo>
                    <a:pt x="122" y="2"/>
                  </a:lnTo>
                  <a:lnTo>
                    <a:pt x="118" y="0"/>
                  </a:lnTo>
                  <a:lnTo>
                    <a:pt x="114" y="0"/>
                  </a:lnTo>
                  <a:lnTo>
                    <a:pt x="114" y="0"/>
                  </a:lnTo>
                  <a:lnTo>
                    <a:pt x="100" y="0"/>
                  </a:lnTo>
                  <a:lnTo>
                    <a:pt x="86" y="6"/>
                  </a:lnTo>
                  <a:lnTo>
                    <a:pt x="72" y="12"/>
                  </a:lnTo>
                  <a:lnTo>
                    <a:pt x="62" y="20"/>
                  </a:lnTo>
                  <a:lnTo>
                    <a:pt x="52" y="32"/>
                  </a:lnTo>
                  <a:lnTo>
                    <a:pt x="46" y="44"/>
                  </a:lnTo>
                  <a:lnTo>
                    <a:pt x="42" y="58"/>
                  </a:lnTo>
                  <a:lnTo>
                    <a:pt x="40" y="74"/>
                  </a:lnTo>
                  <a:lnTo>
                    <a:pt x="40" y="74"/>
                  </a:lnTo>
                  <a:lnTo>
                    <a:pt x="40" y="78"/>
                  </a:lnTo>
                  <a:lnTo>
                    <a:pt x="44" y="80"/>
                  </a:lnTo>
                  <a:lnTo>
                    <a:pt x="46" y="82"/>
                  </a:lnTo>
                  <a:lnTo>
                    <a:pt x="50" y="84"/>
                  </a:lnTo>
                  <a:lnTo>
                    <a:pt x="50" y="84"/>
                  </a:lnTo>
                  <a:lnTo>
                    <a:pt x="54" y="82"/>
                  </a:lnTo>
                  <a:lnTo>
                    <a:pt x="58" y="80"/>
                  </a:lnTo>
                  <a:lnTo>
                    <a:pt x="60" y="78"/>
                  </a:lnTo>
                  <a:lnTo>
                    <a:pt x="60" y="74"/>
                  </a:lnTo>
                  <a:lnTo>
                    <a:pt x="60" y="74"/>
                  </a:lnTo>
                  <a:lnTo>
                    <a:pt x="62" y="62"/>
                  </a:lnTo>
                  <a:lnTo>
                    <a:pt x="64" y="52"/>
                  </a:lnTo>
                  <a:lnTo>
                    <a:pt x="70" y="44"/>
                  </a:lnTo>
                  <a:lnTo>
                    <a:pt x="76" y="36"/>
                  </a:lnTo>
                  <a:lnTo>
                    <a:pt x="84" y="28"/>
                  </a:lnTo>
                  <a:lnTo>
                    <a:pt x="94" y="24"/>
                  </a:lnTo>
                  <a:lnTo>
                    <a:pt x="104" y="20"/>
                  </a:lnTo>
                  <a:lnTo>
                    <a:pt x="114" y="20"/>
                  </a:lnTo>
                  <a:lnTo>
                    <a:pt x="114" y="20"/>
                  </a:lnTo>
                  <a:lnTo>
                    <a:pt x="118" y="18"/>
                  </a:lnTo>
                  <a:lnTo>
                    <a:pt x="122" y="16"/>
                  </a:lnTo>
                  <a:lnTo>
                    <a:pt x="124" y="14"/>
                  </a:lnTo>
                  <a:lnTo>
                    <a:pt x="124" y="10"/>
                  </a:lnTo>
                  <a:lnTo>
                    <a:pt x="124" y="10"/>
                  </a:lnTo>
                  <a:close/>
                  <a:moveTo>
                    <a:pt x="250" y="32"/>
                  </a:moveTo>
                  <a:lnTo>
                    <a:pt x="250" y="32"/>
                  </a:lnTo>
                  <a:lnTo>
                    <a:pt x="246" y="34"/>
                  </a:lnTo>
                  <a:lnTo>
                    <a:pt x="242" y="36"/>
                  </a:lnTo>
                  <a:lnTo>
                    <a:pt x="240" y="38"/>
                  </a:lnTo>
                  <a:lnTo>
                    <a:pt x="240" y="42"/>
                  </a:lnTo>
                  <a:lnTo>
                    <a:pt x="240" y="42"/>
                  </a:lnTo>
                  <a:lnTo>
                    <a:pt x="238" y="54"/>
                  </a:lnTo>
                  <a:lnTo>
                    <a:pt x="236" y="62"/>
                  </a:lnTo>
                  <a:lnTo>
                    <a:pt x="230" y="72"/>
                  </a:lnTo>
                  <a:lnTo>
                    <a:pt x="224" y="80"/>
                  </a:lnTo>
                  <a:lnTo>
                    <a:pt x="216" y="86"/>
                  </a:lnTo>
                  <a:lnTo>
                    <a:pt x="208" y="92"/>
                  </a:lnTo>
                  <a:lnTo>
                    <a:pt x="198" y="94"/>
                  </a:lnTo>
                  <a:lnTo>
                    <a:pt x="188" y="96"/>
                  </a:lnTo>
                  <a:lnTo>
                    <a:pt x="188" y="96"/>
                  </a:lnTo>
                  <a:lnTo>
                    <a:pt x="184" y="96"/>
                  </a:lnTo>
                  <a:lnTo>
                    <a:pt x="180" y="98"/>
                  </a:lnTo>
                  <a:lnTo>
                    <a:pt x="178" y="102"/>
                  </a:lnTo>
                  <a:lnTo>
                    <a:pt x="178" y="106"/>
                  </a:lnTo>
                  <a:lnTo>
                    <a:pt x="178" y="106"/>
                  </a:lnTo>
                  <a:lnTo>
                    <a:pt x="176" y="112"/>
                  </a:lnTo>
                  <a:lnTo>
                    <a:pt x="172" y="118"/>
                  </a:lnTo>
                  <a:lnTo>
                    <a:pt x="166" y="124"/>
                  </a:lnTo>
                  <a:lnTo>
                    <a:pt x="158" y="124"/>
                  </a:lnTo>
                  <a:lnTo>
                    <a:pt x="158" y="124"/>
                  </a:lnTo>
                  <a:lnTo>
                    <a:pt x="154" y="126"/>
                  </a:lnTo>
                  <a:lnTo>
                    <a:pt x="150" y="128"/>
                  </a:lnTo>
                  <a:lnTo>
                    <a:pt x="148" y="130"/>
                  </a:lnTo>
                  <a:lnTo>
                    <a:pt x="148" y="134"/>
                  </a:lnTo>
                  <a:lnTo>
                    <a:pt x="148" y="134"/>
                  </a:lnTo>
                  <a:lnTo>
                    <a:pt x="148" y="138"/>
                  </a:lnTo>
                  <a:lnTo>
                    <a:pt x="150" y="142"/>
                  </a:lnTo>
                  <a:lnTo>
                    <a:pt x="154" y="144"/>
                  </a:lnTo>
                  <a:lnTo>
                    <a:pt x="158" y="144"/>
                  </a:lnTo>
                  <a:lnTo>
                    <a:pt x="158" y="144"/>
                  </a:lnTo>
                  <a:lnTo>
                    <a:pt x="170" y="142"/>
                  </a:lnTo>
                  <a:lnTo>
                    <a:pt x="182" y="136"/>
                  </a:lnTo>
                  <a:lnTo>
                    <a:pt x="190" y="126"/>
                  </a:lnTo>
                  <a:lnTo>
                    <a:pt x="196" y="114"/>
                  </a:lnTo>
                  <a:lnTo>
                    <a:pt x="196" y="114"/>
                  </a:lnTo>
                  <a:lnTo>
                    <a:pt x="208" y="112"/>
                  </a:lnTo>
                  <a:lnTo>
                    <a:pt x="222" y="106"/>
                  </a:lnTo>
                  <a:lnTo>
                    <a:pt x="232" y="100"/>
                  </a:lnTo>
                  <a:lnTo>
                    <a:pt x="242" y="90"/>
                  </a:lnTo>
                  <a:lnTo>
                    <a:pt x="250" y="80"/>
                  </a:lnTo>
                  <a:lnTo>
                    <a:pt x="256" y="68"/>
                  </a:lnTo>
                  <a:lnTo>
                    <a:pt x="258" y="56"/>
                  </a:lnTo>
                  <a:lnTo>
                    <a:pt x="260" y="42"/>
                  </a:lnTo>
                  <a:lnTo>
                    <a:pt x="260" y="42"/>
                  </a:lnTo>
                  <a:lnTo>
                    <a:pt x="260" y="38"/>
                  </a:lnTo>
                  <a:lnTo>
                    <a:pt x="258" y="36"/>
                  </a:lnTo>
                  <a:lnTo>
                    <a:pt x="254" y="34"/>
                  </a:lnTo>
                  <a:lnTo>
                    <a:pt x="250" y="32"/>
                  </a:lnTo>
                  <a:lnTo>
                    <a:pt x="250" y="32"/>
                  </a:lnTo>
                  <a:close/>
                  <a:moveTo>
                    <a:pt x="158" y="10"/>
                  </a:moveTo>
                  <a:lnTo>
                    <a:pt x="158" y="10"/>
                  </a:lnTo>
                  <a:lnTo>
                    <a:pt x="158" y="6"/>
                  </a:lnTo>
                  <a:lnTo>
                    <a:pt x="156" y="2"/>
                  </a:lnTo>
                  <a:lnTo>
                    <a:pt x="152" y="0"/>
                  </a:lnTo>
                  <a:lnTo>
                    <a:pt x="148" y="0"/>
                  </a:lnTo>
                  <a:lnTo>
                    <a:pt x="148" y="0"/>
                  </a:lnTo>
                  <a:lnTo>
                    <a:pt x="144" y="0"/>
                  </a:lnTo>
                  <a:lnTo>
                    <a:pt x="142" y="2"/>
                  </a:lnTo>
                  <a:lnTo>
                    <a:pt x="138" y="6"/>
                  </a:lnTo>
                  <a:lnTo>
                    <a:pt x="138" y="10"/>
                  </a:lnTo>
                  <a:lnTo>
                    <a:pt x="138" y="10"/>
                  </a:lnTo>
                  <a:lnTo>
                    <a:pt x="138" y="16"/>
                  </a:lnTo>
                  <a:lnTo>
                    <a:pt x="136" y="22"/>
                  </a:lnTo>
                  <a:lnTo>
                    <a:pt x="132" y="26"/>
                  </a:lnTo>
                  <a:lnTo>
                    <a:pt x="128" y="32"/>
                  </a:lnTo>
                  <a:lnTo>
                    <a:pt x="128" y="32"/>
                  </a:lnTo>
                  <a:lnTo>
                    <a:pt x="124" y="36"/>
                  </a:lnTo>
                  <a:lnTo>
                    <a:pt x="118" y="38"/>
                  </a:lnTo>
                  <a:lnTo>
                    <a:pt x="112" y="40"/>
                  </a:lnTo>
                  <a:lnTo>
                    <a:pt x="106" y="42"/>
                  </a:lnTo>
                  <a:lnTo>
                    <a:pt x="106" y="42"/>
                  </a:lnTo>
                  <a:lnTo>
                    <a:pt x="106" y="42"/>
                  </a:lnTo>
                  <a:lnTo>
                    <a:pt x="102" y="42"/>
                  </a:lnTo>
                  <a:lnTo>
                    <a:pt x="100" y="44"/>
                  </a:lnTo>
                  <a:lnTo>
                    <a:pt x="98" y="48"/>
                  </a:lnTo>
                  <a:lnTo>
                    <a:pt x="96" y="52"/>
                  </a:lnTo>
                  <a:lnTo>
                    <a:pt x="96" y="52"/>
                  </a:lnTo>
                  <a:lnTo>
                    <a:pt x="98" y="56"/>
                  </a:lnTo>
                  <a:lnTo>
                    <a:pt x="100" y="58"/>
                  </a:lnTo>
                  <a:lnTo>
                    <a:pt x="102" y="60"/>
                  </a:lnTo>
                  <a:lnTo>
                    <a:pt x="106" y="62"/>
                  </a:lnTo>
                  <a:lnTo>
                    <a:pt x="106" y="62"/>
                  </a:lnTo>
                  <a:lnTo>
                    <a:pt x="106" y="62"/>
                  </a:lnTo>
                  <a:lnTo>
                    <a:pt x="106" y="62"/>
                  </a:lnTo>
                  <a:lnTo>
                    <a:pt x="116" y="60"/>
                  </a:lnTo>
                  <a:lnTo>
                    <a:pt x="126" y="58"/>
                  </a:lnTo>
                  <a:lnTo>
                    <a:pt x="136" y="52"/>
                  </a:lnTo>
                  <a:lnTo>
                    <a:pt x="142" y="46"/>
                  </a:lnTo>
                  <a:lnTo>
                    <a:pt x="142" y="46"/>
                  </a:lnTo>
                  <a:lnTo>
                    <a:pt x="150" y="38"/>
                  </a:lnTo>
                  <a:lnTo>
                    <a:pt x="154" y="30"/>
                  </a:lnTo>
                  <a:lnTo>
                    <a:pt x="158" y="20"/>
                  </a:lnTo>
                  <a:lnTo>
                    <a:pt x="158" y="10"/>
                  </a:lnTo>
                  <a:lnTo>
                    <a:pt x="158" y="10"/>
                  </a:lnTo>
                  <a:close/>
                  <a:moveTo>
                    <a:pt x="330" y="268"/>
                  </a:moveTo>
                  <a:lnTo>
                    <a:pt x="330" y="190"/>
                  </a:lnTo>
                  <a:lnTo>
                    <a:pt x="242" y="258"/>
                  </a:lnTo>
                  <a:lnTo>
                    <a:pt x="242" y="190"/>
                  </a:lnTo>
                  <a:lnTo>
                    <a:pt x="154" y="258"/>
                  </a:lnTo>
                  <a:lnTo>
                    <a:pt x="148" y="258"/>
                  </a:lnTo>
                  <a:lnTo>
                    <a:pt x="122" y="258"/>
                  </a:lnTo>
                  <a:lnTo>
                    <a:pt x="128" y="252"/>
                  </a:lnTo>
                  <a:lnTo>
                    <a:pt x="146" y="240"/>
                  </a:lnTo>
                  <a:lnTo>
                    <a:pt x="140" y="172"/>
                  </a:lnTo>
                  <a:lnTo>
                    <a:pt x="140" y="172"/>
                  </a:lnTo>
                  <a:lnTo>
                    <a:pt x="140" y="168"/>
                  </a:lnTo>
                  <a:lnTo>
                    <a:pt x="138" y="164"/>
                  </a:lnTo>
                  <a:lnTo>
                    <a:pt x="134" y="162"/>
                  </a:lnTo>
                  <a:lnTo>
                    <a:pt x="130" y="162"/>
                  </a:lnTo>
                  <a:lnTo>
                    <a:pt x="118" y="162"/>
                  </a:lnTo>
                  <a:lnTo>
                    <a:pt x="118" y="162"/>
                  </a:lnTo>
                  <a:lnTo>
                    <a:pt x="114" y="162"/>
                  </a:lnTo>
                  <a:lnTo>
                    <a:pt x="112" y="164"/>
                  </a:lnTo>
                  <a:lnTo>
                    <a:pt x="110" y="168"/>
                  </a:lnTo>
                  <a:lnTo>
                    <a:pt x="108" y="172"/>
                  </a:lnTo>
                  <a:lnTo>
                    <a:pt x="100" y="258"/>
                  </a:lnTo>
                  <a:lnTo>
                    <a:pt x="82" y="258"/>
                  </a:lnTo>
                  <a:lnTo>
                    <a:pt x="66" y="110"/>
                  </a:lnTo>
                  <a:lnTo>
                    <a:pt x="66" y="110"/>
                  </a:lnTo>
                  <a:lnTo>
                    <a:pt x="66" y="106"/>
                  </a:lnTo>
                  <a:lnTo>
                    <a:pt x="64" y="104"/>
                  </a:lnTo>
                  <a:lnTo>
                    <a:pt x="60" y="102"/>
                  </a:lnTo>
                  <a:lnTo>
                    <a:pt x="56" y="100"/>
                  </a:lnTo>
                  <a:lnTo>
                    <a:pt x="44" y="100"/>
                  </a:lnTo>
                  <a:lnTo>
                    <a:pt x="44" y="100"/>
                  </a:lnTo>
                  <a:lnTo>
                    <a:pt x="40" y="102"/>
                  </a:lnTo>
                  <a:lnTo>
                    <a:pt x="38" y="104"/>
                  </a:lnTo>
                  <a:lnTo>
                    <a:pt x="36" y="106"/>
                  </a:lnTo>
                  <a:lnTo>
                    <a:pt x="34" y="110"/>
                  </a:lnTo>
                  <a:lnTo>
                    <a:pt x="18" y="258"/>
                  </a:lnTo>
                  <a:lnTo>
                    <a:pt x="10" y="258"/>
                  </a:lnTo>
                  <a:lnTo>
                    <a:pt x="10" y="258"/>
                  </a:lnTo>
                  <a:lnTo>
                    <a:pt x="6" y="260"/>
                  </a:lnTo>
                  <a:lnTo>
                    <a:pt x="2" y="262"/>
                  </a:lnTo>
                  <a:lnTo>
                    <a:pt x="0" y="264"/>
                  </a:lnTo>
                  <a:lnTo>
                    <a:pt x="0" y="268"/>
                  </a:lnTo>
                  <a:lnTo>
                    <a:pt x="0" y="340"/>
                  </a:lnTo>
                  <a:lnTo>
                    <a:pt x="0" y="340"/>
                  </a:lnTo>
                  <a:lnTo>
                    <a:pt x="0" y="344"/>
                  </a:lnTo>
                  <a:lnTo>
                    <a:pt x="2" y="348"/>
                  </a:lnTo>
                  <a:lnTo>
                    <a:pt x="6" y="350"/>
                  </a:lnTo>
                  <a:lnTo>
                    <a:pt x="10" y="350"/>
                  </a:lnTo>
                  <a:lnTo>
                    <a:pt x="320" y="350"/>
                  </a:lnTo>
                  <a:lnTo>
                    <a:pt x="320" y="350"/>
                  </a:lnTo>
                  <a:lnTo>
                    <a:pt x="324" y="350"/>
                  </a:lnTo>
                  <a:lnTo>
                    <a:pt x="328" y="348"/>
                  </a:lnTo>
                  <a:lnTo>
                    <a:pt x="330" y="344"/>
                  </a:lnTo>
                  <a:lnTo>
                    <a:pt x="330" y="340"/>
                  </a:lnTo>
                  <a:lnTo>
                    <a:pt x="330" y="268"/>
                  </a:lnTo>
                  <a:lnTo>
                    <a:pt x="330" y="268"/>
                  </a:lnTo>
                  <a:lnTo>
                    <a:pt x="330" y="268"/>
                  </a:lnTo>
                  <a:lnTo>
                    <a:pt x="330" y="268"/>
                  </a:lnTo>
                  <a:close/>
                  <a:moveTo>
                    <a:pt x="76" y="314"/>
                  </a:moveTo>
                  <a:lnTo>
                    <a:pt x="22" y="314"/>
                  </a:lnTo>
                  <a:lnTo>
                    <a:pt x="22" y="288"/>
                  </a:lnTo>
                  <a:lnTo>
                    <a:pt x="76" y="288"/>
                  </a:lnTo>
                  <a:lnTo>
                    <a:pt x="76" y="314"/>
                  </a:lnTo>
                  <a:close/>
                  <a:moveTo>
                    <a:pt x="154" y="314"/>
                  </a:moveTo>
                  <a:lnTo>
                    <a:pt x="100" y="314"/>
                  </a:lnTo>
                  <a:lnTo>
                    <a:pt x="100" y="288"/>
                  </a:lnTo>
                  <a:lnTo>
                    <a:pt x="154" y="288"/>
                  </a:lnTo>
                  <a:lnTo>
                    <a:pt x="154" y="314"/>
                  </a:lnTo>
                  <a:close/>
                  <a:moveTo>
                    <a:pt x="232" y="314"/>
                  </a:moveTo>
                  <a:lnTo>
                    <a:pt x="176" y="314"/>
                  </a:lnTo>
                  <a:lnTo>
                    <a:pt x="176" y="288"/>
                  </a:lnTo>
                  <a:lnTo>
                    <a:pt x="232" y="288"/>
                  </a:lnTo>
                  <a:lnTo>
                    <a:pt x="232" y="314"/>
                  </a:lnTo>
                  <a:close/>
                  <a:moveTo>
                    <a:pt x="308" y="314"/>
                  </a:moveTo>
                  <a:lnTo>
                    <a:pt x="254" y="314"/>
                  </a:lnTo>
                  <a:lnTo>
                    <a:pt x="254" y="288"/>
                  </a:lnTo>
                  <a:lnTo>
                    <a:pt x="308" y="288"/>
                  </a:lnTo>
                  <a:lnTo>
                    <a:pt x="308" y="314"/>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97" name="Group 96">
            <a:extLst>
              <a:ext uri="{FF2B5EF4-FFF2-40B4-BE49-F238E27FC236}">
                <a16:creationId xmlns:a16="http://schemas.microsoft.com/office/drawing/2014/main" id="{055B02CF-1E46-684D-9121-422D32A30254}"/>
              </a:ext>
            </a:extLst>
          </p:cNvPr>
          <p:cNvGrpSpPr/>
          <p:nvPr/>
        </p:nvGrpSpPr>
        <p:grpSpPr>
          <a:xfrm>
            <a:off x="457200" y="2230329"/>
            <a:ext cx="339400" cy="339400"/>
            <a:chOff x="417604" y="2747458"/>
            <a:chExt cx="457200" cy="457200"/>
          </a:xfrm>
        </p:grpSpPr>
        <p:sp>
          <p:nvSpPr>
            <p:cNvPr id="98" name="Teardrop 97">
              <a:extLst>
                <a:ext uri="{FF2B5EF4-FFF2-40B4-BE49-F238E27FC236}">
                  <a16:creationId xmlns:a16="http://schemas.microsoft.com/office/drawing/2014/main" id="{B56876BA-2474-4544-9836-ACB9012C1619}"/>
                </a:ext>
              </a:extLst>
            </p:cNvPr>
            <p:cNvSpPr/>
            <p:nvPr/>
          </p:nvSpPr>
          <p:spPr bwMode="ltGray">
            <a:xfrm rot="2700000">
              <a:off x="417604" y="2747458"/>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00" name="Group 99">
              <a:extLst>
                <a:ext uri="{FF2B5EF4-FFF2-40B4-BE49-F238E27FC236}">
                  <a16:creationId xmlns:a16="http://schemas.microsoft.com/office/drawing/2014/main" id="{6978F9EE-FA6D-3D44-BF21-BBCD9D36A003}"/>
                </a:ext>
              </a:extLst>
            </p:cNvPr>
            <p:cNvGrpSpPr/>
            <p:nvPr/>
          </p:nvGrpSpPr>
          <p:grpSpPr>
            <a:xfrm>
              <a:off x="449324" y="2768441"/>
              <a:ext cx="411480" cy="411480"/>
              <a:chOff x="451708" y="3396558"/>
              <a:chExt cx="612000" cy="612000"/>
            </a:xfrm>
          </p:grpSpPr>
          <p:sp>
            <p:nvSpPr>
              <p:cNvPr id="101" name="Oval 100">
                <a:extLst>
                  <a:ext uri="{FF2B5EF4-FFF2-40B4-BE49-F238E27FC236}">
                    <a16:creationId xmlns:a16="http://schemas.microsoft.com/office/drawing/2014/main" id="{E2FBE843-0D3F-C44B-8919-0D9B5535802E}"/>
                  </a:ext>
                </a:extLst>
              </p:cNvPr>
              <p:cNvSpPr/>
              <p:nvPr/>
            </p:nvSpPr>
            <p:spPr bwMode="ltGray">
              <a:xfrm>
                <a:off x="451708" y="3396558"/>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02" name="Freeform 4953">
                <a:extLst>
                  <a:ext uri="{FF2B5EF4-FFF2-40B4-BE49-F238E27FC236}">
                    <a16:creationId xmlns:a16="http://schemas.microsoft.com/office/drawing/2014/main" id="{0C083F31-9D6A-434F-B8B2-B292D7E6683F}"/>
                  </a:ext>
                </a:extLst>
              </p:cNvPr>
              <p:cNvSpPr>
                <a:spLocks noEditPoints="1"/>
              </p:cNvSpPr>
              <p:nvPr/>
            </p:nvSpPr>
            <p:spPr bwMode="auto">
              <a:xfrm>
                <a:off x="562823" y="3539446"/>
                <a:ext cx="430759" cy="343639"/>
              </a:xfrm>
              <a:custGeom>
                <a:avLst/>
                <a:gdLst>
                  <a:gd name="T0" fmla="*/ 28 w 356"/>
                  <a:gd name="T1" fmla="*/ 142 h 284"/>
                  <a:gd name="T2" fmla="*/ 40 w 356"/>
                  <a:gd name="T3" fmla="*/ 138 h 284"/>
                  <a:gd name="T4" fmla="*/ 34 w 356"/>
                  <a:gd name="T5" fmla="*/ 158 h 284"/>
                  <a:gd name="T6" fmla="*/ 28 w 356"/>
                  <a:gd name="T7" fmla="*/ 154 h 284"/>
                  <a:gd name="T8" fmla="*/ 28 w 356"/>
                  <a:gd name="T9" fmla="*/ 146 h 284"/>
                  <a:gd name="T10" fmla="*/ 238 w 356"/>
                  <a:gd name="T11" fmla="*/ 68 h 284"/>
                  <a:gd name="T12" fmla="*/ 312 w 356"/>
                  <a:gd name="T13" fmla="*/ 44 h 284"/>
                  <a:gd name="T14" fmla="*/ 330 w 356"/>
                  <a:gd name="T15" fmla="*/ 52 h 284"/>
                  <a:gd name="T16" fmla="*/ 354 w 356"/>
                  <a:gd name="T17" fmla="*/ 36 h 284"/>
                  <a:gd name="T18" fmla="*/ 354 w 356"/>
                  <a:gd name="T19" fmla="*/ 16 h 284"/>
                  <a:gd name="T20" fmla="*/ 330 w 356"/>
                  <a:gd name="T21" fmla="*/ 0 h 284"/>
                  <a:gd name="T22" fmla="*/ 312 w 356"/>
                  <a:gd name="T23" fmla="*/ 8 h 284"/>
                  <a:gd name="T24" fmla="*/ 230 w 356"/>
                  <a:gd name="T25" fmla="*/ 50 h 284"/>
                  <a:gd name="T26" fmla="*/ 228 w 356"/>
                  <a:gd name="T27" fmla="*/ 50 h 284"/>
                  <a:gd name="T28" fmla="*/ 222 w 356"/>
                  <a:gd name="T29" fmla="*/ 56 h 284"/>
                  <a:gd name="T30" fmla="*/ 216 w 356"/>
                  <a:gd name="T31" fmla="*/ 100 h 284"/>
                  <a:gd name="T32" fmla="*/ 118 w 356"/>
                  <a:gd name="T33" fmla="*/ 158 h 284"/>
                  <a:gd name="T34" fmla="*/ 150 w 356"/>
                  <a:gd name="T35" fmla="*/ 186 h 284"/>
                  <a:gd name="T36" fmla="*/ 152 w 356"/>
                  <a:gd name="T37" fmla="*/ 186 h 284"/>
                  <a:gd name="T38" fmla="*/ 194 w 356"/>
                  <a:gd name="T39" fmla="*/ 134 h 284"/>
                  <a:gd name="T40" fmla="*/ 16 w 356"/>
                  <a:gd name="T41" fmla="*/ 268 h 284"/>
                  <a:gd name="T42" fmla="*/ 0 w 356"/>
                  <a:gd name="T43" fmla="*/ 284 h 284"/>
                  <a:gd name="T44" fmla="*/ 310 w 356"/>
                  <a:gd name="T45" fmla="*/ 182 h 284"/>
                  <a:gd name="T46" fmla="*/ 236 w 356"/>
                  <a:gd name="T47" fmla="*/ 156 h 284"/>
                  <a:gd name="T48" fmla="*/ 228 w 356"/>
                  <a:gd name="T49" fmla="*/ 152 h 284"/>
                  <a:gd name="T50" fmla="*/ 160 w 356"/>
                  <a:gd name="T51" fmla="*/ 92 h 284"/>
                  <a:gd name="T52" fmla="*/ 148 w 356"/>
                  <a:gd name="T53" fmla="*/ 92 h 284"/>
                  <a:gd name="T54" fmla="*/ 78 w 356"/>
                  <a:gd name="T55" fmla="*/ 218 h 284"/>
                  <a:gd name="T56" fmla="*/ 78 w 356"/>
                  <a:gd name="T57" fmla="*/ 236 h 284"/>
                  <a:gd name="T58" fmla="*/ 54 w 356"/>
                  <a:gd name="T59" fmla="*/ 252 h 284"/>
                  <a:gd name="T60" fmla="*/ 36 w 356"/>
                  <a:gd name="T61" fmla="*/ 244 h 284"/>
                  <a:gd name="T62" fmla="*/ 28 w 356"/>
                  <a:gd name="T63" fmla="*/ 226 h 284"/>
                  <a:gd name="T64" fmla="*/ 44 w 356"/>
                  <a:gd name="T65" fmla="*/ 202 h 284"/>
                  <a:gd name="T66" fmla="*/ 56 w 356"/>
                  <a:gd name="T67" fmla="*/ 200 h 284"/>
                  <a:gd name="T68" fmla="*/ 128 w 356"/>
                  <a:gd name="T69" fmla="*/ 74 h 284"/>
                  <a:gd name="T70" fmla="*/ 130 w 356"/>
                  <a:gd name="T71" fmla="*/ 56 h 284"/>
                  <a:gd name="T72" fmla="*/ 152 w 356"/>
                  <a:gd name="T73" fmla="*/ 42 h 284"/>
                  <a:gd name="T74" fmla="*/ 172 w 356"/>
                  <a:gd name="T75" fmla="*/ 48 h 284"/>
                  <a:gd name="T76" fmla="*/ 178 w 356"/>
                  <a:gd name="T77" fmla="*/ 68 h 284"/>
                  <a:gd name="T78" fmla="*/ 310 w 356"/>
                  <a:gd name="T79" fmla="*/ 136 h 284"/>
                  <a:gd name="T80" fmla="*/ 310 w 356"/>
                  <a:gd name="T81" fmla="*/ 182 h 284"/>
                  <a:gd name="T82" fmla="*/ 162 w 356"/>
                  <a:gd name="T83" fmla="*/ 64 h 284"/>
                  <a:gd name="T84" fmla="*/ 152 w 356"/>
                  <a:gd name="T85" fmla="*/ 58 h 284"/>
                  <a:gd name="T86" fmla="*/ 146 w 356"/>
                  <a:gd name="T87" fmla="*/ 60 h 284"/>
                  <a:gd name="T88" fmla="*/ 144 w 356"/>
                  <a:gd name="T89" fmla="*/ 68 h 284"/>
                  <a:gd name="T90" fmla="*/ 150 w 356"/>
                  <a:gd name="T91" fmla="*/ 76 h 284"/>
                  <a:gd name="T92" fmla="*/ 156 w 356"/>
                  <a:gd name="T93" fmla="*/ 76 h 284"/>
                  <a:gd name="T94" fmla="*/ 162 w 356"/>
                  <a:gd name="T95" fmla="*/ 6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6" h="284">
                    <a:moveTo>
                      <a:pt x="28" y="146"/>
                    </a:moveTo>
                    <a:lnTo>
                      <a:pt x="28" y="146"/>
                    </a:lnTo>
                    <a:lnTo>
                      <a:pt x="28" y="142"/>
                    </a:lnTo>
                    <a:lnTo>
                      <a:pt x="32" y="140"/>
                    </a:lnTo>
                    <a:lnTo>
                      <a:pt x="36" y="138"/>
                    </a:lnTo>
                    <a:lnTo>
                      <a:pt x="40" y="138"/>
                    </a:lnTo>
                    <a:lnTo>
                      <a:pt x="78" y="148"/>
                    </a:lnTo>
                    <a:lnTo>
                      <a:pt x="66" y="166"/>
                    </a:lnTo>
                    <a:lnTo>
                      <a:pt x="34" y="158"/>
                    </a:lnTo>
                    <a:lnTo>
                      <a:pt x="34" y="158"/>
                    </a:lnTo>
                    <a:lnTo>
                      <a:pt x="32" y="156"/>
                    </a:lnTo>
                    <a:lnTo>
                      <a:pt x="28" y="154"/>
                    </a:lnTo>
                    <a:lnTo>
                      <a:pt x="28" y="150"/>
                    </a:lnTo>
                    <a:lnTo>
                      <a:pt x="28" y="146"/>
                    </a:lnTo>
                    <a:lnTo>
                      <a:pt x="28" y="146"/>
                    </a:lnTo>
                    <a:close/>
                    <a:moveTo>
                      <a:pt x="216" y="100"/>
                    </a:moveTo>
                    <a:lnTo>
                      <a:pt x="238" y="68"/>
                    </a:lnTo>
                    <a:lnTo>
                      <a:pt x="238" y="68"/>
                    </a:lnTo>
                    <a:lnTo>
                      <a:pt x="238" y="68"/>
                    </a:lnTo>
                    <a:lnTo>
                      <a:pt x="312" y="44"/>
                    </a:lnTo>
                    <a:lnTo>
                      <a:pt x="312" y="44"/>
                    </a:lnTo>
                    <a:lnTo>
                      <a:pt x="320" y="50"/>
                    </a:lnTo>
                    <a:lnTo>
                      <a:pt x="330" y="52"/>
                    </a:lnTo>
                    <a:lnTo>
                      <a:pt x="330" y="52"/>
                    </a:lnTo>
                    <a:lnTo>
                      <a:pt x="340" y="50"/>
                    </a:lnTo>
                    <a:lnTo>
                      <a:pt x="348" y="44"/>
                    </a:lnTo>
                    <a:lnTo>
                      <a:pt x="354" y="36"/>
                    </a:lnTo>
                    <a:lnTo>
                      <a:pt x="356" y="26"/>
                    </a:lnTo>
                    <a:lnTo>
                      <a:pt x="356" y="26"/>
                    </a:lnTo>
                    <a:lnTo>
                      <a:pt x="354" y="16"/>
                    </a:lnTo>
                    <a:lnTo>
                      <a:pt x="348" y="8"/>
                    </a:lnTo>
                    <a:lnTo>
                      <a:pt x="340" y="2"/>
                    </a:lnTo>
                    <a:lnTo>
                      <a:pt x="330" y="0"/>
                    </a:lnTo>
                    <a:lnTo>
                      <a:pt x="330" y="0"/>
                    </a:lnTo>
                    <a:lnTo>
                      <a:pt x="320" y="2"/>
                    </a:lnTo>
                    <a:lnTo>
                      <a:pt x="312" y="8"/>
                    </a:lnTo>
                    <a:lnTo>
                      <a:pt x="306" y="16"/>
                    </a:lnTo>
                    <a:lnTo>
                      <a:pt x="304" y="26"/>
                    </a:lnTo>
                    <a:lnTo>
                      <a:pt x="230" y="50"/>
                    </a:lnTo>
                    <a:lnTo>
                      <a:pt x="230" y="50"/>
                    </a:lnTo>
                    <a:lnTo>
                      <a:pt x="228" y="50"/>
                    </a:lnTo>
                    <a:lnTo>
                      <a:pt x="228" y="50"/>
                    </a:lnTo>
                    <a:lnTo>
                      <a:pt x="224" y="52"/>
                    </a:lnTo>
                    <a:lnTo>
                      <a:pt x="222" y="56"/>
                    </a:lnTo>
                    <a:lnTo>
                      <a:pt x="222" y="56"/>
                    </a:lnTo>
                    <a:lnTo>
                      <a:pt x="222" y="56"/>
                    </a:lnTo>
                    <a:lnTo>
                      <a:pt x="202" y="86"/>
                    </a:lnTo>
                    <a:lnTo>
                      <a:pt x="216" y="100"/>
                    </a:lnTo>
                    <a:close/>
                    <a:moveTo>
                      <a:pt x="180" y="118"/>
                    </a:moveTo>
                    <a:lnTo>
                      <a:pt x="148" y="164"/>
                    </a:lnTo>
                    <a:lnTo>
                      <a:pt x="118" y="158"/>
                    </a:lnTo>
                    <a:lnTo>
                      <a:pt x="108" y="176"/>
                    </a:lnTo>
                    <a:lnTo>
                      <a:pt x="146" y="184"/>
                    </a:lnTo>
                    <a:lnTo>
                      <a:pt x="150" y="186"/>
                    </a:lnTo>
                    <a:lnTo>
                      <a:pt x="150" y="186"/>
                    </a:lnTo>
                    <a:lnTo>
                      <a:pt x="152" y="186"/>
                    </a:lnTo>
                    <a:lnTo>
                      <a:pt x="152" y="186"/>
                    </a:lnTo>
                    <a:lnTo>
                      <a:pt x="158" y="184"/>
                    </a:lnTo>
                    <a:lnTo>
                      <a:pt x="162" y="182"/>
                    </a:lnTo>
                    <a:lnTo>
                      <a:pt x="194" y="134"/>
                    </a:lnTo>
                    <a:lnTo>
                      <a:pt x="180" y="118"/>
                    </a:lnTo>
                    <a:close/>
                    <a:moveTo>
                      <a:pt x="346" y="268"/>
                    </a:moveTo>
                    <a:lnTo>
                      <a:pt x="16" y="268"/>
                    </a:lnTo>
                    <a:lnTo>
                      <a:pt x="16" y="16"/>
                    </a:lnTo>
                    <a:lnTo>
                      <a:pt x="0" y="16"/>
                    </a:lnTo>
                    <a:lnTo>
                      <a:pt x="0" y="284"/>
                    </a:lnTo>
                    <a:lnTo>
                      <a:pt x="346" y="284"/>
                    </a:lnTo>
                    <a:lnTo>
                      <a:pt x="346" y="268"/>
                    </a:lnTo>
                    <a:close/>
                    <a:moveTo>
                      <a:pt x="310" y="182"/>
                    </a:moveTo>
                    <a:lnTo>
                      <a:pt x="310" y="156"/>
                    </a:lnTo>
                    <a:lnTo>
                      <a:pt x="236" y="156"/>
                    </a:lnTo>
                    <a:lnTo>
                      <a:pt x="236" y="156"/>
                    </a:lnTo>
                    <a:lnTo>
                      <a:pt x="230" y="154"/>
                    </a:lnTo>
                    <a:lnTo>
                      <a:pt x="230" y="154"/>
                    </a:lnTo>
                    <a:lnTo>
                      <a:pt x="228" y="152"/>
                    </a:lnTo>
                    <a:lnTo>
                      <a:pt x="164" y="90"/>
                    </a:lnTo>
                    <a:lnTo>
                      <a:pt x="164" y="90"/>
                    </a:lnTo>
                    <a:lnTo>
                      <a:pt x="160" y="92"/>
                    </a:lnTo>
                    <a:lnTo>
                      <a:pt x="152" y="92"/>
                    </a:lnTo>
                    <a:lnTo>
                      <a:pt x="152" y="92"/>
                    </a:lnTo>
                    <a:lnTo>
                      <a:pt x="148" y="92"/>
                    </a:lnTo>
                    <a:lnTo>
                      <a:pt x="74" y="210"/>
                    </a:lnTo>
                    <a:lnTo>
                      <a:pt x="74" y="210"/>
                    </a:lnTo>
                    <a:lnTo>
                      <a:pt x="78" y="218"/>
                    </a:lnTo>
                    <a:lnTo>
                      <a:pt x="80" y="226"/>
                    </a:lnTo>
                    <a:lnTo>
                      <a:pt x="80" y="226"/>
                    </a:lnTo>
                    <a:lnTo>
                      <a:pt x="78" y="236"/>
                    </a:lnTo>
                    <a:lnTo>
                      <a:pt x="72" y="244"/>
                    </a:lnTo>
                    <a:lnTo>
                      <a:pt x="64" y="250"/>
                    </a:lnTo>
                    <a:lnTo>
                      <a:pt x="54" y="252"/>
                    </a:lnTo>
                    <a:lnTo>
                      <a:pt x="54" y="252"/>
                    </a:lnTo>
                    <a:lnTo>
                      <a:pt x="44" y="250"/>
                    </a:lnTo>
                    <a:lnTo>
                      <a:pt x="36" y="244"/>
                    </a:lnTo>
                    <a:lnTo>
                      <a:pt x="30" y="236"/>
                    </a:lnTo>
                    <a:lnTo>
                      <a:pt x="28" y="226"/>
                    </a:lnTo>
                    <a:lnTo>
                      <a:pt x="28" y="226"/>
                    </a:lnTo>
                    <a:lnTo>
                      <a:pt x="30" y="216"/>
                    </a:lnTo>
                    <a:lnTo>
                      <a:pt x="36" y="208"/>
                    </a:lnTo>
                    <a:lnTo>
                      <a:pt x="44" y="202"/>
                    </a:lnTo>
                    <a:lnTo>
                      <a:pt x="54" y="200"/>
                    </a:lnTo>
                    <a:lnTo>
                      <a:pt x="54" y="200"/>
                    </a:lnTo>
                    <a:lnTo>
                      <a:pt x="56" y="200"/>
                    </a:lnTo>
                    <a:lnTo>
                      <a:pt x="130" y="80"/>
                    </a:lnTo>
                    <a:lnTo>
                      <a:pt x="130" y="80"/>
                    </a:lnTo>
                    <a:lnTo>
                      <a:pt x="128" y="74"/>
                    </a:lnTo>
                    <a:lnTo>
                      <a:pt x="128" y="68"/>
                    </a:lnTo>
                    <a:lnTo>
                      <a:pt x="128" y="68"/>
                    </a:lnTo>
                    <a:lnTo>
                      <a:pt x="130" y="56"/>
                    </a:lnTo>
                    <a:lnTo>
                      <a:pt x="134" y="48"/>
                    </a:lnTo>
                    <a:lnTo>
                      <a:pt x="142" y="44"/>
                    </a:lnTo>
                    <a:lnTo>
                      <a:pt x="152" y="42"/>
                    </a:lnTo>
                    <a:lnTo>
                      <a:pt x="152" y="42"/>
                    </a:lnTo>
                    <a:lnTo>
                      <a:pt x="164" y="44"/>
                    </a:lnTo>
                    <a:lnTo>
                      <a:pt x="172" y="48"/>
                    </a:lnTo>
                    <a:lnTo>
                      <a:pt x="176" y="56"/>
                    </a:lnTo>
                    <a:lnTo>
                      <a:pt x="178" y="68"/>
                    </a:lnTo>
                    <a:lnTo>
                      <a:pt x="178" y="68"/>
                    </a:lnTo>
                    <a:lnTo>
                      <a:pt x="178" y="74"/>
                    </a:lnTo>
                    <a:lnTo>
                      <a:pt x="240" y="136"/>
                    </a:lnTo>
                    <a:lnTo>
                      <a:pt x="310" y="136"/>
                    </a:lnTo>
                    <a:lnTo>
                      <a:pt x="310" y="110"/>
                    </a:lnTo>
                    <a:lnTo>
                      <a:pt x="350" y="146"/>
                    </a:lnTo>
                    <a:lnTo>
                      <a:pt x="310" y="182"/>
                    </a:lnTo>
                    <a:close/>
                    <a:moveTo>
                      <a:pt x="162" y="68"/>
                    </a:moveTo>
                    <a:lnTo>
                      <a:pt x="162" y="68"/>
                    </a:lnTo>
                    <a:lnTo>
                      <a:pt x="162" y="64"/>
                    </a:lnTo>
                    <a:lnTo>
                      <a:pt x="160" y="60"/>
                    </a:lnTo>
                    <a:lnTo>
                      <a:pt x="156" y="58"/>
                    </a:lnTo>
                    <a:lnTo>
                      <a:pt x="152" y="58"/>
                    </a:lnTo>
                    <a:lnTo>
                      <a:pt x="152" y="58"/>
                    </a:lnTo>
                    <a:lnTo>
                      <a:pt x="150" y="58"/>
                    </a:lnTo>
                    <a:lnTo>
                      <a:pt x="146" y="60"/>
                    </a:lnTo>
                    <a:lnTo>
                      <a:pt x="144" y="64"/>
                    </a:lnTo>
                    <a:lnTo>
                      <a:pt x="144" y="68"/>
                    </a:lnTo>
                    <a:lnTo>
                      <a:pt x="144" y="68"/>
                    </a:lnTo>
                    <a:lnTo>
                      <a:pt x="144" y="70"/>
                    </a:lnTo>
                    <a:lnTo>
                      <a:pt x="146" y="74"/>
                    </a:lnTo>
                    <a:lnTo>
                      <a:pt x="150" y="76"/>
                    </a:lnTo>
                    <a:lnTo>
                      <a:pt x="152" y="76"/>
                    </a:lnTo>
                    <a:lnTo>
                      <a:pt x="152" y="76"/>
                    </a:lnTo>
                    <a:lnTo>
                      <a:pt x="156" y="76"/>
                    </a:lnTo>
                    <a:lnTo>
                      <a:pt x="160" y="74"/>
                    </a:lnTo>
                    <a:lnTo>
                      <a:pt x="162" y="70"/>
                    </a:lnTo>
                    <a:lnTo>
                      <a:pt x="162" y="68"/>
                    </a:lnTo>
                    <a:lnTo>
                      <a:pt x="162" y="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03" name="Group 102">
            <a:extLst>
              <a:ext uri="{FF2B5EF4-FFF2-40B4-BE49-F238E27FC236}">
                <a16:creationId xmlns:a16="http://schemas.microsoft.com/office/drawing/2014/main" id="{AA6DFD41-4E8B-C442-92EE-F5F764F4B34F}"/>
              </a:ext>
            </a:extLst>
          </p:cNvPr>
          <p:cNvGrpSpPr/>
          <p:nvPr/>
        </p:nvGrpSpPr>
        <p:grpSpPr>
          <a:xfrm>
            <a:off x="464641" y="853979"/>
            <a:ext cx="339400" cy="339400"/>
            <a:chOff x="400794" y="884263"/>
            <a:chExt cx="457200" cy="457200"/>
          </a:xfrm>
        </p:grpSpPr>
        <p:sp>
          <p:nvSpPr>
            <p:cNvPr id="104" name="Teardrop 103">
              <a:extLst>
                <a:ext uri="{FF2B5EF4-FFF2-40B4-BE49-F238E27FC236}">
                  <a16:creationId xmlns:a16="http://schemas.microsoft.com/office/drawing/2014/main" id="{DF3F6155-0C23-4C46-814E-5DAA6E2F823A}"/>
                </a:ext>
              </a:extLst>
            </p:cNvPr>
            <p:cNvSpPr/>
            <p:nvPr/>
          </p:nvSpPr>
          <p:spPr bwMode="ltGray">
            <a:xfrm rot="2700000">
              <a:off x="400794" y="884263"/>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05" name="Group 104">
              <a:extLst>
                <a:ext uri="{FF2B5EF4-FFF2-40B4-BE49-F238E27FC236}">
                  <a16:creationId xmlns:a16="http://schemas.microsoft.com/office/drawing/2014/main" id="{03458C2B-9D0B-CA4A-A2C3-2FFCB5E374E5}"/>
                </a:ext>
              </a:extLst>
            </p:cNvPr>
            <p:cNvGrpSpPr/>
            <p:nvPr/>
          </p:nvGrpSpPr>
          <p:grpSpPr>
            <a:xfrm>
              <a:off x="423654" y="902384"/>
              <a:ext cx="411480" cy="411480"/>
              <a:chOff x="431938" y="924696"/>
              <a:chExt cx="612000" cy="612000"/>
            </a:xfrm>
          </p:grpSpPr>
          <p:sp>
            <p:nvSpPr>
              <p:cNvPr id="106" name="Oval 105">
                <a:extLst>
                  <a:ext uri="{FF2B5EF4-FFF2-40B4-BE49-F238E27FC236}">
                    <a16:creationId xmlns:a16="http://schemas.microsoft.com/office/drawing/2014/main" id="{FCDFBEFB-E5B8-124A-B242-85C01F246D5A}"/>
                  </a:ext>
                </a:extLst>
              </p:cNvPr>
              <p:cNvSpPr/>
              <p:nvPr/>
            </p:nvSpPr>
            <p:spPr bwMode="ltGray">
              <a:xfrm>
                <a:off x="431938" y="924696"/>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07" name="Freeform 4850">
                <a:extLst>
                  <a:ext uri="{FF2B5EF4-FFF2-40B4-BE49-F238E27FC236}">
                    <a16:creationId xmlns:a16="http://schemas.microsoft.com/office/drawing/2014/main" id="{EC1BF74F-E726-C44F-898F-E1752AE402BE}"/>
                  </a:ext>
                </a:extLst>
              </p:cNvPr>
              <p:cNvSpPr>
                <a:spLocks noEditPoints="1"/>
              </p:cNvSpPr>
              <p:nvPr/>
            </p:nvSpPr>
            <p:spPr bwMode="auto">
              <a:xfrm>
                <a:off x="493014" y="982117"/>
                <a:ext cx="489847" cy="497158"/>
              </a:xfrm>
              <a:custGeom>
                <a:avLst/>
                <a:gdLst>
                  <a:gd name="T0" fmla="*/ 228 w 402"/>
                  <a:gd name="T1" fmla="*/ 272 h 408"/>
                  <a:gd name="T2" fmla="*/ 234 w 402"/>
                  <a:gd name="T3" fmla="*/ 270 h 408"/>
                  <a:gd name="T4" fmla="*/ 238 w 402"/>
                  <a:gd name="T5" fmla="*/ 264 h 408"/>
                  <a:gd name="T6" fmla="*/ 238 w 402"/>
                  <a:gd name="T7" fmla="*/ 258 h 408"/>
                  <a:gd name="T8" fmla="*/ 238 w 402"/>
                  <a:gd name="T9" fmla="*/ 14 h 408"/>
                  <a:gd name="T10" fmla="*/ 238 w 402"/>
                  <a:gd name="T11" fmla="*/ 10 h 408"/>
                  <a:gd name="T12" fmla="*/ 236 w 402"/>
                  <a:gd name="T13" fmla="*/ 2 h 408"/>
                  <a:gd name="T14" fmla="*/ 234 w 402"/>
                  <a:gd name="T15" fmla="*/ 0 h 408"/>
                  <a:gd name="T16" fmla="*/ 226 w 402"/>
                  <a:gd name="T17" fmla="*/ 0 h 408"/>
                  <a:gd name="T18" fmla="*/ 220 w 402"/>
                  <a:gd name="T19" fmla="*/ 4 h 408"/>
                  <a:gd name="T20" fmla="*/ 10 w 402"/>
                  <a:gd name="T21" fmla="*/ 126 h 408"/>
                  <a:gd name="T22" fmla="*/ 6 w 402"/>
                  <a:gd name="T23" fmla="*/ 126 h 408"/>
                  <a:gd name="T24" fmla="*/ 0 w 402"/>
                  <a:gd name="T25" fmla="*/ 132 h 408"/>
                  <a:gd name="T26" fmla="*/ 0 w 402"/>
                  <a:gd name="T27" fmla="*/ 136 h 408"/>
                  <a:gd name="T28" fmla="*/ 2 w 402"/>
                  <a:gd name="T29" fmla="*/ 142 h 408"/>
                  <a:gd name="T30" fmla="*/ 10 w 402"/>
                  <a:gd name="T31" fmla="*/ 146 h 408"/>
                  <a:gd name="T32" fmla="*/ 220 w 402"/>
                  <a:gd name="T33" fmla="*/ 268 h 408"/>
                  <a:gd name="T34" fmla="*/ 224 w 402"/>
                  <a:gd name="T35" fmla="*/ 270 h 408"/>
                  <a:gd name="T36" fmla="*/ 228 w 402"/>
                  <a:gd name="T37" fmla="*/ 272 h 408"/>
                  <a:gd name="T38" fmla="*/ 166 w 402"/>
                  <a:gd name="T39" fmla="*/ 146 h 408"/>
                  <a:gd name="T40" fmla="*/ 156 w 402"/>
                  <a:gd name="T41" fmla="*/ 150 h 408"/>
                  <a:gd name="T42" fmla="*/ 144 w 402"/>
                  <a:gd name="T43" fmla="*/ 146 h 408"/>
                  <a:gd name="T44" fmla="*/ 142 w 402"/>
                  <a:gd name="T45" fmla="*/ 142 h 408"/>
                  <a:gd name="T46" fmla="*/ 142 w 402"/>
                  <a:gd name="T47" fmla="*/ 130 h 408"/>
                  <a:gd name="T48" fmla="*/ 144 w 402"/>
                  <a:gd name="T49" fmla="*/ 124 h 408"/>
                  <a:gd name="T50" fmla="*/ 156 w 402"/>
                  <a:gd name="T51" fmla="*/ 120 h 408"/>
                  <a:gd name="T52" fmla="*/ 166 w 402"/>
                  <a:gd name="T53" fmla="*/ 124 h 408"/>
                  <a:gd name="T54" fmla="*/ 170 w 402"/>
                  <a:gd name="T55" fmla="*/ 130 h 408"/>
                  <a:gd name="T56" fmla="*/ 170 w 402"/>
                  <a:gd name="T57" fmla="*/ 142 h 408"/>
                  <a:gd name="T58" fmla="*/ 166 w 402"/>
                  <a:gd name="T59" fmla="*/ 146 h 408"/>
                  <a:gd name="T60" fmla="*/ 144 w 402"/>
                  <a:gd name="T61" fmla="*/ 184 h 408"/>
                  <a:gd name="T62" fmla="*/ 180 w 402"/>
                  <a:gd name="T63" fmla="*/ 408 h 408"/>
                  <a:gd name="T64" fmla="*/ 156 w 402"/>
                  <a:gd name="T65" fmla="*/ 404 h 408"/>
                  <a:gd name="T66" fmla="*/ 132 w 402"/>
                  <a:gd name="T67" fmla="*/ 398 h 408"/>
                  <a:gd name="T68" fmla="*/ 392 w 402"/>
                  <a:gd name="T69" fmla="*/ 196 h 408"/>
                  <a:gd name="T70" fmla="*/ 402 w 402"/>
                  <a:gd name="T71" fmla="*/ 188 h 408"/>
                  <a:gd name="T72" fmla="*/ 402 w 402"/>
                  <a:gd name="T73" fmla="*/ 184 h 408"/>
                  <a:gd name="T74" fmla="*/ 398 w 402"/>
                  <a:gd name="T75" fmla="*/ 178 h 408"/>
                  <a:gd name="T76" fmla="*/ 314 w 402"/>
                  <a:gd name="T77" fmla="*/ 144 h 408"/>
                  <a:gd name="T78" fmla="*/ 282 w 402"/>
                  <a:gd name="T79" fmla="*/ 62 h 408"/>
                  <a:gd name="T80" fmla="*/ 278 w 402"/>
                  <a:gd name="T81" fmla="*/ 58 h 408"/>
                  <a:gd name="T82" fmla="*/ 270 w 402"/>
                  <a:gd name="T83" fmla="*/ 56 h 408"/>
                  <a:gd name="T84" fmla="*/ 266 w 402"/>
                  <a:gd name="T85" fmla="*/ 58 h 408"/>
                  <a:gd name="T86" fmla="*/ 262 w 402"/>
                  <a:gd name="T87" fmla="*/ 64 h 408"/>
                  <a:gd name="T88" fmla="*/ 278 w 402"/>
                  <a:gd name="T89" fmla="*/ 154 h 408"/>
                  <a:gd name="T90" fmla="*/ 244 w 402"/>
                  <a:gd name="T91" fmla="*/ 230 h 408"/>
                  <a:gd name="T92" fmla="*/ 390 w 402"/>
                  <a:gd name="T93" fmla="*/ 196 h 408"/>
                  <a:gd name="T94" fmla="*/ 392 w 402"/>
                  <a:gd name="T95" fmla="*/ 196 h 408"/>
                  <a:gd name="T96" fmla="*/ 306 w 402"/>
                  <a:gd name="T97" fmla="*/ 168 h 408"/>
                  <a:gd name="T98" fmla="*/ 302 w 402"/>
                  <a:gd name="T99" fmla="*/ 172 h 408"/>
                  <a:gd name="T100" fmla="*/ 294 w 402"/>
                  <a:gd name="T101" fmla="*/ 172 h 408"/>
                  <a:gd name="T102" fmla="*/ 290 w 402"/>
                  <a:gd name="T103" fmla="*/ 168 h 408"/>
                  <a:gd name="T104" fmla="*/ 286 w 402"/>
                  <a:gd name="T105" fmla="*/ 160 h 408"/>
                  <a:gd name="T106" fmla="*/ 290 w 402"/>
                  <a:gd name="T107" fmla="*/ 152 h 408"/>
                  <a:gd name="T108" fmla="*/ 294 w 402"/>
                  <a:gd name="T109" fmla="*/ 150 h 408"/>
                  <a:gd name="T110" fmla="*/ 302 w 402"/>
                  <a:gd name="T111" fmla="*/ 150 h 408"/>
                  <a:gd name="T112" fmla="*/ 306 w 402"/>
                  <a:gd name="T113" fmla="*/ 152 h 408"/>
                  <a:gd name="T114" fmla="*/ 310 w 402"/>
                  <a:gd name="T115" fmla="*/ 160 h 408"/>
                  <a:gd name="T116" fmla="*/ 306 w 402"/>
                  <a:gd name="T117" fmla="*/ 168 h 408"/>
                  <a:gd name="T118" fmla="*/ 286 w 402"/>
                  <a:gd name="T119" fmla="*/ 208 h 408"/>
                  <a:gd name="T120" fmla="*/ 310 w 402"/>
                  <a:gd name="T121" fmla="*/ 192 h 408"/>
                  <a:gd name="T122" fmla="*/ 318 w 402"/>
                  <a:gd name="T123" fmla="*/ 366 h 408"/>
                  <a:gd name="T124" fmla="*/ 276 w 402"/>
                  <a:gd name="T125" fmla="*/ 39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 h="408">
                    <a:moveTo>
                      <a:pt x="228" y="272"/>
                    </a:moveTo>
                    <a:lnTo>
                      <a:pt x="228" y="272"/>
                    </a:lnTo>
                    <a:lnTo>
                      <a:pt x="234" y="270"/>
                    </a:lnTo>
                    <a:lnTo>
                      <a:pt x="234" y="270"/>
                    </a:lnTo>
                    <a:lnTo>
                      <a:pt x="236" y="268"/>
                    </a:lnTo>
                    <a:lnTo>
                      <a:pt x="238" y="264"/>
                    </a:lnTo>
                    <a:lnTo>
                      <a:pt x="238" y="260"/>
                    </a:lnTo>
                    <a:lnTo>
                      <a:pt x="238" y="258"/>
                    </a:lnTo>
                    <a:lnTo>
                      <a:pt x="182" y="136"/>
                    </a:lnTo>
                    <a:lnTo>
                      <a:pt x="238" y="14"/>
                    </a:lnTo>
                    <a:lnTo>
                      <a:pt x="238" y="14"/>
                    </a:lnTo>
                    <a:lnTo>
                      <a:pt x="238" y="10"/>
                    </a:lnTo>
                    <a:lnTo>
                      <a:pt x="238" y="6"/>
                    </a:lnTo>
                    <a:lnTo>
                      <a:pt x="236" y="2"/>
                    </a:lnTo>
                    <a:lnTo>
                      <a:pt x="234" y="0"/>
                    </a:lnTo>
                    <a:lnTo>
                      <a:pt x="234" y="0"/>
                    </a:lnTo>
                    <a:lnTo>
                      <a:pt x="230" y="0"/>
                    </a:lnTo>
                    <a:lnTo>
                      <a:pt x="226" y="0"/>
                    </a:lnTo>
                    <a:lnTo>
                      <a:pt x="222" y="0"/>
                    </a:lnTo>
                    <a:lnTo>
                      <a:pt x="220" y="4"/>
                    </a:lnTo>
                    <a:lnTo>
                      <a:pt x="142" y="112"/>
                    </a:lnTo>
                    <a:lnTo>
                      <a:pt x="10" y="126"/>
                    </a:lnTo>
                    <a:lnTo>
                      <a:pt x="10" y="126"/>
                    </a:lnTo>
                    <a:lnTo>
                      <a:pt x="6" y="126"/>
                    </a:lnTo>
                    <a:lnTo>
                      <a:pt x="2" y="128"/>
                    </a:lnTo>
                    <a:lnTo>
                      <a:pt x="0" y="132"/>
                    </a:lnTo>
                    <a:lnTo>
                      <a:pt x="0" y="136"/>
                    </a:lnTo>
                    <a:lnTo>
                      <a:pt x="0" y="136"/>
                    </a:lnTo>
                    <a:lnTo>
                      <a:pt x="0" y="140"/>
                    </a:lnTo>
                    <a:lnTo>
                      <a:pt x="2" y="142"/>
                    </a:lnTo>
                    <a:lnTo>
                      <a:pt x="6" y="144"/>
                    </a:lnTo>
                    <a:lnTo>
                      <a:pt x="10" y="146"/>
                    </a:lnTo>
                    <a:lnTo>
                      <a:pt x="142" y="158"/>
                    </a:lnTo>
                    <a:lnTo>
                      <a:pt x="220" y="268"/>
                    </a:lnTo>
                    <a:lnTo>
                      <a:pt x="220" y="268"/>
                    </a:lnTo>
                    <a:lnTo>
                      <a:pt x="224" y="270"/>
                    </a:lnTo>
                    <a:lnTo>
                      <a:pt x="228" y="272"/>
                    </a:lnTo>
                    <a:lnTo>
                      <a:pt x="228" y="272"/>
                    </a:lnTo>
                    <a:close/>
                    <a:moveTo>
                      <a:pt x="166" y="146"/>
                    </a:moveTo>
                    <a:lnTo>
                      <a:pt x="166" y="146"/>
                    </a:lnTo>
                    <a:lnTo>
                      <a:pt x="162" y="150"/>
                    </a:lnTo>
                    <a:lnTo>
                      <a:pt x="156" y="150"/>
                    </a:lnTo>
                    <a:lnTo>
                      <a:pt x="150" y="150"/>
                    </a:lnTo>
                    <a:lnTo>
                      <a:pt x="144" y="146"/>
                    </a:lnTo>
                    <a:lnTo>
                      <a:pt x="144" y="146"/>
                    </a:lnTo>
                    <a:lnTo>
                      <a:pt x="142" y="142"/>
                    </a:lnTo>
                    <a:lnTo>
                      <a:pt x="140" y="136"/>
                    </a:lnTo>
                    <a:lnTo>
                      <a:pt x="142" y="130"/>
                    </a:lnTo>
                    <a:lnTo>
                      <a:pt x="144" y="124"/>
                    </a:lnTo>
                    <a:lnTo>
                      <a:pt x="144" y="124"/>
                    </a:lnTo>
                    <a:lnTo>
                      <a:pt x="150" y="122"/>
                    </a:lnTo>
                    <a:lnTo>
                      <a:pt x="156" y="120"/>
                    </a:lnTo>
                    <a:lnTo>
                      <a:pt x="162" y="122"/>
                    </a:lnTo>
                    <a:lnTo>
                      <a:pt x="166" y="124"/>
                    </a:lnTo>
                    <a:lnTo>
                      <a:pt x="166" y="124"/>
                    </a:lnTo>
                    <a:lnTo>
                      <a:pt x="170" y="130"/>
                    </a:lnTo>
                    <a:lnTo>
                      <a:pt x="172" y="136"/>
                    </a:lnTo>
                    <a:lnTo>
                      <a:pt x="170" y="142"/>
                    </a:lnTo>
                    <a:lnTo>
                      <a:pt x="166" y="146"/>
                    </a:lnTo>
                    <a:lnTo>
                      <a:pt x="166" y="146"/>
                    </a:lnTo>
                    <a:close/>
                    <a:moveTo>
                      <a:pt x="132" y="398"/>
                    </a:moveTo>
                    <a:lnTo>
                      <a:pt x="144" y="184"/>
                    </a:lnTo>
                    <a:lnTo>
                      <a:pt x="170" y="222"/>
                    </a:lnTo>
                    <a:lnTo>
                      <a:pt x="180" y="408"/>
                    </a:lnTo>
                    <a:lnTo>
                      <a:pt x="180" y="408"/>
                    </a:lnTo>
                    <a:lnTo>
                      <a:pt x="156" y="404"/>
                    </a:lnTo>
                    <a:lnTo>
                      <a:pt x="132" y="398"/>
                    </a:lnTo>
                    <a:lnTo>
                      <a:pt x="132" y="398"/>
                    </a:lnTo>
                    <a:close/>
                    <a:moveTo>
                      <a:pt x="392" y="196"/>
                    </a:moveTo>
                    <a:lnTo>
                      <a:pt x="392" y="196"/>
                    </a:lnTo>
                    <a:lnTo>
                      <a:pt x="398" y="194"/>
                    </a:lnTo>
                    <a:lnTo>
                      <a:pt x="402" y="188"/>
                    </a:lnTo>
                    <a:lnTo>
                      <a:pt x="402" y="188"/>
                    </a:lnTo>
                    <a:lnTo>
                      <a:pt x="402" y="184"/>
                    </a:lnTo>
                    <a:lnTo>
                      <a:pt x="400" y="180"/>
                    </a:lnTo>
                    <a:lnTo>
                      <a:pt x="398" y="178"/>
                    </a:lnTo>
                    <a:lnTo>
                      <a:pt x="396" y="176"/>
                    </a:lnTo>
                    <a:lnTo>
                      <a:pt x="314" y="144"/>
                    </a:lnTo>
                    <a:lnTo>
                      <a:pt x="282" y="62"/>
                    </a:lnTo>
                    <a:lnTo>
                      <a:pt x="282" y="62"/>
                    </a:lnTo>
                    <a:lnTo>
                      <a:pt x="280" y="60"/>
                    </a:lnTo>
                    <a:lnTo>
                      <a:pt x="278" y="58"/>
                    </a:lnTo>
                    <a:lnTo>
                      <a:pt x="274" y="56"/>
                    </a:lnTo>
                    <a:lnTo>
                      <a:pt x="270" y="56"/>
                    </a:lnTo>
                    <a:lnTo>
                      <a:pt x="270" y="56"/>
                    </a:lnTo>
                    <a:lnTo>
                      <a:pt x="266" y="58"/>
                    </a:lnTo>
                    <a:lnTo>
                      <a:pt x="264" y="60"/>
                    </a:lnTo>
                    <a:lnTo>
                      <a:pt x="262" y="64"/>
                    </a:lnTo>
                    <a:lnTo>
                      <a:pt x="262" y="68"/>
                    </a:lnTo>
                    <a:lnTo>
                      <a:pt x="278" y="154"/>
                    </a:lnTo>
                    <a:lnTo>
                      <a:pt x="234" y="208"/>
                    </a:lnTo>
                    <a:lnTo>
                      <a:pt x="244" y="230"/>
                    </a:lnTo>
                    <a:lnTo>
                      <a:pt x="304" y="180"/>
                    </a:lnTo>
                    <a:lnTo>
                      <a:pt x="390" y="196"/>
                    </a:lnTo>
                    <a:lnTo>
                      <a:pt x="390" y="196"/>
                    </a:lnTo>
                    <a:lnTo>
                      <a:pt x="392" y="196"/>
                    </a:lnTo>
                    <a:lnTo>
                      <a:pt x="392" y="196"/>
                    </a:lnTo>
                    <a:close/>
                    <a:moveTo>
                      <a:pt x="306" y="168"/>
                    </a:moveTo>
                    <a:lnTo>
                      <a:pt x="306" y="168"/>
                    </a:lnTo>
                    <a:lnTo>
                      <a:pt x="302" y="172"/>
                    </a:lnTo>
                    <a:lnTo>
                      <a:pt x="298" y="172"/>
                    </a:lnTo>
                    <a:lnTo>
                      <a:pt x="294" y="172"/>
                    </a:lnTo>
                    <a:lnTo>
                      <a:pt x="290" y="168"/>
                    </a:lnTo>
                    <a:lnTo>
                      <a:pt x="290" y="168"/>
                    </a:lnTo>
                    <a:lnTo>
                      <a:pt x="288" y="164"/>
                    </a:lnTo>
                    <a:lnTo>
                      <a:pt x="286" y="160"/>
                    </a:lnTo>
                    <a:lnTo>
                      <a:pt x="288" y="156"/>
                    </a:lnTo>
                    <a:lnTo>
                      <a:pt x="290" y="152"/>
                    </a:lnTo>
                    <a:lnTo>
                      <a:pt x="290" y="152"/>
                    </a:lnTo>
                    <a:lnTo>
                      <a:pt x="294" y="150"/>
                    </a:lnTo>
                    <a:lnTo>
                      <a:pt x="298" y="148"/>
                    </a:lnTo>
                    <a:lnTo>
                      <a:pt x="302" y="150"/>
                    </a:lnTo>
                    <a:lnTo>
                      <a:pt x="306" y="152"/>
                    </a:lnTo>
                    <a:lnTo>
                      <a:pt x="306" y="152"/>
                    </a:lnTo>
                    <a:lnTo>
                      <a:pt x="310" y="156"/>
                    </a:lnTo>
                    <a:lnTo>
                      <a:pt x="310" y="160"/>
                    </a:lnTo>
                    <a:lnTo>
                      <a:pt x="310" y="164"/>
                    </a:lnTo>
                    <a:lnTo>
                      <a:pt x="306" y="168"/>
                    </a:lnTo>
                    <a:lnTo>
                      <a:pt x="306" y="168"/>
                    </a:lnTo>
                    <a:close/>
                    <a:moveTo>
                      <a:pt x="286" y="208"/>
                    </a:moveTo>
                    <a:lnTo>
                      <a:pt x="306" y="192"/>
                    </a:lnTo>
                    <a:lnTo>
                      <a:pt x="310" y="192"/>
                    </a:lnTo>
                    <a:lnTo>
                      <a:pt x="318" y="366"/>
                    </a:lnTo>
                    <a:lnTo>
                      <a:pt x="318" y="366"/>
                    </a:lnTo>
                    <a:lnTo>
                      <a:pt x="298" y="380"/>
                    </a:lnTo>
                    <a:lnTo>
                      <a:pt x="276" y="390"/>
                    </a:lnTo>
                    <a:lnTo>
                      <a:pt x="286" y="20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09" name="Group 108">
            <a:extLst>
              <a:ext uri="{FF2B5EF4-FFF2-40B4-BE49-F238E27FC236}">
                <a16:creationId xmlns:a16="http://schemas.microsoft.com/office/drawing/2014/main" id="{DEB5B358-5F82-E043-AC45-84FDB38DE8D9}"/>
              </a:ext>
            </a:extLst>
          </p:cNvPr>
          <p:cNvGrpSpPr/>
          <p:nvPr/>
        </p:nvGrpSpPr>
        <p:grpSpPr>
          <a:xfrm>
            <a:off x="464641" y="1532726"/>
            <a:ext cx="339400" cy="339400"/>
            <a:chOff x="427628" y="1833131"/>
            <a:chExt cx="457200" cy="457200"/>
          </a:xfrm>
        </p:grpSpPr>
        <p:sp>
          <p:nvSpPr>
            <p:cNvPr id="110" name="Teardrop 109">
              <a:extLst>
                <a:ext uri="{FF2B5EF4-FFF2-40B4-BE49-F238E27FC236}">
                  <a16:creationId xmlns:a16="http://schemas.microsoft.com/office/drawing/2014/main" id="{9B4FBE9A-FCE2-A444-845B-5F9A49FDE5B0}"/>
                </a:ext>
              </a:extLst>
            </p:cNvPr>
            <p:cNvSpPr/>
            <p:nvPr/>
          </p:nvSpPr>
          <p:spPr bwMode="ltGray">
            <a:xfrm rot="2700000">
              <a:off x="427628" y="1833131"/>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11" name="Group 110">
              <a:extLst>
                <a:ext uri="{FF2B5EF4-FFF2-40B4-BE49-F238E27FC236}">
                  <a16:creationId xmlns:a16="http://schemas.microsoft.com/office/drawing/2014/main" id="{382827DF-E185-814F-A2B6-8E22881E8924}"/>
                </a:ext>
              </a:extLst>
            </p:cNvPr>
            <p:cNvGrpSpPr/>
            <p:nvPr/>
          </p:nvGrpSpPr>
          <p:grpSpPr>
            <a:xfrm>
              <a:off x="452222" y="1855085"/>
              <a:ext cx="411480" cy="411480"/>
              <a:chOff x="451708" y="1909630"/>
              <a:chExt cx="612000" cy="612000"/>
            </a:xfrm>
          </p:grpSpPr>
          <p:sp>
            <p:nvSpPr>
              <p:cNvPr id="112" name="Oval 111">
                <a:extLst>
                  <a:ext uri="{FF2B5EF4-FFF2-40B4-BE49-F238E27FC236}">
                    <a16:creationId xmlns:a16="http://schemas.microsoft.com/office/drawing/2014/main" id="{BE8C3F8E-A689-5544-AA63-432763DF0593}"/>
                  </a:ext>
                </a:extLst>
              </p:cNvPr>
              <p:cNvSpPr/>
              <p:nvPr/>
            </p:nvSpPr>
            <p:spPr bwMode="ltGray">
              <a:xfrm>
                <a:off x="451708" y="1909630"/>
                <a:ext cx="612000" cy="612000"/>
              </a:xfrm>
              <a:prstGeom prst="ellipse">
                <a:avLst/>
              </a:prstGeom>
              <a:solidFill>
                <a:srgbClr val="57575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00" dirty="0">
                  <a:solidFill>
                    <a:srgbClr val="FFFFFF"/>
                  </a:solidFill>
                  <a:latin typeface="+mj-lt"/>
                </a:endParaRPr>
              </a:p>
            </p:txBody>
          </p:sp>
          <p:sp>
            <p:nvSpPr>
              <p:cNvPr id="113" name="Freeform 4843">
                <a:extLst>
                  <a:ext uri="{FF2B5EF4-FFF2-40B4-BE49-F238E27FC236}">
                    <a16:creationId xmlns:a16="http://schemas.microsoft.com/office/drawing/2014/main" id="{A73E3456-4BF2-8049-BDD7-0014550DBE8A}"/>
                  </a:ext>
                </a:extLst>
              </p:cNvPr>
              <p:cNvSpPr>
                <a:spLocks noEditPoints="1"/>
              </p:cNvSpPr>
              <p:nvPr/>
            </p:nvSpPr>
            <p:spPr bwMode="auto">
              <a:xfrm>
                <a:off x="509928" y="1979495"/>
                <a:ext cx="502032" cy="487410"/>
              </a:xfrm>
              <a:custGeom>
                <a:avLst/>
                <a:gdLst>
                  <a:gd name="T0" fmla="*/ 376 w 412"/>
                  <a:gd name="T1" fmla="*/ 96 h 400"/>
                  <a:gd name="T2" fmla="*/ 382 w 412"/>
                  <a:gd name="T3" fmla="*/ 126 h 400"/>
                  <a:gd name="T4" fmla="*/ 356 w 412"/>
                  <a:gd name="T5" fmla="*/ 144 h 400"/>
                  <a:gd name="T6" fmla="*/ 328 w 412"/>
                  <a:gd name="T7" fmla="*/ 116 h 400"/>
                  <a:gd name="T8" fmla="*/ 344 w 412"/>
                  <a:gd name="T9" fmla="*/ 90 h 400"/>
                  <a:gd name="T10" fmla="*/ 374 w 412"/>
                  <a:gd name="T11" fmla="*/ 156 h 400"/>
                  <a:gd name="T12" fmla="*/ 320 w 412"/>
                  <a:gd name="T13" fmla="*/ 156 h 400"/>
                  <a:gd name="T14" fmla="*/ 314 w 412"/>
                  <a:gd name="T15" fmla="*/ 204 h 400"/>
                  <a:gd name="T16" fmla="*/ 370 w 412"/>
                  <a:gd name="T17" fmla="*/ 268 h 400"/>
                  <a:gd name="T18" fmla="*/ 404 w 412"/>
                  <a:gd name="T19" fmla="*/ 246 h 400"/>
                  <a:gd name="T20" fmla="*/ 410 w 412"/>
                  <a:gd name="T21" fmla="*/ 166 h 400"/>
                  <a:gd name="T22" fmla="*/ 398 w 412"/>
                  <a:gd name="T23" fmla="*/ 156 h 400"/>
                  <a:gd name="T24" fmla="*/ 98 w 412"/>
                  <a:gd name="T25" fmla="*/ 156 h 400"/>
                  <a:gd name="T26" fmla="*/ 56 w 412"/>
                  <a:gd name="T27" fmla="*/ 182 h 400"/>
                  <a:gd name="T28" fmla="*/ 14 w 412"/>
                  <a:gd name="T29" fmla="*/ 156 h 400"/>
                  <a:gd name="T30" fmla="*/ 2 w 412"/>
                  <a:gd name="T31" fmla="*/ 166 h 400"/>
                  <a:gd name="T32" fmla="*/ 8 w 412"/>
                  <a:gd name="T33" fmla="*/ 246 h 400"/>
                  <a:gd name="T34" fmla="*/ 42 w 412"/>
                  <a:gd name="T35" fmla="*/ 268 h 400"/>
                  <a:gd name="T36" fmla="*/ 98 w 412"/>
                  <a:gd name="T37" fmla="*/ 204 h 400"/>
                  <a:gd name="T38" fmla="*/ 172 w 412"/>
                  <a:gd name="T39" fmla="*/ 50 h 400"/>
                  <a:gd name="T40" fmla="*/ 192 w 412"/>
                  <a:gd name="T41" fmla="*/ 68 h 400"/>
                  <a:gd name="T42" fmla="*/ 214 w 412"/>
                  <a:gd name="T43" fmla="*/ 70 h 400"/>
                  <a:gd name="T44" fmla="*/ 236 w 412"/>
                  <a:gd name="T45" fmla="*/ 56 h 400"/>
                  <a:gd name="T46" fmla="*/ 242 w 412"/>
                  <a:gd name="T47" fmla="*/ 36 h 400"/>
                  <a:gd name="T48" fmla="*/ 232 w 412"/>
                  <a:gd name="T49" fmla="*/ 10 h 400"/>
                  <a:gd name="T50" fmla="*/ 206 w 412"/>
                  <a:gd name="T51" fmla="*/ 0 h 400"/>
                  <a:gd name="T52" fmla="*/ 186 w 412"/>
                  <a:gd name="T53" fmla="*/ 6 h 400"/>
                  <a:gd name="T54" fmla="*/ 170 w 412"/>
                  <a:gd name="T55" fmla="*/ 28 h 400"/>
                  <a:gd name="T56" fmla="*/ 206 w 412"/>
                  <a:gd name="T57" fmla="*/ 400 h 400"/>
                  <a:gd name="T58" fmla="*/ 296 w 412"/>
                  <a:gd name="T59" fmla="*/ 378 h 400"/>
                  <a:gd name="T60" fmla="*/ 366 w 412"/>
                  <a:gd name="T61" fmla="*/ 322 h 400"/>
                  <a:gd name="T62" fmla="*/ 320 w 412"/>
                  <a:gd name="T63" fmla="*/ 250 h 400"/>
                  <a:gd name="T64" fmla="*/ 244 w 412"/>
                  <a:gd name="T65" fmla="*/ 200 h 400"/>
                  <a:gd name="T66" fmla="*/ 206 w 412"/>
                  <a:gd name="T67" fmla="*/ 194 h 400"/>
                  <a:gd name="T68" fmla="*/ 158 w 412"/>
                  <a:gd name="T69" fmla="*/ 234 h 400"/>
                  <a:gd name="T70" fmla="*/ 140 w 412"/>
                  <a:gd name="T71" fmla="*/ 262 h 400"/>
                  <a:gd name="T72" fmla="*/ 118 w 412"/>
                  <a:gd name="T73" fmla="*/ 262 h 400"/>
                  <a:gd name="T74" fmla="*/ 100 w 412"/>
                  <a:gd name="T75" fmla="*/ 244 h 400"/>
                  <a:gd name="T76" fmla="*/ 46 w 412"/>
                  <a:gd name="T77" fmla="*/ 322 h 400"/>
                  <a:gd name="T78" fmla="*/ 96 w 412"/>
                  <a:gd name="T79" fmla="*/ 368 h 400"/>
                  <a:gd name="T80" fmla="*/ 182 w 412"/>
                  <a:gd name="T81" fmla="*/ 398 h 400"/>
                  <a:gd name="T82" fmla="*/ 28 w 412"/>
                  <a:gd name="T83" fmla="*/ 116 h 400"/>
                  <a:gd name="T84" fmla="*/ 56 w 412"/>
                  <a:gd name="T85" fmla="*/ 144 h 400"/>
                  <a:gd name="T86" fmla="*/ 82 w 412"/>
                  <a:gd name="T87" fmla="*/ 126 h 400"/>
                  <a:gd name="T88" fmla="*/ 76 w 412"/>
                  <a:gd name="T89" fmla="*/ 96 h 400"/>
                  <a:gd name="T90" fmla="*/ 46 w 412"/>
                  <a:gd name="T91" fmla="*/ 90 h 400"/>
                  <a:gd name="T92" fmla="*/ 28 w 412"/>
                  <a:gd name="T93" fmla="*/ 116 h 400"/>
                  <a:gd name="T94" fmla="*/ 300 w 412"/>
                  <a:gd name="T95" fmla="*/ 116 h 400"/>
                  <a:gd name="T96" fmla="*/ 298 w 412"/>
                  <a:gd name="T97" fmla="*/ 102 h 400"/>
                  <a:gd name="T98" fmla="*/ 268 w 412"/>
                  <a:gd name="T99" fmla="*/ 82 h 400"/>
                  <a:gd name="T100" fmla="*/ 144 w 412"/>
                  <a:gd name="T101" fmla="*/ 82 h 400"/>
                  <a:gd name="T102" fmla="*/ 122 w 412"/>
                  <a:gd name="T103" fmla="*/ 92 h 400"/>
                  <a:gd name="T104" fmla="*/ 112 w 412"/>
                  <a:gd name="T105" fmla="*/ 116 h 400"/>
                  <a:gd name="T106" fmla="*/ 114 w 412"/>
                  <a:gd name="T107" fmla="*/ 240 h 400"/>
                  <a:gd name="T108" fmla="*/ 128 w 412"/>
                  <a:gd name="T109" fmla="*/ 248 h 400"/>
                  <a:gd name="T110" fmla="*/ 144 w 412"/>
                  <a:gd name="T111" fmla="*/ 234 h 400"/>
                  <a:gd name="T112" fmla="*/ 154 w 412"/>
                  <a:gd name="T113" fmla="*/ 140 h 400"/>
                  <a:gd name="T114" fmla="*/ 158 w 412"/>
                  <a:gd name="T115" fmla="*/ 170 h 400"/>
                  <a:gd name="T116" fmla="*/ 230 w 412"/>
                  <a:gd name="T117" fmla="*/ 164 h 400"/>
                  <a:gd name="T118" fmla="*/ 254 w 412"/>
                  <a:gd name="T119" fmla="*/ 150 h 400"/>
                  <a:gd name="T120" fmla="*/ 268 w 412"/>
                  <a:gd name="T121" fmla="*/ 176 h 400"/>
                  <a:gd name="T122" fmla="*/ 300 w 412"/>
                  <a:gd name="T123" fmla="*/ 19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2" h="400">
                    <a:moveTo>
                      <a:pt x="356" y="88"/>
                    </a:moveTo>
                    <a:lnTo>
                      <a:pt x="356" y="88"/>
                    </a:lnTo>
                    <a:lnTo>
                      <a:pt x="366" y="90"/>
                    </a:lnTo>
                    <a:lnTo>
                      <a:pt x="376" y="96"/>
                    </a:lnTo>
                    <a:lnTo>
                      <a:pt x="382" y="104"/>
                    </a:lnTo>
                    <a:lnTo>
                      <a:pt x="384" y="116"/>
                    </a:lnTo>
                    <a:lnTo>
                      <a:pt x="384" y="116"/>
                    </a:lnTo>
                    <a:lnTo>
                      <a:pt x="382" y="126"/>
                    </a:lnTo>
                    <a:lnTo>
                      <a:pt x="376" y="136"/>
                    </a:lnTo>
                    <a:lnTo>
                      <a:pt x="366" y="142"/>
                    </a:lnTo>
                    <a:lnTo>
                      <a:pt x="356" y="144"/>
                    </a:lnTo>
                    <a:lnTo>
                      <a:pt x="356" y="144"/>
                    </a:lnTo>
                    <a:lnTo>
                      <a:pt x="344" y="142"/>
                    </a:lnTo>
                    <a:lnTo>
                      <a:pt x="336" y="136"/>
                    </a:lnTo>
                    <a:lnTo>
                      <a:pt x="330" y="126"/>
                    </a:lnTo>
                    <a:lnTo>
                      <a:pt x="328" y="116"/>
                    </a:lnTo>
                    <a:lnTo>
                      <a:pt x="328" y="116"/>
                    </a:lnTo>
                    <a:lnTo>
                      <a:pt x="330" y="104"/>
                    </a:lnTo>
                    <a:lnTo>
                      <a:pt x="336" y="96"/>
                    </a:lnTo>
                    <a:lnTo>
                      <a:pt x="344" y="90"/>
                    </a:lnTo>
                    <a:lnTo>
                      <a:pt x="356" y="88"/>
                    </a:lnTo>
                    <a:lnTo>
                      <a:pt x="356" y="88"/>
                    </a:lnTo>
                    <a:close/>
                    <a:moveTo>
                      <a:pt x="392" y="156"/>
                    </a:moveTo>
                    <a:lnTo>
                      <a:pt x="374" y="156"/>
                    </a:lnTo>
                    <a:lnTo>
                      <a:pt x="356" y="182"/>
                    </a:lnTo>
                    <a:lnTo>
                      <a:pt x="338" y="156"/>
                    </a:lnTo>
                    <a:lnTo>
                      <a:pt x="320" y="156"/>
                    </a:lnTo>
                    <a:lnTo>
                      <a:pt x="320" y="156"/>
                    </a:lnTo>
                    <a:lnTo>
                      <a:pt x="314" y="156"/>
                    </a:lnTo>
                    <a:lnTo>
                      <a:pt x="314" y="156"/>
                    </a:lnTo>
                    <a:lnTo>
                      <a:pt x="314" y="158"/>
                    </a:lnTo>
                    <a:lnTo>
                      <a:pt x="314" y="204"/>
                    </a:lnTo>
                    <a:lnTo>
                      <a:pt x="314" y="204"/>
                    </a:lnTo>
                    <a:lnTo>
                      <a:pt x="336" y="224"/>
                    </a:lnTo>
                    <a:lnTo>
                      <a:pt x="354" y="244"/>
                    </a:lnTo>
                    <a:lnTo>
                      <a:pt x="370" y="268"/>
                    </a:lnTo>
                    <a:lnTo>
                      <a:pt x="386" y="294"/>
                    </a:lnTo>
                    <a:lnTo>
                      <a:pt x="386" y="294"/>
                    </a:lnTo>
                    <a:lnTo>
                      <a:pt x="396" y="270"/>
                    </a:lnTo>
                    <a:lnTo>
                      <a:pt x="404" y="246"/>
                    </a:lnTo>
                    <a:lnTo>
                      <a:pt x="410" y="220"/>
                    </a:lnTo>
                    <a:lnTo>
                      <a:pt x="412" y="194"/>
                    </a:lnTo>
                    <a:lnTo>
                      <a:pt x="412" y="194"/>
                    </a:lnTo>
                    <a:lnTo>
                      <a:pt x="410" y="166"/>
                    </a:lnTo>
                    <a:lnTo>
                      <a:pt x="410" y="166"/>
                    </a:lnTo>
                    <a:lnTo>
                      <a:pt x="406" y="162"/>
                    </a:lnTo>
                    <a:lnTo>
                      <a:pt x="402" y="158"/>
                    </a:lnTo>
                    <a:lnTo>
                      <a:pt x="398" y="156"/>
                    </a:lnTo>
                    <a:lnTo>
                      <a:pt x="392" y="156"/>
                    </a:lnTo>
                    <a:lnTo>
                      <a:pt x="392" y="156"/>
                    </a:lnTo>
                    <a:close/>
                    <a:moveTo>
                      <a:pt x="98" y="204"/>
                    </a:moveTo>
                    <a:lnTo>
                      <a:pt x="98" y="156"/>
                    </a:lnTo>
                    <a:lnTo>
                      <a:pt x="98" y="156"/>
                    </a:lnTo>
                    <a:lnTo>
                      <a:pt x="92" y="156"/>
                    </a:lnTo>
                    <a:lnTo>
                      <a:pt x="74" y="156"/>
                    </a:lnTo>
                    <a:lnTo>
                      <a:pt x="56" y="182"/>
                    </a:lnTo>
                    <a:lnTo>
                      <a:pt x="38" y="156"/>
                    </a:lnTo>
                    <a:lnTo>
                      <a:pt x="20" y="156"/>
                    </a:lnTo>
                    <a:lnTo>
                      <a:pt x="20" y="156"/>
                    </a:lnTo>
                    <a:lnTo>
                      <a:pt x="14" y="156"/>
                    </a:lnTo>
                    <a:lnTo>
                      <a:pt x="10" y="158"/>
                    </a:lnTo>
                    <a:lnTo>
                      <a:pt x="6" y="162"/>
                    </a:lnTo>
                    <a:lnTo>
                      <a:pt x="2" y="166"/>
                    </a:lnTo>
                    <a:lnTo>
                      <a:pt x="2" y="166"/>
                    </a:lnTo>
                    <a:lnTo>
                      <a:pt x="0" y="194"/>
                    </a:lnTo>
                    <a:lnTo>
                      <a:pt x="0" y="194"/>
                    </a:lnTo>
                    <a:lnTo>
                      <a:pt x="2" y="220"/>
                    </a:lnTo>
                    <a:lnTo>
                      <a:pt x="8" y="246"/>
                    </a:lnTo>
                    <a:lnTo>
                      <a:pt x="16" y="270"/>
                    </a:lnTo>
                    <a:lnTo>
                      <a:pt x="26" y="294"/>
                    </a:lnTo>
                    <a:lnTo>
                      <a:pt x="26" y="294"/>
                    </a:lnTo>
                    <a:lnTo>
                      <a:pt x="42" y="268"/>
                    </a:lnTo>
                    <a:lnTo>
                      <a:pt x="58" y="244"/>
                    </a:lnTo>
                    <a:lnTo>
                      <a:pt x="76" y="224"/>
                    </a:lnTo>
                    <a:lnTo>
                      <a:pt x="98" y="204"/>
                    </a:lnTo>
                    <a:lnTo>
                      <a:pt x="98" y="204"/>
                    </a:lnTo>
                    <a:close/>
                    <a:moveTo>
                      <a:pt x="170" y="36"/>
                    </a:moveTo>
                    <a:lnTo>
                      <a:pt x="170" y="36"/>
                    </a:lnTo>
                    <a:lnTo>
                      <a:pt x="170" y="42"/>
                    </a:lnTo>
                    <a:lnTo>
                      <a:pt x="172" y="50"/>
                    </a:lnTo>
                    <a:lnTo>
                      <a:pt x="176" y="56"/>
                    </a:lnTo>
                    <a:lnTo>
                      <a:pt x="180" y="60"/>
                    </a:lnTo>
                    <a:lnTo>
                      <a:pt x="186" y="66"/>
                    </a:lnTo>
                    <a:lnTo>
                      <a:pt x="192" y="68"/>
                    </a:lnTo>
                    <a:lnTo>
                      <a:pt x="198" y="70"/>
                    </a:lnTo>
                    <a:lnTo>
                      <a:pt x="206" y="72"/>
                    </a:lnTo>
                    <a:lnTo>
                      <a:pt x="206" y="72"/>
                    </a:lnTo>
                    <a:lnTo>
                      <a:pt x="214" y="70"/>
                    </a:lnTo>
                    <a:lnTo>
                      <a:pt x="220" y="68"/>
                    </a:lnTo>
                    <a:lnTo>
                      <a:pt x="226" y="66"/>
                    </a:lnTo>
                    <a:lnTo>
                      <a:pt x="232" y="60"/>
                    </a:lnTo>
                    <a:lnTo>
                      <a:pt x="236" y="56"/>
                    </a:lnTo>
                    <a:lnTo>
                      <a:pt x="240" y="50"/>
                    </a:lnTo>
                    <a:lnTo>
                      <a:pt x="242" y="42"/>
                    </a:lnTo>
                    <a:lnTo>
                      <a:pt x="242" y="36"/>
                    </a:lnTo>
                    <a:lnTo>
                      <a:pt x="242" y="36"/>
                    </a:lnTo>
                    <a:lnTo>
                      <a:pt x="242" y="28"/>
                    </a:lnTo>
                    <a:lnTo>
                      <a:pt x="240" y="22"/>
                    </a:lnTo>
                    <a:lnTo>
                      <a:pt x="236" y="16"/>
                    </a:lnTo>
                    <a:lnTo>
                      <a:pt x="232" y="10"/>
                    </a:lnTo>
                    <a:lnTo>
                      <a:pt x="226" y="6"/>
                    </a:lnTo>
                    <a:lnTo>
                      <a:pt x="220" y="2"/>
                    </a:lnTo>
                    <a:lnTo>
                      <a:pt x="214" y="0"/>
                    </a:lnTo>
                    <a:lnTo>
                      <a:pt x="206" y="0"/>
                    </a:lnTo>
                    <a:lnTo>
                      <a:pt x="206" y="0"/>
                    </a:lnTo>
                    <a:lnTo>
                      <a:pt x="198" y="0"/>
                    </a:lnTo>
                    <a:lnTo>
                      <a:pt x="192" y="2"/>
                    </a:lnTo>
                    <a:lnTo>
                      <a:pt x="186" y="6"/>
                    </a:lnTo>
                    <a:lnTo>
                      <a:pt x="180" y="10"/>
                    </a:lnTo>
                    <a:lnTo>
                      <a:pt x="176" y="16"/>
                    </a:lnTo>
                    <a:lnTo>
                      <a:pt x="172" y="22"/>
                    </a:lnTo>
                    <a:lnTo>
                      <a:pt x="170" y="28"/>
                    </a:lnTo>
                    <a:lnTo>
                      <a:pt x="170" y="36"/>
                    </a:lnTo>
                    <a:lnTo>
                      <a:pt x="170" y="36"/>
                    </a:lnTo>
                    <a:close/>
                    <a:moveTo>
                      <a:pt x="206" y="400"/>
                    </a:moveTo>
                    <a:lnTo>
                      <a:pt x="206" y="400"/>
                    </a:lnTo>
                    <a:lnTo>
                      <a:pt x="230" y="398"/>
                    </a:lnTo>
                    <a:lnTo>
                      <a:pt x="254" y="394"/>
                    </a:lnTo>
                    <a:lnTo>
                      <a:pt x="276" y="388"/>
                    </a:lnTo>
                    <a:lnTo>
                      <a:pt x="296" y="378"/>
                    </a:lnTo>
                    <a:lnTo>
                      <a:pt x="316" y="368"/>
                    </a:lnTo>
                    <a:lnTo>
                      <a:pt x="334" y="354"/>
                    </a:lnTo>
                    <a:lnTo>
                      <a:pt x="352" y="338"/>
                    </a:lnTo>
                    <a:lnTo>
                      <a:pt x="366" y="322"/>
                    </a:lnTo>
                    <a:lnTo>
                      <a:pt x="366" y="322"/>
                    </a:lnTo>
                    <a:lnTo>
                      <a:pt x="352" y="296"/>
                    </a:lnTo>
                    <a:lnTo>
                      <a:pt x="336" y="272"/>
                    </a:lnTo>
                    <a:lnTo>
                      <a:pt x="320" y="250"/>
                    </a:lnTo>
                    <a:lnTo>
                      <a:pt x="300" y="232"/>
                    </a:lnTo>
                    <a:lnTo>
                      <a:pt x="280" y="216"/>
                    </a:lnTo>
                    <a:lnTo>
                      <a:pt x="256" y="204"/>
                    </a:lnTo>
                    <a:lnTo>
                      <a:pt x="244" y="200"/>
                    </a:lnTo>
                    <a:lnTo>
                      <a:pt x="232" y="196"/>
                    </a:lnTo>
                    <a:lnTo>
                      <a:pt x="220" y="194"/>
                    </a:lnTo>
                    <a:lnTo>
                      <a:pt x="206" y="194"/>
                    </a:lnTo>
                    <a:lnTo>
                      <a:pt x="206" y="194"/>
                    </a:lnTo>
                    <a:lnTo>
                      <a:pt x="182" y="196"/>
                    </a:lnTo>
                    <a:lnTo>
                      <a:pt x="158" y="202"/>
                    </a:lnTo>
                    <a:lnTo>
                      <a:pt x="158" y="234"/>
                    </a:lnTo>
                    <a:lnTo>
                      <a:pt x="158" y="234"/>
                    </a:lnTo>
                    <a:lnTo>
                      <a:pt x="158" y="240"/>
                    </a:lnTo>
                    <a:lnTo>
                      <a:pt x="156" y="244"/>
                    </a:lnTo>
                    <a:lnTo>
                      <a:pt x="150" y="254"/>
                    </a:lnTo>
                    <a:lnTo>
                      <a:pt x="140" y="262"/>
                    </a:lnTo>
                    <a:lnTo>
                      <a:pt x="134" y="264"/>
                    </a:lnTo>
                    <a:lnTo>
                      <a:pt x="128" y="264"/>
                    </a:lnTo>
                    <a:lnTo>
                      <a:pt x="128" y="264"/>
                    </a:lnTo>
                    <a:lnTo>
                      <a:pt x="118" y="262"/>
                    </a:lnTo>
                    <a:lnTo>
                      <a:pt x="110" y="258"/>
                    </a:lnTo>
                    <a:lnTo>
                      <a:pt x="104" y="252"/>
                    </a:lnTo>
                    <a:lnTo>
                      <a:pt x="100" y="244"/>
                    </a:lnTo>
                    <a:lnTo>
                      <a:pt x="100" y="244"/>
                    </a:lnTo>
                    <a:lnTo>
                      <a:pt x="84" y="260"/>
                    </a:lnTo>
                    <a:lnTo>
                      <a:pt x="70" y="280"/>
                    </a:lnTo>
                    <a:lnTo>
                      <a:pt x="58" y="300"/>
                    </a:lnTo>
                    <a:lnTo>
                      <a:pt x="46" y="322"/>
                    </a:lnTo>
                    <a:lnTo>
                      <a:pt x="46" y="322"/>
                    </a:lnTo>
                    <a:lnTo>
                      <a:pt x="60" y="338"/>
                    </a:lnTo>
                    <a:lnTo>
                      <a:pt x="78" y="354"/>
                    </a:lnTo>
                    <a:lnTo>
                      <a:pt x="96" y="368"/>
                    </a:lnTo>
                    <a:lnTo>
                      <a:pt x="116" y="378"/>
                    </a:lnTo>
                    <a:lnTo>
                      <a:pt x="136" y="388"/>
                    </a:lnTo>
                    <a:lnTo>
                      <a:pt x="158" y="394"/>
                    </a:lnTo>
                    <a:lnTo>
                      <a:pt x="182" y="398"/>
                    </a:lnTo>
                    <a:lnTo>
                      <a:pt x="206" y="400"/>
                    </a:lnTo>
                    <a:lnTo>
                      <a:pt x="206" y="400"/>
                    </a:lnTo>
                    <a:close/>
                    <a:moveTo>
                      <a:pt x="28" y="116"/>
                    </a:moveTo>
                    <a:lnTo>
                      <a:pt x="28" y="116"/>
                    </a:lnTo>
                    <a:lnTo>
                      <a:pt x="30" y="126"/>
                    </a:lnTo>
                    <a:lnTo>
                      <a:pt x="36" y="136"/>
                    </a:lnTo>
                    <a:lnTo>
                      <a:pt x="46" y="142"/>
                    </a:lnTo>
                    <a:lnTo>
                      <a:pt x="56" y="144"/>
                    </a:lnTo>
                    <a:lnTo>
                      <a:pt x="56" y="144"/>
                    </a:lnTo>
                    <a:lnTo>
                      <a:pt x="68" y="142"/>
                    </a:lnTo>
                    <a:lnTo>
                      <a:pt x="76" y="136"/>
                    </a:lnTo>
                    <a:lnTo>
                      <a:pt x="82" y="126"/>
                    </a:lnTo>
                    <a:lnTo>
                      <a:pt x="84" y="116"/>
                    </a:lnTo>
                    <a:lnTo>
                      <a:pt x="84" y="116"/>
                    </a:lnTo>
                    <a:lnTo>
                      <a:pt x="82" y="104"/>
                    </a:lnTo>
                    <a:lnTo>
                      <a:pt x="76" y="96"/>
                    </a:lnTo>
                    <a:lnTo>
                      <a:pt x="68" y="90"/>
                    </a:lnTo>
                    <a:lnTo>
                      <a:pt x="56" y="88"/>
                    </a:lnTo>
                    <a:lnTo>
                      <a:pt x="56" y="88"/>
                    </a:lnTo>
                    <a:lnTo>
                      <a:pt x="46" y="90"/>
                    </a:lnTo>
                    <a:lnTo>
                      <a:pt x="36" y="96"/>
                    </a:lnTo>
                    <a:lnTo>
                      <a:pt x="30" y="104"/>
                    </a:lnTo>
                    <a:lnTo>
                      <a:pt x="28" y="116"/>
                    </a:lnTo>
                    <a:lnTo>
                      <a:pt x="28" y="116"/>
                    </a:lnTo>
                    <a:close/>
                    <a:moveTo>
                      <a:pt x="300" y="192"/>
                    </a:moveTo>
                    <a:lnTo>
                      <a:pt x="300" y="116"/>
                    </a:lnTo>
                    <a:lnTo>
                      <a:pt x="300" y="116"/>
                    </a:lnTo>
                    <a:lnTo>
                      <a:pt x="300" y="116"/>
                    </a:lnTo>
                    <a:lnTo>
                      <a:pt x="300" y="114"/>
                    </a:lnTo>
                    <a:lnTo>
                      <a:pt x="300" y="114"/>
                    </a:lnTo>
                    <a:lnTo>
                      <a:pt x="300" y="108"/>
                    </a:lnTo>
                    <a:lnTo>
                      <a:pt x="298" y="102"/>
                    </a:lnTo>
                    <a:lnTo>
                      <a:pt x="290" y="92"/>
                    </a:lnTo>
                    <a:lnTo>
                      <a:pt x="280" y="84"/>
                    </a:lnTo>
                    <a:lnTo>
                      <a:pt x="274" y="82"/>
                    </a:lnTo>
                    <a:lnTo>
                      <a:pt x="268" y="82"/>
                    </a:lnTo>
                    <a:lnTo>
                      <a:pt x="232" y="82"/>
                    </a:lnTo>
                    <a:lnTo>
                      <a:pt x="206" y="116"/>
                    </a:lnTo>
                    <a:lnTo>
                      <a:pt x="180" y="82"/>
                    </a:lnTo>
                    <a:lnTo>
                      <a:pt x="144" y="82"/>
                    </a:lnTo>
                    <a:lnTo>
                      <a:pt x="144" y="82"/>
                    </a:lnTo>
                    <a:lnTo>
                      <a:pt x="138" y="82"/>
                    </a:lnTo>
                    <a:lnTo>
                      <a:pt x="132" y="84"/>
                    </a:lnTo>
                    <a:lnTo>
                      <a:pt x="122" y="92"/>
                    </a:lnTo>
                    <a:lnTo>
                      <a:pt x="114" y="102"/>
                    </a:lnTo>
                    <a:lnTo>
                      <a:pt x="112" y="108"/>
                    </a:lnTo>
                    <a:lnTo>
                      <a:pt x="112" y="114"/>
                    </a:lnTo>
                    <a:lnTo>
                      <a:pt x="112" y="116"/>
                    </a:lnTo>
                    <a:lnTo>
                      <a:pt x="112" y="130"/>
                    </a:lnTo>
                    <a:lnTo>
                      <a:pt x="112" y="234"/>
                    </a:lnTo>
                    <a:lnTo>
                      <a:pt x="112" y="234"/>
                    </a:lnTo>
                    <a:lnTo>
                      <a:pt x="114" y="240"/>
                    </a:lnTo>
                    <a:lnTo>
                      <a:pt x="116" y="244"/>
                    </a:lnTo>
                    <a:lnTo>
                      <a:pt x="122" y="248"/>
                    </a:lnTo>
                    <a:lnTo>
                      <a:pt x="128" y="248"/>
                    </a:lnTo>
                    <a:lnTo>
                      <a:pt x="128" y="248"/>
                    </a:lnTo>
                    <a:lnTo>
                      <a:pt x="134" y="248"/>
                    </a:lnTo>
                    <a:lnTo>
                      <a:pt x="138" y="244"/>
                    </a:lnTo>
                    <a:lnTo>
                      <a:pt x="142" y="240"/>
                    </a:lnTo>
                    <a:lnTo>
                      <a:pt x="144" y="234"/>
                    </a:lnTo>
                    <a:lnTo>
                      <a:pt x="144" y="130"/>
                    </a:lnTo>
                    <a:lnTo>
                      <a:pt x="144" y="130"/>
                    </a:lnTo>
                    <a:lnTo>
                      <a:pt x="150" y="134"/>
                    </a:lnTo>
                    <a:lnTo>
                      <a:pt x="154" y="140"/>
                    </a:lnTo>
                    <a:lnTo>
                      <a:pt x="158" y="148"/>
                    </a:lnTo>
                    <a:lnTo>
                      <a:pt x="158" y="156"/>
                    </a:lnTo>
                    <a:lnTo>
                      <a:pt x="158" y="170"/>
                    </a:lnTo>
                    <a:lnTo>
                      <a:pt x="158" y="170"/>
                    </a:lnTo>
                    <a:lnTo>
                      <a:pt x="182" y="164"/>
                    </a:lnTo>
                    <a:lnTo>
                      <a:pt x="206" y="162"/>
                    </a:lnTo>
                    <a:lnTo>
                      <a:pt x="206" y="162"/>
                    </a:lnTo>
                    <a:lnTo>
                      <a:pt x="230" y="164"/>
                    </a:lnTo>
                    <a:lnTo>
                      <a:pt x="254" y="170"/>
                    </a:lnTo>
                    <a:lnTo>
                      <a:pt x="254" y="158"/>
                    </a:lnTo>
                    <a:lnTo>
                      <a:pt x="254" y="158"/>
                    </a:lnTo>
                    <a:lnTo>
                      <a:pt x="254" y="150"/>
                    </a:lnTo>
                    <a:lnTo>
                      <a:pt x="258" y="142"/>
                    </a:lnTo>
                    <a:lnTo>
                      <a:pt x="262" y="136"/>
                    </a:lnTo>
                    <a:lnTo>
                      <a:pt x="268" y="132"/>
                    </a:lnTo>
                    <a:lnTo>
                      <a:pt x="268" y="176"/>
                    </a:lnTo>
                    <a:lnTo>
                      <a:pt x="268" y="176"/>
                    </a:lnTo>
                    <a:lnTo>
                      <a:pt x="284" y="184"/>
                    </a:lnTo>
                    <a:lnTo>
                      <a:pt x="300" y="192"/>
                    </a:lnTo>
                    <a:lnTo>
                      <a:pt x="300"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14" name="Group 113">
            <a:extLst>
              <a:ext uri="{FF2B5EF4-FFF2-40B4-BE49-F238E27FC236}">
                <a16:creationId xmlns:a16="http://schemas.microsoft.com/office/drawing/2014/main" id="{0F3FE237-C6A6-3F4B-9130-26F2F128C102}"/>
              </a:ext>
            </a:extLst>
          </p:cNvPr>
          <p:cNvGrpSpPr/>
          <p:nvPr/>
        </p:nvGrpSpPr>
        <p:grpSpPr>
          <a:xfrm>
            <a:off x="463777" y="2569353"/>
            <a:ext cx="339400" cy="339400"/>
            <a:chOff x="426464" y="3229552"/>
            <a:chExt cx="457200" cy="457200"/>
          </a:xfrm>
        </p:grpSpPr>
        <p:sp>
          <p:nvSpPr>
            <p:cNvPr id="115" name="Teardrop 114">
              <a:extLst>
                <a:ext uri="{FF2B5EF4-FFF2-40B4-BE49-F238E27FC236}">
                  <a16:creationId xmlns:a16="http://schemas.microsoft.com/office/drawing/2014/main" id="{F34B4B4F-1A48-6A45-87C6-1D1519BF0E50}"/>
                </a:ext>
              </a:extLst>
            </p:cNvPr>
            <p:cNvSpPr/>
            <p:nvPr/>
          </p:nvSpPr>
          <p:spPr bwMode="ltGray">
            <a:xfrm rot="2700000">
              <a:off x="426464" y="3229552"/>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16" name="Group 115">
              <a:extLst>
                <a:ext uri="{FF2B5EF4-FFF2-40B4-BE49-F238E27FC236}">
                  <a16:creationId xmlns:a16="http://schemas.microsoft.com/office/drawing/2014/main" id="{1DE77D41-5129-6B44-90CF-06942963166F}"/>
                </a:ext>
              </a:extLst>
            </p:cNvPr>
            <p:cNvGrpSpPr/>
            <p:nvPr/>
          </p:nvGrpSpPr>
          <p:grpSpPr>
            <a:xfrm>
              <a:off x="452924" y="3252412"/>
              <a:ext cx="411480" cy="411480"/>
              <a:chOff x="451708" y="3854926"/>
              <a:chExt cx="612000" cy="612000"/>
            </a:xfrm>
          </p:grpSpPr>
          <p:sp>
            <p:nvSpPr>
              <p:cNvPr id="117" name="Oval 116">
                <a:extLst>
                  <a:ext uri="{FF2B5EF4-FFF2-40B4-BE49-F238E27FC236}">
                    <a16:creationId xmlns:a16="http://schemas.microsoft.com/office/drawing/2014/main" id="{95144A48-D882-024C-B436-9B4D9BB609E2}"/>
                  </a:ext>
                </a:extLst>
              </p:cNvPr>
              <p:cNvSpPr/>
              <p:nvPr/>
            </p:nvSpPr>
            <p:spPr bwMode="ltGray">
              <a:xfrm>
                <a:off x="451708" y="3854926"/>
                <a:ext cx="612000" cy="61200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18" name="Freeform 4838">
                <a:extLst>
                  <a:ext uri="{FF2B5EF4-FFF2-40B4-BE49-F238E27FC236}">
                    <a16:creationId xmlns:a16="http://schemas.microsoft.com/office/drawing/2014/main" id="{72BC474B-C8A2-D54E-871C-9FFD0750FD80}"/>
                  </a:ext>
                </a:extLst>
              </p:cNvPr>
              <p:cNvSpPr>
                <a:spLocks noEditPoints="1"/>
              </p:cNvSpPr>
              <p:nvPr/>
            </p:nvSpPr>
            <p:spPr bwMode="auto">
              <a:xfrm>
                <a:off x="543052" y="3901111"/>
                <a:ext cx="422222" cy="419738"/>
              </a:xfrm>
              <a:custGeom>
                <a:avLst/>
                <a:gdLst>
                  <a:gd name="T0" fmla="*/ 24 w 340"/>
                  <a:gd name="T1" fmla="*/ 266 h 338"/>
                  <a:gd name="T2" fmla="*/ 18 w 340"/>
                  <a:gd name="T3" fmla="*/ 270 h 338"/>
                  <a:gd name="T4" fmla="*/ 14 w 340"/>
                  <a:gd name="T5" fmla="*/ 276 h 338"/>
                  <a:gd name="T6" fmla="*/ 16 w 340"/>
                  <a:gd name="T7" fmla="*/ 280 h 338"/>
                  <a:gd name="T8" fmla="*/ 20 w 340"/>
                  <a:gd name="T9" fmla="*/ 286 h 338"/>
                  <a:gd name="T10" fmla="*/ 316 w 340"/>
                  <a:gd name="T11" fmla="*/ 286 h 338"/>
                  <a:gd name="T12" fmla="*/ 320 w 340"/>
                  <a:gd name="T13" fmla="*/ 286 h 338"/>
                  <a:gd name="T14" fmla="*/ 324 w 340"/>
                  <a:gd name="T15" fmla="*/ 280 h 338"/>
                  <a:gd name="T16" fmla="*/ 326 w 340"/>
                  <a:gd name="T17" fmla="*/ 276 h 338"/>
                  <a:gd name="T18" fmla="*/ 322 w 340"/>
                  <a:gd name="T19" fmla="*/ 270 h 338"/>
                  <a:gd name="T20" fmla="*/ 316 w 340"/>
                  <a:gd name="T21" fmla="*/ 266 h 338"/>
                  <a:gd name="T22" fmla="*/ 298 w 340"/>
                  <a:gd name="T23" fmla="*/ 192 h 338"/>
                  <a:gd name="T24" fmla="*/ 316 w 340"/>
                  <a:gd name="T25" fmla="*/ 192 h 338"/>
                  <a:gd name="T26" fmla="*/ 322 w 340"/>
                  <a:gd name="T27" fmla="*/ 190 h 338"/>
                  <a:gd name="T28" fmla="*/ 326 w 340"/>
                  <a:gd name="T29" fmla="*/ 182 h 338"/>
                  <a:gd name="T30" fmla="*/ 324 w 340"/>
                  <a:gd name="T31" fmla="*/ 178 h 338"/>
                  <a:gd name="T32" fmla="*/ 320 w 340"/>
                  <a:gd name="T33" fmla="*/ 172 h 338"/>
                  <a:gd name="T34" fmla="*/ 24 w 340"/>
                  <a:gd name="T35" fmla="*/ 172 h 338"/>
                  <a:gd name="T36" fmla="*/ 20 w 340"/>
                  <a:gd name="T37" fmla="*/ 172 h 338"/>
                  <a:gd name="T38" fmla="*/ 16 w 340"/>
                  <a:gd name="T39" fmla="*/ 178 h 338"/>
                  <a:gd name="T40" fmla="*/ 14 w 340"/>
                  <a:gd name="T41" fmla="*/ 182 h 338"/>
                  <a:gd name="T42" fmla="*/ 18 w 340"/>
                  <a:gd name="T43" fmla="*/ 190 h 338"/>
                  <a:gd name="T44" fmla="*/ 24 w 340"/>
                  <a:gd name="T45" fmla="*/ 192 h 338"/>
                  <a:gd name="T46" fmla="*/ 42 w 340"/>
                  <a:gd name="T47" fmla="*/ 266 h 338"/>
                  <a:gd name="T48" fmla="*/ 248 w 340"/>
                  <a:gd name="T49" fmla="*/ 266 h 338"/>
                  <a:gd name="T50" fmla="*/ 230 w 340"/>
                  <a:gd name="T51" fmla="*/ 192 h 338"/>
                  <a:gd name="T52" fmla="*/ 248 w 340"/>
                  <a:gd name="T53" fmla="*/ 266 h 338"/>
                  <a:gd name="T54" fmla="*/ 162 w 340"/>
                  <a:gd name="T55" fmla="*/ 266 h 338"/>
                  <a:gd name="T56" fmla="*/ 178 w 340"/>
                  <a:gd name="T57" fmla="*/ 192 h 338"/>
                  <a:gd name="T58" fmla="*/ 110 w 340"/>
                  <a:gd name="T59" fmla="*/ 266 h 338"/>
                  <a:gd name="T60" fmla="*/ 92 w 340"/>
                  <a:gd name="T61" fmla="*/ 192 h 338"/>
                  <a:gd name="T62" fmla="*/ 110 w 340"/>
                  <a:gd name="T63" fmla="*/ 266 h 338"/>
                  <a:gd name="T64" fmla="*/ 340 w 340"/>
                  <a:gd name="T65" fmla="*/ 322 h 338"/>
                  <a:gd name="T66" fmla="*/ 334 w 340"/>
                  <a:gd name="T67" fmla="*/ 334 h 338"/>
                  <a:gd name="T68" fmla="*/ 324 w 340"/>
                  <a:gd name="T69" fmla="*/ 338 h 338"/>
                  <a:gd name="T70" fmla="*/ 16 w 340"/>
                  <a:gd name="T71" fmla="*/ 338 h 338"/>
                  <a:gd name="T72" fmla="*/ 6 w 340"/>
                  <a:gd name="T73" fmla="*/ 334 h 338"/>
                  <a:gd name="T74" fmla="*/ 0 w 340"/>
                  <a:gd name="T75" fmla="*/ 322 h 338"/>
                  <a:gd name="T76" fmla="*/ 2 w 340"/>
                  <a:gd name="T77" fmla="*/ 316 h 338"/>
                  <a:gd name="T78" fmla="*/ 10 w 340"/>
                  <a:gd name="T79" fmla="*/ 308 h 338"/>
                  <a:gd name="T80" fmla="*/ 324 w 340"/>
                  <a:gd name="T81" fmla="*/ 306 h 338"/>
                  <a:gd name="T82" fmla="*/ 330 w 340"/>
                  <a:gd name="T83" fmla="*/ 308 h 338"/>
                  <a:gd name="T84" fmla="*/ 338 w 340"/>
                  <a:gd name="T85" fmla="*/ 316 h 338"/>
                  <a:gd name="T86" fmla="*/ 340 w 340"/>
                  <a:gd name="T87" fmla="*/ 322 h 338"/>
                  <a:gd name="T88" fmla="*/ 82 w 340"/>
                  <a:gd name="T89" fmla="*/ 154 h 338"/>
                  <a:gd name="T90" fmla="*/ 84 w 340"/>
                  <a:gd name="T91" fmla="*/ 136 h 338"/>
                  <a:gd name="T92" fmla="*/ 98 w 340"/>
                  <a:gd name="T93" fmla="*/ 104 h 338"/>
                  <a:gd name="T94" fmla="*/ 120 w 340"/>
                  <a:gd name="T95" fmla="*/ 80 h 338"/>
                  <a:gd name="T96" fmla="*/ 152 w 340"/>
                  <a:gd name="T97" fmla="*/ 68 h 338"/>
                  <a:gd name="T98" fmla="*/ 170 w 340"/>
                  <a:gd name="T99" fmla="*/ 66 h 338"/>
                  <a:gd name="T100" fmla="*/ 204 w 340"/>
                  <a:gd name="T101" fmla="*/ 72 h 338"/>
                  <a:gd name="T102" fmla="*/ 232 w 340"/>
                  <a:gd name="T103" fmla="*/ 92 h 338"/>
                  <a:gd name="T104" fmla="*/ 250 w 340"/>
                  <a:gd name="T105" fmla="*/ 118 h 338"/>
                  <a:gd name="T106" fmla="*/ 258 w 340"/>
                  <a:gd name="T107" fmla="*/ 154 h 338"/>
                  <a:gd name="T108" fmla="*/ 192 w 340"/>
                  <a:gd name="T109" fmla="*/ 54 h 338"/>
                  <a:gd name="T110" fmla="*/ 148 w 340"/>
                  <a:gd name="T111" fmla="*/ 26 h 338"/>
                  <a:gd name="T112" fmla="*/ 192 w 340"/>
                  <a:gd name="T113" fmla="*/ 26 h 338"/>
                  <a:gd name="T114" fmla="*/ 192 w 340"/>
                  <a:gd name="T115" fmla="*/ 5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 h="338">
                    <a:moveTo>
                      <a:pt x="24" y="266"/>
                    </a:moveTo>
                    <a:lnTo>
                      <a:pt x="24" y="266"/>
                    </a:lnTo>
                    <a:lnTo>
                      <a:pt x="20" y="268"/>
                    </a:lnTo>
                    <a:lnTo>
                      <a:pt x="18" y="270"/>
                    </a:lnTo>
                    <a:lnTo>
                      <a:pt x="16" y="272"/>
                    </a:lnTo>
                    <a:lnTo>
                      <a:pt x="14" y="276"/>
                    </a:lnTo>
                    <a:lnTo>
                      <a:pt x="14" y="276"/>
                    </a:lnTo>
                    <a:lnTo>
                      <a:pt x="16" y="280"/>
                    </a:lnTo>
                    <a:lnTo>
                      <a:pt x="18" y="284"/>
                    </a:lnTo>
                    <a:lnTo>
                      <a:pt x="20" y="286"/>
                    </a:lnTo>
                    <a:lnTo>
                      <a:pt x="24" y="286"/>
                    </a:lnTo>
                    <a:lnTo>
                      <a:pt x="316" y="286"/>
                    </a:lnTo>
                    <a:lnTo>
                      <a:pt x="316" y="286"/>
                    </a:lnTo>
                    <a:lnTo>
                      <a:pt x="320" y="286"/>
                    </a:lnTo>
                    <a:lnTo>
                      <a:pt x="322" y="284"/>
                    </a:lnTo>
                    <a:lnTo>
                      <a:pt x="324" y="280"/>
                    </a:lnTo>
                    <a:lnTo>
                      <a:pt x="326" y="276"/>
                    </a:lnTo>
                    <a:lnTo>
                      <a:pt x="326" y="276"/>
                    </a:lnTo>
                    <a:lnTo>
                      <a:pt x="324" y="272"/>
                    </a:lnTo>
                    <a:lnTo>
                      <a:pt x="322" y="270"/>
                    </a:lnTo>
                    <a:lnTo>
                      <a:pt x="320" y="268"/>
                    </a:lnTo>
                    <a:lnTo>
                      <a:pt x="316" y="266"/>
                    </a:lnTo>
                    <a:lnTo>
                      <a:pt x="298" y="266"/>
                    </a:lnTo>
                    <a:lnTo>
                      <a:pt x="298" y="192"/>
                    </a:lnTo>
                    <a:lnTo>
                      <a:pt x="316" y="192"/>
                    </a:lnTo>
                    <a:lnTo>
                      <a:pt x="316" y="192"/>
                    </a:lnTo>
                    <a:lnTo>
                      <a:pt x="320" y="192"/>
                    </a:lnTo>
                    <a:lnTo>
                      <a:pt x="322" y="190"/>
                    </a:lnTo>
                    <a:lnTo>
                      <a:pt x="324" y="186"/>
                    </a:lnTo>
                    <a:lnTo>
                      <a:pt x="326" y="182"/>
                    </a:lnTo>
                    <a:lnTo>
                      <a:pt x="326" y="182"/>
                    </a:lnTo>
                    <a:lnTo>
                      <a:pt x="324" y="178"/>
                    </a:lnTo>
                    <a:lnTo>
                      <a:pt x="322" y="176"/>
                    </a:lnTo>
                    <a:lnTo>
                      <a:pt x="320" y="172"/>
                    </a:lnTo>
                    <a:lnTo>
                      <a:pt x="316" y="172"/>
                    </a:lnTo>
                    <a:lnTo>
                      <a:pt x="24" y="172"/>
                    </a:lnTo>
                    <a:lnTo>
                      <a:pt x="24" y="172"/>
                    </a:lnTo>
                    <a:lnTo>
                      <a:pt x="20" y="172"/>
                    </a:lnTo>
                    <a:lnTo>
                      <a:pt x="18" y="176"/>
                    </a:lnTo>
                    <a:lnTo>
                      <a:pt x="16" y="178"/>
                    </a:lnTo>
                    <a:lnTo>
                      <a:pt x="14" y="182"/>
                    </a:lnTo>
                    <a:lnTo>
                      <a:pt x="14" y="182"/>
                    </a:lnTo>
                    <a:lnTo>
                      <a:pt x="16" y="186"/>
                    </a:lnTo>
                    <a:lnTo>
                      <a:pt x="18" y="190"/>
                    </a:lnTo>
                    <a:lnTo>
                      <a:pt x="20" y="192"/>
                    </a:lnTo>
                    <a:lnTo>
                      <a:pt x="24" y="192"/>
                    </a:lnTo>
                    <a:lnTo>
                      <a:pt x="42" y="192"/>
                    </a:lnTo>
                    <a:lnTo>
                      <a:pt x="42" y="266"/>
                    </a:lnTo>
                    <a:lnTo>
                      <a:pt x="24" y="266"/>
                    </a:lnTo>
                    <a:close/>
                    <a:moveTo>
                      <a:pt x="248" y="266"/>
                    </a:moveTo>
                    <a:lnTo>
                      <a:pt x="230" y="266"/>
                    </a:lnTo>
                    <a:lnTo>
                      <a:pt x="230" y="192"/>
                    </a:lnTo>
                    <a:lnTo>
                      <a:pt x="248" y="192"/>
                    </a:lnTo>
                    <a:lnTo>
                      <a:pt x="248" y="266"/>
                    </a:lnTo>
                    <a:close/>
                    <a:moveTo>
                      <a:pt x="178" y="266"/>
                    </a:moveTo>
                    <a:lnTo>
                      <a:pt x="162" y="266"/>
                    </a:lnTo>
                    <a:lnTo>
                      <a:pt x="162" y="192"/>
                    </a:lnTo>
                    <a:lnTo>
                      <a:pt x="178" y="192"/>
                    </a:lnTo>
                    <a:lnTo>
                      <a:pt x="178" y="266"/>
                    </a:lnTo>
                    <a:close/>
                    <a:moveTo>
                      <a:pt x="110" y="266"/>
                    </a:moveTo>
                    <a:lnTo>
                      <a:pt x="92" y="266"/>
                    </a:lnTo>
                    <a:lnTo>
                      <a:pt x="92" y="192"/>
                    </a:lnTo>
                    <a:lnTo>
                      <a:pt x="110" y="192"/>
                    </a:lnTo>
                    <a:lnTo>
                      <a:pt x="110" y="266"/>
                    </a:lnTo>
                    <a:close/>
                    <a:moveTo>
                      <a:pt x="340" y="322"/>
                    </a:moveTo>
                    <a:lnTo>
                      <a:pt x="340" y="322"/>
                    </a:lnTo>
                    <a:lnTo>
                      <a:pt x="338" y="328"/>
                    </a:lnTo>
                    <a:lnTo>
                      <a:pt x="334" y="334"/>
                    </a:lnTo>
                    <a:lnTo>
                      <a:pt x="330" y="336"/>
                    </a:lnTo>
                    <a:lnTo>
                      <a:pt x="324" y="338"/>
                    </a:lnTo>
                    <a:lnTo>
                      <a:pt x="16" y="338"/>
                    </a:lnTo>
                    <a:lnTo>
                      <a:pt x="16" y="338"/>
                    </a:lnTo>
                    <a:lnTo>
                      <a:pt x="10" y="336"/>
                    </a:lnTo>
                    <a:lnTo>
                      <a:pt x="6" y="334"/>
                    </a:lnTo>
                    <a:lnTo>
                      <a:pt x="2" y="328"/>
                    </a:lnTo>
                    <a:lnTo>
                      <a:pt x="0" y="322"/>
                    </a:lnTo>
                    <a:lnTo>
                      <a:pt x="0" y="322"/>
                    </a:lnTo>
                    <a:lnTo>
                      <a:pt x="2" y="316"/>
                    </a:lnTo>
                    <a:lnTo>
                      <a:pt x="6" y="310"/>
                    </a:lnTo>
                    <a:lnTo>
                      <a:pt x="10" y="308"/>
                    </a:lnTo>
                    <a:lnTo>
                      <a:pt x="16" y="306"/>
                    </a:lnTo>
                    <a:lnTo>
                      <a:pt x="324" y="306"/>
                    </a:lnTo>
                    <a:lnTo>
                      <a:pt x="324" y="306"/>
                    </a:lnTo>
                    <a:lnTo>
                      <a:pt x="330" y="308"/>
                    </a:lnTo>
                    <a:lnTo>
                      <a:pt x="334" y="310"/>
                    </a:lnTo>
                    <a:lnTo>
                      <a:pt x="338" y="316"/>
                    </a:lnTo>
                    <a:lnTo>
                      <a:pt x="340" y="322"/>
                    </a:lnTo>
                    <a:lnTo>
                      <a:pt x="340" y="322"/>
                    </a:lnTo>
                    <a:close/>
                    <a:moveTo>
                      <a:pt x="258" y="154"/>
                    </a:moveTo>
                    <a:lnTo>
                      <a:pt x="82" y="154"/>
                    </a:lnTo>
                    <a:lnTo>
                      <a:pt x="82" y="154"/>
                    </a:lnTo>
                    <a:lnTo>
                      <a:pt x="84" y="136"/>
                    </a:lnTo>
                    <a:lnTo>
                      <a:pt x="90" y="118"/>
                    </a:lnTo>
                    <a:lnTo>
                      <a:pt x="98" y="104"/>
                    </a:lnTo>
                    <a:lnTo>
                      <a:pt x="108" y="92"/>
                    </a:lnTo>
                    <a:lnTo>
                      <a:pt x="120" y="80"/>
                    </a:lnTo>
                    <a:lnTo>
                      <a:pt x="136" y="72"/>
                    </a:lnTo>
                    <a:lnTo>
                      <a:pt x="152" y="68"/>
                    </a:lnTo>
                    <a:lnTo>
                      <a:pt x="170" y="66"/>
                    </a:lnTo>
                    <a:lnTo>
                      <a:pt x="170" y="66"/>
                    </a:lnTo>
                    <a:lnTo>
                      <a:pt x="188" y="68"/>
                    </a:lnTo>
                    <a:lnTo>
                      <a:pt x="204" y="72"/>
                    </a:lnTo>
                    <a:lnTo>
                      <a:pt x="220" y="80"/>
                    </a:lnTo>
                    <a:lnTo>
                      <a:pt x="232" y="92"/>
                    </a:lnTo>
                    <a:lnTo>
                      <a:pt x="242" y="104"/>
                    </a:lnTo>
                    <a:lnTo>
                      <a:pt x="250" y="118"/>
                    </a:lnTo>
                    <a:lnTo>
                      <a:pt x="256" y="136"/>
                    </a:lnTo>
                    <a:lnTo>
                      <a:pt x="258" y="154"/>
                    </a:lnTo>
                    <a:lnTo>
                      <a:pt x="258" y="154"/>
                    </a:lnTo>
                    <a:close/>
                    <a:moveTo>
                      <a:pt x="192" y="54"/>
                    </a:moveTo>
                    <a:lnTo>
                      <a:pt x="148" y="54"/>
                    </a:lnTo>
                    <a:lnTo>
                      <a:pt x="148" y="26"/>
                    </a:lnTo>
                    <a:lnTo>
                      <a:pt x="170" y="0"/>
                    </a:lnTo>
                    <a:lnTo>
                      <a:pt x="192" y="26"/>
                    </a:lnTo>
                    <a:lnTo>
                      <a:pt x="192" y="26"/>
                    </a:lnTo>
                    <a:lnTo>
                      <a:pt x="192"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19" name="Group 118">
            <a:extLst>
              <a:ext uri="{FF2B5EF4-FFF2-40B4-BE49-F238E27FC236}">
                <a16:creationId xmlns:a16="http://schemas.microsoft.com/office/drawing/2014/main" id="{6F4CCF3E-F1F2-6D4E-941A-AD16A6CCD9CE}"/>
              </a:ext>
            </a:extLst>
          </p:cNvPr>
          <p:cNvGrpSpPr/>
          <p:nvPr/>
        </p:nvGrpSpPr>
        <p:grpSpPr>
          <a:xfrm>
            <a:off x="457200" y="1889680"/>
            <a:ext cx="339400" cy="339400"/>
            <a:chOff x="382986" y="2305282"/>
            <a:chExt cx="457200" cy="457200"/>
          </a:xfrm>
        </p:grpSpPr>
        <p:sp>
          <p:nvSpPr>
            <p:cNvPr id="120" name="Teardrop 119">
              <a:extLst>
                <a:ext uri="{FF2B5EF4-FFF2-40B4-BE49-F238E27FC236}">
                  <a16:creationId xmlns:a16="http://schemas.microsoft.com/office/drawing/2014/main" id="{20C646B2-CBD3-7F4B-A702-C138016DF62F}"/>
                </a:ext>
              </a:extLst>
            </p:cNvPr>
            <p:cNvSpPr/>
            <p:nvPr/>
          </p:nvSpPr>
          <p:spPr bwMode="ltGray">
            <a:xfrm rot="2700000">
              <a:off x="382986" y="2305282"/>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21" name="Group 120">
              <a:extLst>
                <a:ext uri="{FF2B5EF4-FFF2-40B4-BE49-F238E27FC236}">
                  <a16:creationId xmlns:a16="http://schemas.microsoft.com/office/drawing/2014/main" id="{985BE73F-58AC-FA4F-8B98-87F0C3F4627B}"/>
                </a:ext>
              </a:extLst>
            </p:cNvPr>
            <p:cNvGrpSpPr/>
            <p:nvPr/>
          </p:nvGrpSpPr>
          <p:grpSpPr>
            <a:xfrm>
              <a:off x="417604" y="2326712"/>
              <a:ext cx="411480" cy="411480"/>
              <a:chOff x="451708" y="2362015"/>
              <a:chExt cx="612000" cy="612000"/>
            </a:xfrm>
          </p:grpSpPr>
          <p:sp>
            <p:nvSpPr>
              <p:cNvPr id="122" name="Oval 121">
                <a:extLst>
                  <a:ext uri="{FF2B5EF4-FFF2-40B4-BE49-F238E27FC236}">
                    <a16:creationId xmlns:a16="http://schemas.microsoft.com/office/drawing/2014/main" id="{13738470-CB4F-2247-87F0-1CBD89427A52}"/>
                  </a:ext>
                </a:extLst>
              </p:cNvPr>
              <p:cNvSpPr/>
              <p:nvPr/>
            </p:nvSpPr>
            <p:spPr bwMode="ltGray">
              <a:xfrm>
                <a:off x="451708" y="2362015"/>
                <a:ext cx="612000" cy="61200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23" name="Freeform 4811">
                <a:extLst>
                  <a:ext uri="{FF2B5EF4-FFF2-40B4-BE49-F238E27FC236}">
                    <a16:creationId xmlns:a16="http://schemas.microsoft.com/office/drawing/2014/main" id="{7C1DB551-FF5B-2046-BE98-0A49F1362544}"/>
                  </a:ext>
                </a:extLst>
              </p:cNvPr>
              <p:cNvSpPr>
                <a:spLocks noEditPoints="1"/>
              </p:cNvSpPr>
              <p:nvPr/>
            </p:nvSpPr>
            <p:spPr bwMode="auto">
              <a:xfrm>
                <a:off x="565266" y="2413515"/>
                <a:ext cx="384882" cy="492747"/>
              </a:xfrm>
              <a:custGeom>
                <a:avLst/>
                <a:gdLst>
                  <a:gd name="T0" fmla="*/ 108 w 314"/>
                  <a:gd name="T1" fmla="*/ 262 h 402"/>
                  <a:gd name="T2" fmla="*/ 96 w 314"/>
                  <a:gd name="T3" fmla="*/ 242 h 402"/>
                  <a:gd name="T4" fmla="*/ 102 w 314"/>
                  <a:gd name="T5" fmla="*/ 228 h 402"/>
                  <a:gd name="T6" fmla="*/ 160 w 314"/>
                  <a:gd name="T7" fmla="*/ 222 h 402"/>
                  <a:gd name="T8" fmla="*/ 130 w 314"/>
                  <a:gd name="T9" fmla="*/ 276 h 402"/>
                  <a:gd name="T10" fmla="*/ 116 w 314"/>
                  <a:gd name="T11" fmla="*/ 282 h 402"/>
                  <a:gd name="T12" fmla="*/ 110 w 314"/>
                  <a:gd name="T13" fmla="*/ 298 h 402"/>
                  <a:gd name="T14" fmla="*/ 122 w 314"/>
                  <a:gd name="T15" fmla="*/ 316 h 402"/>
                  <a:gd name="T16" fmla="*/ 146 w 314"/>
                  <a:gd name="T17" fmla="*/ 318 h 402"/>
                  <a:gd name="T18" fmla="*/ 160 w 314"/>
                  <a:gd name="T19" fmla="*/ 286 h 402"/>
                  <a:gd name="T20" fmla="*/ 300 w 314"/>
                  <a:gd name="T21" fmla="*/ 134 h 402"/>
                  <a:gd name="T22" fmla="*/ 296 w 314"/>
                  <a:gd name="T23" fmla="*/ 162 h 402"/>
                  <a:gd name="T24" fmla="*/ 302 w 314"/>
                  <a:gd name="T25" fmla="*/ 180 h 402"/>
                  <a:gd name="T26" fmla="*/ 246 w 314"/>
                  <a:gd name="T27" fmla="*/ 402 h 402"/>
                  <a:gd name="T28" fmla="*/ 218 w 314"/>
                  <a:gd name="T29" fmla="*/ 400 h 402"/>
                  <a:gd name="T30" fmla="*/ 184 w 314"/>
                  <a:gd name="T31" fmla="*/ 382 h 402"/>
                  <a:gd name="T32" fmla="*/ 164 w 314"/>
                  <a:gd name="T33" fmla="*/ 346 h 402"/>
                  <a:gd name="T34" fmla="*/ 164 w 314"/>
                  <a:gd name="T35" fmla="*/ 320 h 402"/>
                  <a:gd name="T36" fmla="*/ 178 w 314"/>
                  <a:gd name="T37" fmla="*/ 290 h 402"/>
                  <a:gd name="T38" fmla="*/ 6 w 314"/>
                  <a:gd name="T39" fmla="*/ 154 h 402"/>
                  <a:gd name="T40" fmla="*/ 2 w 314"/>
                  <a:gd name="T41" fmla="*/ 150 h 402"/>
                  <a:gd name="T42" fmla="*/ 0 w 314"/>
                  <a:gd name="T43" fmla="*/ 142 h 402"/>
                  <a:gd name="T44" fmla="*/ 38 w 314"/>
                  <a:gd name="T45" fmla="*/ 38 h 402"/>
                  <a:gd name="T46" fmla="*/ 50 w 314"/>
                  <a:gd name="T47" fmla="*/ 6 h 402"/>
                  <a:gd name="T48" fmla="*/ 56 w 314"/>
                  <a:gd name="T49" fmla="*/ 0 h 402"/>
                  <a:gd name="T50" fmla="*/ 306 w 314"/>
                  <a:gd name="T51" fmla="*/ 88 h 402"/>
                  <a:gd name="T52" fmla="*/ 312 w 314"/>
                  <a:gd name="T53" fmla="*/ 94 h 402"/>
                  <a:gd name="T54" fmla="*/ 312 w 314"/>
                  <a:gd name="T55" fmla="*/ 102 h 402"/>
                  <a:gd name="T56" fmla="*/ 300 w 314"/>
                  <a:gd name="T57" fmla="*/ 134 h 402"/>
                  <a:gd name="T58" fmla="*/ 300 w 314"/>
                  <a:gd name="T59" fmla="*/ 134 h 402"/>
                  <a:gd name="T60" fmla="*/ 290 w 314"/>
                  <a:gd name="T61" fmla="*/ 104 h 402"/>
                  <a:gd name="T62" fmla="*/ 232 w 314"/>
                  <a:gd name="T63" fmla="*/ 208 h 402"/>
                  <a:gd name="T64" fmla="*/ 246 w 314"/>
                  <a:gd name="T65" fmla="*/ 220 h 402"/>
                  <a:gd name="T66" fmla="*/ 54 w 314"/>
                  <a:gd name="T67" fmla="*/ 54 h 402"/>
                  <a:gd name="T68" fmla="*/ 180 w 314"/>
                  <a:gd name="T69" fmla="*/ 196 h 402"/>
                  <a:gd name="T70" fmla="*/ 196 w 314"/>
                  <a:gd name="T71" fmla="*/ 180 h 402"/>
                  <a:gd name="T72" fmla="*/ 216 w 314"/>
                  <a:gd name="T73" fmla="*/ 182 h 402"/>
                  <a:gd name="T74" fmla="*/ 232 w 314"/>
                  <a:gd name="T75" fmla="*/ 208 h 402"/>
                  <a:gd name="T76" fmla="*/ 246 w 314"/>
                  <a:gd name="T77" fmla="*/ 242 h 402"/>
                  <a:gd name="T78" fmla="*/ 232 w 314"/>
                  <a:gd name="T79" fmla="*/ 262 h 402"/>
                  <a:gd name="T80" fmla="*/ 254 w 314"/>
                  <a:gd name="T81" fmla="*/ 164 h 402"/>
                  <a:gd name="T82" fmla="*/ 260 w 314"/>
                  <a:gd name="T83" fmla="*/ 152 h 402"/>
                  <a:gd name="T84" fmla="*/ 254 w 314"/>
                  <a:gd name="T85" fmla="*/ 140 h 402"/>
                  <a:gd name="T86" fmla="*/ 244 w 314"/>
                  <a:gd name="T87" fmla="*/ 136 h 402"/>
                  <a:gd name="T88" fmla="*/ 232 w 314"/>
                  <a:gd name="T89" fmla="*/ 140 h 402"/>
                  <a:gd name="T90" fmla="*/ 228 w 314"/>
                  <a:gd name="T91" fmla="*/ 152 h 402"/>
                  <a:gd name="T92" fmla="*/ 232 w 314"/>
                  <a:gd name="T93" fmla="*/ 164 h 402"/>
                  <a:gd name="T94" fmla="*/ 244 w 314"/>
                  <a:gd name="T95" fmla="*/ 168 h 402"/>
                  <a:gd name="T96" fmla="*/ 254 w 314"/>
                  <a:gd name="T97" fmla="*/ 164 h 402"/>
                  <a:gd name="T98" fmla="*/ 98 w 314"/>
                  <a:gd name="T99" fmla="*/ 84 h 402"/>
                  <a:gd name="T100" fmla="*/ 108 w 314"/>
                  <a:gd name="T101" fmla="*/ 102 h 402"/>
                  <a:gd name="T102" fmla="*/ 112 w 314"/>
                  <a:gd name="T103" fmla="*/ 9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4" h="402">
                    <a:moveTo>
                      <a:pt x="116" y="262"/>
                    </a:moveTo>
                    <a:lnTo>
                      <a:pt x="116" y="262"/>
                    </a:lnTo>
                    <a:lnTo>
                      <a:pt x="108" y="262"/>
                    </a:lnTo>
                    <a:lnTo>
                      <a:pt x="102" y="256"/>
                    </a:lnTo>
                    <a:lnTo>
                      <a:pt x="98" y="250"/>
                    </a:lnTo>
                    <a:lnTo>
                      <a:pt x="96" y="242"/>
                    </a:lnTo>
                    <a:lnTo>
                      <a:pt x="96" y="242"/>
                    </a:lnTo>
                    <a:lnTo>
                      <a:pt x="98" y="234"/>
                    </a:lnTo>
                    <a:lnTo>
                      <a:pt x="102" y="228"/>
                    </a:lnTo>
                    <a:lnTo>
                      <a:pt x="108" y="222"/>
                    </a:lnTo>
                    <a:lnTo>
                      <a:pt x="116" y="222"/>
                    </a:lnTo>
                    <a:lnTo>
                      <a:pt x="160" y="222"/>
                    </a:lnTo>
                    <a:lnTo>
                      <a:pt x="160" y="262"/>
                    </a:lnTo>
                    <a:lnTo>
                      <a:pt x="116" y="262"/>
                    </a:lnTo>
                    <a:close/>
                    <a:moveTo>
                      <a:pt x="130" y="276"/>
                    </a:moveTo>
                    <a:lnTo>
                      <a:pt x="130" y="276"/>
                    </a:lnTo>
                    <a:lnTo>
                      <a:pt x="122" y="278"/>
                    </a:lnTo>
                    <a:lnTo>
                      <a:pt x="116" y="282"/>
                    </a:lnTo>
                    <a:lnTo>
                      <a:pt x="112" y="290"/>
                    </a:lnTo>
                    <a:lnTo>
                      <a:pt x="110" y="298"/>
                    </a:lnTo>
                    <a:lnTo>
                      <a:pt x="110" y="298"/>
                    </a:lnTo>
                    <a:lnTo>
                      <a:pt x="112" y="306"/>
                    </a:lnTo>
                    <a:lnTo>
                      <a:pt x="116" y="312"/>
                    </a:lnTo>
                    <a:lnTo>
                      <a:pt x="122" y="316"/>
                    </a:lnTo>
                    <a:lnTo>
                      <a:pt x="130" y="318"/>
                    </a:lnTo>
                    <a:lnTo>
                      <a:pt x="146" y="318"/>
                    </a:lnTo>
                    <a:lnTo>
                      <a:pt x="146" y="318"/>
                    </a:lnTo>
                    <a:lnTo>
                      <a:pt x="150" y="308"/>
                    </a:lnTo>
                    <a:lnTo>
                      <a:pt x="154" y="296"/>
                    </a:lnTo>
                    <a:lnTo>
                      <a:pt x="160" y="286"/>
                    </a:lnTo>
                    <a:lnTo>
                      <a:pt x="166" y="276"/>
                    </a:lnTo>
                    <a:lnTo>
                      <a:pt x="130" y="276"/>
                    </a:lnTo>
                    <a:close/>
                    <a:moveTo>
                      <a:pt x="300" y="134"/>
                    </a:moveTo>
                    <a:lnTo>
                      <a:pt x="292" y="158"/>
                    </a:lnTo>
                    <a:lnTo>
                      <a:pt x="292" y="158"/>
                    </a:lnTo>
                    <a:lnTo>
                      <a:pt x="296" y="162"/>
                    </a:lnTo>
                    <a:lnTo>
                      <a:pt x="300" y="168"/>
                    </a:lnTo>
                    <a:lnTo>
                      <a:pt x="302" y="174"/>
                    </a:lnTo>
                    <a:lnTo>
                      <a:pt x="302" y="180"/>
                    </a:lnTo>
                    <a:lnTo>
                      <a:pt x="302" y="382"/>
                    </a:lnTo>
                    <a:lnTo>
                      <a:pt x="302" y="402"/>
                    </a:lnTo>
                    <a:lnTo>
                      <a:pt x="246" y="402"/>
                    </a:lnTo>
                    <a:lnTo>
                      <a:pt x="232" y="402"/>
                    </a:lnTo>
                    <a:lnTo>
                      <a:pt x="232" y="402"/>
                    </a:lnTo>
                    <a:lnTo>
                      <a:pt x="218" y="400"/>
                    </a:lnTo>
                    <a:lnTo>
                      <a:pt x="206" y="396"/>
                    </a:lnTo>
                    <a:lnTo>
                      <a:pt x="194" y="390"/>
                    </a:lnTo>
                    <a:lnTo>
                      <a:pt x="184" y="382"/>
                    </a:lnTo>
                    <a:lnTo>
                      <a:pt x="174" y="372"/>
                    </a:lnTo>
                    <a:lnTo>
                      <a:pt x="168" y="360"/>
                    </a:lnTo>
                    <a:lnTo>
                      <a:pt x="164" y="346"/>
                    </a:lnTo>
                    <a:lnTo>
                      <a:pt x="164" y="332"/>
                    </a:lnTo>
                    <a:lnTo>
                      <a:pt x="164" y="332"/>
                    </a:lnTo>
                    <a:lnTo>
                      <a:pt x="164" y="320"/>
                    </a:lnTo>
                    <a:lnTo>
                      <a:pt x="166" y="310"/>
                    </a:lnTo>
                    <a:lnTo>
                      <a:pt x="172" y="300"/>
                    </a:lnTo>
                    <a:lnTo>
                      <a:pt x="178" y="290"/>
                    </a:lnTo>
                    <a:lnTo>
                      <a:pt x="176" y="290"/>
                    </a:lnTo>
                    <a:lnTo>
                      <a:pt x="176" y="216"/>
                    </a:lnTo>
                    <a:lnTo>
                      <a:pt x="6" y="154"/>
                    </a:lnTo>
                    <a:lnTo>
                      <a:pt x="6" y="154"/>
                    </a:lnTo>
                    <a:lnTo>
                      <a:pt x="4" y="152"/>
                    </a:lnTo>
                    <a:lnTo>
                      <a:pt x="2" y="150"/>
                    </a:lnTo>
                    <a:lnTo>
                      <a:pt x="2" y="150"/>
                    </a:lnTo>
                    <a:lnTo>
                      <a:pt x="0" y="146"/>
                    </a:lnTo>
                    <a:lnTo>
                      <a:pt x="0" y="142"/>
                    </a:lnTo>
                    <a:lnTo>
                      <a:pt x="38" y="38"/>
                    </a:lnTo>
                    <a:lnTo>
                      <a:pt x="38" y="38"/>
                    </a:lnTo>
                    <a:lnTo>
                      <a:pt x="38" y="38"/>
                    </a:lnTo>
                    <a:lnTo>
                      <a:pt x="38" y="38"/>
                    </a:lnTo>
                    <a:lnTo>
                      <a:pt x="38" y="38"/>
                    </a:lnTo>
                    <a:lnTo>
                      <a:pt x="50" y="6"/>
                    </a:lnTo>
                    <a:lnTo>
                      <a:pt x="50" y="6"/>
                    </a:lnTo>
                    <a:lnTo>
                      <a:pt x="52" y="2"/>
                    </a:lnTo>
                    <a:lnTo>
                      <a:pt x="56" y="0"/>
                    </a:lnTo>
                    <a:lnTo>
                      <a:pt x="58" y="0"/>
                    </a:lnTo>
                    <a:lnTo>
                      <a:pt x="62" y="0"/>
                    </a:lnTo>
                    <a:lnTo>
                      <a:pt x="306" y="88"/>
                    </a:lnTo>
                    <a:lnTo>
                      <a:pt x="306" y="88"/>
                    </a:lnTo>
                    <a:lnTo>
                      <a:pt x="310" y="90"/>
                    </a:lnTo>
                    <a:lnTo>
                      <a:pt x="312" y="94"/>
                    </a:lnTo>
                    <a:lnTo>
                      <a:pt x="312" y="94"/>
                    </a:lnTo>
                    <a:lnTo>
                      <a:pt x="314" y="98"/>
                    </a:lnTo>
                    <a:lnTo>
                      <a:pt x="312" y="102"/>
                    </a:lnTo>
                    <a:lnTo>
                      <a:pt x="300" y="134"/>
                    </a:lnTo>
                    <a:lnTo>
                      <a:pt x="300" y="134"/>
                    </a:lnTo>
                    <a:lnTo>
                      <a:pt x="300" y="134"/>
                    </a:lnTo>
                    <a:lnTo>
                      <a:pt x="300" y="134"/>
                    </a:lnTo>
                    <a:lnTo>
                      <a:pt x="300" y="134"/>
                    </a:lnTo>
                    <a:lnTo>
                      <a:pt x="300" y="134"/>
                    </a:lnTo>
                    <a:close/>
                    <a:moveTo>
                      <a:pt x="60" y="36"/>
                    </a:moveTo>
                    <a:lnTo>
                      <a:pt x="286" y="118"/>
                    </a:lnTo>
                    <a:lnTo>
                      <a:pt x="290" y="104"/>
                    </a:lnTo>
                    <a:lnTo>
                      <a:pt x="66" y="22"/>
                    </a:lnTo>
                    <a:lnTo>
                      <a:pt x="60" y="36"/>
                    </a:lnTo>
                    <a:close/>
                    <a:moveTo>
                      <a:pt x="232" y="208"/>
                    </a:moveTo>
                    <a:lnTo>
                      <a:pt x="232" y="216"/>
                    </a:lnTo>
                    <a:lnTo>
                      <a:pt x="246" y="220"/>
                    </a:lnTo>
                    <a:lnTo>
                      <a:pt x="246" y="220"/>
                    </a:lnTo>
                    <a:lnTo>
                      <a:pt x="248" y="220"/>
                    </a:lnTo>
                    <a:lnTo>
                      <a:pt x="278" y="136"/>
                    </a:lnTo>
                    <a:lnTo>
                      <a:pt x="54" y="54"/>
                    </a:lnTo>
                    <a:lnTo>
                      <a:pt x="24" y="138"/>
                    </a:lnTo>
                    <a:lnTo>
                      <a:pt x="180" y="196"/>
                    </a:lnTo>
                    <a:lnTo>
                      <a:pt x="180" y="196"/>
                    </a:lnTo>
                    <a:lnTo>
                      <a:pt x="184" y="190"/>
                    </a:lnTo>
                    <a:lnTo>
                      <a:pt x="190" y="184"/>
                    </a:lnTo>
                    <a:lnTo>
                      <a:pt x="196" y="180"/>
                    </a:lnTo>
                    <a:lnTo>
                      <a:pt x="204" y="180"/>
                    </a:lnTo>
                    <a:lnTo>
                      <a:pt x="204" y="180"/>
                    </a:lnTo>
                    <a:lnTo>
                      <a:pt x="216" y="182"/>
                    </a:lnTo>
                    <a:lnTo>
                      <a:pt x="224" y="188"/>
                    </a:lnTo>
                    <a:lnTo>
                      <a:pt x="230" y="196"/>
                    </a:lnTo>
                    <a:lnTo>
                      <a:pt x="232" y="208"/>
                    </a:lnTo>
                    <a:lnTo>
                      <a:pt x="232" y="208"/>
                    </a:lnTo>
                    <a:close/>
                    <a:moveTo>
                      <a:pt x="246" y="264"/>
                    </a:moveTo>
                    <a:lnTo>
                      <a:pt x="246" y="242"/>
                    </a:lnTo>
                    <a:lnTo>
                      <a:pt x="232" y="236"/>
                    </a:lnTo>
                    <a:lnTo>
                      <a:pt x="232" y="262"/>
                    </a:lnTo>
                    <a:lnTo>
                      <a:pt x="232" y="262"/>
                    </a:lnTo>
                    <a:lnTo>
                      <a:pt x="246" y="264"/>
                    </a:lnTo>
                    <a:lnTo>
                      <a:pt x="246" y="264"/>
                    </a:lnTo>
                    <a:close/>
                    <a:moveTo>
                      <a:pt x="254" y="164"/>
                    </a:moveTo>
                    <a:lnTo>
                      <a:pt x="254" y="164"/>
                    </a:lnTo>
                    <a:lnTo>
                      <a:pt x="258" y="158"/>
                    </a:lnTo>
                    <a:lnTo>
                      <a:pt x="260" y="152"/>
                    </a:lnTo>
                    <a:lnTo>
                      <a:pt x="260" y="152"/>
                    </a:lnTo>
                    <a:lnTo>
                      <a:pt x="258" y="146"/>
                    </a:lnTo>
                    <a:lnTo>
                      <a:pt x="254" y="140"/>
                    </a:lnTo>
                    <a:lnTo>
                      <a:pt x="254" y="140"/>
                    </a:lnTo>
                    <a:lnTo>
                      <a:pt x="250" y="138"/>
                    </a:lnTo>
                    <a:lnTo>
                      <a:pt x="244" y="136"/>
                    </a:lnTo>
                    <a:lnTo>
                      <a:pt x="238" y="138"/>
                    </a:lnTo>
                    <a:lnTo>
                      <a:pt x="232" y="140"/>
                    </a:lnTo>
                    <a:lnTo>
                      <a:pt x="232" y="140"/>
                    </a:lnTo>
                    <a:lnTo>
                      <a:pt x="228" y="146"/>
                    </a:lnTo>
                    <a:lnTo>
                      <a:pt x="228" y="152"/>
                    </a:lnTo>
                    <a:lnTo>
                      <a:pt x="228" y="152"/>
                    </a:lnTo>
                    <a:lnTo>
                      <a:pt x="228" y="158"/>
                    </a:lnTo>
                    <a:lnTo>
                      <a:pt x="232" y="164"/>
                    </a:lnTo>
                    <a:lnTo>
                      <a:pt x="232" y="164"/>
                    </a:lnTo>
                    <a:lnTo>
                      <a:pt x="238" y="166"/>
                    </a:lnTo>
                    <a:lnTo>
                      <a:pt x="244" y="168"/>
                    </a:lnTo>
                    <a:lnTo>
                      <a:pt x="244" y="168"/>
                    </a:lnTo>
                    <a:lnTo>
                      <a:pt x="250" y="166"/>
                    </a:lnTo>
                    <a:lnTo>
                      <a:pt x="254" y="164"/>
                    </a:lnTo>
                    <a:lnTo>
                      <a:pt x="254" y="164"/>
                    </a:lnTo>
                    <a:close/>
                    <a:moveTo>
                      <a:pt x="58" y="84"/>
                    </a:moveTo>
                    <a:lnTo>
                      <a:pt x="94" y="98"/>
                    </a:lnTo>
                    <a:lnTo>
                      <a:pt x="98" y="84"/>
                    </a:lnTo>
                    <a:lnTo>
                      <a:pt x="62" y="72"/>
                    </a:lnTo>
                    <a:lnTo>
                      <a:pt x="58" y="84"/>
                    </a:lnTo>
                    <a:close/>
                    <a:moveTo>
                      <a:pt x="108" y="102"/>
                    </a:moveTo>
                    <a:lnTo>
                      <a:pt x="158" y="120"/>
                    </a:lnTo>
                    <a:lnTo>
                      <a:pt x="162" y="108"/>
                    </a:lnTo>
                    <a:lnTo>
                      <a:pt x="112" y="90"/>
                    </a:lnTo>
                    <a:lnTo>
                      <a:pt x="108" y="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24" name="Group 123">
            <a:extLst>
              <a:ext uri="{FF2B5EF4-FFF2-40B4-BE49-F238E27FC236}">
                <a16:creationId xmlns:a16="http://schemas.microsoft.com/office/drawing/2014/main" id="{EB85ABE8-1DA9-9F48-BF93-199D53693F2B}"/>
              </a:ext>
            </a:extLst>
          </p:cNvPr>
          <p:cNvGrpSpPr/>
          <p:nvPr/>
        </p:nvGrpSpPr>
        <p:grpSpPr>
          <a:xfrm>
            <a:off x="463777" y="2933705"/>
            <a:ext cx="339400" cy="339400"/>
            <a:chOff x="426464" y="3720364"/>
            <a:chExt cx="457200" cy="457200"/>
          </a:xfrm>
        </p:grpSpPr>
        <p:sp>
          <p:nvSpPr>
            <p:cNvPr id="125" name="Teardrop 124">
              <a:extLst>
                <a:ext uri="{FF2B5EF4-FFF2-40B4-BE49-F238E27FC236}">
                  <a16:creationId xmlns:a16="http://schemas.microsoft.com/office/drawing/2014/main" id="{B8DBA24E-4DC8-F44F-8599-A2323043645D}"/>
                </a:ext>
              </a:extLst>
            </p:cNvPr>
            <p:cNvSpPr/>
            <p:nvPr/>
          </p:nvSpPr>
          <p:spPr bwMode="ltGray">
            <a:xfrm rot="2700000">
              <a:off x="426464" y="372036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27" name="Oval 126">
              <a:extLst>
                <a:ext uri="{FF2B5EF4-FFF2-40B4-BE49-F238E27FC236}">
                  <a16:creationId xmlns:a16="http://schemas.microsoft.com/office/drawing/2014/main" id="{55EB0A3A-8458-7A43-BADC-01C53442D8EE}"/>
                </a:ext>
              </a:extLst>
            </p:cNvPr>
            <p:cNvSpPr/>
            <p:nvPr/>
          </p:nvSpPr>
          <p:spPr bwMode="ltGray">
            <a:xfrm>
              <a:off x="449324" y="3743542"/>
              <a:ext cx="411480" cy="41148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grpSp>
        <p:nvGrpSpPr>
          <p:cNvPr id="129" name="Group 128">
            <a:extLst>
              <a:ext uri="{FF2B5EF4-FFF2-40B4-BE49-F238E27FC236}">
                <a16:creationId xmlns:a16="http://schemas.microsoft.com/office/drawing/2014/main" id="{B5BC87BC-28C6-AD42-8799-4B2F482AB811}"/>
              </a:ext>
            </a:extLst>
          </p:cNvPr>
          <p:cNvGrpSpPr/>
          <p:nvPr/>
        </p:nvGrpSpPr>
        <p:grpSpPr>
          <a:xfrm>
            <a:off x="464749" y="3618759"/>
            <a:ext cx="339400" cy="339400"/>
            <a:chOff x="427773" y="4643187"/>
            <a:chExt cx="457200" cy="457200"/>
          </a:xfrm>
        </p:grpSpPr>
        <p:sp>
          <p:nvSpPr>
            <p:cNvPr id="130" name="Teardrop 129">
              <a:extLst>
                <a:ext uri="{FF2B5EF4-FFF2-40B4-BE49-F238E27FC236}">
                  <a16:creationId xmlns:a16="http://schemas.microsoft.com/office/drawing/2014/main" id="{F5B71915-C513-6140-889F-CC104CF8655A}"/>
                </a:ext>
              </a:extLst>
            </p:cNvPr>
            <p:cNvSpPr/>
            <p:nvPr/>
          </p:nvSpPr>
          <p:spPr bwMode="ltGray">
            <a:xfrm rot="2700000">
              <a:off x="427773" y="4643187"/>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31" name="Group 130">
              <a:extLst>
                <a:ext uri="{FF2B5EF4-FFF2-40B4-BE49-F238E27FC236}">
                  <a16:creationId xmlns:a16="http://schemas.microsoft.com/office/drawing/2014/main" id="{F27AEB4C-EC04-634C-92DA-3D2C5463EB1C}"/>
                </a:ext>
              </a:extLst>
            </p:cNvPr>
            <p:cNvGrpSpPr/>
            <p:nvPr/>
          </p:nvGrpSpPr>
          <p:grpSpPr>
            <a:xfrm>
              <a:off x="449324" y="4669069"/>
              <a:ext cx="411480" cy="411480"/>
              <a:chOff x="451708" y="5423115"/>
              <a:chExt cx="612000" cy="612000"/>
            </a:xfrm>
          </p:grpSpPr>
          <p:sp>
            <p:nvSpPr>
              <p:cNvPr id="132" name="Oval 131">
                <a:extLst>
                  <a:ext uri="{FF2B5EF4-FFF2-40B4-BE49-F238E27FC236}">
                    <a16:creationId xmlns:a16="http://schemas.microsoft.com/office/drawing/2014/main" id="{8C566FB7-51BB-AC48-8070-EE1345A56E1F}"/>
                  </a:ext>
                </a:extLst>
              </p:cNvPr>
              <p:cNvSpPr/>
              <p:nvPr/>
            </p:nvSpPr>
            <p:spPr bwMode="ltGray">
              <a:xfrm>
                <a:off x="451708" y="5423115"/>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33" name="Freeform 4805">
                <a:extLst>
                  <a:ext uri="{FF2B5EF4-FFF2-40B4-BE49-F238E27FC236}">
                    <a16:creationId xmlns:a16="http://schemas.microsoft.com/office/drawing/2014/main" id="{83873FAB-5F3C-E74D-B02F-44230F567701}"/>
                  </a:ext>
                </a:extLst>
              </p:cNvPr>
              <p:cNvSpPr>
                <a:spLocks noEditPoints="1"/>
              </p:cNvSpPr>
              <p:nvPr/>
            </p:nvSpPr>
            <p:spPr bwMode="auto">
              <a:xfrm>
                <a:off x="541505" y="5554478"/>
                <a:ext cx="436363" cy="330950"/>
              </a:xfrm>
              <a:custGeom>
                <a:avLst/>
                <a:gdLst>
                  <a:gd name="T0" fmla="*/ 324 w 356"/>
                  <a:gd name="T1" fmla="*/ 64 h 270"/>
                  <a:gd name="T2" fmla="*/ 280 w 356"/>
                  <a:gd name="T3" fmla="*/ 10 h 270"/>
                  <a:gd name="T4" fmla="*/ 234 w 356"/>
                  <a:gd name="T5" fmla="*/ 2 h 270"/>
                  <a:gd name="T6" fmla="*/ 92 w 356"/>
                  <a:gd name="T7" fmla="*/ 4 h 270"/>
                  <a:gd name="T8" fmla="*/ 64 w 356"/>
                  <a:gd name="T9" fmla="*/ 18 h 270"/>
                  <a:gd name="T10" fmla="*/ 32 w 356"/>
                  <a:gd name="T11" fmla="*/ 64 h 270"/>
                  <a:gd name="T12" fmla="*/ 8 w 356"/>
                  <a:gd name="T13" fmla="*/ 108 h 270"/>
                  <a:gd name="T14" fmla="*/ 0 w 356"/>
                  <a:gd name="T15" fmla="*/ 168 h 270"/>
                  <a:gd name="T16" fmla="*/ 6 w 356"/>
                  <a:gd name="T17" fmla="*/ 224 h 270"/>
                  <a:gd name="T18" fmla="*/ 12 w 356"/>
                  <a:gd name="T19" fmla="*/ 232 h 270"/>
                  <a:gd name="T20" fmla="*/ 22 w 356"/>
                  <a:gd name="T21" fmla="*/ 232 h 270"/>
                  <a:gd name="T22" fmla="*/ 26 w 356"/>
                  <a:gd name="T23" fmla="*/ 266 h 270"/>
                  <a:gd name="T24" fmla="*/ 60 w 356"/>
                  <a:gd name="T25" fmla="*/ 270 h 270"/>
                  <a:gd name="T26" fmla="*/ 72 w 356"/>
                  <a:gd name="T27" fmla="*/ 258 h 270"/>
                  <a:gd name="T28" fmla="*/ 284 w 356"/>
                  <a:gd name="T29" fmla="*/ 258 h 270"/>
                  <a:gd name="T30" fmla="*/ 292 w 356"/>
                  <a:gd name="T31" fmla="*/ 268 h 270"/>
                  <a:gd name="T32" fmla="*/ 326 w 356"/>
                  <a:gd name="T33" fmla="*/ 268 h 270"/>
                  <a:gd name="T34" fmla="*/ 334 w 356"/>
                  <a:gd name="T35" fmla="*/ 232 h 270"/>
                  <a:gd name="T36" fmla="*/ 340 w 356"/>
                  <a:gd name="T37" fmla="*/ 232 h 270"/>
                  <a:gd name="T38" fmla="*/ 350 w 356"/>
                  <a:gd name="T39" fmla="*/ 224 h 270"/>
                  <a:gd name="T40" fmla="*/ 356 w 356"/>
                  <a:gd name="T41" fmla="*/ 168 h 270"/>
                  <a:gd name="T42" fmla="*/ 352 w 356"/>
                  <a:gd name="T43" fmla="*/ 120 h 270"/>
                  <a:gd name="T44" fmla="*/ 330 w 356"/>
                  <a:gd name="T45" fmla="*/ 72 h 270"/>
                  <a:gd name="T46" fmla="*/ 138 w 356"/>
                  <a:gd name="T47" fmla="*/ 20 h 270"/>
                  <a:gd name="T48" fmla="*/ 246 w 356"/>
                  <a:gd name="T49" fmla="*/ 22 h 270"/>
                  <a:gd name="T50" fmla="*/ 296 w 356"/>
                  <a:gd name="T51" fmla="*/ 62 h 270"/>
                  <a:gd name="T52" fmla="*/ 298 w 356"/>
                  <a:gd name="T53" fmla="*/ 76 h 270"/>
                  <a:gd name="T54" fmla="*/ 284 w 356"/>
                  <a:gd name="T55" fmla="*/ 80 h 270"/>
                  <a:gd name="T56" fmla="*/ 72 w 356"/>
                  <a:gd name="T57" fmla="*/ 80 h 270"/>
                  <a:gd name="T58" fmla="*/ 56 w 356"/>
                  <a:gd name="T59" fmla="*/ 74 h 270"/>
                  <a:gd name="T60" fmla="*/ 70 w 356"/>
                  <a:gd name="T61" fmla="*/ 46 h 270"/>
                  <a:gd name="T62" fmla="*/ 262 w 356"/>
                  <a:gd name="T63" fmla="*/ 136 h 270"/>
                  <a:gd name="T64" fmla="*/ 244 w 356"/>
                  <a:gd name="T65" fmla="*/ 154 h 270"/>
                  <a:gd name="T66" fmla="*/ 100 w 356"/>
                  <a:gd name="T67" fmla="*/ 148 h 270"/>
                  <a:gd name="T68" fmla="*/ 46 w 356"/>
                  <a:gd name="T69" fmla="*/ 152 h 270"/>
                  <a:gd name="T70" fmla="*/ 22 w 356"/>
                  <a:gd name="T71" fmla="*/ 136 h 270"/>
                  <a:gd name="T72" fmla="*/ 28 w 356"/>
                  <a:gd name="T73" fmla="*/ 106 h 270"/>
                  <a:gd name="T74" fmla="*/ 56 w 356"/>
                  <a:gd name="T75" fmla="*/ 102 h 270"/>
                  <a:gd name="T76" fmla="*/ 72 w 356"/>
                  <a:gd name="T77" fmla="*/ 126 h 270"/>
                  <a:gd name="T78" fmla="*/ 46 w 356"/>
                  <a:gd name="T79" fmla="*/ 152 h 270"/>
                  <a:gd name="T80" fmla="*/ 156 w 356"/>
                  <a:gd name="T81" fmla="*/ 212 h 270"/>
                  <a:gd name="T82" fmla="*/ 70 w 356"/>
                  <a:gd name="T83" fmla="*/ 198 h 270"/>
                  <a:gd name="T84" fmla="*/ 152 w 356"/>
                  <a:gd name="T85" fmla="*/ 184 h 270"/>
                  <a:gd name="T86" fmla="*/ 274 w 356"/>
                  <a:gd name="T87" fmla="*/ 186 h 270"/>
                  <a:gd name="T88" fmla="*/ 288 w 356"/>
                  <a:gd name="T89" fmla="*/ 212 h 270"/>
                  <a:gd name="T90" fmla="*/ 292 w 356"/>
                  <a:gd name="T91" fmla="*/ 144 h 270"/>
                  <a:gd name="T92" fmla="*/ 286 w 356"/>
                  <a:gd name="T93" fmla="*/ 116 h 270"/>
                  <a:gd name="T94" fmla="*/ 310 w 356"/>
                  <a:gd name="T95" fmla="*/ 100 h 270"/>
                  <a:gd name="T96" fmla="*/ 336 w 356"/>
                  <a:gd name="T97" fmla="*/ 126 h 270"/>
                  <a:gd name="T98" fmla="*/ 320 w 356"/>
                  <a:gd name="T99" fmla="*/ 15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6" h="270">
                    <a:moveTo>
                      <a:pt x="330" y="72"/>
                    </a:moveTo>
                    <a:lnTo>
                      <a:pt x="330" y="72"/>
                    </a:lnTo>
                    <a:lnTo>
                      <a:pt x="324" y="64"/>
                    </a:lnTo>
                    <a:lnTo>
                      <a:pt x="324" y="64"/>
                    </a:lnTo>
                    <a:lnTo>
                      <a:pt x="314" y="46"/>
                    </a:lnTo>
                    <a:lnTo>
                      <a:pt x="302" y="32"/>
                    </a:lnTo>
                    <a:lnTo>
                      <a:pt x="292" y="18"/>
                    </a:lnTo>
                    <a:lnTo>
                      <a:pt x="280" y="10"/>
                    </a:lnTo>
                    <a:lnTo>
                      <a:pt x="280" y="10"/>
                    </a:lnTo>
                    <a:lnTo>
                      <a:pt x="274" y="6"/>
                    </a:lnTo>
                    <a:lnTo>
                      <a:pt x="264" y="4"/>
                    </a:lnTo>
                    <a:lnTo>
                      <a:pt x="234" y="2"/>
                    </a:lnTo>
                    <a:lnTo>
                      <a:pt x="178" y="0"/>
                    </a:lnTo>
                    <a:lnTo>
                      <a:pt x="178" y="0"/>
                    </a:lnTo>
                    <a:lnTo>
                      <a:pt x="122" y="2"/>
                    </a:lnTo>
                    <a:lnTo>
                      <a:pt x="92" y="4"/>
                    </a:lnTo>
                    <a:lnTo>
                      <a:pt x="82" y="6"/>
                    </a:lnTo>
                    <a:lnTo>
                      <a:pt x="76" y="10"/>
                    </a:lnTo>
                    <a:lnTo>
                      <a:pt x="76" y="10"/>
                    </a:lnTo>
                    <a:lnTo>
                      <a:pt x="64" y="18"/>
                    </a:lnTo>
                    <a:lnTo>
                      <a:pt x="54" y="32"/>
                    </a:lnTo>
                    <a:lnTo>
                      <a:pt x="42" y="46"/>
                    </a:lnTo>
                    <a:lnTo>
                      <a:pt x="32" y="64"/>
                    </a:lnTo>
                    <a:lnTo>
                      <a:pt x="32" y="64"/>
                    </a:lnTo>
                    <a:lnTo>
                      <a:pt x="26" y="72"/>
                    </a:lnTo>
                    <a:lnTo>
                      <a:pt x="26" y="72"/>
                    </a:lnTo>
                    <a:lnTo>
                      <a:pt x="16" y="88"/>
                    </a:lnTo>
                    <a:lnTo>
                      <a:pt x="8" y="108"/>
                    </a:lnTo>
                    <a:lnTo>
                      <a:pt x="4" y="120"/>
                    </a:lnTo>
                    <a:lnTo>
                      <a:pt x="2" y="134"/>
                    </a:lnTo>
                    <a:lnTo>
                      <a:pt x="0" y="150"/>
                    </a:lnTo>
                    <a:lnTo>
                      <a:pt x="0" y="168"/>
                    </a:lnTo>
                    <a:lnTo>
                      <a:pt x="0" y="168"/>
                    </a:lnTo>
                    <a:lnTo>
                      <a:pt x="0" y="192"/>
                    </a:lnTo>
                    <a:lnTo>
                      <a:pt x="2" y="210"/>
                    </a:lnTo>
                    <a:lnTo>
                      <a:pt x="6" y="224"/>
                    </a:lnTo>
                    <a:lnTo>
                      <a:pt x="6" y="224"/>
                    </a:lnTo>
                    <a:lnTo>
                      <a:pt x="6" y="228"/>
                    </a:lnTo>
                    <a:lnTo>
                      <a:pt x="10" y="230"/>
                    </a:lnTo>
                    <a:lnTo>
                      <a:pt x="12" y="232"/>
                    </a:lnTo>
                    <a:lnTo>
                      <a:pt x="16" y="232"/>
                    </a:lnTo>
                    <a:lnTo>
                      <a:pt x="16" y="232"/>
                    </a:lnTo>
                    <a:lnTo>
                      <a:pt x="16" y="232"/>
                    </a:lnTo>
                    <a:lnTo>
                      <a:pt x="22" y="232"/>
                    </a:lnTo>
                    <a:lnTo>
                      <a:pt x="22" y="258"/>
                    </a:lnTo>
                    <a:lnTo>
                      <a:pt x="22" y="258"/>
                    </a:lnTo>
                    <a:lnTo>
                      <a:pt x="24" y="262"/>
                    </a:lnTo>
                    <a:lnTo>
                      <a:pt x="26" y="266"/>
                    </a:lnTo>
                    <a:lnTo>
                      <a:pt x="30" y="268"/>
                    </a:lnTo>
                    <a:lnTo>
                      <a:pt x="34" y="270"/>
                    </a:lnTo>
                    <a:lnTo>
                      <a:pt x="60" y="270"/>
                    </a:lnTo>
                    <a:lnTo>
                      <a:pt x="60" y="270"/>
                    </a:lnTo>
                    <a:lnTo>
                      <a:pt x="64" y="268"/>
                    </a:lnTo>
                    <a:lnTo>
                      <a:pt x="68" y="266"/>
                    </a:lnTo>
                    <a:lnTo>
                      <a:pt x="70" y="262"/>
                    </a:lnTo>
                    <a:lnTo>
                      <a:pt x="72" y="258"/>
                    </a:lnTo>
                    <a:lnTo>
                      <a:pt x="72" y="232"/>
                    </a:lnTo>
                    <a:lnTo>
                      <a:pt x="178" y="232"/>
                    </a:lnTo>
                    <a:lnTo>
                      <a:pt x="284" y="232"/>
                    </a:lnTo>
                    <a:lnTo>
                      <a:pt x="284" y="258"/>
                    </a:lnTo>
                    <a:lnTo>
                      <a:pt x="284" y="258"/>
                    </a:lnTo>
                    <a:lnTo>
                      <a:pt x="286" y="262"/>
                    </a:lnTo>
                    <a:lnTo>
                      <a:pt x="288" y="266"/>
                    </a:lnTo>
                    <a:lnTo>
                      <a:pt x="292" y="268"/>
                    </a:lnTo>
                    <a:lnTo>
                      <a:pt x="296" y="270"/>
                    </a:lnTo>
                    <a:lnTo>
                      <a:pt x="322" y="270"/>
                    </a:lnTo>
                    <a:lnTo>
                      <a:pt x="322" y="270"/>
                    </a:lnTo>
                    <a:lnTo>
                      <a:pt x="326" y="268"/>
                    </a:lnTo>
                    <a:lnTo>
                      <a:pt x="330" y="266"/>
                    </a:lnTo>
                    <a:lnTo>
                      <a:pt x="332" y="262"/>
                    </a:lnTo>
                    <a:lnTo>
                      <a:pt x="334" y="258"/>
                    </a:lnTo>
                    <a:lnTo>
                      <a:pt x="334" y="232"/>
                    </a:lnTo>
                    <a:lnTo>
                      <a:pt x="340" y="232"/>
                    </a:lnTo>
                    <a:lnTo>
                      <a:pt x="340" y="232"/>
                    </a:lnTo>
                    <a:lnTo>
                      <a:pt x="340" y="232"/>
                    </a:lnTo>
                    <a:lnTo>
                      <a:pt x="340" y="232"/>
                    </a:lnTo>
                    <a:lnTo>
                      <a:pt x="344" y="232"/>
                    </a:lnTo>
                    <a:lnTo>
                      <a:pt x="346" y="230"/>
                    </a:lnTo>
                    <a:lnTo>
                      <a:pt x="350" y="228"/>
                    </a:lnTo>
                    <a:lnTo>
                      <a:pt x="350" y="224"/>
                    </a:lnTo>
                    <a:lnTo>
                      <a:pt x="350" y="224"/>
                    </a:lnTo>
                    <a:lnTo>
                      <a:pt x="354" y="210"/>
                    </a:lnTo>
                    <a:lnTo>
                      <a:pt x="356" y="192"/>
                    </a:lnTo>
                    <a:lnTo>
                      <a:pt x="356" y="168"/>
                    </a:lnTo>
                    <a:lnTo>
                      <a:pt x="356" y="168"/>
                    </a:lnTo>
                    <a:lnTo>
                      <a:pt x="356" y="150"/>
                    </a:lnTo>
                    <a:lnTo>
                      <a:pt x="354" y="134"/>
                    </a:lnTo>
                    <a:lnTo>
                      <a:pt x="352" y="120"/>
                    </a:lnTo>
                    <a:lnTo>
                      <a:pt x="348" y="108"/>
                    </a:lnTo>
                    <a:lnTo>
                      <a:pt x="340" y="88"/>
                    </a:lnTo>
                    <a:lnTo>
                      <a:pt x="330" y="72"/>
                    </a:lnTo>
                    <a:lnTo>
                      <a:pt x="330" y="72"/>
                    </a:lnTo>
                    <a:close/>
                    <a:moveTo>
                      <a:pt x="88" y="26"/>
                    </a:moveTo>
                    <a:lnTo>
                      <a:pt x="88" y="26"/>
                    </a:lnTo>
                    <a:lnTo>
                      <a:pt x="110" y="22"/>
                    </a:lnTo>
                    <a:lnTo>
                      <a:pt x="138" y="20"/>
                    </a:lnTo>
                    <a:lnTo>
                      <a:pt x="178" y="20"/>
                    </a:lnTo>
                    <a:lnTo>
                      <a:pt x="178" y="20"/>
                    </a:lnTo>
                    <a:lnTo>
                      <a:pt x="218" y="20"/>
                    </a:lnTo>
                    <a:lnTo>
                      <a:pt x="246" y="22"/>
                    </a:lnTo>
                    <a:lnTo>
                      <a:pt x="268" y="26"/>
                    </a:lnTo>
                    <a:lnTo>
                      <a:pt x="268" y="26"/>
                    </a:lnTo>
                    <a:lnTo>
                      <a:pt x="286" y="46"/>
                    </a:lnTo>
                    <a:lnTo>
                      <a:pt x="296" y="62"/>
                    </a:lnTo>
                    <a:lnTo>
                      <a:pt x="298" y="70"/>
                    </a:lnTo>
                    <a:lnTo>
                      <a:pt x="300" y="74"/>
                    </a:lnTo>
                    <a:lnTo>
                      <a:pt x="300" y="74"/>
                    </a:lnTo>
                    <a:lnTo>
                      <a:pt x="298" y="76"/>
                    </a:lnTo>
                    <a:lnTo>
                      <a:pt x="296" y="78"/>
                    </a:lnTo>
                    <a:lnTo>
                      <a:pt x="292" y="80"/>
                    </a:lnTo>
                    <a:lnTo>
                      <a:pt x="284" y="80"/>
                    </a:lnTo>
                    <a:lnTo>
                      <a:pt x="284" y="80"/>
                    </a:lnTo>
                    <a:lnTo>
                      <a:pt x="178" y="80"/>
                    </a:lnTo>
                    <a:lnTo>
                      <a:pt x="178" y="80"/>
                    </a:lnTo>
                    <a:lnTo>
                      <a:pt x="72" y="80"/>
                    </a:lnTo>
                    <a:lnTo>
                      <a:pt x="72" y="80"/>
                    </a:lnTo>
                    <a:lnTo>
                      <a:pt x="64" y="80"/>
                    </a:lnTo>
                    <a:lnTo>
                      <a:pt x="60" y="78"/>
                    </a:lnTo>
                    <a:lnTo>
                      <a:pt x="58" y="76"/>
                    </a:lnTo>
                    <a:lnTo>
                      <a:pt x="56" y="74"/>
                    </a:lnTo>
                    <a:lnTo>
                      <a:pt x="56" y="74"/>
                    </a:lnTo>
                    <a:lnTo>
                      <a:pt x="58" y="70"/>
                    </a:lnTo>
                    <a:lnTo>
                      <a:pt x="60" y="62"/>
                    </a:lnTo>
                    <a:lnTo>
                      <a:pt x="70" y="46"/>
                    </a:lnTo>
                    <a:lnTo>
                      <a:pt x="88" y="26"/>
                    </a:lnTo>
                    <a:lnTo>
                      <a:pt x="88" y="26"/>
                    </a:lnTo>
                    <a:close/>
                    <a:moveTo>
                      <a:pt x="262" y="136"/>
                    </a:moveTo>
                    <a:lnTo>
                      <a:pt x="262" y="136"/>
                    </a:lnTo>
                    <a:lnTo>
                      <a:pt x="260" y="144"/>
                    </a:lnTo>
                    <a:lnTo>
                      <a:pt x="256" y="148"/>
                    </a:lnTo>
                    <a:lnTo>
                      <a:pt x="252" y="152"/>
                    </a:lnTo>
                    <a:lnTo>
                      <a:pt x="244" y="154"/>
                    </a:lnTo>
                    <a:lnTo>
                      <a:pt x="112" y="154"/>
                    </a:lnTo>
                    <a:lnTo>
                      <a:pt x="112" y="154"/>
                    </a:lnTo>
                    <a:lnTo>
                      <a:pt x="104" y="152"/>
                    </a:lnTo>
                    <a:lnTo>
                      <a:pt x="100" y="148"/>
                    </a:lnTo>
                    <a:lnTo>
                      <a:pt x="96" y="144"/>
                    </a:lnTo>
                    <a:lnTo>
                      <a:pt x="94" y="136"/>
                    </a:lnTo>
                    <a:lnTo>
                      <a:pt x="262" y="136"/>
                    </a:lnTo>
                    <a:close/>
                    <a:moveTo>
                      <a:pt x="46" y="152"/>
                    </a:moveTo>
                    <a:lnTo>
                      <a:pt x="46" y="152"/>
                    </a:lnTo>
                    <a:lnTo>
                      <a:pt x="36" y="150"/>
                    </a:lnTo>
                    <a:lnTo>
                      <a:pt x="28" y="144"/>
                    </a:lnTo>
                    <a:lnTo>
                      <a:pt x="22" y="136"/>
                    </a:lnTo>
                    <a:lnTo>
                      <a:pt x="20" y="126"/>
                    </a:lnTo>
                    <a:lnTo>
                      <a:pt x="20" y="126"/>
                    </a:lnTo>
                    <a:lnTo>
                      <a:pt x="22" y="116"/>
                    </a:lnTo>
                    <a:lnTo>
                      <a:pt x="28" y="106"/>
                    </a:lnTo>
                    <a:lnTo>
                      <a:pt x="36" y="102"/>
                    </a:lnTo>
                    <a:lnTo>
                      <a:pt x="46" y="100"/>
                    </a:lnTo>
                    <a:lnTo>
                      <a:pt x="46" y="100"/>
                    </a:lnTo>
                    <a:lnTo>
                      <a:pt x="56" y="102"/>
                    </a:lnTo>
                    <a:lnTo>
                      <a:pt x="64" y="106"/>
                    </a:lnTo>
                    <a:lnTo>
                      <a:pt x="70" y="116"/>
                    </a:lnTo>
                    <a:lnTo>
                      <a:pt x="72" y="126"/>
                    </a:lnTo>
                    <a:lnTo>
                      <a:pt x="72" y="126"/>
                    </a:lnTo>
                    <a:lnTo>
                      <a:pt x="70" y="136"/>
                    </a:lnTo>
                    <a:lnTo>
                      <a:pt x="64" y="144"/>
                    </a:lnTo>
                    <a:lnTo>
                      <a:pt x="56" y="150"/>
                    </a:lnTo>
                    <a:lnTo>
                      <a:pt x="46" y="152"/>
                    </a:lnTo>
                    <a:lnTo>
                      <a:pt x="46" y="152"/>
                    </a:lnTo>
                    <a:close/>
                    <a:moveTo>
                      <a:pt x="288" y="212"/>
                    </a:moveTo>
                    <a:lnTo>
                      <a:pt x="204" y="212"/>
                    </a:lnTo>
                    <a:lnTo>
                      <a:pt x="156" y="212"/>
                    </a:lnTo>
                    <a:lnTo>
                      <a:pt x="68" y="212"/>
                    </a:lnTo>
                    <a:lnTo>
                      <a:pt x="68" y="206"/>
                    </a:lnTo>
                    <a:lnTo>
                      <a:pt x="68" y="206"/>
                    </a:lnTo>
                    <a:lnTo>
                      <a:pt x="70" y="198"/>
                    </a:lnTo>
                    <a:lnTo>
                      <a:pt x="76" y="190"/>
                    </a:lnTo>
                    <a:lnTo>
                      <a:pt x="82" y="186"/>
                    </a:lnTo>
                    <a:lnTo>
                      <a:pt x="90" y="184"/>
                    </a:lnTo>
                    <a:lnTo>
                      <a:pt x="152" y="184"/>
                    </a:lnTo>
                    <a:lnTo>
                      <a:pt x="208" y="184"/>
                    </a:lnTo>
                    <a:lnTo>
                      <a:pt x="266" y="184"/>
                    </a:lnTo>
                    <a:lnTo>
                      <a:pt x="266" y="184"/>
                    </a:lnTo>
                    <a:lnTo>
                      <a:pt x="274" y="186"/>
                    </a:lnTo>
                    <a:lnTo>
                      <a:pt x="280" y="190"/>
                    </a:lnTo>
                    <a:lnTo>
                      <a:pt x="286" y="198"/>
                    </a:lnTo>
                    <a:lnTo>
                      <a:pt x="288" y="206"/>
                    </a:lnTo>
                    <a:lnTo>
                      <a:pt x="288" y="212"/>
                    </a:lnTo>
                    <a:close/>
                    <a:moveTo>
                      <a:pt x="310" y="152"/>
                    </a:moveTo>
                    <a:lnTo>
                      <a:pt x="310" y="152"/>
                    </a:lnTo>
                    <a:lnTo>
                      <a:pt x="300" y="150"/>
                    </a:lnTo>
                    <a:lnTo>
                      <a:pt x="292" y="144"/>
                    </a:lnTo>
                    <a:lnTo>
                      <a:pt x="286" y="136"/>
                    </a:lnTo>
                    <a:lnTo>
                      <a:pt x="284" y="126"/>
                    </a:lnTo>
                    <a:lnTo>
                      <a:pt x="284" y="126"/>
                    </a:lnTo>
                    <a:lnTo>
                      <a:pt x="286" y="116"/>
                    </a:lnTo>
                    <a:lnTo>
                      <a:pt x="292" y="106"/>
                    </a:lnTo>
                    <a:lnTo>
                      <a:pt x="300" y="102"/>
                    </a:lnTo>
                    <a:lnTo>
                      <a:pt x="310" y="100"/>
                    </a:lnTo>
                    <a:lnTo>
                      <a:pt x="310" y="100"/>
                    </a:lnTo>
                    <a:lnTo>
                      <a:pt x="320" y="102"/>
                    </a:lnTo>
                    <a:lnTo>
                      <a:pt x="328" y="106"/>
                    </a:lnTo>
                    <a:lnTo>
                      <a:pt x="334" y="116"/>
                    </a:lnTo>
                    <a:lnTo>
                      <a:pt x="336" y="126"/>
                    </a:lnTo>
                    <a:lnTo>
                      <a:pt x="336" y="126"/>
                    </a:lnTo>
                    <a:lnTo>
                      <a:pt x="334" y="136"/>
                    </a:lnTo>
                    <a:lnTo>
                      <a:pt x="328" y="144"/>
                    </a:lnTo>
                    <a:lnTo>
                      <a:pt x="320" y="150"/>
                    </a:lnTo>
                    <a:lnTo>
                      <a:pt x="310" y="152"/>
                    </a:lnTo>
                    <a:lnTo>
                      <a:pt x="310" y="1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sp>
        <p:nvSpPr>
          <p:cNvPr id="108" name="Rounded Rectangle 107">
            <a:hlinkClick r:id="rId4" action="ppaction://hlinksldjump"/>
            <a:extLst>
              <a:ext uri="{FF2B5EF4-FFF2-40B4-BE49-F238E27FC236}">
                <a16:creationId xmlns:a16="http://schemas.microsoft.com/office/drawing/2014/main" id="{D2E677AE-F960-FD4B-B36B-F05A16F9681A}"/>
              </a:ext>
            </a:extLst>
          </p:cNvPr>
          <p:cNvSpPr/>
          <p:nvPr/>
        </p:nvSpPr>
        <p:spPr>
          <a:xfrm>
            <a:off x="1057700" y="895976"/>
            <a:ext cx="2534254"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Generation Capacity And Energy Mix</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4" name="Rounded Rectangle 133">
            <a:hlinkClick r:id="rId5" action="ppaction://hlinksldjump"/>
            <a:extLst>
              <a:ext uri="{FF2B5EF4-FFF2-40B4-BE49-F238E27FC236}">
                <a16:creationId xmlns:a16="http://schemas.microsoft.com/office/drawing/2014/main" id="{6D83E4CB-2604-F242-9EAA-B3C4C23F4FC8}"/>
              </a:ext>
            </a:extLst>
          </p:cNvPr>
          <p:cNvSpPr/>
          <p:nvPr/>
        </p:nvSpPr>
        <p:spPr>
          <a:xfrm>
            <a:off x="1057700" y="1258532"/>
            <a:ext cx="127606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Coal Phase-Out</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5" name="Rounded Rectangle 134">
            <a:hlinkClick r:id="rId6" action="ppaction://hlinksldjump"/>
            <a:extLst>
              <a:ext uri="{FF2B5EF4-FFF2-40B4-BE49-F238E27FC236}">
                <a16:creationId xmlns:a16="http://schemas.microsoft.com/office/drawing/2014/main" id="{AD61F9C2-D747-A347-BBA0-83652C7837F4}"/>
              </a:ext>
            </a:extLst>
          </p:cNvPr>
          <p:cNvSpPr/>
          <p:nvPr/>
        </p:nvSpPr>
        <p:spPr>
          <a:xfrm>
            <a:off x="1057700" y="1601890"/>
            <a:ext cx="127606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 Auctions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6" name="Rounded Rectangle 135">
            <a:hlinkClick r:id="rId7" action="ppaction://hlinksldjump"/>
            <a:extLst>
              <a:ext uri="{FF2B5EF4-FFF2-40B4-BE49-F238E27FC236}">
                <a16:creationId xmlns:a16="http://schemas.microsoft.com/office/drawing/2014/main" id="{87893B88-7EBC-F84E-AD0F-B1FD73B6DED0}"/>
              </a:ext>
            </a:extLst>
          </p:cNvPr>
          <p:cNvSpPr/>
          <p:nvPr/>
        </p:nvSpPr>
        <p:spPr>
          <a:xfrm>
            <a:off x="1057700" y="1938137"/>
            <a:ext cx="1508080"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Discom Payables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7" name="Rounded Rectangle 136">
            <a:hlinkClick r:id="rId8" action="ppaction://hlinksldjump"/>
            <a:extLst>
              <a:ext uri="{FF2B5EF4-FFF2-40B4-BE49-F238E27FC236}">
                <a16:creationId xmlns:a16="http://schemas.microsoft.com/office/drawing/2014/main" id="{73B7AB10-E793-314A-BB95-22AE969A6A9C}"/>
              </a:ext>
            </a:extLst>
          </p:cNvPr>
          <p:cNvSpPr/>
          <p:nvPr/>
        </p:nvSpPr>
        <p:spPr>
          <a:xfrm>
            <a:off x="1057700" y="2300921"/>
            <a:ext cx="1194182"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Power Markets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8" name="Rounded Rectangle 137">
            <a:hlinkClick r:id="rId9" action="ppaction://hlinksldjump"/>
            <a:extLst>
              <a:ext uri="{FF2B5EF4-FFF2-40B4-BE49-F238E27FC236}">
                <a16:creationId xmlns:a16="http://schemas.microsoft.com/office/drawing/2014/main" id="{60540735-A0C6-7745-BA12-0445762A8DC5}"/>
              </a:ext>
            </a:extLst>
          </p:cNvPr>
          <p:cNvSpPr/>
          <p:nvPr/>
        </p:nvSpPr>
        <p:spPr>
          <a:xfrm>
            <a:off x="1057703" y="2632851"/>
            <a:ext cx="255444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Policy and Regulatory Developments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9" name="Rounded Rectangle 138">
            <a:hlinkClick r:id="rId10" action="ppaction://hlinksldjump"/>
            <a:extLst>
              <a:ext uri="{FF2B5EF4-FFF2-40B4-BE49-F238E27FC236}">
                <a16:creationId xmlns:a16="http://schemas.microsoft.com/office/drawing/2014/main" id="{64A9B9F7-B5F5-EC4C-8B74-2CED6A0345ED}"/>
              </a:ext>
            </a:extLst>
          </p:cNvPr>
          <p:cNvSpPr/>
          <p:nvPr/>
        </p:nvSpPr>
        <p:spPr>
          <a:xfrm>
            <a:off x="1057702" y="2997471"/>
            <a:ext cx="2251880"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Renewable Energy Finance</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0" name="Rounded Rectangle 139">
            <a:hlinkClick r:id="rId11" action="ppaction://hlinksldjump"/>
            <a:extLst>
              <a:ext uri="{FF2B5EF4-FFF2-40B4-BE49-F238E27FC236}">
                <a16:creationId xmlns:a16="http://schemas.microsoft.com/office/drawing/2014/main" id="{D05D0FBB-74C8-4A46-90B7-1DA893D17DE5}"/>
              </a:ext>
            </a:extLst>
          </p:cNvPr>
          <p:cNvSpPr/>
          <p:nvPr/>
        </p:nvSpPr>
        <p:spPr>
          <a:xfrm>
            <a:off x="1057702" y="3342660"/>
            <a:ext cx="1869743"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 Storage</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1" name="Rounded Rectangle 140">
            <a:hlinkClick r:id="rId12" action="ppaction://hlinksldjump"/>
            <a:extLst>
              <a:ext uri="{FF2B5EF4-FFF2-40B4-BE49-F238E27FC236}">
                <a16:creationId xmlns:a16="http://schemas.microsoft.com/office/drawing/2014/main" id="{E5927073-8CB7-1B4C-A5B4-6568E3E61EF2}"/>
              </a:ext>
            </a:extLst>
          </p:cNvPr>
          <p:cNvSpPr/>
          <p:nvPr/>
        </p:nvSpPr>
        <p:spPr>
          <a:xfrm>
            <a:off x="1057702" y="3686821"/>
            <a:ext cx="138330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Electric Mobility</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2" name="Rounded Rectangle 141">
            <a:hlinkClick r:id="rId13" action="ppaction://hlinksldjump"/>
            <a:extLst>
              <a:ext uri="{FF2B5EF4-FFF2-40B4-BE49-F238E27FC236}">
                <a16:creationId xmlns:a16="http://schemas.microsoft.com/office/drawing/2014/main" id="{4D5761CE-7AAC-874A-A0C6-6383DA4944B3}"/>
              </a:ext>
            </a:extLst>
          </p:cNvPr>
          <p:cNvSpPr/>
          <p:nvPr/>
        </p:nvSpPr>
        <p:spPr>
          <a:xfrm>
            <a:off x="1057701" y="4023068"/>
            <a:ext cx="1508079"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Annexures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3" name="Rounded Rectangle 142">
            <a:hlinkClick r:id="rId7" action="ppaction://hlinksldjump"/>
            <a:extLst>
              <a:ext uri="{FF2B5EF4-FFF2-40B4-BE49-F238E27FC236}">
                <a16:creationId xmlns:a16="http://schemas.microsoft.com/office/drawing/2014/main" id="{25803578-FCA8-D64E-BFFC-B784360F6CE4}"/>
              </a:ext>
            </a:extLst>
          </p:cNvPr>
          <p:cNvSpPr/>
          <p:nvPr/>
        </p:nvSpPr>
        <p:spPr>
          <a:xfrm>
            <a:off x="1057702" y="4373228"/>
            <a:ext cx="5958394"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u="sng"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hlinkClick r:id="rId14" action="ppaction://hlinksldjump">
                  <a:extLst>
                    <a:ext uri="{A12FA001-AC4F-418D-AE19-62706E023703}">
                      <ahyp:hlinkClr xmlns:ahyp="http://schemas.microsoft.com/office/drawing/2018/hyperlinkcolor" val="tx"/>
                    </a:ext>
                  </a:extLst>
                </a:hlinkClick>
              </a:rPr>
              <a:t>About Us</a:t>
            </a:r>
            <a:endParaRPr lang="en-US" sz="1000" u="sng"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7671" y="3003122"/>
            <a:ext cx="153806" cy="227440"/>
          </a:xfrm>
          <a:prstGeom prst="rect">
            <a:avLst/>
          </a:prstGeom>
        </p:spPr>
      </p:pic>
      <p:grpSp>
        <p:nvGrpSpPr>
          <p:cNvPr id="78" name="Group 77"/>
          <p:cNvGrpSpPr/>
          <p:nvPr/>
        </p:nvGrpSpPr>
        <p:grpSpPr>
          <a:xfrm>
            <a:off x="8284057" y="4779402"/>
            <a:ext cx="715926" cy="418214"/>
            <a:chOff x="8284057" y="4779402"/>
            <a:chExt cx="715926" cy="418214"/>
          </a:xfrm>
        </p:grpSpPr>
        <p:sp>
          <p:nvSpPr>
            <p:cNvPr id="79" name="Rounded Rectangle 78"/>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80" name="Group 79"/>
            <p:cNvGrpSpPr/>
            <p:nvPr/>
          </p:nvGrpSpPr>
          <p:grpSpPr>
            <a:xfrm>
              <a:off x="8284057" y="4879531"/>
              <a:ext cx="715926" cy="263969"/>
              <a:chOff x="1376812" y="1471708"/>
              <a:chExt cx="715926" cy="263969"/>
            </a:xfrm>
          </p:grpSpPr>
          <p:sp>
            <p:nvSpPr>
              <p:cNvPr id="81" name="TextBox 80"/>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82" name="Group 81"/>
              <p:cNvGrpSpPr/>
              <p:nvPr/>
            </p:nvGrpSpPr>
            <p:grpSpPr>
              <a:xfrm>
                <a:off x="1504037" y="1471708"/>
                <a:ext cx="436340" cy="63914"/>
                <a:chOff x="973747" y="978085"/>
                <a:chExt cx="436340" cy="63914"/>
              </a:xfrm>
            </p:grpSpPr>
            <p:sp>
              <p:nvSpPr>
                <p:cNvPr id="83" name="Oval 82"/>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5" name="Oval 8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9" name="Oval 8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44" name="TextBox 143"/>
          <p:cNvSpPr txBox="1"/>
          <p:nvPr/>
        </p:nvSpPr>
        <p:spPr>
          <a:xfrm rot="16200000">
            <a:off x="8583621" y="3704036"/>
            <a:ext cx="750626" cy="200055"/>
          </a:xfrm>
          <a:prstGeom prst="rect">
            <a:avLst/>
          </a:prstGeom>
          <a:noFill/>
        </p:spPr>
        <p:txBody>
          <a:bodyPr wrap="square" rtlCol="0">
            <a:spAutoFit/>
          </a:bodyPr>
          <a:lstStyle/>
          <a:p>
            <a:r>
              <a:rPr lang="en-IN"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Image: iStock</a:t>
            </a:r>
          </a:p>
        </p:txBody>
      </p:sp>
      <p:sp>
        <p:nvSpPr>
          <p:cNvPr id="87" name="Rounded Rectangle 86">
            <a:hlinkClick r:id="rId4" action="ppaction://hlinksldjump"/>
            <a:extLst>
              <a:ext uri="{FF2B5EF4-FFF2-40B4-BE49-F238E27FC236}">
                <a16:creationId xmlns:a16="http://schemas.microsoft.com/office/drawing/2014/main" id="{D2E677AE-F960-FD4B-B36B-F05A16F9681A}"/>
              </a:ext>
            </a:extLst>
          </p:cNvPr>
          <p:cNvSpPr/>
          <p:nvPr/>
        </p:nvSpPr>
        <p:spPr>
          <a:xfrm>
            <a:off x="3737596" y="88171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8" name="Rounded Rectangle 87">
            <a:hlinkClick r:id="rId4" action="ppaction://hlinksldjump"/>
            <a:extLst>
              <a:ext uri="{FF2B5EF4-FFF2-40B4-BE49-F238E27FC236}">
                <a16:creationId xmlns:a16="http://schemas.microsoft.com/office/drawing/2014/main" id="{D2E677AE-F960-FD4B-B36B-F05A16F9681A}"/>
              </a:ext>
            </a:extLst>
          </p:cNvPr>
          <p:cNvSpPr/>
          <p:nvPr/>
        </p:nvSpPr>
        <p:spPr>
          <a:xfrm>
            <a:off x="3739265" y="1222910"/>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Rounded Rectangle 89">
            <a:hlinkClick r:id="rId4" action="ppaction://hlinksldjump"/>
            <a:extLst>
              <a:ext uri="{FF2B5EF4-FFF2-40B4-BE49-F238E27FC236}">
                <a16:creationId xmlns:a16="http://schemas.microsoft.com/office/drawing/2014/main" id="{D2E677AE-F960-FD4B-B36B-F05A16F9681A}"/>
              </a:ext>
            </a:extLst>
          </p:cNvPr>
          <p:cNvSpPr/>
          <p:nvPr/>
        </p:nvSpPr>
        <p:spPr>
          <a:xfrm>
            <a:off x="3739827" y="1571250"/>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6" name="Rounded Rectangle 125">
            <a:hlinkClick r:id="rId4" action="ppaction://hlinksldjump"/>
            <a:extLst>
              <a:ext uri="{FF2B5EF4-FFF2-40B4-BE49-F238E27FC236}">
                <a16:creationId xmlns:a16="http://schemas.microsoft.com/office/drawing/2014/main" id="{D2E677AE-F960-FD4B-B36B-F05A16F9681A}"/>
              </a:ext>
            </a:extLst>
          </p:cNvPr>
          <p:cNvSpPr/>
          <p:nvPr/>
        </p:nvSpPr>
        <p:spPr>
          <a:xfrm>
            <a:off x="3744420" y="1901251"/>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5" name="Rounded Rectangle 144">
            <a:hlinkClick r:id="rId4" action="ppaction://hlinksldjump"/>
            <a:extLst>
              <a:ext uri="{FF2B5EF4-FFF2-40B4-BE49-F238E27FC236}">
                <a16:creationId xmlns:a16="http://schemas.microsoft.com/office/drawing/2014/main" id="{D2E677AE-F960-FD4B-B36B-F05A16F9681A}"/>
              </a:ext>
            </a:extLst>
          </p:cNvPr>
          <p:cNvSpPr/>
          <p:nvPr/>
        </p:nvSpPr>
        <p:spPr>
          <a:xfrm>
            <a:off x="3744420" y="2264724"/>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6" name="Rounded Rectangle 145">
            <a:hlinkClick r:id="rId4" action="ppaction://hlinksldjump"/>
            <a:extLst>
              <a:ext uri="{FF2B5EF4-FFF2-40B4-BE49-F238E27FC236}">
                <a16:creationId xmlns:a16="http://schemas.microsoft.com/office/drawing/2014/main" id="{D2E677AE-F960-FD4B-B36B-F05A16F9681A}"/>
              </a:ext>
            </a:extLst>
          </p:cNvPr>
          <p:cNvSpPr/>
          <p:nvPr/>
        </p:nvSpPr>
        <p:spPr>
          <a:xfrm>
            <a:off x="3745872" y="2603978"/>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7" name="Rounded Rectangle 146">
            <a:hlinkClick r:id="rId4" action="ppaction://hlinksldjump"/>
            <a:extLst>
              <a:ext uri="{FF2B5EF4-FFF2-40B4-BE49-F238E27FC236}">
                <a16:creationId xmlns:a16="http://schemas.microsoft.com/office/drawing/2014/main" id="{D2E677AE-F960-FD4B-B36B-F05A16F9681A}"/>
              </a:ext>
            </a:extLst>
          </p:cNvPr>
          <p:cNvSpPr/>
          <p:nvPr/>
        </p:nvSpPr>
        <p:spPr>
          <a:xfrm>
            <a:off x="3748330" y="294588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8" name="Rounded Rectangle 147">
            <a:hlinkClick r:id="rId4" action="ppaction://hlinksldjump"/>
            <a:extLst>
              <a:ext uri="{FF2B5EF4-FFF2-40B4-BE49-F238E27FC236}">
                <a16:creationId xmlns:a16="http://schemas.microsoft.com/office/drawing/2014/main" id="{D2E677AE-F960-FD4B-B36B-F05A16F9681A}"/>
              </a:ext>
            </a:extLst>
          </p:cNvPr>
          <p:cNvSpPr/>
          <p:nvPr/>
        </p:nvSpPr>
        <p:spPr>
          <a:xfrm>
            <a:off x="3753266" y="3306921"/>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14</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9" name="Rounded Rectangle 148">
            <a:hlinkClick r:id="rId4" action="ppaction://hlinksldjump"/>
            <a:extLst>
              <a:ext uri="{FF2B5EF4-FFF2-40B4-BE49-F238E27FC236}">
                <a16:creationId xmlns:a16="http://schemas.microsoft.com/office/drawing/2014/main" id="{D2E677AE-F960-FD4B-B36B-F05A16F9681A}"/>
              </a:ext>
            </a:extLst>
          </p:cNvPr>
          <p:cNvSpPr/>
          <p:nvPr/>
        </p:nvSpPr>
        <p:spPr>
          <a:xfrm>
            <a:off x="3753266" y="3648116"/>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15</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0" name="Rounded Rectangle 149">
            <a:hlinkClick r:id="rId4" action="ppaction://hlinksldjump"/>
            <a:extLst>
              <a:ext uri="{FF2B5EF4-FFF2-40B4-BE49-F238E27FC236}">
                <a16:creationId xmlns:a16="http://schemas.microsoft.com/office/drawing/2014/main" id="{D2E677AE-F960-FD4B-B36B-F05A16F9681A}"/>
              </a:ext>
            </a:extLst>
          </p:cNvPr>
          <p:cNvSpPr/>
          <p:nvPr/>
        </p:nvSpPr>
        <p:spPr>
          <a:xfrm>
            <a:off x="3749183" y="399023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1" name="Rounded Rectangle 150">
            <a:hlinkClick r:id="rId4" action="ppaction://hlinksldjump"/>
            <a:extLst>
              <a:ext uri="{FF2B5EF4-FFF2-40B4-BE49-F238E27FC236}">
                <a16:creationId xmlns:a16="http://schemas.microsoft.com/office/drawing/2014/main" id="{D2E677AE-F960-FD4B-B36B-F05A16F9681A}"/>
              </a:ext>
            </a:extLst>
          </p:cNvPr>
          <p:cNvSpPr/>
          <p:nvPr/>
        </p:nvSpPr>
        <p:spPr>
          <a:xfrm>
            <a:off x="3753266" y="4339095"/>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652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Rounded Rectangle 1"/>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9" name="Google Shape;99;p20"/>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Generation capacity: </a:t>
            </a:r>
            <a:r>
              <a:rPr lang="en-US" sz="1200" dirty="0">
                <a:solidFill>
                  <a:srgbClr val="009CD8"/>
                </a:solidFill>
              </a:rPr>
              <a:t>solar capacity crossed the 50 GW mark in FY22; the share of RE in total power capacity added in FY22 was 89.1%</a:t>
            </a:r>
          </a:p>
        </p:txBody>
      </p:sp>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70885" y="4769651"/>
            <a:ext cx="6114624"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Ministry of New and Renewable Energy.</a:t>
            </a:r>
            <a:r>
              <a:rPr lang="en-US" sz="700" i="1" dirty="0">
                <a:solidFill>
                  <a:schemeClr val="accent6">
                    <a:lumMod val="50000"/>
                  </a:schemeClr>
                </a:solidFill>
                <a:highlight>
                  <a:srgbClr val="FFFF00"/>
                </a:highlight>
                <a:latin typeface="Open Sans" panose="020B0606030504020204" pitchFamily="34" charset="0"/>
                <a:ea typeface="Open Sans" panose="020B0606030504020204" pitchFamily="34" charset="0"/>
                <a:cs typeface="Open Sans" panose="020B0606030504020204" pitchFamily="34" charset="0"/>
              </a:rPr>
              <a:t> </a:t>
            </a:r>
            <a:endParaRPr lang="en-US" sz="700" dirty="0">
              <a:solidFill>
                <a:schemeClr val="accent6">
                  <a:lumMod val="50000"/>
                </a:schemeClr>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p:cNvCxnSpPr/>
          <p:nvPr/>
        </p:nvCxnSpPr>
        <p:spPr>
          <a:xfrm>
            <a:off x="2171700" y="774402"/>
            <a:ext cx="4149076"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1248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5" name="Straight Connector 34"/>
          <p:cNvCxnSpPr/>
          <p:nvPr/>
        </p:nvCxnSpPr>
        <p:spPr>
          <a:xfrm>
            <a:off x="2052084" y="3292006"/>
            <a:ext cx="4266469"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230093"/>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Rectangle 3"/>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TextBox 4"/>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nvGrpSpPr>
          <p:cNvPr id="3" name="Group 2"/>
          <p:cNvGrpSpPr/>
          <p:nvPr/>
        </p:nvGrpSpPr>
        <p:grpSpPr>
          <a:xfrm>
            <a:off x="8284057" y="4779402"/>
            <a:ext cx="715926" cy="418214"/>
            <a:chOff x="8284057" y="4779402"/>
            <a:chExt cx="715926" cy="418214"/>
          </a:xfrm>
        </p:grpSpPr>
        <p:sp>
          <p:nvSpPr>
            <p:cNvPr id="27" name="Rounded Rectangle 26"/>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7" name="Group 36"/>
            <p:cNvGrpSpPr/>
            <p:nvPr/>
          </p:nvGrpSpPr>
          <p:grpSpPr>
            <a:xfrm>
              <a:off x="8284057" y="4879531"/>
              <a:ext cx="715926" cy="263969"/>
              <a:chOff x="1376812" y="1471708"/>
              <a:chExt cx="715926" cy="263969"/>
            </a:xfrm>
          </p:grpSpPr>
          <p:sp>
            <p:nvSpPr>
              <p:cNvPr id="38" name="TextBox 3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9" name="Group 38"/>
              <p:cNvGrpSpPr/>
              <p:nvPr/>
            </p:nvGrpSpPr>
            <p:grpSpPr>
              <a:xfrm>
                <a:off x="1504037" y="1471708"/>
                <a:ext cx="436340" cy="63914"/>
                <a:chOff x="973747" y="978085"/>
                <a:chExt cx="436340" cy="63914"/>
              </a:xfrm>
            </p:grpSpPr>
            <p:sp>
              <p:nvSpPr>
                <p:cNvPr id="40" name="Oval 3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1" name="Oval 4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Oval 4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8" name="Google Shape;100;p20">
            <a:extLst>
              <a:ext uri="{FF2B5EF4-FFF2-40B4-BE49-F238E27FC236}">
                <a16:creationId xmlns:a16="http://schemas.microsoft.com/office/drawing/2014/main" id="{D2867579-F226-1043-9B67-53B9DF29B066}"/>
              </a:ext>
            </a:extLst>
          </p:cNvPr>
          <p:cNvSpPr txBox="1"/>
          <p:nvPr/>
        </p:nvSpPr>
        <p:spPr>
          <a:xfrm>
            <a:off x="6554363" y="520770"/>
            <a:ext cx="2391744" cy="4158706"/>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5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In FY22, a net power capacity of 17.3 GW was added </a:t>
            </a:r>
            <a:r>
              <a:rPr lang="en-IN" sz="800" dirty="0">
                <a:solidFill>
                  <a:schemeClr val="tx1">
                    <a:lumMod val="65000"/>
                    <a:lumOff val="35000"/>
                  </a:schemeClr>
                </a:solidFill>
                <a:latin typeface="Open Sans"/>
                <a:ea typeface="Open Sans"/>
                <a:cs typeface="Open Sans"/>
                <a:sym typeface="Open Sans"/>
              </a:rPr>
              <a:t>(versus 12.1 GW in FY21) It was primarily dominated by renewable energy (RE) (15.5 GW or 89.1%), followed by coal/lignite (1.4 GW or 8.1%) and hydro (0.5 GW or 3.0%). </a:t>
            </a:r>
          </a:p>
          <a:p>
            <a:pPr>
              <a:spcBef>
                <a:spcPts val="5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In RE, solar (grid-scale and rooftop) continued to dominate. It accounted for 13.9 GW (90.0%), more than twice the capacity added in FY21 (5.5 GW). </a:t>
            </a:r>
            <a:r>
              <a:rPr lang="en-IN" sz="800" dirty="0">
                <a:solidFill>
                  <a:schemeClr val="tx1">
                    <a:lumMod val="65000"/>
                    <a:lumOff val="35000"/>
                  </a:schemeClr>
                </a:solidFill>
                <a:latin typeface="Open Sans"/>
                <a:ea typeface="Open Sans"/>
                <a:cs typeface="Open Sans"/>
                <a:sym typeface="Open Sans"/>
              </a:rPr>
              <a:t>Wind capacity addition remained tepid at 1.1 GW in FY22 (versus 1.6 GW in FY21).</a:t>
            </a:r>
            <a:r>
              <a:rPr lang="en-IN" sz="800" b="1" dirty="0">
                <a:solidFill>
                  <a:schemeClr val="tx1">
                    <a:lumMod val="65000"/>
                    <a:lumOff val="35000"/>
                  </a:schemeClr>
                </a:solidFill>
                <a:latin typeface="Open Sans"/>
                <a:ea typeface="Open Sans"/>
                <a:cs typeface="Open Sans"/>
                <a:sym typeface="Open Sans"/>
              </a:rPr>
              <a:t> </a:t>
            </a:r>
            <a:endParaRPr lang="en-IN" sz="800" dirty="0">
              <a:solidFill>
                <a:schemeClr val="tx1">
                  <a:lumMod val="65000"/>
                  <a:lumOff val="35000"/>
                </a:schemeClr>
              </a:solidFill>
              <a:highlight>
                <a:srgbClr val="FFFF00"/>
              </a:highlight>
              <a:latin typeface="Open Sans"/>
              <a:ea typeface="Open Sans"/>
              <a:cs typeface="Open Sans"/>
              <a:sym typeface="Open Sans"/>
            </a:endParaRPr>
          </a:p>
          <a:p>
            <a:pPr>
              <a:spcBef>
                <a:spcPts val="500"/>
              </a:spcBef>
              <a:buClr>
                <a:schemeClr val="dk1"/>
              </a:buClr>
              <a:buSzPts val="1100"/>
            </a:pPr>
            <a:r>
              <a:rPr lang="en-IN" sz="800"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Open Sans"/>
              </a:rPr>
              <a:t>After a slower first quarter, RE capacity addition gained momentum in Q2 FY22 (4.6 GW), Q3 FY22 (3.3 GW) and Q4 FY22 (5.0 GW), consistently surpassing FY20 and FY21 levels. </a:t>
            </a:r>
            <a:r>
              <a:rPr lang="en-IN" sz="8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Open Sans"/>
              </a:rPr>
              <a:t>Solar rooftop capacity addition stood at 2.3 GW in FY22 (versus 1.9 GW in FY21). </a:t>
            </a:r>
          </a:p>
          <a:p>
            <a:pPr>
              <a:spcBef>
                <a:spcPts val="5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In FY22, around 17.47 GW of RE capacity was auctioned. Grid-scale solar PV (11.7 GW) emerged as the dominant technology, followed by solar-wind hybrid technologies (4.2 GW, including round-the-clock power).</a:t>
            </a:r>
          </a:p>
          <a:p>
            <a:pPr>
              <a:spcBef>
                <a:spcPts val="500"/>
              </a:spcBef>
              <a:buClr>
                <a:schemeClr val="dk1"/>
              </a:buClr>
              <a:buSzPts val="1100"/>
            </a:pPr>
            <a:r>
              <a:rPr lang="en-IN" sz="800" dirty="0">
                <a:solidFill>
                  <a:schemeClr val="tx1">
                    <a:lumMod val="65000"/>
                    <a:lumOff val="35000"/>
                  </a:schemeClr>
                </a:solidFill>
                <a:latin typeface="Open Sans"/>
                <a:ea typeface="Open Sans"/>
                <a:cs typeface="Open Sans"/>
                <a:sym typeface="Open Sans"/>
              </a:rPr>
              <a:t>FY22 witnessed the conclusion of two solar PV with storage capacity (120 MW), and floating solar (15 MW) bids.</a:t>
            </a:r>
          </a:p>
        </p:txBody>
      </p:sp>
      <p:graphicFrame>
        <p:nvGraphicFramePr>
          <p:cNvPr id="23" name="Chart 22">
            <a:extLst>
              <a:ext uri="{FF2B5EF4-FFF2-40B4-BE49-F238E27FC236}">
                <a16:creationId xmlns:a16="http://schemas.microsoft.com/office/drawing/2014/main" id="{2D1912B4-C4D9-44CD-8C11-D9D302F30E5D}"/>
              </a:ext>
            </a:extLst>
          </p:cNvPr>
          <p:cNvGraphicFramePr/>
          <p:nvPr>
            <p:extLst>
              <p:ext uri="{D42A27DB-BD31-4B8C-83A1-F6EECF244321}">
                <p14:modId xmlns:p14="http://schemas.microsoft.com/office/powerpoint/2010/main" val="726967324"/>
              </p:ext>
            </p:extLst>
          </p:nvPr>
        </p:nvGraphicFramePr>
        <p:xfrm>
          <a:off x="199430" y="635912"/>
          <a:ext cx="6250989" cy="2377036"/>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Placeholder 3">
            <a:extLst>
              <a:ext uri="{FF2B5EF4-FFF2-40B4-BE49-F238E27FC236}">
                <a16:creationId xmlns:a16="http://schemas.microsoft.com/office/drawing/2014/main" id="{19FB224C-D3F7-4BA5-8D1D-CFAA500ED2AA}"/>
              </a:ext>
            </a:extLst>
          </p:cNvPr>
          <p:cNvSpPr txBox="1">
            <a:spLocks/>
          </p:cNvSpPr>
          <p:nvPr/>
        </p:nvSpPr>
        <p:spPr>
          <a:xfrm>
            <a:off x="143118" y="2906762"/>
            <a:ext cx="4643051" cy="280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Central Electricity Authority (CEA). *Includes solar (rooftop) capacity (6,645.7 MW as of March 2022).</a:t>
            </a:r>
          </a:p>
        </p:txBody>
      </p:sp>
      <p:graphicFrame>
        <p:nvGraphicFramePr>
          <p:cNvPr id="29" name="Chart 28">
            <a:extLst>
              <a:ext uri="{FF2B5EF4-FFF2-40B4-BE49-F238E27FC236}">
                <a16:creationId xmlns:a16="http://schemas.microsoft.com/office/drawing/2014/main" id="{75BA6C10-6D08-4F4B-9663-8705BC17D511}"/>
              </a:ext>
            </a:extLst>
          </p:cNvPr>
          <p:cNvGraphicFramePr/>
          <p:nvPr>
            <p:extLst>
              <p:ext uri="{D42A27DB-BD31-4B8C-83A1-F6EECF244321}">
                <p14:modId xmlns:p14="http://schemas.microsoft.com/office/powerpoint/2010/main" val="2438957067"/>
              </p:ext>
            </p:extLst>
          </p:nvPr>
        </p:nvGraphicFramePr>
        <p:xfrm>
          <a:off x="261674" y="3174844"/>
          <a:ext cx="6059102" cy="17646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39407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3" name="Rounded Rectangle 22">
            <a:extLst>
              <a:ext uri="{FF2B5EF4-FFF2-40B4-BE49-F238E27FC236}">
                <a16:creationId xmlns:a16="http://schemas.microsoft.com/office/drawing/2014/main" id="{0F7F3AE4-1365-BC4F-99FD-87EDC62B1F19}"/>
              </a:ext>
            </a:extLst>
          </p:cNvPr>
          <p:cNvSpPr/>
          <p:nvPr/>
        </p:nvSpPr>
        <p:spPr>
          <a:xfrm>
            <a:off x="6485302" y="520771"/>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21" name="Chart 20">
            <a:extLst>
              <a:ext uri="{FF2B5EF4-FFF2-40B4-BE49-F238E27FC236}">
                <a16:creationId xmlns:a16="http://schemas.microsoft.com/office/drawing/2014/main" id="{63A171B9-14AD-5E49-AC28-F6FF6A7A089D}"/>
              </a:ext>
            </a:extLst>
          </p:cNvPr>
          <p:cNvGraphicFramePr/>
          <p:nvPr>
            <p:extLst>
              <p:ext uri="{D42A27DB-BD31-4B8C-83A1-F6EECF244321}">
                <p14:modId xmlns:p14="http://schemas.microsoft.com/office/powerpoint/2010/main" val="3214798669"/>
              </p:ext>
            </p:extLst>
          </p:nvPr>
        </p:nvGraphicFramePr>
        <p:xfrm>
          <a:off x="218294" y="607211"/>
          <a:ext cx="6100256" cy="3008257"/>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43491" y="4829431"/>
            <a:ext cx="8186690"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POSOCO. </a:t>
            </a: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Note: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 technologies include solar, wind, biomass, waste-to-energy and small hydro and do not include rooftop solar and large hydro (&gt;25 MW) generation.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hlinkClick r:id="rId4"/>
              </a:rPr>
              <a:t>IMD March 2022</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0;p20"/>
          <p:cNvSpPr txBox="1"/>
          <p:nvPr/>
        </p:nvSpPr>
        <p:spPr>
          <a:xfrm>
            <a:off x="6554363" y="520771"/>
            <a:ext cx="2445620" cy="4100940"/>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Total electricity generation was up by 8.0% in FY22 compared to FY21. </a:t>
            </a:r>
            <a:r>
              <a:rPr lang="en-IN" sz="800" dirty="0">
                <a:solidFill>
                  <a:schemeClr val="tx1">
                    <a:lumMod val="65000"/>
                    <a:lumOff val="35000"/>
                  </a:schemeClr>
                </a:solidFill>
                <a:latin typeface="Open Sans"/>
                <a:ea typeface="Open Sans"/>
                <a:cs typeface="Open Sans"/>
                <a:sym typeface="Open Sans"/>
              </a:rPr>
              <a:t>Contributing factors included </a:t>
            </a:r>
            <a:r>
              <a:rPr lang="en-US" sz="800" dirty="0">
                <a:solidFill>
                  <a:srgbClr val="575756"/>
                </a:solidFill>
                <a:latin typeface="Open Sans"/>
                <a:ea typeface="Open Sans"/>
                <a:cs typeface="Open Sans"/>
                <a:sym typeface="Open Sans"/>
              </a:rPr>
              <a:t>lower-than-normal monsoons in Q2, the early onset of summer in Q4 (hottest March* in recorded history of 122 years) and continuous improvement in economic activity. </a:t>
            </a:r>
            <a:endParaRPr lang="en-IN" sz="800" dirty="0">
              <a:solidFill>
                <a:schemeClr val="tx1">
                  <a:lumMod val="65000"/>
                  <a:lumOff val="35000"/>
                </a:schemeClr>
              </a:solidFill>
              <a:latin typeface="Open Sans"/>
              <a:ea typeface="Open Sans"/>
              <a:cs typeface="Open Sans"/>
              <a:sym typeface="Open Sans"/>
            </a:endParaRPr>
          </a:p>
          <a:p>
            <a:pPr marL="171450" lvl="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Q1: </a:t>
            </a:r>
            <a:r>
              <a:rPr lang="en-IN" sz="800" dirty="0">
                <a:solidFill>
                  <a:schemeClr val="tx1">
                    <a:lumMod val="65000"/>
                    <a:lumOff val="35000"/>
                  </a:schemeClr>
                </a:solidFill>
                <a:latin typeface="Open Sans"/>
                <a:ea typeface="Open Sans"/>
                <a:cs typeface="Open Sans"/>
                <a:sym typeface="Open Sans"/>
              </a:rPr>
              <a:t>Up by 17.2%</a:t>
            </a:r>
          </a:p>
          <a:p>
            <a:pPr marL="171450" lvl="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Q2: </a:t>
            </a:r>
            <a:r>
              <a:rPr lang="en-IN" sz="800" dirty="0">
                <a:solidFill>
                  <a:schemeClr val="tx1">
                    <a:lumMod val="65000"/>
                    <a:lumOff val="35000"/>
                  </a:schemeClr>
                </a:solidFill>
                <a:latin typeface="Open Sans"/>
                <a:ea typeface="Open Sans"/>
                <a:cs typeface="Open Sans"/>
                <a:sym typeface="Open Sans"/>
              </a:rPr>
              <a:t>Up by 9.1%</a:t>
            </a:r>
          </a:p>
          <a:p>
            <a:pPr marL="171450" lvl="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Q3:</a:t>
            </a:r>
            <a:r>
              <a:rPr lang="en-IN" sz="800" dirty="0">
                <a:solidFill>
                  <a:schemeClr val="tx1">
                    <a:lumMod val="65000"/>
                    <a:lumOff val="35000"/>
                  </a:schemeClr>
                </a:solidFill>
                <a:latin typeface="Open Sans"/>
                <a:ea typeface="Open Sans"/>
                <a:cs typeface="Open Sans"/>
                <a:sym typeface="Open Sans"/>
              </a:rPr>
              <a:t> Up by 2.7%</a:t>
            </a:r>
          </a:p>
          <a:p>
            <a:pPr marL="171450" lvl="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Q4:</a:t>
            </a:r>
            <a:r>
              <a:rPr lang="en-IN" sz="800" dirty="0">
                <a:solidFill>
                  <a:schemeClr val="tx1">
                    <a:lumMod val="65000"/>
                    <a:lumOff val="35000"/>
                  </a:schemeClr>
                </a:solidFill>
                <a:latin typeface="Open Sans"/>
                <a:ea typeface="Open Sans"/>
                <a:cs typeface="Open Sans"/>
                <a:sym typeface="Open Sans"/>
              </a:rPr>
              <a:t> Up by 4.0%</a:t>
            </a:r>
          </a:p>
          <a:p>
            <a:pPr marL="171450" lvl="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Total FY22: </a:t>
            </a:r>
            <a:r>
              <a:rPr lang="en-IN" sz="800" dirty="0">
                <a:solidFill>
                  <a:schemeClr val="tx1">
                    <a:lumMod val="65000"/>
                    <a:lumOff val="35000"/>
                  </a:schemeClr>
                </a:solidFill>
                <a:latin typeface="Open Sans"/>
                <a:ea typeface="Open Sans"/>
                <a:cs typeface="Open Sans"/>
                <a:sym typeface="Open Sans"/>
              </a:rPr>
              <a:t>Up by 8.0%</a:t>
            </a:r>
          </a:p>
          <a:p>
            <a:pPr lvl="0">
              <a:spcBef>
                <a:spcPts val="700"/>
              </a:spcBef>
              <a:buClr>
                <a:schemeClr val="dk1"/>
              </a:buClr>
              <a:buSzPts val="1100"/>
            </a:pPr>
            <a:r>
              <a:rPr lang="en-IN" sz="800" b="1" dirty="0">
                <a:solidFill>
                  <a:schemeClr val="tx1">
                    <a:lumMod val="65000"/>
                    <a:lumOff val="35000"/>
                  </a:schemeClr>
                </a:solidFill>
                <a:latin typeface="Open Sans"/>
                <a:ea typeface="Open Sans"/>
                <a:cs typeface="Open Sans"/>
                <a:sym typeface="Open Sans"/>
              </a:rPr>
              <a:t>Overall RE generation in FY22 increased by 15.7%, </a:t>
            </a:r>
            <a:r>
              <a:rPr lang="en-IN" sz="800" dirty="0">
                <a:solidFill>
                  <a:schemeClr val="tx1">
                    <a:lumMod val="65000"/>
                    <a:lumOff val="35000"/>
                  </a:schemeClr>
                </a:solidFill>
                <a:latin typeface="Open Sans"/>
                <a:ea typeface="Open Sans"/>
                <a:cs typeface="Open Sans"/>
                <a:sym typeface="Open Sans"/>
              </a:rPr>
              <a:t>large hydro generation marginally grew by 1.5%, whereas coal/lignite generation grew significantly by 10.1% (versus FY21)</a:t>
            </a:r>
            <a:r>
              <a:rPr lang="en-US" sz="800" dirty="0">
                <a:solidFill>
                  <a:srgbClr val="575756"/>
                </a:solidFill>
                <a:latin typeface="Open Sans"/>
                <a:ea typeface="Open Sans"/>
                <a:cs typeface="Open Sans"/>
                <a:sym typeface="Open Sans"/>
              </a:rPr>
              <a:t>. </a:t>
            </a:r>
            <a:endParaRPr lang="en-IN" sz="800" dirty="0">
              <a:solidFill>
                <a:srgbClr val="575756"/>
              </a:solidFill>
              <a:latin typeface="Open Sans"/>
              <a:ea typeface="Open Sans"/>
              <a:cs typeface="Open Sans"/>
              <a:sym typeface="Open Sans"/>
            </a:endParaRPr>
          </a:p>
          <a:p>
            <a:pPr>
              <a:spcBef>
                <a:spcPts val="500"/>
              </a:spcBef>
              <a:buClr>
                <a:schemeClr val="dk1"/>
              </a:buClr>
              <a:buSzPts val="1100"/>
            </a:pPr>
            <a:r>
              <a:rPr lang="en-IN" sz="800" dirty="0">
                <a:solidFill>
                  <a:schemeClr val="tx1">
                    <a:lumMod val="65000"/>
                    <a:lumOff val="35000"/>
                  </a:schemeClr>
                </a:solidFill>
                <a:latin typeface="Open Sans"/>
                <a:ea typeface="Open Sans"/>
                <a:cs typeface="Open Sans"/>
                <a:sym typeface="Open Sans"/>
              </a:rPr>
              <a:t>From an average daily generation perspective, </a:t>
            </a:r>
            <a:r>
              <a:rPr lang="en-IN" sz="800" b="1" dirty="0">
                <a:solidFill>
                  <a:schemeClr val="tx1">
                    <a:lumMod val="65000"/>
                    <a:lumOff val="35000"/>
                  </a:schemeClr>
                </a:solidFill>
                <a:latin typeface="Open Sans"/>
                <a:ea typeface="Open Sans"/>
                <a:cs typeface="Open Sans"/>
                <a:sym typeface="Open Sans"/>
              </a:rPr>
              <a:t>the share of RE and coal/lignite increased, whereas hydro share declined in FY22 </a:t>
            </a:r>
            <a:r>
              <a:rPr lang="en-IN" sz="800" b="1" dirty="0">
                <a:solidFill>
                  <a:srgbClr val="575756"/>
                </a:solidFill>
                <a:latin typeface="Open Sans"/>
                <a:ea typeface="Open Sans"/>
                <a:cs typeface="Open Sans"/>
                <a:sym typeface="Open Sans"/>
              </a:rPr>
              <a:t>compared to FY21</a:t>
            </a:r>
            <a:r>
              <a:rPr lang="en-IN" sz="800" dirty="0">
                <a:solidFill>
                  <a:srgbClr val="575756"/>
                </a:solidFill>
                <a:latin typeface="Open Sans"/>
                <a:ea typeface="Open Sans"/>
                <a:cs typeface="Open Sans"/>
                <a:sym typeface="Open Sans"/>
              </a:rPr>
              <a:t>.</a:t>
            </a:r>
            <a:endParaRPr lang="en-IN" sz="800" b="1" dirty="0">
              <a:solidFill>
                <a:schemeClr val="tx1">
                  <a:lumMod val="65000"/>
                  <a:lumOff val="35000"/>
                </a:schemeClr>
              </a:solidFill>
              <a:latin typeface="Open Sans"/>
              <a:ea typeface="Open Sans"/>
              <a:cs typeface="Open Sans"/>
              <a:sym typeface="Open Sans"/>
            </a:endParaRPr>
          </a:p>
          <a:p>
            <a:pPr marL="171450" lvl="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RE:</a:t>
            </a:r>
            <a:r>
              <a:rPr lang="en-IN" sz="800" dirty="0">
                <a:solidFill>
                  <a:schemeClr val="tx1">
                    <a:lumMod val="65000"/>
                    <a:lumOff val="35000"/>
                  </a:schemeClr>
                </a:solidFill>
                <a:latin typeface="Open Sans"/>
                <a:ea typeface="Open Sans"/>
                <a:cs typeface="Open Sans"/>
                <a:sym typeface="Open Sans"/>
              </a:rPr>
              <a:t> Share up from 10.1% to 10.8%</a:t>
            </a:r>
          </a:p>
          <a:p>
            <a:pPr marL="17145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Hydro: </a:t>
            </a:r>
            <a:r>
              <a:rPr lang="en-IN" sz="800" dirty="0">
                <a:solidFill>
                  <a:schemeClr val="tx1">
                    <a:lumMod val="65000"/>
                    <a:lumOff val="35000"/>
                  </a:schemeClr>
                </a:solidFill>
                <a:latin typeface="Open Sans"/>
                <a:ea typeface="Open Sans"/>
                <a:cs typeface="Open Sans"/>
                <a:sym typeface="Open Sans"/>
              </a:rPr>
              <a:t>Share down from 12.3% to 11.5%</a:t>
            </a:r>
          </a:p>
          <a:p>
            <a:pPr marL="171450" lvl="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RE + Hydro: </a:t>
            </a:r>
            <a:r>
              <a:rPr lang="en-IN" sz="800" dirty="0">
                <a:solidFill>
                  <a:schemeClr val="tx1">
                    <a:lumMod val="65000"/>
                    <a:lumOff val="35000"/>
                  </a:schemeClr>
                </a:solidFill>
                <a:latin typeface="Open Sans"/>
                <a:ea typeface="Open Sans"/>
                <a:cs typeface="Open Sans"/>
                <a:sym typeface="Open Sans"/>
              </a:rPr>
              <a:t>Almost constant from 22.4% to 22.3%</a:t>
            </a:r>
          </a:p>
          <a:p>
            <a:pPr marL="171450" lvl="0" indent="-171450">
              <a:spcBef>
                <a:spcPts val="400"/>
              </a:spcBef>
              <a:buClr>
                <a:schemeClr val="dk1"/>
              </a:buClr>
              <a:buSzPts val="1100"/>
              <a:buFont typeface="Arial" panose="020B0604020202020204" pitchFamily="34" charset="0"/>
              <a:buChar char="•"/>
            </a:pPr>
            <a:r>
              <a:rPr lang="en-IN" sz="800" b="1" dirty="0">
                <a:solidFill>
                  <a:schemeClr val="tx1">
                    <a:lumMod val="65000"/>
                    <a:lumOff val="35000"/>
                  </a:schemeClr>
                </a:solidFill>
                <a:latin typeface="Open Sans"/>
                <a:ea typeface="Open Sans"/>
                <a:cs typeface="Open Sans"/>
                <a:sym typeface="Open Sans"/>
              </a:rPr>
              <a:t>Coal/lignite:</a:t>
            </a:r>
            <a:r>
              <a:rPr lang="en-IN" sz="800" dirty="0">
                <a:solidFill>
                  <a:schemeClr val="tx1">
                    <a:lumMod val="65000"/>
                    <a:lumOff val="35000"/>
                  </a:schemeClr>
                </a:solidFill>
                <a:latin typeface="Open Sans"/>
                <a:ea typeface="Open Sans"/>
                <a:cs typeface="Open Sans"/>
                <a:sym typeface="Open Sans"/>
              </a:rPr>
              <a:t> Share up from 71.1% to 72.5%</a:t>
            </a:r>
          </a:p>
        </p:txBody>
      </p:sp>
      <p:cxnSp>
        <p:nvCxnSpPr>
          <p:cNvPr id="7" name="Straight Connector 6"/>
          <p:cNvCxnSpPr/>
          <p:nvPr/>
        </p:nvCxnSpPr>
        <p:spPr>
          <a:xfrm>
            <a:off x="2821172" y="774402"/>
            <a:ext cx="3499604"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1248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5" name="Straight Connector 34"/>
          <p:cNvCxnSpPr/>
          <p:nvPr/>
        </p:nvCxnSpPr>
        <p:spPr>
          <a:xfrm>
            <a:off x="1474381" y="3677381"/>
            <a:ext cx="4844172"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615468"/>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Text Placeholder 5">
            <a:extLst>
              <a:ext uri="{FF2B5EF4-FFF2-40B4-BE49-F238E27FC236}">
                <a16:creationId xmlns:a16="http://schemas.microsoft.com/office/drawing/2014/main" id="{0A4EFD22-315E-664B-A6AF-CA87BBD53616}"/>
              </a:ext>
            </a:extLst>
          </p:cNvPr>
          <p:cNvSpPr txBox="1">
            <a:spLocks/>
          </p:cNvSpPr>
          <p:nvPr/>
        </p:nvSpPr>
        <p:spPr>
          <a:xfrm>
            <a:off x="153331" y="3548859"/>
            <a:ext cx="5335682" cy="18962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RE share snapshot</a:t>
            </a:r>
          </a:p>
        </p:txBody>
      </p:sp>
      <p:sp>
        <p:nvSpPr>
          <p:cNvPr id="87" name="Rectangle 86"/>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8" name="TextBox 87"/>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nvGrpSpPr>
          <p:cNvPr id="55" name="Group 54"/>
          <p:cNvGrpSpPr/>
          <p:nvPr/>
        </p:nvGrpSpPr>
        <p:grpSpPr>
          <a:xfrm>
            <a:off x="8284057" y="4779402"/>
            <a:ext cx="715926" cy="418214"/>
            <a:chOff x="8284057" y="4779402"/>
            <a:chExt cx="715926" cy="418214"/>
          </a:xfrm>
        </p:grpSpPr>
        <p:sp>
          <p:nvSpPr>
            <p:cNvPr id="57" name="Rounded Rectangle 56"/>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8" name="Group 57"/>
            <p:cNvGrpSpPr/>
            <p:nvPr/>
          </p:nvGrpSpPr>
          <p:grpSpPr>
            <a:xfrm>
              <a:off x="8284057" y="4879531"/>
              <a:ext cx="715926" cy="263969"/>
              <a:chOff x="1376812" y="1471708"/>
              <a:chExt cx="715926" cy="263969"/>
            </a:xfrm>
          </p:grpSpPr>
          <p:sp>
            <p:nvSpPr>
              <p:cNvPr id="59" name="TextBox 58"/>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60" name="Group 59"/>
              <p:cNvGrpSpPr/>
              <p:nvPr/>
            </p:nvGrpSpPr>
            <p:grpSpPr>
              <a:xfrm>
                <a:off x="1504037" y="1471708"/>
                <a:ext cx="436340" cy="63914"/>
                <a:chOff x="973747" y="978085"/>
                <a:chExt cx="436340" cy="63914"/>
              </a:xfrm>
            </p:grpSpPr>
            <p:sp>
              <p:nvSpPr>
                <p:cNvPr id="67" name="Oval 66"/>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9" name="Oval 68"/>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0" name="Oval 79"/>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graphicFrame>
        <p:nvGraphicFramePr>
          <p:cNvPr id="3" name="Table 2"/>
          <p:cNvGraphicFramePr>
            <a:graphicFrameLocks noGrp="1"/>
          </p:cNvGraphicFramePr>
          <p:nvPr>
            <p:extLst>
              <p:ext uri="{D42A27DB-BD31-4B8C-83A1-F6EECF244321}">
                <p14:modId xmlns:p14="http://schemas.microsoft.com/office/powerpoint/2010/main" val="342252496"/>
              </p:ext>
            </p:extLst>
          </p:nvPr>
        </p:nvGraphicFramePr>
        <p:xfrm>
          <a:off x="266700" y="3771905"/>
          <a:ext cx="6051850" cy="1188720"/>
        </p:xfrm>
        <a:graphic>
          <a:graphicData uri="http://schemas.openxmlformats.org/drawingml/2006/table">
            <a:tbl>
              <a:tblPr firstRow="1" bandRow="1">
                <a:tableStyleId>{69012ECD-51FC-41F1-AA8D-1B2483CD663E}</a:tableStyleId>
              </a:tblPr>
              <a:tblGrid>
                <a:gridCol w="620268">
                  <a:extLst>
                    <a:ext uri="{9D8B030D-6E8A-4147-A177-3AD203B41FA5}">
                      <a16:colId xmlns:a16="http://schemas.microsoft.com/office/drawing/2014/main" val="3341748120"/>
                    </a:ext>
                  </a:extLst>
                </a:gridCol>
                <a:gridCol w="740664">
                  <a:extLst>
                    <a:ext uri="{9D8B030D-6E8A-4147-A177-3AD203B41FA5}">
                      <a16:colId xmlns:a16="http://schemas.microsoft.com/office/drawing/2014/main" val="3269755583"/>
                    </a:ext>
                  </a:extLst>
                </a:gridCol>
                <a:gridCol w="1051560">
                  <a:extLst>
                    <a:ext uri="{9D8B030D-6E8A-4147-A177-3AD203B41FA5}">
                      <a16:colId xmlns:a16="http://schemas.microsoft.com/office/drawing/2014/main" val="3609201509"/>
                    </a:ext>
                  </a:extLst>
                </a:gridCol>
                <a:gridCol w="658368">
                  <a:extLst>
                    <a:ext uri="{9D8B030D-6E8A-4147-A177-3AD203B41FA5}">
                      <a16:colId xmlns:a16="http://schemas.microsoft.com/office/drawing/2014/main" val="3524341217"/>
                    </a:ext>
                  </a:extLst>
                </a:gridCol>
                <a:gridCol w="1051560">
                  <a:extLst>
                    <a:ext uri="{9D8B030D-6E8A-4147-A177-3AD203B41FA5}">
                      <a16:colId xmlns:a16="http://schemas.microsoft.com/office/drawing/2014/main" val="2014592127"/>
                    </a:ext>
                  </a:extLst>
                </a:gridCol>
                <a:gridCol w="795528">
                  <a:extLst>
                    <a:ext uri="{9D8B030D-6E8A-4147-A177-3AD203B41FA5}">
                      <a16:colId xmlns:a16="http://schemas.microsoft.com/office/drawing/2014/main" val="3470107887"/>
                    </a:ext>
                  </a:extLst>
                </a:gridCol>
                <a:gridCol w="1133902">
                  <a:extLst>
                    <a:ext uri="{9D8B030D-6E8A-4147-A177-3AD203B41FA5}">
                      <a16:colId xmlns:a16="http://schemas.microsoft.com/office/drawing/2014/main" val="2569975174"/>
                    </a:ext>
                  </a:extLst>
                </a:gridCol>
              </a:tblGrid>
              <a:tr h="209764">
                <a:tc>
                  <a:txBody>
                    <a:bodyPr/>
                    <a:lstStyle/>
                    <a:p>
                      <a:pPr marL="0" marR="0" lvl="1" indent="0" algn="ctr" rtl="0">
                        <a:lnSpc>
                          <a:spcPct val="100000"/>
                        </a:lnSpc>
                        <a:spcBef>
                          <a:spcPts val="0"/>
                        </a:spcBef>
                        <a:spcAft>
                          <a:spcPts val="300"/>
                        </a:spcAft>
                        <a:buClr>
                          <a:srgbClr val="000000"/>
                        </a:buClr>
                        <a:buFont typeface="Arial"/>
                        <a:buNone/>
                      </a:pPr>
                      <a:endParaRPr lang="en-IN" sz="800" b="1" i="0" u="none" strike="noStrike" cap="none"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FY20</a:t>
                      </a:r>
                    </a:p>
                  </a:txBody>
                  <a:tcPr/>
                </a:tc>
                <a:tc hMerge="1">
                  <a:txBody>
                    <a:bodyPr/>
                    <a:lstStyle/>
                    <a:p>
                      <a:endParaRPr lang="en-IN" dirty="0"/>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FY21</a:t>
                      </a:r>
                    </a:p>
                  </a:txBody>
                  <a:tcPr/>
                </a:tc>
                <a:tc hMerge="1">
                  <a:txBody>
                    <a:bodyPr/>
                    <a:lstStyle/>
                    <a:p>
                      <a:endParaRPr lang="en-IN" dirty="0"/>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FY22</a:t>
                      </a:r>
                    </a:p>
                  </a:txBody>
                  <a:tcPr/>
                </a:tc>
                <a:tc hMerge="1">
                  <a:txBody>
                    <a:bodyPr/>
                    <a:lstStyle/>
                    <a:p>
                      <a:endParaRPr lang="en-IN" dirty="0"/>
                    </a:p>
                  </a:txBody>
                  <a:tcPr/>
                </a:tc>
                <a:extLst>
                  <a:ext uri="{0D108BD9-81ED-4DB2-BD59-A6C34878D82A}">
                    <a16:rowId xmlns:a16="http://schemas.microsoft.com/office/drawing/2014/main" val="2485557927"/>
                  </a:ext>
                </a:extLst>
              </a:tr>
              <a:tr h="209764">
                <a:tc>
                  <a:txBody>
                    <a:bodyPr/>
                    <a:lstStyle/>
                    <a:p>
                      <a:pPr algn="ct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436194390"/>
                  </a:ext>
                </a:extLst>
              </a:tr>
              <a:tr h="20976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Highest</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15.9%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09 July 2019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16.8%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12 August 2020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19.2%</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08 August 2021</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2290157099"/>
                  </a:ext>
                </a:extLst>
              </a:tr>
              <a:tr h="20976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Lowest</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5.3%</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24 September 2019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6.1%</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02 September 2020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7.0%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23 December 2021</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374891920"/>
                  </a:ext>
                </a:extLst>
              </a:tr>
              <a:tr h="32962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Average (daily)</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9.4%</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10.1%</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10.8%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tc>
                <a:extLst>
                  <a:ext uri="{0D108BD9-81ED-4DB2-BD59-A6C34878D82A}">
                    <a16:rowId xmlns:a16="http://schemas.microsoft.com/office/drawing/2014/main" val="492517011"/>
                  </a:ext>
                </a:extLst>
              </a:tr>
            </a:tbl>
          </a:graphicData>
        </a:graphic>
      </p:graphicFrame>
      <p:sp>
        <p:nvSpPr>
          <p:cNvPr id="29" name="Google Shape;99;p20">
            <a:extLst>
              <a:ext uri="{FF2B5EF4-FFF2-40B4-BE49-F238E27FC236}">
                <a16:creationId xmlns:a16="http://schemas.microsoft.com/office/drawing/2014/main" id="{949D0768-DCA8-0D4F-888F-C268772B0DF6}"/>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Energy mix: </a:t>
            </a:r>
            <a:r>
              <a:rPr lang="en-US" sz="1200" dirty="0">
                <a:solidFill>
                  <a:srgbClr val="009CD8"/>
                </a:solidFill>
              </a:rPr>
              <a:t>despite an increase in the share of RE in the generation mix in FY22, the share of RE + hydro remained almost constant; the share of coal/lignite up</a:t>
            </a:r>
            <a:endParaRPr sz="1200" dirty="0">
              <a:solidFill>
                <a:srgbClr val="009CD8"/>
              </a:solidFill>
            </a:endParaRPr>
          </a:p>
        </p:txBody>
      </p:sp>
    </p:spTree>
    <p:extLst>
      <p:ext uri="{BB962C8B-B14F-4D97-AF65-F5344CB8AC3E}">
        <p14:creationId xmlns:p14="http://schemas.microsoft.com/office/powerpoint/2010/main" val="279939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8" name="Rounded Rectangle 27">
            <a:extLst>
              <a:ext uri="{FF2B5EF4-FFF2-40B4-BE49-F238E27FC236}">
                <a16:creationId xmlns:a16="http://schemas.microsoft.com/office/drawing/2014/main" id="{174CD5E9-10C3-C643-9FB3-FAA31C2DCFB3}"/>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72066" y="2644040"/>
            <a:ext cx="6049927"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CEA.</a:t>
            </a:r>
          </a:p>
        </p:txBody>
      </p:sp>
      <p:sp>
        <p:nvSpPr>
          <p:cNvPr id="19" name="Google Shape;100;p20"/>
          <p:cNvSpPr txBox="1"/>
          <p:nvPr/>
        </p:nvSpPr>
        <p:spPr>
          <a:xfrm>
            <a:off x="6554363" y="523625"/>
            <a:ext cx="2445620" cy="4202593"/>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700"/>
              </a:spcBef>
              <a:buClr>
                <a:schemeClr val="dk1"/>
              </a:buClr>
              <a:buSzPts val="1100"/>
            </a:pPr>
            <a:r>
              <a:rPr lang="en-US" sz="800" b="1" dirty="0">
                <a:solidFill>
                  <a:schemeClr val="tx1">
                    <a:lumMod val="65000"/>
                    <a:lumOff val="35000"/>
                  </a:schemeClr>
                </a:solidFill>
                <a:latin typeface="Open Sans"/>
                <a:ea typeface="Open Sans"/>
                <a:cs typeface="Open Sans"/>
              </a:rPr>
              <a:t>In FY22, net coal capacity addition [capacity added (4.5 GW) less the capacity retired (1.6 GW)] declined by 33.4% compared to FY21. In Q1 FY22, zero coal capacity was added for the first time in 14 quarters, whereas 670 MW was retired. </a:t>
            </a:r>
          </a:p>
          <a:p>
            <a:pPr>
              <a:spcBef>
                <a:spcPts val="700"/>
              </a:spcBef>
              <a:buClr>
                <a:schemeClr val="dk1"/>
              </a:buClr>
              <a:buSzPts val="1100"/>
            </a:pPr>
            <a:r>
              <a:rPr lang="en-US" sz="800" dirty="0">
                <a:solidFill>
                  <a:srgbClr val="000000">
                    <a:lumMod val="65000"/>
                    <a:lumOff val="35000"/>
                  </a:srgbClr>
                </a:solidFill>
                <a:latin typeface="Open Sans"/>
                <a:ea typeface="Open Sans"/>
                <a:cs typeface="Open Sans"/>
              </a:rPr>
              <a:t>PFC/REC, one of India’s largest power sector financiers, continues to reduce its exposure to coal power generation. </a:t>
            </a:r>
            <a:r>
              <a:rPr lang="en-US" sz="800" b="1" dirty="0">
                <a:solidFill>
                  <a:srgbClr val="000000">
                    <a:lumMod val="65000"/>
                    <a:lumOff val="35000"/>
                  </a:srgbClr>
                </a:solidFill>
                <a:latin typeface="Open Sans"/>
                <a:ea typeface="Open Sans"/>
                <a:cs typeface="Open Sans"/>
              </a:rPr>
              <a:t>The share of conventional generation in PFC/REC’s loan book is trending downward and declined to 48% in Q3 FY22 from 51% in Q4 FY21 and 54% in Q3 FY21. </a:t>
            </a:r>
          </a:p>
          <a:p>
            <a:pPr lvl="0">
              <a:spcBef>
                <a:spcPts val="700"/>
              </a:spcBef>
              <a:buSzPts val="1100"/>
            </a:pPr>
            <a:r>
              <a:rPr lang="en-US" sz="800" dirty="0">
                <a:solidFill>
                  <a:srgbClr val="000000">
                    <a:lumMod val="65000"/>
                    <a:lumOff val="35000"/>
                  </a:srgbClr>
                </a:solidFill>
                <a:latin typeface="Open Sans"/>
                <a:ea typeface="Open Sans"/>
                <a:cs typeface="Open Sans"/>
              </a:rPr>
              <a:t>To compensate, PFC/REC has diverted their focus to </a:t>
            </a:r>
            <a:r>
              <a:rPr lang="en-US" sz="800" b="1" dirty="0">
                <a:solidFill>
                  <a:srgbClr val="000000">
                    <a:lumMod val="65000"/>
                    <a:lumOff val="35000"/>
                  </a:srgbClr>
                </a:solidFill>
                <a:latin typeface="Open Sans"/>
                <a:ea typeface="Open Sans"/>
                <a:cs typeface="Open Sans"/>
              </a:rPr>
              <a:t>transmission and distribution (T&amp;D) and RE generation projects (including large hydro). </a:t>
            </a:r>
            <a:r>
              <a:rPr lang="en-US" sz="800" dirty="0">
                <a:solidFill>
                  <a:srgbClr val="000000">
                    <a:lumMod val="65000"/>
                    <a:lumOff val="35000"/>
                  </a:srgbClr>
                </a:solidFill>
                <a:latin typeface="Open Sans"/>
                <a:ea typeface="Open Sans"/>
                <a:cs typeface="Open Sans"/>
              </a:rPr>
              <a:t>This accounts for around </a:t>
            </a:r>
            <a:r>
              <a:rPr lang="en-US" sz="800" b="1" dirty="0">
                <a:solidFill>
                  <a:srgbClr val="000000">
                    <a:lumMod val="65000"/>
                    <a:lumOff val="35000"/>
                  </a:srgbClr>
                </a:solidFill>
                <a:latin typeface="Open Sans"/>
                <a:ea typeface="Open Sans"/>
                <a:cs typeface="Open Sans"/>
              </a:rPr>
              <a:t>41% </a:t>
            </a:r>
            <a:r>
              <a:rPr lang="en-US" sz="800" dirty="0">
                <a:solidFill>
                  <a:srgbClr val="000000">
                    <a:lumMod val="65000"/>
                    <a:lumOff val="35000"/>
                  </a:srgbClr>
                </a:solidFill>
                <a:latin typeface="Open Sans"/>
                <a:ea typeface="Open Sans"/>
                <a:cs typeface="Open Sans"/>
              </a:rPr>
              <a:t>(INR 1,51,023 crore) </a:t>
            </a:r>
            <a:r>
              <a:rPr lang="en-US" sz="800" b="1" dirty="0">
                <a:solidFill>
                  <a:srgbClr val="000000">
                    <a:lumMod val="65000"/>
                    <a:lumOff val="35000"/>
                  </a:srgbClr>
                </a:solidFill>
                <a:latin typeface="Open Sans"/>
                <a:ea typeface="Open Sans"/>
                <a:cs typeface="Open Sans"/>
              </a:rPr>
              <a:t>and 10% </a:t>
            </a:r>
            <a:r>
              <a:rPr lang="en-US" sz="800" dirty="0">
                <a:solidFill>
                  <a:srgbClr val="000000">
                    <a:lumMod val="65000"/>
                    <a:lumOff val="35000"/>
                  </a:srgbClr>
                </a:solidFill>
                <a:latin typeface="Open Sans"/>
                <a:ea typeface="Open Sans"/>
                <a:cs typeface="Open Sans"/>
              </a:rPr>
              <a:t>(INR 38,215 crore)</a:t>
            </a:r>
            <a:r>
              <a:rPr lang="en-US" sz="800" b="1" dirty="0">
                <a:solidFill>
                  <a:srgbClr val="000000">
                    <a:lumMod val="65000"/>
                    <a:lumOff val="35000"/>
                  </a:srgbClr>
                </a:solidFill>
                <a:latin typeface="Open Sans"/>
                <a:ea typeface="Open Sans"/>
                <a:cs typeface="Open Sans"/>
              </a:rPr>
              <a:t> </a:t>
            </a:r>
            <a:r>
              <a:rPr lang="en-US" sz="800" dirty="0">
                <a:solidFill>
                  <a:srgbClr val="000000">
                    <a:lumMod val="65000"/>
                    <a:lumOff val="35000"/>
                  </a:srgbClr>
                </a:solidFill>
                <a:latin typeface="Open Sans"/>
                <a:ea typeface="Open Sans"/>
                <a:cs typeface="Open Sans"/>
              </a:rPr>
              <a:t>of its total loan book </a:t>
            </a:r>
            <a:r>
              <a:rPr lang="en-US" sz="800" b="1" dirty="0">
                <a:solidFill>
                  <a:srgbClr val="000000">
                    <a:lumMod val="65000"/>
                    <a:lumOff val="35000"/>
                  </a:srgbClr>
                </a:solidFill>
                <a:latin typeface="Open Sans"/>
                <a:ea typeface="Open Sans"/>
                <a:cs typeface="Open Sans"/>
              </a:rPr>
              <a:t>as of Q3 FY22</a:t>
            </a:r>
            <a:r>
              <a:rPr lang="en-US" sz="800" dirty="0">
                <a:solidFill>
                  <a:srgbClr val="000000">
                    <a:lumMod val="65000"/>
                    <a:lumOff val="35000"/>
                  </a:srgbClr>
                </a:solidFill>
                <a:latin typeface="Open Sans"/>
                <a:ea typeface="Open Sans"/>
                <a:cs typeface="Open Sans"/>
              </a:rPr>
              <a:t> versus 35% (INR 1,28,766 crore) and 11% (INR 38,681 crore) as of Q3 FY21, respectively. </a:t>
            </a:r>
          </a:p>
          <a:p>
            <a:pPr lvl="0">
              <a:spcBef>
                <a:spcPts val="700"/>
              </a:spcBef>
              <a:buSzPts val="1100"/>
            </a:pPr>
            <a:r>
              <a:rPr lang="en-US" sz="800" b="1" dirty="0">
                <a:solidFill>
                  <a:srgbClr val="000000">
                    <a:lumMod val="65000"/>
                    <a:lumOff val="35000"/>
                  </a:srgbClr>
                </a:solidFill>
                <a:latin typeface="Open Sans"/>
                <a:ea typeface="Open Sans"/>
                <a:cs typeface="Open Sans"/>
              </a:rPr>
              <a:t>PFC/REC’s overall gross loan assets haven’t observed any noticeable change during this period. </a:t>
            </a:r>
          </a:p>
          <a:p>
            <a:pPr>
              <a:spcBef>
                <a:spcPts val="700"/>
              </a:spcBef>
              <a:buClr>
                <a:schemeClr val="dk1"/>
              </a:buClr>
              <a:buSzPts val="1100"/>
            </a:pPr>
            <a:endParaRPr lang="en-US" sz="800" dirty="0">
              <a:solidFill>
                <a:schemeClr val="tx1">
                  <a:lumMod val="65000"/>
                  <a:lumOff val="35000"/>
                </a:schemeClr>
              </a:solidFill>
              <a:latin typeface="Open Sans"/>
              <a:ea typeface="Open Sans"/>
              <a:cs typeface="Open Sans"/>
            </a:endParaRPr>
          </a:p>
        </p:txBody>
      </p:sp>
      <p:cxnSp>
        <p:nvCxnSpPr>
          <p:cNvPr id="7" name="Straight Connector 6"/>
          <p:cNvCxnSpPr/>
          <p:nvPr/>
        </p:nvCxnSpPr>
        <p:spPr>
          <a:xfrm>
            <a:off x="2920409" y="767578"/>
            <a:ext cx="3400367"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05665"/>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5" name="Straight Connector 34"/>
          <p:cNvCxnSpPr/>
          <p:nvPr/>
        </p:nvCxnSpPr>
        <p:spPr>
          <a:xfrm>
            <a:off x="3609892" y="3216823"/>
            <a:ext cx="2708661"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15491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10165" y="4770583"/>
            <a:ext cx="6049927"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PFC investor presentations; figures are derived from the same. </a:t>
            </a:r>
            <a:r>
              <a:rPr lang="en-US" sz="700" i="1" dirty="0">
                <a:solidFill>
                  <a:srgbClr val="009CD8"/>
                </a:solidFill>
                <a:latin typeface="Open Sans" panose="020B0606030504020204" pitchFamily="34" charset="0"/>
                <a:ea typeface="Open Sans" panose="020B0606030504020204" pitchFamily="34" charset="0"/>
                <a:cs typeface="Open Sans" panose="020B0606030504020204" pitchFamily="34" charset="0"/>
              </a:rPr>
              <a:t>Note:</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Sector-wise break up of PFC loan asset data unavailable for Q4 FY22.</a:t>
            </a:r>
          </a:p>
        </p:txBody>
      </p:sp>
      <p:sp>
        <p:nvSpPr>
          <p:cNvPr id="33" name="Rectangle 32"/>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TextBox 33"/>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nvGrpSpPr>
          <p:cNvPr id="21" name="Group 20"/>
          <p:cNvGrpSpPr/>
          <p:nvPr/>
        </p:nvGrpSpPr>
        <p:grpSpPr>
          <a:xfrm>
            <a:off x="8284057" y="4779402"/>
            <a:ext cx="715926" cy="418214"/>
            <a:chOff x="8284057" y="4779402"/>
            <a:chExt cx="715926" cy="418214"/>
          </a:xfrm>
        </p:grpSpPr>
        <p:sp>
          <p:nvSpPr>
            <p:cNvPr id="22" name="Rounded Rectangle 21"/>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3" name="Group 22"/>
            <p:cNvGrpSpPr/>
            <p:nvPr/>
          </p:nvGrpSpPr>
          <p:grpSpPr>
            <a:xfrm>
              <a:off x="8284057" y="4879531"/>
              <a:ext cx="715926" cy="263969"/>
              <a:chOff x="1376812" y="1471708"/>
              <a:chExt cx="715926" cy="263969"/>
            </a:xfrm>
          </p:grpSpPr>
          <p:sp>
            <p:nvSpPr>
              <p:cNvPr id="24" name="TextBox 23"/>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5" name="Group 24"/>
              <p:cNvGrpSpPr/>
              <p:nvPr/>
            </p:nvGrpSpPr>
            <p:grpSpPr>
              <a:xfrm>
                <a:off x="1504037" y="1471708"/>
                <a:ext cx="436340" cy="63914"/>
                <a:chOff x="973747" y="978085"/>
                <a:chExt cx="436340" cy="63914"/>
              </a:xfrm>
            </p:grpSpPr>
            <p:sp>
              <p:nvSpPr>
                <p:cNvPr id="26" name="Oval 25"/>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7" name="Oval 36"/>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Oval 37"/>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7" name="Google Shape;99;p20">
            <a:extLst>
              <a:ext uri="{FF2B5EF4-FFF2-40B4-BE49-F238E27FC236}">
                <a16:creationId xmlns:a16="http://schemas.microsoft.com/office/drawing/2014/main" id="{6DF21503-706E-6E44-AA61-9A3D60503C5B}"/>
              </a:ext>
            </a:extLst>
          </p:cNvPr>
          <p:cNvSpPr txBox="1">
            <a:spLocks noGrp="1"/>
          </p:cNvSpPr>
          <p:nvPr>
            <p:ph type="title"/>
          </p:nvPr>
        </p:nvSpPr>
        <p:spPr>
          <a:xfrm>
            <a:off x="457199" y="167249"/>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Coal phase-out: </a:t>
            </a:r>
            <a:r>
              <a:rPr lang="en-US" sz="1200" dirty="0">
                <a:solidFill>
                  <a:srgbClr val="009CD8"/>
                </a:solidFill>
              </a:rPr>
              <a:t>net coal capacity addition declined by 33.4% in FY22 compared to FY21</a:t>
            </a:r>
            <a:br>
              <a:rPr lang="en-US" sz="1200" dirty="0">
                <a:solidFill>
                  <a:srgbClr val="009CD8"/>
                </a:solidFill>
              </a:rPr>
            </a:br>
            <a:endParaRPr sz="1200" dirty="0">
              <a:solidFill>
                <a:srgbClr val="009CD8"/>
              </a:solidFill>
            </a:endParaRPr>
          </a:p>
        </p:txBody>
      </p:sp>
      <p:graphicFrame>
        <p:nvGraphicFramePr>
          <p:cNvPr id="29" name="Chart 28">
            <a:extLst>
              <a:ext uri="{FF2B5EF4-FFF2-40B4-BE49-F238E27FC236}">
                <a16:creationId xmlns:a16="http://schemas.microsoft.com/office/drawing/2014/main" id="{022DE8BB-86E1-4FE8-A3FE-4370FC1D31BF}"/>
              </a:ext>
            </a:extLst>
          </p:cNvPr>
          <p:cNvGraphicFramePr/>
          <p:nvPr>
            <p:extLst>
              <p:ext uri="{D42A27DB-BD31-4B8C-83A1-F6EECF244321}">
                <p14:modId xmlns:p14="http://schemas.microsoft.com/office/powerpoint/2010/main" val="2024524422"/>
              </p:ext>
            </p:extLst>
          </p:nvPr>
        </p:nvGraphicFramePr>
        <p:xfrm>
          <a:off x="253940" y="651727"/>
          <a:ext cx="6064613" cy="2129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a:extLst>
              <a:ext uri="{FF2B5EF4-FFF2-40B4-BE49-F238E27FC236}">
                <a16:creationId xmlns:a16="http://schemas.microsoft.com/office/drawing/2014/main" id="{E958B1E3-C18A-497A-AA97-5F12A2B58B87}"/>
              </a:ext>
            </a:extLst>
          </p:cNvPr>
          <p:cNvGraphicFramePr/>
          <p:nvPr>
            <p:extLst>
              <p:ext uri="{D42A27DB-BD31-4B8C-83A1-F6EECF244321}">
                <p14:modId xmlns:p14="http://schemas.microsoft.com/office/powerpoint/2010/main" val="223427325"/>
              </p:ext>
            </p:extLst>
          </p:nvPr>
        </p:nvGraphicFramePr>
        <p:xfrm>
          <a:off x="255181" y="2920230"/>
          <a:ext cx="6063372" cy="19282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9147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89" name="Rounded Rectangle 88">
            <a:extLst>
              <a:ext uri="{FF2B5EF4-FFF2-40B4-BE49-F238E27FC236}">
                <a16:creationId xmlns:a16="http://schemas.microsoft.com/office/drawing/2014/main" id="{978659C4-CCB3-0649-B793-7046F89959B6}"/>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0770"/>
            <a:ext cx="2333107" cy="414398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a:spcBef>
                <a:spcPts val="600"/>
              </a:spcBef>
              <a:buClr>
                <a:schemeClr val="dk1"/>
              </a:buClr>
              <a:buSzPts val="1100"/>
            </a:pPr>
            <a:r>
              <a:rPr lang="en-US" sz="800" b="1" dirty="0">
                <a:solidFill>
                  <a:schemeClr val="tx1">
                    <a:lumMod val="65000"/>
                    <a:lumOff val="35000"/>
                  </a:schemeClr>
                </a:solidFill>
                <a:latin typeface="Open Sans"/>
                <a:ea typeface="Open Sans"/>
                <a:cs typeface="Open Sans"/>
              </a:rPr>
              <a:t>Auctioned RE capacity stood at 17.47 GW in FY22, including SECI’s 2.5 GW RE + thermal/hydro RTC-II and 1.2 GW wind-solar hybrid and IREDA’s</a:t>
            </a:r>
            <a:r>
              <a:rPr lang="en-US" sz="800" b="1" baseline="30000" dirty="0">
                <a:solidFill>
                  <a:schemeClr val="tx1">
                    <a:lumMod val="65000"/>
                    <a:lumOff val="35000"/>
                  </a:schemeClr>
                </a:solidFill>
                <a:latin typeface="Open Sans"/>
                <a:ea typeface="Open Sans"/>
                <a:cs typeface="Open Sans"/>
              </a:rPr>
              <a:t>#</a:t>
            </a:r>
            <a:r>
              <a:rPr lang="en-US" sz="800" b="1" dirty="0">
                <a:solidFill>
                  <a:schemeClr val="tx1">
                    <a:lumMod val="65000"/>
                    <a:lumOff val="35000"/>
                  </a:schemeClr>
                </a:solidFill>
                <a:latin typeface="Open Sans"/>
                <a:ea typeface="Open Sans"/>
                <a:cs typeface="Open Sans"/>
              </a:rPr>
              <a:t> 5 GW solar tranche-III. </a:t>
            </a:r>
            <a:r>
              <a:rPr lang="en-US" sz="800" dirty="0">
                <a:solidFill>
                  <a:schemeClr val="tx1">
                    <a:lumMod val="65000"/>
                    <a:lumOff val="35000"/>
                  </a:schemeClr>
                </a:solidFill>
                <a:latin typeface="Open Sans"/>
                <a:ea typeface="Open Sans"/>
                <a:cs typeface="Open Sans"/>
              </a:rPr>
              <a:t>Additionally, auctions for a 20 MW solar PV with 20 MW/50 MWh BESS in Leh and </a:t>
            </a: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100 MW solar with 120 MWh BESS in </a:t>
            </a:r>
            <a:r>
              <a:rPr lang="sv-SE"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Chhattisgarh</a:t>
            </a:r>
            <a:r>
              <a:rPr lang="en-US" sz="800" dirty="0">
                <a:solidFill>
                  <a:schemeClr val="tx1">
                    <a:lumMod val="65000"/>
                    <a:lumOff val="35000"/>
                  </a:schemeClr>
                </a:solidFill>
                <a:latin typeface="Open Sans"/>
                <a:ea typeface="Open Sans"/>
                <a:cs typeface="Open Sans"/>
              </a:rPr>
              <a:t> were concluded. </a:t>
            </a:r>
            <a:endParaRPr lang="en-US" sz="800" b="1" dirty="0">
              <a:solidFill>
                <a:schemeClr val="tx1">
                  <a:lumMod val="65000"/>
                  <a:lumOff val="35000"/>
                </a:schemeClr>
              </a:solidFill>
              <a:latin typeface="Open Sans"/>
              <a:ea typeface="Open Sans"/>
              <a:cs typeface="Open Sans"/>
            </a:endParaRPr>
          </a:p>
          <a:p>
            <a:pPr>
              <a:spcBef>
                <a:spcPts val="600"/>
              </a:spcBef>
              <a:buClr>
                <a:schemeClr val="dk1"/>
              </a:buClr>
              <a:buSzPts val="1100"/>
            </a:pPr>
            <a:r>
              <a:rPr lang="en-US" sz="800" dirty="0">
                <a:solidFill>
                  <a:srgbClr val="575756"/>
                </a:solidFill>
                <a:latin typeface="Open Sans"/>
                <a:ea typeface="Open Sans"/>
                <a:cs typeface="Open Sans"/>
              </a:rPr>
              <a:t>Although the COVID-19 second wave slowed </a:t>
            </a:r>
            <a:r>
              <a:rPr lang="en-US" sz="800" dirty="0">
                <a:solidFill>
                  <a:schemeClr val="tx1">
                    <a:lumMod val="65000"/>
                    <a:lumOff val="35000"/>
                  </a:schemeClr>
                </a:solidFill>
                <a:latin typeface="Open Sans"/>
                <a:ea typeface="Open Sans"/>
                <a:cs typeface="Open Sans"/>
              </a:rPr>
              <a:t>down the auction capacity in Q1 FY22, </a:t>
            </a:r>
            <a:r>
              <a:rPr lang="en-US" sz="800" b="1" dirty="0">
                <a:solidFill>
                  <a:schemeClr val="tx1">
                    <a:lumMod val="65000"/>
                    <a:lumOff val="35000"/>
                  </a:schemeClr>
                </a:solidFill>
                <a:latin typeface="Open Sans"/>
                <a:ea typeface="Open Sans"/>
                <a:cs typeface="Open Sans"/>
              </a:rPr>
              <a:t>Q2 and Q3 FY22 witnessed notable growth.</a:t>
            </a:r>
          </a:p>
          <a:p>
            <a:pPr marL="171450" indent="-171450">
              <a:spcBef>
                <a:spcPts val="500"/>
              </a:spcBef>
              <a:buClr>
                <a:schemeClr val="dk1"/>
              </a:buClr>
              <a:buSzPts val="1100"/>
              <a:buFont typeface="Arial" panose="020B0604020202020204" pitchFamily="34" charset="0"/>
              <a:buChar char="•"/>
            </a:pPr>
            <a:r>
              <a:rPr lang="en-US" sz="800" b="1" dirty="0">
                <a:solidFill>
                  <a:schemeClr val="tx1">
                    <a:lumMod val="65000"/>
                    <a:lumOff val="35000"/>
                  </a:schemeClr>
                </a:solidFill>
                <a:latin typeface="Open Sans"/>
                <a:ea typeface="Open Sans"/>
                <a:cs typeface="Open Sans"/>
              </a:rPr>
              <a:t>Q1: </a:t>
            </a:r>
            <a:r>
              <a:rPr lang="en-US" sz="800" dirty="0">
                <a:solidFill>
                  <a:schemeClr val="tx1">
                    <a:lumMod val="65000"/>
                    <a:lumOff val="35000"/>
                  </a:schemeClr>
                </a:solidFill>
                <a:latin typeface="Open Sans"/>
                <a:ea typeface="Open Sans"/>
                <a:cs typeface="Open Sans"/>
              </a:rPr>
              <a:t>0.425 GW</a:t>
            </a:r>
          </a:p>
          <a:p>
            <a:pPr marL="171450" indent="-171450">
              <a:spcBef>
                <a:spcPts val="500"/>
              </a:spcBef>
              <a:buClr>
                <a:schemeClr val="dk1"/>
              </a:buClr>
              <a:buSzPts val="1100"/>
              <a:buFont typeface="Arial" panose="020B0604020202020204" pitchFamily="34" charset="0"/>
              <a:buChar char="•"/>
            </a:pPr>
            <a:r>
              <a:rPr lang="en-US" sz="800" b="1" dirty="0">
                <a:solidFill>
                  <a:schemeClr val="tx1">
                    <a:lumMod val="65000"/>
                    <a:lumOff val="35000"/>
                  </a:schemeClr>
                </a:solidFill>
                <a:latin typeface="Open Sans"/>
                <a:ea typeface="Open Sans"/>
                <a:cs typeface="Open Sans"/>
              </a:rPr>
              <a:t>Q2: </a:t>
            </a:r>
            <a:r>
              <a:rPr lang="en-US" sz="800" dirty="0">
                <a:solidFill>
                  <a:schemeClr val="tx1">
                    <a:lumMod val="65000"/>
                    <a:lumOff val="35000"/>
                  </a:schemeClr>
                </a:solidFill>
                <a:latin typeface="Open Sans"/>
                <a:ea typeface="Open Sans"/>
                <a:cs typeface="Open Sans"/>
              </a:rPr>
              <a:t>10.12 GW</a:t>
            </a:r>
          </a:p>
          <a:p>
            <a:pPr marL="171450" indent="-171450">
              <a:spcBef>
                <a:spcPts val="500"/>
              </a:spcBef>
              <a:buClr>
                <a:schemeClr val="dk1"/>
              </a:buClr>
              <a:buSzPts val="1100"/>
              <a:buFont typeface="Arial" panose="020B0604020202020204" pitchFamily="34" charset="0"/>
              <a:buChar char="•"/>
            </a:pPr>
            <a:r>
              <a:rPr lang="en-US" sz="800" b="1" dirty="0">
                <a:solidFill>
                  <a:schemeClr val="tx1">
                    <a:lumMod val="65000"/>
                    <a:lumOff val="35000"/>
                  </a:schemeClr>
                </a:solidFill>
                <a:latin typeface="Open Sans"/>
                <a:ea typeface="Open Sans"/>
                <a:cs typeface="Open Sans"/>
              </a:rPr>
              <a:t>Q3: </a:t>
            </a:r>
            <a:r>
              <a:rPr lang="en-US" sz="800" dirty="0">
                <a:solidFill>
                  <a:schemeClr val="tx1">
                    <a:lumMod val="65000"/>
                    <a:lumOff val="35000"/>
                  </a:schemeClr>
                </a:solidFill>
                <a:latin typeface="Open Sans"/>
                <a:ea typeface="Open Sans"/>
                <a:cs typeface="Open Sans"/>
              </a:rPr>
              <a:t>5.085 GW</a:t>
            </a:r>
          </a:p>
          <a:p>
            <a:pPr marL="171450" indent="-171450">
              <a:spcBef>
                <a:spcPts val="500"/>
              </a:spcBef>
              <a:buClr>
                <a:schemeClr val="dk1"/>
              </a:buClr>
              <a:buSzPts val="1100"/>
              <a:buFont typeface="Arial" panose="020B0604020202020204" pitchFamily="34" charset="0"/>
              <a:buChar char="•"/>
            </a:pPr>
            <a:r>
              <a:rPr lang="en-US" sz="800" b="1" dirty="0">
                <a:solidFill>
                  <a:schemeClr val="tx1">
                    <a:lumMod val="65000"/>
                    <a:lumOff val="35000"/>
                  </a:schemeClr>
                </a:solidFill>
                <a:latin typeface="Open Sans"/>
                <a:ea typeface="Open Sans"/>
                <a:cs typeface="Open Sans"/>
              </a:rPr>
              <a:t>Q4: </a:t>
            </a:r>
            <a:r>
              <a:rPr lang="en-US" sz="800" dirty="0">
                <a:solidFill>
                  <a:schemeClr val="tx1">
                    <a:lumMod val="65000"/>
                    <a:lumOff val="35000"/>
                  </a:schemeClr>
                </a:solidFill>
                <a:latin typeface="Open Sans"/>
                <a:ea typeface="Open Sans"/>
                <a:cs typeface="Open Sans"/>
              </a:rPr>
              <a:t>1.84 GW</a:t>
            </a:r>
          </a:p>
          <a:p>
            <a:pPr lvl="0">
              <a:spcBef>
                <a:spcPts val="600"/>
              </a:spcBef>
              <a:buSzPts val="1100"/>
            </a:pPr>
            <a:r>
              <a:rPr lang="en-US" sz="800" b="1" dirty="0">
                <a:solidFill>
                  <a:srgbClr val="000000">
                    <a:lumMod val="65000"/>
                    <a:lumOff val="35000"/>
                  </a:srgbClr>
                </a:solidFill>
                <a:latin typeface="Open Sans"/>
                <a:ea typeface="Open Sans"/>
                <a:cs typeface="Open Sans"/>
              </a:rPr>
              <a:t>Solar module (global) prices** continued to increase during most of FY22 due to an increase in the cost of raw materials. Module prices surged from 16 INR/Wp in Q1 to 22 INR/Wp in Q4 </a:t>
            </a:r>
            <a:r>
              <a:rPr lang="en-US" sz="800" dirty="0">
                <a:solidFill>
                  <a:srgbClr val="000000">
                    <a:lumMod val="65000"/>
                    <a:lumOff val="35000"/>
                  </a:srgbClr>
                </a:solidFill>
                <a:latin typeface="Open Sans"/>
                <a:ea typeface="Open Sans"/>
                <a:cs typeface="Open Sans"/>
              </a:rPr>
              <a:t>(versus remaining steady at ~15 INR/Wp levels throughout FY21). Rising module prices and an imminent imposition of BCD (basic customs duty) on modules from April 2022, led to higher solar tariffs in FY22 compared to the lowest tariff discovered in FY21 at 1.99 INR/kWh.</a:t>
            </a:r>
          </a:p>
        </p:txBody>
      </p:sp>
      <p:sp>
        <p:nvSpPr>
          <p:cNvPr id="43" name="Rectangle 42">
            <a:extLst>
              <a:ext uri="{FF2B5EF4-FFF2-40B4-BE49-F238E27FC236}">
                <a16:creationId xmlns:a16="http://schemas.microsoft.com/office/drawing/2014/main" id="{64F2FD84-19BC-E149-B25E-63B1A193B808}"/>
              </a:ext>
            </a:extLst>
          </p:cNvPr>
          <p:cNvSpPr/>
          <p:nvPr/>
        </p:nvSpPr>
        <p:spPr>
          <a:xfrm>
            <a:off x="262271" y="561531"/>
            <a:ext cx="3756586" cy="4289110"/>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6" name="Rectangle 11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7" name="TextBox 116"/>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nvGrpSpPr>
          <p:cNvPr id="102" name="Group 101"/>
          <p:cNvGrpSpPr/>
          <p:nvPr/>
        </p:nvGrpSpPr>
        <p:grpSpPr>
          <a:xfrm>
            <a:off x="8284057" y="4779402"/>
            <a:ext cx="715926" cy="418214"/>
            <a:chOff x="8284057" y="4779402"/>
            <a:chExt cx="715926" cy="418214"/>
          </a:xfrm>
        </p:grpSpPr>
        <p:sp>
          <p:nvSpPr>
            <p:cNvPr id="103" name="Rounded Rectangle 102"/>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04" name="Group 103"/>
            <p:cNvGrpSpPr/>
            <p:nvPr/>
          </p:nvGrpSpPr>
          <p:grpSpPr>
            <a:xfrm>
              <a:off x="8284057" y="4879531"/>
              <a:ext cx="715926" cy="263969"/>
              <a:chOff x="1376812" y="1471708"/>
              <a:chExt cx="715926" cy="263969"/>
            </a:xfrm>
          </p:grpSpPr>
          <p:sp>
            <p:nvSpPr>
              <p:cNvPr id="105" name="TextBox 104"/>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06" name="Group 105"/>
              <p:cNvGrpSpPr/>
              <p:nvPr/>
            </p:nvGrpSpPr>
            <p:grpSpPr>
              <a:xfrm>
                <a:off x="1504037" y="1471708"/>
                <a:ext cx="436340" cy="63914"/>
                <a:chOff x="973747" y="978085"/>
                <a:chExt cx="436340" cy="63914"/>
              </a:xfrm>
            </p:grpSpPr>
            <p:sp>
              <p:nvSpPr>
                <p:cNvPr id="107" name="Oval 106"/>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8" name="Oval 107"/>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9" name="Oval 10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113" name="Google Shape;99;p20">
            <a:extLst>
              <a:ext uri="{FF2B5EF4-FFF2-40B4-BE49-F238E27FC236}">
                <a16:creationId xmlns:a16="http://schemas.microsoft.com/office/drawing/2014/main" id="{7620D450-5C3D-EC48-BB23-7D5CE42B8B5F}"/>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 auctions: </a:t>
            </a:r>
            <a:r>
              <a:rPr lang="en-US" sz="1200" dirty="0">
                <a:solidFill>
                  <a:srgbClr val="009CD8"/>
                </a:solidFill>
              </a:rPr>
              <a:t>SECI’s RE + thermal/hydro round-the-clock (RTC) power, solar + ESS and wind-solar hybrid bids were notable additions to the RE auction formats</a:t>
            </a:r>
            <a:endParaRPr sz="1200" dirty="0">
              <a:solidFill>
                <a:srgbClr val="009CD8"/>
              </a:solidFill>
            </a:endParaRPr>
          </a:p>
        </p:txBody>
      </p:sp>
      <p:sp>
        <p:nvSpPr>
          <p:cNvPr id="95" name="Text Placeholder 3">
            <a:extLst>
              <a:ext uri="{FF2B5EF4-FFF2-40B4-BE49-F238E27FC236}">
                <a16:creationId xmlns:a16="http://schemas.microsoft.com/office/drawing/2014/main" id="{A953D6F9-77DC-4FC8-B5D4-8A4D7F8338A9}"/>
              </a:ext>
            </a:extLst>
          </p:cNvPr>
          <p:cNvSpPr txBox="1">
            <a:spLocks/>
          </p:cNvSpPr>
          <p:nvPr/>
        </p:nvSpPr>
        <p:spPr>
          <a:xfrm>
            <a:off x="163034" y="4512464"/>
            <a:ext cx="8149763" cy="5629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and state renewable agencies. </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 Solar Energy Corporation of India; GUVNL = </a:t>
            </a:r>
            <a:r>
              <a:rPr lang="fi-FI"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Gujarat Urja Vikas Nigam Limited;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MSEDCL = Maharashtra State Electricity Distribution Company Limited; RUMSL = </a:t>
            </a:r>
            <a:r>
              <a:rPr lang="en-GB"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Rewa</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Ultra Mega Solar Limited; PSPCL = Punjab State Power Corporation Limited; RTC = round-the-clock; MAHAGENCO = Maharashtra State Power Generation Company; BESS = battery energy storage system. </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*Note: For Q1, Q2 and Q3 FY22, only the least tariff auctions as well as unique auctions such as RTC, have been covered. **Cybex import data. </a:t>
            </a:r>
            <a:r>
              <a:rPr lang="en-US" sz="600" i="1" baseline="30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IREDA = Indian Renewable Energy Development Agency.</a:t>
            </a:r>
            <a:endParaRPr lang="en-US" sz="600" i="1" strike="sngStrike"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Text Placeholder 5">
            <a:extLst>
              <a:ext uri="{FF2B5EF4-FFF2-40B4-BE49-F238E27FC236}">
                <a16:creationId xmlns:a16="http://schemas.microsoft.com/office/drawing/2014/main" id="{079AA87B-B5CA-4641-A099-8DEB8E410D4A}"/>
              </a:ext>
            </a:extLst>
          </p:cNvPr>
          <p:cNvSpPr txBox="1">
            <a:spLocks/>
          </p:cNvSpPr>
          <p:nvPr/>
        </p:nvSpPr>
        <p:spPr>
          <a:xfrm>
            <a:off x="4085885" y="578802"/>
            <a:ext cx="2185867" cy="38310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Bid spotlight: </a:t>
            </a:r>
            <a:r>
              <a:rPr lang="it-IT"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SECI, Karnataka, solar, tranche-X, 1,200 MW</a:t>
            </a:r>
            <a:endPar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98" name="Diagram 97">
            <a:extLst>
              <a:ext uri="{FF2B5EF4-FFF2-40B4-BE49-F238E27FC236}">
                <a16:creationId xmlns:a16="http://schemas.microsoft.com/office/drawing/2014/main" id="{9EE2A86A-D42B-47CF-98F4-306A36067FD4}"/>
              </a:ext>
            </a:extLst>
          </p:cNvPr>
          <p:cNvGraphicFramePr/>
          <p:nvPr>
            <p:extLst>
              <p:ext uri="{D42A27DB-BD31-4B8C-83A1-F6EECF244321}">
                <p14:modId xmlns:p14="http://schemas.microsoft.com/office/powerpoint/2010/main" val="2858962771"/>
              </p:ext>
            </p:extLst>
          </p:nvPr>
        </p:nvGraphicFramePr>
        <p:xfrm>
          <a:off x="4063725" y="953726"/>
          <a:ext cx="2321123" cy="382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2AA2B208-B6E7-4F82-A172-D607059CF6B4}"/>
              </a:ext>
            </a:extLst>
          </p:cNvPr>
          <p:cNvGrpSpPr/>
          <p:nvPr/>
        </p:nvGrpSpPr>
        <p:grpSpPr>
          <a:xfrm>
            <a:off x="59916" y="671917"/>
            <a:ext cx="4035417" cy="3987089"/>
            <a:chOff x="59916" y="671917"/>
            <a:chExt cx="4035417" cy="3987089"/>
          </a:xfrm>
        </p:grpSpPr>
        <p:grpSp>
          <p:nvGrpSpPr>
            <p:cNvPr id="92" name="Group 91">
              <a:extLst>
                <a:ext uri="{FF2B5EF4-FFF2-40B4-BE49-F238E27FC236}">
                  <a16:creationId xmlns:a16="http://schemas.microsoft.com/office/drawing/2014/main" id="{E8E8123F-FD14-4C91-A9B8-ABE4D2359921}"/>
                </a:ext>
              </a:extLst>
            </p:cNvPr>
            <p:cNvGrpSpPr/>
            <p:nvPr/>
          </p:nvGrpSpPr>
          <p:grpSpPr>
            <a:xfrm>
              <a:off x="318977" y="3091944"/>
              <a:ext cx="2512210" cy="310702"/>
              <a:chOff x="336703" y="2712958"/>
              <a:chExt cx="2512210" cy="310702"/>
            </a:xfrm>
          </p:grpSpPr>
          <p:sp>
            <p:nvSpPr>
              <p:cNvPr id="93" name="Google Shape;105;p30">
                <a:extLst>
                  <a:ext uri="{FF2B5EF4-FFF2-40B4-BE49-F238E27FC236}">
                    <a16:creationId xmlns:a16="http://schemas.microsoft.com/office/drawing/2014/main" id="{D937B1D8-2F32-499A-9192-CAACB6649566}"/>
                  </a:ext>
                </a:extLst>
              </p:cNvPr>
              <p:cNvSpPr/>
              <p:nvPr/>
            </p:nvSpPr>
            <p:spPr>
              <a:xfrm>
                <a:off x="336703" y="2712958"/>
                <a:ext cx="1229970"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sv-SE"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SECI, Chhattisgarh, solar+BESS, 40 MW/120MWh (December 2021)</a:t>
                </a:r>
              </a:p>
            </p:txBody>
          </p:sp>
          <p:sp>
            <p:nvSpPr>
              <p:cNvPr id="94" name="Google Shape;111;p30">
                <a:extLst>
                  <a:ext uri="{FF2B5EF4-FFF2-40B4-BE49-F238E27FC236}">
                    <a16:creationId xmlns:a16="http://schemas.microsoft.com/office/drawing/2014/main" id="{97FB99BD-09CD-4176-B030-D783FB04DA53}"/>
                  </a:ext>
                </a:extLst>
              </p:cNvPr>
              <p:cNvSpPr/>
              <p:nvPr/>
            </p:nvSpPr>
            <p:spPr>
              <a:xfrm>
                <a:off x="1696018" y="2758351"/>
                <a:ext cx="632703" cy="18918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100</a:t>
                </a:r>
              </a:p>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(solar)</a:t>
                </a:r>
              </a:p>
            </p:txBody>
          </p:sp>
          <p:sp>
            <p:nvSpPr>
              <p:cNvPr id="99" name="Google Shape;111;p30">
                <a:extLst>
                  <a:ext uri="{FF2B5EF4-FFF2-40B4-BE49-F238E27FC236}">
                    <a16:creationId xmlns:a16="http://schemas.microsoft.com/office/drawing/2014/main" id="{7A95EF35-7564-44D9-9313-56C42AB889DC}"/>
                  </a:ext>
                </a:extLst>
              </p:cNvPr>
              <p:cNvSpPr/>
              <p:nvPr/>
            </p:nvSpPr>
            <p:spPr>
              <a:xfrm>
                <a:off x="2534814" y="2728913"/>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NA</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00" name="Text Placeholder 5">
              <a:extLst>
                <a:ext uri="{FF2B5EF4-FFF2-40B4-BE49-F238E27FC236}">
                  <a16:creationId xmlns:a16="http://schemas.microsoft.com/office/drawing/2014/main" id="{CCA35C3E-B6E0-42F4-BDA5-3958AFBB902C}"/>
                </a:ext>
              </a:extLst>
            </p:cNvPr>
            <p:cNvSpPr txBox="1">
              <a:spLocks/>
            </p:cNvSpPr>
            <p:nvPr/>
          </p:nvSpPr>
          <p:spPr>
            <a:xfrm>
              <a:off x="274453" y="671917"/>
              <a:ext cx="1397852" cy="28728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Notable auctions </a:t>
              </a:r>
            </a:p>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(FY22)</a:t>
              </a:r>
            </a:p>
          </p:txBody>
        </p:sp>
        <p:grpSp>
          <p:nvGrpSpPr>
            <p:cNvPr id="110" name="Google Shape;118;p30">
              <a:extLst>
                <a:ext uri="{FF2B5EF4-FFF2-40B4-BE49-F238E27FC236}">
                  <a16:creationId xmlns:a16="http://schemas.microsoft.com/office/drawing/2014/main" id="{34385CAD-E2E0-48D6-ACEE-8EF66BE9709E}"/>
                </a:ext>
              </a:extLst>
            </p:cNvPr>
            <p:cNvGrpSpPr/>
            <p:nvPr/>
          </p:nvGrpSpPr>
          <p:grpSpPr>
            <a:xfrm>
              <a:off x="1616905" y="735157"/>
              <a:ext cx="733011" cy="283990"/>
              <a:chOff x="1528217" y="1802162"/>
              <a:chExt cx="745306" cy="440573"/>
            </a:xfrm>
          </p:grpSpPr>
          <p:sp>
            <p:nvSpPr>
              <p:cNvPr id="121" name="Google Shape;119;p30">
                <a:extLst>
                  <a:ext uri="{FF2B5EF4-FFF2-40B4-BE49-F238E27FC236}">
                    <a16:creationId xmlns:a16="http://schemas.microsoft.com/office/drawing/2014/main" id="{707C583E-BB07-4191-B68D-54BBEA6F23B8}"/>
                  </a:ext>
                </a:extLst>
              </p:cNvPr>
              <p:cNvSpPr/>
              <p:nvPr/>
            </p:nvSpPr>
            <p:spPr>
              <a:xfrm>
                <a:off x="1528217" y="1802162"/>
                <a:ext cx="745306" cy="337106"/>
              </a:xfrm>
              <a:prstGeom prst="rect">
                <a:avLst/>
              </a:prstGeom>
              <a:noFill/>
              <a:ln>
                <a:noFill/>
              </a:ln>
            </p:spPr>
            <p:txBody>
              <a:bodyPr spcFirstLastPara="1" wrap="square" lIns="36000" tIns="36000" rIns="36000" bIns="36000" anchor="ctr" anchorCtr="0">
                <a:noAutofit/>
              </a:bodyPr>
              <a:lstStyle/>
              <a:p>
                <a:pPr>
                  <a:lnSpc>
                    <a:spcPct val="106000"/>
                  </a:lnSpc>
                </a:pPr>
                <a:r>
                  <a:rPr lang="en-IN" sz="800" b="1" i="1" dirty="0">
                    <a:solidFill>
                      <a:schemeClr val="bg1">
                        <a:lumMod val="65000"/>
                      </a:schemeClr>
                    </a:solidFill>
                    <a:latin typeface="Calibri"/>
                    <a:cs typeface="Calibri"/>
                    <a:sym typeface="Calibri"/>
                  </a:rPr>
                  <a:t>Capacity allotted (MW)</a:t>
                </a:r>
                <a:endParaRPr sz="800" i="1" dirty="0">
                  <a:solidFill>
                    <a:schemeClr val="bg1">
                      <a:lumMod val="65000"/>
                    </a:schemeClr>
                  </a:solidFill>
                </a:endParaRPr>
              </a:p>
            </p:txBody>
          </p:sp>
          <p:cxnSp>
            <p:nvCxnSpPr>
              <p:cNvPr id="122" name="Google Shape;120;p30">
                <a:extLst>
                  <a:ext uri="{FF2B5EF4-FFF2-40B4-BE49-F238E27FC236}">
                    <a16:creationId xmlns:a16="http://schemas.microsoft.com/office/drawing/2014/main" id="{1CB6DE20-5AB8-43EF-BED0-10F90301D205}"/>
                  </a:ext>
                </a:extLst>
              </p:cNvPr>
              <p:cNvCxnSpPr/>
              <p:nvPr/>
            </p:nvCxnSpPr>
            <p:spPr>
              <a:xfrm>
                <a:off x="1528217" y="2242735"/>
                <a:ext cx="745306" cy="0"/>
              </a:xfrm>
              <a:prstGeom prst="straightConnector1">
                <a:avLst/>
              </a:prstGeom>
              <a:noFill/>
              <a:ln w="28575" cap="flat" cmpd="sng">
                <a:solidFill>
                  <a:schemeClr val="bg1">
                    <a:lumMod val="65000"/>
                  </a:schemeClr>
                </a:solidFill>
                <a:prstDash val="solid"/>
                <a:round/>
                <a:headEnd type="none" w="sm" len="sm"/>
                <a:tailEnd type="none" w="sm" len="sm"/>
              </a:ln>
            </p:spPr>
          </p:cxnSp>
        </p:grpSp>
        <p:grpSp>
          <p:nvGrpSpPr>
            <p:cNvPr id="123" name="Google Shape;118;p30">
              <a:extLst>
                <a:ext uri="{FF2B5EF4-FFF2-40B4-BE49-F238E27FC236}">
                  <a16:creationId xmlns:a16="http://schemas.microsoft.com/office/drawing/2014/main" id="{B8F3EB42-803A-4279-B1E4-317FF5D774E8}"/>
                </a:ext>
              </a:extLst>
            </p:cNvPr>
            <p:cNvGrpSpPr/>
            <p:nvPr/>
          </p:nvGrpSpPr>
          <p:grpSpPr>
            <a:xfrm>
              <a:off x="2446600" y="733208"/>
              <a:ext cx="1516671" cy="286921"/>
              <a:chOff x="1279754" y="1795854"/>
              <a:chExt cx="1287347" cy="445112"/>
            </a:xfrm>
          </p:grpSpPr>
          <p:sp>
            <p:nvSpPr>
              <p:cNvPr id="124" name="Google Shape;119;p30">
                <a:extLst>
                  <a:ext uri="{FF2B5EF4-FFF2-40B4-BE49-F238E27FC236}">
                    <a16:creationId xmlns:a16="http://schemas.microsoft.com/office/drawing/2014/main" id="{BC3715D3-3EB1-4724-ACE1-2F3F776C7801}"/>
                  </a:ext>
                </a:extLst>
              </p:cNvPr>
              <p:cNvSpPr/>
              <p:nvPr/>
            </p:nvSpPr>
            <p:spPr>
              <a:xfrm>
                <a:off x="1279860" y="1795854"/>
                <a:ext cx="1284464" cy="337103"/>
              </a:xfrm>
              <a:prstGeom prst="rect">
                <a:avLst/>
              </a:prstGeom>
              <a:noFill/>
              <a:ln>
                <a:noFill/>
              </a:ln>
            </p:spPr>
            <p:txBody>
              <a:bodyPr spcFirstLastPara="1" wrap="square" lIns="36000" tIns="36000" rIns="36000" bIns="36000" anchor="ctr" anchorCtr="0">
                <a:noAutofit/>
              </a:bodyPr>
              <a:lstStyle/>
              <a:p>
                <a:pPr>
                  <a:lnSpc>
                    <a:spcPct val="106000"/>
                  </a:lnSpc>
                </a:pPr>
                <a:r>
                  <a:rPr lang="en-IN" sz="800" b="1" i="1" dirty="0">
                    <a:solidFill>
                      <a:schemeClr val="bg1">
                        <a:lumMod val="65000"/>
                      </a:schemeClr>
                    </a:solidFill>
                    <a:latin typeface="Calibri"/>
                    <a:cs typeface="Calibri"/>
                    <a:sym typeface="Calibri"/>
                  </a:rPr>
                  <a:t>Least tariff discovered (INR/kWh)</a:t>
                </a:r>
                <a:endParaRPr sz="800" i="1" dirty="0">
                  <a:solidFill>
                    <a:schemeClr val="bg1">
                      <a:lumMod val="65000"/>
                    </a:schemeClr>
                  </a:solidFill>
                </a:endParaRPr>
              </a:p>
            </p:txBody>
          </p:sp>
          <p:cxnSp>
            <p:nvCxnSpPr>
              <p:cNvPr id="183" name="Google Shape;120;p30">
                <a:extLst>
                  <a:ext uri="{FF2B5EF4-FFF2-40B4-BE49-F238E27FC236}">
                    <a16:creationId xmlns:a16="http://schemas.microsoft.com/office/drawing/2014/main" id="{C690800A-8630-41C4-BBA5-CFDBABB139ED}"/>
                  </a:ext>
                </a:extLst>
              </p:cNvPr>
              <p:cNvCxnSpPr/>
              <p:nvPr/>
            </p:nvCxnSpPr>
            <p:spPr>
              <a:xfrm>
                <a:off x="1279754" y="2240966"/>
                <a:ext cx="1287347" cy="0"/>
              </a:xfrm>
              <a:prstGeom prst="straightConnector1">
                <a:avLst/>
              </a:prstGeom>
              <a:noFill/>
              <a:ln w="28575" cap="flat" cmpd="sng">
                <a:solidFill>
                  <a:schemeClr val="bg1">
                    <a:lumMod val="65000"/>
                  </a:schemeClr>
                </a:solidFill>
                <a:prstDash val="solid"/>
                <a:round/>
                <a:headEnd type="none" w="sm" len="sm"/>
                <a:tailEnd type="none" w="sm" len="sm"/>
              </a:ln>
            </p:spPr>
          </p:cxnSp>
        </p:grpSp>
        <p:grpSp>
          <p:nvGrpSpPr>
            <p:cNvPr id="184" name="Group 183">
              <a:extLst>
                <a:ext uri="{FF2B5EF4-FFF2-40B4-BE49-F238E27FC236}">
                  <a16:creationId xmlns:a16="http://schemas.microsoft.com/office/drawing/2014/main" id="{F853DB8D-0775-421A-9A89-7801626F359F}"/>
                </a:ext>
              </a:extLst>
            </p:cNvPr>
            <p:cNvGrpSpPr/>
            <p:nvPr/>
          </p:nvGrpSpPr>
          <p:grpSpPr>
            <a:xfrm>
              <a:off x="2452278" y="1157614"/>
              <a:ext cx="50829" cy="3408218"/>
              <a:chOff x="2717597" y="2146574"/>
              <a:chExt cx="58224" cy="4012176"/>
            </a:xfrm>
          </p:grpSpPr>
          <p:cxnSp>
            <p:nvCxnSpPr>
              <p:cNvPr id="185" name="Google Shape;112;p30">
                <a:extLst>
                  <a:ext uri="{FF2B5EF4-FFF2-40B4-BE49-F238E27FC236}">
                    <a16:creationId xmlns:a16="http://schemas.microsoft.com/office/drawing/2014/main" id="{471CEC0E-5FFE-421F-A390-28ACAF986DE5}"/>
                  </a:ext>
                </a:extLst>
              </p:cNvPr>
              <p:cNvCxnSpPr>
                <a:cxnSpLocks/>
              </p:cNvCxnSpPr>
              <p:nvPr/>
            </p:nvCxnSpPr>
            <p:spPr>
              <a:xfrm flipH="1">
                <a:off x="2770421" y="2146574"/>
                <a:ext cx="1" cy="4012176"/>
              </a:xfrm>
              <a:prstGeom prst="straightConnector1">
                <a:avLst/>
              </a:prstGeom>
              <a:noFill/>
              <a:ln w="9525" cap="flat" cmpd="sng">
                <a:solidFill>
                  <a:schemeClr val="bg1">
                    <a:lumMod val="75000"/>
                  </a:schemeClr>
                </a:solidFill>
                <a:prstDash val="solid"/>
                <a:round/>
                <a:headEnd type="none" w="sm" len="sm"/>
                <a:tailEnd type="none" w="sm" len="sm"/>
              </a:ln>
            </p:spPr>
          </p:cxnSp>
          <p:cxnSp>
            <p:nvCxnSpPr>
              <p:cNvPr id="186" name="Google Shape;112;p30">
                <a:extLst>
                  <a:ext uri="{FF2B5EF4-FFF2-40B4-BE49-F238E27FC236}">
                    <a16:creationId xmlns:a16="http://schemas.microsoft.com/office/drawing/2014/main" id="{474E01A2-AA93-4923-AAE7-E64D89DFDBD9}"/>
                  </a:ext>
                </a:extLst>
              </p:cNvPr>
              <p:cNvCxnSpPr>
                <a:cxnSpLocks/>
              </p:cNvCxnSpPr>
              <p:nvPr/>
            </p:nvCxnSpPr>
            <p:spPr>
              <a:xfrm flipH="1">
                <a:off x="2717597" y="2182476"/>
                <a:ext cx="58224" cy="0"/>
              </a:xfrm>
              <a:prstGeom prst="straightConnector1">
                <a:avLst/>
              </a:prstGeom>
              <a:noFill/>
              <a:ln w="57150" cap="flat" cmpd="sng">
                <a:solidFill>
                  <a:schemeClr val="tx1">
                    <a:lumMod val="50000"/>
                    <a:lumOff val="50000"/>
                  </a:schemeClr>
                </a:solidFill>
                <a:prstDash val="solid"/>
                <a:round/>
                <a:headEnd type="none" w="sm" len="sm"/>
                <a:tailEnd type="none" w="sm" len="sm"/>
              </a:ln>
            </p:spPr>
          </p:cxnSp>
        </p:grpSp>
        <p:sp>
          <p:nvSpPr>
            <p:cNvPr id="188" name="Google Shape;105;p30">
              <a:extLst>
                <a:ext uri="{FF2B5EF4-FFF2-40B4-BE49-F238E27FC236}">
                  <a16:creationId xmlns:a16="http://schemas.microsoft.com/office/drawing/2014/main" id="{2FC67E0C-46FC-4C71-A6FE-9D13C5A1DD8A}"/>
                </a:ext>
              </a:extLst>
            </p:cNvPr>
            <p:cNvSpPr/>
            <p:nvPr/>
          </p:nvSpPr>
          <p:spPr>
            <a:xfrm>
              <a:off x="338260" y="1543950"/>
              <a:ext cx="1210685"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GB"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SECI, Himachal Pradesh, </a:t>
              </a:r>
            </a:p>
            <a:p>
              <a:pPr>
                <a:lnSpc>
                  <a:spcPct val="106000"/>
                </a:lnSpc>
              </a:pPr>
              <a:r>
                <a:rPr lang="en-GB"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floating solar, 15 MW </a:t>
              </a: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(February 2022)</a:t>
              </a:r>
              <a:endParaRPr lang="en-GB" sz="6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9" name="Google Shape;111;p30">
              <a:extLst>
                <a:ext uri="{FF2B5EF4-FFF2-40B4-BE49-F238E27FC236}">
                  <a16:creationId xmlns:a16="http://schemas.microsoft.com/office/drawing/2014/main" id="{A42E30F2-47EC-45BA-B98E-84C231287FE4}"/>
                </a:ext>
              </a:extLst>
            </p:cNvPr>
            <p:cNvSpPr/>
            <p:nvPr/>
          </p:nvSpPr>
          <p:spPr>
            <a:xfrm>
              <a:off x="1614244" y="1591627"/>
              <a:ext cx="765570" cy="253448"/>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15</a:t>
              </a:r>
              <a:endParaRPr lang="en-IN" sz="700" b="1" strike="sngStrike"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0" name="Google Shape;105;p30">
              <a:extLst>
                <a:ext uri="{FF2B5EF4-FFF2-40B4-BE49-F238E27FC236}">
                  <a16:creationId xmlns:a16="http://schemas.microsoft.com/office/drawing/2014/main" id="{19A58F0F-F6F5-4C10-92C2-CEC5B28757B3}"/>
                </a:ext>
              </a:extLst>
            </p:cNvPr>
            <p:cNvSpPr/>
            <p:nvPr/>
          </p:nvSpPr>
          <p:spPr>
            <a:xfrm>
              <a:off x="2499972" y="1594248"/>
              <a:ext cx="1293282"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91" name="Google Shape;111;p30">
              <a:extLst>
                <a:ext uri="{FF2B5EF4-FFF2-40B4-BE49-F238E27FC236}">
                  <a16:creationId xmlns:a16="http://schemas.microsoft.com/office/drawing/2014/main" id="{464622C2-7486-4708-8B6B-FF7AD00D7BEA}"/>
                </a:ext>
              </a:extLst>
            </p:cNvPr>
            <p:cNvSpPr/>
            <p:nvPr/>
          </p:nvSpPr>
          <p:spPr>
            <a:xfrm>
              <a:off x="3781234" y="1568888"/>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3.26</a:t>
              </a:r>
            </a:p>
          </p:txBody>
        </p:sp>
        <p:sp>
          <p:nvSpPr>
            <p:cNvPr id="192" name="Google Shape;111;p30">
              <a:extLst>
                <a:ext uri="{FF2B5EF4-FFF2-40B4-BE49-F238E27FC236}">
                  <a16:creationId xmlns:a16="http://schemas.microsoft.com/office/drawing/2014/main" id="{DC9A05D3-CFE6-42F8-8410-C0109EA0F313}"/>
                </a:ext>
              </a:extLst>
            </p:cNvPr>
            <p:cNvSpPr/>
            <p:nvPr/>
          </p:nvSpPr>
          <p:spPr>
            <a:xfrm>
              <a:off x="1679265" y="155026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94" name="Google Shape;105;p30">
              <a:extLst>
                <a:ext uri="{FF2B5EF4-FFF2-40B4-BE49-F238E27FC236}">
                  <a16:creationId xmlns:a16="http://schemas.microsoft.com/office/drawing/2014/main" id="{832906E4-0A4C-477A-821F-5F8AA55ABBD8}"/>
                </a:ext>
              </a:extLst>
            </p:cNvPr>
            <p:cNvSpPr/>
            <p:nvPr/>
          </p:nvSpPr>
          <p:spPr>
            <a:xfrm>
              <a:off x="335716" y="1939276"/>
              <a:ext cx="1217756"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SECI, Karnataka, solar, tranche-X, 1,200 MW (February 2022)</a:t>
              </a:r>
            </a:p>
          </p:txBody>
        </p:sp>
        <p:sp>
          <p:nvSpPr>
            <p:cNvPr id="195" name="Google Shape;111;p30">
              <a:extLst>
                <a:ext uri="{FF2B5EF4-FFF2-40B4-BE49-F238E27FC236}">
                  <a16:creationId xmlns:a16="http://schemas.microsoft.com/office/drawing/2014/main" id="{71006F59-B6F0-48C1-93F3-E2391A505324}"/>
                </a:ext>
              </a:extLst>
            </p:cNvPr>
            <p:cNvSpPr/>
            <p:nvPr/>
          </p:nvSpPr>
          <p:spPr>
            <a:xfrm>
              <a:off x="1612831" y="1978144"/>
              <a:ext cx="765570"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1,200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96" name="Google Shape;105;p30">
              <a:extLst>
                <a:ext uri="{FF2B5EF4-FFF2-40B4-BE49-F238E27FC236}">
                  <a16:creationId xmlns:a16="http://schemas.microsoft.com/office/drawing/2014/main" id="{2D94128C-66F2-4B73-BE90-ECE27F278E3A}"/>
                </a:ext>
              </a:extLst>
            </p:cNvPr>
            <p:cNvSpPr/>
            <p:nvPr/>
          </p:nvSpPr>
          <p:spPr>
            <a:xfrm>
              <a:off x="2503441" y="1989208"/>
              <a:ext cx="724240" cy="281257"/>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97" name="Google Shape;111;p30">
              <a:extLst>
                <a:ext uri="{FF2B5EF4-FFF2-40B4-BE49-F238E27FC236}">
                  <a16:creationId xmlns:a16="http://schemas.microsoft.com/office/drawing/2014/main" id="{D9D676E3-BE32-41D4-A1B0-7D776F32C981}"/>
                </a:ext>
              </a:extLst>
            </p:cNvPr>
            <p:cNvSpPr/>
            <p:nvPr/>
          </p:nvSpPr>
          <p:spPr>
            <a:xfrm>
              <a:off x="3654554" y="1972189"/>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2.35</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99" name="Google Shape;105;p30">
              <a:extLst>
                <a:ext uri="{FF2B5EF4-FFF2-40B4-BE49-F238E27FC236}">
                  <a16:creationId xmlns:a16="http://schemas.microsoft.com/office/drawing/2014/main" id="{B75678C3-69EA-4472-9EE7-4007FA5E4BEB}"/>
                </a:ext>
              </a:extLst>
            </p:cNvPr>
            <p:cNvSpPr/>
            <p:nvPr/>
          </p:nvSpPr>
          <p:spPr>
            <a:xfrm>
              <a:off x="335716" y="2323387"/>
              <a:ext cx="1213230"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UPNEDA, Uttar Pradesh, solar, 200 MW (January 2022)</a:t>
              </a:r>
            </a:p>
          </p:txBody>
        </p:sp>
        <p:sp>
          <p:nvSpPr>
            <p:cNvPr id="200" name="Google Shape;111;p30">
              <a:extLst>
                <a:ext uri="{FF2B5EF4-FFF2-40B4-BE49-F238E27FC236}">
                  <a16:creationId xmlns:a16="http://schemas.microsoft.com/office/drawing/2014/main" id="{95930FC0-4417-46A1-B28A-2AD45B0C57CD}"/>
                </a:ext>
              </a:extLst>
            </p:cNvPr>
            <p:cNvSpPr/>
            <p:nvPr/>
          </p:nvSpPr>
          <p:spPr>
            <a:xfrm>
              <a:off x="1679265" y="2353972"/>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125</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02" name="Google Shape;111;p30">
              <a:extLst>
                <a:ext uri="{FF2B5EF4-FFF2-40B4-BE49-F238E27FC236}">
                  <a16:creationId xmlns:a16="http://schemas.microsoft.com/office/drawing/2014/main" id="{FDEED1A7-C5C5-4870-9FBD-DAD78491B5F0}"/>
                </a:ext>
              </a:extLst>
            </p:cNvPr>
            <p:cNvSpPr/>
            <p:nvPr/>
          </p:nvSpPr>
          <p:spPr>
            <a:xfrm>
              <a:off x="3598340" y="2353514"/>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2.98</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03" name="Group 202">
              <a:extLst>
                <a:ext uri="{FF2B5EF4-FFF2-40B4-BE49-F238E27FC236}">
                  <a16:creationId xmlns:a16="http://schemas.microsoft.com/office/drawing/2014/main" id="{EDACF40A-499B-448A-ACA0-DADCBD719E62}"/>
                </a:ext>
              </a:extLst>
            </p:cNvPr>
            <p:cNvGrpSpPr/>
            <p:nvPr/>
          </p:nvGrpSpPr>
          <p:grpSpPr>
            <a:xfrm>
              <a:off x="335716" y="2711742"/>
              <a:ext cx="1976252" cy="310702"/>
              <a:chOff x="336703" y="2712958"/>
              <a:chExt cx="1976252" cy="310702"/>
            </a:xfrm>
          </p:grpSpPr>
          <p:sp>
            <p:nvSpPr>
              <p:cNvPr id="204" name="Google Shape;105;p30">
                <a:extLst>
                  <a:ext uri="{FF2B5EF4-FFF2-40B4-BE49-F238E27FC236}">
                    <a16:creationId xmlns:a16="http://schemas.microsoft.com/office/drawing/2014/main" id="{A1F0B958-5B23-4523-BCF3-B786326446D4}"/>
                  </a:ext>
                </a:extLst>
              </p:cNvPr>
              <p:cNvSpPr/>
              <p:nvPr/>
            </p:nvSpPr>
            <p:spPr>
              <a:xfrm>
                <a:off x="336703" y="2712958"/>
                <a:ext cx="1214362"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SECI, pan India, RE + Thermal, RTC-II, 2,500 MW </a:t>
                </a:r>
              </a:p>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(October 2021)</a:t>
                </a:r>
              </a:p>
            </p:txBody>
          </p:sp>
          <p:sp>
            <p:nvSpPr>
              <p:cNvPr id="205" name="Google Shape;111;p30">
                <a:extLst>
                  <a:ext uri="{FF2B5EF4-FFF2-40B4-BE49-F238E27FC236}">
                    <a16:creationId xmlns:a16="http://schemas.microsoft.com/office/drawing/2014/main" id="{A2DE0A29-883A-4D64-ABA8-30745412AEBB}"/>
                  </a:ext>
                </a:extLst>
              </p:cNvPr>
              <p:cNvSpPr/>
              <p:nvPr/>
            </p:nvSpPr>
            <p:spPr>
              <a:xfrm>
                <a:off x="1680252" y="2728913"/>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2,500</a:t>
                </a:r>
              </a:p>
            </p:txBody>
          </p:sp>
        </p:grpSp>
        <p:grpSp>
          <p:nvGrpSpPr>
            <p:cNvPr id="207" name="Group 206">
              <a:extLst>
                <a:ext uri="{FF2B5EF4-FFF2-40B4-BE49-F238E27FC236}">
                  <a16:creationId xmlns:a16="http://schemas.microsoft.com/office/drawing/2014/main" id="{0DD0EA2C-6BC1-4D7E-A3A4-8E6FD256BED1}"/>
                </a:ext>
              </a:extLst>
            </p:cNvPr>
            <p:cNvGrpSpPr/>
            <p:nvPr/>
          </p:nvGrpSpPr>
          <p:grpSpPr>
            <a:xfrm>
              <a:off x="335716" y="3490569"/>
              <a:ext cx="3112164" cy="310702"/>
              <a:chOff x="336703" y="3162635"/>
              <a:chExt cx="3112164" cy="310702"/>
            </a:xfrm>
          </p:grpSpPr>
          <p:sp>
            <p:nvSpPr>
              <p:cNvPr id="208" name="Google Shape;105;p30">
                <a:extLst>
                  <a:ext uri="{FF2B5EF4-FFF2-40B4-BE49-F238E27FC236}">
                    <a16:creationId xmlns:a16="http://schemas.microsoft.com/office/drawing/2014/main" id="{E9DB0547-AEB2-48D6-AD8F-2A56305F9B0F}"/>
                  </a:ext>
                </a:extLst>
              </p:cNvPr>
              <p:cNvSpPr/>
              <p:nvPr/>
            </p:nvSpPr>
            <p:spPr>
              <a:xfrm>
                <a:off x="336703" y="3162635"/>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sv-SE"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SECI, pan India, wind-solar hybrid, tranche IV, 1,200 MW (August 2021)</a:t>
                </a:r>
              </a:p>
            </p:txBody>
          </p:sp>
          <p:sp>
            <p:nvSpPr>
              <p:cNvPr id="209" name="Google Shape;111;p30">
                <a:extLst>
                  <a:ext uri="{FF2B5EF4-FFF2-40B4-BE49-F238E27FC236}">
                    <a16:creationId xmlns:a16="http://schemas.microsoft.com/office/drawing/2014/main" id="{A0C9B127-064A-4542-82AE-B7135288867D}"/>
                  </a:ext>
                </a:extLst>
              </p:cNvPr>
              <p:cNvSpPr/>
              <p:nvPr/>
            </p:nvSpPr>
            <p:spPr>
              <a:xfrm>
                <a:off x="1680252" y="317859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1,200</a:t>
                </a:r>
              </a:p>
            </p:txBody>
          </p:sp>
          <p:sp>
            <p:nvSpPr>
              <p:cNvPr id="210" name="Google Shape;111;p30">
                <a:extLst>
                  <a:ext uri="{FF2B5EF4-FFF2-40B4-BE49-F238E27FC236}">
                    <a16:creationId xmlns:a16="http://schemas.microsoft.com/office/drawing/2014/main" id="{3093695C-C3E0-4907-A679-EDCF672C7C0E}"/>
                  </a:ext>
                </a:extLst>
              </p:cNvPr>
              <p:cNvSpPr/>
              <p:nvPr/>
            </p:nvSpPr>
            <p:spPr>
              <a:xfrm>
                <a:off x="3184140" y="3178590"/>
                <a:ext cx="264727" cy="289099"/>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US" sz="700" b="1" dirty="0">
                    <a:latin typeface="Open Sans" panose="020B0606030504020204" pitchFamily="34" charset="0"/>
                    <a:ea typeface="Open Sans" panose="020B0606030504020204" pitchFamily="34" charset="0"/>
                    <a:cs typeface="Open Sans" panose="020B0606030504020204" pitchFamily="34" charset="0"/>
                  </a:rPr>
                  <a:t>2.34</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216" name="Google Shape;105;p30">
              <a:extLst>
                <a:ext uri="{FF2B5EF4-FFF2-40B4-BE49-F238E27FC236}">
                  <a16:creationId xmlns:a16="http://schemas.microsoft.com/office/drawing/2014/main" id="{C6F04B20-DE5F-4420-839D-052A76C0275E}"/>
                </a:ext>
              </a:extLst>
            </p:cNvPr>
            <p:cNvSpPr/>
            <p:nvPr/>
          </p:nvSpPr>
          <p:spPr>
            <a:xfrm>
              <a:off x="337477" y="3880108"/>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RUMSL, Madhya Pradesh, solar, 500 MW (August 2021)</a:t>
              </a:r>
            </a:p>
          </p:txBody>
        </p:sp>
        <p:sp>
          <p:nvSpPr>
            <p:cNvPr id="217" name="Google Shape;111;p30">
              <a:extLst>
                <a:ext uri="{FF2B5EF4-FFF2-40B4-BE49-F238E27FC236}">
                  <a16:creationId xmlns:a16="http://schemas.microsoft.com/office/drawing/2014/main" id="{320817C7-FE28-43C4-9F7E-BB7A9E2286CA}"/>
                </a:ext>
              </a:extLst>
            </p:cNvPr>
            <p:cNvSpPr/>
            <p:nvPr/>
          </p:nvSpPr>
          <p:spPr>
            <a:xfrm>
              <a:off x="1678481" y="3887988"/>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500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18" name="Google Shape;105;p30">
              <a:extLst>
                <a:ext uri="{FF2B5EF4-FFF2-40B4-BE49-F238E27FC236}">
                  <a16:creationId xmlns:a16="http://schemas.microsoft.com/office/drawing/2014/main" id="{00D0625E-9B1B-4859-A587-42D03FC953B2}"/>
                </a:ext>
              </a:extLst>
            </p:cNvPr>
            <p:cNvSpPr/>
            <p:nvPr/>
          </p:nvSpPr>
          <p:spPr>
            <a:xfrm>
              <a:off x="2497547" y="3900355"/>
              <a:ext cx="342359"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219" name="Google Shape;111;p30">
              <a:extLst>
                <a:ext uri="{FF2B5EF4-FFF2-40B4-BE49-F238E27FC236}">
                  <a16:creationId xmlns:a16="http://schemas.microsoft.com/office/drawing/2014/main" id="{2494DC7E-C958-4623-841D-A803DD31DA5E}"/>
                </a:ext>
              </a:extLst>
            </p:cNvPr>
            <p:cNvSpPr/>
            <p:nvPr/>
          </p:nvSpPr>
          <p:spPr>
            <a:xfrm>
              <a:off x="2860420" y="3867303"/>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2.14</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21" name="Google Shape;105;p30">
              <a:extLst>
                <a:ext uri="{FF2B5EF4-FFF2-40B4-BE49-F238E27FC236}">
                  <a16:creationId xmlns:a16="http://schemas.microsoft.com/office/drawing/2014/main" id="{78ED70D9-7F81-4E47-AD7E-579F9CCC8733}"/>
                </a:ext>
              </a:extLst>
            </p:cNvPr>
            <p:cNvSpPr/>
            <p:nvPr/>
          </p:nvSpPr>
          <p:spPr>
            <a:xfrm>
              <a:off x="335716" y="4256289"/>
              <a:ext cx="1213231"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MAHAGENCO, Maharashtra, solar, 250 MW (May 2021) </a:t>
              </a:r>
            </a:p>
          </p:txBody>
        </p:sp>
        <p:sp>
          <p:nvSpPr>
            <p:cNvPr id="222" name="Google Shape;111;p30">
              <a:extLst>
                <a:ext uri="{FF2B5EF4-FFF2-40B4-BE49-F238E27FC236}">
                  <a16:creationId xmlns:a16="http://schemas.microsoft.com/office/drawing/2014/main" id="{4DE9EDE5-C9BD-4190-A497-F03260C910A6}"/>
                </a:ext>
              </a:extLst>
            </p:cNvPr>
            <p:cNvSpPr/>
            <p:nvPr/>
          </p:nvSpPr>
          <p:spPr>
            <a:xfrm>
              <a:off x="1679265" y="4272244"/>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250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23" name="Google Shape;105;p30">
              <a:extLst>
                <a:ext uri="{FF2B5EF4-FFF2-40B4-BE49-F238E27FC236}">
                  <a16:creationId xmlns:a16="http://schemas.microsoft.com/office/drawing/2014/main" id="{9221F5E3-21E3-45B7-9D87-8F5B25B8D96A}"/>
                </a:ext>
              </a:extLst>
            </p:cNvPr>
            <p:cNvSpPr/>
            <p:nvPr/>
          </p:nvSpPr>
          <p:spPr>
            <a:xfrm>
              <a:off x="2492737" y="4263679"/>
              <a:ext cx="778793" cy="258368"/>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224" name="Google Shape;111;p30">
              <a:extLst>
                <a:ext uri="{FF2B5EF4-FFF2-40B4-BE49-F238E27FC236}">
                  <a16:creationId xmlns:a16="http://schemas.microsoft.com/office/drawing/2014/main" id="{A210CDB9-FC65-48A9-B9E3-F7BDF676A797}"/>
                </a:ext>
              </a:extLst>
            </p:cNvPr>
            <p:cNvSpPr/>
            <p:nvPr/>
          </p:nvSpPr>
          <p:spPr>
            <a:xfrm>
              <a:off x="3324025" y="4272767"/>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2.51</a:t>
              </a:r>
            </a:p>
          </p:txBody>
        </p:sp>
        <p:cxnSp>
          <p:nvCxnSpPr>
            <p:cNvPr id="225" name="Google Shape;112;p30">
              <a:extLst>
                <a:ext uri="{FF2B5EF4-FFF2-40B4-BE49-F238E27FC236}">
                  <a16:creationId xmlns:a16="http://schemas.microsoft.com/office/drawing/2014/main" id="{D8473AF2-AFB5-4142-9EF9-91E07FB1BCBF}"/>
                </a:ext>
              </a:extLst>
            </p:cNvPr>
            <p:cNvCxnSpPr>
              <a:cxnSpLocks/>
            </p:cNvCxnSpPr>
            <p:nvPr/>
          </p:nvCxnSpPr>
          <p:spPr>
            <a:xfrm rot="16200000" flipH="1">
              <a:off x="2764743" y="762622"/>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26" name="Google Shape;112;p30">
              <a:extLst>
                <a:ext uri="{FF2B5EF4-FFF2-40B4-BE49-F238E27FC236}">
                  <a16:creationId xmlns:a16="http://schemas.microsoft.com/office/drawing/2014/main" id="{A94D49E7-44AB-4716-9B11-FA907AC69C81}"/>
                </a:ext>
              </a:extLst>
            </p:cNvPr>
            <p:cNvCxnSpPr>
              <a:cxnSpLocks/>
            </p:cNvCxnSpPr>
            <p:nvPr/>
          </p:nvCxnSpPr>
          <p:spPr>
            <a:xfrm rot="16200000" flipH="1">
              <a:off x="2764743" y="1152286"/>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27" name="Google Shape;112;p30">
              <a:extLst>
                <a:ext uri="{FF2B5EF4-FFF2-40B4-BE49-F238E27FC236}">
                  <a16:creationId xmlns:a16="http://schemas.microsoft.com/office/drawing/2014/main" id="{FE9B4D30-8EBC-4DA1-9D03-7E0CF244B1B2}"/>
                </a:ext>
              </a:extLst>
            </p:cNvPr>
            <p:cNvCxnSpPr>
              <a:cxnSpLocks/>
            </p:cNvCxnSpPr>
            <p:nvPr/>
          </p:nvCxnSpPr>
          <p:spPr>
            <a:xfrm rot="16200000" flipH="1">
              <a:off x="2764743" y="1527257"/>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28" name="Google Shape;112;p30">
              <a:extLst>
                <a:ext uri="{FF2B5EF4-FFF2-40B4-BE49-F238E27FC236}">
                  <a16:creationId xmlns:a16="http://schemas.microsoft.com/office/drawing/2014/main" id="{BFAFC3A4-54AF-4057-9870-C4494036BF55}"/>
                </a:ext>
              </a:extLst>
            </p:cNvPr>
            <p:cNvCxnSpPr>
              <a:cxnSpLocks/>
            </p:cNvCxnSpPr>
            <p:nvPr/>
          </p:nvCxnSpPr>
          <p:spPr>
            <a:xfrm rot="16200000" flipH="1">
              <a:off x="2760090" y="2275530"/>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30" name="Google Shape;112;p30">
              <a:extLst>
                <a:ext uri="{FF2B5EF4-FFF2-40B4-BE49-F238E27FC236}">
                  <a16:creationId xmlns:a16="http://schemas.microsoft.com/office/drawing/2014/main" id="{E913D87C-7C06-4CE5-B269-997C20A09A61}"/>
                </a:ext>
              </a:extLst>
            </p:cNvPr>
            <p:cNvCxnSpPr>
              <a:cxnSpLocks/>
            </p:cNvCxnSpPr>
            <p:nvPr/>
          </p:nvCxnSpPr>
          <p:spPr>
            <a:xfrm rot="16200000" flipH="1">
              <a:off x="2764743" y="2680137"/>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31" name="Google Shape;112;p30">
              <a:extLst>
                <a:ext uri="{FF2B5EF4-FFF2-40B4-BE49-F238E27FC236}">
                  <a16:creationId xmlns:a16="http://schemas.microsoft.com/office/drawing/2014/main" id="{90F105CD-5165-47AF-83FD-0D7B3167697F}"/>
                </a:ext>
              </a:extLst>
            </p:cNvPr>
            <p:cNvCxnSpPr>
              <a:cxnSpLocks/>
            </p:cNvCxnSpPr>
            <p:nvPr/>
          </p:nvCxnSpPr>
          <p:spPr>
            <a:xfrm rot="16200000" flipH="1">
              <a:off x="2764743" y="3051770"/>
              <a:ext cx="1101" cy="2314919"/>
            </a:xfrm>
            <a:prstGeom prst="straightConnector1">
              <a:avLst/>
            </a:prstGeom>
            <a:noFill/>
            <a:ln w="9525" cap="flat" cmpd="sng">
              <a:solidFill>
                <a:srgbClr val="7F7F7F"/>
              </a:solidFill>
              <a:prstDash val="dash"/>
              <a:round/>
              <a:headEnd type="none" w="sm" len="sm"/>
              <a:tailEnd type="none" w="sm" len="sm"/>
            </a:ln>
          </p:spPr>
        </p:cxnSp>
        <p:cxnSp>
          <p:nvCxnSpPr>
            <p:cNvPr id="232" name="Google Shape;112;p30">
              <a:extLst>
                <a:ext uri="{FF2B5EF4-FFF2-40B4-BE49-F238E27FC236}">
                  <a16:creationId xmlns:a16="http://schemas.microsoft.com/office/drawing/2014/main" id="{4B66400E-381B-4BD5-BC01-83CE14840729}"/>
                </a:ext>
              </a:extLst>
            </p:cNvPr>
            <p:cNvCxnSpPr>
              <a:cxnSpLocks/>
            </p:cNvCxnSpPr>
            <p:nvPr/>
          </p:nvCxnSpPr>
          <p:spPr>
            <a:xfrm flipH="1">
              <a:off x="2452470" y="4596158"/>
              <a:ext cx="50828" cy="0"/>
            </a:xfrm>
            <a:prstGeom prst="straightConnector1">
              <a:avLst/>
            </a:prstGeom>
            <a:noFill/>
            <a:ln w="57150" cap="flat" cmpd="sng">
              <a:solidFill>
                <a:schemeClr val="tx1">
                  <a:lumMod val="50000"/>
                  <a:lumOff val="50000"/>
                </a:schemeClr>
              </a:solidFill>
              <a:prstDash val="solid"/>
              <a:round/>
              <a:headEnd type="none" w="sm" len="sm"/>
              <a:tailEnd type="none" w="sm" len="sm"/>
            </a:ln>
          </p:spPr>
        </p:cxnSp>
        <p:sp>
          <p:nvSpPr>
            <p:cNvPr id="233" name="Left Bracket 232">
              <a:extLst>
                <a:ext uri="{FF2B5EF4-FFF2-40B4-BE49-F238E27FC236}">
                  <a16:creationId xmlns:a16="http://schemas.microsoft.com/office/drawing/2014/main" id="{51F6B0B4-863C-4894-ADFD-EEF3BF148C7D}"/>
                </a:ext>
              </a:extLst>
            </p:cNvPr>
            <p:cNvSpPr/>
            <p:nvPr/>
          </p:nvSpPr>
          <p:spPr>
            <a:xfrm>
              <a:off x="249734" y="4237833"/>
              <a:ext cx="78786" cy="348665"/>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34" name="Text Placeholder 5">
              <a:extLst>
                <a:ext uri="{FF2B5EF4-FFF2-40B4-BE49-F238E27FC236}">
                  <a16:creationId xmlns:a16="http://schemas.microsoft.com/office/drawing/2014/main" id="{D6DBD318-4A29-422F-BBFE-7EDAB9FA2F89}"/>
                </a:ext>
              </a:extLst>
            </p:cNvPr>
            <p:cNvSpPr txBox="1">
              <a:spLocks/>
            </p:cNvSpPr>
            <p:nvPr/>
          </p:nvSpPr>
          <p:spPr>
            <a:xfrm rot="16200000">
              <a:off x="-106460" y="4287700"/>
              <a:ext cx="537684"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lgn="ct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5" name="Left Bracket 234">
              <a:extLst>
                <a:ext uri="{FF2B5EF4-FFF2-40B4-BE49-F238E27FC236}">
                  <a16:creationId xmlns:a16="http://schemas.microsoft.com/office/drawing/2014/main" id="{D3B01B30-EB84-4499-827F-8C7437F1999D}"/>
                </a:ext>
              </a:extLst>
            </p:cNvPr>
            <p:cNvSpPr/>
            <p:nvPr/>
          </p:nvSpPr>
          <p:spPr>
            <a:xfrm>
              <a:off x="249471" y="1132713"/>
              <a:ext cx="79471" cy="1522165"/>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36" name="Text Placeholder 5">
              <a:extLst>
                <a:ext uri="{FF2B5EF4-FFF2-40B4-BE49-F238E27FC236}">
                  <a16:creationId xmlns:a16="http://schemas.microsoft.com/office/drawing/2014/main" id="{46F3E547-1A1D-464D-B8E3-613DFF3AC150}"/>
                </a:ext>
              </a:extLst>
            </p:cNvPr>
            <p:cNvSpPr txBox="1">
              <a:spLocks/>
            </p:cNvSpPr>
            <p:nvPr/>
          </p:nvSpPr>
          <p:spPr>
            <a:xfrm rot="16200000">
              <a:off x="-106462" y="1745652"/>
              <a:ext cx="537684"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lgn="ct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Q4</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8" name="Google Shape;105;p30">
              <a:extLst>
                <a:ext uri="{FF2B5EF4-FFF2-40B4-BE49-F238E27FC236}">
                  <a16:creationId xmlns:a16="http://schemas.microsoft.com/office/drawing/2014/main" id="{5B8F0A1C-CF32-4004-AB73-40EAEAD67B1B}"/>
                </a:ext>
              </a:extLst>
            </p:cNvPr>
            <p:cNvSpPr/>
            <p:nvPr/>
          </p:nvSpPr>
          <p:spPr>
            <a:xfrm>
              <a:off x="2497410" y="3529295"/>
              <a:ext cx="667196"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85" name="Left Bracket 84">
              <a:extLst>
                <a:ext uri="{FF2B5EF4-FFF2-40B4-BE49-F238E27FC236}">
                  <a16:creationId xmlns:a16="http://schemas.microsoft.com/office/drawing/2014/main" id="{0A65BF8E-0351-49DB-B4D9-6793D7A0FD7E}"/>
                </a:ext>
              </a:extLst>
            </p:cNvPr>
            <p:cNvSpPr/>
            <p:nvPr/>
          </p:nvSpPr>
          <p:spPr>
            <a:xfrm>
              <a:off x="249685" y="3457771"/>
              <a:ext cx="78786" cy="750533"/>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1" name="Text Placeholder 5">
              <a:extLst>
                <a:ext uri="{FF2B5EF4-FFF2-40B4-BE49-F238E27FC236}">
                  <a16:creationId xmlns:a16="http://schemas.microsoft.com/office/drawing/2014/main" id="{EEF5D431-E69E-47F2-AA05-50DFDDE62ECD}"/>
                </a:ext>
              </a:extLst>
            </p:cNvPr>
            <p:cNvSpPr txBox="1">
              <a:spLocks/>
            </p:cNvSpPr>
            <p:nvPr/>
          </p:nvSpPr>
          <p:spPr>
            <a:xfrm rot="16200000">
              <a:off x="-153234" y="3000677"/>
              <a:ext cx="628656" cy="202353"/>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lgn="ct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8" name="Text Placeholder 5">
              <a:extLst>
                <a:ext uri="{FF2B5EF4-FFF2-40B4-BE49-F238E27FC236}">
                  <a16:creationId xmlns:a16="http://schemas.microsoft.com/office/drawing/2014/main" id="{AE3913E2-0620-4853-9C75-6A085F2C26DC}"/>
                </a:ext>
              </a:extLst>
            </p:cNvPr>
            <p:cNvSpPr txBox="1">
              <a:spLocks/>
            </p:cNvSpPr>
            <p:nvPr/>
          </p:nvSpPr>
          <p:spPr>
            <a:xfrm rot="16200000">
              <a:off x="-130151" y="3450722"/>
              <a:ext cx="639196" cy="259060"/>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lgn="ct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a:t>
              </a:r>
            </a:p>
          </p:txBody>
        </p:sp>
        <p:cxnSp>
          <p:nvCxnSpPr>
            <p:cNvPr id="101" name="Google Shape;112;p30">
              <a:extLst>
                <a:ext uri="{FF2B5EF4-FFF2-40B4-BE49-F238E27FC236}">
                  <a16:creationId xmlns:a16="http://schemas.microsoft.com/office/drawing/2014/main" id="{E8F72F4F-B79E-447D-B742-64A20AEFD6DB}"/>
                </a:ext>
              </a:extLst>
            </p:cNvPr>
            <p:cNvCxnSpPr>
              <a:cxnSpLocks/>
            </p:cNvCxnSpPr>
            <p:nvPr/>
          </p:nvCxnSpPr>
          <p:spPr>
            <a:xfrm rot="16200000" flipH="1">
              <a:off x="2748004" y="1880699"/>
              <a:ext cx="1101" cy="2314919"/>
            </a:xfrm>
            <a:prstGeom prst="straightConnector1">
              <a:avLst/>
            </a:prstGeom>
            <a:noFill/>
            <a:ln w="9525" cap="flat" cmpd="sng">
              <a:solidFill>
                <a:srgbClr val="7F7F7F"/>
              </a:solidFill>
              <a:prstDash val="dash"/>
              <a:round/>
              <a:headEnd type="none" w="sm" len="sm"/>
              <a:tailEnd type="none" w="sm" len="sm"/>
            </a:ln>
          </p:spPr>
        </p:cxnSp>
        <p:sp>
          <p:nvSpPr>
            <p:cNvPr id="128" name="Left Bracket 127">
              <a:extLst>
                <a:ext uri="{FF2B5EF4-FFF2-40B4-BE49-F238E27FC236}">
                  <a16:creationId xmlns:a16="http://schemas.microsoft.com/office/drawing/2014/main" id="{657DFAC7-A46A-44D3-899B-A033BC91A8A7}"/>
                </a:ext>
              </a:extLst>
            </p:cNvPr>
            <p:cNvSpPr/>
            <p:nvPr/>
          </p:nvSpPr>
          <p:spPr>
            <a:xfrm>
              <a:off x="251455" y="2695498"/>
              <a:ext cx="78786" cy="728459"/>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1" name="Google Shape;105;p30">
              <a:extLst>
                <a:ext uri="{FF2B5EF4-FFF2-40B4-BE49-F238E27FC236}">
                  <a16:creationId xmlns:a16="http://schemas.microsoft.com/office/drawing/2014/main" id="{D468FE63-717C-4451-8F15-B1A0CA104DBE}"/>
                </a:ext>
              </a:extLst>
            </p:cNvPr>
            <p:cNvSpPr/>
            <p:nvPr/>
          </p:nvSpPr>
          <p:spPr>
            <a:xfrm>
              <a:off x="333607" y="1155145"/>
              <a:ext cx="1223574" cy="310702"/>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US" sz="6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GUVNL, Gujarat, solar, phase-XIII, 500 MW (March 2022)</a:t>
              </a:r>
            </a:p>
          </p:txBody>
        </p:sp>
        <p:sp>
          <p:nvSpPr>
            <p:cNvPr id="112" name="Google Shape;111;p30">
              <a:extLst>
                <a:ext uri="{FF2B5EF4-FFF2-40B4-BE49-F238E27FC236}">
                  <a16:creationId xmlns:a16="http://schemas.microsoft.com/office/drawing/2014/main" id="{5E36B11A-2BB0-435D-8F72-3956859A20BA}"/>
                </a:ext>
              </a:extLst>
            </p:cNvPr>
            <p:cNvSpPr/>
            <p:nvPr/>
          </p:nvSpPr>
          <p:spPr>
            <a:xfrm>
              <a:off x="1676025" y="1171100"/>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rPr>
                <a:t>500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4" name="Google Shape;105;p30">
              <a:extLst>
                <a:ext uri="{FF2B5EF4-FFF2-40B4-BE49-F238E27FC236}">
                  <a16:creationId xmlns:a16="http://schemas.microsoft.com/office/drawing/2014/main" id="{1557D04E-8B62-46C1-BF7A-D1D6AEC76BF4}"/>
                </a:ext>
              </a:extLst>
            </p:cNvPr>
            <p:cNvSpPr/>
            <p:nvPr/>
          </p:nvSpPr>
          <p:spPr>
            <a:xfrm>
              <a:off x="2496217" y="1220073"/>
              <a:ext cx="453286" cy="237402"/>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115" name="Google Shape;111;p30">
              <a:extLst>
                <a:ext uri="{FF2B5EF4-FFF2-40B4-BE49-F238E27FC236}">
                  <a16:creationId xmlns:a16="http://schemas.microsoft.com/office/drawing/2014/main" id="{97FEB5EB-6D30-44FA-B1BC-CAED2922828A}"/>
                </a:ext>
              </a:extLst>
            </p:cNvPr>
            <p:cNvSpPr/>
            <p:nvPr/>
          </p:nvSpPr>
          <p:spPr>
            <a:xfrm>
              <a:off x="2957431" y="1180083"/>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2.29</a:t>
              </a:r>
            </a:p>
          </p:txBody>
        </p:sp>
        <p:sp>
          <p:nvSpPr>
            <p:cNvPr id="118" name="Google Shape;111;p30">
              <a:extLst>
                <a:ext uri="{FF2B5EF4-FFF2-40B4-BE49-F238E27FC236}">
                  <a16:creationId xmlns:a16="http://schemas.microsoft.com/office/drawing/2014/main" id="{679C2C0A-3F37-4021-BCD0-8E5C21535E4E}"/>
                </a:ext>
              </a:extLst>
            </p:cNvPr>
            <p:cNvSpPr/>
            <p:nvPr/>
          </p:nvSpPr>
          <p:spPr>
            <a:xfrm>
              <a:off x="1674612" y="1161455"/>
              <a:ext cx="632703"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endParaRPr sz="700"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19" name="Google Shape;112;p30">
              <a:extLst>
                <a:ext uri="{FF2B5EF4-FFF2-40B4-BE49-F238E27FC236}">
                  <a16:creationId xmlns:a16="http://schemas.microsoft.com/office/drawing/2014/main" id="{9CFFB784-B764-42F2-849F-A9F975A339B5}"/>
                </a:ext>
              </a:extLst>
            </p:cNvPr>
            <p:cNvCxnSpPr>
              <a:cxnSpLocks/>
            </p:cNvCxnSpPr>
            <p:nvPr/>
          </p:nvCxnSpPr>
          <p:spPr>
            <a:xfrm rot="16200000" flipH="1">
              <a:off x="2760090" y="366502"/>
              <a:ext cx="1101" cy="2314919"/>
            </a:xfrm>
            <a:prstGeom prst="straightConnector1">
              <a:avLst/>
            </a:prstGeom>
            <a:noFill/>
            <a:ln w="9525" cap="flat" cmpd="sng">
              <a:solidFill>
                <a:srgbClr val="7F7F7F"/>
              </a:solidFill>
              <a:prstDash val="dash"/>
              <a:round/>
              <a:headEnd type="none" w="sm" len="sm"/>
              <a:tailEnd type="none" w="sm" len="sm"/>
            </a:ln>
          </p:spPr>
        </p:cxnSp>
        <p:sp>
          <p:nvSpPr>
            <p:cNvPr id="269" name="Google Shape;105;p30">
              <a:extLst>
                <a:ext uri="{FF2B5EF4-FFF2-40B4-BE49-F238E27FC236}">
                  <a16:creationId xmlns:a16="http://schemas.microsoft.com/office/drawing/2014/main" id="{80299374-C470-4F4C-854C-9C3DEB4C1CE8}"/>
                </a:ext>
              </a:extLst>
            </p:cNvPr>
            <p:cNvSpPr/>
            <p:nvPr/>
          </p:nvSpPr>
          <p:spPr>
            <a:xfrm>
              <a:off x="2497678" y="2750785"/>
              <a:ext cx="1167291" cy="227466"/>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270" name="Google Shape;111;p30">
              <a:extLst>
                <a:ext uri="{FF2B5EF4-FFF2-40B4-BE49-F238E27FC236}">
                  <a16:creationId xmlns:a16="http://schemas.microsoft.com/office/drawing/2014/main" id="{CD5808E7-BFD8-4A59-95E2-DA3138769D39}"/>
                </a:ext>
              </a:extLst>
            </p:cNvPr>
            <p:cNvSpPr/>
            <p:nvPr/>
          </p:nvSpPr>
          <p:spPr>
            <a:xfrm>
              <a:off x="3709837" y="2713728"/>
              <a:ext cx="314099" cy="278793"/>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3.01</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71" name="Google Shape;105;p30">
              <a:extLst>
                <a:ext uri="{FF2B5EF4-FFF2-40B4-BE49-F238E27FC236}">
                  <a16:creationId xmlns:a16="http://schemas.microsoft.com/office/drawing/2014/main" id="{760B7A05-B354-4A42-AE37-459293C290F9}"/>
                </a:ext>
              </a:extLst>
            </p:cNvPr>
            <p:cNvSpPr/>
            <p:nvPr/>
          </p:nvSpPr>
          <p:spPr>
            <a:xfrm>
              <a:off x="2498441" y="2368778"/>
              <a:ext cx="1089083" cy="247551"/>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86931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5" name="Rounded Rectangle 24">
            <a:extLst>
              <a:ext uri="{FF2B5EF4-FFF2-40B4-BE49-F238E27FC236}">
                <a16:creationId xmlns:a16="http://schemas.microsoft.com/office/drawing/2014/main" id="{E75A7D23-6FEF-1244-8A2E-ECD1334A5C5B}"/>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0770"/>
            <a:ext cx="2333107" cy="4158705"/>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US" sz="800" dirty="0">
                <a:solidFill>
                  <a:schemeClr val="tx1">
                    <a:lumMod val="65000"/>
                    <a:lumOff val="35000"/>
                  </a:schemeClr>
                </a:solidFill>
                <a:latin typeface="Open Sans"/>
                <a:ea typeface="Open Sans"/>
                <a:cs typeface="Open Sans"/>
                <a:sym typeface="Open Sans"/>
              </a:rPr>
              <a:t>The overdue amount payable by discoms to power producers increased by 3% in Q4 FY22 (INR 1,27,784 crore) compared to Q3 FY22 (INR 1,23,657 crore) and increased by 32% compared to Q4 FY21 (INR 97,020 crore). </a:t>
            </a:r>
          </a:p>
          <a:p>
            <a:pPr lvl="0">
              <a:spcBef>
                <a:spcPts val="700"/>
              </a:spcBef>
              <a:buClr>
                <a:schemeClr val="dk1"/>
              </a:buClr>
              <a:buSzPts val="1100"/>
            </a:pPr>
            <a:r>
              <a:rPr lang="en-US" sz="800" dirty="0">
                <a:solidFill>
                  <a:schemeClr val="tx1">
                    <a:lumMod val="65000"/>
                    <a:lumOff val="35000"/>
                  </a:schemeClr>
                </a:solidFill>
                <a:latin typeface="Open Sans"/>
                <a:ea typeface="Open Sans"/>
                <a:cs typeface="Open Sans"/>
                <a:sym typeface="Open Sans"/>
              </a:rPr>
              <a:t>According to the Ministry of Power’s (</a:t>
            </a:r>
            <a:r>
              <a:rPr lang="en-US" sz="800" dirty="0" err="1">
                <a:solidFill>
                  <a:schemeClr val="tx1">
                    <a:lumMod val="65000"/>
                    <a:lumOff val="35000"/>
                  </a:schemeClr>
                </a:solidFill>
                <a:latin typeface="Open Sans"/>
                <a:ea typeface="Open Sans"/>
                <a:cs typeface="Open Sans"/>
                <a:sym typeface="Open Sans"/>
              </a:rPr>
              <a:t>MoP</a:t>
            </a:r>
            <a:r>
              <a:rPr lang="en-US" sz="800" dirty="0">
                <a:solidFill>
                  <a:schemeClr val="tx1">
                    <a:lumMod val="65000"/>
                    <a:lumOff val="35000"/>
                  </a:schemeClr>
                </a:solidFill>
                <a:latin typeface="Open Sans"/>
                <a:ea typeface="Open Sans"/>
                <a:cs typeface="Open Sans"/>
                <a:sym typeface="Open Sans"/>
              </a:rPr>
              <a:t>) Ujwal DISCOM Assurance Yojana (UDAY) platform,</a:t>
            </a:r>
            <a:r>
              <a:rPr lang="en-US" sz="800" b="1" dirty="0">
                <a:solidFill>
                  <a:schemeClr val="tx1">
                    <a:lumMod val="65000"/>
                    <a:lumOff val="35000"/>
                  </a:schemeClr>
                </a:solidFill>
                <a:latin typeface="Open Sans"/>
                <a:ea typeface="Open Sans"/>
                <a:cs typeface="Open Sans"/>
                <a:sym typeface="Open Sans"/>
              </a:rPr>
              <a:t> </a:t>
            </a:r>
            <a:r>
              <a:rPr lang="en-US" sz="800" dirty="0">
                <a:solidFill>
                  <a:schemeClr val="tx1">
                    <a:lumMod val="65000"/>
                    <a:lumOff val="35000"/>
                  </a:schemeClr>
                </a:solidFill>
                <a:latin typeface="Open Sans"/>
                <a:ea typeface="Open Sans"/>
                <a:cs typeface="Open Sans"/>
                <a:sym typeface="Open Sans"/>
              </a:rPr>
              <a:t>discoms in Karnataka, Gujarat, Kerala, Rajasthan and Haryana topped</a:t>
            </a:r>
            <a:r>
              <a:rPr lang="en-US" sz="800" b="1" dirty="0">
                <a:solidFill>
                  <a:schemeClr val="tx1">
                    <a:lumMod val="65000"/>
                    <a:lumOff val="35000"/>
                  </a:schemeClr>
                </a:solidFill>
                <a:latin typeface="Open Sans"/>
                <a:ea typeface="Open Sans"/>
                <a:cs typeface="Open Sans"/>
                <a:sym typeface="Open Sans"/>
              </a:rPr>
              <a:t> </a:t>
            </a:r>
            <a:r>
              <a:rPr lang="en-US" sz="800" dirty="0">
                <a:solidFill>
                  <a:schemeClr val="tx1">
                    <a:lumMod val="65000"/>
                    <a:lumOff val="35000"/>
                  </a:schemeClr>
                </a:solidFill>
                <a:latin typeface="Open Sans"/>
                <a:ea typeface="Open Sans"/>
                <a:cs typeface="Open Sans"/>
                <a:sym typeface="Open Sans"/>
              </a:rPr>
              <a:t>the latest quarterly performance assessment*. </a:t>
            </a:r>
          </a:p>
          <a:p>
            <a:pPr lvl="0">
              <a:spcBef>
                <a:spcPts val="700"/>
              </a:spcBef>
              <a:buClr>
                <a:schemeClr val="dk1"/>
              </a:buClr>
              <a:buSzPts val="1100"/>
            </a:pPr>
            <a:r>
              <a:rPr lang="en-US" sz="800" dirty="0">
                <a:solidFill>
                  <a:schemeClr val="tx1">
                    <a:lumMod val="65000"/>
                    <a:lumOff val="35000"/>
                  </a:schemeClr>
                </a:solidFill>
                <a:latin typeface="Open Sans"/>
                <a:ea typeface="Open Sans"/>
                <a:cs typeface="Open Sans"/>
                <a:sym typeface="Open Sans"/>
              </a:rPr>
              <a:t>From a payment delay standpoint, discoms in</a:t>
            </a:r>
            <a:r>
              <a:rPr lang="en-US" sz="800" b="1" dirty="0">
                <a:solidFill>
                  <a:schemeClr val="tx1">
                    <a:lumMod val="65000"/>
                    <a:lumOff val="35000"/>
                  </a:schemeClr>
                </a:solidFill>
                <a:latin typeface="Open Sans"/>
                <a:ea typeface="Open Sans"/>
                <a:cs typeface="Open Sans"/>
                <a:sym typeface="Open Sans"/>
              </a:rPr>
              <a:t> Gujarat, Assam, Madhya Pradesh and Uttarakhand, cleared their power purchase dues within 45 days (as of December 2021). </a:t>
            </a:r>
            <a:r>
              <a:rPr lang="en-US" sz="800" dirty="0">
                <a:solidFill>
                  <a:schemeClr val="tx1">
                    <a:lumMod val="65000"/>
                    <a:lumOff val="35000"/>
                  </a:schemeClr>
                </a:solidFill>
                <a:latin typeface="Open Sans"/>
                <a:ea typeface="Open Sans"/>
                <a:cs typeface="Open Sans"/>
                <a:sym typeface="Open Sans"/>
              </a:rPr>
              <a:t>On the other hand, </a:t>
            </a:r>
            <a:r>
              <a:rPr lang="en-US" sz="800" dirty="0" err="1">
                <a:solidFill>
                  <a:schemeClr val="tx1">
                    <a:lumMod val="65000"/>
                    <a:lumOff val="35000"/>
                  </a:schemeClr>
                </a:solidFill>
                <a:latin typeface="Open Sans"/>
                <a:ea typeface="Open Sans"/>
                <a:cs typeface="Open Sans"/>
                <a:sym typeface="Open Sans"/>
              </a:rPr>
              <a:t>discoms</a:t>
            </a:r>
            <a:r>
              <a:rPr lang="en-US" sz="800" dirty="0">
                <a:solidFill>
                  <a:schemeClr val="tx1">
                    <a:lumMod val="65000"/>
                    <a:lumOff val="35000"/>
                  </a:schemeClr>
                </a:solidFill>
                <a:latin typeface="Open Sans"/>
                <a:ea typeface="Open Sans"/>
                <a:cs typeface="Open Sans"/>
                <a:sym typeface="Open Sans"/>
              </a:rPr>
              <a:t> in </a:t>
            </a:r>
            <a:r>
              <a:rPr lang="en-US" sz="800" b="1" dirty="0">
                <a:solidFill>
                  <a:schemeClr val="tx1">
                    <a:lumMod val="65000"/>
                    <a:lumOff val="35000"/>
                  </a:schemeClr>
                </a:solidFill>
                <a:latin typeface="Open Sans"/>
                <a:ea typeface="Open Sans"/>
                <a:cs typeface="Open Sans"/>
                <a:sym typeface="Open Sans"/>
              </a:rPr>
              <a:t>Telangana, Karnataka, Andhra Pradesh, Uttar Pradesh and Chhattisgarh took more than 120 days to clear their dues</a:t>
            </a:r>
            <a:r>
              <a:rPr lang="en-US" sz="800" dirty="0">
                <a:solidFill>
                  <a:schemeClr val="tx1">
                    <a:lumMod val="65000"/>
                    <a:lumOff val="35000"/>
                  </a:schemeClr>
                </a:solidFill>
                <a:latin typeface="Open Sans"/>
                <a:ea typeface="Open Sans"/>
                <a:cs typeface="Open Sans"/>
                <a:sym typeface="Open Sans"/>
              </a:rPr>
              <a:t>. </a:t>
            </a:r>
          </a:p>
          <a:p>
            <a:pPr>
              <a:spcBef>
                <a:spcPts val="700"/>
              </a:spcBef>
              <a:buClr>
                <a:schemeClr val="dk1"/>
              </a:buClr>
              <a:buSzPts val="1100"/>
            </a:pPr>
            <a:r>
              <a:rPr lang="en-US" sz="800" dirty="0" err="1">
                <a:solidFill>
                  <a:schemeClr val="tx1">
                    <a:lumMod val="65000"/>
                    <a:lumOff val="35000"/>
                  </a:schemeClr>
                </a:solidFill>
                <a:latin typeface="Open Sans"/>
                <a:ea typeface="Open Sans"/>
                <a:cs typeface="Open Sans"/>
                <a:sym typeface="Open Sans"/>
              </a:rPr>
              <a:t>MoP</a:t>
            </a:r>
            <a:r>
              <a:rPr lang="en-US" sz="800" dirty="0">
                <a:solidFill>
                  <a:schemeClr val="tx1">
                    <a:lumMod val="65000"/>
                    <a:lumOff val="35000"/>
                  </a:schemeClr>
                </a:solidFill>
                <a:latin typeface="Open Sans"/>
                <a:ea typeface="Open Sans"/>
                <a:cs typeface="Open Sans"/>
                <a:sym typeface="Open Sans"/>
              </a:rPr>
              <a:t> notified the progress of the RDSS (reforms-based and result-linked) scheme for </a:t>
            </a:r>
            <a:r>
              <a:rPr lang="en-US" sz="800" dirty="0" err="1">
                <a:solidFill>
                  <a:schemeClr val="tx1">
                    <a:lumMod val="65000"/>
                    <a:lumOff val="35000"/>
                  </a:schemeClr>
                </a:solidFill>
                <a:latin typeface="Open Sans"/>
                <a:ea typeface="Open Sans"/>
                <a:cs typeface="Open Sans"/>
                <a:sym typeface="Open Sans"/>
              </a:rPr>
              <a:t>discoms</a:t>
            </a:r>
            <a:r>
              <a:rPr lang="en-US" sz="800" dirty="0">
                <a:solidFill>
                  <a:schemeClr val="tx1">
                    <a:lumMod val="65000"/>
                    <a:lumOff val="35000"/>
                  </a:schemeClr>
                </a:solidFill>
                <a:latin typeface="Open Sans"/>
                <a:ea typeface="Open Sans"/>
                <a:cs typeface="Open Sans"/>
                <a:sym typeface="Open Sans"/>
              </a:rPr>
              <a:t> issued in June 2021 with an outlay of INR 3,03,758 crore over five years</a:t>
            </a:r>
            <a:r>
              <a:rPr lang="en-US" sz="800" b="1" dirty="0">
                <a:solidFill>
                  <a:schemeClr val="tx1">
                    <a:lumMod val="65000"/>
                    <a:lumOff val="35000"/>
                  </a:schemeClr>
                </a:solidFill>
                <a:latin typeface="Open Sans"/>
                <a:ea typeface="Open Sans"/>
                <a:cs typeface="Open Sans"/>
                <a:sym typeface="Open Sans"/>
              </a:rPr>
              <a:t>.</a:t>
            </a:r>
            <a:r>
              <a:rPr lang="en-US" sz="800" dirty="0">
                <a:solidFill>
                  <a:schemeClr val="tx1">
                    <a:lumMod val="65000"/>
                    <a:lumOff val="35000"/>
                  </a:schemeClr>
                </a:solidFill>
                <a:latin typeface="Open Sans"/>
                <a:ea typeface="Open Sans"/>
                <a:cs typeface="Open Sans"/>
                <a:sym typeface="Open Sans"/>
              </a:rPr>
              <a:t> Meghalaya and Assam emerged as frontrunners </a:t>
            </a:r>
            <a:r>
              <a:rPr lang="en-US" sz="800" dirty="0">
                <a:solidFill>
                  <a:srgbClr val="575756"/>
                </a:solidFill>
                <a:latin typeface="Open Sans"/>
                <a:ea typeface="Open Sans"/>
                <a:cs typeface="Open Sans"/>
                <a:sym typeface="Open Sans"/>
              </a:rPr>
              <a:t>in terms of announcing their reform plans under the scheme. </a:t>
            </a:r>
          </a:p>
        </p:txBody>
      </p:sp>
      <p:sp>
        <p:nvSpPr>
          <p:cNvPr id="106"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2671637" y="3662995"/>
            <a:ext cx="3686905" cy="496068"/>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UDAY portal (based on data disclosed by discoms as of 31 December 2021). </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*Data not available for these states; values derived from 2019–20/ 2020–21 financial reports.</a:t>
            </a:r>
          </a:p>
        </p:txBody>
      </p:sp>
      <p:sp>
        <p:nvSpPr>
          <p:cNvPr id="107" name="Text Placeholder 5">
            <a:extLst>
              <a:ext uri="{FF2B5EF4-FFF2-40B4-BE49-F238E27FC236}">
                <a16:creationId xmlns:a16="http://schemas.microsoft.com/office/drawing/2014/main" id="{E41E431C-504C-5247-A3CC-6D2B3E1274D5}"/>
              </a:ext>
            </a:extLst>
          </p:cNvPr>
          <p:cNvSpPr txBox="1">
            <a:spLocks/>
          </p:cNvSpPr>
          <p:nvPr/>
        </p:nvSpPr>
        <p:spPr>
          <a:xfrm>
            <a:off x="161937" y="4299418"/>
            <a:ext cx="6119706" cy="959968"/>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Reforms-based and results-linked, revamped distribution sector (RDSS) scheme, approved in June 2021, aims to </a:t>
            </a: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reduce AT&amp;C losses to pan-India levels of 12-15% by 2024-25, reduce ACS-ARR gap to zero by 2024-25, and develop institutional capabilities for modern discoms.</a:t>
            </a:r>
            <a:endPar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TextBox 30"/>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p>
        </p:txBody>
      </p:sp>
      <p:grpSp>
        <p:nvGrpSpPr>
          <p:cNvPr id="18" name="Group 17"/>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28" name="Google Shape;99;p20">
            <a:extLst>
              <a:ext uri="{FF2B5EF4-FFF2-40B4-BE49-F238E27FC236}">
                <a16:creationId xmlns:a16="http://schemas.microsoft.com/office/drawing/2014/main" id="{83CABCF1-B0A5-5845-BDB5-9622FCA49F36}"/>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Discom payables: </a:t>
            </a:r>
            <a:r>
              <a:rPr lang="en-US" sz="1200" dirty="0">
                <a:solidFill>
                  <a:srgbClr val="009CD8"/>
                </a:solidFill>
              </a:rPr>
              <a:t>amount overdue by discoms increased by 32% in FY22</a:t>
            </a:r>
            <a:br>
              <a:rPr lang="en-US" sz="1200" dirty="0">
                <a:solidFill>
                  <a:srgbClr val="009CD8"/>
                </a:solidFill>
              </a:rPr>
            </a:br>
            <a:endParaRPr sz="1200" dirty="0">
              <a:solidFill>
                <a:srgbClr val="009CD8"/>
              </a:solidFill>
              <a:highlight>
                <a:srgbClr val="FFFF00"/>
              </a:highlight>
            </a:endParaRPr>
          </a:p>
        </p:txBody>
      </p:sp>
      <p:graphicFrame>
        <p:nvGraphicFramePr>
          <p:cNvPr id="43" name="Chart 42">
            <a:extLst>
              <a:ext uri="{FF2B5EF4-FFF2-40B4-BE49-F238E27FC236}">
                <a16:creationId xmlns:a16="http://schemas.microsoft.com/office/drawing/2014/main" id="{D8BC9C6E-D25D-43B4-A3A4-1DEB1D261679}"/>
              </a:ext>
            </a:extLst>
          </p:cNvPr>
          <p:cNvGraphicFramePr/>
          <p:nvPr>
            <p:extLst>
              <p:ext uri="{D42A27DB-BD31-4B8C-83A1-F6EECF244321}">
                <p14:modId xmlns:p14="http://schemas.microsoft.com/office/powerpoint/2010/main" val="2895074703"/>
              </p:ext>
            </p:extLst>
          </p:nvPr>
        </p:nvGraphicFramePr>
        <p:xfrm>
          <a:off x="321835" y="661377"/>
          <a:ext cx="2434210" cy="3121225"/>
        </p:xfrm>
        <a:graphic>
          <a:graphicData uri="http://schemas.openxmlformats.org/drawingml/2006/chart">
            <c:chart xmlns:c="http://schemas.openxmlformats.org/drawingml/2006/chart" xmlns:r="http://schemas.openxmlformats.org/officeDocument/2006/relationships" r:id="rId3"/>
          </a:graphicData>
        </a:graphic>
      </p:graphicFrame>
      <p:sp>
        <p:nvSpPr>
          <p:cNvPr id="51" name="Text Placeholder 3">
            <a:extLst>
              <a:ext uri="{FF2B5EF4-FFF2-40B4-BE49-F238E27FC236}">
                <a16:creationId xmlns:a16="http://schemas.microsoft.com/office/drawing/2014/main" id="{6CCC7023-5671-4977-B916-3C4BE83E9389}"/>
              </a:ext>
            </a:extLst>
          </p:cNvPr>
          <p:cNvSpPr txBox="1">
            <a:spLocks/>
          </p:cNvSpPr>
          <p:nvPr/>
        </p:nvSpPr>
        <p:spPr>
          <a:xfrm>
            <a:off x="239555" y="3662995"/>
            <a:ext cx="2432083" cy="3738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PRAAPTI portal (Based on voluntary disclosures from power producers).</a:t>
            </a:r>
          </a:p>
        </p:txBody>
      </p:sp>
      <p:sp>
        <p:nvSpPr>
          <p:cNvPr id="57" name="Left Bracket 56">
            <a:extLst>
              <a:ext uri="{FF2B5EF4-FFF2-40B4-BE49-F238E27FC236}">
                <a16:creationId xmlns:a16="http://schemas.microsoft.com/office/drawing/2014/main" id="{12B4BEEE-DFDB-4E4E-93E3-AA530B4D016A}"/>
              </a:ext>
            </a:extLst>
          </p:cNvPr>
          <p:cNvSpPr/>
          <p:nvPr/>
        </p:nvSpPr>
        <p:spPr>
          <a:xfrm>
            <a:off x="212751" y="1061864"/>
            <a:ext cx="45719" cy="559669"/>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8" name="Text Placeholder 5">
            <a:extLst>
              <a:ext uri="{FF2B5EF4-FFF2-40B4-BE49-F238E27FC236}">
                <a16:creationId xmlns:a16="http://schemas.microsoft.com/office/drawing/2014/main" id="{72F1B1EB-CBF9-46D0-9807-37B0433EC423}"/>
              </a:ext>
            </a:extLst>
          </p:cNvPr>
          <p:cNvSpPr txBox="1">
            <a:spLocks/>
          </p:cNvSpPr>
          <p:nvPr/>
        </p:nvSpPr>
        <p:spPr>
          <a:xfrm rot="16200000">
            <a:off x="-176335" y="1414740"/>
            <a:ext cx="595291"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Q4  FY22</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Left Bracket 62">
            <a:extLst>
              <a:ext uri="{FF2B5EF4-FFF2-40B4-BE49-F238E27FC236}">
                <a16:creationId xmlns:a16="http://schemas.microsoft.com/office/drawing/2014/main" id="{C08B33D0-FE89-4BE3-ABBE-33175B1CC3A2}"/>
              </a:ext>
            </a:extLst>
          </p:cNvPr>
          <p:cNvSpPr/>
          <p:nvPr/>
        </p:nvSpPr>
        <p:spPr>
          <a:xfrm>
            <a:off x="212750" y="1692759"/>
            <a:ext cx="45719" cy="559669"/>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4" name="Text Placeholder 5">
            <a:extLst>
              <a:ext uri="{FF2B5EF4-FFF2-40B4-BE49-F238E27FC236}">
                <a16:creationId xmlns:a16="http://schemas.microsoft.com/office/drawing/2014/main" id="{7EA5CABC-6C8A-4FDE-BA30-B4B75CB170A6}"/>
              </a:ext>
            </a:extLst>
          </p:cNvPr>
          <p:cNvSpPr txBox="1">
            <a:spLocks/>
          </p:cNvSpPr>
          <p:nvPr/>
        </p:nvSpPr>
        <p:spPr>
          <a:xfrm rot="16200000">
            <a:off x="-176336" y="1960329"/>
            <a:ext cx="595291"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Q3 FY22</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0" name="Left Bracket 69">
            <a:extLst>
              <a:ext uri="{FF2B5EF4-FFF2-40B4-BE49-F238E27FC236}">
                <a16:creationId xmlns:a16="http://schemas.microsoft.com/office/drawing/2014/main" id="{17631CD2-0305-4369-A31E-0BCD1E0AB589}"/>
              </a:ext>
            </a:extLst>
          </p:cNvPr>
          <p:cNvSpPr/>
          <p:nvPr/>
        </p:nvSpPr>
        <p:spPr>
          <a:xfrm>
            <a:off x="214758" y="2327662"/>
            <a:ext cx="45719" cy="559669"/>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4" name="Text Placeholder 5">
            <a:extLst>
              <a:ext uri="{FF2B5EF4-FFF2-40B4-BE49-F238E27FC236}">
                <a16:creationId xmlns:a16="http://schemas.microsoft.com/office/drawing/2014/main" id="{24D2D093-63D8-4C23-AE6E-DED22E5B0343}"/>
              </a:ext>
            </a:extLst>
          </p:cNvPr>
          <p:cNvSpPr txBox="1">
            <a:spLocks/>
          </p:cNvSpPr>
          <p:nvPr/>
        </p:nvSpPr>
        <p:spPr>
          <a:xfrm rot="16200000">
            <a:off x="-176336" y="2471947"/>
            <a:ext cx="595291"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Q2 FY22</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5" name="Left Bracket 74">
            <a:extLst>
              <a:ext uri="{FF2B5EF4-FFF2-40B4-BE49-F238E27FC236}">
                <a16:creationId xmlns:a16="http://schemas.microsoft.com/office/drawing/2014/main" id="{2AF0263B-D8BE-4922-9490-5D1D3F196CCD}"/>
              </a:ext>
            </a:extLst>
          </p:cNvPr>
          <p:cNvSpPr/>
          <p:nvPr/>
        </p:nvSpPr>
        <p:spPr>
          <a:xfrm>
            <a:off x="217773" y="2934227"/>
            <a:ext cx="45719" cy="565265"/>
          </a:xfrm>
          <a:prstGeom prst="leftBracke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6" name="Text Placeholder 5">
            <a:extLst>
              <a:ext uri="{FF2B5EF4-FFF2-40B4-BE49-F238E27FC236}">
                <a16:creationId xmlns:a16="http://schemas.microsoft.com/office/drawing/2014/main" id="{27144592-9DCD-4C84-9608-70BC6158D80C}"/>
              </a:ext>
            </a:extLst>
          </p:cNvPr>
          <p:cNvSpPr txBox="1">
            <a:spLocks/>
          </p:cNvSpPr>
          <p:nvPr/>
        </p:nvSpPr>
        <p:spPr>
          <a:xfrm rot="16200000">
            <a:off x="-180104" y="3030265"/>
            <a:ext cx="595291" cy="204927"/>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Q1  FY22</a:t>
            </a:r>
            <a:endParaRPr lang="en-US" sz="7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7" name="Google Shape;112;p30">
            <a:extLst>
              <a:ext uri="{FF2B5EF4-FFF2-40B4-BE49-F238E27FC236}">
                <a16:creationId xmlns:a16="http://schemas.microsoft.com/office/drawing/2014/main" id="{AB504028-2594-4E12-8681-3B1B0DDBCF4F}"/>
              </a:ext>
            </a:extLst>
          </p:cNvPr>
          <p:cNvCxnSpPr/>
          <p:nvPr/>
        </p:nvCxnSpPr>
        <p:spPr>
          <a:xfrm>
            <a:off x="2110587" y="1167812"/>
            <a:ext cx="0" cy="594360"/>
          </a:xfrm>
          <a:prstGeom prst="straightConnector1">
            <a:avLst/>
          </a:prstGeom>
          <a:noFill/>
          <a:ln w="12700" cap="flat" cmpd="sng">
            <a:solidFill>
              <a:srgbClr val="575756"/>
            </a:solidFill>
            <a:prstDash val="dash"/>
            <a:round/>
            <a:headEnd type="none" w="sm" len="sm"/>
            <a:tailEnd type="none" w="sm" len="sm"/>
          </a:ln>
        </p:spPr>
      </p:cxnSp>
      <p:cxnSp>
        <p:nvCxnSpPr>
          <p:cNvPr id="78" name="Straight Arrow Connector 77">
            <a:extLst>
              <a:ext uri="{FF2B5EF4-FFF2-40B4-BE49-F238E27FC236}">
                <a16:creationId xmlns:a16="http://schemas.microsoft.com/office/drawing/2014/main" id="{BD2C26B5-D62A-4555-81B1-8BE7B9F648EA}"/>
              </a:ext>
            </a:extLst>
          </p:cNvPr>
          <p:cNvCxnSpPr/>
          <p:nvPr/>
        </p:nvCxnSpPr>
        <p:spPr>
          <a:xfrm rot="10800000">
            <a:off x="1885444" y="1163732"/>
            <a:ext cx="558303" cy="0"/>
          </a:xfrm>
          <a:prstGeom prst="straightConnector1">
            <a:avLst/>
          </a:prstGeom>
          <a:noFill/>
          <a:ln w="12700" cap="flat" cmpd="sng">
            <a:solidFill>
              <a:srgbClr val="575756"/>
            </a:solidFill>
            <a:prstDash val="dash"/>
            <a:round/>
            <a:headEnd type="none" w="sm" len="sm"/>
            <a:tailEnd type="triangle" w="sm" len="sm"/>
          </a:ln>
        </p:spPr>
      </p:cxnSp>
      <p:sp>
        <p:nvSpPr>
          <p:cNvPr id="79" name="Oval 78">
            <a:extLst>
              <a:ext uri="{FF2B5EF4-FFF2-40B4-BE49-F238E27FC236}">
                <a16:creationId xmlns:a16="http://schemas.microsoft.com/office/drawing/2014/main" id="{16335FEE-BA28-4E40-AEF5-3D078D06A7EC}"/>
              </a:ext>
            </a:extLst>
          </p:cNvPr>
          <p:cNvSpPr/>
          <p:nvPr/>
        </p:nvSpPr>
        <p:spPr>
          <a:xfrm>
            <a:off x="1893520" y="1292075"/>
            <a:ext cx="429273" cy="162228"/>
          </a:xfrm>
          <a:prstGeom prst="ellipse">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800" b="1" dirty="0">
                <a:solidFill>
                  <a:schemeClr val="bg1"/>
                </a:solidFill>
                <a:latin typeface="Calibri" panose="020F0502020204030204" pitchFamily="34" charset="0"/>
                <a:cs typeface="Calibri" panose="020F0502020204030204" pitchFamily="34" charset="0"/>
              </a:rPr>
              <a:t>↑ 3% 8.1%</a:t>
            </a:r>
          </a:p>
        </p:txBody>
      </p:sp>
      <p:cxnSp>
        <p:nvCxnSpPr>
          <p:cNvPr id="80" name="Google Shape;112;p30">
            <a:extLst>
              <a:ext uri="{FF2B5EF4-FFF2-40B4-BE49-F238E27FC236}">
                <a16:creationId xmlns:a16="http://schemas.microsoft.com/office/drawing/2014/main" id="{8E88427A-5EC6-483C-825A-B564B48A78EE}"/>
              </a:ext>
            </a:extLst>
          </p:cNvPr>
          <p:cNvCxnSpPr/>
          <p:nvPr/>
        </p:nvCxnSpPr>
        <p:spPr>
          <a:xfrm>
            <a:off x="2445427" y="1180423"/>
            <a:ext cx="0" cy="2406337"/>
          </a:xfrm>
          <a:prstGeom prst="straightConnector1">
            <a:avLst/>
          </a:prstGeom>
          <a:noFill/>
          <a:ln w="12700" cap="flat" cmpd="sng">
            <a:solidFill>
              <a:srgbClr val="575756"/>
            </a:solidFill>
            <a:prstDash val="dash"/>
            <a:round/>
            <a:headEnd type="none" w="sm" len="sm"/>
            <a:tailEnd type="none" w="sm" len="sm"/>
          </a:ln>
        </p:spPr>
      </p:cxnSp>
      <p:sp>
        <p:nvSpPr>
          <p:cNvPr id="81" name="Oval 80">
            <a:extLst>
              <a:ext uri="{FF2B5EF4-FFF2-40B4-BE49-F238E27FC236}">
                <a16:creationId xmlns:a16="http://schemas.microsoft.com/office/drawing/2014/main" id="{A5611C13-D744-4F11-A998-5ECB9266F09B}"/>
              </a:ext>
            </a:extLst>
          </p:cNvPr>
          <p:cNvSpPr/>
          <p:nvPr/>
        </p:nvSpPr>
        <p:spPr>
          <a:xfrm>
            <a:off x="2194981" y="2913417"/>
            <a:ext cx="429273" cy="162228"/>
          </a:xfrm>
          <a:prstGeom prst="ellipse">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800" b="1" dirty="0">
                <a:solidFill>
                  <a:schemeClr val="bg1"/>
                </a:solidFill>
                <a:latin typeface="Calibri" panose="020F0502020204030204" pitchFamily="34" charset="0"/>
                <a:cs typeface="Calibri" panose="020F0502020204030204" pitchFamily="34" charset="0"/>
              </a:rPr>
              <a:t>↑ 32%</a:t>
            </a:r>
          </a:p>
        </p:txBody>
      </p:sp>
      <p:cxnSp>
        <p:nvCxnSpPr>
          <p:cNvPr id="82" name="Google Shape;112;p30">
            <a:extLst>
              <a:ext uri="{FF2B5EF4-FFF2-40B4-BE49-F238E27FC236}">
                <a16:creationId xmlns:a16="http://schemas.microsoft.com/office/drawing/2014/main" id="{81BC1D96-E6AE-4ECB-B430-BC9C01E3E657}"/>
              </a:ext>
            </a:extLst>
          </p:cNvPr>
          <p:cNvCxnSpPr>
            <a:cxnSpLocks/>
          </p:cNvCxnSpPr>
          <p:nvPr/>
        </p:nvCxnSpPr>
        <p:spPr>
          <a:xfrm rot="5400000">
            <a:off x="2209615" y="3365248"/>
            <a:ext cx="0" cy="457200"/>
          </a:xfrm>
          <a:prstGeom prst="straightConnector1">
            <a:avLst/>
          </a:prstGeom>
          <a:noFill/>
          <a:ln w="12700" cap="flat" cmpd="sng">
            <a:solidFill>
              <a:srgbClr val="575756"/>
            </a:solidFill>
            <a:prstDash val="dash"/>
            <a:round/>
            <a:headEnd type="none" w="sm" len="sm"/>
            <a:tailEnd type="none" w="sm" len="sm"/>
          </a:ln>
        </p:spPr>
      </p:cxnSp>
      <p:cxnSp>
        <p:nvCxnSpPr>
          <p:cNvPr id="83" name="Google Shape;112;p30">
            <a:extLst>
              <a:ext uri="{FF2B5EF4-FFF2-40B4-BE49-F238E27FC236}">
                <a16:creationId xmlns:a16="http://schemas.microsoft.com/office/drawing/2014/main" id="{36291B54-40A6-4AD5-A7DF-64016F699A51}"/>
              </a:ext>
            </a:extLst>
          </p:cNvPr>
          <p:cNvCxnSpPr>
            <a:cxnSpLocks/>
          </p:cNvCxnSpPr>
          <p:nvPr/>
        </p:nvCxnSpPr>
        <p:spPr>
          <a:xfrm rot="5400000">
            <a:off x="1987224" y="1629464"/>
            <a:ext cx="0" cy="249819"/>
          </a:xfrm>
          <a:prstGeom prst="straightConnector1">
            <a:avLst/>
          </a:prstGeom>
          <a:noFill/>
          <a:ln w="12700" cap="flat" cmpd="sng">
            <a:solidFill>
              <a:srgbClr val="575756"/>
            </a:solidFill>
            <a:prstDash val="dash"/>
            <a:round/>
            <a:headEnd type="none" w="sm" len="sm"/>
            <a:tailEnd type="none" w="sm" len="sm"/>
          </a:ln>
        </p:spPr>
      </p:cxnSp>
      <p:graphicFrame>
        <p:nvGraphicFramePr>
          <p:cNvPr id="35" name="Chart 34">
            <a:extLst>
              <a:ext uri="{FF2B5EF4-FFF2-40B4-BE49-F238E27FC236}">
                <a16:creationId xmlns:a16="http://schemas.microsoft.com/office/drawing/2014/main" id="{A9A86F3F-600C-48F3-A433-A650B55382B1}"/>
              </a:ext>
            </a:extLst>
          </p:cNvPr>
          <p:cNvGraphicFramePr/>
          <p:nvPr>
            <p:extLst>
              <p:ext uri="{D42A27DB-BD31-4B8C-83A1-F6EECF244321}">
                <p14:modId xmlns:p14="http://schemas.microsoft.com/office/powerpoint/2010/main" val="3386878353"/>
              </p:ext>
            </p:extLst>
          </p:nvPr>
        </p:nvGraphicFramePr>
        <p:xfrm>
          <a:off x="2602577" y="661377"/>
          <a:ext cx="3686905" cy="3121225"/>
        </p:xfrm>
        <a:graphic>
          <a:graphicData uri="http://schemas.openxmlformats.org/drawingml/2006/chart">
            <c:chart xmlns:c="http://schemas.openxmlformats.org/drawingml/2006/chart" xmlns:r="http://schemas.openxmlformats.org/officeDocument/2006/relationships" r:id="rId4"/>
          </a:graphicData>
        </a:graphic>
      </p:graphicFrame>
      <p:sp>
        <p:nvSpPr>
          <p:cNvPr id="36" name="Text Placeholder 3">
            <a:extLst>
              <a:ext uri="{FF2B5EF4-FFF2-40B4-BE49-F238E27FC236}">
                <a16:creationId xmlns:a16="http://schemas.microsoft.com/office/drawing/2014/main" id="{EDA2453B-336B-46E0-9A1D-9527A95C7356}"/>
              </a:ext>
            </a:extLst>
          </p:cNvPr>
          <p:cNvSpPr txBox="1">
            <a:spLocks/>
          </p:cNvSpPr>
          <p:nvPr/>
        </p:nvSpPr>
        <p:spPr>
          <a:xfrm>
            <a:off x="6611959" y="4674567"/>
            <a:ext cx="1787713" cy="313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7938" indent="0">
              <a:buNone/>
            </a:pP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As of December 2021.</a:t>
            </a:r>
          </a:p>
        </p:txBody>
      </p:sp>
    </p:spTree>
    <p:extLst>
      <p:ext uri="{BB962C8B-B14F-4D97-AF65-F5344CB8AC3E}">
        <p14:creationId xmlns:p14="http://schemas.microsoft.com/office/powerpoint/2010/main" val="3726979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8" name="Rounded Rectangle 27">
            <a:extLst>
              <a:ext uri="{FF2B5EF4-FFF2-40B4-BE49-F238E27FC236}">
                <a16:creationId xmlns:a16="http://schemas.microsoft.com/office/drawing/2014/main" id="{7151C03A-763C-6C4C-BC92-9B778800CE48}"/>
              </a:ext>
            </a:extLst>
          </p:cNvPr>
          <p:cNvSpPr/>
          <p:nvPr/>
        </p:nvSpPr>
        <p:spPr>
          <a:xfrm>
            <a:off x="6485302" y="523625"/>
            <a:ext cx="3238213" cy="421112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Google Shape;100;p20"/>
          <p:cNvSpPr txBox="1"/>
          <p:nvPr/>
        </p:nvSpPr>
        <p:spPr>
          <a:xfrm>
            <a:off x="6554363" y="520770"/>
            <a:ext cx="2333107" cy="412819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600"/>
              </a:spcBef>
              <a:buClr>
                <a:schemeClr val="dk1"/>
              </a:buClr>
              <a:buSzPts val="1100"/>
            </a:pPr>
            <a:r>
              <a:rPr lang="en-US" sz="800" dirty="0">
                <a:solidFill>
                  <a:schemeClr val="tx1">
                    <a:lumMod val="65000"/>
                    <a:lumOff val="35000"/>
                  </a:schemeClr>
                </a:solidFill>
                <a:latin typeface="Open Sans"/>
                <a:ea typeface="Open Sans"/>
                <a:cs typeface="Open Sans"/>
              </a:rPr>
              <a:t>Peak power demand continued to soar in FY22. It reached a </a:t>
            </a:r>
            <a:r>
              <a:rPr lang="en-US" sz="800" b="1" dirty="0">
                <a:solidFill>
                  <a:schemeClr val="tx1">
                    <a:lumMod val="65000"/>
                    <a:lumOff val="35000"/>
                  </a:schemeClr>
                </a:solidFill>
                <a:latin typeface="Open Sans"/>
                <a:ea typeface="Open Sans"/>
                <a:cs typeface="Open Sans"/>
              </a:rPr>
              <a:t>new high of 203 GW in July 2021 </a:t>
            </a:r>
            <a:r>
              <a:rPr lang="en-US" sz="800" dirty="0">
                <a:solidFill>
                  <a:schemeClr val="tx1">
                    <a:lumMod val="65000"/>
                    <a:lumOff val="35000"/>
                  </a:schemeClr>
                </a:solidFill>
                <a:latin typeface="Open Sans"/>
                <a:ea typeface="Open Sans"/>
                <a:cs typeface="Open Sans"/>
              </a:rPr>
              <a:t>and again crossed the </a:t>
            </a:r>
            <a:r>
              <a:rPr lang="en-US" sz="800" b="1" dirty="0">
                <a:solidFill>
                  <a:schemeClr val="tx1">
                    <a:lumMod val="65000"/>
                    <a:lumOff val="35000"/>
                  </a:schemeClr>
                </a:solidFill>
                <a:latin typeface="Open Sans"/>
                <a:ea typeface="Open Sans"/>
                <a:cs typeface="Open Sans"/>
              </a:rPr>
              <a:t>200 GW mark in March 2022</a:t>
            </a:r>
            <a:r>
              <a:rPr lang="en-US" sz="800" dirty="0">
                <a:solidFill>
                  <a:schemeClr val="tx1">
                    <a:lumMod val="65000"/>
                    <a:lumOff val="35000"/>
                  </a:schemeClr>
                </a:solidFill>
                <a:latin typeface="Open Sans"/>
                <a:ea typeface="Open Sans"/>
                <a:cs typeface="Open Sans"/>
              </a:rPr>
              <a:t>. </a:t>
            </a:r>
            <a:r>
              <a:rPr lang="en-US" sz="800" dirty="0">
                <a:solidFill>
                  <a:srgbClr val="000000">
                    <a:lumMod val="65000"/>
                    <a:lumOff val="35000"/>
                  </a:srgbClr>
                </a:solidFill>
                <a:latin typeface="Open Sans"/>
                <a:ea typeface="Open Sans"/>
                <a:cs typeface="Open Sans"/>
              </a:rPr>
              <a:t>In energy terms, the average monthly electricity demand (met) saw an uptick of 7% in FY22 (versus FY21).</a:t>
            </a:r>
          </a:p>
          <a:p>
            <a:pPr>
              <a:spcBef>
                <a:spcPts val="600"/>
              </a:spcBef>
              <a:buClr>
                <a:schemeClr val="dk1"/>
              </a:buClr>
              <a:buSzPts val="1100"/>
            </a:pPr>
            <a:r>
              <a:rPr lang="en-US" sz="800" b="1" dirty="0">
                <a:solidFill>
                  <a:srgbClr val="575756"/>
                </a:solidFill>
                <a:latin typeface="Open Sans"/>
                <a:ea typeface="Open Sans"/>
                <a:cs typeface="Open Sans"/>
                <a:sym typeface="Open Sans"/>
              </a:rPr>
              <a:t>The average prices on IEX’s day-ahead market surged in Q4 FY22 to the highest level since April 2009, owing to a steep rise in electricity demand and high-priced imported coal and gas for the merchant power capacity supplying the market.</a:t>
            </a:r>
          </a:p>
          <a:p>
            <a:pPr>
              <a:spcBef>
                <a:spcPts val="600"/>
              </a:spcBef>
              <a:buClr>
                <a:schemeClr val="dk1"/>
              </a:buClr>
              <a:buSzPts val="1100"/>
            </a:pPr>
            <a:r>
              <a:rPr lang="en-US" sz="800" dirty="0">
                <a:solidFill>
                  <a:srgbClr val="000000">
                    <a:lumMod val="65000"/>
                    <a:lumOff val="35000"/>
                  </a:srgbClr>
                </a:solidFill>
                <a:latin typeface="Open Sans"/>
                <a:ea typeface="Open Sans"/>
                <a:cs typeface="Open Sans"/>
                <a:sym typeface="Open Sans"/>
              </a:rPr>
              <a:t>On 24 November 2021, IEX and PXIL resumed renewable energy certificates (REC) trading.</a:t>
            </a:r>
            <a:r>
              <a:rPr lang="en-US" sz="800" b="1" dirty="0">
                <a:solidFill>
                  <a:srgbClr val="000000">
                    <a:lumMod val="65000"/>
                    <a:lumOff val="35000"/>
                  </a:srgbClr>
                </a:solidFill>
                <a:latin typeface="Open Sans"/>
                <a:ea typeface="Open Sans"/>
                <a:cs typeface="Open Sans"/>
                <a:sym typeface="Open Sans"/>
              </a:rPr>
              <a:t> In total, 2,04,181 solar and 5,45,658 non-solar RECs were traded at an average price of 2.283 INR/kWh and 1.0 INR/kWh in Q4 FY22 on IEX, respectively. </a:t>
            </a:r>
          </a:p>
          <a:p>
            <a:pPr>
              <a:spcBef>
                <a:spcPts val="600"/>
              </a:spcBef>
              <a:buClr>
                <a:schemeClr val="dk1"/>
              </a:buClr>
              <a:buSzPts val="1100"/>
            </a:pPr>
            <a:r>
              <a:rPr lang="en-US" sz="800" dirty="0">
                <a:solidFill>
                  <a:srgbClr val="575756"/>
                </a:solidFill>
                <a:latin typeface="Open Sans"/>
                <a:ea typeface="Open Sans"/>
                <a:cs typeface="Open Sans"/>
                <a:sym typeface="Open Sans"/>
              </a:rPr>
              <a:t>Further, in Q3 FY22, the </a:t>
            </a:r>
            <a:r>
              <a:rPr lang="en-US" sz="800" b="1" dirty="0">
                <a:solidFill>
                  <a:srgbClr val="575756"/>
                </a:solidFill>
                <a:latin typeface="Open Sans"/>
                <a:ea typeface="Open Sans"/>
                <a:cs typeface="Open Sans"/>
                <a:sym typeface="Open Sans"/>
              </a:rPr>
              <a:t>Central Electricity Regulatory Commission (CERC) approved the green day-ahead contract (GDAC)</a:t>
            </a:r>
            <a:r>
              <a:rPr lang="en-US" sz="800" dirty="0">
                <a:solidFill>
                  <a:srgbClr val="575756"/>
                </a:solidFill>
                <a:latin typeface="Open Sans"/>
                <a:ea typeface="Open Sans"/>
                <a:cs typeface="Open Sans"/>
                <a:sym typeface="Open Sans"/>
              </a:rPr>
              <a:t> or </a:t>
            </a:r>
            <a:r>
              <a:rPr lang="en-US" sz="800" b="1" dirty="0">
                <a:solidFill>
                  <a:srgbClr val="575756"/>
                </a:solidFill>
                <a:latin typeface="Open Sans"/>
                <a:ea typeface="Open Sans"/>
                <a:cs typeface="Open Sans"/>
                <a:sym typeface="Open Sans"/>
              </a:rPr>
              <a:t>green day-ahead market (GDAM) </a:t>
            </a:r>
            <a:r>
              <a:rPr lang="en-US" sz="800" dirty="0">
                <a:solidFill>
                  <a:srgbClr val="575756"/>
                </a:solidFill>
                <a:latin typeface="Open Sans"/>
                <a:ea typeface="Open Sans"/>
                <a:cs typeface="Open Sans"/>
                <a:sym typeface="Open Sans"/>
              </a:rPr>
              <a:t>on the IEX and PXIL power exchanges. Since its inception, 921 million kWh of energy was traded on GDAM with 751 participants. </a:t>
            </a:r>
            <a:r>
              <a:rPr lang="en-US" sz="800" b="1" dirty="0">
                <a:solidFill>
                  <a:srgbClr val="575756"/>
                </a:solidFill>
                <a:latin typeface="Open Sans"/>
                <a:ea typeface="Open Sans"/>
                <a:cs typeface="Open Sans"/>
                <a:sym typeface="Open Sans"/>
              </a:rPr>
              <a:t>In Q4 FY22, hydropower contracts were also introduced in GTAM.</a:t>
            </a:r>
          </a:p>
        </p:txBody>
      </p:sp>
      <p:sp>
        <p:nvSpPr>
          <p:cNvPr id="53"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66759" y="4335022"/>
            <a:ext cx="1182845"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IEX.</a:t>
            </a:r>
          </a:p>
        </p:txBody>
      </p:sp>
      <p:sp>
        <p:nvSpPr>
          <p:cNvPr id="66" name="Rectangle 6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7" name="TextBox 66"/>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p>
        </p:txBody>
      </p:sp>
      <p:grpSp>
        <p:nvGrpSpPr>
          <p:cNvPr id="45" name="Group 44"/>
          <p:cNvGrpSpPr/>
          <p:nvPr/>
        </p:nvGrpSpPr>
        <p:grpSpPr>
          <a:xfrm>
            <a:off x="8284057" y="4779402"/>
            <a:ext cx="715926" cy="418214"/>
            <a:chOff x="8284057" y="4779402"/>
            <a:chExt cx="715926" cy="418214"/>
          </a:xfrm>
        </p:grpSpPr>
        <p:sp>
          <p:nvSpPr>
            <p:cNvPr id="46" name="Rounded Rectangle 45"/>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47" name="Group 46"/>
            <p:cNvGrpSpPr/>
            <p:nvPr/>
          </p:nvGrpSpPr>
          <p:grpSpPr>
            <a:xfrm>
              <a:off x="8284057" y="4879531"/>
              <a:ext cx="715926" cy="263969"/>
              <a:chOff x="1376812" y="1471708"/>
              <a:chExt cx="715926" cy="263969"/>
            </a:xfrm>
          </p:grpSpPr>
          <p:sp>
            <p:nvSpPr>
              <p:cNvPr id="48" name="TextBox 4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49" name="Group 48"/>
              <p:cNvGrpSpPr/>
              <p:nvPr/>
            </p:nvGrpSpPr>
            <p:grpSpPr>
              <a:xfrm>
                <a:off x="1504037" y="1471708"/>
                <a:ext cx="436340" cy="63914"/>
                <a:chOff x="973747" y="978085"/>
                <a:chExt cx="436340" cy="63914"/>
              </a:xfrm>
            </p:grpSpPr>
            <p:sp>
              <p:nvSpPr>
                <p:cNvPr id="50" name="Oval 4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1" name="Oval 5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2" name="Oval 5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sp>
        <p:nvSpPr>
          <p:cNvPr id="33" name="Google Shape;99;p20">
            <a:extLst>
              <a:ext uri="{FF2B5EF4-FFF2-40B4-BE49-F238E27FC236}">
                <a16:creationId xmlns:a16="http://schemas.microsoft.com/office/drawing/2014/main" id="{F043AC4B-7DF4-4E4F-B890-A812CCFFA2AE}"/>
              </a:ext>
            </a:extLst>
          </p:cNvPr>
          <p:cNvSpPr txBox="1">
            <a:spLocks noGrp="1"/>
          </p:cNvSpPr>
          <p:nvPr>
            <p:ph type="title"/>
          </p:nvPr>
        </p:nvSpPr>
        <p:spPr>
          <a:xfrm>
            <a:off x="457199" y="124721"/>
            <a:ext cx="7689273"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Power markets: </a:t>
            </a:r>
            <a:r>
              <a:rPr lang="en-US" sz="1200" dirty="0">
                <a:solidFill>
                  <a:srgbClr val="009CD8"/>
                </a:solidFill>
              </a:rPr>
              <a:t>Q4 FY22 witnessed a steep rise in electricity demand similar to Q2 FY22; day-ahead market prices hit a 13-year high on IEX in March 2022</a:t>
            </a:r>
            <a:endParaRPr sz="1200" dirty="0">
              <a:solidFill>
                <a:srgbClr val="009CD8"/>
              </a:solidFill>
            </a:endParaRPr>
          </a:p>
        </p:txBody>
      </p:sp>
      <p:graphicFrame>
        <p:nvGraphicFramePr>
          <p:cNvPr id="29" name="Chart 28">
            <a:extLst>
              <a:ext uri="{FF2B5EF4-FFF2-40B4-BE49-F238E27FC236}">
                <a16:creationId xmlns:a16="http://schemas.microsoft.com/office/drawing/2014/main" id="{3F1AB3CE-D1AC-F94A-95E5-8DBAFE98EA28}"/>
              </a:ext>
            </a:extLst>
          </p:cNvPr>
          <p:cNvGraphicFramePr/>
          <p:nvPr>
            <p:extLst>
              <p:ext uri="{D42A27DB-BD31-4B8C-83A1-F6EECF244321}">
                <p14:modId xmlns:p14="http://schemas.microsoft.com/office/powerpoint/2010/main" val="190546492"/>
              </p:ext>
            </p:extLst>
          </p:nvPr>
        </p:nvGraphicFramePr>
        <p:xfrm>
          <a:off x="3437404" y="649878"/>
          <a:ext cx="2990893" cy="16165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Chart 33">
            <a:extLst>
              <a:ext uri="{FF2B5EF4-FFF2-40B4-BE49-F238E27FC236}">
                <a16:creationId xmlns:a16="http://schemas.microsoft.com/office/drawing/2014/main" id="{ECA1A9AF-C347-4615-A007-BAD84CDF53EC}"/>
              </a:ext>
            </a:extLst>
          </p:cNvPr>
          <p:cNvGraphicFramePr/>
          <p:nvPr>
            <p:extLst>
              <p:ext uri="{D42A27DB-BD31-4B8C-83A1-F6EECF244321}">
                <p14:modId xmlns:p14="http://schemas.microsoft.com/office/powerpoint/2010/main" val="1490521716"/>
              </p:ext>
            </p:extLst>
          </p:nvPr>
        </p:nvGraphicFramePr>
        <p:xfrm>
          <a:off x="163978" y="2818822"/>
          <a:ext cx="3336271" cy="1674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Chart 34">
            <a:extLst>
              <a:ext uri="{FF2B5EF4-FFF2-40B4-BE49-F238E27FC236}">
                <a16:creationId xmlns:a16="http://schemas.microsoft.com/office/drawing/2014/main" id="{5A369250-8E82-4C4B-871E-E679B6709524}"/>
              </a:ext>
            </a:extLst>
          </p:cNvPr>
          <p:cNvGraphicFramePr/>
          <p:nvPr>
            <p:extLst>
              <p:ext uri="{D42A27DB-BD31-4B8C-83A1-F6EECF244321}">
                <p14:modId xmlns:p14="http://schemas.microsoft.com/office/powerpoint/2010/main" val="3420383277"/>
              </p:ext>
            </p:extLst>
          </p:nvPr>
        </p:nvGraphicFramePr>
        <p:xfrm>
          <a:off x="159577" y="646378"/>
          <a:ext cx="3450500" cy="1594916"/>
        </p:xfrm>
        <a:graphic>
          <a:graphicData uri="http://schemas.openxmlformats.org/drawingml/2006/chart">
            <c:chart xmlns:c="http://schemas.openxmlformats.org/drawingml/2006/chart" xmlns:r="http://schemas.openxmlformats.org/officeDocument/2006/relationships" r:id="rId5"/>
          </a:graphicData>
        </a:graphic>
      </p:graphicFrame>
      <p:sp>
        <p:nvSpPr>
          <p:cNvPr id="39" name="Rectangle 38">
            <a:extLst>
              <a:ext uri="{FF2B5EF4-FFF2-40B4-BE49-F238E27FC236}">
                <a16:creationId xmlns:a16="http://schemas.microsoft.com/office/drawing/2014/main" id="{577A440D-86D0-422E-839D-F40C37AD138D}"/>
              </a:ext>
            </a:extLst>
          </p:cNvPr>
          <p:cNvSpPr/>
          <p:nvPr/>
        </p:nvSpPr>
        <p:spPr>
          <a:xfrm>
            <a:off x="595970" y="1710562"/>
            <a:ext cx="359461" cy="17150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ts val="840"/>
              </a:lnSpc>
            </a:pPr>
            <a:r>
              <a:rPr lang="en-US" sz="600" b="1" dirty="0">
                <a:latin typeface="Open Sans" panose="020B0606030504020204" pitchFamily="34" charset="0"/>
                <a:ea typeface="Open Sans" panose="020B0606030504020204" pitchFamily="34" charset="0"/>
                <a:cs typeface="Open Sans" panose="020B0606030504020204" pitchFamily="34" charset="0"/>
              </a:rPr>
              <a:t>FY21</a:t>
            </a:r>
            <a:endParaRPr lang="en-US"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E643A96E-F60F-4EF0-B2D4-6809DE133177}"/>
              </a:ext>
            </a:extLst>
          </p:cNvPr>
          <p:cNvSpPr/>
          <p:nvPr/>
        </p:nvSpPr>
        <p:spPr>
          <a:xfrm>
            <a:off x="194134" y="1711566"/>
            <a:ext cx="359461" cy="17150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ts val="840"/>
              </a:lnSpc>
            </a:pPr>
            <a:r>
              <a:rPr lang="en-US" sz="600" b="1" dirty="0">
                <a:latin typeface="Open Sans" panose="020B0606030504020204" pitchFamily="34" charset="0"/>
                <a:ea typeface="Open Sans" panose="020B0606030504020204" pitchFamily="34" charset="0"/>
                <a:cs typeface="Open Sans" panose="020B0606030504020204" pitchFamily="34" charset="0"/>
              </a:rPr>
              <a:t>FY22</a:t>
            </a:r>
            <a:endParaRPr lang="en-US"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Text Placeholder 3">
            <a:extLst>
              <a:ext uri="{FF2B5EF4-FFF2-40B4-BE49-F238E27FC236}">
                <a16:creationId xmlns:a16="http://schemas.microsoft.com/office/drawing/2014/main" id="{11E96920-32E4-452B-98AC-59687CCAFFC7}"/>
              </a:ext>
            </a:extLst>
          </p:cNvPr>
          <p:cNvSpPr txBox="1">
            <a:spLocks/>
          </p:cNvSpPr>
          <p:nvPr/>
        </p:nvSpPr>
        <p:spPr>
          <a:xfrm>
            <a:off x="166759" y="2086787"/>
            <a:ext cx="1182845" cy="313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CEA.</a:t>
            </a:r>
          </a:p>
        </p:txBody>
      </p:sp>
      <p:sp>
        <p:nvSpPr>
          <p:cNvPr id="43" name="Text Placeholder 5">
            <a:extLst>
              <a:ext uri="{FF2B5EF4-FFF2-40B4-BE49-F238E27FC236}">
                <a16:creationId xmlns:a16="http://schemas.microsoft.com/office/drawing/2014/main" id="{755C0AF1-04C5-4A61-AD90-3B1A677A7D23}"/>
              </a:ext>
            </a:extLst>
          </p:cNvPr>
          <p:cNvSpPr txBox="1">
            <a:spLocks/>
          </p:cNvSpPr>
          <p:nvPr/>
        </p:nvSpPr>
        <p:spPr>
          <a:xfrm>
            <a:off x="114861" y="2338081"/>
            <a:ext cx="3336271" cy="480741"/>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Quarterly peak power demand in FY22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consistently surpassed FY21 and FY20 levels; it touched the 200 GW mark in Q2 and Q4. With improved economic activity, </a:t>
            </a:r>
            <a:r>
              <a:rPr lang="en-US" sz="700" dirty="0">
                <a:solidFill>
                  <a:srgbClr val="575756"/>
                </a:solidFill>
                <a:latin typeface="Open Sans"/>
                <a:ea typeface="Open Sans"/>
                <a:cs typeface="Open Sans"/>
                <a:sym typeface="Open Sans"/>
              </a:rPr>
              <a:t>lower-than-normal monsoons and the early onset of summer,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average electricity demand</a:t>
            </a:r>
            <a:r>
              <a:rPr lang="en-US" sz="700" dirty="0">
                <a:solidFill>
                  <a:srgbClr val="575756"/>
                </a:solidFill>
                <a:latin typeface="Open Sans"/>
                <a:ea typeface="Open Sans"/>
                <a:cs typeface="Open Sans"/>
                <a:sym typeface="Open Sans"/>
              </a:rPr>
              <a:t> saw an</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uptick of 7% in FY22 (vs FY21).</a:t>
            </a:r>
            <a:endPar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 Placeholder 5">
            <a:extLst>
              <a:ext uri="{FF2B5EF4-FFF2-40B4-BE49-F238E27FC236}">
                <a16:creationId xmlns:a16="http://schemas.microsoft.com/office/drawing/2014/main" id="{2218C34E-E630-4020-9087-F0831F5106A2}"/>
              </a:ext>
            </a:extLst>
          </p:cNvPr>
          <p:cNvSpPr txBox="1">
            <a:spLocks/>
          </p:cNvSpPr>
          <p:nvPr/>
        </p:nvSpPr>
        <p:spPr>
          <a:xfrm>
            <a:off x="169776" y="4577798"/>
            <a:ext cx="3194215" cy="492434"/>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0"/>
              </a:spcBef>
              <a:spcAft>
                <a:spcPts val="1000"/>
              </a:spcAft>
            </a:pPr>
            <a:r>
              <a:rPr lang="en-US"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Day-ahead market (DAM) </a:t>
            </a:r>
            <a:r>
              <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achieved 65,151 million kWh volume in FY22 registering a 7.8% growth (vs FY21). The year saw a considerable hike in prices with electricity demand rising notably and high-priced imported coal and gas for the merchant power capacity supplying through DAM.</a:t>
            </a:r>
          </a:p>
        </p:txBody>
      </p:sp>
      <p:sp>
        <p:nvSpPr>
          <p:cNvPr id="59" name="Text Placeholder 3">
            <a:extLst>
              <a:ext uri="{FF2B5EF4-FFF2-40B4-BE49-F238E27FC236}">
                <a16:creationId xmlns:a16="http://schemas.microsoft.com/office/drawing/2014/main" id="{D23CE4F6-3DFE-413E-BB57-1EEA62D0886A}"/>
              </a:ext>
            </a:extLst>
          </p:cNvPr>
          <p:cNvSpPr txBox="1">
            <a:spLocks/>
          </p:cNvSpPr>
          <p:nvPr/>
        </p:nvSpPr>
        <p:spPr>
          <a:xfrm>
            <a:off x="3478400" y="2086043"/>
            <a:ext cx="2841835" cy="3280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Indian Energy Exchange (IEX). *Day-ahead contingency.</a:t>
            </a:r>
          </a:p>
        </p:txBody>
      </p:sp>
      <p:sp>
        <p:nvSpPr>
          <p:cNvPr id="60" name="Text Placeholder 5">
            <a:extLst>
              <a:ext uri="{FF2B5EF4-FFF2-40B4-BE49-F238E27FC236}">
                <a16:creationId xmlns:a16="http://schemas.microsoft.com/office/drawing/2014/main" id="{4A24541D-607B-41C1-8E53-C354AF337231}"/>
              </a:ext>
            </a:extLst>
          </p:cNvPr>
          <p:cNvSpPr txBox="1">
            <a:spLocks/>
          </p:cNvSpPr>
          <p:nvPr/>
        </p:nvSpPr>
        <p:spPr>
          <a:xfrm>
            <a:off x="3315098" y="2344154"/>
            <a:ext cx="2830590" cy="487559"/>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Green term–ahead market (GTAM)</a:t>
            </a:r>
            <a:r>
              <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achieved 3,933 million kWh traded volume in FY22, seeing a 403% growth in FY22 (vs FY21). Q4 FY22 saw a notable increase in prices owing to low supply-side volumes due to the low solar-wind season.</a:t>
            </a:r>
            <a:endParaRPr lang="en-US"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Text Placeholder 3">
            <a:extLst>
              <a:ext uri="{FF2B5EF4-FFF2-40B4-BE49-F238E27FC236}">
                <a16:creationId xmlns:a16="http://schemas.microsoft.com/office/drawing/2014/main" id="{EFCC57C9-656B-4C36-B575-5806844FAEA2}"/>
              </a:ext>
            </a:extLst>
          </p:cNvPr>
          <p:cNvSpPr txBox="1">
            <a:spLocks/>
          </p:cNvSpPr>
          <p:nvPr/>
        </p:nvSpPr>
        <p:spPr>
          <a:xfrm>
            <a:off x="3478400" y="4329370"/>
            <a:ext cx="1182845" cy="313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1pPr>
            <a:lvl2pPr marL="914400" marR="0" lvl="1"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3pPr>
            <a:lvl4pPr marL="1828800" marR="0" lvl="3"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4pPr>
            <a:lvl5pPr marL="2286000" marR="0" lvl="4"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5pPr>
            <a:lvl6pPr marL="2743200" marR="0" lvl="5"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6pPr>
            <a:lvl7pPr marL="3200400" marR="0" lvl="6"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7pPr>
            <a:lvl8pPr marL="3657600" marR="0" lvl="7"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8pPr>
            <a:lvl9pPr marL="4114800" marR="0" lvl="8" indent="-355600" algn="l" rtl="0">
              <a:lnSpc>
                <a:spcPct val="100000"/>
              </a:lnSpc>
              <a:spcBef>
                <a:spcPts val="0"/>
              </a:spcBef>
              <a:spcAft>
                <a:spcPts val="0"/>
              </a:spcAft>
              <a:buClr>
                <a:schemeClr val="lt1"/>
              </a:buClr>
              <a:buSzPts val="2000"/>
              <a:buFont typeface="Open Sans"/>
              <a:buChar char="■"/>
              <a:defRPr sz="2000" b="0" i="0" u="none" strike="noStrike" cap="none">
                <a:solidFill>
                  <a:schemeClr val="lt1"/>
                </a:solidFill>
                <a:latin typeface="Open Sans"/>
                <a:ea typeface="Open Sans"/>
                <a:cs typeface="Open Sans"/>
                <a:sym typeface="Open Sans"/>
              </a:defRPr>
            </a:lvl9pPr>
          </a:lstStyle>
          <a:p>
            <a:pPr marL="101600" indent="0">
              <a:buFont typeface="Open Sans"/>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IEX.</a:t>
            </a:r>
          </a:p>
        </p:txBody>
      </p:sp>
      <p:graphicFrame>
        <p:nvGraphicFramePr>
          <p:cNvPr id="64" name="Chart 63">
            <a:extLst>
              <a:ext uri="{FF2B5EF4-FFF2-40B4-BE49-F238E27FC236}">
                <a16:creationId xmlns:a16="http://schemas.microsoft.com/office/drawing/2014/main" id="{76B21B92-B384-4EE8-895A-40D4D220F591}"/>
              </a:ext>
            </a:extLst>
          </p:cNvPr>
          <p:cNvGraphicFramePr/>
          <p:nvPr>
            <p:extLst>
              <p:ext uri="{D42A27DB-BD31-4B8C-83A1-F6EECF244321}">
                <p14:modId xmlns:p14="http://schemas.microsoft.com/office/powerpoint/2010/main" val="2003197365"/>
              </p:ext>
            </p:extLst>
          </p:nvPr>
        </p:nvGraphicFramePr>
        <p:xfrm>
          <a:off x="3437403" y="2823021"/>
          <a:ext cx="2990893" cy="1648690"/>
        </p:xfrm>
        <a:graphic>
          <a:graphicData uri="http://schemas.openxmlformats.org/drawingml/2006/chart">
            <c:chart xmlns:c="http://schemas.openxmlformats.org/drawingml/2006/chart" xmlns:r="http://schemas.openxmlformats.org/officeDocument/2006/relationships" r:id="rId6"/>
          </a:graphicData>
        </a:graphic>
      </p:graphicFrame>
      <p:sp>
        <p:nvSpPr>
          <p:cNvPr id="65" name="Text Placeholder 5">
            <a:extLst>
              <a:ext uri="{FF2B5EF4-FFF2-40B4-BE49-F238E27FC236}">
                <a16:creationId xmlns:a16="http://schemas.microsoft.com/office/drawing/2014/main" id="{BC7A049D-C0CC-46EC-8464-BE4774B435D6}"/>
              </a:ext>
            </a:extLst>
          </p:cNvPr>
          <p:cNvSpPr txBox="1">
            <a:spLocks/>
          </p:cNvSpPr>
          <p:nvPr/>
        </p:nvSpPr>
        <p:spPr>
          <a:xfrm>
            <a:off x="3315098" y="4583128"/>
            <a:ext cx="3170205" cy="604642"/>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0"/>
              </a:spcBef>
              <a:spcAft>
                <a:spcPts val="1000"/>
              </a:spcAft>
            </a:pPr>
            <a:r>
              <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 FY22, the real-time market (RTM) traded 19,910 million kWh, registering a 110% growth in FY22 (vs FY21). Since its inception, </a:t>
            </a:r>
            <a:r>
              <a:rPr lang="en-US" sz="7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discoms</a:t>
            </a:r>
            <a:r>
              <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have been tapping into the RTM for power demand-supply balancing in real-time.</a:t>
            </a:r>
          </a:p>
        </p:txBody>
      </p:sp>
    </p:spTree>
    <p:extLst>
      <p:ext uri="{BB962C8B-B14F-4D97-AF65-F5344CB8AC3E}">
        <p14:creationId xmlns:p14="http://schemas.microsoft.com/office/powerpoint/2010/main" val="34933442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heme/theme1.xml><?xml version="1.0" encoding="utf-8"?>
<a:theme xmlns:a="http://schemas.openxmlformats.org/drawingml/2006/main" name="Mercutio template">
  <a:themeElements>
    <a:clrScheme name="Custom 9">
      <a:dk1>
        <a:srgbClr val="000000"/>
      </a:dk1>
      <a:lt1>
        <a:srgbClr val="FFFFFF"/>
      </a:lt1>
      <a:dk2>
        <a:srgbClr val="666666"/>
      </a:dk2>
      <a:lt2>
        <a:srgbClr val="EFEFEF"/>
      </a:lt2>
      <a:accent1>
        <a:srgbClr val="45AFDC"/>
      </a:accent1>
      <a:accent2>
        <a:srgbClr val="1D98C7"/>
      </a:accent2>
      <a:accent3>
        <a:srgbClr val="ED9E46"/>
      </a:accent3>
      <a:accent4>
        <a:srgbClr val="FFC800"/>
      </a:accent4>
      <a:accent5>
        <a:srgbClr val="CCCCCC"/>
      </a:accent5>
      <a:accent6>
        <a:srgbClr val="EFEFEF"/>
      </a:accent6>
      <a:hlink>
        <a:srgbClr val="666666"/>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64495</TotalTime>
  <Words>6676</Words>
  <Application>Microsoft Macintosh PowerPoint</Application>
  <PresentationFormat>On-screen Show (16:9)</PresentationFormat>
  <Paragraphs>954</Paragraphs>
  <Slides>22</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Montserrat</vt:lpstr>
      <vt:lpstr>Open Sans</vt:lpstr>
      <vt:lpstr>Calibri</vt:lpstr>
      <vt:lpstr>Arial</vt:lpstr>
      <vt:lpstr>Montserrat Alternates Black</vt:lpstr>
      <vt:lpstr>Times New Roman</vt:lpstr>
      <vt:lpstr>Mercutio template</vt:lpstr>
      <vt:lpstr>CEEW-CEF Market Handbook 2021-22 (Annual issue)</vt:lpstr>
      <vt:lpstr>CEEW-CEF Market Handbook</vt:lpstr>
      <vt:lpstr>Contents</vt:lpstr>
      <vt:lpstr>Generation capacity: solar capacity crossed the 50 GW mark in FY22; the share of RE in total power capacity added in FY22 was 89.1%</vt:lpstr>
      <vt:lpstr>Energy mix: despite an increase in the share of RE in the generation mix in FY22, the share of RE + hydro remained almost constant; the share of coal/lignite up</vt:lpstr>
      <vt:lpstr>Coal phase-out: net coal capacity addition declined by 33.4% in FY22 compared to FY21 </vt:lpstr>
      <vt:lpstr>RE auctions: SECI’s RE + thermal/hydro round-the-clock (RTC) power, solar + ESS and wind-solar hybrid bids were notable additions to the RE auction formats</vt:lpstr>
      <vt:lpstr>Discom payables: amount overdue by discoms increased by 32% in FY22 </vt:lpstr>
      <vt:lpstr>Power markets: Q4 FY22 witnessed a steep rise in electricity demand similar to Q2 FY22; day-ahead market prices hit a 13-year high on IEX in March 2022</vt:lpstr>
      <vt:lpstr>Policy and regulatory developments: CERC approved the introduction of hydropower contracts in GTAM; MoP notified Green Hydrogen Policy; MNRE revised the ALMM list five times in FY22</vt:lpstr>
      <vt:lpstr>Renewable energy finance: market concentration in RE auctions declined slightly in FY22 compared to FY21</vt:lpstr>
      <vt:lpstr>Renewable energy finance: most RE stocks notably outperformed the market in FY22; NYSE listed Azure Power’s share price dropped with a widening quarterly net loss in FY22</vt:lpstr>
      <vt:lpstr>Renewable energy finance: ~USD 4.94 billion raised through green bonds in FY22 to refinance existing costlier debt</vt:lpstr>
      <vt:lpstr>PowerPoint Presentation</vt:lpstr>
      <vt:lpstr>PowerPoint Presentation</vt:lpstr>
      <vt:lpstr>Thank you</vt:lpstr>
      <vt:lpstr>Annexure I: Green bond issuances</vt:lpstr>
      <vt:lpstr>PowerPoint Presentation</vt:lpstr>
      <vt:lpstr>PowerPoint Presentation</vt:lpstr>
      <vt:lpstr>About us: CEEW is among Asia’s leading policy research institutions</vt:lpstr>
      <vt:lpstr>CEEW Centre for Energy Finance</vt:lpstr>
      <vt:lpstr>Our recent publications, dashboards and tools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CEF Market Handbook Q1 2020-21</dc:title>
  <dc:creator>user</dc:creator>
  <cp:lastModifiedBy>Nikhil Sharma</cp:lastModifiedBy>
  <cp:revision>2400</cp:revision>
  <dcterms:modified xsi:type="dcterms:W3CDTF">2022-05-04T04:46:29Z</dcterms:modified>
</cp:coreProperties>
</file>