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4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5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7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</p:sldMasterIdLst>
  <p:notesMasterIdLst>
    <p:notesMasterId r:id="rId24"/>
  </p:notesMasterIdLst>
  <p:sldIdLst>
    <p:sldId id="256" r:id="rId2"/>
    <p:sldId id="295" r:id="rId3"/>
    <p:sldId id="307" r:id="rId4"/>
    <p:sldId id="294" r:id="rId5"/>
    <p:sldId id="290" r:id="rId6"/>
    <p:sldId id="291" r:id="rId7"/>
    <p:sldId id="292" r:id="rId8"/>
    <p:sldId id="293" r:id="rId9"/>
    <p:sldId id="296" r:id="rId10"/>
    <p:sldId id="297" r:id="rId11"/>
    <p:sldId id="298" r:id="rId12"/>
    <p:sldId id="288" r:id="rId13"/>
    <p:sldId id="299" r:id="rId14"/>
    <p:sldId id="289" r:id="rId15"/>
    <p:sldId id="300" r:id="rId16"/>
    <p:sldId id="287" r:id="rId17"/>
    <p:sldId id="301" r:id="rId18"/>
    <p:sldId id="309" r:id="rId19"/>
    <p:sldId id="310" r:id="rId20"/>
    <p:sldId id="306" r:id="rId21"/>
    <p:sldId id="273" r:id="rId22"/>
    <p:sldId id="311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Alternates Black" panose="020B0604020202020204" charset="0"/>
      <p:bold r:id="rId33"/>
      <p:italic r:id="rId34"/>
      <p:boldItalic r:id="rId35"/>
    </p:embeddedFont>
    <p:embeddedFont>
      <p:font typeface="Open Sans" panose="020B060402020202020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58" userDrawn="1">
          <p15:clr>
            <a:srgbClr val="A4A3A4"/>
          </p15:clr>
        </p15:guide>
        <p15:guide id="2" pos="204" userDrawn="1">
          <p15:clr>
            <a:srgbClr val="A4A3A4"/>
          </p15:clr>
        </p15:guide>
        <p15:guide id="3" pos="40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Gagan Sidhu" initials="GS" lastIdx="71" clrIdx="6">
    <p:extLst>
      <p:ext uri="{19B8F6BF-5375-455C-9EA6-DF929625EA0E}">
        <p15:presenceInfo xmlns:p15="http://schemas.microsoft.com/office/powerpoint/2012/main" userId="Gagan Sidhu" providerId="None"/>
      </p:ext>
    </p:extLst>
  </p:cmAuthor>
  <p:cmAuthor id="1" name="Karan KOCHHAR" initials="KK" lastIdx="4" clrIdx="0">
    <p:extLst>
      <p:ext uri="{19B8F6BF-5375-455C-9EA6-DF929625EA0E}">
        <p15:presenceInfo xmlns:p15="http://schemas.microsoft.com/office/powerpoint/2012/main" userId="S::karan.kochhar@sciencespo.fr::a2319d07-58c5-4372-b9c5-4b2a0bf2e7e7" providerId="AD"/>
      </p:ext>
    </p:extLst>
  </p:cmAuthor>
  <p:cmAuthor id="8" name="Vaibhav Pratap Singh" initials="VPS" lastIdx="34" clrIdx="7">
    <p:extLst>
      <p:ext uri="{19B8F6BF-5375-455C-9EA6-DF929625EA0E}">
        <p15:presenceInfo xmlns:p15="http://schemas.microsoft.com/office/powerpoint/2012/main" userId="Vaibhav Pratap Singh" providerId="None"/>
      </p:ext>
    </p:extLst>
  </p:cmAuthor>
  <p:cmAuthor id="2" name="Nikhil Sharma" initials="NS" lastIdx="122" clrIdx="1">
    <p:extLst>
      <p:ext uri="{19B8F6BF-5375-455C-9EA6-DF929625EA0E}">
        <p15:presenceInfo xmlns:p15="http://schemas.microsoft.com/office/powerpoint/2012/main" userId="de5b72ed28523274" providerId="Windows Live"/>
      </p:ext>
    </p:extLst>
  </p:cmAuthor>
  <p:cmAuthor id="3" name="Gagan" initials="GS" lastIdx="57" clrIdx="2">
    <p:extLst>
      <p:ext uri="{19B8F6BF-5375-455C-9EA6-DF929625EA0E}">
        <p15:presenceInfo xmlns:p15="http://schemas.microsoft.com/office/powerpoint/2012/main" userId="Gagan" providerId="None"/>
      </p:ext>
    </p:extLst>
  </p:cmAuthor>
  <p:cmAuthor id="4" name="Ruchita Shah" initials="RS" lastIdx="35" clrIdx="3">
    <p:extLst>
      <p:ext uri="{19B8F6BF-5375-455C-9EA6-DF929625EA0E}">
        <p15:presenceInfo xmlns:p15="http://schemas.microsoft.com/office/powerpoint/2012/main" userId="30e7d77e4c3ed510" providerId="Windows Live"/>
      </p:ext>
    </p:extLst>
  </p:cmAuthor>
  <p:cmAuthor id="5" name="Rishabh Jain" initials="RJ" lastIdx="22" clrIdx="4">
    <p:extLst>
      <p:ext uri="{19B8F6BF-5375-455C-9EA6-DF929625EA0E}">
        <p15:presenceInfo xmlns:p15="http://schemas.microsoft.com/office/powerpoint/2012/main" userId="Rishabh Jain" providerId="None"/>
      </p:ext>
    </p:extLst>
  </p:cmAuthor>
  <p:cmAuthor id="6" name="Ruchita Shah" initials="U1" lastIdx="171" clrIdx="5">
    <p:extLst>
      <p:ext uri="{19B8F6BF-5375-455C-9EA6-DF929625EA0E}">
        <p15:presenceInfo xmlns:p15="http://schemas.microsoft.com/office/powerpoint/2012/main" userId="15c7d9e0046a23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9F1"/>
    <a:srgbClr val="9D9D9C"/>
    <a:srgbClr val="575756"/>
    <a:srgbClr val="D5D7DC"/>
    <a:srgbClr val="1D98C7"/>
    <a:srgbClr val="C3E5F5"/>
    <a:srgbClr val="009CD8"/>
    <a:srgbClr val="87BD41"/>
    <a:srgbClr val="EA5813"/>
    <a:srgbClr val="71C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46D0CE-00F5-4CA8-8A96-05B901224D37}">
  <a:tblStyle styleId="{5F46D0CE-00F5-4CA8-8A96-05B901224D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6197" autoAdjust="0"/>
  </p:normalViewPr>
  <p:slideViewPr>
    <p:cSldViewPr snapToGrid="0">
      <p:cViewPr varScale="1">
        <p:scale>
          <a:sx n="84" d="100"/>
          <a:sy n="84" d="100"/>
        </p:scale>
        <p:origin x="656" y="52"/>
      </p:cViewPr>
      <p:guideLst>
        <p:guide orient="horz" pos="2958"/>
        <p:guide pos="204"/>
        <p:guide pos="40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Installed capacity mix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(GW)</a:t>
            </a:r>
          </a:p>
        </c:rich>
      </c:tx>
      <c:layout>
        <c:manualLayout>
          <c:xMode val="edge"/>
          <c:yMode val="edge"/>
          <c:x val="2.0626691755670479E-3"/>
          <c:y val="5.3427882455293063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5.1987125225483197E-2"/>
          <c:y val="0.12765519748123294"/>
          <c:w val="0.93753316757793503"/>
          <c:h val="0.7290726770650508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Coal/Lignite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4EA8086-FBEF-3749-97AC-0F545D306E23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1443A2B0-9A40-8443-94C3-CD578F88D49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A98-4DB0-B0E2-52B371FAEEB9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6DDEDF1-C41B-E243-998F-F4D1EBA7FE2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7E44B9E-6BE0-744D-A4B8-10F9499CEC83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A98-4DB0-B0E2-52B371FAEEB9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7D5E220-FD10-B44A-AD33-EDB52F5A5E6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FD289BF-8A6C-8D40-9D84-24B0BE3913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A98-4DB0-B0E2-52B371FAEEB9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28E1C1B1-DFC1-FA4E-BD1A-D45C8A1DAB12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B9C27F9F-07D5-AB4C-864C-4343AA221FD5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A98-4DB0-B0E2-52B371FAEEB9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5B88810-8BD6-B045-A753-15B043917B9F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D713A6A-4321-EA44-92FB-BB273045419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A98-4DB0-B0E2-52B371FAEEB9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64F7C0B2-9F2D-FA4F-BEFF-3D1729EAE02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A10E9AE7-8405-0545-8661-2B9FEF559B42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A98-4DB0-B0E2-52B371FAEEB9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A5AE087-35F6-0E47-A8A0-DC399ABE81EC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3776A8AD-13E0-824B-8FDF-ADC432FC85E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3A98-4DB0-B0E2-52B371FAEEB9}"/>
                </c:ext>
              </c:extLst>
            </c:dLbl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70BA899-6477-2741-A223-11AEA6071B5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40A7C65-42DD-7C47-A8CB-58135E168631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A98-4DB0-B0E2-52B371FAEEB9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98211FA-11C5-7546-B685-29739630F4F3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1D0AA0C-3079-F84E-B110-7A62CE42711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A98-4DB0-B0E2-52B371FAEEB9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BDB180E-2397-5B47-AA31-0678937554DD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8095CC1-4A35-2B4B-9430-AD807C115B7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A98-4DB0-B0E2-52B371FAEEB9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4F03AC1-462E-D34E-B250-B51759BFD030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80CC9691-F65D-DD4A-BA7C-F7B10FCE394D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3A98-4DB0-B0E2-52B371FAEEB9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D14062A-71DD-CF40-AADB-07EC9A45E43E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40F1712C-B31B-B045-9715-428778AA07DC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A98-4DB0-B0E2-52B371FAEEB9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0BFB6CC2-B17A-8944-8F23-E638B2BBB897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18EF8B80-5FCC-2943-8990-87F6B59794F9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3A98-4DB0-B0E2-52B371FAEEB9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438C7FE-F043-1C4F-BF9E-93FF40FA57F1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BEB5314-C5A0-634E-B0FE-F9FBE1CBB6D8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A98-4DB0-B0E2-52B371FAEEB9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0B58381-C327-B846-A725-B1BF99ACA28A}" type="CELLRANG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AB5ECBD-A478-5242-8A7E-8B7414FCA26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3A98-4DB0-B0E2-52B371FAEEB9}"/>
                </c:ext>
              </c:extLst>
            </c:dLbl>
            <c:dLbl>
              <c:idx val="15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53.3%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F3E3C17D-07CB-9647-B64F-559A31DA03F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A98-4DB0-B0E2-52B371FAEEB9}"/>
                </c:ext>
              </c:extLst>
            </c:dLbl>
            <c:dLbl>
              <c:idx val="1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52.7%</a:t>
                    </a:r>
                    <a:fld id="{C27EB0BB-B8B4-EE43-B336-D13769EE855A}" type="CELLRANG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BEA6E3D-98DE-EA43-9C49-CCBF7BEE5CBA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3A98-4DB0-B0E2-52B371FAEEB9}"/>
                </c:ext>
              </c:extLst>
            </c:dLbl>
            <c:dLbl>
              <c:idx val="1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52.2%</a:t>
                    </a:r>
                    <a:fld id="{5064B3B9-6C15-ED41-93CB-BE0B9CD315B4}" type="CELLRANG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9913F9A-A203-5641-8967-90DAEE62373E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A98-4DB0-B0E2-52B371FAEEB9}"/>
                </c:ext>
              </c:extLst>
            </c:dLbl>
            <c:dLbl>
              <c:idx val="1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51.7%</a:t>
                    </a: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CD2F0D60-21AF-4F60-A692-F65FB934B03C}" type="VALU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7E2B-4609-9136-8EED0B081711}"/>
                </c:ext>
              </c:extLst>
            </c:dLbl>
            <c:dLbl>
              <c:idx val="19"/>
              <c:layout>
                <c:manualLayout>
                  <c:x val="2.0316785071930218E-3"/>
                  <c:y val="5.342788245529208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51.5%</a:t>
                    </a:r>
                  </a:p>
                  <a:p>
                    <a:pPr>
                      <a:defRPr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533904EE-96ED-4A73-AA97-1A5338DE6C43}" type="VALUE">
                      <a:rPr lang="en-US" smtClean="0">
                        <a:solidFill>
                          <a:schemeClr val="bg1"/>
                        </a:solidFill>
                      </a:rPr>
                      <a:pPr>
                        <a:defRPr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9BF-4306-9BDB-0EB937EF5971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 rtl="0">
                      <a:defRPr lang="en-GB"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51.7%</a:t>
                    </a:r>
                  </a:p>
                  <a:p>
                    <a:pPr algn="ctr" rtl="0">
                      <a:defRPr lang="en-GB" sz="600" b="1" i="0" u="none" strike="noStrike" kern="1200" baseline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92F5D4E1-F760-4E73-98A8-2A6FA0ED7BAC}" type="VALUE">
                      <a:rPr lang="en-US" smtClean="0"/>
                      <a:pPr algn="ctr" rtl="0">
                        <a:defRPr lang="en-GB" sz="600" b="1" i="0" u="none" strike="noStrike" kern="1200" baseline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solidFill>
                  <a:srgbClr val="009CD8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8C47-4604-86AF-A922F7D96932}"/>
                </c:ext>
              </c:extLst>
            </c:dLbl>
            <c:spPr>
              <a:solidFill>
                <a:srgbClr val="009CD8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20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Q1 FY21</c:v>
                </c:pt>
                <c:pt idx="10">
                  <c:v>Q2 FY21</c:v>
                </c:pt>
                <c:pt idx="11">
                  <c:v>Q3 FY21</c:v>
                </c:pt>
                <c:pt idx="12">
                  <c:v>Q4 FY21</c:v>
                </c:pt>
                <c:pt idx="13">
                  <c:v>Q1 FY22</c:v>
                </c:pt>
                <c:pt idx="14">
                  <c:v>Q2 FY22</c:v>
                </c:pt>
                <c:pt idx="15">
                  <c:v>Q3 FY22</c:v>
                </c:pt>
                <c:pt idx="16">
                  <c:v>Q4 FY22</c:v>
                </c:pt>
                <c:pt idx="17">
                  <c:v>Q1 FY23</c:v>
                </c:pt>
                <c:pt idx="18">
                  <c:v>Q2 FY23</c:v>
                </c:pt>
                <c:pt idx="19">
                  <c:v>Q3 FY23</c:v>
                </c:pt>
              </c:strCache>
            </c:strRef>
          </c:cat>
          <c:val>
            <c:numRef>
              <c:f>Sheet1!$B$2:$B$23</c:f>
              <c:numCache>
                <c:formatCode>#,##0.0</c:formatCode>
                <c:ptCount val="20"/>
                <c:pt idx="0">
                  <c:v>112.02238</c:v>
                </c:pt>
                <c:pt idx="1">
                  <c:v>130.22089</c:v>
                </c:pt>
                <c:pt idx="2">
                  <c:v>145.27339000000001</c:v>
                </c:pt>
                <c:pt idx="3">
                  <c:v>164.63588000000001</c:v>
                </c:pt>
                <c:pt idx="4">
                  <c:v>185.17287999999999</c:v>
                </c:pt>
                <c:pt idx="5">
                  <c:v>192.16288</c:v>
                </c:pt>
                <c:pt idx="6">
                  <c:v>191.17150000000001</c:v>
                </c:pt>
                <c:pt idx="7">
                  <c:v>200.7045</c:v>
                </c:pt>
                <c:pt idx="8">
                  <c:v>205.34450000000001</c:v>
                </c:pt>
                <c:pt idx="9">
                  <c:v>205.40450000000001</c:v>
                </c:pt>
                <c:pt idx="10">
                  <c:v>205.8545</c:v>
                </c:pt>
                <c:pt idx="11">
                  <c:v>206.12450000000001</c:v>
                </c:pt>
                <c:pt idx="12" formatCode="0.0">
                  <c:v>209.2945</c:v>
                </c:pt>
                <c:pt idx="13" formatCode="0.0">
                  <c:v>208.62450000000001</c:v>
                </c:pt>
                <c:pt idx="14" formatCode="0.0">
                  <c:v>208.61449999999999</c:v>
                </c:pt>
                <c:pt idx="15" formatCode="0.0">
                  <c:v>209.80950000000001</c:v>
                </c:pt>
                <c:pt idx="16">
                  <c:v>210.6995</c:v>
                </c:pt>
                <c:pt idx="17">
                  <c:v>210.6995</c:v>
                </c:pt>
                <c:pt idx="18" formatCode="0.0">
                  <c:v>210.69949</c:v>
                </c:pt>
                <c:pt idx="19" formatCode="0.0">
                  <c:v>210.4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Sheet1!$I$2:$I$18</c15:f>
                <c15:dlblRangeCache>
                  <c:ptCount val="15"/>
                  <c:pt idx="0">
                    <c:v>56%</c:v>
                  </c:pt>
                  <c:pt idx="1">
                    <c:v>58%</c:v>
                  </c:pt>
                  <c:pt idx="2">
                    <c:v>60%</c:v>
                  </c:pt>
                  <c:pt idx="3">
                    <c:v>62%</c:v>
                  </c:pt>
                  <c:pt idx="4">
                    <c:v>62%</c:v>
                  </c:pt>
                  <c:pt idx="5">
                    <c:v>59%</c:v>
                  </c:pt>
                  <c:pt idx="6">
                    <c:v>57%</c:v>
                  </c:pt>
                  <c:pt idx="7">
                    <c:v>56%</c:v>
                  </c:pt>
                  <c:pt idx="8">
                    <c:v>55%</c:v>
                  </c:pt>
                  <c:pt idx="9">
                    <c:v>55.4%</c:v>
                  </c:pt>
                  <c:pt idx="10">
                    <c:v>55.2%</c:v>
                  </c:pt>
                  <c:pt idx="11">
                    <c:v>54.9%</c:v>
                  </c:pt>
                  <c:pt idx="12">
                    <c:v>54.8%</c:v>
                  </c:pt>
                  <c:pt idx="13">
                    <c:v>54.3%</c:v>
                  </c:pt>
                  <c:pt idx="14">
                    <c:v>53.6%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2-3A98-4DB0-B0E2-52B371FAEE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Gas/Diesel</c:v>
                </c:pt>
              </c:strCache>
            </c:strRef>
          </c:tx>
          <c:spPr>
            <a:solidFill>
              <a:srgbClr val="71C9EB"/>
            </a:solidFill>
            <a:ln>
              <a:noFill/>
            </a:ln>
            <a:effectLst/>
          </c:spPr>
          <c:invertIfNegative val="0"/>
          <c:cat>
            <c:strRef>
              <c:f>Sheet1!$A$2:$A$23</c:f>
              <c:strCache>
                <c:ptCount val="20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Q1 FY21</c:v>
                </c:pt>
                <c:pt idx="10">
                  <c:v>Q2 FY21</c:v>
                </c:pt>
                <c:pt idx="11">
                  <c:v>Q3 FY21</c:v>
                </c:pt>
                <c:pt idx="12">
                  <c:v>Q4 FY21</c:v>
                </c:pt>
                <c:pt idx="13">
                  <c:v>Q1 FY22</c:v>
                </c:pt>
                <c:pt idx="14">
                  <c:v>Q2 FY22</c:v>
                </c:pt>
                <c:pt idx="15">
                  <c:v>Q3 FY22</c:v>
                </c:pt>
                <c:pt idx="16">
                  <c:v>Q4 FY22</c:v>
                </c:pt>
                <c:pt idx="17">
                  <c:v>Q1 FY23</c:v>
                </c:pt>
                <c:pt idx="18">
                  <c:v>Q2 FY23</c:v>
                </c:pt>
                <c:pt idx="19">
                  <c:v>Q3 FY23</c:v>
                </c:pt>
              </c:strCache>
            </c:strRef>
          </c:cat>
          <c:val>
            <c:numRef>
              <c:f>Sheet1!$C$2:$C$23</c:f>
              <c:numCache>
                <c:formatCode>#,##0.0</c:formatCode>
                <c:ptCount val="20"/>
                <c:pt idx="0">
                  <c:v>19.5808</c:v>
                </c:pt>
                <c:pt idx="1">
                  <c:v>21.3096</c:v>
                </c:pt>
                <c:pt idx="2">
                  <c:v>22.9816</c:v>
                </c:pt>
                <c:pt idx="3">
                  <c:v>24.261900000000004</c:v>
                </c:pt>
                <c:pt idx="4">
                  <c:v>25.50216</c:v>
                </c:pt>
                <c:pt idx="5">
                  <c:v>26.167010000000001</c:v>
                </c:pt>
                <c:pt idx="6">
                  <c:v>25.73509</c:v>
                </c:pt>
                <c:pt idx="7">
                  <c:v>25.574850000000001</c:v>
                </c:pt>
                <c:pt idx="8">
                  <c:v>25.465069999999997</c:v>
                </c:pt>
                <c:pt idx="9">
                  <c:v>25.501219999999996</c:v>
                </c:pt>
                <c:pt idx="10">
                  <c:v>25.466219999999996</c:v>
                </c:pt>
                <c:pt idx="11">
                  <c:v>25.466219999999996</c:v>
                </c:pt>
                <c:pt idx="12">
                  <c:v>25.466219999999996</c:v>
                </c:pt>
                <c:pt idx="13">
                  <c:v>25.433717999999999</c:v>
                </c:pt>
                <c:pt idx="14" formatCode="0.0">
                  <c:v>25.408999999999999</c:v>
                </c:pt>
                <c:pt idx="15">
                  <c:v>25.408999999999999</c:v>
                </c:pt>
                <c:pt idx="16">
                  <c:v>25.4</c:v>
                </c:pt>
                <c:pt idx="17">
                  <c:v>25.4</c:v>
                </c:pt>
                <c:pt idx="18" formatCode="0.0">
                  <c:v>25.4</c:v>
                </c:pt>
                <c:pt idx="19" formatCode="0.0">
                  <c:v>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A98-4DB0-B0E2-52B371FAEE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cat>
            <c:strRef>
              <c:f>Sheet1!$A$2:$A$23</c:f>
              <c:strCache>
                <c:ptCount val="20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Q1 FY21</c:v>
                </c:pt>
                <c:pt idx="10">
                  <c:v>Q2 FY21</c:v>
                </c:pt>
                <c:pt idx="11">
                  <c:v>Q3 FY21</c:v>
                </c:pt>
                <c:pt idx="12">
                  <c:v>Q4 FY21</c:v>
                </c:pt>
                <c:pt idx="13">
                  <c:v>Q1 FY22</c:v>
                </c:pt>
                <c:pt idx="14">
                  <c:v>Q2 FY22</c:v>
                </c:pt>
                <c:pt idx="15">
                  <c:v>Q3 FY22</c:v>
                </c:pt>
                <c:pt idx="16">
                  <c:v>Q4 FY22</c:v>
                </c:pt>
                <c:pt idx="17">
                  <c:v>Q1 FY23</c:v>
                </c:pt>
                <c:pt idx="18">
                  <c:v>Q2 FY23</c:v>
                </c:pt>
                <c:pt idx="19">
                  <c:v>Q3 FY23</c:v>
                </c:pt>
              </c:strCache>
            </c:strRef>
          </c:cat>
          <c:val>
            <c:numRef>
              <c:f>Sheet1!$D$2:$D$23</c:f>
              <c:numCache>
                <c:formatCode>#,##0.0</c:formatCode>
                <c:ptCount val="20"/>
                <c:pt idx="0">
                  <c:v>4.78</c:v>
                </c:pt>
                <c:pt idx="1">
                  <c:v>4.78</c:v>
                </c:pt>
                <c:pt idx="2">
                  <c:v>4.78</c:v>
                </c:pt>
                <c:pt idx="3">
                  <c:v>5.78</c:v>
                </c:pt>
                <c:pt idx="4">
                  <c:v>5.78</c:v>
                </c:pt>
                <c:pt idx="5">
                  <c:v>6.78</c:v>
                </c:pt>
                <c:pt idx="6">
                  <c:v>6.78</c:v>
                </c:pt>
                <c:pt idx="7">
                  <c:v>6.78</c:v>
                </c:pt>
                <c:pt idx="8">
                  <c:v>6.78</c:v>
                </c:pt>
                <c:pt idx="9">
                  <c:v>6.78</c:v>
                </c:pt>
                <c:pt idx="10">
                  <c:v>6.78</c:v>
                </c:pt>
                <c:pt idx="11">
                  <c:v>6.78</c:v>
                </c:pt>
                <c:pt idx="12">
                  <c:v>6.8</c:v>
                </c:pt>
                <c:pt idx="13">
                  <c:v>6.78</c:v>
                </c:pt>
                <c:pt idx="14" formatCode="0.0">
                  <c:v>6.78</c:v>
                </c:pt>
                <c:pt idx="15">
                  <c:v>6.78</c:v>
                </c:pt>
                <c:pt idx="16">
                  <c:v>6.78</c:v>
                </c:pt>
                <c:pt idx="17">
                  <c:v>6.78</c:v>
                </c:pt>
                <c:pt idx="18">
                  <c:v>6.8</c:v>
                </c:pt>
                <c:pt idx="19">
                  <c:v>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A98-4DB0-B0E2-52B371FAEEB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DA56110-BCB1-2A4E-BF0A-F82164991886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BA1E22FE-C136-D84D-B856-834A757194DE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3A98-4DB0-B0E2-52B371FAEE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7C6426B-6DB2-B942-B746-31F7937ED6D0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13BF1219-C301-834F-A047-04A0C8C767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3A98-4DB0-B0E2-52B371FAEE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CE7C2FC-3A24-6245-A4E2-FC88E02D0767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0FE05C49-F3E8-E248-AD97-12235661CA92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3A98-4DB0-B0E2-52B371FAEE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1E414C2-145A-124A-BA0B-6E893FE36108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4901E6B7-589D-4749-9801-2DCF2030C8D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3A98-4DB0-B0E2-52B371FAEE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023954C-99C0-BC46-AC1B-94DEA5509CB1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98678022-9493-864A-89A3-DBBEA2AD9AB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3A98-4DB0-B0E2-52B371FAEEB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5B1D310D-2852-7C4D-8ABE-EA5F0ADDAFC8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08A09771-33F5-1F4E-BC9E-32A4AF6091A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3A98-4DB0-B0E2-52B371FAEEB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8F6CCA9-75D9-E643-B36E-802FD55499A8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61AE23A9-7C7A-F843-98B1-E0149C3D7906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3A98-4DB0-B0E2-52B371FAEEB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BEB0B1B-3AE9-E742-8644-615ECD4E0105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EB0E630A-F707-9247-8C7B-707F6C22D89C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3A98-4DB0-B0E2-52B371FAEEB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5E6C432-C364-494B-BCF5-C56F112A988D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FBC43A39-9D31-4545-A789-55448AC0A5B9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3A98-4DB0-B0E2-52B371FAEEB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2B9D189-7485-E84D-9EED-8DCA7A4B8524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C621ADFA-F0FA-5347-B5C2-D2E3BA1277BC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3A98-4DB0-B0E2-52B371FAEEB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B15D8F8-EE27-CE42-88DB-D5A2D3E4387E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846C8354-F770-5D40-957E-F918A1CB3FE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3A98-4DB0-B0E2-52B371FAEEB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03533F92-20EC-DF4E-8F9C-43ECBD19BDB5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C2F53084-02B0-4D43-A298-EE457164D63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0-3A98-4DB0-B0E2-52B371FAEEB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41A105C-2E5A-FF4E-8D07-CC23D1517F30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262991A3-E84B-274A-BF3D-9882FCADDE2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3A98-4DB0-B0E2-52B371FAEEB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BD0F7ADB-6ED2-1848-8B3B-A3870D117EFE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6D4B54EF-5502-DD45-B0D0-43D30484A46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3A98-4DB0-B0E2-52B371FAEEB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35DFA024-7865-5F4E-AB43-811187A17E12}" type="CELLRANGE">
                      <a:rPr lang="en-US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D2865EAE-B9EA-DF47-BAB6-B2374CFA72FB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3A98-4DB0-B0E2-52B371FAEEB9}"/>
                </c:ext>
              </c:extLst>
            </c:dLbl>
            <c:dLbl>
              <c:idx val="15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DBA47AB6-CBC1-9B4B-881D-E4B6FCE97571}" type="CELLRANGE">
                      <a:rPr lang="en-US" smtClean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11.8%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03912442-7810-2142-AADE-181C76B59EDD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3A98-4DB0-B0E2-52B371FAEEB9}"/>
                </c:ext>
              </c:extLst>
            </c:dLbl>
            <c:dLbl>
              <c:idx val="16"/>
              <c:layout>
                <c:manualLayout>
                  <c:x val="-2.044177081105059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11.7%</a:t>
                    </a:r>
                    <a:fld id="{C2A479F0-6D2B-0440-BC91-A8F16F78559F}" type="CELLRANGE">
                      <a:rPr lang="en-US" smtClean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9486431A-F1AE-D14F-94CE-40224D7A4483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3A98-4DB0-B0E2-52B371FAEEB9}"/>
                </c:ext>
              </c:extLst>
            </c:dLbl>
            <c:dLbl>
              <c:idx val="17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fld id="{DD76A210-CD6B-824E-8053-5D90A2EAEED8}" type="CELLRANGE">
                      <a:rPr lang="en-US" smtClean="0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11.6%</a:t>
                    </a:r>
                    <a:endParaRPr lang="en-US" baseline="0" dirty="0">
                      <a:solidFill>
                        <a:schemeClr val="bg1"/>
                      </a:solidFill>
                    </a:endParaRPr>
                  </a:p>
                  <a:p>
                    <a:fld id="{E473622E-AB9A-1C49-8DDF-2D2AA610DD2F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3A98-4DB0-B0E2-52B371FAEEB9}"/>
                </c:ext>
              </c:extLst>
            </c:dLbl>
            <c:dLbl>
              <c:idx val="18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600" b="1" i="0" u="none" strike="noStrike" kern="1200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11.5%</a:t>
                    </a:r>
                  </a:p>
                  <a:p>
                    <a:fld id="{C09146A5-7039-4CBB-ACB8-C135F45AEC11}" type="VALUE">
                      <a:rPr lang="en-US" sz="600" b="1" i="0" u="none" strike="noStrike" kern="1200" baseline="0" smtClean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E2B-4609-9136-8EED0B081711}"/>
                </c:ext>
              </c:extLst>
            </c:dLbl>
            <c:dLbl>
              <c:idx val="19"/>
              <c:layout>
                <c:manualLayout>
                  <c:x val="2.031678507192872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11.5%</a:t>
                    </a:r>
                  </a:p>
                  <a:p>
                    <a:fld id="{ADC7D525-797B-49FB-A50F-267212C99122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9BF-4306-9BDB-0EB937EF5971}"/>
                </c:ext>
              </c:extLst>
            </c:dLbl>
            <c:dLbl>
              <c:idx val="20"/>
              <c:layout>
                <c:manualLayout>
                  <c:x val="0"/>
                  <c:y val="-4.897499315405186E-1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11.5%</a:t>
                    </a:r>
                  </a:p>
                  <a:p>
                    <a:fld id="{B2711AC3-984E-43C1-86FB-190C653040F3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8C47-4604-86AF-A922F7D96932}"/>
                </c:ext>
              </c:extLst>
            </c:dLbl>
            <c:spPr>
              <a:solidFill>
                <a:srgbClr val="9D9D9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GB" sz="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20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Q1 FY21</c:v>
                </c:pt>
                <c:pt idx="10">
                  <c:v>Q2 FY21</c:v>
                </c:pt>
                <c:pt idx="11">
                  <c:v>Q3 FY21</c:v>
                </c:pt>
                <c:pt idx="12">
                  <c:v>Q4 FY21</c:v>
                </c:pt>
                <c:pt idx="13">
                  <c:v>Q1 FY22</c:v>
                </c:pt>
                <c:pt idx="14">
                  <c:v>Q2 FY22</c:v>
                </c:pt>
                <c:pt idx="15">
                  <c:v>Q3 FY22</c:v>
                </c:pt>
                <c:pt idx="16">
                  <c:v>Q4 FY22</c:v>
                </c:pt>
                <c:pt idx="17">
                  <c:v>Q1 FY23</c:v>
                </c:pt>
                <c:pt idx="18">
                  <c:v>Q2 FY23</c:v>
                </c:pt>
                <c:pt idx="19">
                  <c:v>Q3 FY23</c:v>
                </c:pt>
              </c:strCache>
            </c:strRef>
          </c:cat>
          <c:val>
            <c:numRef>
              <c:f>Sheet1!$E$2:$E$23</c:f>
              <c:numCache>
                <c:formatCode>#,##0.0</c:formatCode>
                <c:ptCount val="20"/>
                <c:pt idx="0">
                  <c:v>38.990400000000001</c:v>
                </c:pt>
                <c:pt idx="1">
                  <c:v>39.491399999999999</c:v>
                </c:pt>
                <c:pt idx="2">
                  <c:v>40.530999999999999</c:v>
                </c:pt>
                <c:pt idx="3">
                  <c:v>41.267429999999997</c:v>
                </c:pt>
                <c:pt idx="4">
                  <c:v>42.78342</c:v>
                </c:pt>
                <c:pt idx="5">
                  <c:v>44.47842</c:v>
                </c:pt>
                <c:pt idx="6">
                  <c:v>45.293419999999998</c:v>
                </c:pt>
                <c:pt idx="7">
                  <c:v>45.39922</c:v>
                </c:pt>
                <c:pt idx="8">
                  <c:v>45.699220000000004</c:v>
                </c:pt>
                <c:pt idx="9">
                  <c:v>45.699220000000004</c:v>
                </c:pt>
                <c:pt idx="10">
                  <c:v>45.699220000000004</c:v>
                </c:pt>
                <c:pt idx="11">
                  <c:v>45.798220000000001</c:v>
                </c:pt>
                <c:pt idx="12">
                  <c:v>46.2</c:v>
                </c:pt>
                <c:pt idx="13">
                  <c:v>46.322220000000002</c:v>
                </c:pt>
                <c:pt idx="14" formatCode="0.0">
                  <c:v>46.512219999999999</c:v>
                </c:pt>
                <c:pt idx="15">
                  <c:v>46.512219999999999</c:v>
                </c:pt>
                <c:pt idx="16">
                  <c:v>46.722519999999996</c:v>
                </c:pt>
                <c:pt idx="17">
                  <c:v>46.850169999999999</c:v>
                </c:pt>
                <c:pt idx="18" formatCode="0.0">
                  <c:v>46.850180000000002</c:v>
                </c:pt>
                <c:pt idx="19" formatCode="0.0">
                  <c:v>46.850180000000002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Sheet1!$K$2:$K$18</c15:f>
                <c15:dlblRangeCache>
                  <c:ptCount val="15"/>
                  <c:pt idx="0">
                    <c:v>20%</c:v>
                  </c:pt>
                  <c:pt idx="1">
                    <c:v>18%</c:v>
                  </c:pt>
                  <c:pt idx="2">
                    <c:v>17%</c:v>
                  </c:pt>
                  <c:pt idx="3">
                    <c:v>15%</c:v>
                  </c:pt>
                  <c:pt idx="4">
                    <c:v>14%</c:v>
                  </c:pt>
                  <c:pt idx="5">
                    <c:v>14%</c:v>
                  </c:pt>
                  <c:pt idx="6">
                    <c:v>13%</c:v>
                  </c:pt>
                  <c:pt idx="7">
                    <c:v>13%</c:v>
                  </c:pt>
                  <c:pt idx="8">
                    <c:v>12%</c:v>
                  </c:pt>
                  <c:pt idx="9">
                    <c:v>12.3%</c:v>
                  </c:pt>
                  <c:pt idx="10">
                    <c:v>12.3%</c:v>
                  </c:pt>
                  <c:pt idx="11">
                    <c:v>12.2%</c:v>
                  </c:pt>
                  <c:pt idx="12">
                    <c:v>12.1%</c:v>
                  </c:pt>
                  <c:pt idx="13">
                    <c:v>12.1%</c:v>
                  </c:pt>
                  <c:pt idx="14">
                    <c:v>12.0%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7-3A98-4DB0-B0E2-52B371FAEEB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Renewables*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8B387B9-A60C-8949-801E-EFE7392C545B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2A7131A-BC7A-5449-A4F3-3FFD62759C56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8-3A98-4DB0-B0E2-52B371FAEE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58F23B3-9745-4346-B8C4-83A513BEF58B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E75E96EF-974D-A144-95CF-C4E93482B606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3A98-4DB0-B0E2-52B371FAEE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B5A378CE-AAF6-164A-9D47-E43FB3BBB652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BC666402-F870-1340-B7A2-803E853B4AB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3A98-4DB0-B0E2-52B371FAEEB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E6AE3B5-95F0-564E-91C8-1AFE476E4AF7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2921079-7BC7-6F49-9229-ECC817D79D5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3A98-4DB0-B0E2-52B371FAEEB9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70E4AF5-80D0-D441-ACB9-ABEFF8FEC210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E7686815-7EE9-5645-B537-390969B8BC48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3A98-4DB0-B0E2-52B371FAEEB9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94CE8BDA-74B0-1D4C-A1E1-5E87D169C699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7CB648F4-160F-7D41-ADF9-42BCA93D440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3A98-4DB0-B0E2-52B371FAEEB9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D3C1540-BB8A-934B-A13E-09E4DBD27AFA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A1FF1702-B918-3F42-A48D-41656CB2C141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3A98-4DB0-B0E2-52B371FAEEB9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980691DC-E8AF-F441-BA2F-A54BBB57FC1F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FDFCB706-76F0-7349-BA43-5A21AC330920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3A98-4DB0-B0E2-52B371FAEEB9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6E6443E2-0C27-304C-A32F-7D0E5C23E1B3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D4D9CC09-D057-CD42-8E61-83A5CFA5DDF2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0-3A98-4DB0-B0E2-52B371FAEEB9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B4B13F8-D4F4-324C-9A81-A427A6C4FF18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55A7554D-9395-8844-88EB-9E6BF49A2207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3A98-4DB0-B0E2-52B371FAEEB9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8E2798E-7476-7249-ABE5-D878885AA145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1ACEE41-2063-C94E-9DB8-090FBF07E134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3A98-4DB0-B0E2-52B371FAEEB9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AC19C190-ACD9-654E-B0FF-87A0303D7C69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804E5D5-A512-2D48-81A3-55098F75711C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3-3A98-4DB0-B0E2-52B371FAEEB9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1505ADFF-3C03-AA49-918E-411F9416F82F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AEDA536C-5029-3B47-939A-41465A2057E9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4-3A98-4DB0-B0E2-52B371FAEEB9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AC683B31-0AC3-CB48-A11A-DD50E219CB58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1B28125E-B0CC-364D-A213-38115C5BDD9E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5-3A98-4DB0-B0E2-52B371FAEEB9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fld id="{965F3FCC-605B-364F-8D8F-D192F1D10261}" type="CELLRANGE">
                      <a:rPr lang="en-US"/>
                      <a:pPr/>
                      <a:t>[CELLRANGE]</a:t>
                    </a:fld>
                    <a:endParaRPr lang="en-US" baseline="0" dirty="0"/>
                  </a:p>
                  <a:p>
                    <a:fld id="{266B7E0D-AEE2-7643-9192-FC9864122047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6-3A98-4DB0-B0E2-52B371FAEEB9}"/>
                </c:ext>
              </c:extLst>
            </c:dLbl>
            <c:dLbl>
              <c:idx val="15"/>
              <c:tx>
                <c:rich>
                  <a:bodyPr/>
                  <a:lstStyle/>
                  <a:p>
                    <a:fld id="{4F85ADD4-A6A3-6747-92CF-5CC7624F9CF7}" type="CELLRANGE">
                      <a:rPr lang="en-US" smtClean="0"/>
                      <a:pPr/>
                      <a:t>[CELLRANGE]</a:t>
                    </a:fld>
                    <a:r>
                      <a:rPr lang="en-US" dirty="0"/>
                      <a:t>26.7%</a:t>
                    </a:r>
                    <a:endParaRPr lang="en-US" baseline="0" dirty="0"/>
                  </a:p>
                  <a:p>
                    <a:fld id="{51A206AE-B458-4448-A05B-78538480C4D4}" type="VALUE">
                      <a:rPr lang="en-US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7-3A98-4DB0-B0E2-52B371FAEEB9}"/>
                </c:ext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dirty="0"/>
                      <a:t>27.5%</a:t>
                    </a:r>
                  </a:p>
                  <a:p>
                    <a:fld id="{1D8D47F1-C12E-3741-8714-A4DD64B78ABA}" type="VALUE">
                      <a:rPr lang="en-US" smtClean="0"/>
                      <a:pPr/>
                      <a:t>[VALUE]</a:t>
                    </a:fld>
                    <a:endParaRPr lang="en-GB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8-3A98-4DB0-B0E2-52B371FAEEB9}"/>
                </c:ext>
              </c:extLst>
            </c:dLbl>
            <c:dLbl>
              <c:idx val="17"/>
              <c:layout>
                <c:manualLayout>
                  <c:x val="-1.4990458757045023E-16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28.2%</a:t>
                    </a:r>
                    <a:fld id="{B1481305-B2D6-CA4F-887A-0D63E827FAEB}" type="CELLRANG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[CELLRANGE]</a:t>
                    </a:fld>
                    <a:endParaRPr lang="en-US" baseline="0" dirty="0"/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2724EAB-26E6-7C43-9A55-FFEA5A8BC2E8}" type="VALUE">
                      <a:rPr lang="en-US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numFmt formatCode="#,##0.0" sourceLinked="0"/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3986716711984621E-2"/>
                      <c:h val="0.1033829525509920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9-3A98-4DB0-B0E2-52B371FAEEB9}"/>
                </c:ext>
              </c:extLst>
            </c:dLbl>
            <c:dLbl>
              <c:idx val="18"/>
              <c:layout>
                <c:manualLayout>
                  <c:x val="4.0883541622101192E-3"/>
                  <c:y val="2.67139412276462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dirty="0"/>
                      <a:t>29.0%</a:t>
                    </a:r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E0794348-6CA3-4A5B-8E7D-FC65AC7A7D4E}" type="VALUE">
                      <a:rPr lang="en-US" smtClean="0"/>
                      <a:pPr>
                        <a:defRPr sz="600" b="1" i="0" u="none" strike="noStrike" kern="1200" baseline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dirty="0"/>
                  </a:p>
                  <a:p>
                    <a:pPr>
                      <a:defRPr sz="600" b="1" i="0" u="none" strike="noStrike" kern="1200" baseline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endParaRPr lang="en-GB"/>
                  </a:p>
                </c:rich>
              </c:tx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6030893793089682E-2"/>
                      <c:h val="0.10779096319954766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7E2B-4609-9136-8EED0B081711}"/>
                </c:ext>
              </c:extLst>
            </c:dLbl>
            <c:dLbl>
              <c:idx val="19"/>
              <c:layout>
                <c:manualLayout>
                  <c:x val="2.0316785071930218E-3"/>
                  <c:y val="2.1034599391847663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>
                      <a:defRPr lang="en-US" sz="600" b="1" i="0" u="none" strike="noStrike" kern="1200" baseline="0" dirty="0" smtClean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r>
                      <a:rPr lang="en-US" sz="600" b="1" i="0" u="none" strike="noStrike" kern="1200" baseline="0" dirty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29.2%</a:t>
                    </a:r>
                    <a:br>
                      <a:rPr lang="en-US" sz="600" b="1" i="0" u="none" strike="noStrike" kern="1200" baseline="0" dirty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</a:br>
                    <a:fld id="{69426838-4AB5-4A07-A58E-FFD1F9C5D318}" type="VALUE">
                      <a:rPr lang="en-US" sz="600" b="1" i="0" u="none" strike="noStrike" kern="1200" baseline="0" smtClean="0">
                        <a:solidFill>
                          <a:srgbClr val="000000">
                            <a:lumMod val="95000"/>
                            <a:lumOff val="5000"/>
                          </a:srgb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 algn="ctr" rtl="0">
                        <a:defRPr lang="en-US" sz="600" b="1" i="0" u="none" strike="noStrike" kern="1200" baseline="0" dirty="0" smtClean="0">
                          <a:solidFill>
                            <a:srgbClr val="000000">
                              <a:lumMod val="95000"/>
                              <a:lumOff val="5000"/>
                            </a:srgb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US" sz="600" b="1" i="0" u="none" strike="noStrike" kern="1200" baseline="0" dirty="0">
                      <a:solidFill>
                        <a:srgbClr val="000000">
                          <a:lumMod val="95000"/>
                          <a:lumOff val="5000"/>
                        </a:srgb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endParaRPr>
                  </a:p>
                </c:rich>
              </c:tx>
              <c:spPr>
                <a:solidFill>
                  <a:srgbClr val="D5D7DC">
                    <a:alpha val="80000"/>
                  </a:srgbClr>
                </a:solidFill>
                <a:ln>
                  <a:noFill/>
                </a:ln>
                <a:effectLst/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5.5667191223660768E-2"/>
                      <c:h val="0.1131337514450769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39BF-4306-9BDB-0EB937EF5971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en-US" dirty="0"/>
                      <a:t>29.0%</a:t>
                    </a:r>
                  </a:p>
                  <a:p>
                    <a:fld id="{8DC750E8-E404-479D-BAA2-C0E4F47C99B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8C47-4604-86AF-A922F7D96932}"/>
                </c:ext>
              </c:extLst>
            </c:dLbl>
            <c:spPr>
              <a:solidFill>
                <a:srgbClr val="D5D7DC">
                  <a:alpha val="8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Sheet1!$A$2:$A$23</c:f>
              <c:strCache>
                <c:ptCount val="20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  <c:pt idx="9">
                  <c:v>Q1 FY21</c:v>
                </c:pt>
                <c:pt idx="10">
                  <c:v>Q2 FY21</c:v>
                </c:pt>
                <c:pt idx="11">
                  <c:v>Q3 FY21</c:v>
                </c:pt>
                <c:pt idx="12">
                  <c:v>Q4 FY21</c:v>
                </c:pt>
                <c:pt idx="13">
                  <c:v>Q1 FY22</c:v>
                </c:pt>
                <c:pt idx="14">
                  <c:v>Q2 FY22</c:v>
                </c:pt>
                <c:pt idx="15">
                  <c:v>Q3 FY22</c:v>
                </c:pt>
                <c:pt idx="16">
                  <c:v>Q4 FY22</c:v>
                </c:pt>
                <c:pt idx="17">
                  <c:v>Q1 FY23</c:v>
                </c:pt>
                <c:pt idx="18">
                  <c:v>Q2 FY23</c:v>
                </c:pt>
                <c:pt idx="19">
                  <c:v>Q3 FY23</c:v>
                </c:pt>
              </c:strCache>
            </c:strRef>
          </c:cat>
          <c:val>
            <c:numRef>
              <c:f>Sheet1!$F$2:$F$23</c:f>
              <c:numCache>
                <c:formatCode>#,##0.0</c:formatCode>
                <c:ptCount val="20"/>
                <c:pt idx="0">
                  <c:v>24.503450000000001</c:v>
                </c:pt>
                <c:pt idx="1">
                  <c:v>27.541709999999998</c:v>
                </c:pt>
                <c:pt idx="2">
                  <c:v>29.46255</c:v>
                </c:pt>
                <c:pt idx="3">
                  <c:v>31.692139999999998</c:v>
                </c:pt>
                <c:pt idx="4">
                  <c:v>38.821510000000004</c:v>
                </c:pt>
                <c:pt idx="5">
                  <c:v>57.26023</c:v>
                </c:pt>
                <c:pt idx="6">
                  <c:v>69.022390000000001</c:v>
                </c:pt>
                <c:pt idx="7">
                  <c:v>77.641630000000006</c:v>
                </c:pt>
                <c:pt idx="8">
                  <c:v>86.759190000000004</c:v>
                </c:pt>
                <c:pt idx="9">
                  <c:v>87.66919</c:v>
                </c:pt>
                <c:pt idx="10">
                  <c:v>89.229420000000005</c:v>
                </c:pt>
                <c:pt idx="11">
                  <c:v>91.153809999999993</c:v>
                </c:pt>
                <c:pt idx="12">
                  <c:v>94.433785</c:v>
                </c:pt>
                <c:pt idx="13">
                  <c:v>96.955505000000002</c:v>
                </c:pt>
                <c:pt idx="14">
                  <c:v>101.53284499999999</c:v>
                </c:pt>
                <c:pt idx="15">
                  <c:v>104.87853</c:v>
                </c:pt>
                <c:pt idx="16">
                  <c:v>109.88538</c:v>
                </c:pt>
                <c:pt idx="17">
                  <c:v>114.06401</c:v>
                </c:pt>
                <c:pt idx="18" formatCode="0.0">
                  <c:v>118.08032</c:v>
                </c:pt>
                <c:pt idx="19" formatCode="0.0">
                  <c:v>120.9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Sheet1!$J$2:$J$18</c15:f>
                <c15:dlblRangeCache>
                  <c:ptCount val="15"/>
                  <c:pt idx="0">
                    <c:v>12%</c:v>
                  </c:pt>
                  <c:pt idx="1">
                    <c:v>12%</c:v>
                  </c:pt>
                  <c:pt idx="2">
                    <c:v>12%</c:v>
                  </c:pt>
                  <c:pt idx="3">
                    <c:v>12%</c:v>
                  </c:pt>
                  <c:pt idx="4">
                    <c:v>13%</c:v>
                  </c:pt>
                  <c:pt idx="5">
                    <c:v>18%</c:v>
                  </c:pt>
                  <c:pt idx="6">
                    <c:v>20%</c:v>
                  </c:pt>
                  <c:pt idx="7">
                    <c:v>22%</c:v>
                  </c:pt>
                  <c:pt idx="8">
                    <c:v>23%</c:v>
                  </c:pt>
                  <c:pt idx="9">
                    <c:v>23.6%</c:v>
                  </c:pt>
                  <c:pt idx="10">
                    <c:v>23.9%</c:v>
                  </c:pt>
                  <c:pt idx="11">
                    <c:v>24.3%</c:v>
                  </c:pt>
                  <c:pt idx="12">
                    <c:v>24.7%</c:v>
                  </c:pt>
                  <c:pt idx="13">
                    <c:v>25.2%</c:v>
                  </c:pt>
                  <c:pt idx="14">
                    <c:v>26.1%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A-3A98-4DB0-B0E2-52B371FAEE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4825300400269224E-2"/>
          <c:y val="0.93420814572430011"/>
          <c:w val="0.41111067768079224"/>
          <c:h val="6.57920199778211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-time 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5.276466570945877E-3"/>
          <c:y val="1.540617095997428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7.7812908119748919E-2"/>
          <c:y val="0.2121751208535261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2748644578162074E-2"/>
                  <c:y val="2.31092564399614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A2-4DEC-A779-C7849074AAAD}"/>
                </c:ext>
              </c:extLst>
            </c:dLbl>
            <c:dLbl>
              <c:idx val="1"/>
              <c:layout>
                <c:manualLayout>
                  <c:x val="-3.8245933734486225E-2"/>
                  <c:y val="0.1309524531597814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A2-4DEC-A779-C7849074AAAD}"/>
                </c:ext>
              </c:extLst>
            </c:dLbl>
            <c:dLbl>
              <c:idx val="2"/>
              <c:layout>
                <c:manualLayout>
                  <c:x val="-3.3996552846812488E-2"/>
                  <c:y val="0.13095245315978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801090360452024E-2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0A5-4100-A512-D60AC9EFDF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1999.1652999999999</c:v>
                </c:pt>
                <c:pt idx="1">
                  <c:v>1311.3482300000001</c:v>
                </c:pt>
                <c:pt idx="2">
                  <c:v>1512.3933300000001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A5-4100-A512-D60AC9EFDF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1D98C7"/>
            </a:solidFill>
            <a:ln>
              <a:noFill/>
            </a:ln>
            <a:effectLst/>
          </c:spPr>
          <c:invertIfNegative val="0"/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20A5-4100-A512-D60AC9EFDF8E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20A5-4100-A512-D60AC9EFDF8E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20A5-4100-A512-D60AC9EFDF8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 formatCode="General">
                  <c:v>2265</c:v>
                </c:pt>
                <c:pt idx="1">
                  <c:v>1407</c:v>
                </c:pt>
                <c:pt idx="2">
                  <c:v>1763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A5-4100-A512-D60AC9EFD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4122828004054161E-2"/>
                  <c:y val="-7.00016376638422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0A5-4100-A512-D60AC9EFDF8E}"/>
                </c:ext>
              </c:extLst>
            </c:dLbl>
            <c:dLbl>
              <c:idx val="1"/>
              <c:layout>
                <c:manualLayout>
                  <c:x val="-2.3128249691405842E-2"/>
                  <c:y val="-0.15473557794370077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0A5-4100-A512-D60AC9EFDF8E}"/>
                </c:ext>
              </c:extLst>
            </c:dLbl>
            <c:dLbl>
              <c:idx val="2"/>
              <c:layout>
                <c:manualLayout>
                  <c:x val="-2.3128249691405842E-2"/>
                  <c:y val="-0.1008139795837908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0A5-4100-A512-D60AC9EFDF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6.9086100000000004</c:v>
                </c:pt>
                <c:pt idx="1">
                  <c:v>3.4824999999999999</c:v>
                </c:pt>
                <c:pt idx="2">
                  <c:v>3.6097399999999999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20A5-4100-A512-D60AC9EFDF8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(2022), INR/kWh2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9620117160378302E-2"/>
                  <c:y val="5.4596073246031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430-4C2B-BE1D-6B1F9C5F1962}"/>
                </c:ext>
              </c:extLst>
            </c:dLbl>
            <c:dLbl>
              <c:idx val="2"/>
              <c:layout>
                <c:manualLayout>
                  <c:x val="2.3690394649183064E-3"/>
                  <c:y val="8.54084151659801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430-4C2B-BE1D-6B1F9C5F19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3.8009499999999998</c:v>
                </c:pt>
                <c:pt idx="1">
                  <c:v>4.7574300000000003</c:v>
                </c:pt>
                <c:pt idx="2">
                  <c:v>5.17598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0A5-4100-A512-D60AC9EFD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  <c:max val="10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1"/>
          <c:h val="0.13392269013580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supply position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b="1" i="0" u="none" strike="noStrike" kern="1200" spc="0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(Peak and electricity demand)</a:t>
            </a:r>
          </a:p>
        </c:rich>
      </c:tx>
      <c:layout>
        <c:manualLayout>
          <c:xMode val="edge"/>
          <c:yMode val="edge"/>
          <c:x val="1.9432835820895521E-2"/>
          <c:y val="6.755619888901260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506082969684748E-3"/>
          <c:y val="0.23272402231872225"/>
          <c:w val="0.88522995403357507"/>
          <c:h val="0.544755219833265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Electricity demand met (Billion units)</c:v>
                </c:pt>
              </c:strCache>
            </c:strRef>
          </c:tx>
          <c:spPr>
            <a:solidFill>
              <a:srgbClr val="D5D7D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079E-3"/>
                </c:manualLayout>
              </c:layout>
              <c:tx>
                <c:rich>
                  <a:bodyPr/>
                  <a:lstStyle/>
                  <a:p>
                    <a:fld id="{B7D5AC6B-778F-4766-92C5-0FCB97AA940E}" type="VALUE">
                      <a:rPr lang="en-US" sz="6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B9-4ECE-BB53-A0F0C4469D77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2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B9-4ECE-BB53-A0F0C4469D77}"/>
                </c:ext>
              </c:extLst>
            </c:dLbl>
            <c:dLbl>
              <c:idx val="2"/>
              <c:layout>
                <c:manualLayout>
                  <c:x val="-2.08751509818580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B9-4ECE-BB53-A0F0C4469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#,##0.0</c:formatCode>
                <c:ptCount val="3"/>
                <c:pt idx="0">
                  <c:v>112.797</c:v>
                </c:pt>
                <c:pt idx="1">
                  <c:v>99.323999999999998</c:v>
                </c:pt>
                <c:pt idx="2">
                  <c:v>109.252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B9-4ECE-BB53-A0F0C4469D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Peak demand met (GW)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4792059121866396E-3"/>
                  <c:y val="2.35682737631295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B9-4ECE-BB53-A0F0C4469D77}"/>
                </c:ext>
              </c:extLst>
            </c:dLbl>
            <c:dLbl>
              <c:idx val="1"/>
              <c:layout>
                <c:manualLayout>
                  <c:x val="0"/>
                  <c:y val="-3.6006668963779962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B9-4ECE-BB53-A0F0C4469D77}"/>
                </c:ext>
              </c:extLst>
            </c:dLbl>
            <c:dLbl>
              <c:idx val="2"/>
              <c:layout>
                <c:manualLayout>
                  <c:x val="3.6806259962324302E-3"/>
                  <c:y val="3.36018013336797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B9-4ECE-BB53-A0F0C4469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#,##0.0</c:formatCode>
                <c:ptCount val="3"/>
                <c:pt idx="0">
                  <c:v>174.447</c:v>
                </c:pt>
                <c:pt idx="1">
                  <c:v>166.10499999999999</c:v>
                </c:pt>
                <c:pt idx="2">
                  <c:v>183.39400000000001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4B9-4ECE-BB53-A0F0C4469D7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3264744239965899E-3"/>
                  <c:y val="-9.7743384181420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4B9-4ECE-BB53-A0F0C4469D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#,##0.0</c:formatCode>
                <c:ptCount val="3"/>
                <c:pt idx="0">
                  <c:v>113.944</c:v>
                </c:pt>
                <c:pt idx="1">
                  <c:v>110.252</c:v>
                </c:pt>
                <c:pt idx="2">
                  <c:v>118.93600000000001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4B9-4ECE-BB53-A0F0C4469D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#,##0.0</c:formatCode>
                <c:ptCount val="3"/>
                <c:pt idx="0">
                  <c:v>186.9</c:v>
                </c:pt>
                <c:pt idx="1">
                  <c:v>187.346</c:v>
                </c:pt>
                <c:pt idx="2">
                  <c:v>205.03100000000001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4B9-4ECE-BB53-A0F0C4469D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overlap val="-40"/>
        <c:axId val="173970032"/>
        <c:axId val="321977168"/>
      </c:bar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7397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2.5855600389340736E-3"/>
          <c:y val="0.88258174665033584"/>
          <c:w val="0.90310176800474906"/>
          <c:h val="0.11741825334966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Day-ahead spot market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9183782251811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500283582054588E-2"/>
          <c:y val="0.1890658644135647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198446873788102E-2"/>
                  <c:y val="1.43762623658783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FA-478B-A8FF-B6CF9DAF41C3}"/>
                </c:ext>
              </c:extLst>
            </c:dLbl>
            <c:dLbl>
              <c:idx val="1"/>
              <c:layout>
                <c:manualLayout>
                  <c:x val="-1.0903269910220765E-2"/>
                  <c:y val="-8.76113763048238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FA-478B-A8FF-B6CF9DAF41C3}"/>
                </c:ext>
              </c:extLst>
            </c:dLbl>
            <c:dLbl>
              <c:idx val="2"/>
              <c:layout>
                <c:manualLayout>
                  <c:x val="-3.8259318138242041E-3"/>
                  <c:y val="-8.6546288265228755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979476355279628"/>
                      <c:h val="7.8302167175151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7FA-478B-A8FF-B6CF9DAF41C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6568.3072700000002</c:v>
                </c:pt>
                <c:pt idx="1">
                  <c:v>4718.75828</c:v>
                </c:pt>
                <c:pt idx="2">
                  <c:v>5423.2727000000004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FA-478B-A8FF-B6CF9DAF41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1D98C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385810792045513E-2"/>
                  <c:y val="2.76043404157239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085715060097645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7FA-478B-A8FF-B6CF9DAF41C3}"/>
                </c:ext>
              </c:extLst>
            </c:dLbl>
            <c:dLbl>
              <c:idx val="1"/>
              <c:layout>
                <c:manualLayout>
                  <c:x val="4.3493289227261485E-2"/>
                  <c:y val="-4.4714288313752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FA-478B-A8FF-B6CF9DAF41C3}"/>
                </c:ext>
              </c:extLst>
            </c:dLbl>
            <c:dLbl>
              <c:idx val="2"/>
              <c:layout>
                <c:manualLayout>
                  <c:x val="5.1289035195293355E-2"/>
                  <c:y val="2.61741139935342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FA-478B-A8FF-B6CF9DAF41C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4325</c:v>
                </c:pt>
                <c:pt idx="1">
                  <c:v>5084</c:v>
                </c:pt>
                <c:pt idx="2">
                  <c:v>5001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7FA-478B-A8FF-B6CF9DAF4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FA-478B-A8FF-B6CF9DAF41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8.013069999999999</c:v>
                </c:pt>
                <c:pt idx="1">
                  <c:v>3.0762900000000002</c:v>
                </c:pt>
                <c:pt idx="2">
                  <c:v>3.5407199999999999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7FA-478B-A8FF-B6CF9DAF41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(2022), INR/kWh2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019572013613277"/>
                  <c:y val="6.86539009759263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676032514732031E-2"/>
                      <c:h val="0.116894625429886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87FA-478B-A8FF-B6CF9DAF41C3}"/>
                </c:ext>
              </c:extLst>
            </c:dLbl>
            <c:dLbl>
              <c:idx val="1"/>
              <c:layout>
                <c:manualLayout>
                  <c:x val="-0.11470601324453673"/>
                  <c:y val="-6.61500949238486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467422528561481"/>
                      <c:h val="9.3785368989925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7FA-478B-A8FF-B6CF9DAF41C3}"/>
                </c:ext>
              </c:extLst>
            </c:dLbl>
            <c:dLbl>
              <c:idx val="2"/>
              <c:layout>
                <c:manualLayout>
                  <c:x val="-6.3711434931888439E-2"/>
                  <c:y val="-8.5407808623816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17512890017343"/>
                      <c:h val="8.60822835099381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87FA-478B-A8FF-B6CF9DAF41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 formatCode="General">
                  <c:v>3.83</c:v>
                </c:pt>
                <c:pt idx="1">
                  <c:v>4.5999999999999996</c:v>
                </c:pt>
                <c:pt idx="2">
                  <c:v>5.23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7FA-478B-A8FF-B6CF9DAF4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607716092559917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101425778256472"/>
          <c:y val="0.23009193889275634"/>
          <c:w val="0.43273384955369903"/>
          <c:h val="0.740029352406669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sanctioned (MW)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823627487121151E-2"/>
                  <c:y val="4.57118011313491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98B-42A7-B4A8-2E3006BBD001}"/>
                </c:ext>
              </c:extLst>
            </c:dLbl>
            <c:dLbl>
              <c:idx val="1"/>
              <c:layout>
                <c:manualLayout>
                  <c:x val="-1.7823627487121144E-2"/>
                  <c:y val="-4.5711801131349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8B-42A7-B4A8-2E3006BBD001}"/>
                </c:ext>
              </c:extLst>
            </c:dLbl>
            <c:dLbl>
              <c:idx val="9"/>
              <c:layout>
                <c:manualLayout>
                  <c:x val="-4.830052510657491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98B-42A7-B4A8-2E3006BBD001}"/>
                </c:ext>
              </c:extLst>
            </c:dLbl>
            <c:dLbl>
              <c:idx val="12"/>
              <c:layout>
                <c:manualLayout>
                  <c:x val="-1.0602550456034998E-2"/>
                  <c:y val="-4.127219394064081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98B-42A7-B4A8-2E3006BBD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1">
                  <c:v>Hinduja Renewables</c:v>
                </c:pt>
                <c:pt idx="2">
                  <c:v>SolarArise</c:v>
                </c:pt>
                <c:pt idx="3">
                  <c:v>Ayana Renewable</c:v>
                </c:pt>
                <c:pt idx="4">
                  <c:v>NPTC</c:v>
                </c:pt>
                <c:pt idx="5">
                  <c:v>O2 Power</c:v>
                </c:pt>
                <c:pt idx="6">
                  <c:v>Scatec </c:v>
                </c:pt>
                <c:pt idx="7">
                  <c:v>SJVN Limited</c:v>
                </c:pt>
                <c:pt idx="8">
                  <c:v>Tata Power</c:v>
                </c:pt>
                <c:pt idx="9">
                  <c:v>Greenko 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1">
                  <c:v>80</c:v>
                </c:pt>
                <c:pt idx="2">
                  <c:v>100</c:v>
                </c:pt>
                <c:pt idx="3">
                  <c:v>150</c:v>
                </c:pt>
                <c:pt idx="4">
                  <c:v>190</c:v>
                </c:pt>
                <c:pt idx="5">
                  <c:v>200</c:v>
                </c:pt>
                <c:pt idx="6">
                  <c:v>300</c:v>
                </c:pt>
                <c:pt idx="7">
                  <c:v>383</c:v>
                </c:pt>
                <c:pt idx="8">
                  <c:v>455</c:v>
                </c:pt>
                <c:pt idx="9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8B-42A7-B4A8-2E3006BBD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"/>
        <c:axId val="144068608"/>
        <c:axId val="144070528"/>
      </c:barChart>
      <c:catAx>
        <c:axId val="144068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44070528"/>
        <c:crosses val="autoZero"/>
        <c:auto val="1"/>
        <c:lblAlgn val="ctr"/>
        <c:lblOffset val="100"/>
        <c:noMultiLvlLbl val="0"/>
      </c:catAx>
      <c:valAx>
        <c:axId val="144070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4406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Change in key renewable energy stock prices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(indexed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100)</a:t>
            </a:r>
          </a:p>
        </c:rich>
      </c:tx>
      <c:layout>
        <c:manualLayout>
          <c:xMode val="edge"/>
          <c:yMode val="edge"/>
          <c:x val="8.8576617273490685E-4"/>
          <c:y val="2.9767141941340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691562814625795"/>
          <c:y val="0.10682735869756955"/>
          <c:w val="0.84310418614126892"/>
          <c:h val="0.641085157920551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Azure Power Global Ltd (NYSE)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1C9EB"/>
              </a:solidFill>
              <a:ln w="9525">
                <a:solidFill>
                  <a:srgbClr val="71C9EB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Sheet1!$B$2:$B$55</c:f>
              <c:numCache>
                <c:formatCode>0.0</c:formatCode>
                <c:ptCount val="37"/>
                <c:pt idx="0">
                  <c:v>100</c:v>
                </c:pt>
                <c:pt idx="1">
                  <c:v>98.24</c:v>
                </c:pt>
                <c:pt idx="2">
                  <c:v>128</c:v>
                </c:pt>
                <c:pt idx="3">
                  <c:v>122.4</c:v>
                </c:pt>
                <c:pt idx="4">
                  <c:v>116.16</c:v>
                </c:pt>
                <c:pt idx="5">
                  <c:v>117.99999999999999</c:v>
                </c:pt>
                <c:pt idx="6">
                  <c:v>127.67999999999999</c:v>
                </c:pt>
                <c:pt idx="7">
                  <c:v>165.91999999999996</c:v>
                </c:pt>
                <c:pt idx="8">
                  <c:v>199.36</c:v>
                </c:pt>
                <c:pt idx="9">
                  <c:v>238.4</c:v>
                </c:pt>
                <c:pt idx="10">
                  <c:v>213.35999999999996</c:v>
                </c:pt>
                <c:pt idx="11">
                  <c:v>302.79999999999995</c:v>
                </c:pt>
                <c:pt idx="12">
                  <c:v>326.15999999999997</c:v>
                </c:pt>
                <c:pt idx="13" formatCode="#,##0.0">
                  <c:v>303.27999999999992</c:v>
                </c:pt>
                <c:pt idx="14" formatCode="#,##0.0">
                  <c:v>242.55999999999995</c:v>
                </c:pt>
                <c:pt idx="15" formatCode="#,##0.0">
                  <c:v>217.51999999999995</c:v>
                </c:pt>
                <c:pt idx="16" formatCode="#,##0.0">
                  <c:v>186.31999999999994</c:v>
                </c:pt>
                <c:pt idx="17" formatCode="#,##0.0">
                  <c:v>166.47999999999993</c:v>
                </c:pt>
                <c:pt idx="18" formatCode="#,##0.0">
                  <c:v>215.35999999999996</c:v>
                </c:pt>
                <c:pt idx="19">
                  <c:v>208.39999999999995</c:v>
                </c:pt>
                <c:pt idx="20">
                  <c:v>179.67999999999995</c:v>
                </c:pt>
                <c:pt idx="21">
                  <c:v>175.99999999999994</c:v>
                </c:pt>
                <c:pt idx="22">
                  <c:v>190.31999999999994</c:v>
                </c:pt>
                <c:pt idx="23">
                  <c:v>164.79999999999998</c:v>
                </c:pt>
                <c:pt idx="24">
                  <c:v>145.19999999999996</c:v>
                </c:pt>
                <c:pt idx="25">
                  <c:v>116.07999999999998</c:v>
                </c:pt>
                <c:pt idx="26">
                  <c:v>132.4</c:v>
                </c:pt>
                <c:pt idx="27">
                  <c:v>133.12</c:v>
                </c:pt>
                <c:pt idx="28" formatCode="General">
                  <c:v>133.12</c:v>
                </c:pt>
                <c:pt idx="29" formatCode="General">
                  <c:v>118.88000000000001</c:v>
                </c:pt>
                <c:pt idx="30" formatCode="General">
                  <c:v>91.200000000000017</c:v>
                </c:pt>
                <c:pt idx="31" formatCode="General">
                  <c:v>97.920000000000016</c:v>
                </c:pt>
                <c:pt idx="32" formatCode="General">
                  <c:v>28.72</c:v>
                </c:pt>
                <c:pt idx="33" formatCode="General">
                  <c:v>44</c:v>
                </c:pt>
                <c:pt idx="34" formatCode="General">
                  <c:v>46.32</c:v>
                </c:pt>
                <c:pt idx="35" formatCode="General">
                  <c:v>45.68</c:v>
                </c:pt>
                <c:pt idx="36" formatCode="General">
                  <c:v>34.479999999999997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8-40E7-9190-F62A1DD8982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Adani Green Energy (BSE)</c:v>
                </c:pt>
              </c:strCache>
            </c:strRef>
          </c:tx>
          <c:spPr>
            <a:ln w="28575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9525">
                <a:solidFill>
                  <a:srgbClr val="009CD8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Sheet1!$C$2:$C$55</c:f>
              <c:numCache>
                <c:formatCode>0.0</c:formatCode>
                <c:ptCount val="37"/>
                <c:pt idx="0">
                  <c:v>100</c:v>
                </c:pt>
                <c:pt idx="1">
                  <c:v>121.09300095877278</c:v>
                </c:pt>
                <c:pt idx="2">
                  <c:v>99.041227229146699</c:v>
                </c:pt>
                <c:pt idx="3">
                  <c:v>97.954618088846289</c:v>
                </c:pt>
                <c:pt idx="4">
                  <c:v>132.91786513263023</c:v>
                </c:pt>
                <c:pt idx="5">
                  <c:v>158.90060722275487</c:v>
                </c:pt>
                <c:pt idx="6">
                  <c:v>229.37040588047302</c:v>
                </c:pt>
                <c:pt idx="7">
                  <c:v>230.52</c:v>
                </c:pt>
                <c:pt idx="8">
                  <c:v>289.39</c:v>
                </c:pt>
                <c:pt idx="9">
                  <c:v>471.46</c:v>
                </c:pt>
                <c:pt idx="10">
                  <c:v>547.39533397251523</c:v>
                </c:pt>
                <c:pt idx="11">
                  <c:v>726.36625119846622</c:v>
                </c:pt>
                <c:pt idx="12">
                  <c:v>672.79642058165564</c:v>
                </c:pt>
                <c:pt idx="13" formatCode="#,##0.0">
                  <c:v>639.42473633748818</c:v>
                </c:pt>
                <c:pt idx="14" formatCode="#,##0.0">
                  <c:v>743.37488015340386</c:v>
                </c:pt>
                <c:pt idx="15" formatCode="#,##0.0">
                  <c:v>700.77341003515517</c:v>
                </c:pt>
                <c:pt idx="16" formatCode="#,##0.0">
                  <c:v>650.30361137743705</c:v>
                </c:pt>
                <c:pt idx="17" formatCode="#,##0.0">
                  <c:v>809.86257590284458</c:v>
                </c:pt>
                <c:pt idx="18" formatCode="#,##0.0">
                  <c:v>718.39565356343905</c:v>
                </c:pt>
                <c:pt idx="19">
                  <c:v>563.95014381591579</c:v>
                </c:pt>
                <c:pt idx="20">
                  <c:v>682.86992649408774</c:v>
                </c:pt>
                <c:pt idx="21">
                  <c:v>732.88590604026865</c:v>
                </c:pt>
                <c:pt idx="22">
                  <c:v>736.88079258549078</c:v>
                </c:pt>
                <c:pt idx="23">
                  <c:v>827.99616490891697</c:v>
                </c:pt>
                <c:pt idx="24">
                  <c:v>850.27165228507545</c:v>
                </c:pt>
                <c:pt idx="25">
                  <c:v>1200.2876318312565</c:v>
                </c:pt>
                <c:pt idx="26">
                  <c:v>1178.2678171939922</c:v>
                </c:pt>
                <c:pt idx="27">
                  <c:v>1223.8414829018859</c:v>
                </c:pt>
                <c:pt idx="28">
                  <c:v>1029.8817513582617</c:v>
                </c:pt>
                <c:pt idx="29">
                  <c:v>1212.7836369447111</c:v>
                </c:pt>
                <c:pt idx="30">
                  <c:v>1230.8596995845321</c:v>
                </c:pt>
                <c:pt idx="31">
                  <c:v>1386.0338766379036</c:v>
                </c:pt>
                <c:pt idx="32">
                  <c:v>1557.494407158837</c:v>
                </c:pt>
                <c:pt idx="33">
                  <c:v>1444.2633429210616</c:v>
                </c:pt>
                <c:pt idx="34">
                  <c:v>1345.6120166187286</c:v>
                </c:pt>
                <c:pt idx="35">
                  <c:v>1321.8024928092048</c:v>
                </c:pt>
                <c:pt idx="36">
                  <c:v>1243.0361137743691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8-40E7-9190-F62A1DD8982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Inox Wind (BSE)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3E5F5"/>
              </a:solidFill>
              <a:ln w="9525">
                <a:solidFill>
                  <a:srgbClr val="C3E5F5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Sheet1!$D$2:$D$55</c:f>
              <c:numCache>
                <c:formatCode>0.0</c:formatCode>
                <c:ptCount val="37"/>
                <c:pt idx="0">
                  <c:v>100</c:v>
                </c:pt>
                <c:pt idx="1">
                  <c:v>116.17440225035163</c:v>
                </c:pt>
                <c:pt idx="2">
                  <c:v>94.374120956399437</c:v>
                </c:pt>
                <c:pt idx="3">
                  <c:v>51.758087201125178</c:v>
                </c:pt>
                <c:pt idx="4">
                  <c:v>74.964838255977497</c:v>
                </c:pt>
                <c:pt idx="5">
                  <c:v>73.839662447257382</c:v>
                </c:pt>
                <c:pt idx="6">
                  <c:v>112.0956399437412</c:v>
                </c:pt>
                <c:pt idx="7">
                  <c:v>98.73</c:v>
                </c:pt>
                <c:pt idx="8">
                  <c:v>118.85</c:v>
                </c:pt>
                <c:pt idx="9">
                  <c:v>109.7</c:v>
                </c:pt>
                <c:pt idx="10">
                  <c:v>107.59493670886076</c:v>
                </c:pt>
                <c:pt idx="11">
                  <c:v>142.19409282700423</c:v>
                </c:pt>
                <c:pt idx="12">
                  <c:v>172.85513361462731</c:v>
                </c:pt>
                <c:pt idx="13" formatCode="#,##0.0">
                  <c:v>184.72573839662448</c:v>
                </c:pt>
                <c:pt idx="14" formatCode="#,##0.0">
                  <c:v>191.75808720112516</c:v>
                </c:pt>
                <c:pt idx="15" formatCode="#,##0.0">
                  <c:v>195.10548523206748</c:v>
                </c:pt>
                <c:pt idx="16" formatCode="#,##0.0">
                  <c:v>217.18706047819967</c:v>
                </c:pt>
                <c:pt idx="17" formatCode="#,##0.0">
                  <c:v>206.2728551336146</c:v>
                </c:pt>
                <c:pt idx="18" formatCode="#,##0.0">
                  <c:v>232.46132208157525</c:v>
                </c:pt>
                <c:pt idx="19">
                  <c:v>396.20253164556959</c:v>
                </c:pt>
                <c:pt idx="20">
                  <c:v>300.42194092827003</c:v>
                </c:pt>
                <c:pt idx="21">
                  <c:v>275.66807313642755</c:v>
                </c:pt>
                <c:pt idx="22">
                  <c:v>334.17721518987338</c:v>
                </c:pt>
                <c:pt idx="23">
                  <c:v>337.13080168776366</c:v>
                </c:pt>
                <c:pt idx="24">
                  <c:v>325.45710267229254</c:v>
                </c:pt>
                <c:pt idx="25">
                  <c:v>348.1012658227848</c:v>
                </c:pt>
                <c:pt idx="26">
                  <c:v>312.79887482419127</c:v>
                </c:pt>
                <c:pt idx="27">
                  <c:v>311.67369901547113</c:v>
                </c:pt>
                <c:pt idx="28">
                  <c:v>214.17721518987338</c:v>
                </c:pt>
                <c:pt idx="29">
                  <c:v>250.21097046413499</c:v>
                </c:pt>
                <c:pt idx="30">
                  <c:v>222.36286919831218</c:v>
                </c:pt>
                <c:pt idx="31">
                  <c:v>249.08579465541484</c:v>
                </c:pt>
                <c:pt idx="32">
                  <c:v>313.64275668073128</c:v>
                </c:pt>
                <c:pt idx="33">
                  <c:v>415.7524613220815</c:v>
                </c:pt>
                <c:pt idx="34">
                  <c:v>425.51336146272854</c:v>
                </c:pt>
                <c:pt idx="35">
                  <c:v>358.70604781997184</c:v>
                </c:pt>
                <c:pt idx="36">
                  <c:v>306.72292545710263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38-40E7-9190-F62A1DD8982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Suzlon Energy (BSE)</c:v>
                </c:pt>
              </c:strCache>
            </c:strRef>
          </c:tx>
          <c:spPr>
            <a:ln w="28575" cap="rnd">
              <a:solidFill>
                <a:srgbClr val="D5D7D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5D7DC"/>
              </a:solidFill>
              <a:ln w="9525">
                <a:solidFill>
                  <a:srgbClr val="D5D7DC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Sheet1!$E$2:$E$55</c:f>
              <c:numCache>
                <c:formatCode>0.0</c:formatCode>
                <c:ptCount val="37"/>
                <c:pt idx="0">
                  <c:v>100</c:v>
                </c:pt>
                <c:pt idx="1">
                  <c:v>129.72972972972971</c:v>
                </c:pt>
                <c:pt idx="2">
                  <c:v>145.94594594594594</c:v>
                </c:pt>
                <c:pt idx="3">
                  <c:v>105.40540540540538</c:v>
                </c:pt>
                <c:pt idx="4">
                  <c:v>140.54054054054052</c:v>
                </c:pt>
                <c:pt idx="5">
                  <c:v>151.35135135135133</c:v>
                </c:pt>
                <c:pt idx="6">
                  <c:v>272.97297297297291</c:v>
                </c:pt>
                <c:pt idx="7">
                  <c:v>237.83783783783781</c:v>
                </c:pt>
                <c:pt idx="8">
                  <c:v>202.70270270270265</c:v>
                </c:pt>
                <c:pt idx="9">
                  <c:v>156.75675675675672</c:v>
                </c:pt>
                <c:pt idx="10">
                  <c:v>197.29729729729723</c:v>
                </c:pt>
                <c:pt idx="11">
                  <c:v>186.48648648648646</c:v>
                </c:pt>
                <c:pt idx="12">
                  <c:v>345.94594594594599</c:v>
                </c:pt>
                <c:pt idx="13">
                  <c:v>342.16216216216208</c:v>
                </c:pt>
                <c:pt idx="14">
                  <c:v>314.05405405405395</c:v>
                </c:pt>
                <c:pt idx="15">
                  <c:v>269.72972972972968</c:v>
                </c:pt>
                <c:pt idx="16" formatCode="#,##0.0">
                  <c:v>262.16216216216208</c:v>
                </c:pt>
                <c:pt idx="17" formatCode="#,##0.0">
                  <c:v>308.10810810810801</c:v>
                </c:pt>
                <c:pt idx="18" formatCode="#,##0.0">
                  <c:v>437.8378378378377</c:v>
                </c:pt>
                <c:pt idx="19">
                  <c:v>340.54054054054046</c:v>
                </c:pt>
                <c:pt idx="20">
                  <c:v>327.02702702702697</c:v>
                </c:pt>
                <c:pt idx="21">
                  <c:v>348.64864864864859</c:v>
                </c:pt>
                <c:pt idx="22">
                  <c:v>364.86486486486484</c:v>
                </c:pt>
                <c:pt idx="23">
                  <c:v>370.27027027027026</c:v>
                </c:pt>
                <c:pt idx="24">
                  <c:v>551.35135135135135</c:v>
                </c:pt>
                <c:pt idx="25">
                  <c:v>645.94594594594594</c:v>
                </c:pt>
                <c:pt idx="26">
                  <c:v>508.10810810810813</c:v>
                </c:pt>
                <c:pt idx="27">
                  <c:v>494.59459459459464</c:v>
                </c:pt>
                <c:pt idx="28">
                  <c:v>348.10810810810813</c:v>
                </c:pt>
                <c:pt idx="29">
                  <c:v>364.86486486486484</c:v>
                </c:pt>
                <c:pt idx="30">
                  <c:v>369.18918918918916</c:v>
                </c:pt>
                <c:pt idx="31">
                  <c:v>354.05405405405401</c:v>
                </c:pt>
                <c:pt idx="32">
                  <c:v>442.16216216216208</c:v>
                </c:pt>
                <c:pt idx="33">
                  <c:v>471.3513513513513</c:v>
                </c:pt>
                <c:pt idx="34">
                  <c:v>449.72972972972963</c:v>
                </c:pt>
                <c:pt idx="35">
                  <c:v>488.10810810810796</c:v>
                </c:pt>
                <c:pt idx="36">
                  <c:v>567.56756756756738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8-40E7-9190-F62A1DD8982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Sterling &amp; Wilson Solar (BSE)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D9D9C"/>
              </a:solidFill>
              <a:ln w="28575">
                <a:solidFill>
                  <a:srgbClr val="9D9D9C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Sheet1!$F$2:$F$55</c:f>
              <c:numCache>
                <c:formatCode>0.0</c:formatCode>
                <c:ptCount val="37"/>
                <c:pt idx="0">
                  <c:v>100</c:v>
                </c:pt>
                <c:pt idx="1">
                  <c:v>90.705227343025058</c:v>
                </c:pt>
                <c:pt idx="2">
                  <c:v>51.469223631302206</c:v>
                </c:pt>
                <c:pt idx="3">
                  <c:v>21.558923600371177</c:v>
                </c:pt>
                <c:pt idx="4">
                  <c:v>51.237240952675549</c:v>
                </c:pt>
                <c:pt idx="5">
                  <c:v>44.633467367769889</c:v>
                </c:pt>
                <c:pt idx="6">
                  <c:v>67.939993813795255</c:v>
                </c:pt>
                <c:pt idx="7">
                  <c:v>69.209999999999994</c:v>
                </c:pt>
                <c:pt idx="8">
                  <c:v>78.180000000000007</c:v>
                </c:pt>
                <c:pt idx="9">
                  <c:v>69.81</c:v>
                </c:pt>
                <c:pt idx="10">
                  <c:v>67.073925146922377</c:v>
                </c:pt>
                <c:pt idx="11">
                  <c:v>68.806062480668132</c:v>
                </c:pt>
                <c:pt idx="12">
                  <c:v>80.343334364367493</c:v>
                </c:pt>
                <c:pt idx="13">
                  <c:v>71.951747602845685</c:v>
                </c:pt>
                <c:pt idx="14">
                  <c:v>70.018558614290171</c:v>
                </c:pt>
                <c:pt idx="15">
                  <c:v>81.388802969378332</c:v>
                </c:pt>
                <c:pt idx="16" formatCode="#,##0.0">
                  <c:v>92.935354160222758</c:v>
                </c:pt>
                <c:pt idx="17" formatCode="#,##0.0">
                  <c:v>69.619548407052321</c:v>
                </c:pt>
                <c:pt idx="18" formatCode="#,##0.0">
                  <c:v>84.40148468914326</c:v>
                </c:pt>
                <c:pt idx="19">
                  <c:v>88.277141973399353</c:v>
                </c:pt>
                <c:pt idx="20">
                  <c:v>96.427466749149445</c:v>
                </c:pt>
                <c:pt idx="21">
                  <c:v>123.72409526755342</c:v>
                </c:pt>
                <c:pt idx="22">
                  <c:v>134.37983297247146</c:v>
                </c:pt>
                <c:pt idx="23">
                  <c:v>123.63130219610275</c:v>
                </c:pt>
                <c:pt idx="24">
                  <c:v>118.28023507578106</c:v>
                </c:pt>
                <c:pt idx="25">
                  <c:v>121.97649242189925</c:v>
                </c:pt>
                <c:pt idx="26">
                  <c:v>98.762759047324536</c:v>
                </c:pt>
                <c:pt idx="27">
                  <c:v>98.376121249613433</c:v>
                </c:pt>
                <c:pt idx="28">
                  <c:v>87.506959480358873</c:v>
                </c:pt>
                <c:pt idx="29">
                  <c:v>84.658212186823448</c:v>
                </c:pt>
                <c:pt idx="30">
                  <c:v>91.787813176616226</c:v>
                </c:pt>
                <c:pt idx="31">
                  <c:v>88.261676461490964</c:v>
                </c:pt>
                <c:pt idx="32">
                  <c:v>92.097123414785102</c:v>
                </c:pt>
                <c:pt idx="33">
                  <c:v>95.901639344262378</c:v>
                </c:pt>
                <c:pt idx="34">
                  <c:v>91.005258274048956</c:v>
                </c:pt>
                <c:pt idx="35">
                  <c:v>89.876275904732509</c:v>
                </c:pt>
                <c:pt idx="36">
                  <c:v>83.721002165171726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8-40E7-9190-F62A1DD8982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Borosil Renewables (BSE)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Sheet1!$G$2:$G$55</c:f>
              <c:numCache>
                <c:formatCode>0.0</c:formatCode>
                <c:ptCount val="37"/>
                <c:pt idx="0">
                  <c:v>100</c:v>
                </c:pt>
                <c:pt idx="1">
                  <c:v>112.2942884801549</c:v>
                </c:pt>
                <c:pt idx="2">
                  <c:v>142.07808970635691</c:v>
                </c:pt>
                <c:pt idx="3">
                  <c:v>24.040012907389485</c:v>
                </c:pt>
                <c:pt idx="4">
                  <c:v>24.136818328493064</c:v>
                </c:pt>
                <c:pt idx="5">
                  <c:v>22.555663117134564</c:v>
                </c:pt>
                <c:pt idx="6">
                  <c:v>85.70506615037111</c:v>
                </c:pt>
                <c:pt idx="7">
                  <c:v>50.177476605356581</c:v>
                </c:pt>
                <c:pt idx="8">
                  <c:v>49.983865763149424</c:v>
                </c:pt>
                <c:pt idx="9">
                  <c:v>47.07970313004197</c:v>
                </c:pt>
                <c:pt idx="10">
                  <c:v>59.503065505001643</c:v>
                </c:pt>
                <c:pt idx="11">
                  <c:v>81.122942884801589</c:v>
                </c:pt>
                <c:pt idx="12">
                  <c:v>193.90125847047446</c:v>
                </c:pt>
                <c:pt idx="13">
                  <c:v>176.86995805098428</c:v>
                </c:pt>
                <c:pt idx="14">
                  <c:v>181.85866408518891</c:v>
                </c:pt>
                <c:pt idx="15">
                  <c:v>158.23168764117469</c:v>
                </c:pt>
                <c:pt idx="16" formatCode="#,##0.0">
                  <c:v>149.13197805743798</c:v>
                </c:pt>
                <c:pt idx="17" formatCode="#,##0.0">
                  <c:v>173.91416585995495</c:v>
                </c:pt>
                <c:pt idx="18" formatCode="#,##0.0">
                  <c:v>172.24265892223309</c:v>
                </c:pt>
                <c:pt idx="19">
                  <c:v>203.09777347531477</c:v>
                </c:pt>
                <c:pt idx="20">
                  <c:v>190.25492094223958</c:v>
                </c:pt>
                <c:pt idx="21">
                  <c:v>199.09648273636674</c:v>
                </c:pt>
                <c:pt idx="22">
                  <c:v>290.12584704743489</c:v>
                </c:pt>
                <c:pt idx="23">
                  <c:v>379.57405614714452</c:v>
                </c:pt>
                <c:pt idx="24">
                  <c:v>402.87189415940657</c:v>
                </c:pt>
                <c:pt idx="25">
                  <c:v>412.97192642788025</c:v>
                </c:pt>
                <c:pt idx="26">
                  <c:v>375.15327525008092</c:v>
                </c:pt>
                <c:pt idx="27">
                  <c:v>374.47563730235589</c:v>
                </c:pt>
                <c:pt idx="28">
                  <c:v>356.23104227170086</c:v>
                </c:pt>
                <c:pt idx="29">
                  <c:v>355.37270087124909</c:v>
                </c:pt>
                <c:pt idx="30">
                  <c:v>388.41561794127171</c:v>
                </c:pt>
                <c:pt idx="31">
                  <c:v>398.51565020974539</c:v>
                </c:pt>
                <c:pt idx="32">
                  <c:v>366.69893514036818</c:v>
                </c:pt>
                <c:pt idx="33">
                  <c:v>375.28234914488576</c:v>
                </c:pt>
                <c:pt idx="34">
                  <c:v>365.13714101323035</c:v>
                </c:pt>
                <c:pt idx="35">
                  <c:v>350.84866085834165</c:v>
                </c:pt>
                <c:pt idx="36">
                  <c:v>328.99645046789306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8-40E7-9190-F62A1DD8982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Sensex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7"/>
                <c:pt idx="0">
                  <c:v>43800</c:v>
                </c:pt>
                <c:pt idx="1">
                  <c:v>43831</c:v>
                </c:pt>
                <c:pt idx="2">
                  <c:v>43862</c:v>
                </c:pt>
                <c:pt idx="3">
                  <c:v>43891</c:v>
                </c:pt>
                <c:pt idx="4">
                  <c:v>43922</c:v>
                </c:pt>
                <c:pt idx="5">
                  <c:v>43952</c:v>
                </c:pt>
                <c:pt idx="6">
                  <c:v>43983</c:v>
                </c:pt>
                <c:pt idx="7">
                  <c:v>44013</c:v>
                </c:pt>
                <c:pt idx="8">
                  <c:v>44044</c:v>
                </c:pt>
                <c:pt idx="9">
                  <c:v>44075</c:v>
                </c:pt>
                <c:pt idx="10">
                  <c:v>44105</c:v>
                </c:pt>
                <c:pt idx="11">
                  <c:v>44136</c:v>
                </c:pt>
                <c:pt idx="12">
                  <c:v>44166</c:v>
                </c:pt>
                <c:pt idx="13">
                  <c:v>44197</c:v>
                </c:pt>
                <c:pt idx="14">
                  <c:v>44228</c:v>
                </c:pt>
                <c:pt idx="15">
                  <c:v>44256</c:v>
                </c:pt>
                <c:pt idx="16">
                  <c:v>44287</c:v>
                </c:pt>
                <c:pt idx="17">
                  <c:v>44317</c:v>
                </c:pt>
                <c:pt idx="18">
                  <c:v>44348</c:v>
                </c:pt>
                <c:pt idx="19">
                  <c:v>44378</c:v>
                </c:pt>
                <c:pt idx="20">
                  <c:v>44409</c:v>
                </c:pt>
                <c:pt idx="21">
                  <c:v>44440</c:v>
                </c:pt>
                <c:pt idx="22">
                  <c:v>44470</c:v>
                </c:pt>
                <c:pt idx="23">
                  <c:v>44501</c:v>
                </c:pt>
                <c:pt idx="24">
                  <c:v>44531</c:v>
                </c:pt>
                <c:pt idx="25">
                  <c:v>44562</c:v>
                </c:pt>
                <c:pt idx="26">
                  <c:v>44593</c:v>
                </c:pt>
                <c:pt idx="27">
                  <c:v>44621</c:v>
                </c:pt>
                <c:pt idx="28">
                  <c:v>44652</c:v>
                </c:pt>
                <c:pt idx="29">
                  <c:v>44682</c:v>
                </c:pt>
                <c:pt idx="30">
                  <c:v>44713</c:v>
                </c:pt>
                <c:pt idx="31">
                  <c:v>44743</c:v>
                </c:pt>
                <c:pt idx="32">
                  <c:v>44774</c:v>
                </c:pt>
                <c:pt idx="33">
                  <c:v>44805</c:v>
                </c:pt>
                <c:pt idx="34">
                  <c:v>44835</c:v>
                </c:pt>
                <c:pt idx="35">
                  <c:v>44866</c:v>
                </c:pt>
                <c:pt idx="36">
                  <c:v>44896</c:v>
                </c:pt>
              </c:numCache>
            </c:numRef>
          </c:cat>
          <c:val>
            <c:numRef>
              <c:f>Sheet1!$H$2:$H$55</c:f>
              <c:numCache>
                <c:formatCode>0.0</c:formatCode>
                <c:ptCount val="37"/>
                <c:pt idx="0">
                  <c:v>100</c:v>
                </c:pt>
                <c:pt idx="1">
                  <c:v>98.714661991858193</c:v>
                </c:pt>
                <c:pt idx="2">
                  <c:v>92.833498247674044</c:v>
                </c:pt>
                <c:pt idx="3">
                  <c:v>71.868611185313156</c:v>
                </c:pt>
                <c:pt idx="4">
                  <c:v>81.732274455600901</c:v>
                </c:pt>
                <c:pt idx="5">
                  <c:v>78.596752682302281</c:v>
                </c:pt>
                <c:pt idx="6">
                  <c:v>84.636689909811849</c:v>
                </c:pt>
                <c:pt idx="7">
                  <c:v>91.16</c:v>
                </c:pt>
                <c:pt idx="8">
                  <c:v>93.64</c:v>
                </c:pt>
                <c:pt idx="9">
                  <c:v>92.28</c:v>
                </c:pt>
                <c:pt idx="10">
                  <c:v>96.025402787723053</c:v>
                </c:pt>
                <c:pt idx="11">
                  <c:v>107.01992110291096</c:v>
                </c:pt>
                <c:pt idx="12">
                  <c:v>115.75030530565233</c:v>
                </c:pt>
                <c:pt idx="13">
                  <c:v>112.19775467630332</c:v>
                </c:pt>
                <c:pt idx="14">
                  <c:v>119.01948768766182</c:v>
                </c:pt>
                <c:pt idx="15">
                  <c:v>120.01130079357658</c:v>
                </c:pt>
                <c:pt idx="16" formatCode="#,##0.0">
                  <c:v>118.16009893890836</c:v>
                </c:pt>
                <c:pt idx="17" formatCode="#,##0.0">
                  <c:v>124.63980235488957</c:v>
                </c:pt>
                <c:pt idx="18" formatCode="#,##0.0">
                  <c:v>127.16994871252889</c:v>
                </c:pt>
                <c:pt idx="19">
                  <c:v>127.47169105152651</c:v>
                </c:pt>
                <c:pt idx="20">
                  <c:v>137.90206657626683</c:v>
                </c:pt>
                <c:pt idx="21">
                  <c:v>143.32363562673353</c:v>
                </c:pt>
                <c:pt idx="22">
                  <c:v>143.7613413959559</c:v>
                </c:pt>
                <c:pt idx="23">
                  <c:v>138.32653718184099</c:v>
                </c:pt>
                <c:pt idx="24">
                  <c:v>141.2085789070276</c:v>
                </c:pt>
                <c:pt idx="25">
                  <c:v>140.62766187986836</c:v>
                </c:pt>
                <c:pt idx="26">
                  <c:v>136.34468050654317</c:v>
                </c:pt>
                <c:pt idx="27">
                  <c:v>141.97139459355685</c:v>
                </c:pt>
                <c:pt idx="28">
                  <c:v>141.97212180035069</c:v>
                </c:pt>
                <c:pt idx="29">
                  <c:v>134.69423620743234</c:v>
                </c:pt>
                <c:pt idx="30">
                  <c:v>128.51911123694481</c:v>
                </c:pt>
                <c:pt idx="31">
                  <c:v>139.55158974677201</c:v>
                </c:pt>
                <c:pt idx="32">
                  <c:v>144.31920596774981</c:v>
                </c:pt>
                <c:pt idx="33">
                  <c:v>139.20415458089371</c:v>
                </c:pt>
                <c:pt idx="34">
                  <c:v>147.2887064300109</c:v>
                </c:pt>
                <c:pt idx="35">
                  <c:v>152.98246898341816</c:v>
                </c:pt>
                <c:pt idx="36">
                  <c:v>148.68424050764844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8-40E7-9190-F62A1DD89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9424864"/>
        <c:axId val="978063184"/>
      </c:lineChart>
      <c:dateAx>
        <c:axId val="9794248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Offset val="100"/>
        <c:baseTimeUnit val="months"/>
      </c:dateAx>
      <c:valAx>
        <c:axId val="978063184"/>
        <c:scaling>
          <c:orientation val="minMax"/>
          <c:max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Value of stocks</a:t>
                </a:r>
                <a:r>
                  <a:rPr lang="en-US" sz="700" baseline="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(indexed to 100)</a:t>
                </a:r>
                <a:endParaRPr lang="en-US" sz="7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c:rich>
          </c:tx>
          <c:layout>
            <c:manualLayout>
              <c:xMode val="edge"/>
              <c:yMode val="edge"/>
              <c:x val="9.1970970610001646E-3"/>
              <c:y val="0.2767358138254161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934761236861461"/>
          <c:w val="0.99269163717030295"/>
          <c:h val="9.0652387631385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8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/>
              <a:t>Bond yields* and key financial rates</a:t>
            </a:r>
          </a:p>
        </c:rich>
      </c:tx>
      <c:layout>
        <c:manualLayout>
          <c:xMode val="edge"/>
          <c:yMode val="edge"/>
          <c:x val="1.4054499510807047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8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565539561922719E-2"/>
          <c:y val="8.2445931270061279E-2"/>
          <c:w val="0.92360030050166808"/>
          <c:h val="0.688085712892330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 rate</c:v>
                </c:pt>
              </c:strCache>
            </c:strRef>
          </c:tx>
          <c:spPr>
            <a:ln w="28575" cap="rnd">
              <a:solidFill>
                <a:srgbClr val="71C9EB"/>
              </a:solidFill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mmm\-yy</c:formatCode>
                <c:ptCount val="39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  <c:pt idx="18">
                  <c:v>44287</c:v>
                </c:pt>
                <c:pt idx="19">
                  <c:v>44317</c:v>
                </c:pt>
                <c:pt idx="20">
                  <c:v>44348</c:v>
                </c:pt>
                <c:pt idx="21">
                  <c:v>44378</c:v>
                </c:pt>
                <c:pt idx="22">
                  <c:v>44409</c:v>
                </c:pt>
                <c:pt idx="23">
                  <c:v>44440</c:v>
                </c:pt>
                <c:pt idx="24">
                  <c:v>44470</c:v>
                </c:pt>
                <c:pt idx="25">
                  <c:v>44501</c:v>
                </c:pt>
                <c:pt idx="26">
                  <c:v>44531</c:v>
                </c:pt>
                <c:pt idx="27">
                  <c:v>44562</c:v>
                </c:pt>
                <c:pt idx="28">
                  <c:v>44593</c:v>
                </c:pt>
                <c:pt idx="29">
                  <c:v>44621</c:v>
                </c:pt>
                <c:pt idx="30">
                  <c:v>44652</c:v>
                </c:pt>
                <c:pt idx="31">
                  <c:v>44682</c:v>
                </c:pt>
                <c:pt idx="32">
                  <c:v>44713</c:v>
                </c:pt>
                <c:pt idx="33">
                  <c:v>44743</c:v>
                </c:pt>
                <c:pt idx="34">
                  <c:v>44774</c:v>
                </c:pt>
                <c:pt idx="35">
                  <c:v>44805</c:v>
                </c:pt>
                <c:pt idx="36">
                  <c:v>44835</c:v>
                </c:pt>
                <c:pt idx="37">
                  <c:v>44866</c:v>
                </c:pt>
                <c:pt idx="38">
                  <c:v>44896</c:v>
                </c:pt>
              </c:numCache>
            </c:numRef>
          </c:cat>
          <c:val>
            <c:numRef>
              <c:f>Sheet1!$B$2:$B$55</c:f>
              <c:numCache>
                <c:formatCode>0.00%</c:formatCode>
                <c:ptCount val="39"/>
                <c:pt idx="0">
                  <c:v>5.1499999999999997E-2</c:v>
                </c:pt>
                <c:pt idx="1">
                  <c:v>5.1499999999999997E-2</c:v>
                </c:pt>
                <c:pt idx="2">
                  <c:v>5.1499999999999997E-2</c:v>
                </c:pt>
                <c:pt idx="3">
                  <c:v>5.1499999999999997E-2</c:v>
                </c:pt>
                <c:pt idx="4">
                  <c:v>5.1499999999999997E-2</c:v>
                </c:pt>
                <c:pt idx="5">
                  <c:v>4.3999999999999997E-2</c:v>
                </c:pt>
                <c:pt idx="6">
                  <c:v>4.3999999999999997E-2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0.04</c:v>
                </c:pt>
                <c:pt idx="12">
                  <c:v>0.04</c:v>
                </c:pt>
                <c:pt idx="13">
                  <c:v>0.04</c:v>
                </c:pt>
                <c:pt idx="14">
                  <c:v>0.04</c:v>
                </c:pt>
                <c:pt idx="15">
                  <c:v>0.04</c:v>
                </c:pt>
                <c:pt idx="16">
                  <c:v>0.04</c:v>
                </c:pt>
                <c:pt idx="17">
                  <c:v>0.04</c:v>
                </c:pt>
                <c:pt idx="18">
                  <c:v>0.04</c:v>
                </c:pt>
                <c:pt idx="19">
                  <c:v>0.04</c:v>
                </c:pt>
                <c:pt idx="20">
                  <c:v>0.04</c:v>
                </c:pt>
                <c:pt idx="21">
                  <c:v>0.04</c:v>
                </c:pt>
                <c:pt idx="22">
                  <c:v>0.04</c:v>
                </c:pt>
                <c:pt idx="23">
                  <c:v>0.04</c:v>
                </c:pt>
                <c:pt idx="24">
                  <c:v>0.04</c:v>
                </c:pt>
                <c:pt idx="25">
                  <c:v>0.04</c:v>
                </c:pt>
                <c:pt idx="26">
                  <c:v>0.04</c:v>
                </c:pt>
                <c:pt idx="27">
                  <c:v>0.04</c:v>
                </c:pt>
                <c:pt idx="28">
                  <c:v>0.04</c:v>
                </c:pt>
                <c:pt idx="29">
                  <c:v>0.04</c:v>
                </c:pt>
                <c:pt idx="30">
                  <c:v>0.04</c:v>
                </c:pt>
                <c:pt idx="31">
                  <c:v>4.3999999999999997E-2</c:v>
                </c:pt>
                <c:pt idx="32">
                  <c:v>4.9000000000000002E-2</c:v>
                </c:pt>
                <c:pt idx="33">
                  <c:v>4.9000000000000002E-2</c:v>
                </c:pt>
                <c:pt idx="34">
                  <c:v>5.3999999999999999E-2</c:v>
                </c:pt>
                <c:pt idx="35">
                  <c:v>5.8999999999999997E-2</c:v>
                </c:pt>
                <c:pt idx="36">
                  <c:v>5.8999999999999997E-2</c:v>
                </c:pt>
                <c:pt idx="37">
                  <c:v>5.8999999999999997E-2</c:v>
                </c:pt>
                <c:pt idx="38">
                  <c:v>6.25E-2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A98-4029-8F88-CCFA205514E0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SBI MCLR (1-year)</c:v>
                </c:pt>
              </c:strCache>
            </c:strRef>
          </c:tx>
          <c:spPr>
            <a:ln w="28575" cap="rnd">
              <a:solidFill>
                <a:srgbClr val="C3E5F5"/>
              </a:solidFill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mmm\-yy</c:formatCode>
                <c:ptCount val="39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  <c:pt idx="18">
                  <c:v>44287</c:v>
                </c:pt>
                <c:pt idx="19">
                  <c:v>44317</c:v>
                </c:pt>
                <c:pt idx="20">
                  <c:v>44348</c:v>
                </c:pt>
                <c:pt idx="21">
                  <c:v>44378</c:v>
                </c:pt>
                <c:pt idx="22">
                  <c:v>44409</c:v>
                </c:pt>
                <c:pt idx="23">
                  <c:v>44440</c:v>
                </c:pt>
                <c:pt idx="24">
                  <c:v>44470</c:v>
                </c:pt>
                <c:pt idx="25">
                  <c:v>44501</c:v>
                </c:pt>
                <c:pt idx="26">
                  <c:v>44531</c:v>
                </c:pt>
                <c:pt idx="27">
                  <c:v>44562</c:v>
                </c:pt>
                <c:pt idx="28">
                  <c:v>44593</c:v>
                </c:pt>
                <c:pt idx="29">
                  <c:v>44621</c:v>
                </c:pt>
                <c:pt idx="30">
                  <c:v>44652</c:v>
                </c:pt>
                <c:pt idx="31">
                  <c:v>44682</c:v>
                </c:pt>
                <c:pt idx="32">
                  <c:v>44713</c:v>
                </c:pt>
                <c:pt idx="33">
                  <c:v>44743</c:v>
                </c:pt>
                <c:pt idx="34">
                  <c:v>44774</c:v>
                </c:pt>
                <c:pt idx="35">
                  <c:v>44805</c:v>
                </c:pt>
                <c:pt idx="36">
                  <c:v>44835</c:v>
                </c:pt>
                <c:pt idx="37">
                  <c:v>44866</c:v>
                </c:pt>
                <c:pt idx="38">
                  <c:v>44896</c:v>
                </c:pt>
              </c:numCache>
            </c:numRef>
          </c:cat>
          <c:val>
            <c:numRef>
              <c:f>Sheet1!$D$2:$D$55</c:f>
              <c:numCache>
                <c:formatCode>0.00%</c:formatCode>
                <c:ptCount val="39"/>
                <c:pt idx="0">
                  <c:v>8.0500000000000002E-2</c:v>
                </c:pt>
                <c:pt idx="1">
                  <c:v>0.08</c:v>
                </c:pt>
                <c:pt idx="2">
                  <c:v>7.9000000000000001E-2</c:v>
                </c:pt>
                <c:pt idx="3">
                  <c:v>7.9000000000000001E-2</c:v>
                </c:pt>
                <c:pt idx="4">
                  <c:v>7.85E-2</c:v>
                </c:pt>
                <c:pt idx="5">
                  <c:v>7.7499999999999999E-2</c:v>
                </c:pt>
                <c:pt idx="6">
                  <c:v>7.3999999999999996E-2</c:v>
                </c:pt>
                <c:pt idx="7">
                  <c:v>7.2499999999999995E-2</c:v>
                </c:pt>
                <c:pt idx="8">
                  <c:v>7.0000000000000007E-2</c:v>
                </c:pt>
                <c:pt idx="9">
                  <c:v>7.0000000000000007E-2</c:v>
                </c:pt>
                <c:pt idx="10">
                  <c:v>7.0000000000000007E-2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7.0000000000000007E-2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7.0000000000000007E-2</c:v>
                </c:pt>
                <c:pt idx="20">
                  <c:v>7.0000000000000007E-2</c:v>
                </c:pt>
                <c:pt idx="21">
                  <c:v>7.0000000000000007E-2</c:v>
                </c:pt>
                <c:pt idx="22">
                  <c:v>7.0000000000000007E-2</c:v>
                </c:pt>
                <c:pt idx="23">
                  <c:v>7.0000000000000007E-2</c:v>
                </c:pt>
                <c:pt idx="24">
                  <c:v>7.0000000000000007E-2</c:v>
                </c:pt>
                <c:pt idx="25">
                  <c:v>7.0000000000000007E-2</c:v>
                </c:pt>
                <c:pt idx="26">
                  <c:v>7.0000000000000007E-2</c:v>
                </c:pt>
                <c:pt idx="27">
                  <c:v>7.0000000000000007E-2</c:v>
                </c:pt>
                <c:pt idx="28">
                  <c:v>7.0000000000000007E-2</c:v>
                </c:pt>
                <c:pt idx="29">
                  <c:v>7.0000000000000007E-2</c:v>
                </c:pt>
                <c:pt idx="30">
                  <c:v>7.0999999999999994E-2</c:v>
                </c:pt>
                <c:pt idx="31">
                  <c:v>7.1999999999999995E-2</c:v>
                </c:pt>
                <c:pt idx="32">
                  <c:v>7.3999999999999996E-2</c:v>
                </c:pt>
                <c:pt idx="33">
                  <c:v>7.4999999999999997E-2</c:v>
                </c:pt>
                <c:pt idx="34">
                  <c:v>7.6999999999999999E-2</c:v>
                </c:pt>
                <c:pt idx="35">
                  <c:v>7.6999999999999999E-2</c:v>
                </c:pt>
                <c:pt idx="36">
                  <c:v>7.9500000000000001E-2</c:v>
                </c:pt>
                <c:pt idx="37">
                  <c:v>8.0500000000000002E-2</c:v>
                </c:pt>
                <c:pt idx="38">
                  <c:v>8.3000000000000004E-2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A98-4029-8F88-CCFA205514E0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Treasury bond yield (INR, 10-year)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009CD8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9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  <c:pt idx="18">
                  <c:v>44287</c:v>
                </c:pt>
                <c:pt idx="19">
                  <c:v>44317</c:v>
                </c:pt>
                <c:pt idx="20">
                  <c:v>44348</c:v>
                </c:pt>
                <c:pt idx="21">
                  <c:v>44378</c:v>
                </c:pt>
                <c:pt idx="22">
                  <c:v>44409</c:v>
                </c:pt>
                <c:pt idx="23">
                  <c:v>44440</c:v>
                </c:pt>
                <c:pt idx="24">
                  <c:v>44470</c:v>
                </c:pt>
                <c:pt idx="25">
                  <c:v>44501</c:v>
                </c:pt>
                <c:pt idx="26">
                  <c:v>44531</c:v>
                </c:pt>
                <c:pt idx="27">
                  <c:v>44562</c:v>
                </c:pt>
                <c:pt idx="28">
                  <c:v>44593</c:v>
                </c:pt>
                <c:pt idx="29">
                  <c:v>44621</c:v>
                </c:pt>
                <c:pt idx="30">
                  <c:v>44652</c:v>
                </c:pt>
                <c:pt idx="31">
                  <c:v>44682</c:v>
                </c:pt>
                <c:pt idx="32">
                  <c:v>44713</c:v>
                </c:pt>
                <c:pt idx="33">
                  <c:v>44743</c:v>
                </c:pt>
                <c:pt idx="34">
                  <c:v>44774</c:v>
                </c:pt>
                <c:pt idx="35">
                  <c:v>44805</c:v>
                </c:pt>
                <c:pt idx="36">
                  <c:v>44835</c:v>
                </c:pt>
                <c:pt idx="37">
                  <c:v>44866</c:v>
                </c:pt>
                <c:pt idx="38">
                  <c:v>44896</c:v>
                </c:pt>
              </c:numCache>
            </c:numRef>
          </c:cat>
          <c:val>
            <c:numRef>
              <c:f>Sheet1!$E$2:$E$55</c:f>
              <c:numCache>
                <c:formatCode>0.00%</c:formatCode>
                <c:ptCount val="39"/>
                <c:pt idx="0">
                  <c:v>6.6400000000000001E-2</c:v>
                </c:pt>
                <c:pt idx="1">
                  <c:v>6.5699999999999995E-2</c:v>
                </c:pt>
                <c:pt idx="2">
                  <c:v>6.59E-2</c:v>
                </c:pt>
                <c:pt idx="3">
                  <c:v>6.5799999999999997E-2</c:v>
                </c:pt>
                <c:pt idx="4">
                  <c:v>6.4699999999999994E-2</c:v>
                </c:pt>
                <c:pt idx="5">
                  <c:v>6.4299999999999996E-2</c:v>
                </c:pt>
                <c:pt idx="6">
                  <c:v>6.1699999999999998E-2</c:v>
                </c:pt>
                <c:pt idx="7">
                  <c:v>6.0299999999999999E-2</c:v>
                </c:pt>
                <c:pt idx="8">
                  <c:v>5.8999999999999997E-2</c:v>
                </c:pt>
                <c:pt idx="9">
                  <c:v>5.8599999999999999E-2</c:v>
                </c:pt>
                <c:pt idx="10">
                  <c:v>6.0699999999999997E-2</c:v>
                </c:pt>
                <c:pt idx="11">
                  <c:v>6.0299999999999999E-2</c:v>
                </c:pt>
                <c:pt idx="12">
                  <c:v>5.9299999999999999E-2</c:v>
                </c:pt>
                <c:pt idx="13">
                  <c:v>5.8999999999999997E-2</c:v>
                </c:pt>
                <c:pt idx="14">
                  <c:v>5.8999999999999997E-2</c:v>
                </c:pt>
                <c:pt idx="15">
                  <c:v>5.8999999999999997E-2</c:v>
                </c:pt>
                <c:pt idx="16">
                  <c:v>6.2300000000000001E-2</c:v>
                </c:pt>
                <c:pt idx="17">
                  <c:v>6.1800000000000001E-2</c:v>
                </c:pt>
                <c:pt idx="18">
                  <c:v>6.0229999999999999E-2</c:v>
                </c:pt>
                <c:pt idx="19">
                  <c:v>6.0199999999999997E-2</c:v>
                </c:pt>
                <c:pt idx="20">
                  <c:v>6.0380000000000003E-2</c:v>
                </c:pt>
                <c:pt idx="21">
                  <c:v>6.2E-2</c:v>
                </c:pt>
                <c:pt idx="22">
                  <c:v>6.2100000000000002E-2</c:v>
                </c:pt>
                <c:pt idx="23">
                  <c:v>6.2199999999999998E-2</c:v>
                </c:pt>
                <c:pt idx="24">
                  <c:v>6.2399999999999997E-2</c:v>
                </c:pt>
                <c:pt idx="25">
                  <c:v>6.3799999999999996E-2</c:v>
                </c:pt>
                <c:pt idx="26">
                  <c:v>6.3500000000000001E-2</c:v>
                </c:pt>
                <c:pt idx="27">
                  <c:v>6.4349999999999991E-2</c:v>
                </c:pt>
                <c:pt idx="28">
                  <c:v>6.8320000000000006E-2</c:v>
                </c:pt>
                <c:pt idx="29">
                  <c:v>6.8659999999999999E-2</c:v>
                </c:pt>
                <c:pt idx="30">
                  <c:v>7.1360000000000007E-2</c:v>
                </c:pt>
                <c:pt idx="31">
                  <c:v>7.4200000000000002E-2</c:v>
                </c:pt>
                <c:pt idx="32">
                  <c:v>7.4499999999999997E-2</c:v>
                </c:pt>
                <c:pt idx="33">
                  <c:v>7.3200000000000001E-2</c:v>
                </c:pt>
                <c:pt idx="34">
                  <c:v>7.1900000000000006E-2</c:v>
                </c:pt>
                <c:pt idx="35">
                  <c:v>7.3999999999999996E-2</c:v>
                </c:pt>
                <c:pt idx="36">
                  <c:v>7.4451000000000003E-2</c:v>
                </c:pt>
                <c:pt idx="37">
                  <c:v>7.281E-2</c:v>
                </c:pt>
                <c:pt idx="38">
                  <c:v>7.3270000000000002E-2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A98-4029-8F88-CCFA205514E0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NTPC bond yield (INR, 8.66%, 10-year)</c:v>
                </c:pt>
              </c:strCache>
            </c:strRef>
          </c:tx>
          <c:spPr>
            <a:ln w="38100" cap="rnd">
              <a:solidFill>
                <a:srgbClr val="57575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575756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9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  <c:pt idx="18">
                  <c:v>44287</c:v>
                </c:pt>
                <c:pt idx="19">
                  <c:v>44317</c:v>
                </c:pt>
                <c:pt idx="20">
                  <c:v>44348</c:v>
                </c:pt>
                <c:pt idx="21">
                  <c:v>44378</c:v>
                </c:pt>
                <c:pt idx="22">
                  <c:v>44409</c:v>
                </c:pt>
                <c:pt idx="23">
                  <c:v>44440</c:v>
                </c:pt>
                <c:pt idx="24">
                  <c:v>44470</c:v>
                </c:pt>
                <c:pt idx="25">
                  <c:v>44501</c:v>
                </c:pt>
                <c:pt idx="26">
                  <c:v>44531</c:v>
                </c:pt>
                <c:pt idx="27">
                  <c:v>44562</c:v>
                </c:pt>
                <c:pt idx="28">
                  <c:v>44593</c:v>
                </c:pt>
                <c:pt idx="29">
                  <c:v>44621</c:v>
                </c:pt>
                <c:pt idx="30">
                  <c:v>44652</c:v>
                </c:pt>
                <c:pt idx="31">
                  <c:v>44682</c:v>
                </c:pt>
                <c:pt idx="32">
                  <c:v>44713</c:v>
                </c:pt>
                <c:pt idx="33">
                  <c:v>44743</c:v>
                </c:pt>
                <c:pt idx="34">
                  <c:v>44774</c:v>
                </c:pt>
                <c:pt idx="35">
                  <c:v>44805</c:v>
                </c:pt>
                <c:pt idx="36">
                  <c:v>44835</c:v>
                </c:pt>
                <c:pt idx="37">
                  <c:v>44866</c:v>
                </c:pt>
                <c:pt idx="38">
                  <c:v>44896</c:v>
                </c:pt>
              </c:numCache>
            </c:numRef>
          </c:cat>
          <c:val>
            <c:numRef>
              <c:f>Sheet1!$G$2:$G$55</c:f>
              <c:numCache>
                <c:formatCode>0.00%</c:formatCode>
                <c:ptCount val="39"/>
                <c:pt idx="0">
                  <c:v>6.9839272897362067E-2</c:v>
                </c:pt>
                <c:pt idx="1">
                  <c:v>7.3195675876699923E-2</c:v>
                </c:pt>
                <c:pt idx="2">
                  <c:v>7.5198742635342541E-2</c:v>
                </c:pt>
                <c:pt idx="3">
                  <c:v>7.7314525488795638E-2</c:v>
                </c:pt>
                <c:pt idx="4">
                  <c:v>7.629955947136563E-2</c:v>
                </c:pt>
                <c:pt idx="5">
                  <c:v>7.9376718606782762E-2</c:v>
                </c:pt>
                <c:pt idx="6">
                  <c:v>7.2167268060567169E-2</c:v>
                </c:pt>
                <c:pt idx="7">
                  <c:v>7.5173611111111108E-2</c:v>
                </c:pt>
                <c:pt idx="8">
                  <c:v>7.2046589018302826E-2</c:v>
                </c:pt>
                <c:pt idx="9">
                  <c:v>7.2400000000000006E-2</c:v>
                </c:pt>
                <c:pt idx="10">
                  <c:v>7.2800000000000004E-2</c:v>
                </c:pt>
                <c:pt idx="11">
                  <c:v>7.2800000000000004E-2</c:v>
                </c:pt>
                <c:pt idx="12">
                  <c:v>7.0751633986928103E-2</c:v>
                </c:pt>
                <c:pt idx="13">
                  <c:v>7.5060889462872593E-2</c:v>
                </c:pt>
                <c:pt idx="14">
                  <c:v>7.5418459233971391E-2</c:v>
                </c:pt>
                <c:pt idx="15">
                  <c:v>7.5195151388852702E-2</c:v>
                </c:pt>
                <c:pt idx="16">
                  <c:v>7.545261156875234E-2</c:v>
                </c:pt>
                <c:pt idx="17">
                  <c:v>7.6867221084378309E-2</c:v>
                </c:pt>
                <c:pt idx="18">
                  <c:v>7.5964912280701749E-2</c:v>
                </c:pt>
                <c:pt idx="19">
                  <c:v>7.2776167065843098E-2</c:v>
                </c:pt>
                <c:pt idx="20">
                  <c:v>7.277922514497015E-2</c:v>
                </c:pt>
                <c:pt idx="21">
                  <c:v>7.5435540069686405E-2</c:v>
                </c:pt>
                <c:pt idx="22">
                  <c:v>7.3702127659574457E-2</c:v>
                </c:pt>
                <c:pt idx="23">
                  <c:v>7.3639455782312915E-2</c:v>
                </c:pt>
                <c:pt idx="24">
                  <c:v>7.395388556789069E-2</c:v>
                </c:pt>
                <c:pt idx="25">
                  <c:v>7.4978354978354977E-2</c:v>
                </c:pt>
                <c:pt idx="26">
                  <c:v>7.8727272727272715E-2</c:v>
                </c:pt>
                <c:pt idx="27">
                  <c:v>8.0699999999999994E-2</c:v>
                </c:pt>
                <c:pt idx="28">
                  <c:v>8.0501227039488352E-2</c:v>
                </c:pt>
                <c:pt idx="29">
                  <c:v>8.0381673720947497E-2</c:v>
                </c:pt>
                <c:pt idx="30">
                  <c:v>7.9668080330447741E-2</c:v>
                </c:pt>
                <c:pt idx="31">
                  <c:v>8.0181473079949994E-2</c:v>
                </c:pt>
                <c:pt idx="32">
                  <c:v>7.974143884494618E-2</c:v>
                </c:pt>
                <c:pt idx="33">
                  <c:v>7.8870999999999997E-2</c:v>
                </c:pt>
                <c:pt idx="34">
                  <c:v>7.8728000000000006E-2</c:v>
                </c:pt>
                <c:pt idx="35">
                  <c:v>7.9186999999999994E-2</c:v>
                </c:pt>
                <c:pt idx="36">
                  <c:v>7.9093981185496376E-2</c:v>
                </c:pt>
                <c:pt idx="37">
                  <c:v>7.7529095792300801E-2</c:v>
                </c:pt>
                <c:pt idx="38">
                  <c:v>8.3914728682170536E-2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A98-4029-8F88-CCFA205514E0}"/>
            </c:ext>
          </c:extLst>
        </c:ser>
        <c:ser>
          <c:idx val="6"/>
          <c:order val="4"/>
          <c:tx>
            <c:strRef>
              <c:f>Sheet1!$H$1</c:f>
              <c:strCache>
                <c:ptCount val="1"/>
                <c:pt idx="0">
                  <c:v>ReNew Power bond yield (USD, 6.67%, 5-year)</c:v>
                </c:pt>
              </c:strCache>
            </c:strRef>
          </c:tx>
          <c:spPr>
            <a:ln w="38100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25400">
                <a:solidFill>
                  <a:srgbClr val="87BD41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9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  <c:pt idx="18">
                  <c:v>44287</c:v>
                </c:pt>
                <c:pt idx="19">
                  <c:v>44317</c:v>
                </c:pt>
                <c:pt idx="20">
                  <c:v>44348</c:v>
                </c:pt>
                <c:pt idx="21">
                  <c:v>44378</c:v>
                </c:pt>
                <c:pt idx="22">
                  <c:v>44409</c:v>
                </c:pt>
                <c:pt idx="23">
                  <c:v>44440</c:v>
                </c:pt>
                <c:pt idx="24">
                  <c:v>44470</c:v>
                </c:pt>
                <c:pt idx="25">
                  <c:v>44501</c:v>
                </c:pt>
                <c:pt idx="26">
                  <c:v>44531</c:v>
                </c:pt>
                <c:pt idx="27">
                  <c:v>44562</c:v>
                </c:pt>
                <c:pt idx="28">
                  <c:v>44593</c:v>
                </c:pt>
                <c:pt idx="29">
                  <c:v>44621</c:v>
                </c:pt>
                <c:pt idx="30">
                  <c:v>44652</c:v>
                </c:pt>
                <c:pt idx="31">
                  <c:v>44682</c:v>
                </c:pt>
                <c:pt idx="32">
                  <c:v>44713</c:v>
                </c:pt>
                <c:pt idx="33">
                  <c:v>44743</c:v>
                </c:pt>
                <c:pt idx="34">
                  <c:v>44774</c:v>
                </c:pt>
                <c:pt idx="35">
                  <c:v>44805</c:v>
                </c:pt>
                <c:pt idx="36">
                  <c:v>44835</c:v>
                </c:pt>
                <c:pt idx="37">
                  <c:v>44866</c:v>
                </c:pt>
                <c:pt idx="38">
                  <c:v>44896</c:v>
                </c:pt>
              </c:numCache>
            </c:numRef>
          </c:cat>
          <c:val>
            <c:numRef>
              <c:f>Sheet1!$H$2:$H$55</c:f>
              <c:numCache>
                <c:formatCode>0.00%</c:formatCode>
                <c:ptCount val="39"/>
                <c:pt idx="0">
                  <c:v>6.5844027640671279E-2</c:v>
                </c:pt>
                <c:pt idx="1">
                  <c:v>6.4959096221269955E-2</c:v>
                </c:pt>
                <c:pt idx="2">
                  <c:v>6.4313952367177712E-2</c:v>
                </c:pt>
                <c:pt idx="3">
                  <c:v>6.3372921615201902E-2</c:v>
                </c:pt>
                <c:pt idx="4">
                  <c:v>6.3560129597865445E-2</c:v>
                </c:pt>
                <c:pt idx="5">
                  <c:v>8.167013591281988E-2</c:v>
                </c:pt>
                <c:pt idx="6">
                  <c:v>7.6446991404011455E-2</c:v>
                </c:pt>
                <c:pt idx="7">
                  <c:v>6.7798332994511087E-2</c:v>
                </c:pt>
                <c:pt idx="8">
                  <c:v>6.5915604308726158E-2</c:v>
                </c:pt>
                <c:pt idx="9">
                  <c:v>6.4519249371251697E-2</c:v>
                </c:pt>
                <c:pt idx="10">
                  <c:v>6.3535911602209935E-2</c:v>
                </c:pt>
                <c:pt idx="11">
                  <c:v>6.4444444444444443E-2</c:v>
                </c:pt>
                <c:pt idx="12">
                  <c:v>6.3487530934703981E-2</c:v>
                </c:pt>
                <c:pt idx="13">
                  <c:v>6.2552752508674855E-2</c:v>
                </c:pt>
                <c:pt idx="14">
                  <c:v>6.2954223690420003E-2</c:v>
                </c:pt>
                <c:pt idx="15">
                  <c:v>6.3097152587267058E-2</c:v>
                </c:pt>
                <c:pt idx="16">
                  <c:v>6.3306757782839784E-2</c:v>
                </c:pt>
                <c:pt idx="17">
                  <c:v>6.3294742835452597E-2</c:v>
                </c:pt>
                <c:pt idx="18">
                  <c:v>6.3384966264373274E-2</c:v>
                </c:pt>
                <c:pt idx="19">
                  <c:v>6.3258725341426403E-2</c:v>
                </c:pt>
                <c:pt idx="20">
                  <c:v>6.3222748815165875E-2</c:v>
                </c:pt>
                <c:pt idx="21">
                  <c:v>6.3632894485785158E-2</c:v>
                </c:pt>
                <c:pt idx="22">
                  <c:v>6.3354863221884494E-2</c:v>
                </c:pt>
                <c:pt idx="23">
                  <c:v>6.388276984963126E-2</c:v>
                </c:pt>
                <c:pt idx="24">
                  <c:v>6.3596491228070179E-2</c:v>
                </c:pt>
                <c:pt idx="25">
                  <c:v>6.4394670785865998E-2</c:v>
                </c:pt>
                <c:pt idx="26">
                  <c:v>6.412844918757811E-2</c:v>
                </c:pt>
                <c:pt idx="27">
                  <c:v>6.4066852367688026E-2</c:v>
                </c:pt>
                <c:pt idx="28">
                  <c:v>6.4788732394366194E-2</c:v>
                </c:pt>
                <c:pt idx="29">
                  <c:v>6.4832814930015553E-2</c:v>
                </c:pt>
                <c:pt idx="30">
                  <c:v>6.5649606299212598E-2</c:v>
                </c:pt>
                <c:pt idx="31">
                  <c:v>6.5727236893969254E-2</c:v>
                </c:pt>
                <c:pt idx="32">
                  <c:v>6.4757281553398063E-2</c:v>
                </c:pt>
                <c:pt idx="33">
                  <c:v>6.4799999999999996E-2</c:v>
                </c:pt>
                <c:pt idx="34">
                  <c:v>6.4799999999999996E-2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A98-4029-8F88-CCFA205514E0}"/>
            </c:ext>
          </c:extLst>
        </c:ser>
        <c:ser>
          <c:idx val="7"/>
          <c:order val="5"/>
          <c:tx>
            <c:strRef>
              <c:f>Sheet1!$I$1</c:f>
              <c:strCache>
                <c:ptCount val="1"/>
                <c:pt idx="0">
                  <c:v>Adani Green Energy bond yield (USD, 6.25%, 5-year)</c:v>
                </c:pt>
              </c:strCache>
            </c:strRef>
          </c:tx>
          <c:spPr>
            <a:ln w="38100" cap="rnd">
              <a:solidFill>
                <a:srgbClr val="9D9D9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38100">
                <a:solidFill>
                  <a:srgbClr val="9D9D9C"/>
                </a:solidFill>
              </a:ln>
              <a:effectLst/>
            </c:spPr>
          </c:marker>
          <c:cat>
            <c:numRef>
              <c:f>Sheet1!$A$2:$A$55</c:f>
              <c:numCache>
                <c:formatCode>mmm\-yy</c:formatCode>
                <c:ptCount val="39"/>
                <c:pt idx="0">
                  <c:v>43739</c:v>
                </c:pt>
                <c:pt idx="1">
                  <c:v>43770</c:v>
                </c:pt>
                <c:pt idx="2">
                  <c:v>43800</c:v>
                </c:pt>
                <c:pt idx="3">
                  <c:v>43831</c:v>
                </c:pt>
                <c:pt idx="4">
                  <c:v>43862</c:v>
                </c:pt>
                <c:pt idx="5">
                  <c:v>43891</c:v>
                </c:pt>
                <c:pt idx="6">
                  <c:v>43922</c:v>
                </c:pt>
                <c:pt idx="7">
                  <c:v>43952</c:v>
                </c:pt>
                <c:pt idx="8">
                  <c:v>43983</c:v>
                </c:pt>
                <c:pt idx="9">
                  <c:v>44013</c:v>
                </c:pt>
                <c:pt idx="10">
                  <c:v>44044</c:v>
                </c:pt>
                <c:pt idx="11">
                  <c:v>44075</c:v>
                </c:pt>
                <c:pt idx="12">
                  <c:v>44105</c:v>
                </c:pt>
                <c:pt idx="13">
                  <c:v>44136</c:v>
                </c:pt>
                <c:pt idx="14">
                  <c:v>44166</c:v>
                </c:pt>
                <c:pt idx="15">
                  <c:v>44197</c:v>
                </c:pt>
                <c:pt idx="16">
                  <c:v>44228</c:v>
                </c:pt>
                <c:pt idx="17">
                  <c:v>44256</c:v>
                </c:pt>
                <c:pt idx="18">
                  <c:v>44287</c:v>
                </c:pt>
                <c:pt idx="19">
                  <c:v>44317</c:v>
                </c:pt>
                <c:pt idx="20">
                  <c:v>44348</c:v>
                </c:pt>
                <c:pt idx="21">
                  <c:v>44378</c:v>
                </c:pt>
                <c:pt idx="22">
                  <c:v>44409</c:v>
                </c:pt>
                <c:pt idx="23">
                  <c:v>44440</c:v>
                </c:pt>
                <c:pt idx="24">
                  <c:v>44470</c:v>
                </c:pt>
                <c:pt idx="25">
                  <c:v>44501</c:v>
                </c:pt>
                <c:pt idx="26">
                  <c:v>44531</c:v>
                </c:pt>
                <c:pt idx="27">
                  <c:v>44562</c:v>
                </c:pt>
                <c:pt idx="28">
                  <c:v>44593</c:v>
                </c:pt>
                <c:pt idx="29">
                  <c:v>44621</c:v>
                </c:pt>
                <c:pt idx="30">
                  <c:v>44652</c:v>
                </c:pt>
                <c:pt idx="31">
                  <c:v>44682</c:v>
                </c:pt>
                <c:pt idx="32">
                  <c:v>44713</c:v>
                </c:pt>
                <c:pt idx="33">
                  <c:v>44743</c:v>
                </c:pt>
                <c:pt idx="34">
                  <c:v>44774</c:v>
                </c:pt>
                <c:pt idx="35">
                  <c:v>44805</c:v>
                </c:pt>
                <c:pt idx="36">
                  <c:v>44835</c:v>
                </c:pt>
                <c:pt idx="37">
                  <c:v>44866</c:v>
                </c:pt>
                <c:pt idx="38">
                  <c:v>44896</c:v>
                </c:pt>
              </c:numCache>
            </c:numRef>
          </c:cat>
          <c:val>
            <c:numRef>
              <c:f>Sheet1!$I$2:$I$55</c:f>
              <c:numCache>
                <c:formatCode>0.00%</c:formatCode>
                <c:ptCount val="39"/>
                <c:pt idx="0">
                  <c:v>5.8757168374541695E-2</c:v>
                </c:pt>
                <c:pt idx="1">
                  <c:v>5.8548009367681501E-2</c:v>
                </c:pt>
                <c:pt idx="2">
                  <c:v>5.8080104079546509E-2</c:v>
                </c:pt>
                <c:pt idx="3">
                  <c:v>5.7662145954423837E-2</c:v>
                </c:pt>
                <c:pt idx="4">
                  <c:v>5.8015408892601872E-2</c:v>
                </c:pt>
                <c:pt idx="5">
                  <c:v>6.9957465860756657E-2</c:v>
                </c:pt>
                <c:pt idx="6">
                  <c:v>6.4267352185089971E-2</c:v>
                </c:pt>
                <c:pt idx="7">
                  <c:v>6.0898372795478904E-2</c:v>
                </c:pt>
                <c:pt idx="8">
                  <c:v>5.9665871121718374E-2</c:v>
                </c:pt>
                <c:pt idx="9">
                  <c:v>5.9068141007466213E-2</c:v>
                </c:pt>
                <c:pt idx="10">
                  <c:v>5.8107103012272218E-2</c:v>
                </c:pt>
                <c:pt idx="11">
                  <c:v>5.8036957934812887E-2</c:v>
                </c:pt>
                <c:pt idx="12">
                  <c:v>5.7571849668386146E-2</c:v>
                </c:pt>
                <c:pt idx="13">
                  <c:v>5.6658507841537482E-2</c:v>
                </c:pt>
                <c:pt idx="14">
                  <c:v>5.6210090835506793E-2</c:v>
                </c:pt>
                <c:pt idx="15">
                  <c:v>5.6028686687584046E-2</c:v>
                </c:pt>
                <c:pt idx="16">
                  <c:v>5.6134363211783722E-2</c:v>
                </c:pt>
                <c:pt idx="17">
                  <c:v>5.6504836814031283E-2</c:v>
                </c:pt>
                <c:pt idx="18">
                  <c:v>5.6316453415029735E-2</c:v>
                </c:pt>
                <c:pt idx="19">
                  <c:v>5.5163283318623128E-2</c:v>
                </c:pt>
                <c:pt idx="20">
                  <c:v>5.6275886907977669E-2</c:v>
                </c:pt>
                <c:pt idx="21">
                  <c:v>5.7208237986270026E-2</c:v>
                </c:pt>
                <c:pt idx="22">
                  <c:v>5.7208237986270026E-2</c:v>
                </c:pt>
                <c:pt idx="23">
                  <c:v>5.7534750989597719E-2</c:v>
                </c:pt>
                <c:pt idx="24">
                  <c:v>5.7934742306266225E-2</c:v>
                </c:pt>
                <c:pt idx="25">
                  <c:v>5.7934742306266225E-2</c:v>
                </c:pt>
                <c:pt idx="26">
                  <c:v>5.7423741271591326E-2</c:v>
                </c:pt>
                <c:pt idx="27">
                  <c:v>5.7271144506551824E-2</c:v>
                </c:pt>
                <c:pt idx="28">
                  <c:v>5.8735081289352509E-2</c:v>
                </c:pt>
                <c:pt idx="29">
                  <c:v>5.9523809523809521E-2</c:v>
                </c:pt>
                <c:pt idx="30">
                  <c:v>6.1576354679802957E-2</c:v>
                </c:pt>
                <c:pt idx="31">
                  <c:v>6.25E-2</c:v>
                </c:pt>
                <c:pt idx="32">
                  <c:v>6.5022888056595923E-2</c:v>
                </c:pt>
                <c:pt idx="33">
                  <c:v>6.3613000000000003E-2</c:v>
                </c:pt>
                <c:pt idx="34">
                  <c:v>6.4479999999999996E-2</c:v>
                </c:pt>
                <c:pt idx="35">
                  <c:v>6.8640999999999994E-2</c:v>
                </c:pt>
                <c:pt idx="36">
                  <c:v>6.8324678874009295E-2</c:v>
                </c:pt>
                <c:pt idx="37">
                  <c:v>6.4766839378238336E-2</c:v>
                </c:pt>
                <c:pt idx="38">
                  <c:v>6.3971340839303989E-2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A98-4029-8F88-CCFA205514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3970032"/>
        <c:axId val="321977168"/>
      </c:lineChart>
      <c:dateAx>
        <c:axId val="1739700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Offset val="100"/>
        <c:baseTimeUnit val="months"/>
      </c:dateAx>
      <c:valAx>
        <c:axId val="321977168"/>
        <c:scaling>
          <c:orientation val="minMax"/>
          <c:max val="0.1"/>
          <c:min val="3.0000000000000006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  <c:majorUnit val="5.000000000000001E-3"/>
        <c:minorUnit val="1.0000000000000002E-3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0922751316092365"/>
          <c:w val="0.99960574274452507"/>
          <c:h val="8.7442598760023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7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vehicle</a:t>
            </a: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sales in India</a:t>
            </a:r>
          </a:p>
        </c:rich>
      </c:tx>
      <c:layout>
        <c:manualLayout>
          <c:xMode val="edge"/>
          <c:yMode val="edge"/>
          <c:x val="4.8607099207765268E-4"/>
          <c:y val="1.9853459134644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612284829664825E-2"/>
          <c:y val="9.9612606713655114E-2"/>
          <c:w val="0.8276251632922722"/>
          <c:h val="0.763442123791574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 (left Y-axis)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55-411E-AB22-ABDC32A3485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55-411E-AB22-ABDC32A3485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55-411E-AB22-ABDC32A3485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55-411E-AB22-ABDC32A3485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55-411E-AB22-ABDC32A3485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55-411E-AB22-ABDC32A3485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55-411E-AB22-ABDC32A3485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55-411E-AB22-ABDC32A3485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F55-411E-AB22-ABDC32A3485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55-411E-AB22-ABDC32A3485D}"/>
                </c:ext>
              </c:extLst>
            </c:dLbl>
            <c:dLbl>
              <c:idx val="10"/>
              <c:layout>
                <c:manualLayout>
                  <c:x val="0"/>
                  <c:y val="-0.138749255414585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F55-411E-AB22-ABDC32A3485D}"/>
                </c:ext>
              </c:extLst>
            </c:dLbl>
            <c:dLbl>
              <c:idx val="11"/>
              <c:layout>
                <c:manualLayout>
                  <c:x val="7.6752948082003964E-17"/>
                  <c:y val="-0.16712978493120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F55-411E-AB22-ABDC32A3485D}"/>
                </c:ext>
              </c:extLst>
            </c:dLbl>
            <c:dLbl>
              <c:idx val="12"/>
              <c:layout>
                <c:manualLayout>
                  <c:x val="-2.0932864019621621E-3"/>
                  <c:y val="-0.122982294572018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55-411E-AB22-ABDC32A3485D}"/>
                </c:ext>
              </c:extLst>
            </c:dLbl>
            <c:dLbl>
              <c:idx val="13"/>
              <c:layout>
                <c:manualLayout>
                  <c:x val="-1.5350589616400793E-16"/>
                  <c:y val="-7.88348042128326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F55-411E-AB22-ABDC32A3485D}"/>
                </c:ext>
              </c:extLst>
            </c:dLbl>
            <c:dLbl>
              <c:idx val="14"/>
              <c:layout>
                <c:manualLayout>
                  <c:x val="-2.0932864019620853E-3"/>
                  <c:y val="-0.129289078909045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55-411E-AB22-ABDC32A3485D}"/>
                </c:ext>
              </c:extLst>
            </c:dLbl>
            <c:dLbl>
              <c:idx val="15"/>
              <c:layout>
                <c:manualLayout>
                  <c:x val="-4.1865728039241707E-3"/>
                  <c:y val="-0.110368725897965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55-411E-AB22-ABDC32A3485D}"/>
                </c:ext>
              </c:extLst>
            </c:dLbl>
            <c:dLbl>
              <c:idx val="16"/>
              <c:layout>
                <c:manualLayout>
                  <c:x val="-3.520639278952218E-2"/>
                  <c:y val="-2.1861330133272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55-411E-AB22-ABDC32A3485D}"/>
                </c:ext>
              </c:extLst>
            </c:dLbl>
            <c:dLbl>
              <c:idx val="17"/>
              <c:layout>
                <c:manualLayout>
                  <c:x val="2.0709642817364382E-3"/>
                  <c:y val="-3.1618860774935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8F55-411E-AB22-ABDC32A3485D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FY23#</c:v>
                </c:pt>
              </c:strCache>
            </c:strRef>
          </c:cat>
          <c:val>
            <c:numRef>
              <c:f>Sheet1!$B$2:$B$19</c:f>
              <c:numCache>
                <c:formatCode>#,##0</c:formatCode>
                <c:ptCount val="18"/>
                <c:pt idx="0">
                  <c:v>1317</c:v>
                </c:pt>
                <c:pt idx="1">
                  <c:v>2064</c:v>
                </c:pt>
                <c:pt idx="2">
                  <c:v>4130</c:v>
                </c:pt>
                <c:pt idx="3">
                  <c:v>11201</c:v>
                </c:pt>
                <c:pt idx="4">
                  <c:v>5608</c:v>
                </c:pt>
                <c:pt idx="5">
                  <c:v>4697</c:v>
                </c:pt>
                <c:pt idx="6">
                  <c:v>7561</c:v>
                </c:pt>
                <c:pt idx="7">
                  <c:v>4133</c:v>
                </c:pt>
                <c:pt idx="8">
                  <c:v>3055</c:v>
                </c:pt>
                <c:pt idx="9">
                  <c:v>2433</c:v>
                </c:pt>
                <c:pt idx="10">
                  <c:v>18062</c:v>
                </c:pt>
                <c:pt idx="11">
                  <c:v>56648</c:v>
                </c:pt>
                <c:pt idx="12">
                  <c:v>96788</c:v>
                </c:pt>
                <c:pt idx="13">
                  <c:v>146574</c:v>
                </c:pt>
                <c:pt idx="14">
                  <c:v>166289</c:v>
                </c:pt>
                <c:pt idx="15">
                  <c:v>128884</c:v>
                </c:pt>
                <c:pt idx="16">
                  <c:v>453856</c:v>
                </c:pt>
                <c:pt idx="17">
                  <c:v>809227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8F55-411E-AB22-ABDC32A348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 (left Y-axis)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Sheet1!$A$2:$A$19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FY23#</c:v>
                </c:pt>
              </c:strCache>
            </c:strRef>
          </c:cat>
          <c:val>
            <c:numRef>
              <c:f>Sheet1!$C$2:$C$19</c:f>
              <c:numCache>
                <c:formatCode>#,##0</c:formatCode>
                <c:ptCount val="18"/>
                <c:pt idx="0">
                  <c:v>8</c:v>
                </c:pt>
                <c:pt idx="1">
                  <c:v>5</c:v>
                </c:pt>
                <c:pt idx="2">
                  <c:v>5</c:v>
                </c:pt>
                <c:pt idx="3">
                  <c:v>26</c:v>
                </c:pt>
                <c:pt idx="4">
                  <c:v>43</c:v>
                </c:pt>
                <c:pt idx="5">
                  <c:v>38</c:v>
                </c:pt>
                <c:pt idx="6">
                  <c:v>38</c:v>
                </c:pt>
                <c:pt idx="7">
                  <c:v>47</c:v>
                </c:pt>
                <c:pt idx="8">
                  <c:v>34</c:v>
                </c:pt>
                <c:pt idx="9">
                  <c:v>31</c:v>
                </c:pt>
                <c:pt idx="10">
                  <c:v>1981</c:v>
                </c:pt>
                <c:pt idx="11">
                  <c:v>19730</c:v>
                </c:pt>
                <c:pt idx="12">
                  <c:v>52840</c:v>
                </c:pt>
                <c:pt idx="13">
                  <c:v>90034</c:v>
                </c:pt>
                <c:pt idx="14">
                  <c:v>96993</c:v>
                </c:pt>
                <c:pt idx="15">
                  <c:v>97354</c:v>
                </c:pt>
                <c:pt idx="16">
                  <c:v>126303</c:v>
                </c:pt>
                <c:pt idx="17">
                  <c:v>163418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8F55-411E-AB22-ABDC32A348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79424864"/>
        <c:axId val="978063184"/>
      </c:barChart>
      <c:lineChart>
        <c:grouping val="stacke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 (Right Y-axis)</c:v>
                </c:pt>
              </c:strCache>
            </c:strRef>
          </c:tx>
          <c:spPr>
            <a:ln w="28575" cap="rnd">
              <a:solidFill>
                <a:srgbClr val="87BD4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87BD41"/>
              </a:solidFill>
              <a:ln w="9525">
                <a:solidFill>
                  <a:srgbClr val="87BD4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8F55-411E-AB22-ABDC32A3485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8F55-411E-AB22-ABDC32A3485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8F55-411E-AB22-ABDC32A3485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8F55-411E-AB22-ABDC32A3485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8F55-411E-AB22-ABDC32A3485D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8F55-411E-AB22-ABDC32A3485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8F55-411E-AB22-ABDC32A3485D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8F55-411E-AB22-ABDC32A3485D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8F55-411E-AB22-ABDC32A3485D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8F55-411E-AB22-ABDC32A3485D}"/>
                </c:ext>
              </c:extLst>
            </c:dLbl>
            <c:dLbl>
              <c:idx val="16"/>
              <c:layout>
                <c:manualLayout>
                  <c:x val="-3.4072580612284666E-2"/>
                  <c:y val="-3.757117355766950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8F55-411E-AB22-ABDC32A3485D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FY06</c:v>
                </c:pt>
                <c:pt idx="1">
                  <c:v>FY07</c:v>
                </c:pt>
                <c:pt idx="2">
                  <c:v>FY08</c:v>
                </c:pt>
                <c:pt idx="3">
                  <c:v>FY09</c:v>
                </c:pt>
                <c:pt idx="4">
                  <c:v>FY10</c:v>
                </c:pt>
                <c:pt idx="5">
                  <c:v>FY11</c:v>
                </c:pt>
                <c:pt idx="6">
                  <c:v>FY12</c:v>
                </c:pt>
                <c:pt idx="7">
                  <c:v>FY13</c:v>
                </c:pt>
                <c:pt idx="8">
                  <c:v>FY14</c:v>
                </c:pt>
                <c:pt idx="9">
                  <c:v>FY15</c:v>
                </c:pt>
                <c:pt idx="10">
                  <c:v>FY16</c:v>
                </c:pt>
                <c:pt idx="11">
                  <c:v>FY17</c:v>
                </c:pt>
                <c:pt idx="12">
                  <c:v>FY18</c:v>
                </c:pt>
                <c:pt idx="13">
                  <c:v>FY19</c:v>
                </c:pt>
                <c:pt idx="14">
                  <c:v>FY20</c:v>
                </c:pt>
                <c:pt idx="15">
                  <c:v>FY21</c:v>
                </c:pt>
                <c:pt idx="16">
                  <c:v>FY22</c:v>
                </c:pt>
                <c:pt idx="17">
                  <c:v>FY23#</c:v>
                </c:pt>
              </c:strCache>
            </c:strRef>
          </c:cat>
          <c:val>
            <c:numRef>
              <c:f>Sheet1!$D$2:$D$19</c:f>
              <c:numCache>
                <c:formatCode>0.00%</c:formatCode>
                <c:ptCount val="18"/>
                <c:pt idx="0">
                  <c:v>2.4480177283324873E-4</c:v>
                </c:pt>
                <c:pt idx="1">
                  <c:v>3.145202286488918E-4</c:v>
                </c:pt>
                <c:pt idx="2">
                  <c:v>5.5817290142193537E-4</c:v>
                </c:pt>
                <c:pt idx="3">
                  <c:v>1.4567895614739574E-3</c:v>
                </c:pt>
                <c:pt idx="4">
                  <c:v>5.8316635412984836E-4</c:v>
                </c:pt>
                <c:pt idx="5">
                  <c:v>3.594244739524005E-4</c:v>
                </c:pt>
                <c:pt idx="6">
                  <c:v>4.9524337763450518E-4</c:v>
                </c:pt>
                <c:pt idx="7">
                  <c:v>2.6004788077336338E-4</c:v>
                </c:pt>
                <c:pt idx="8">
                  <c:v>1.8707357710949339E-4</c:v>
                </c:pt>
                <c:pt idx="9">
                  <c:v>1.3885209438381231E-4</c:v>
                </c:pt>
                <c:pt idx="10">
                  <c:v>9.8970508355643522E-4</c:v>
                </c:pt>
                <c:pt idx="11">
                  <c:v>2.9117321814974245E-3</c:v>
                </c:pt>
                <c:pt idx="12">
                  <c:v>4.5216942328777177E-3</c:v>
                </c:pt>
                <c:pt idx="13">
                  <c:v>6.4988386031740175E-3</c:v>
                </c:pt>
                <c:pt idx="14">
                  <c:v>7.6204635308057571E-3</c:v>
                </c:pt>
                <c:pt idx="15">
                  <c:v>8.5000000000000006E-3</c:v>
                </c:pt>
                <c:pt idx="16">
                  <c:v>2.53E-2</c:v>
                </c:pt>
                <c:pt idx="17">
                  <c:v>5.0599999999999999E-2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8F55-411E-AB22-ABDC32A3485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8604608"/>
        <c:axId val="978347920"/>
      </c:lineChart>
      <c:catAx>
        <c:axId val="97942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063184"/>
        <c:crosses val="autoZero"/>
        <c:auto val="1"/>
        <c:lblAlgn val="ctr"/>
        <c:lblOffset val="100"/>
        <c:noMultiLvlLbl val="0"/>
      </c:catAx>
      <c:valAx>
        <c:axId val="9780631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Vehicle sales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9424864"/>
        <c:crosses val="autoZero"/>
        <c:crossBetween val="between"/>
      </c:valAx>
      <c:valAx>
        <c:axId val="9783479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GB" sz="700" b="0" i="0" u="none" strike="noStrike" kern="1200" baseline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sz="7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Share of EV in overall vehicle sales</a:t>
                </a:r>
              </a:p>
            </c:rich>
          </c:tx>
          <c:layout>
            <c:manualLayout>
              <c:xMode val="edge"/>
              <c:yMode val="edge"/>
              <c:x val="0.97405081754984058"/>
              <c:y val="0.256523568499647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GB" sz="700" b="0" i="0" u="none" strike="noStrike" kern="1200" baseline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978604608"/>
        <c:crosses val="max"/>
        <c:crossBetween val="between"/>
      </c:valAx>
      <c:catAx>
        <c:axId val="9786046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83479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9174575946262874"/>
          <c:w val="0.99838437847936756"/>
          <c:h val="4.9405213128341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GB"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GB" sz="800" b="1" dirty="0"/>
              <a:t>Q3</a:t>
            </a:r>
            <a:r>
              <a:rPr lang="en-GB" sz="800" b="1" baseline="0" dirty="0"/>
              <a:t> FY23 </a:t>
            </a:r>
            <a:r>
              <a:rPr lang="en-GB" sz="800" b="1" dirty="0"/>
              <a:t>snapshot</a:t>
            </a:r>
          </a:p>
        </c:rich>
      </c:tx>
      <c:layout>
        <c:manualLayout>
          <c:xMode val="edge"/>
          <c:yMode val="edge"/>
          <c:x val="0.32594063599673134"/>
          <c:y val="4.15815225914974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304891536874659"/>
          <c:y val="0.2400025966908278"/>
          <c:w val="0.67629610804658546"/>
          <c:h val="0.651870507854128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Electric vehicles (EV)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solidFill>
                  <a:srgbClr val="C3E5F5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AFA9-4C4F-B172-93F99B89191C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1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116033</c:v>
                </c:pt>
                <c:pt idx="1">
                  <c:v>119459</c:v>
                </c:pt>
                <c:pt idx="2">
                  <c:v>102372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A9-4C4F-B172-93F99B8919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Hybrid vehicles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#,##0</c:formatCode>
                <c:ptCount val="3"/>
                <c:pt idx="0">
                  <c:v>27650</c:v>
                </c:pt>
                <c:pt idx="1">
                  <c:v>26030</c:v>
                </c:pt>
                <c:pt idx="2">
                  <c:v>24564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A9-4C4F-B172-93F99B891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63666048"/>
        <c:axId val="603316000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Electric vehicles as % of overall vehicle sales</c:v>
                </c:pt>
              </c:strCache>
            </c:strRef>
          </c:tx>
          <c:spPr>
            <a:ln w="28575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9525">
                <a:solidFill>
                  <a:srgbClr val="92D050"/>
                </a:solidFill>
                <a:tailEnd type="oval"/>
              </a:ln>
              <a:effectLst/>
            </c:spPr>
          </c:marker>
          <c:dPt>
            <c:idx val="1"/>
            <c:marker>
              <c:spPr>
                <a:solidFill>
                  <a:srgbClr val="92D050"/>
                </a:solidFill>
                <a:ln w="9525">
                  <a:solidFill>
                    <a:srgbClr val="92D050"/>
                  </a:solidFill>
                  <a:headEnd type="oval"/>
                  <a:tailEnd type="oval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FA9-4C4F-B172-93F99B89191C}"/>
              </c:ext>
            </c:extLst>
          </c:dPt>
          <c:dLbls>
            <c:dLbl>
              <c:idx val="2"/>
              <c:layout>
                <c:manualLayout>
                  <c:x val="-2.3075679845644508E-2"/>
                  <c:y val="-8.11132679986005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A9-4C4F-B172-93F99B89191C}"/>
                </c:ext>
              </c:extLst>
            </c:dLbl>
            <c:spPr>
              <a:solidFill>
                <a:srgbClr val="C3E5F5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GB" sz="8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0.00%</c:formatCode>
                <c:ptCount val="3"/>
                <c:pt idx="0">
                  <c:v>5.0911048592183338E-2</c:v>
                </c:pt>
                <c:pt idx="1">
                  <c:v>4.9840206271590928E-2</c:v>
                </c:pt>
                <c:pt idx="2">
                  <c:v>6.271933264061795E-2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FA9-4C4F-B172-93F99B891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2202752"/>
        <c:axId val="986222112"/>
      </c:lineChart>
      <c:catAx>
        <c:axId val="26366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603316000"/>
        <c:crosses val="autoZero"/>
        <c:auto val="1"/>
        <c:lblAlgn val="ctr"/>
        <c:lblOffset val="100"/>
        <c:noMultiLvlLbl val="0"/>
      </c:catAx>
      <c:valAx>
        <c:axId val="603316000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263666048"/>
        <c:crosses val="autoZero"/>
        <c:crossBetween val="between"/>
        <c:majorUnit val="50000"/>
      </c:valAx>
      <c:valAx>
        <c:axId val="986222112"/>
        <c:scaling>
          <c:orientation val="minMax"/>
        </c:scaling>
        <c:delete val="0"/>
        <c:axPos val="r"/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GB"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482202752"/>
        <c:crosses val="max"/>
        <c:crossBetween val="between"/>
        <c:majorUnit val="1.0000000000000002E-2"/>
      </c:valAx>
      <c:catAx>
        <c:axId val="482202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62221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 algn="ctr">
        <a:defRPr lang="en-GB" sz="800" b="0" i="0" u="none" strike="noStrike" kern="1200" baseline="0">
          <a:solidFill>
            <a:schemeClr val="tx1">
              <a:lumMod val="65000"/>
              <a:lumOff val="35000"/>
            </a:schemeClr>
          </a:solidFill>
          <a:latin typeface="Open Sans" panose="020B0604020202020204" charset="0"/>
          <a:ea typeface="Open Sans" panose="020B0604020202020204" charset="0"/>
          <a:cs typeface="Open Sans" panose="020B060402020202020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capacity addition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2.679274915655817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498703603273224E-2"/>
          <c:y val="0.16939155881284582"/>
          <c:w val="0.94461095748055346"/>
          <c:h val="0.63322560701598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Solar (grid-scale)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5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</c:strCache>
            </c:strRef>
          </c:cat>
          <c:val>
            <c:numRef>
              <c:f>Sheet1!$B$2:$B$20</c:f>
              <c:numCache>
                <c:formatCode>#,##0</c:formatCode>
                <c:ptCount val="15"/>
                <c:pt idx="0">
                  <c:v>1228.5400000000009</c:v>
                </c:pt>
                <c:pt idx="1">
                  <c:v>1692.4599999999991</c:v>
                </c:pt>
                <c:pt idx="2">
                  <c:v>1425.8400000000001</c:v>
                </c:pt>
                <c:pt idx="3">
                  <c:v>1878.119999999999</c:v>
                </c:pt>
                <c:pt idx="4">
                  <c:v>716.66000000000349</c:v>
                </c:pt>
                <c:pt idx="5">
                  <c:v>529.27000000000044</c:v>
                </c:pt>
                <c:pt idx="6">
                  <c:v>1124.5699999999924</c:v>
                </c:pt>
                <c:pt idx="7">
                  <c:v>1402.4400000000214</c:v>
                </c:pt>
                <c:pt idx="8">
                  <c:v>1653.4599999999846</c:v>
                </c:pt>
                <c:pt idx="9">
                  <c:v>3401.9300000000003</c:v>
                </c:pt>
                <c:pt idx="10">
                  <c:v>2372</c:v>
                </c:pt>
                <c:pt idx="11">
                  <c:v>4190</c:v>
                </c:pt>
                <c:pt idx="12">
                  <c:v>3709.1800000000003</c:v>
                </c:pt>
                <c:pt idx="13">
                  <c:v>3108.1800000000003</c:v>
                </c:pt>
                <c:pt idx="14">
                  <c:v>1932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47-4860-BBF8-5DDF18C95B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5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</c:strCache>
            </c:strRef>
          </c:cat>
          <c:val>
            <c:numRef>
              <c:f>Sheet1!$C$2:$C$20</c:f>
              <c:numCache>
                <c:formatCode>#,##0</c:formatCode>
                <c:ptCount val="15"/>
                <c:pt idx="0">
                  <c:v>463.15000000000146</c:v>
                </c:pt>
                <c:pt idx="1">
                  <c:v>841.19999999999709</c:v>
                </c:pt>
                <c:pt idx="2">
                  <c:v>348.36000000000058</c:v>
                </c:pt>
                <c:pt idx="3">
                  <c:v>390.56999999999971</c:v>
                </c:pt>
                <c:pt idx="4">
                  <c:v>160.30000000000291</c:v>
                </c:pt>
                <c:pt idx="5">
                  <c:v>294.59999999999854</c:v>
                </c:pt>
                <c:pt idx="6">
                  <c:v>500</c:v>
                </c:pt>
                <c:pt idx="7">
                  <c:v>623</c:v>
                </c:pt>
                <c:pt idx="8">
                  <c:v>239.59999999999854</c:v>
                </c:pt>
                <c:pt idx="9">
                  <c:v>383.80000000000291</c:v>
                </c:pt>
                <c:pt idx="10">
                  <c:v>212</c:v>
                </c:pt>
                <c:pt idx="11">
                  <c:v>275</c:v>
                </c:pt>
                <c:pt idx="12">
                  <c:v>430.44999999999709</c:v>
                </c:pt>
                <c:pt idx="13">
                  <c:v>878.05000000000291</c:v>
                </c:pt>
                <c:pt idx="14" formatCode="0">
                  <c:v>263.69999999999709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47-4860-BBF8-5DDF18C95B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Small hydro</c:v>
                </c:pt>
              </c:strCache>
            </c:strRef>
          </c:tx>
          <c:spPr>
            <a:solidFill>
              <a:srgbClr val="87BD4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Sheet1!$A$2:$A$20</c:f>
              <c:strCache>
                <c:ptCount val="15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</c:strCache>
            </c:strRef>
          </c:cat>
          <c:val>
            <c:numRef>
              <c:f>Sheet1!$D$2:$D$20</c:f>
              <c:numCache>
                <c:formatCode>#,##0</c:formatCode>
                <c:ptCount val="15"/>
                <c:pt idx="0">
                  <c:v>10.600000000000364</c:v>
                </c:pt>
                <c:pt idx="1">
                  <c:v>7.0600000000004002</c:v>
                </c:pt>
                <c:pt idx="2">
                  <c:v>36.75</c:v>
                </c:pt>
                <c:pt idx="3">
                  <c:v>35.599999999999454</c:v>
                </c:pt>
                <c:pt idx="4">
                  <c:v>5</c:v>
                </c:pt>
                <c:pt idx="5">
                  <c:v>51.8100000000004</c:v>
                </c:pt>
                <c:pt idx="6">
                  <c:v>10.484999999999673</c:v>
                </c:pt>
                <c:pt idx="7">
                  <c:v>36.350000000000364</c:v>
                </c:pt>
                <c:pt idx="8">
                  <c:v>7</c:v>
                </c:pt>
                <c:pt idx="9">
                  <c:v>16</c:v>
                </c:pt>
                <c:pt idx="10">
                  <c:v>30</c:v>
                </c:pt>
                <c:pt idx="11">
                  <c:v>10</c:v>
                </c:pt>
                <c:pt idx="12">
                  <c:v>39</c:v>
                </c:pt>
                <c:pt idx="13">
                  <c:v>11.600000000000364</c:v>
                </c:pt>
                <c:pt idx="14" formatCode="0">
                  <c:v>36.149999999999636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47-4860-BBF8-5DDF18C95B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9D9D9C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Sheet1!$A$2:$A$20</c:f>
              <c:strCache>
                <c:ptCount val="15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</c:strCache>
            </c:strRef>
          </c:cat>
          <c:val>
            <c:numRef>
              <c:f>Sheet1!$E$2:$E$20</c:f>
              <c:numCache>
                <c:formatCode>#,##0</c:formatCode>
                <c:ptCount val="15"/>
                <c:pt idx="0">
                  <c:v>28</c:v>
                </c:pt>
                <c:pt idx="1">
                  <c:v>676.30999999999949</c:v>
                </c:pt>
                <c:pt idx="2">
                  <c:v>0</c:v>
                </c:pt>
                <c:pt idx="3">
                  <c:v>55</c:v>
                </c:pt>
                <c:pt idx="4">
                  <c:v>28.040000000000873</c:v>
                </c:pt>
                <c:pt idx="5">
                  <c:v>285.40999999999985</c:v>
                </c:pt>
                <c:pt idx="6">
                  <c:v>0</c:v>
                </c:pt>
                <c:pt idx="7">
                  <c:v>0</c:v>
                </c:pt>
                <c:pt idx="8">
                  <c:v>25</c:v>
                </c:pt>
                <c:pt idx="9">
                  <c:v>237.89000000000124</c:v>
                </c:pt>
                <c:pt idx="10">
                  <c:v>32</c:v>
                </c:pt>
                <c:pt idx="11">
                  <c:v>73</c:v>
                </c:pt>
                <c:pt idx="12">
                  <c:v>0</c:v>
                </c:pt>
                <c:pt idx="13">
                  <c:v>18.479999999999563</c:v>
                </c:pt>
                <c:pt idx="14" formatCode="0">
                  <c:v>31.389999999999418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A847-4860-BBF8-5DDF18C95B4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 (rooftop)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Sheet1!$A$2:$A$20</c:f>
              <c:strCache>
                <c:ptCount val="15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  <c:pt idx="14">
                  <c:v>Q3 FY23</c:v>
                </c:pt>
              </c:strCache>
            </c:strRef>
          </c:cat>
          <c:val>
            <c:numRef>
              <c:f>Sheet1!$F$2:$F$20</c:f>
              <c:numCache>
                <c:formatCode>#,##0</c:formatCode>
                <c:ptCount val="15"/>
                <c:pt idx="0">
                  <c:v>253.85</c:v>
                </c:pt>
                <c:pt idx="1">
                  <c:v>188.089</c:v>
                </c:pt>
                <c:pt idx="2">
                  <c:v>77.63</c:v>
                </c:pt>
                <c:pt idx="3">
                  <c:v>276.99</c:v>
                </c:pt>
                <c:pt idx="4">
                  <c:v>301.55</c:v>
                </c:pt>
                <c:pt idx="5">
                  <c:v>399.13999999999896</c:v>
                </c:pt>
                <c:pt idx="6">
                  <c:v>289.33000000000129</c:v>
                </c:pt>
                <c:pt idx="7">
                  <c:v>818.94999999999982</c:v>
                </c:pt>
                <c:pt idx="8">
                  <c:v>596.65999999999985</c:v>
                </c:pt>
                <c:pt idx="9">
                  <c:v>537.72000000000025</c:v>
                </c:pt>
                <c:pt idx="10">
                  <c:v>700</c:v>
                </c:pt>
                <c:pt idx="11">
                  <c:v>460</c:v>
                </c:pt>
                <c:pt idx="13">
                  <c:v>874.52000000000044</c:v>
                </c:pt>
                <c:pt idx="14" formatCode="0">
                  <c:v>556.88000000000011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A847-4860-BBF8-5DDF18C95B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07109166360954"/>
          <c:y val="0.91797486303082876"/>
          <c:w val="0.53621213176474003"/>
          <c:h val="8.20250054259836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Source-wise daily generation</a:t>
            </a:r>
            <a:r>
              <a:rPr lang="en-US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(Q3 FY23)</a:t>
            </a:r>
          </a:p>
        </c:rich>
      </c:tx>
      <c:layout>
        <c:manualLayout>
          <c:xMode val="edge"/>
          <c:yMode val="edge"/>
          <c:x val="6.0740073859195595E-3"/>
          <c:y val="1.20810399968037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028935185185187E-2"/>
          <c:y val="0.12739569790745936"/>
          <c:w val="0.86319606914857339"/>
          <c:h val="0.63057910278277418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solidFill>
              <a:srgbClr val="009CD8"/>
            </a:solidFill>
            <a:ln>
              <a:solidFill>
                <a:srgbClr val="009CD8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Sheet1!$B$2:$B$93</c:f>
              <c:numCache>
                <c:formatCode>General</c:formatCode>
                <c:ptCount val="92"/>
                <c:pt idx="0">
                  <c:v>2933</c:v>
                </c:pt>
                <c:pt idx="1">
                  <c:v>2672</c:v>
                </c:pt>
                <c:pt idx="2">
                  <c:v>2979</c:v>
                </c:pt>
                <c:pt idx="3">
                  <c:v>2831</c:v>
                </c:pt>
                <c:pt idx="4">
                  <c:v>2706</c:v>
                </c:pt>
                <c:pt idx="5">
                  <c:v>2723</c:v>
                </c:pt>
                <c:pt idx="6">
                  <c:v>2709</c:v>
                </c:pt>
                <c:pt idx="7">
                  <c:v>2648</c:v>
                </c:pt>
                <c:pt idx="8">
                  <c:v>2579</c:v>
                </c:pt>
                <c:pt idx="9">
                  <c:v>2656</c:v>
                </c:pt>
                <c:pt idx="10">
                  <c:v>2646</c:v>
                </c:pt>
                <c:pt idx="11">
                  <c:v>2652</c:v>
                </c:pt>
                <c:pt idx="12">
                  <c:v>2667</c:v>
                </c:pt>
                <c:pt idx="13">
                  <c:v>2643</c:v>
                </c:pt>
                <c:pt idx="14">
                  <c:v>2615</c:v>
                </c:pt>
                <c:pt idx="15">
                  <c:v>2518</c:v>
                </c:pt>
                <c:pt idx="16">
                  <c:v>2684</c:v>
                </c:pt>
                <c:pt idx="17">
                  <c:v>2731</c:v>
                </c:pt>
                <c:pt idx="18">
                  <c:v>2738</c:v>
                </c:pt>
                <c:pt idx="19">
                  <c:v>2745</c:v>
                </c:pt>
                <c:pt idx="20">
                  <c:v>2732</c:v>
                </c:pt>
                <c:pt idx="21">
                  <c:v>2648</c:v>
                </c:pt>
                <c:pt idx="22">
                  <c:v>2451</c:v>
                </c:pt>
                <c:pt idx="23">
                  <c:v>2198</c:v>
                </c:pt>
                <c:pt idx="24">
                  <c:v>2198</c:v>
                </c:pt>
                <c:pt idx="25">
                  <c:v>2298</c:v>
                </c:pt>
                <c:pt idx="26">
                  <c:v>2514</c:v>
                </c:pt>
                <c:pt idx="27">
                  <c:v>2641</c:v>
                </c:pt>
                <c:pt idx="28">
                  <c:v>2635</c:v>
                </c:pt>
                <c:pt idx="29">
                  <c:v>2547</c:v>
                </c:pt>
                <c:pt idx="30">
                  <c:v>2677</c:v>
                </c:pt>
                <c:pt idx="31">
                  <c:v>2764</c:v>
                </c:pt>
                <c:pt idx="32">
                  <c:v>2796</c:v>
                </c:pt>
                <c:pt idx="33">
                  <c:v>2827</c:v>
                </c:pt>
                <c:pt idx="34">
                  <c:v>2821</c:v>
                </c:pt>
                <c:pt idx="35">
                  <c:v>2814</c:v>
                </c:pt>
                <c:pt idx="36">
                  <c:v>2763</c:v>
                </c:pt>
                <c:pt idx="37">
                  <c:v>2888</c:v>
                </c:pt>
                <c:pt idx="38">
                  <c:v>2952</c:v>
                </c:pt>
                <c:pt idx="39">
                  <c:v>2967</c:v>
                </c:pt>
                <c:pt idx="40">
                  <c:v>2938</c:v>
                </c:pt>
                <c:pt idx="41">
                  <c:v>2916</c:v>
                </c:pt>
                <c:pt idx="42">
                  <c:v>2861</c:v>
                </c:pt>
                <c:pt idx="43">
                  <c:v>2755</c:v>
                </c:pt>
                <c:pt idx="44">
                  <c:v>2864</c:v>
                </c:pt>
                <c:pt idx="45">
                  <c:v>2936</c:v>
                </c:pt>
                <c:pt idx="46">
                  <c:v>2976</c:v>
                </c:pt>
                <c:pt idx="47">
                  <c:v>2967</c:v>
                </c:pt>
                <c:pt idx="48">
                  <c:v>2934</c:v>
                </c:pt>
                <c:pt idx="49">
                  <c:v>2951</c:v>
                </c:pt>
                <c:pt idx="50">
                  <c:v>2951</c:v>
                </c:pt>
                <c:pt idx="51">
                  <c:v>2951</c:v>
                </c:pt>
                <c:pt idx="52">
                  <c:v>2951</c:v>
                </c:pt>
                <c:pt idx="53">
                  <c:v>2951</c:v>
                </c:pt>
                <c:pt idx="54">
                  <c:v>3027</c:v>
                </c:pt>
                <c:pt idx="55">
                  <c:v>3027</c:v>
                </c:pt>
                <c:pt idx="56">
                  <c:v>3039</c:v>
                </c:pt>
                <c:pt idx="57">
                  <c:v>2970</c:v>
                </c:pt>
                <c:pt idx="58">
                  <c:v>3051</c:v>
                </c:pt>
                <c:pt idx="59">
                  <c:v>3053</c:v>
                </c:pt>
                <c:pt idx="60">
                  <c:v>3031</c:v>
                </c:pt>
                <c:pt idx="61">
                  <c:v>3021</c:v>
                </c:pt>
                <c:pt idx="62">
                  <c:v>3095</c:v>
                </c:pt>
                <c:pt idx="63">
                  <c:v>3070</c:v>
                </c:pt>
                <c:pt idx="64">
                  <c:v>2948</c:v>
                </c:pt>
                <c:pt idx="65">
                  <c:v>3004</c:v>
                </c:pt>
                <c:pt idx="66">
                  <c:v>3060</c:v>
                </c:pt>
                <c:pt idx="67">
                  <c:v>3103</c:v>
                </c:pt>
                <c:pt idx="68">
                  <c:v>3083</c:v>
                </c:pt>
                <c:pt idx="69">
                  <c:v>2880</c:v>
                </c:pt>
                <c:pt idx="70">
                  <c:v>2912</c:v>
                </c:pt>
                <c:pt idx="71">
                  <c:v>2833</c:v>
                </c:pt>
                <c:pt idx="72">
                  <c:v>2976</c:v>
                </c:pt>
                <c:pt idx="73">
                  <c:v>2983</c:v>
                </c:pt>
                <c:pt idx="74">
                  <c:v>3038</c:v>
                </c:pt>
                <c:pt idx="75">
                  <c:v>3085</c:v>
                </c:pt>
                <c:pt idx="76">
                  <c:v>3152</c:v>
                </c:pt>
                <c:pt idx="77">
                  <c:v>3126</c:v>
                </c:pt>
                <c:pt idx="78">
                  <c:v>3060</c:v>
                </c:pt>
                <c:pt idx="79">
                  <c:v>3304</c:v>
                </c:pt>
                <c:pt idx="80">
                  <c:v>3340</c:v>
                </c:pt>
                <c:pt idx="81">
                  <c:v>3357</c:v>
                </c:pt>
                <c:pt idx="82">
                  <c:v>3376</c:v>
                </c:pt>
                <c:pt idx="83">
                  <c:v>3406</c:v>
                </c:pt>
                <c:pt idx="84">
                  <c:v>3388</c:v>
                </c:pt>
                <c:pt idx="85">
                  <c:v>3266</c:v>
                </c:pt>
                <c:pt idx="86">
                  <c:v>3302</c:v>
                </c:pt>
                <c:pt idx="87">
                  <c:v>3391</c:v>
                </c:pt>
                <c:pt idx="88">
                  <c:v>3451</c:v>
                </c:pt>
                <c:pt idx="89">
                  <c:v>3502</c:v>
                </c:pt>
                <c:pt idx="90">
                  <c:v>3487</c:v>
                </c:pt>
                <c:pt idx="91">
                  <c:v>3447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DC-4BD1-8F7B-C12896DDD8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Hydro</c:v>
                </c:pt>
              </c:strCache>
            </c:strRef>
          </c:tx>
          <c:spPr>
            <a:solidFill>
              <a:srgbClr val="71C9EB"/>
            </a:solidFill>
            <a:ln>
              <a:solidFill>
                <a:srgbClr val="71C9EB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Sheet1!$C$2:$C$93</c:f>
              <c:numCache>
                <c:formatCode>General</c:formatCode>
                <c:ptCount val="92"/>
                <c:pt idx="0">
                  <c:v>686</c:v>
                </c:pt>
                <c:pt idx="1">
                  <c:v>646</c:v>
                </c:pt>
                <c:pt idx="2">
                  <c:v>673</c:v>
                </c:pt>
                <c:pt idx="3">
                  <c:v>661</c:v>
                </c:pt>
                <c:pt idx="4">
                  <c:v>659</c:v>
                </c:pt>
                <c:pt idx="5">
                  <c:v>663</c:v>
                </c:pt>
                <c:pt idx="6">
                  <c:v>653</c:v>
                </c:pt>
                <c:pt idx="7">
                  <c:v>658</c:v>
                </c:pt>
                <c:pt idx="8">
                  <c:v>663</c:v>
                </c:pt>
                <c:pt idx="9">
                  <c:v>651</c:v>
                </c:pt>
                <c:pt idx="10">
                  <c:v>656</c:v>
                </c:pt>
                <c:pt idx="11">
                  <c:v>680</c:v>
                </c:pt>
                <c:pt idx="12">
                  <c:v>658</c:v>
                </c:pt>
                <c:pt idx="13">
                  <c:v>624</c:v>
                </c:pt>
                <c:pt idx="14">
                  <c:v>608</c:v>
                </c:pt>
                <c:pt idx="15">
                  <c:v>588</c:v>
                </c:pt>
                <c:pt idx="16">
                  <c:v>585</c:v>
                </c:pt>
                <c:pt idx="17">
                  <c:v>557</c:v>
                </c:pt>
                <c:pt idx="18">
                  <c:v>557</c:v>
                </c:pt>
                <c:pt idx="19">
                  <c:v>557</c:v>
                </c:pt>
                <c:pt idx="20">
                  <c:v>532</c:v>
                </c:pt>
                <c:pt idx="21">
                  <c:v>486</c:v>
                </c:pt>
                <c:pt idx="22">
                  <c:v>487</c:v>
                </c:pt>
                <c:pt idx="23">
                  <c:v>476</c:v>
                </c:pt>
                <c:pt idx="24">
                  <c:v>476</c:v>
                </c:pt>
                <c:pt idx="25">
                  <c:v>474</c:v>
                </c:pt>
                <c:pt idx="26">
                  <c:v>493</c:v>
                </c:pt>
                <c:pt idx="27">
                  <c:v>482</c:v>
                </c:pt>
                <c:pt idx="28">
                  <c:v>461</c:v>
                </c:pt>
                <c:pt idx="29">
                  <c:v>398</c:v>
                </c:pt>
                <c:pt idx="30">
                  <c:v>430</c:v>
                </c:pt>
                <c:pt idx="31">
                  <c:v>430</c:v>
                </c:pt>
                <c:pt idx="32">
                  <c:v>444</c:v>
                </c:pt>
                <c:pt idx="33">
                  <c:v>422</c:v>
                </c:pt>
                <c:pt idx="34">
                  <c:v>428</c:v>
                </c:pt>
                <c:pt idx="35">
                  <c:v>435</c:v>
                </c:pt>
                <c:pt idx="36">
                  <c:v>403</c:v>
                </c:pt>
                <c:pt idx="37">
                  <c:v>412</c:v>
                </c:pt>
                <c:pt idx="38">
                  <c:v>407</c:v>
                </c:pt>
                <c:pt idx="39">
                  <c:v>387</c:v>
                </c:pt>
                <c:pt idx="40">
                  <c:v>375</c:v>
                </c:pt>
                <c:pt idx="41">
                  <c:v>354</c:v>
                </c:pt>
                <c:pt idx="42">
                  <c:v>352</c:v>
                </c:pt>
                <c:pt idx="43">
                  <c:v>314</c:v>
                </c:pt>
                <c:pt idx="44">
                  <c:v>365</c:v>
                </c:pt>
                <c:pt idx="45">
                  <c:v>373</c:v>
                </c:pt>
                <c:pt idx="46">
                  <c:v>353</c:v>
                </c:pt>
                <c:pt idx="47">
                  <c:v>342</c:v>
                </c:pt>
                <c:pt idx="48">
                  <c:v>368</c:v>
                </c:pt>
                <c:pt idx="49">
                  <c:v>308</c:v>
                </c:pt>
                <c:pt idx="50">
                  <c:v>308</c:v>
                </c:pt>
                <c:pt idx="51">
                  <c:v>308</c:v>
                </c:pt>
                <c:pt idx="52">
                  <c:v>308</c:v>
                </c:pt>
                <c:pt idx="53">
                  <c:v>308</c:v>
                </c:pt>
                <c:pt idx="54">
                  <c:v>318</c:v>
                </c:pt>
                <c:pt idx="55">
                  <c:v>318</c:v>
                </c:pt>
                <c:pt idx="56">
                  <c:v>318</c:v>
                </c:pt>
                <c:pt idx="57">
                  <c:v>282</c:v>
                </c:pt>
                <c:pt idx="58">
                  <c:v>329</c:v>
                </c:pt>
                <c:pt idx="59">
                  <c:v>306</c:v>
                </c:pt>
                <c:pt idx="60">
                  <c:v>316</c:v>
                </c:pt>
                <c:pt idx="61">
                  <c:v>315</c:v>
                </c:pt>
                <c:pt idx="62">
                  <c:v>329</c:v>
                </c:pt>
                <c:pt idx="63">
                  <c:v>304</c:v>
                </c:pt>
                <c:pt idx="64">
                  <c:v>273</c:v>
                </c:pt>
                <c:pt idx="65">
                  <c:v>287</c:v>
                </c:pt>
                <c:pt idx="66">
                  <c:v>294</c:v>
                </c:pt>
                <c:pt idx="67">
                  <c:v>307</c:v>
                </c:pt>
                <c:pt idx="68">
                  <c:v>292</c:v>
                </c:pt>
                <c:pt idx="69">
                  <c:v>282</c:v>
                </c:pt>
                <c:pt idx="70">
                  <c:v>277</c:v>
                </c:pt>
                <c:pt idx="71">
                  <c:v>251</c:v>
                </c:pt>
                <c:pt idx="72">
                  <c:v>268</c:v>
                </c:pt>
                <c:pt idx="73">
                  <c:v>275</c:v>
                </c:pt>
                <c:pt idx="74">
                  <c:v>280</c:v>
                </c:pt>
                <c:pt idx="75">
                  <c:v>288</c:v>
                </c:pt>
                <c:pt idx="76">
                  <c:v>306</c:v>
                </c:pt>
                <c:pt idx="77">
                  <c:v>312</c:v>
                </c:pt>
                <c:pt idx="78">
                  <c:v>267</c:v>
                </c:pt>
                <c:pt idx="79">
                  <c:v>299</c:v>
                </c:pt>
                <c:pt idx="80">
                  <c:v>313</c:v>
                </c:pt>
                <c:pt idx="81">
                  <c:v>307</c:v>
                </c:pt>
                <c:pt idx="82">
                  <c:v>314</c:v>
                </c:pt>
                <c:pt idx="83">
                  <c:v>313</c:v>
                </c:pt>
                <c:pt idx="84">
                  <c:v>304</c:v>
                </c:pt>
                <c:pt idx="85">
                  <c:v>276</c:v>
                </c:pt>
                <c:pt idx="86">
                  <c:v>299</c:v>
                </c:pt>
                <c:pt idx="87">
                  <c:v>296</c:v>
                </c:pt>
                <c:pt idx="88">
                  <c:v>319</c:v>
                </c:pt>
                <c:pt idx="89">
                  <c:v>319</c:v>
                </c:pt>
                <c:pt idx="90">
                  <c:v>308</c:v>
                </c:pt>
                <c:pt idx="91">
                  <c:v>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DC-4BD1-8F7B-C12896DDD8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Solar</c:v>
                </c:pt>
              </c:strCache>
            </c:strRef>
          </c:tx>
          <c:spPr>
            <a:solidFill>
              <a:srgbClr val="87BD41"/>
            </a:solidFill>
            <a:ln>
              <a:solidFill>
                <a:srgbClr val="87BD41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Sheet1!$D$2:$D$93</c:f>
              <c:numCache>
                <c:formatCode>0</c:formatCode>
                <c:ptCount val="92"/>
                <c:pt idx="0">
                  <c:v>242</c:v>
                </c:pt>
                <c:pt idx="1">
                  <c:v>276.39999999999998</c:v>
                </c:pt>
                <c:pt idx="2">
                  <c:v>288.89</c:v>
                </c:pt>
                <c:pt idx="3">
                  <c:v>261.95999999999998</c:v>
                </c:pt>
                <c:pt idx="4">
                  <c:v>250.32</c:v>
                </c:pt>
                <c:pt idx="5">
                  <c:v>206.53</c:v>
                </c:pt>
                <c:pt idx="6">
                  <c:v>230.42</c:v>
                </c:pt>
                <c:pt idx="7">
                  <c:v>243.91</c:v>
                </c:pt>
                <c:pt idx="8">
                  <c:v>225.63</c:v>
                </c:pt>
                <c:pt idx="9">
                  <c:v>228.04</c:v>
                </c:pt>
                <c:pt idx="10">
                  <c:v>249.13</c:v>
                </c:pt>
                <c:pt idx="11">
                  <c:v>246.39</c:v>
                </c:pt>
                <c:pt idx="12">
                  <c:v>261.36</c:v>
                </c:pt>
                <c:pt idx="13">
                  <c:v>270.60000000000002</c:v>
                </c:pt>
                <c:pt idx="14">
                  <c:v>264.79000000000002</c:v>
                </c:pt>
                <c:pt idx="15">
                  <c:v>262.33</c:v>
                </c:pt>
                <c:pt idx="16">
                  <c:v>266.54000000000002</c:v>
                </c:pt>
                <c:pt idx="17">
                  <c:v>266.48999999999899</c:v>
                </c:pt>
                <c:pt idx="18">
                  <c:v>270.909999999999</c:v>
                </c:pt>
                <c:pt idx="19">
                  <c:v>264.63</c:v>
                </c:pt>
                <c:pt idx="20">
                  <c:v>258.52999999999997</c:v>
                </c:pt>
                <c:pt idx="21">
                  <c:v>276.69</c:v>
                </c:pt>
                <c:pt idx="22">
                  <c:v>288.43</c:v>
                </c:pt>
                <c:pt idx="23">
                  <c:v>281.85000000000002</c:v>
                </c:pt>
                <c:pt idx="24">
                  <c:v>281.85000000000002</c:v>
                </c:pt>
                <c:pt idx="25">
                  <c:v>289.13</c:v>
                </c:pt>
                <c:pt idx="26">
                  <c:v>272.77999999999997</c:v>
                </c:pt>
                <c:pt idx="27">
                  <c:v>260.14999999999998</c:v>
                </c:pt>
                <c:pt idx="28">
                  <c:v>260.79999999999899</c:v>
                </c:pt>
                <c:pt idx="29">
                  <c:v>253.87</c:v>
                </c:pt>
                <c:pt idx="30">
                  <c:v>279.77</c:v>
                </c:pt>
                <c:pt idx="31">
                  <c:v>228.97</c:v>
                </c:pt>
                <c:pt idx="32">
                  <c:v>229.79</c:v>
                </c:pt>
                <c:pt idx="33">
                  <c:v>241.17</c:v>
                </c:pt>
                <c:pt idx="34">
                  <c:v>258.10000000000002</c:v>
                </c:pt>
                <c:pt idx="35">
                  <c:v>269.08999999999997</c:v>
                </c:pt>
                <c:pt idx="36">
                  <c:v>238.31</c:v>
                </c:pt>
                <c:pt idx="37">
                  <c:v>260.58</c:v>
                </c:pt>
                <c:pt idx="38">
                  <c:v>244.35</c:v>
                </c:pt>
                <c:pt idx="39">
                  <c:v>249.98999999999899</c:v>
                </c:pt>
                <c:pt idx="40">
                  <c:v>248.04999999999899</c:v>
                </c:pt>
                <c:pt idx="41">
                  <c:v>215.86</c:v>
                </c:pt>
                <c:pt idx="42">
                  <c:v>222.1</c:v>
                </c:pt>
                <c:pt idx="43">
                  <c:v>234.8</c:v>
                </c:pt>
                <c:pt idx="44">
                  <c:v>231.35</c:v>
                </c:pt>
                <c:pt idx="45">
                  <c:v>241.35999999999899</c:v>
                </c:pt>
                <c:pt idx="46">
                  <c:v>264.599999999999</c:v>
                </c:pt>
                <c:pt idx="47">
                  <c:v>274.54999999999899</c:v>
                </c:pt>
                <c:pt idx="48">
                  <c:v>267.73</c:v>
                </c:pt>
                <c:pt idx="49">
                  <c:v>273.06</c:v>
                </c:pt>
                <c:pt idx="50">
                  <c:v>273.06</c:v>
                </c:pt>
                <c:pt idx="51">
                  <c:v>273.06</c:v>
                </c:pt>
                <c:pt idx="52">
                  <c:v>273.06</c:v>
                </c:pt>
                <c:pt idx="53">
                  <c:v>273.06</c:v>
                </c:pt>
                <c:pt idx="54">
                  <c:v>260.69</c:v>
                </c:pt>
                <c:pt idx="55">
                  <c:v>260.69</c:v>
                </c:pt>
                <c:pt idx="56">
                  <c:v>265.82</c:v>
                </c:pt>
                <c:pt idx="57">
                  <c:v>256.02</c:v>
                </c:pt>
                <c:pt idx="58">
                  <c:v>250.17</c:v>
                </c:pt>
                <c:pt idx="59">
                  <c:v>251.01</c:v>
                </c:pt>
                <c:pt idx="60">
                  <c:v>266.08999999999997</c:v>
                </c:pt>
                <c:pt idx="61">
                  <c:v>243.74</c:v>
                </c:pt>
                <c:pt idx="62">
                  <c:v>233.36</c:v>
                </c:pt>
                <c:pt idx="63">
                  <c:v>234.23</c:v>
                </c:pt>
                <c:pt idx="64">
                  <c:v>244.18</c:v>
                </c:pt>
                <c:pt idx="65">
                  <c:v>242.17</c:v>
                </c:pt>
                <c:pt idx="66">
                  <c:v>247.76999999999899</c:v>
                </c:pt>
                <c:pt idx="67">
                  <c:v>231.28</c:v>
                </c:pt>
                <c:pt idx="68">
                  <c:v>243.5</c:v>
                </c:pt>
                <c:pt idx="69">
                  <c:v>216.54</c:v>
                </c:pt>
                <c:pt idx="70">
                  <c:v>196.95</c:v>
                </c:pt>
                <c:pt idx="71">
                  <c:v>200.63</c:v>
                </c:pt>
                <c:pt idx="72">
                  <c:v>202.23</c:v>
                </c:pt>
                <c:pt idx="73">
                  <c:v>216.25</c:v>
                </c:pt>
                <c:pt idx="74">
                  <c:v>243.82999999999899</c:v>
                </c:pt>
                <c:pt idx="75">
                  <c:v>275.77</c:v>
                </c:pt>
                <c:pt idx="76">
                  <c:v>283.48</c:v>
                </c:pt>
                <c:pt idx="77">
                  <c:v>268.70999999999998</c:v>
                </c:pt>
                <c:pt idx="78">
                  <c:v>264.77999999999997</c:v>
                </c:pt>
                <c:pt idx="79">
                  <c:v>252.57</c:v>
                </c:pt>
                <c:pt idx="80">
                  <c:v>247.06</c:v>
                </c:pt>
                <c:pt idx="81">
                  <c:v>268.02999999999997</c:v>
                </c:pt>
                <c:pt idx="82">
                  <c:v>280.27</c:v>
                </c:pt>
                <c:pt idx="83">
                  <c:v>286.83</c:v>
                </c:pt>
                <c:pt idx="84">
                  <c:v>277.94</c:v>
                </c:pt>
                <c:pt idx="85">
                  <c:v>229.45999999999901</c:v>
                </c:pt>
                <c:pt idx="86">
                  <c:v>229.05</c:v>
                </c:pt>
                <c:pt idx="87">
                  <c:v>251.719999999999</c:v>
                </c:pt>
                <c:pt idx="88">
                  <c:v>270.42</c:v>
                </c:pt>
                <c:pt idx="89">
                  <c:v>245.08</c:v>
                </c:pt>
                <c:pt idx="90">
                  <c:v>257.86</c:v>
                </c:pt>
                <c:pt idx="91">
                  <c:v>272.87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DC-4BD1-8F7B-C12896DDD8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Gas/naptha/diesel</c:v>
                </c:pt>
              </c:strCache>
            </c:strRef>
          </c:tx>
          <c:spPr>
            <a:solidFill>
              <a:srgbClr val="B4D48C"/>
            </a:solidFill>
            <a:ln>
              <a:solidFill>
                <a:srgbClr val="B4D48C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Sheet1!$E$2:$E$93</c:f>
              <c:numCache>
                <c:formatCode>General</c:formatCode>
                <c:ptCount val="92"/>
                <c:pt idx="0">
                  <c:v>55</c:v>
                </c:pt>
                <c:pt idx="1">
                  <c:v>53</c:v>
                </c:pt>
                <c:pt idx="2">
                  <c:v>57</c:v>
                </c:pt>
                <c:pt idx="3">
                  <c:v>52</c:v>
                </c:pt>
                <c:pt idx="4">
                  <c:v>51</c:v>
                </c:pt>
                <c:pt idx="5">
                  <c:v>51</c:v>
                </c:pt>
                <c:pt idx="6">
                  <c:v>45</c:v>
                </c:pt>
                <c:pt idx="7">
                  <c:v>43</c:v>
                </c:pt>
                <c:pt idx="8">
                  <c:v>42</c:v>
                </c:pt>
                <c:pt idx="9">
                  <c:v>43</c:v>
                </c:pt>
                <c:pt idx="10">
                  <c:v>44</c:v>
                </c:pt>
                <c:pt idx="11">
                  <c:v>45</c:v>
                </c:pt>
                <c:pt idx="12">
                  <c:v>45</c:v>
                </c:pt>
                <c:pt idx="13">
                  <c:v>46</c:v>
                </c:pt>
                <c:pt idx="14">
                  <c:v>37</c:v>
                </c:pt>
                <c:pt idx="15">
                  <c:v>37</c:v>
                </c:pt>
                <c:pt idx="16">
                  <c:v>49</c:v>
                </c:pt>
                <c:pt idx="17">
                  <c:v>49</c:v>
                </c:pt>
                <c:pt idx="18">
                  <c:v>54</c:v>
                </c:pt>
                <c:pt idx="19">
                  <c:v>54</c:v>
                </c:pt>
                <c:pt idx="20">
                  <c:v>51</c:v>
                </c:pt>
                <c:pt idx="21">
                  <c:v>50</c:v>
                </c:pt>
                <c:pt idx="22">
                  <c:v>50</c:v>
                </c:pt>
                <c:pt idx="23">
                  <c:v>48</c:v>
                </c:pt>
                <c:pt idx="24">
                  <c:v>48</c:v>
                </c:pt>
                <c:pt idx="25">
                  <c:v>52</c:v>
                </c:pt>
                <c:pt idx="26">
                  <c:v>53</c:v>
                </c:pt>
                <c:pt idx="27">
                  <c:v>47</c:v>
                </c:pt>
                <c:pt idx="28">
                  <c:v>44</c:v>
                </c:pt>
                <c:pt idx="29">
                  <c:v>42</c:v>
                </c:pt>
                <c:pt idx="30">
                  <c:v>48</c:v>
                </c:pt>
                <c:pt idx="31">
                  <c:v>51</c:v>
                </c:pt>
                <c:pt idx="32">
                  <c:v>47</c:v>
                </c:pt>
                <c:pt idx="33">
                  <c:v>43</c:v>
                </c:pt>
                <c:pt idx="34">
                  <c:v>48</c:v>
                </c:pt>
                <c:pt idx="35">
                  <c:v>44</c:v>
                </c:pt>
                <c:pt idx="36">
                  <c:v>44</c:v>
                </c:pt>
                <c:pt idx="37">
                  <c:v>52</c:v>
                </c:pt>
                <c:pt idx="38">
                  <c:v>56</c:v>
                </c:pt>
                <c:pt idx="39">
                  <c:v>55</c:v>
                </c:pt>
                <c:pt idx="40">
                  <c:v>52</c:v>
                </c:pt>
                <c:pt idx="41">
                  <c:v>55</c:v>
                </c:pt>
                <c:pt idx="42">
                  <c:v>52</c:v>
                </c:pt>
                <c:pt idx="43">
                  <c:v>50</c:v>
                </c:pt>
                <c:pt idx="44">
                  <c:v>56</c:v>
                </c:pt>
                <c:pt idx="45">
                  <c:v>55</c:v>
                </c:pt>
                <c:pt idx="46">
                  <c:v>52</c:v>
                </c:pt>
                <c:pt idx="47">
                  <c:v>49</c:v>
                </c:pt>
                <c:pt idx="48">
                  <c:v>51</c:v>
                </c:pt>
                <c:pt idx="49">
                  <c:v>46</c:v>
                </c:pt>
                <c:pt idx="50">
                  <c:v>46</c:v>
                </c:pt>
                <c:pt idx="51">
                  <c:v>46</c:v>
                </c:pt>
                <c:pt idx="52">
                  <c:v>46</c:v>
                </c:pt>
                <c:pt idx="53">
                  <c:v>46</c:v>
                </c:pt>
                <c:pt idx="54">
                  <c:v>56</c:v>
                </c:pt>
                <c:pt idx="55">
                  <c:v>56</c:v>
                </c:pt>
                <c:pt idx="56">
                  <c:v>55</c:v>
                </c:pt>
                <c:pt idx="57">
                  <c:v>52</c:v>
                </c:pt>
                <c:pt idx="58">
                  <c:v>54</c:v>
                </c:pt>
                <c:pt idx="59">
                  <c:v>52</c:v>
                </c:pt>
                <c:pt idx="60">
                  <c:v>50</c:v>
                </c:pt>
                <c:pt idx="61">
                  <c:v>57</c:v>
                </c:pt>
                <c:pt idx="62">
                  <c:v>51</c:v>
                </c:pt>
                <c:pt idx="63">
                  <c:v>59</c:v>
                </c:pt>
                <c:pt idx="64">
                  <c:v>52</c:v>
                </c:pt>
                <c:pt idx="65">
                  <c:v>56</c:v>
                </c:pt>
                <c:pt idx="66">
                  <c:v>56</c:v>
                </c:pt>
                <c:pt idx="67">
                  <c:v>60</c:v>
                </c:pt>
                <c:pt idx="68">
                  <c:v>58</c:v>
                </c:pt>
                <c:pt idx="69">
                  <c:v>49</c:v>
                </c:pt>
                <c:pt idx="70">
                  <c:v>52</c:v>
                </c:pt>
                <c:pt idx="71">
                  <c:v>51</c:v>
                </c:pt>
                <c:pt idx="72">
                  <c:v>51</c:v>
                </c:pt>
                <c:pt idx="73">
                  <c:v>51</c:v>
                </c:pt>
                <c:pt idx="74">
                  <c:v>52</c:v>
                </c:pt>
                <c:pt idx="75">
                  <c:v>56</c:v>
                </c:pt>
                <c:pt idx="76">
                  <c:v>57</c:v>
                </c:pt>
                <c:pt idx="77">
                  <c:v>55</c:v>
                </c:pt>
                <c:pt idx="78">
                  <c:v>49</c:v>
                </c:pt>
                <c:pt idx="79">
                  <c:v>49</c:v>
                </c:pt>
                <c:pt idx="80">
                  <c:v>55</c:v>
                </c:pt>
                <c:pt idx="81">
                  <c:v>51</c:v>
                </c:pt>
                <c:pt idx="82">
                  <c:v>52</c:v>
                </c:pt>
                <c:pt idx="83">
                  <c:v>56</c:v>
                </c:pt>
                <c:pt idx="84">
                  <c:v>53</c:v>
                </c:pt>
                <c:pt idx="85">
                  <c:v>55</c:v>
                </c:pt>
                <c:pt idx="86">
                  <c:v>59</c:v>
                </c:pt>
                <c:pt idx="87">
                  <c:v>60</c:v>
                </c:pt>
                <c:pt idx="88">
                  <c:v>58</c:v>
                </c:pt>
                <c:pt idx="89">
                  <c:v>59</c:v>
                </c:pt>
                <c:pt idx="90">
                  <c:v>60</c:v>
                </c:pt>
                <c:pt idx="9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DC-4BD1-8F7B-C12896DDD85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Nuclear</c:v>
                </c:pt>
              </c:strCache>
            </c:strRef>
          </c:tx>
          <c:spPr>
            <a:solidFill>
              <a:srgbClr val="9D9D9C"/>
            </a:solidFill>
            <a:ln>
              <a:solidFill>
                <a:srgbClr val="9D9D9C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Sheet1!$F$2:$F$93</c:f>
              <c:numCache>
                <c:formatCode>General</c:formatCode>
                <c:ptCount val="92"/>
                <c:pt idx="0">
                  <c:v>128</c:v>
                </c:pt>
                <c:pt idx="1">
                  <c:v>130</c:v>
                </c:pt>
                <c:pt idx="2">
                  <c:v>133</c:v>
                </c:pt>
                <c:pt idx="3">
                  <c:v>134</c:v>
                </c:pt>
                <c:pt idx="4">
                  <c:v>134</c:v>
                </c:pt>
                <c:pt idx="5">
                  <c:v>134</c:v>
                </c:pt>
                <c:pt idx="6">
                  <c:v>134</c:v>
                </c:pt>
                <c:pt idx="7">
                  <c:v>134</c:v>
                </c:pt>
                <c:pt idx="8">
                  <c:v>134</c:v>
                </c:pt>
                <c:pt idx="9">
                  <c:v>133</c:v>
                </c:pt>
                <c:pt idx="10">
                  <c:v>134</c:v>
                </c:pt>
                <c:pt idx="11">
                  <c:v>132</c:v>
                </c:pt>
                <c:pt idx="12">
                  <c:v>134</c:v>
                </c:pt>
                <c:pt idx="13">
                  <c:v>136</c:v>
                </c:pt>
                <c:pt idx="14">
                  <c:v>136</c:v>
                </c:pt>
                <c:pt idx="15">
                  <c:v>136</c:v>
                </c:pt>
                <c:pt idx="16">
                  <c:v>128</c:v>
                </c:pt>
                <c:pt idx="17">
                  <c:v>127</c:v>
                </c:pt>
                <c:pt idx="18">
                  <c:v>128</c:v>
                </c:pt>
                <c:pt idx="19">
                  <c:v>135</c:v>
                </c:pt>
                <c:pt idx="20">
                  <c:v>139</c:v>
                </c:pt>
                <c:pt idx="21">
                  <c:v>140</c:v>
                </c:pt>
                <c:pt idx="22">
                  <c:v>138</c:v>
                </c:pt>
                <c:pt idx="23">
                  <c:v>138</c:v>
                </c:pt>
                <c:pt idx="24">
                  <c:v>138</c:v>
                </c:pt>
                <c:pt idx="25">
                  <c:v>142</c:v>
                </c:pt>
                <c:pt idx="26">
                  <c:v>139</c:v>
                </c:pt>
                <c:pt idx="27">
                  <c:v>132</c:v>
                </c:pt>
                <c:pt idx="28">
                  <c:v>132</c:v>
                </c:pt>
                <c:pt idx="29">
                  <c:v>132</c:v>
                </c:pt>
                <c:pt idx="30">
                  <c:v>137</c:v>
                </c:pt>
                <c:pt idx="31">
                  <c:v>137</c:v>
                </c:pt>
                <c:pt idx="32">
                  <c:v>136</c:v>
                </c:pt>
                <c:pt idx="33">
                  <c:v>136</c:v>
                </c:pt>
                <c:pt idx="34">
                  <c:v>128</c:v>
                </c:pt>
                <c:pt idx="35">
                  <c:v>126</c:v>
                </c:pt>
                <c:pt idx="36">
                  <c:v>126</c:v>
                </c:pt>
                <c:pt idx="37">
                  <c:v>115</c:v>
                </c:pt>
                <c:pt idx="38">
                  <c:v>123</c:v>
                </c:pt>
                <c:pt idx="39">
                  <c:v>124</c:v>
                </c:pt>
                <c:pt idx="40">
                  <c:v>125</c:v>
                </c:pt>
                <c:pt idx="41">
                  <c:v>125</c:v>
                </c:pt>
                <c:pt idx="42">
                  <c:v>131</c:v>
                </c:pt>
                <c:pt idx="43">
                  <c:v>133</c:v>
                </c:pt>
                <c:pt idx="44">
                  <c:v>132</c:v>
                </c:pt>
                <c:pt idx="45">
                  <c:v>132</c:v>
                </c:pt>
                <c:pt idx="46">
                  <c:v>132</c:v>
                </c:pt>
                <c:pt idx="47">
                  <c:v>132</c:v>
                </c:pt>
                <c:pt idx="48">
                  <c:v>131</c:v>
                </c:pt>
                <c:pt idx="49">
                  <c:v>133</c:v>
                </c:pt>
                <c:pt idx="50">
                  <c:v>133</c:v>
                </c:pt>
                <c:pt idx="51">
                  <c:v>133</c:v>
                </c:pt>
                <c:pt idx="52">
                  <c:v>133</c:v>
                </c:pt>
                <c:pt idx="53">
                  <c:v>133</c:v>
                </c:pt>
                <c:pt idx="54">
                  <c:v>123</c:v>
                </c:pt>
                <c:pt idx="55">
                  <c:v>123</c:v>
                </c:pt>
                <c:pt idx="56">
                  <c:v>126</c:v>
                </c:pt>
                <c:pt idx="57">
                  <c:v>127</c:v>
                </c:pt>
                <c:pt idx="58">
                  <c:v>121</c:v>
                </c:pt>
                <c:pt idx="59">
                  <c:v>127</c:v>
                </c:pt>
                <c:pt idx="60">
                  <c:v>112</c:v>
                </c:pt>
                <c:pt idx="61">
                  <c:v>105</c:v>
                </c:pt>
                <c:pt idx="62">
                  <c:v>124</c:v>
                </c:pt>
                <c:pt idx="63">
                  <c:v>128</c:v>
                </c:pt>
                <c:pt idx="64">
                  <c:v>127</c:v>
                </c:pt>
                <c:pt idx="65">
                  <c:v>127</c:v>
                </c:pt>
                <c:pt idx="66">
                  <c:v>120</c:v>
                </c:pt>
                <c:pt idx="67">
                  <c:v>110</c:v>
                </c:pt>
                <c:pt idx="68">
                  <c:v>107</c:v>
                </c:pt>
                <c:pt idx="69">
                  <c:v>107</c:v>
                </c:pt>
                <c:pt idx="70">
                  <c:v>111</c:v>
                </c:pt>
                <c:pt idx="71">
                  <c:v>112</c:v>
                </c:pt>
                <c:pt idx="72">
                  <c:v>112</c:v>
                </c:pt>
                <c:pt idx="73">
                  <c:v>112</c:v>
                </c:pt>
                <c:pt idx="74">
                  <c:v>112</c:v>
                </c:pt>
                <c:pt idx="75">
                  <c:v>106</c:v>
                </c:pt>
                <c:pt idx="76">
                  <c:v>110</c:v>
                </c:pt>
                <c:pt idx="77">
                  <c:v>124</c:v>
                </c:pt>
                <c:pt idx="78">
                  <c:v>124</c:v>
                </c:pt>
                <c:pt idx="79">
                  <c:v>133</c:v>
                </c:pt>
                <c:pt idx="80">
                  <c:v>133</c:v>
                </c:pt>
                <c:pt idx="81">
                  <c:v>133</c:v>
                </c:pt>
                <c:pt idx="82">
                  <c:v>132</c:v>
                </c:pt>
                <c:pt idx="83">
                  <c:v>128</c:v>
                </c:pt>
                <c:pt idx="84">
                  <c:v>128</c:v>
                </c:pt>
                <c:pt idx="85">
                  <c:v>128</c:v>
                </c:pt>
                <c:pt idx="86">
                  <c:v>129</c:v>
                </c:pt>
                <c:pt idx="87">
                  <c:v>128</c:v>
                </c:pt>
                <c:pt idx="88">
                  <c:v>128</c:v>
                </c:pt>
                <c:pt idx="89">
                  <c:v>122</c:v>
                </c:pt>
                <c:pt idx="90">
                  <c:v>128</c:v>
                </c:pt>
                <c:pt idx="91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DC-4BD1-8F7B-C12896DDD85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solidFill>
              <a:srgbClr val="D5D7DC"/>
            </a:solidFill>
            <a:ln>
              <a:solidFill>
                <a:srgbClr val="D5D7DC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Sheet1!$G$2:$G$93</c:f>
              <c:numCache>
                <c:formatCode>General</c:formatCode>
                <c:ptCount val="92"/>
                <c:pt idx="0">
                  <c:v>220</c:v>
                </c:pt>
                <c:pt idx="1">
                  <c:v>244</c:v>
                </c:pt>
                <c:pt idx="2">
                  <c:v>218</c:v>
                </c:pt>
                <c:pt idx="3">
                  <c:v>171</c:v>
                </c:pt>
                <c:pt idx="4">
                  <c:v>169</c:v>
                </c:pt>
                <c:pt idx="5">
                  <c:v>207</c:v>
                </c:pt>
                <c:pt idx="6">
                  <c:v>167</c:v>
                </c:pt>
                <c:pt idx="7">
                  <c:v>111</c:v>
                </c:pt>
                <c:pt idx="8">
                  <c:v>50</c:v>
                </c:pt>
                <c:pt idx="9">
                  <c:v>31</c:v>
                </c:pt>
                <c:pt idx="10">
                  <c:v>41</c:v>
                </c:pt>
                <c:pt idx="11">
                  <c:v>43</c:v>
                </c:pt>
                <c:pt idx="12">
                  <c:v>58</c:v>
                </c:pt>
                <c:pt idx="13">
                  <c:v>84</c:v>
                </c:pt>
                <c:pt idx="14">
                  <c:v>88</c:v>
                </c:pt>
                <c:pt idx="15">
                  <c:v>76</c:v>
                </c:pt>
                <c:pt idx="16">
                  <c:v>55</c:v>
                </c:pt>
                <c:pt idx="17">
                  <c:v>75</c:v>
                </c:pt>
                <c:pt idx="18">
                  <c:v>76</c:v>
                </c:pt>
                <c:pt idx="19">
                  <c:v>68</c:v>
                </c:pt>
                <c:pt idx="20">
                  <c:v>90</c:v>
                </c:pt>
                <c:pt idx="21">
                  <c:v>112</c:v>
                </c:pt>
                <c:pt idx="22">
                  <c:v>80</c:v>
                </c:pt>
                <c:pt idx="23">
                  <c:v>61</c:v>
                </c:pt>
                <c:pt idx="24">
                  <c:v>61</c:v>
                </c:pt>
                <c:pt idx="25">
                  <c:v>67</c:v>
                </c:pt>
                <c:pt idx="26">
                  <c:v>60</c:v>
                </c:pt>
                <c:pt idx="27">
                  <c:v>67</c:v>
                </c:pt>
                <c:pt idx="28">
                  <c:v>95</c:v>
                </c:pt>
                <c:pt idx="29">
                  <c:v>99</c:v>
                </c:pt>
                <c:pt idx="30">
                  <c:v>86</c:v>
                </c:pt>
                <c:pt idx="31">
                  <c:v>70</c:v>
                </c:pt>
                <c:pt idx="32">
                  <c:v>65</c:v>
                </c:pt>
                <c:pt idx="33">
                  <c:v>80</c:v>
                </c:pt>
                <c:pt idx="34">
                  <c:v>95</c:v>
                </c:pt>
                <c:pt idx="35">
                  <c:v>104</c:v>
                </c:pt>
                <c:pt idx="36">
                  <c:v>83</c:v>
                </c:pt>
                <c:pt idx="37">
                  <c:v>74</c:v>
                </c:pt>
                <c:pt idx="38">
                  <c:v>80</c:v>
                </c:pt>
                <c:pt idx="39">
                  <c:v>83</c:v>
                </c:pt>
                <c:pt idx="40">
                  <c:v>113</c:v>
                </c:pt>
                <c:pt idx="41">
                  <c:v>159</c:v>
                </c:pt>
                <c:pt idx="42">
                  <c:v>131</c:v>
                </c:pt>
                <c:pt idx="43">
                  <c:v>98</c:v>
                </c:pt>
                <c:pt idx="44">
                  <c:v>92</c:v>
                </c:pt>
                <c:pt idx="45">
                  <c:v>72</c:v>
                </c:pt>
                <c:pt idx="46">
                  <c:v>64</c:v>
                </c:pt>
                <c:pt idx="47">
                  <c:v>68</c:v>
                </c:pt>
                <c:pt idx="48">
                  <c:v>53</c:v>
                </c:pt>
                <c:pt idx="49">
                  <c:v>65</c:v>
                </c:pt>
                <c:pt idx="50">
                  <c:v>65</c:v>
                </c:pt>
                <c:pt idx="51">
                  <c:v>65</c:v>
                </c:pt>
                <c:pt idx="52">
                  <c:v>65</c:v>
                </c:pt>
                <c:pt idx="53">
                  <c:v>65</c:v>
                </c:pt>
                <c:pt idx="54">
                  <c:v>75</c:v>
                </c:pt>
                <c:pt idx="55">
                  <c:v>75</c:v>
                </c:pt>
                <c:pt idx="56">
                  <c:v>61</c:v>
                </c:pt>
                <c:pt idx="57">
                  <c:v>36</c:v>
                </c:pt>
                <c:pt idx="58">
                  <c:v>44</c:v>
                </c:pt>
                <c:pt idx="59">
                  <c:v>88</c:v>
                </c:pt>
                <c:pt idx="60">
                  <c:v>133</c:v>
                </c:pt>
                <c:pt idx="61">
                  <c:v>129</c:v>
                </c:pt>
                <c:pt idx="62">
                  <c:v>63</c:v>
                </c:pt>
                <c:pt idx="63">
                  <c:v>80</c:v>
                </c:pt>
                <c:pt idx="64">
                  <c:v>108</c:v>
                </c:pt>
                <c:pt idx="65">
                  <c:v>139</c:v>
                </c:pt>
                <c:pt idx="66">
                  <c:v>151</c:v>
                </c:pt>
                <c:pt idx="67">
                  <c:v>117</c:v>
                </c:pt>
                <c:pt idx="68">
                  <c:v>109</c:v>
                </c:pt>
                <c:pt idx="69">
                  <c:v>158</c:v>
                </c:pt>
                <c:pt idx="70">
                  <c:v>220</c:v>
                </c:pt>
                <c:pt idx="71">
                  <c:v>213</c:v>
                </c:pt>
                <c:pt idx="72">
                  <c:v>192</c:v>
                </c:pt>
                <c:pt idx="73">
                  <c:v>227</c:v>
                </c:pt>
                <c:pt idx="74">
                  <c:v>198</c:v>
                </c:pt>
                <c:pt idx="75">
                  <c:v>120</c:v>
                </c:pt>
                <c:pt idx="76">
                  <c:v>82</c:v>
                </c:pt>
                <c:pt idx="77">
                  <c:v>82</c:v>
                </c:pt>
                <c:pt idx="78">
                  <c:v>110</c:v>
                </c:pt>
                <c:pt idx="79">
                  <c:v>86</c:v>
                </c:pt>
                <c:pt idx="80">
                  <c:v>88</c:v>
                </c:pt>
                <c:pt idx="81">
                  <c:v>122</c:v>
                </c:pt>
                <c:pt idx="82">
                  <c:v>125</c:v>
                </c:pt>
                <c:pt idx="83">
                  <c:v>84</c:v>
                </c:pt>
                <c:pt idx="84">
                  <c:v>94</c:v>
                </c:pt>
                <c:pt idx="85">
                  <c:v>128</c:v>
                </c:pt>
                <c:pt idx="86">
                  <c:v>168</c:v>
                </c:pt>
                <c:pt idx="87">
                  <c:v>146</c:v>
                </c:pt>
                <c:pt idx="88">
                  <c:v>93</c:v>
                </c:pt>
                <c:pt idx="89">
                  <c:v>82</c:v>
                </c:pt>
                <c:pt idx="90">
                  <c:v>121</c:v>
                </c:pt>
                <c:pt idx="91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DC-4BD1-8F7B-C12896DDD85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Lignite</c:v>
                </c:pt>
              </c:strCache>
            </c:strRef>
          </c:tx>
          <c:spPr>
            <a:solidFill>
              <a:srgbClr val="575756"/>
            </a:solidFill>
            <a:ln>
              <a:solidFill>
                <a:srgbClr val="575756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Sheet1!$H$2:$H$93</c:f>
              <c:numCache>
                <c:formatCode>General</c:formatCode>
                <c:ptCount val="92"/>
                <c:pt idx="0">
                  <c:v>94</c:v>
                </c:pt>
                <c:pt idx="1">
                  <c:v>77</c:v>
                </c:pt>
                <c:pt idx="2">
                  <c:v>78</c:v>
                </c:pt>
                <c:pt idx="3">
                  <c:v>80</c:v>
                </c:pt>
                <c:pt idx="4">
                  <c:v>80</c:v>
                </c:pt>
                <c:pt idx="5">
                  <c:v>88</c:v>
                </c:pt>
                <c:pt idx="6">
                  <c:v>92</c:v>
                </c:pt>
                <c:pt idx="7">
                  <c:v>92</c:v>
                </c:pt>
                <c:pt idx="8">
                  <c:v>83</c:v>
                </c:pt>
                <c:pt idx="9">
                  <c:v>81</c:v>
                </c:pt>
                <c:pt idx="10">
                  <c:v>78</c:v>
                </c:pt>
                <c:pt idx="11">
                  <c:v>82</c:v>
                </c:pt>
                <c:pt idx="12">
                  <c:v>81</c:v>
                </c:pt>
                <c:pt idx="13">
                  <c:v>80</c:v>
                </c:pt>
                <c:pt idx="14">
                  <c:v>82</c:v>
                </c:pt>
                <c:pt idx="15">
                  <c:v>78</c:v>
                </c:pt>
                <c:pt idx="16">
                  <c:v>75</c:v>
                </c:pt>
                <c:pt idx="17">
                  <c:v>86</c:v>
                </c:pt>
                <c:pt idx="18">
                  <c:v>87</c:v>
                </c:pt>
                <c:pt idx="19">
                  <c:v>86</c:v>
                </c:pt>
                <c:pt idx="20">
                  <c:v>84</c:v>
                </c:pt>
                <c:pt idx="21">
                  <c:v>98</c:v>
                </c:pt>
                <c:pt idx="22">
                  <c:v>96</c:v>
                </c:pt>
                <c:pt idx="23">
                  <c:v>91</c:v>
                </c:pt>
                <c:pt idx="24">
                  <c:v>91</c:v>
                </c:pt>
                <c:pt idx="25">
                  <c:v>93</c:v>
                </c:pt>
                <c:pt idx="26">
                  <c:v>93</c:v>
                </c:pt>
                <c:pt idx="27">
                  <c:v>92</c:v>
                </c:pt>
                <c:pt idx="28">
                  <c:v>92</c:v>
                </c:pt>
                <c:pt idx="29">
                  <c:v>85</c:v>
                </c:pt>
                <c:pt idx="30">
                  <c:v>97</c:v>
                </c:pt>
                <c:pt idx="31">
                  <c:v>103</c:v>
                </c:pt>
                <c:pt idx="32">
                  <c:v>96</c:v>
                </c:pt>
                <c:pt idx="33">
                  <c:v>86</c:v>
                </c:pt>
                <c:pt idx="34">
                  <c:v>86</c:v>
                </c:pt>
                <c:pt idx="35">
                  <c:v>77</c:v>
                </c:pt>
                <c:pt idx="36">
                  <c:v>68</c:v>
                </c:pt>
                <c:pt idx="37">
                  <c:v>69</c:v>
                </c:pt>
                <c:pt idx="38">
                  <c:v>71</c:v>
                </c:pt>
                <c:pt idx="39">
                  <c:v>77</c:v>
                </c:pt>
                <c:pt idx="40">
                  <c:v>94</c:v>
                </c:pt>
                <c:pt idx="41">
                  <c:v>88</c:v>
                </c:pt>
                <c:pt idx="42">
                  <c:v>86</c:v>
                </c:pt>
                <c:pt idx="43">
                  <c:v>85</c:v>
                </c:pt>
                <c:pt idx="44">
                  <c:v>88</c:v>
                </c:pt>
                <c:pt idx="45">
                  <c:v>89</c:v>
                </c:pt>
                <c:pt idx="46">
                  <c:v>86</c:v>
                </c:pt>
                <c:pt idx="47">
                  <c:v>89</c:v>
                </c:pt>
                <c:pt idx="48">
                  <c:v>91</c:v>
                </c:pt>
                <c:pt idx="49">
                  <c:v>87</c:v>
                </c:pt>
                <c:pt idx="50">
                  <c:v>87</c:v>
                </c:pt>
                <c:pt idx="51">
                  <c:v>87</c:v>
                </c:pt>
                <c:pt idx="52">
                  <c:v>87</c:v>
                </c:pt>
                <c:pt idx="53">
                  <c:v>87</c:v>
                </c:pt>
                <c:pt idx="54">
                  <c:v>85</c:v>
                </c:pt>
                <c:pt idx="55">
                  <c:v>87</c:v>
                </c:pt>
                <c:pt idx="56">
                  <c:v>89</c:v>
                </c:pt>
                <c:pt idx="57">
                  <c:v>92</c:v>
                </c:pt>
                <c:pt idx="58">
                  <c:v>83</c:v>
                </c:pt>
                <c:pt idx="59">
                  <c:v>77</c:v>
                </c:pt>
                <c:pt idx="60">
                  <c:v>81</c:v>
                </c:pt>
                <c:pt idx="61">
                  <c:v>85</c:v>
                </c:pt>
                <c:pt idx="62">
                  <c:v>86</c:v>
                </c:pt>
                <c:pt idx="63">
                  <c:v>94</c:v>
                </c:pt>
                <c:pt idx="64">
                  <c:v>89</c:v>
                </c:pt>
                <c:pt idx="65">
                  <c:v>96</c:v>
                </c:pt>
                <c:pt idx="66">
                  <c:v>97</c:v>
                </c:pt>
                <c:pt idx="67">
                  <c:v>92</c:v>
                </c:pt>
                <c:pt idx="68">
                  <c:v>91</c:v>
                </c:pt>
                <c:pt idx="69">
                  <c:v>57</c:v>
                </c:pt>
                <c:pt idx="70">
                  <c:v>72</c:v>
                </c:pt>
                <c:pt idx="71">
                  <c:v>70</c:v>
                </c:pt>
                <c:pt idx="72">
                  <c:v>67</c:v>
                </c:pt>
                <c:pt idx="73">
                  <c:v>64</c:v>
                </c:pt>
                <c:pt idx="74">
                  <c:v>54</c:v>
                </c:pt>
                <c:pt idx="75">
                  <c:v>53</c:v>
                </c:pt>
                <c:pt idx="76">
                  <c:v>59</c:v>
                </c:pt>
                <c:pt idx="77">
                  <c:v>59</c:v>
                </c:pt>
                <c:pt idx="78">
                  <c:v>65</c:v>
                </c:pt>
                <c:pt idx="79">
                  <c:v>72</c:v>
                </c:pt>
                <c:pt idx="80">
                  <c:v>77</c:v>
                </c:pt>
                <c:pt idx="81">
                  <c:v>78</c:v>
                </c:pt>
                <c:pt idx="82">
                  <c:v>74</c:v>
                </c:pt>
                <c:pt idx="83">
                  <c:v>67</c:v>
                </c:pt>
                <c:pt idx="84">
                  <c:v>67</c:v>
                </c:pt>
                <c:pt idx="85">
                  <c:v>64</c:v>
                </c:pt>
                <c:pt idx="86">
                  <c:v>64</c:v>
                </c:pt>
                <c:pt idx="87">
                  <c:v>64</c:v>
                </c:pt>
                <c:pt idx="88">
                  <c:v>63</c:v>
                </c:pt>
                <c:pt idx="89">
                  <c:v>64</c:v>
                </c:pt>
                <c:pt idx="90">
                  <c:v>60</c:v>
                </c:pt>
                <c:pt idx="91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DC-4BD1-8F7B-C12896DDD85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Biomass/other RES</c:v>
                </c:pt>
              </c:strCache>
            </c:strRef>
          </c:tx>
          <c:spPr>
            <a:solidFill>
              <a:srgbClr val="F49A70"/>
            </a:solidFill>
            <a:ln>
              <a:solidFill>
                <a:srgbClr val="F49A70"/>
              </a:solidFill>
            </a:ln>
            <a:effectLst/>
          </c:spP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Sheet1!$I$2:$I$93</c:f>
              <c:numCache>
                <c:formatCode>General</c:formatCode>
                <c:ptCount val="92"/>
                <c:pt idx="0">
                  <c:v>41.999999999999901</c:v>
                </c:pt>
                <c:pt idx="1">
                  <c:v>52.599999999999902</c:v>
                </c:pt>
                <c:pt idx="2">
                  <c:v>52.599999999999902</c:v>
                </c:pt>
                <c:pt idx="3">
                  <c:v>48.0399999999999</c:v>
                </c:pt>
                <c:pt idx="4">
                  <c:v>48.68</c:v>
                </c:pt>
                <c:pt idx="5">
                  <c:v>41.729999999999897</c:v>
                </c:pt>
                <c:pt idx="6">
                  <c:v>45.579999999999899</c:v>
                </c:pt>
                <c:pt idx="7">
                  <c:v>56.09</c:v>
                </c:pt>
                <c:pt idx="8">
                  <c:v>42.73</c:v>
                </c:pt>
                <c:pt idx="9">
                  <c:v>49.17</c:v>
                </c:pt>
                <c:pt idx="10">
                  <c:v>46.339999999999897</c:v>
                </c:pt>
                <c:pt idx="11">
                  <c:v>48.03</c:v>
                </c:pt>
                <c:pt idx="12">
                  <c:v>47.66</c:v>
                </c:pt>
                <c:pt idx="13">
                  <c:v>52.88</c:v>
                </c:pt>
                <c:pt idx="14">
                  <c:v>52.21</c:v>
                </c:pt>
                <c:pt idx="15">
                  <c:v>47.67</c:v>
                </c:pt>
                <c:pt idx="16">
                  <c:v>49.46</c:v>
                </c:pt>
                <c:pt idx="17">
                  <c:v>56.51</c:v>
                </c:pt>
                <c:pt idx="18">
                  <c:v>58.12</c:v>
                </c:pt>
                <c:pt idx="19">
                  <c:v>53.5</c:v>
                </c:pt>
                <c:pt idx="20">
                  <c:v>52.519999999999897</c:v>
                </c:pt>
                <c:pt idx="21">
                  <c:v>56.309999999999903</c:v>
                </c:pt>
                <c:pt idx="22">
                  <c:v>58.68</c:v>
                </c:pt>
                <c:pt idx="23">
                  <c:v>60.44</c:v>
                </c:pt>
                <c:pt idx="24">
                  <c:v>60.44</c:v>
                </c:pt>
                <c:pt idx="25">
                  <c:v>64.33</c:v>
                </c:pt>
                <c:pt idx="26">
                  <c:v>63.45</c:v>
                </c:pt>
                <c:pt idx="27">
                  <c:v>57.85</c:v>
                </c:pt>
                <c:pt idx="28">
                  <c:v>58.58</c:v>
                </c:pt>
                <c:pt idx="29">
                  <c:v>50.13</c:v>
                </c:pt>
                <c:pt idx="30">
                  <c:v>61.25</c:v>
                </c:pt>
                <c:pt idx="31">
                  <c:v>49.03</c:v>
                </c:pt>
                <c:pt idx="32">
                  <c:v>48.21</c:v>
                </c:pt>
                <c:pt idx="33">
                  <c:v>50.829999999999899</c:v>
                </c:pt>
                <c:pt idx="34">
                  <c:v>52.159999999999897</c:v>
                </c:pt>
                <c:pt idx="35">
                  <c:v>55.919999999999902</c:v>
                </c:pt>
                <c:pt idx="36">
                  <c:v>53.69</c:v>
                </c:pt>
                <c:pt idx="37">
                  <c:v>53.37</c:v>
                </c:pt>
                <c:pt idx="38">
                  <c:v>55.879999999999903</c:v>
                </c:pt>
                <c:pt idx="39">
                  <c:v>62.13</c:v>
                </c:pt>
                <c:pt idx="40">
                  <c:v>59.03</c:v>
                </c:pt>
                <c:pt idx="41">
                  <c:v>56.239999999999903</c:v>
                </c:pt>
                <c:pt idx="42">
                  <c:v>49.159999999999897</c:v>
                </c:pt>
                <c:pt idx="43">
                  <c:v>54.279999999999902</c:v>
                </c:pt>
                <c:pt idx="44">
                  <c:v>54.839999999999897</c:v>
                </c:pt>
                <c:pt idx="45">
                  <c:v>57.64</c:v>
                </c:pt>
                <c:pt idx="46">
                  <c:v>60.79</c:v>
                </c:pt>
                <c:pt idx="47">
                  <c:v>66.64</c:v>
                </c:pt>
                <c:pt idx="48">
                  <c:v>79.31</c:v>
                </c:pt>
                <c:pt idx="49">
                  <c:v>70.989999999999995</c:v>
                </c:pt>
                <c:pt idx="50">
                  <c:v>70.989999999999995</c:v>
                </c:pt>
                <c:pt idx="51">
                  <c:v>70.989999999999995</c:v>
                </c:pt>
                <c:pt idx="52">
                  <c:v>70.989999999999995</c:v>
                </c:pt>
                <c:pt idx="53">
                  <c:v>70.989999999999995</c:v>
                </c:pt>
                <c:pt idx="54">
                  <c:v>59.309999999999903</c:v>
                </c:pt>
                <c:pt idx="55">
                  <c:v>59.309999999999903</c:v>
                </c:pt>
                <c:pt idx="56">
                  <c:v>68.179999999999893</c:v>
                </c:pt>
                <c:pt idx="57">
                  <c:v>66.059999999999903</c:v>
                </c:pt>
                <c:pt idx="58">
                  <c:v>65.94</c:v>
                </c:pt>
                <c:pt idx="59">
                  <c:v>65.989999999999995</c:v>
                </c:pt>
                <c:pt idx="60">
                  <c:v>72.91</c:v>
                </c:pt>
                <c:pt idx="61" formatCode="0">
                  <c:v>74.34</c:v>
                </c:pt>
                <c:pt idx="62" formatCode="0">
                  <c:v>70.75</c:v>
                </c:pt>
                <c:pt idx="63" formatCode="0">
                  <c:v>74.169999999999902</c:v>
                </c:pt>
                <c:pt idx="64" formatCode="0">
                  <c:v>77.91</c:v>
                </c:pt>
                <c:pt idx="65" formatCode="0">
                  <c:v>77.03</c:v>
                </c:pt>
                <c:pt idx="66" formatCode="0">
                  <c:v>75.23</c:v>
                </c:pt>
                <c:pt idx="67" formatCode="0">
                  <c:v>52.72</c:v>
                </c:pt>
                <c:pt idx="68" formatCode="0">
                  <c:v>52.499999999999901</c:v>
                </c:pt>
                <c:pt idx="69" formatCode="0">
                  <c:v>26.469999999999899</c:v>
                </c:pt>
                <c:pt idx="70" formatCode="0">
                  <c:v>48.4</c:v>
                </c:pt>
                <c:pt idx="71" formatCode="0">
                  <c:v>47.56</c:v>
                </c:pt>
                <c:pt idx="72" formatCode="0">
                  <c:v>46.8599999999999</c:v>
                </c:pt>
                <c:pt idx="73" formatCode="0">
                  <c:v>45.889999999999901</c:v>
                </c:pt>
                <c:pt idx="74" formatCode="0">
                  <c:v>50.17</c:v>
                </c:pt>
                <c:pt idx="75" formatCode="0">
                  <c:v>48.23</c:v>
                </c:pt>
                <c:pt idx="76" formatCode="0">
                  <c:v>44.56</c:v>
                </c:pt>
                <c:pt idx="77" formatCode="0">
                  <c:v>49.389999999999901</c:v>
                </c:pt>
                <c:pt idx="78" formatCode="0">
                  <c:v>53.44</c:v>
                </c:pt>
                <c:pt idx="79" formatCode="0">
                  <c:v>52.67</c:v>
                </c:pt>
                <c:pt idx="80" formatCode="0">
                  <c:v>58.34</c:v>
                </c:pt>
                <c:pt idx="81" formatCode="0">
                  <c:v>53.99</c:v>
                </c:pt>
                <c:pt idx="82" formatCode="0">
                  <c:v>55.52</c:v>
                </c:pt>
                <c:pt idx="83" formatCode="0">
                  <c:v>52.169999999999902</c:v>
                </c:pt>
                <c:pt idx="84" formatCode="0">
                  <c:v>49.06</c:v>
                </c:pt>
                <c:pt idx="85" formatCode="0">
                  <c:v>51.54</c:v>
                </c:pt>
                <c:pt idx="86" formatCode="0">
                  <c:v>49.42</c:v>
                </c:pt>
                <c:pt idx="87" formatCode="0">
                  <c:v>43.489999999999903</c:v>
                </c:pt>
                <c:pt idx="88" formatCode="0">
                  <c:v>46.87</c:v>
                </c:pt>
                <c:pt idx="89" formatCode="0">
                  <c:v>44.409999999999897</c:v>
                </c:pt>
                <c:pt idx="90" formatCode="0">
                  <c:v>51.56</c:v>
                </c:pt>
                <c:pt idx="91" formatCode="0">
                  <c:v>49.129999999999903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DC-4BD1-8F7B-C12896DD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11582176"/>
        <c:axId val="1601906384"/>
      </c:areaChart>
      <c:lineChart>
        <c:grouping val="standard"/>
        <c:varyColors val="0"/>
        <c:ser>
          <c:idx val="8"/>
          <c:order val="8"/>
          <c:tx>
            <c:strRef>
              <c:f>Sheet1!$J$1</c:f>
              <c:strCache>
                <c:ptCount val="1"/>
                <c:pt idx="0">
                  <c:v>RE share %</c:v>
                </c:pt>
              </c:strCache>
            </c:strRef>
          </c:tx>
          <c:spPr>
            <a:ln w="19050" cap="rnd">
              <a:solidFill>
                <a:srgbClr val="EA5813"/>
              </a:solidFill>
              <a:round/>
            </a:ln>
            <a:effectLst/>
          </c:spPr>
          <c:marker>
            <c:symbol val="none"/>
          </c:marker>
          <c:cat>
            <c:numRef>
              <c:f>Sheet1!$A$2:$A$93</c:f>
              <c:numCache>
                <c:formatCode>d\-mmm\-yy</c:formatCode>
                <c:ptCount val="92"/>
                <c:pt idx="0">
                  <c:v>44835</c:v>
                </c:pt>
                <c:pt idx="1">
                  <c:v>44836</c:v>
                </c:pt>
                <c:pt idx="2">
                  <c:v>44837</c:v>
                </c:pt>
                <c:pt idx="3">
                  <c:v>44838</c:v>
                </c:pt>
                <c:pt idx="4">
                  <c:v>44839</c:v>
                </c:pt>
                <c:pt idx="5">
                  <c:v>44840</c:v>
                </c:pt>
                <c:pt idx="6">
                  <c:v>44841</c:v>
                </c:pt>
                <c:pt idx="7">
                  <c:v>44842</c:v>
                </c:pt>
                <c:pt idx="8">
                  <c:v>44843</c:v>
                </c:pt>
                <c:pt idx="9">
                  <c:v>44844</c:v>
                </c:pt>
                <c:pt idx="10">
                  <c:v>44845</c:v>
                </c:pt>
                <c:pt idx="11">
                  <c:v>44846</c:v>
                </c:pt>
                <c:pt idx="12">
                  <c:v>44847</c:v>
                </c:pt>
                <c:pt idx="13">
                  <c:v>44848</c:v>
                </c:pt>
                <c:pt idx="14">
                  <c:v>44849</c:v>
                </c:pt>
                <c:pt idx="15">
                  <c:v>44850</c:v>
                </c:pt>
                <c:pt idx="16">
                  <c:v>44851</c:v>
                </c:pt>
                <c:pt idx="17">
                  <c:v>44852</c:v>
                </c:pt>
                <c:pt idx="18">
                  <c:v>44853</c:v>
                </c:pt>
                <c:pt idx="19">
                  <c:v>44854</c:v>
                </c:pt>
                <c:pt idx="20">
                  <c:v>44855</c:v>
                </c:pt>
                <c:pt idx="21">
                  <c:v>44856</c:v>
                </c:pt>
                <c:pt idx="22">
                  <c:v>44857</c:v>
                </c:pt>
                <c:pt idx="23">
                  <c:v>44858</c:v>
                </c:pt>
                <c:pt idx="24">
                  <c:v>44859</c:v>
                </c:pt>
                <c:pt idx="25">
                  <c:v>44860</c:v>
                </c:pt>
                <c:pt idx="26">
                  <c:v>44861</c:v>
                </c:pt>
                <c:pt idx="27">
                  <c:v>44862</c:v>
                </c:pt>
                <c:pt idx="28">
                  <c:v>44863</c:v>
                </c:pt>
                <c:pt idx="29">
                  <c:v>44864</c:v>
                </c:pt>
                <c:pt idx="30">
                  <c:v>44865</c:v>
                </c:pt>
                <c:pt idx="31">
                  <c:v>44866</c:v>
                </c:pt>
                <c:pt idx="32">
                  <c:v>44867</c:v>
                </c:pt>
                <c:pt idx="33">
                  <c:v>44868</c:v>
                </c:pt>
                <c:pt idx="34">
                  <c:v>44869</c:v>
                </c:pt>
                <c:pt idx="35">
                  <c:v>44870</c:v>
                </c:pt>
                <c:pt idx="36">
                  <c:v>44871</c:v>
                </c:pt>
                <c:pt idx="37">
                  <c:v>44872</c:v>
                </c:pt>
                <c:pt idx="38">
                  <c:v>44873</c:v>
                </c:pt>
                <c:pt idx="39">
                  <c:v>44874</c:v>
                </c:pt>
                <c:pt idx="40">
                  <c:v>44875</c:v>
                </c:pt>
                <c:pt idx="41">
                  <c:v>44876</c:v>
                </c:pt>
                <c:pt idx="42">
                  <c:v>44877</c:v>
                </c:pt>
                <c:pt idx="43">
                  <c:v>44878</c:v>
                </c:pt>
                <c:pt idx="44">
                  <c:v>44879</c:v>
                </c:pt>
                <c:pt idx="45">
                  <c:v>44880</c:v>
                </c:pt>
                <c:pt idx="46">
                  <c:v>44881</c:v>
                </c:pt>
                <c:pt idx="47">
                  <c:v>44882</c:v>
                </c:pt>
                <c:pt idx="48">
                  <c:v>44883</c:v>
                </c:pt>
                <c:pt idx="49">
                  <c:v>44884</c:v>
                </c:pt>
                <c:pt idx="50">
                  <c:v>44885</c:v>
                </c:pt>
                <c:pt idx="51">
                  <c:v>44886</c:v>
                </c:pt>
                <c:pt idx="52">
                  <c:v>44887</c:v>
                </c:pt>
                <c:pt idx="53">
                  <c:v>44888</c:v>
                </c:pt>
                <c:pt idx="54">
                  <c:v>44889</c:v>
                </c:pt>
                <c:pt idx="55">
                  <c:v>44890</c:v>
                </c:pt>
                <c:pt idx="56">
                  <c:v>44891</c:v>
                </c:pt>
                <c:pt idx="57">
                  <c:v>44892</c:v>
                </c:pt>
                <c:pt idx="58">
                  <c:v>44893</c:v>
                </c:pt>
                <c:pt idx="59">
                  <c:v>44894</c:v>
                </c:pt>
                <c:pt idx="60">
                  <c:v>44895</c:v>
                </c:pt>
                <c:pt idx="61">
                  <c:v>44896</c:v>
                </c:pt>
                <c:pt idx="62">
                  <c:v>44897</c:v>
                </c:pt>
                <c:pt idx="63">
                  <c:v>44898</c:v>
                </c:pt>
                <c:pt idx="64">
                  <c:v>44899</c:v>
                </c:pt>
                <c:pt idx="65">
                  <c:v>44900</c:v>
                </c:pt>
                <c:pt idx="66">
                  <c:v>44901</c:v>
                </c:pt>
                <c:pt idx="67">
                  <c:v>44902</c:v>
                </c:pt>
                <c:pt idx="68">
                  <c:v>44903</c:v>
                </c:pt>
                <c:pt idx="69">
                  <c:v>44904</c:v>
                </c:pt>
                <c:pt idx="70">
                  <c:v>44905</c:v>
                </c:pt>
                <c:pt idx="71">
                  <c:v>44906</c:v>
                </c:pt>
                <c:pt idx="72">
                  <c:v>44907</c:v>
                </c:pt>
                <c:pt idx="73">
                  <c:v>44908</c:v>
                </c:pt>
                <c:pt idx="74">
                  <c:v>44909</c:v>
                </c:pt>
                <c:pt idx="75">
                  <c:v>44910</c:v>
                </c:pt>
                <c:pt idx="76">
                  <c:v>44911</c:v>
                </c:pt>
                <c:pt idx="77">
                  <c:v>44912</c:v>
                </c:pt>
                <c:pt idx="78">
                  <c:v>44913</c:v>
                </c:pt>
                <c:pt idx="79">
                  <c:v>44914</c:v>
                </c:pt>
                <c:pt idx="80">
                  <c:v>44915</c:v>
                </c:pt>
                <c:pt idx="81">
                  <c:v>44916</c:v>
                </c:pt>
                <c:pt idx="82">
                  <c:v>44917</c:v>
                </c:pt>
                <c:pt idx="83">
                  <c:v>44918</c:v>
                </c:pt>
                <c:pt idx="84">
                  <c:v>44919</c:v>
                </c:pt>
                <c:pt idx="85">
                  <c:v>44920</c:v>
                </c:pt>
                <c:pt idx="86">
                  <c:v>44921</c:v>
                </c:pt>
                <c:pt idx="87">
                  <c:v>44922</c:v>
                </c:pt>
                <c:pt idx="88">
                  <c:v>44923</c:v>
                </c:pt>
                <c:pt idx="89">
                  <c:v>44924</c:v>
                </c:pt>
                <c:pt idx="90">
                  <c:v>44925</c:v>
                </c:pt>
                <c:pt idx="91">
                  <c:v>44926</c:v>
                </c:pt>
              </c:numCache>
            </c:numRef>
          </c:cat>
          <c:val>
            <c:numRef>
              <c:f>Sheet1!$J$2:$J$93</c:f>
              <c:numCache>
                <c:formatCode>0.0%</c:formatCode>
                <c:ptCount val="92"/>
                <c:pt idx="0">
                  <c:v>0.11454545454545452</c:v>
                </c:pt>
                <c:pt idx="1">
                  <c:v>0.13803902674054444</c:v>
                </c:pt>
                <c:pt idx="2">
                  <c:v>0.12490037928424888</c:v>
                </c:pt>
                <c:pt idx="3">
                  <c:v>0.11347015805614528</c:v>
                </c:pt>
                <c:pt idx="4">
                  <c:v>0.11420204978038068</c:v>
                </c:pt>
                <c:pt idx="5">
                  <c:v>0.110654163810746</c:v>
                </c:pt>
                <c:pt idx="6">
                  <c:v>0.10868498527968594</c:v>
                </c:pt>
                <c:pt idx="7">
                  <c:v>0.10311088810837933</c:v>
                </c:pt>
                <c:pt idx="8">
                  <c:v>8.3354279250973981E-2</c:v>
                </c:pt>
                <c:pt idx="9">
                  <c:v>7.9595373184822099E-2</c:v>
                </c:pt>
                <c:pt idx="10">
                  <c:v>8.6396865298744102E-2</c:v>
                </c:pt>
                <c:pt idx="11">
                  <c:v>8.5892038020374595E-2</c:v>
                </c:pt>
                <c:pt idx="12">
                  <c:v>9.286896321374892E-2</c:v>
                </c:pt>
                <c:pt idx="13">
                  <c:v>0.10351379913018738</c:v>
                </c:pt>
                <c:pt idx="14">
                  <c:v>0.10820197702377772</c:v>
                </c:pt>
                <c:pt idx="15">
                  <c:v>9.9177800616649534E-2</c:v>
                </c:pt>
                <c:pt idx="16">
                  <c:v>9.3971631205673783E-2</c:v>
                </c:pt>
                <c:pt idx="17">
                  <c:v>0.10027638994918131</c:v>
                </c:pt>
                <c:pt idx="18">
                  <c:v>0.10219952411351609</c:v>
                </c:pt>
                <c:pt idx="19">
                  <c:v>9.802617382363768E-2</c:v>
                </c:pt>
                <c:pt idx="20">
                  <c:v>0.10371088699250061</c:v>
                </c:pt>
                <c:pt idx="21">
                  <c:v>0.12194754337358971</c:v>
                </c:pt>
                <c:pt idx="22">
                  <c:v>0.12733246081883201</c:v>
                </c:pt>
                <c:pt idx="23">
                  <c:v>0.12023110703010176</c:v>
                </c:pt>
                <c:pt idx="24">
                  <c:v>0.11590591643530893</c:v>
                </c:pt>
                <c:pt idx="25">
                  <c:v>0.11400048261632274</c:v>
                </c:pt>
                <c:pt idx="26">
                  <c:v>0.10485048954749933</c:v>
                </c:pt>
                <c:pt idx="27">
                  <c:v>0.1018955213610066</c:v>
                </c:pt>
                <c:pt idx="28">
                  <c:v>0.11488217355142749</c:v>
                </c:pt>
                <c:pt idx="29">
                  <c:v>0.10560741295905157</c:v>
                </c:pt>
                <c:pt idx="30">
                  <c:v>0.1114062092355857</c:v>
                </c:pt>
                <c:pt idx="31">
                  <c:v>9.0790503522045402E-2</c:v>
                </c:pt>
                <c:pt idx="32">
                  <c:v>8.8814085965820799E-2</c:v>
                </c:pt>
                <c:pt idx="33">
                  <c:v>9.5728255275347368E-2</c:v>
                </c:pt>
                <c:pt idx="34">
                  <c:v>0.10348138274782571</c:v>
                </c:pt>
                <c:pt idx="35">
                  <c:v>0.109301632352529</c:v>
                </c:pt>
                <c:pt idx="36">
                  <c:v>9.9232601217253247E-2</c:v>
                </c:pt>
                <c:pt idx="37">
                  <c:v>9.8867212884975603E-2</c:v>
                </c:pt>
                <c:pt idx="38">
                  <c:v>9.5314133303920787E-2</c:v>
                </c:pt>
                <c:pt idx="39">
                  <c:v>9.8653723234259916E-2</c:v>
                </c:pt>
                <c:pt idx="40">
                  <c:v>0.10491298875147327</c:v>
                </c:pt>
                <c:pt idx="41">
                  <c:v>0.10861404348592878</c:v>
                </c:pt>
                <c:pt idx="42">
                  <c:v>0.10356155355202792</c:v>
                </c:pt>
                <c:pt idx="43">
                  <c:v>0.10393976498893685</c:v>
                </c:pt>
                <c:pt idx="44">
                  <c:v>9.7391577543205446E-2</c:v>
                </c:pt>
                <c:pt idx="45">
                  <c:v>9.3781597573306147E-2</c:v>
                </c:pt>
                <c:pt idx="46">
                  <c:v>9.76308736106547E-2</c:v>
                </c:pt>
                <c:pt idx="47">
                  <c:v>0.10260042776296995</c:v>
                </c:pt>
                <c:pt idx="48">
                  <c:v>0.10063798100144905</c:v>
                </c:pt>
                <c:pt idx="49">
                  <c:v>0.10397681778320053</c:v>
                </c:pt>
                <c:pt idx="50">
                  <c:v>0.10397681778320053</c:v>
                </c:pt>
                <c:pt idx="51">
                  <c:v>0.10397681778320053</c:v>
                </c:pt>
                <c:pt idx="52">
                  <c:v>0.10397681778320053</c:v>
                </c:pt>
                <c:pt idx="53">
                  <c:v>0.10397681778320053</c:v>
                </c:pt>
                <c:pt idx="54">
                  <c:v>9.8651348651348628E-2</c:v>
                </c:pt>
                <c:pt idx="55">
                  <c:v>9.8602096854717894E-2</c:v>
                </c:pt>
                <c:pt idx="56">
                  <c:v>9.8209845847836874E-2</c:v>
                </c:pt>
                <c:pt idx="57">
                  <c:v>9.2262978346233496E-2</c:v>
                </c:pt>
                <c:pt idx="58">
                  <c:v>9.0070058102453401E-2</c:v>
                </c:pt>
                <c:pt idx="59">
                  <c:v>0.10074626865671642</c:v>
                </c:pt>
                <c:pt idx="60">
                  <c:v>0.11619891678975874</c:v>
                </c:pt>
                <c:pt idx="61" formatCode="0%">
                  <c:v>0.11093576306177547</c:v>
                </c:pt>
                <c:pt idx="62" formatCode="0%">
                  <c:v>9.0597244398597274E-2</c:v>
                </c:pt>
                <c:pt idx="63" formatCode="0%">
                  <c:v>9.6057773161200954E-2</c:v>
                </c:pt>
                <c:pt idx="64" formatCode="0%">
                  <c:v>0.10974231262869698</c:v>
                </c:pt>
                <c:pt idx="65" formatCode="0%">
                  <c:v>0.11374807606375054</c:v>
                </c:pt>
                <c:pt idx="66" formatCode="0%">
                  <c:v>0.11558156547183591</c:v>
                </c:pt>
                <c:pt idx="67" formatCode="0%">
                  <c:v>9.8453228578443408E-2</c:v>
                </c:pt>
                <c:pt idx="68" formatCode="0%">
                  <c:v>0.10034687809712584</c:v>
                </c:pt>
                <c:pt idx="69" formatCode="0%">
                  <c:v>0.10619940095497626</c:v>
                </c:pt>
                <c:pt idx="70" formatCode="0%">
                  <c:v>0.11964724182704051</c:v>
                </c:pt>
                <c:pt idx="71" formatCode="0%">
                  <c:v>0.12206638628549649</c:v>
                </c:pt>
                <c:pt idx="72" formatCode="0%">
                  <c:v>0.1126640766878922</c:v>
                </c:pt>
                <c:pt idx="73" formatCode="0%">
                  <c:v>0.12308071683433394</c:v>
                </c:pt>
                <c:pt idx="74" formatCode="0%">
                  <c:v>0.1221449851042699</c:v>
                </c:pt>
                <c:pt idx="75" formatCode="0%">
                  <c:v>0.11011904761904762</c:v>
                </c:pt>
                <c:pt idx="76" formatCode="0%">
                  <c:v>0.1001553477738371</c:v>
                </c:pt>
                <c:pt idx="77" formatCode="0%">
                  <c:v>9.8157552562498446E-2</c:v>
                </c:pt>
                <c:pt idx="78" formatCode="0%">
                  <c:v>0.10723676631891055</c:v>
                </c:pt>
                <c:pt idx="79" formatCode="0%">
                  <c:v>9.2094608590851751E-2</c:v>
                </c:pt>
                <c:pt idx="80" formatCode="0%">
                  <c:v>9.1246462865890429E-2</c:v>
                </c:pt>
                <c:pt idx="81" formatCode="0%">
                  <c:v>0.1016059423069002</c:v>
                </c:pt>
                <c:pt idx="82" formatCode="0%">
                  <c:v>0.10451620512657665</c:v>
                </c:pt>
                <c:pt idx="83" formatCode="0%">
                  <c:v>9.6289551559298858E-2</c:v>
                </c:pt>
                <c:pt idx="84" formatCode="0%">
                  <c:v>9.653749140105479E-2</c:v>
                </c:pt>
                <c:pt idx="85" formatCode="0%">
                  <c:v>9.7427346355407132E-2</c:v>
                </c:pt>
                <c:pt idx="86" formatCode="0%">
                  <c:v>0.10384303181554935</c:v>
                </c:pt>
                <c:pt idx="87" formatCode="0%">
                  <c:v>0.1007280472854039</c:v>
                </c:pt>
                <c:pt idx="88" formatCode="0%">
                  <c:v>9.2631098889438268E-2</c:v>
                </c:pt>
                <c:pt idx="89" formatCode="0%">
                  <c:v>8.3716244994354913E-2</c:v>
                </c:pt>
                <c:pt idx="90" formatCode="0%">
                  <c:v>9.6217211887102014E-2</c:v>
                </c:pt>
                <c:pt idx="91" formatCode="0%">
                  <c:v>0.10257568910980566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DDC-4BD1-8F7B-C12896DDD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718336"/>
        <c:axId val="1679717520"/>
      </c:lineChart>
      <c:dateAx>
        <c:axId val="1611582176"/>
        <c:scaling>
          <c:orientation val="minMax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01906384"/>
        <c:crosses val="autoZero"/>
        <c:auto val="1"/>
        <c:lblOffset val="100"/>
        <c:baseTimeUnit val="days"/>
      </c:dateAx>
      <c:valAx>
        <c:axId val="1601906384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Energy generation (million kWh)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11582176"/>
        <c:crosses val="autoZero"/>
        <c:crossBetween val="between"/>
      </c:valAx>
      <c:valAx>
        <c:axId val="167971752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800" dirty="0"/>
                  <a:t>RE share %</a:t>
                </a:r>
              </a:p>
            </c:rich>
          </c:tx>
          <c:layout>
            <c:manualLayout>
              <c:xMode val="edge"/>
              <c:yMode val="edge"/>
              <c:x val="0.97134284200531917"/>
              <c:y val="0.356265771175800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79718336"/>
        <c:crosses val="max"/>
        <c:crossBetween val="between"/>
      </c:valAx>
      <c:dateAx>
        <c:axId val="1679718336"/>
        <c:scaling>
          <c:orientation val="minMax"/>
        </c:scaling>
        <c:delete val="1"/>
        <c:axPos val="b"/>
        <c:numFmt formatCode="d\-mmm\-yy" sourceLinked="1"/>
        <c:majorTickMark val="out"/>
        <c:minorTickMark val="none"/>
        <c:tickLblPos val="nextTo"/>
        <c:crossAx val="1679717520"/>
        <c:crosses val="autoZero"/>
        <c:auto val="1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138318634345401"/>
          <c:w val="0.998971682499882"/>
          <c:h val="0.138616813656545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capacity added</a:t>
            </a:r>
            <a:r>
              <a:rPr lang="en-US" sz="1000" b="1" baseline="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versus retired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(MW)</a:t>
            </a:r>
          </a:p>
        </c:rich>
      </c:tx>
      <c:layout>
        <c:manualLayout>
          <c:xMode val="edge"/>
          <c:yMode val="edge"/>
          <c:x val="0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2557307950705865E-2"/>
          <c:y val="0.13340726977270723"/>
          <c:w val="0.97822162397112233"/>
          <c:h val="0.669210131308900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Capacity added</c:v>
                </c:pt>
              </c:strCache>
            </c:strRef>
          </c:tx>
          <c:spPr>
            <a:solidFill>
              <a:srgbClr val="009C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8"/>
                <c:pt idx="0">
                  <c:v>Q2 FY19</c:v>
                </c:pt>
                <c:pt idx="1">
                  <c:v>Q3 FY19</c:v>
                </c:pt>
                <c:pt idx="2">
                  <c:v>Q4 FY19</c:v>
                </c:pt>
                <c:pt idx="3">
                  <c:v>Q1 FY20</c:v>
                </c:pt>
                <c:pt idx="4">
                  <c:v>Q2 FY20</c:v>
                </c:pt>
                <c:pt idx="5">
                  <c:v>Q3 FY20</c:v>
                </c:pt>
                <c:pt idx="6">
                  <c:v>Q4 FY20</c:v>
                </c:pt>
                <c:pt idx="7">
                  <c:v>Q1 FY21</c:v>
                </c:pt>
                <c:pt idx="8">
                  <c:v>Q2 FY21</c:v>
                </c:pt>
                <c:pt idx="9">
                  <c:v>Q3 FY21</c:v>
                </c:pt>
                <c:pt idx="10">
                  <c:v>Q4 FY21</c:v>
                </c:pt>
                <c:pt idx="11">
                  <c:v>Q1 FY22</c:v>
                </c:pt>
                <c:pt idx="12">
                  <c:v>Q2 FY22</c:v>
                </c:pt>
                <c:pt idx="13">
                  <c:v>Q3 FY22</c:v>
                </c:pt>
                <c:pt idx="14">
                  <c:v>Q4 FY22</c:v>
                </c:pt>
                <c:pt idx="15">
                  <c:v>Q1 FY23</c:v>
                </c:pt>
                <c:pt idx="16">
                  <c:v>Q2 FY23</c:v>
                </c:pt>
                <c:pt idx="17">
                  <c:v>Q3 FY23</c:v>
                </c:pt>
              </c:strCache>
            </c:strRef>
          </c:cat>
          <c:val>
            <c:numRef>
              <c:f>Sheet1!$B$2:$B$20</c:f>
              <c:numCache>
                <c:formatCode>#,##0</c:formatCode>
                <c:ptCount val="18"/>
                <c:pt idx="0">
                  <c:v>30</c:v>
                </c:pt>
                <c:pt idx="1">
                  <c:v>2129.7550000000001</c:v>
                </c:pt>
                <c:pt idx="2">
                  <c:v>3652</c:v>
                </c:pt>
                <c:pt idx="3">
                  <c:v>45</c:v>
                </c:pt>
                <c:pt idx="4">
                  <c:v>3300</c:v>
                </c:pt>
                <c:pt idx="5">
                  <c:v>2100</c:v>
                </c:pt>
                <c:pt idx="6">
                  <c:v>1320</c:v>
                </c:pt>
                <c:pt idx="7">
                  <c:v>270</c:v>
                </c:pt>
                <c:pt idx="8">
                  <c:v>800</c:v>
                </c:pt>
                <c:pt idx="9">
                  <c:v>369</c:v>
                </c:pt>
                <c:pt idx="10">
                  <c:v>3550</c:v>
                </c:pt>
                <c:pt idx="11">
                  <c:v>0</c:v>
                </c:pt>
                <c:pt idx="12">
                  <c:v>800</c:v>
                </c:pt>
                <c:pt idx="13">
                  <c:v>2095</c:v>
                </c:pt>
                <c:pt idx="14">
                  <c:v>1590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30-493B-9A75-8033729BCE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Capacity retired</c:v>
                </c:pt>
              </c:strCache>
            </c:strRef>
          </c:tx>
          <c:spPr>
            <a:solidFill>
              <a:srgbClr val="57575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2823464580509915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accent3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defRPr>
                    </a:pPr>
                    <a:fld id="{D9CD43D3-ABE9-4DDD-B5C5-F56D6920C503}" type="VALUE">
                      <a:rPr lang="en-US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pPr>
                        <a:defRPr b="1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defRPr>
                      </a:pPr>
                      <a:t>[VALUE]</a:t>
                    </a:fld>
                    <a:endParaRPr lang="en-GB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accent3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30-493B-9A75-8033729BCEF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C30-493B-9A75-8033729BCEFF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DC30-493B-9A75-8033729BCEFF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DC30-493B-9A75-8033729BCEFF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DC30-493B-9A75-8033729BCEFF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DC30-493B-9A75-8033729BCEFF}"/>
                </c:ext>
              </c:extLst>
            </c:dLbl>
            <c:dLbl>
              <c:idx val="6"/>
              <c:layout>
                <c:manualLayout>
                  <c:x val="2.5129385832203966E-2"/>
                  <c:y val="-5.96315801335747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30-493B-9A75-8033729BCEFF}"/>
                </c:ext>
              </c:extLst>
            </c:dLbl>
            <c:dLbl>
              <c:idx val="7"/>
              <c:layout>
                <c:manualLayout>
                  <c:x val="2.5129385832203966E-2"/>
                  <c:y val="-1.1926316026714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30-493B-9A75-8033729BCEF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DC30-493B-9A75-8033729BCEFF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D86E7D93-2A68-8B45-858D-8228A09E1C70}" type="VALUE">
                      <a:rPr lang="en-US">
                        <a:solidFill>
                          <a:srgbClr val="575756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C30-493B-9A75-8033729BCEFF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DC30-493B-9A75-8033729BCEFF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DC30-493B-9A75-8033729BCEFF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DC30-493B-9A75-8033729BCEFF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800" b="1" i="0" u="none" strike="noStrike" kern="1200" baseline="0">
                      <a:solidFill>
                        <a:srgbClr val="000000">
                          <a:lumMod val="65000"/>
                          <a:lumOff val="35000"/>
                        </a:srgb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DC30-493B-9A75-8033729BCEFF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IN" sz="800" b="1" i="0" u="none" strike="noStrike" kern="1200" baseline="0">
                      <a:solidFill>
                        <a:srgbClr val="57575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DC30-493B-9A75-8033729BCEFF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57575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2F6-41F2-AE19-98D0925467E7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GB" sz="800" b="1" i="0" u="none" strike="noStrike" kern="1200" baseline="0">
                      <a:solidFill>
                        <a:srgbClr val="57575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021-40A5-8EC1-B916BF010008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GB" sz="800" b="1" i="0" u="none" strike="noStrike" kern="1200" baseline="0">
                      <a:solidFill>
                        <a:srgbClr val="57575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B8F-44BA-9338-8A2B147CA7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3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Sheet1!$A$2:$A$20</c:f>
              <c:strCache>
                <c:ptCount val="18"/>
                <c:pt idx="0">
                  <c:v>Q2 FY19</c:v>
                </c:pt>
                <c:pt idx="1">
                  <c:v>Q3 FY19</c:v>
                </c:pt>
                <c:pt idx="2">
                  <c:v>Q4 FY19</c:v>
                </c:pt>
                <c:pt idx="3">
                  <c:v>Q1 FY20</c:v>
                </c:pt>
                <c:pt idx="4">
                  <c:v>Q2 FY20</c:v>
                </c:pt>
                <c:pt idx="5">
                  <c:v>Q3 FY20</c:v>
                </c:pt>
                <c:pt idx="6">
                  <c:v>Q4 FY20</c:v>
                </c:pt>
                <c:pt idx="7">
                  <c:v>Q1 FY21</c:v>
                </c:pt>
                <c:pt idx="8">
                  <c:v>Q2 FY21</c:v>
                </c:pt>
                <c:pt idx="9">
                  <c:v>Q3 FY21</c:v>
                </c:pt>
                <c:pt idx="10">
                  <c:v>Q4 FY21</c:v>
                </c:pt>
                <c:pt idx="11">
                  <c:v>Q1 FY22</c:v>
                </c:pt>
                <c:pt idx="12">
                  <c:v>Q2 FY22</c:v>
                </c:pt>
                <c:pt idx="13">
                  <c:v>Q3 FY22</c:v>
                </c:pt>
                <c:pt idx="14">
                  <c:v>Q4 FY22</c:v>
                </c:pt>
                <c:pt idx="15">
                  <c:v>Q1 FY23</c:v>
                </c:pt>
                <c:pt idx="16">
                  <c:v>Q2 FY23</c:v>
                </c:pt>
                <c:pt idx="17">
                  <c:v>Q3 FY23</c:v>
                </c:pt>
              </c:strCache>
            </c:strRef>
          </c:cat>
          <c:val>
            <c:numRef>
              <c:f>Sheet1!$C$2:$C$20</c:f>
              <c:numCache>
                <c:formatCode>#,##0</c:formatCode>
                <c:ptCount val="18"/>
                <c:pt idx="0">
                  <c:v>860</c:v>
                </c:pt>
                <c:pt idx="1">
                  <c:v>705</c:v>
                </c:pt>
                <c:pt idx="2">
                  <c:v>100</c:v>
                </c:pt>
                <c:pt idx="3">
                  <c:v>0</c:v>
                </c:pt>
                <c:pt idx="4">
                  <c:v>895</c:v>
                </c:pt>
                <c:pt idx="5">
                  <c:v>0</c:v>
                </c:pt>
                <c:pt idx="6">
                  <c:v>1230</c:v>
                </c:pt>
                <c:pt idx="7">
                  <c:v>0</c:v>
                </c:pt>
                <c:pt idx="8">
                  <c:v>250</c:v>
                </c:pt>
                <c:pt idx="9">
                  <c:v>0</c:v>
                </c:pt>
                <c:pt idx="10">
                  <c:v>380</c:v>
                </c:pt>
                <c:pt idx="11">
                  <c:v>670</c:v>
                </c:pt>
                <c:pt idx="12">
                  <c:v>210</c:v>
                </c:pt>
                <c:pt idx="13">
                  <c:v>0</c:v>
                </c:pt>
                <c:pt idx="14">
                  <c:v>700</c:v>
                </c:pt>
                <c:pt idx="15">
                  <c:v>0</c:v>
                </c:pt>
                <c:pt idx="16">
                  <c:v>0</c:v>
                </c:pt>
                <c:pt idx="17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C30-493B-9A75-8033729BCEF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088633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1.0570171583908165E-2"/>
          <c:y val="0.91797486303082876"/>
          <c:w val="0.34098993620862539"/>
          <c:h val="8.2025351403736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financing by Power Finance Corporation 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(PFC)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b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Rural Electrification</a:t>
            </a:r>
            <a:r>
              <a:rPr lang="en-US" sz="10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Corporation 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en-US" sz="10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REC)</a:t>
            </a:r>
            <a:r>
              <a:rPr lang="en-US" sz="10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(INR crore)</a:t>
            </a:r>
          </a:p>
        </c:rich>
      </c:tx>
      <c:layout>
        <c:manualLayout>
          <c:xMode val="edge"/>
          <c:yMode val="edge"/>
          <c:x val="1.6726541330831875E-3"/>
          <c:y val="9.8935595299203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455861924580192E-2"/>
          <c:y val="0.27956307963016608"/>
          <c:w val="0.89052114189114329"/>
          <c:h val="0.529492350844143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Change in gross loan assets for conventional generation (excludes large hydro and renewables)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1899128075928707E-3"/>
                  <c:y val="-3.23863963443949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B57-419B-B9DF-1E6A17C95BAE}"/>
                </c:ext>
              </c:extLst>
            </c:dLbl>
            <c:dLbl>
              <c:idx val="1"/>
              <c:layout>
                <c:manualLayout>
                  <c:x val="-5.9092531350542236E-3"/>
                  <c:y val="-3.11033457333899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B57-419B-B9DF-1E6A17C95BAE}"/>
                </c:ext>
              </c:extLst>
            </c:dLbl>
            <c:dLbl>
              <c:idx val="2"/>
              <c:layout>
                <c:manualLayout>
                  <c:x val="2.0941154860169972E-3"/>
                  <c:y val="-1.980466672800395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B57-419B-B9DF-1E6A17C95BAE}"/>
                </c:ext>
              </c:extLst>
            </c:dLbl>
            <c:dLbl>
              <c:idx val="3"/>
              <c:layout>
                <c:manualLayout>
                  <c:x val="0"/>
                  <c:y val="-9.14238387069505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B57-419B-B9DF-1E6A17C95BAE}"/>
                </c:ext>
              </c:extLst>
            </c:dLbl>
            <c:dLbl>
              <c:idx val="4"/>
              <c:layout>
                <c:manualLayout>
                  <c:x val="5.295238359117666E-3"/>
                  <c:y val="-0.10970549476537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B57-419B-B9DF-1E6A17C95BAE}"/>
                </c:ext>
              </c:extLst>
            </c:dLbl>
            <c:dLbl>
              <c:idx val="5"/>
              <c:layout>
                <c:manualLayout>
                  <c:x val="4.1899128075928707E-3"/>
                  <c:y val="-3.97221889445015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57-419B-B9DF-1E6A17C95BAE}"/>
                </c:ext>
              </c:extLst>
            </c:dLbl>
            <c:dLbl>
              <c:idx val="6"/>
              <c:layout>
                <c:manualLayout>
                  <c:x val="2.0953687156254862E-3"/>
                  <c:y val="5.36350421140359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57-419B-B9DF-1E6A17C95BAE}"/>
                </c:ext>
              </c:extLst>
            </c:dLbl>
            <c:dLbl>
              <c:idx val="7"/>
              <c:layout>
                <c:manualLayout>
                  <c:x val="-2.0941154860170739E-3"/>
                  <c:y val="-7.41141570099411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57-419B-B9DF-1E6A17C95BAE}"/>
                </c:ext>
              </c:extLst>
            </c:dLbl>
            <c:dLbl>
              <c:idx val="8"/>
              <c:layout>
                <c:manualLayout>
                  <c:x val="2.0941154860169972E-3"/>
                  <c:y val="-2.1515103772258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57-419B-B9DF-1E6A17C95BAE}"/>
                </c:ext>
              </c:extLst>
            </c:dLbl>
            <c:dLbl>
              <c:idx val="9"/>
              <c:layout>
                <c:manualLayout>
                  <c:x val="4.1882309720338408E-3"/>
                  <c:y val="-4.62108890320091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B57-419B-B9DF-1E6A17C95BAE}"/>
                </c:ext>
              </c:extLst>
            </c:dLbl>
            <c:dLbl>
              <c:idx val="12"/>
              <c:layout>
                <c:manualLayout>
                  <c:x val="0"/>
                  <c:y val="-6.5863956183354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A8-4DDE-AC6C-AA41A9E09A4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Sheet1!$B$2:$B$16</c:f>
              <c:numCache>
                <c:formatCode>0</c:formatCode>
                <c:ptCount val="14"/>
                <c:pt idx="0">
                  <c:v>5992</c:v>
                </c:pt>
                <c:pt idx="1">
                  <c:v>-1538</c:v>
                </c:pt>
                <c:pt idx="2">
                  <c:v>1488</c:v>
                </c:pt>
                <c:pt idx="3">
                  <c:v>3498</c:v>
                </c:pt>
                <c:pt idx="4">
                  <c:v>2740</c:v>
                </c:pt>
                <c:pt idx="5">
                  <c:v>5919</c:v>
                </c:pt>
                <c:pt idx="6">
                  <c:v>-10638</c:v>
                </c:pt>
                <c:pt idx="7">
                  <c:v>-5876</c:v>
                </c:pt>
                <c:pt idx="8">
                  <c:v>-1683</c:v>
                </c:pt>
                <c:pt idx="9">
                  <c:v>-5317</c:v>
                </c:pt>
                <c:pt idx="10">
                  <c:v>-2498</c:v>
                </c:pt>
                <c:pt idx="11">
                  <c:v>-4646</c:v>
                </c:pt>
                <c:pt idx="12">
                  <c:v>-1559</c:v>
                </c:pt>
                <c:pt idx="13">
                  <c:v>2924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57-419B-B9DF-1E6A17C95BA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3"/>
        <c:axId val="1088633967"/>
        <c:axId val="133605881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share of conventional generation in total gross assets</c:v>
                </c:pt>
              </c:strCache>
            </c:strRef>
          </c:tx>
          <c:spPr>
            <a:ln w="38100" cap="rnd">
              <a:solidFill>
                <a:srgbClr val="009CD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9CD8"/>
              </a:solidFill>
              <a:ln w="38100">
                <a:solidFill>
                  <a:srgbClr val="009CD8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1046004089626163E-2"/>
                  <c:y val="-5.6640063607907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B57-419B-B9DF-1E6A17C95BAE}"/>
                </c:ext>
              </c:extLst>
            </c:dLbl>
            <c:dLbl>
              <c:idx val="1"/>
              <c:layout>
                <c:manualLayout>
                  <c:x val="-2.9214559939768642E-2"/>
                  <c:y val="-8.0380088872625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B57-419B-B9DF-1E6A17C95BAE}"/>
                </c:ext>
              </c:extLst>
            </c:dLbl>
            <c:dLbl>
              <c:idx val="2"/>
              <c:layout>
                <c:manualLayout>
                  <c:x val="-3.3140119575643161E-2"/>
                  <c:y val="-9.02736484025459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B57-419B-B9DF-1E6A17C95BAE}"/>
                </c:ext>
              </c:extLst>
            </c:dLbl>
            <c:dLbl>
              <c:idx val="3"/>
              <c:layout>
                <c:manualLayout>
                  <c:x val="-2.8951888603609168E-2"/>
                  <c:y val="-9.62148664284758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B57-419B-B9DF-1E6A17C95BAE}"/>
                </c:ext>
              </c:extLst>
            </c:dLbl>
            <c:dLbl>
              <c:idx val="4"/>
              <c:layout>
                <c:manualLayout>
                  <c:x val="-2.4763696264226091E-2"/>
                  <c:y val="-6.4309107509558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B57-419B-B9DF-1E6A17C95BAE}"/>
                </c:ext>
              </c:extLst>
            </c:dLbl>
            <c:dLbl>
              <c:idx val="5"/>
              <c:layout>
                <c:manualLayout>
                  <c:x val="-3.7328350547677157E-2"/>
                  <c:y val="-0.1015579151351837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B57-419B-B9DF-1E6A17C95BAE}"/>
                </c:ext>
              </c:extLst>
            </c:dLbl>
            <c:dLbl>
              <c:idx val="6"/>
              <c:layout>
                <c:manualLayout>
                  <c:x val="-4.3610799403368365E-2"/>
                  <c:y val="-0.105306093660620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89603738936015E-2"/>
                      <c:h val="9.1728874632301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4B57-419B-B9DF-1E6A17C95BAE}"/>
                </c:ext>
              </c:extLst>
            </c:dLbl>
            <c:dLbl>
              <c:idx val="7"/>
              <c:layout>
                <c:manualLayout>
                  <c:x val="-2.6858157474092051E-2"/>
                  <c:y val="-9.7646686031707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B57-419B-B9DF-1E6A17C95BAE}"/>
                </c:ext>
              </c:extLst>
            </c:dLbl>
            <c:dLbl>
              <c:idx val="8"/>
              <c:layout>
                <c:manualLayout>
                  <c:x val="-3.0715397668408521E-2"/>
                  <c:y val="-0.108325289311873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B57-419B-B9DF-1E6A17C95BAE}"/>
                </c:ext>
              </c:extLst>
            </c:dLbl>
            <c:dLbl>
              <c:idx val="9"/>
              <c:layout>
                <c:manualLayout>
                  <c:x val="-3.2809513154425672E-2"/>
                  <c:y val="-7.7267829268178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B57-419B-B9DF-1E6A17C95BAE}"/>
                </c:ext>
              </c:extLst>
            </c:dLbl>
            <c:dLbl>
              <c:idx val="10"/>
              <c:layout>
                <c:manualLayout>
                  <c:x val="-3.4903628640442518E-2"/>
                  <c:y val="-8.5820222488017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B57-419B-B9DF-1E6A17C95BAE}"/>
                </c:ext>
              </c:extLst>
            </c:dLbl>
            <c:dLbl>
              <c:idx val="11"/>
              <c:layout>
                <c:manualLayout>
                  <c:x val="-3.4910772421682196E-2"/>
                  <c:y val="-0.1053823298933678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B4-4B1B-968A-1DD0050A7820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485-422C-84A5-D5C64AE9EC2E}"/>
                </c:ext>
              </c:extLst>
            </c:dLbl>
            <c:dLbl>
              <c:idx val="13"/>
              <c:layout>
                <c:manualLayout>
                  <c:x val="-4.1194404697584119E-2"/>
                  <c:y val="-0.2041782641684001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A8-4DDE-AC6C-AA41A9E09A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4"/>
                <c:pt idx="0">
                  <c:v>Q1 FY20</c:v>
                </c:pt>
                <c:pt idx="1">
                  <c:v>Q2 FY20</c:v>
                </c:pt>
                <c:pt idx="2">
                  <c:v>Q3 FY20</c:v>
                </c:pt>
                <c:pt idx="3">
                  <c:v>Q4 FY20</c:v>
                </c:pt>
                <c:pt idx="4">
                  <c:v>Q1 FY21</c:v>
                </c:pt>
                <c:pt idx="5">
                  <c:v>Q2 FY21</c:v>
                </c:pt>
                <c:pt idx="6">
                  <c:v>Q3 FY21</c:v>
                </c:pt>
                <c:pt idx="7">
                  <c:v>Q4 FY21</c:v>
                </c:pt>
                <c:pt idx="8">
                  <c:v>Q1 FY22</c:v>
                </c:pt>
                <c:pt idx="9">
                  <c:v>Q2 FY22</c:v>
                </c:pt>
                <c:pt idx="10">
                  <c:v>Q3 FY22</c:v>
                </c:pt>
                <c:pt idx="11">
                  <c:v>Q4 FY22</c:v>
                </c:pt>
                <c:pt idx="12">
                  <c:v>Q1 FY23</c:v>
                </c:pt>
                <c:pt idx="13">
                  <c:v>Q2 FY23</c:v>
                </c:pt>
              </c:strCache>
            </c:strRef>
          </c:cat>
          <c:val>
            <c:numRef>
              <c:f>Sheet1!$C$2:$C$16</c:f>
              <c:numCache>
                <c:formatCode>0%</c:formatCode>
                <c:ptCount val="14"/>
                <c:pt idx="0">
                  <c:v>0.61647710118951149</c:v>
                </c:pt>
                <c:pt idx="1">
                  <c:v>0.60730672860271517</c:v>
                </c:pt>
                <c:pt idx="2">
                  <c:v>0.59592728479507362</c:v>
                </c:pt>
                <c:pt idx="3">
                  <c:v>0.59295955694643832</c:v>
                </c:pt>
                <c:pt idx="4">
                  <c:v>0.58037140661921394</c:v>
                </c:pt>
                <c:pt idx="5">
                  <c:v>0.57999999999999996</c:v>
                </c:pt>
                <c:pt idx="6">
                  <c:v>0.54</c:v>
                </c:pt>
                <c:pt idx="7">
                  <c:v>0.51130751865706869</c:v>
                </c:pt>
                <c:pt idx="8">
                  <c:v>0.51</c:v>
                </c:pt>
                <c:pt idx="9">
                  <c:v>0.49</c:v>
                </c:pt>
                <c:pt idx="10">
                  <c:v>0.48</c:v>
                </c:pt>
                <c:pt idx="11">
                  <c:v>0.47016227370790731</c:v>
                </c:pt>
                <c:pt idx="12">
                  <c:v>0.46969631482552016</c:v>
                </c:pt>
                <c:pt idx="13">
                  <c:v>0.46969631482552016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4B57-419B-B9DF-1E6A17C95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5489855"/>
        <c:axId val="1095673935"/>
      </c:lineChart>
      <c:catAx>
        <c:axId val="1088633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336058815"/>
        <c:crosses val="autoZero"/>
        <c:auto val="1"/>
        <c:lblAlgn val="ctr"/>
        <c:lblOffset val="100"/>
        <c:noMultiLvlLbl val="0"/>
      </c:catAx>
      <c:valAx>
        <c:axId val="133605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88633967"/>
        <c:crosses val="autoZero"/>
        <c:crossBetween val="between"/>
      </c:valAx>
      <c:valAx>
        <c:axId val="1095673935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095489855"/>
        <c:crosses val="max"/>
        <c:crossBetween val="between"/>
      </c:valAx>
      <c:catAx>
        <c:axId val="10954898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6739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2723801137696409E-2"/>
          <c:y val="0.86010439060586186"/>
          <c:w val="0.92586451930238578"/>
          <c:h val="0.13989560939413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Amount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overdue by discoms to power producers (INR crore)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"/>
          <c:y val="3.63286850515422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731965658805135"/>
          <c:y val="0.33642685185185184"/>
          <c:w val="0.29120371701701991"/>
          <c:h val="0.616536111111111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Amount overdue (INR crore)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mmmm\ yyyy</c:formatCode>
                <c:ptCount val="2"/>
                <c:pt idx="0">
                  <c:v>44927</c:v>
                </c:pt>
                <c:pt idx="1">
                  <c:v>44896</c:v>
                </c:pt>
              </c:numCache>
            </c:numRef>
          </c:cat>
          <c:val>
            <c:numRef>
              <c:f>Sheet1!$B$2:$B$3</c:f>
              <c:numCache>
                <c:formatCode>#,##0</c:formatCode>
                <c:ptCount val="2"/>
                <c:pt idx="0">
                  <c:v>24836.03</c:v>
                </c:pt>
                <c:pt idx="1">
                  <c:v>27393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8C-4438-BAB5-9C1D8E30A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-2"/>
        <c:axId val="169914752"/>
        <c:axId val="169916288"/>
      </c:barChart>
      <c:dateAx>
        <c:axId val="169914752"/>
        <c:scaling>
          <c:orientation val="minMax"/>
        </c:scaling>
        <c:delete val="0"/>
        <c:axPos val="l"/>
        <c:numFmt formatCode="mmmm\ 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9916288"/>
        <c:crosses val="autoZero"/>
        <c:auto val="1"/>
        <c:lblOffset val="100"/>
        <c:baseTimeUnit val="months"/>
        <c:majorUnit val="1"/>
        <c:majorTimeUnit val="months"/>
      </c:dateAx>
      <c:valAx>
        <c:axId val="169916288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one"/>
        <c:crossAx val="16991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r>
              <a:rPr lang="en-US" sz="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Discom payable and receivable days for RE-rich states</a:t>
            </a:r>
          </a:p>
        </c:rich>
      </c:tx>
      <c:layout>
        <c:manualLayout>
          <c:xMode val="edge"/>
          <c:yMode val="edge"/>
          <c:x val="4.7943093110533568E-3"/>
          <c:y val="1.34724720487533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3216396950830033E-2"/>
          <c:y val="0.10499563472674991"/>
          <c:w val="0.86888406070043434"/>
          <c:h val="0.785144761134878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/>
                      <a:t>TN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96-41AD-9394-EB557C435D6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 dirty="0"/>
                      <a:t>AP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96-41AD-9394-EB557C435D6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="1" dirty="0"/>
                      <a:t>TS*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96-41AD-9394-EB557C435D6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="1" dirty="0"/>
                      <a:t>MH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96-41AD-9394-EB557C435D6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 dirty="0"/>
                      <a:t>RJ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96-41AD-9394-EB557C435D6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b="1" dirty="0"/>
                      <a:t>MP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96-41AD-9394-EB557C435D6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b="1" dirty="0"/>
                      <a:t>KA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496-41AD-9394-EB557C435D6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b="1" dirty="0"/>
                      <a:t>UP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96-41AD-9394-EB557C435D6E}"/>
                </c:ext>
              </c:extLst>
            </c:dLbl>
            <c:dLbl>
              <c:idx val="8"/>
              <c:layout>
                <c:manualLayout>
                  <c:x val="-0.10518171745678286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HR*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496-41AD-9394-EB557C435D6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b="1" dirty="0"/>
                      <a:t>AS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496-41AD-9394-EB557C435D6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b="1" dirty="0"/>
                      <a:t>GJ*</a:t>
                    </a:r>
                  </a:p>
                </c:rich>
              </c:tx>
              <c:dLblPos val="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496-41AD-9394-EB557C435D6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b="1" dirty="0"/>
                      <a:t>CG</a:t>
                    </a:r>
                  </a:p>
                </c:rich>
              </c:tx>
              <c:dLblPos val="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496-41AD-9394-EB557C435D6E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b="1" dirty="0"/>
                      <a:t>UK</a:t>
                    </a:r>
                  </a:p>
                </c:rich>
              </c:tx>
              <c:dLblPos val="l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496-41AD-9394-EB557C435D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xVal>
            <c:numRef>
              <c:f>Sheet1!$A$2:$A$17</c:f>
              <c:numCache>
                <c:formatCode>0</c:formatCode>
                <c:ptCount val="13"/>
                <c:pt idx="0">
                  <c:v>65.049532264891297</c:v>
                </c:pt>
                <c:pt idx="1">
                  <c:v>166.92589160206066</c:v>
                </c:pt>
                <c:pt idx="2">
                  <c:v>166.97926719349286</c:v>
                </c:pt>
                <c:pt idx="3">
                  <c:v>177.05763998276873</c:v>
                </c:pt>
                <c:pt idx="4">
                  <c:v>59.736997142163958</c:v>
                </c:pt>
                <c:pt idx="5">
                  <c:v>138.35065974670391</c:v>
                </c:pt>
                <c:pt idx="6">
                  <c:v>111.0341257235535</c:v>
                </c:pt>
                <c:pt idx="7">
                  <c:v>357.12744697362507</c:v>
                </c:pt>
                <c:pt idx="8">
                  <c:v>117.59374195511246</c:v>
                </c:pt>
                <c:pt idx="9">
                  <c:v>18</c:v>
                </c:pt>
                <c:pt idx="10">
                  <c:v>2.2851343247859246</c:v>
                </c:pt>
                <c:pt idx="11">
                  <c:v>139.86388717464695</c:v>
                </c:pt>
                <c:pt idx="12">
                  <c:v>153.14063715863821</c:v>
                </c:pt>
              </c:numCache>
            </c:numRef>
          </c:xVal>
          <c:yVal>
            <c:numRef>
              <c:f>Sheet1!$B$2:$B$17</c:f>
              <c:numCache>
                <c:formatCode>0</c:formatCode>
                <c:ptCount val="13"/>
                <c:pt idx="0">
                  <c:v>83.185905198272494</c:v>
                </c:pt>
                <c:pt idx="1">
                  <c:v>172.42324605812047</c:v>
                </c:pt>
                <c:pt idx="2">
                  <c:v>291.5622018709895</c:v>
                </c:pt>
                <c:pt idx="3">
                  <c:v>82.483546829522126</c:v>
                </c:pt>
                <c:pt idx="4">
                  <c:v>148.55326187204727</c:v>
                </c:pt>
                <c:pt idx="5">
                  <c:v>44.959282645883007</c:v>
                </c:pt>
                <c:pt idx="6">
                  <c:v>96.991691585915405</c:v>
                </c:pt>
                <c:pt idx="7">
                  <c:v>131.40387350630849</c:v>
                </c:pt>
                <c:pt idx="8">
                  <c:v>55.349392732416113</c:v>
                </c:pt>
                <c:pt idx="9">
                  <c:v>30.904462448813405</c:v>
                </c:pt>
                <c:pt idx="10">
                  <c:v>1.04543294619005</c:v>
                </c:pt>
                <c:pt idx="11">
                  <c:v>125.34049871352678</c:v>
                </c:pt>
                <c:pt idx="12">
                  <c:v>26.142650903987576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496-41AD-9394-EB557C435D6E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axId val="168859904"/>
        <c:axId val="169353600"/>
      </c:scatterChart>
      <c:valAx>
        <c:axId val="168859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dirty="0"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sale receivable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9353600"/>
        <c:crosses val="autoZero"/>
        <c:crossBetween val="midCat"/>
      </c:valAx>
      <c:valAx>
        <c:axId val="169353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n-US" sz="600" b="0" i="0" u="none" strike="noStrike" kern="1200" baseline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r>
                  <a:rPr lang="en-US" sz="600" b="0" i="0" u="none" strike="noStrike" kern="1200" baseline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rPr>
                  <a:t>Power purchase payable 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n-US" sz="600" b="0" i="0" u="none" strike="noStrike" kern="1200" baseline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 rtl="0">
              <a:defRPr lang="en-IN" sz="600" b="0" i="0" u="none" strike="noStrike" kern="1200" baseline="0">
                <a:solidFill>
                  <a:srgbClr val="000000">
                    <a:lumMod val="65000"/>
                    <a:lumOff val="35000"/>
                  </a:srgb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defRPr>
            </a:pPr>
            <a:endParaRPr lang="en-US"/>
          </a:p>
        </c:txPr>
        <c:crossAx val="168859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Overall AT&amp;C losses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(%)</a:t>
            </a:r>
            <a:endParaRPr lang="en-US" sz="800" b="1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"/>
          <c:y val="3.63286850515422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546608550618027E-3"/>
          <c:y val="0.22281128776195691"/>
          <c:w val="0.7714634316677691"/>
          <c:h val="0.6077965852090874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 AT&amp;C losse</c:v>
                </c:pt>
              </c:strCache>
            </c:strRef>
          </c:tx>
          <c:spPr>
            <a:ln w="28575" cap="rnd">
              <a:solidFill>
                <a:srgbClr val="9DD9F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9DD9F1"/>
              </a:solidFill>
              <a:ln w="9525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2019-20</c:v>
                </c:pt>
                <c:pt idx="1">
                  <c:v>2020-21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0.20730000000000001</c:v>
                </c:pt>
                <c:pt idx="1">
                  <c:v>0.22320000000000001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15-4FE6-A66D-7DF2080FBA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914752"/>
        <c:axId val="169916288"/>
      </c:lineChart>
      <c:catAx>
        <c:axId val="169914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69916288"/>
        <c:crosses val="autoZero"/>
        <c:auto val="1"/>
        <c:lblAlgn val="ctr"/>
        <c:lblOffset val="100"/>
        <c:noMultiLvlLbl val="0"/>
      </c:catAx>
      <c:valAx>
        <c:axId val="169916288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16991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term-</a:t>
            </a:r>
            <a:r>
              <a:rPr lang="en-US" sz="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ahead market*</a:t>
            </a:r>
            <a:r>
              <a:rPr lang="en-US" sz="800" b="1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snapshot </a:t>
            </a:r>
            <a:r>
              <a:rPr lang="en-US" sz="800" b="1" baseline="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(IEX)</a:t>
            </a:r>
            <a:endParaRPr lang="en-US" sz="800" b="1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1.026865430044153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5127484772731146E-2"/>
          <c:y val="0.18906586441356471"/>
          <c:w val="0.82280530797918427"/>
          <c:h val="0.492090259985748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Volume (2021), Million units</c:v>
                </c:pt>
              </c:strCache>
            </c:strRef>
          </c:tx>
          <c:spPr>
            <a:solidFill>
              <a:srgbClr val="C3E5F5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341</c:v>
                </c:pt>
                <c:pt idx="1">
                  <c:v>300</c:v>
                </c:pt>
                <c:pt idx="2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1-4A66-AF75-EB0E75464A9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Volume (2022), Million units</c:v>
                </c:pt>
              </c:strCache>
            </c:strRef>
          </c:tx>
          <c:spPr>
            <a:solidFill>
              <a:srgbClr val="1D98C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293</c:v>
                </c:pt>
                <c:pt idx="1">
                  <c:v>288</c:v>
                </c:pt>
                <c:pt idx="2">
                  <c:v>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A1-4A66-AF75-EB0E75464A9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74"/>
        <c:axId val="173970032"/>
        <c:axId val="321977168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Price (2021), INR/kWh</c:v>
                </c:pt>
              </c:strCache>
            </c:strRef>
          </c:tx>
          <c:spPr>
            <a:ln w="28575" cap="rnd">
              <a:solidFill>
                <a:srgbClr val="9D9D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927-4F3C-929C-C8AC25971609}"/>
                </c:ext>
              </c:extLst>
            </c:dLbl>
            <c:dLbl>
              <c:idx val="1"/>
              <c:layout>
                <c:manualLayout>
                  <c:x val="-0.15082717288266262"/>
                  <c:y val="3.1486816806070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A7-4617-BD6D-4994EE1A8C8E}"/>
                </c:ext>
              </c:extLst>
            </c:dLbl>
            <c:dLbl>
              <c:idx val="2"/>
              <c:layout>
                <c:manualLayout>
                  <c:x val="-1.4841630715600648E-2"/>
                  <c:y val="8.377560366108850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A7-4617-BD6D-4994EE1A8C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4020202020204" charset="0"/>
                    <a:ea typeface="Open Sans" panose="020B0604020202020204" charset="0"/>
                    <a:cs typeface="Open Sans" panose="020B0604020202020204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Sheet1!$D$2:$D$4</c:f>
              <c:numCache>
                <c:formatCode>0.00</c:formatCode>
                <c:ptCount val="3"/>
                <c:pt idx="0">
                  <c:v>4.96</c:v>
                </c:pt>
                <c:pt idx="1">
                  <c:v>3.89</c:v>
                </c:pt>
                <c:pt idx="2">
                  <c:v>3.77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CA1-4A66-AF75-EB0E75464A9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Price (2022), INR/kWh2</c:v>
                </c:pt>
              </c:strCache>
            </c:strRef>
          </c:tx>
          <c:spPr>
            <a:ln w="28575" cap="rnd">
              <a:solidFill>
                <a:srgbClr val="57575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258123914817639"/>
                  <c:y val="6.7447488612170877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BE-45C1-9BE9-F30BD2445A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October</c:v>
                </c:pt>
                <c:pt idx="1">
                  <c:v>November</c:v>
                </c:pt>
                <c:pt idx="2">
                  <c:v>December</c:v>
                </c:pt>
              </c:strCache>
            </c:strRef>
          </c:cat>
          <c:val>
            <c:numRef>
              <c:f>Sheet1!$E$2:$E$4</c:f>
              <c:numCache>
                <c:formatCode>0.00</c:formatCode>
                <c:ptCount val="3"/>
                <c:pt idx="0">
                  <c:v>4.0199999999999996</c:v>
                </c:pt>
                <c:pt idx="1">
                  <c:v>4.3099999999999996</c:v>
                </c:pt>
                <c:pt idx="2">
                  <c:v>5.24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CA1-4A66-AF75-EB0E75464A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4230592"/>
        <c:axId val="314249392"/>
      </c:lineChart>
      <c:catAx>
        <c:axId val="17397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21977168"/>
        <c:crosses val="autoZero"/>
        <c:auto val="1"/>
        <c:lblAlgn val="ctr"/>
        <c:lblOffset val="100"/>
        <c:noMultiLvlLbl val="0"/>
      </c:catAx>
      <c:valAx>
        <c:axId val="321977168"/>
        <c:scaling>
          <c:orientation val="minMax"/>
          <c:max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73970032"/>
        <c:crosses val="autoZero"/>
        <c:crossBetween val="between"/>
      </c:valAx>
      <c:valAx>
        <c:axId val="314249392"/>
        <c:scaling>
          <c:orientation val="minMax"/>
          <c:max val="10"/>
        </c:scaling>
        <c:delete val="0"/>
        <c:axPos val="r"/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314230592"/>
        <c:crosses val="max"/>
        <c:crossBetween val="between"/>
      </c:valAx>
      <c:catAx>
        <c:axId val="31423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249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12446257436291E-3"/>
          <c:y val="0.83526496794424665"/>
          <c:w val="0.99708740407520169"/>
          <c:h val="0.133922839074400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Calibri" panose="020F0502020204030204" pitchFamily="34" charset="0"/>
          <a:cs typeface="Calibri" panose="020F0502020204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0.06552</cdr:x>
      <cdr:y>0.18975</cdr:y>
    </cdr:from>
    <cdr:to>
      <cdr:x>0.10195</cdr:x>
      <cdr:y>0.23452</cdr:y>
    </cdr:to>
    <cdr:sp macro="" textlink="">
      <cdr:nvSpPr>
        <cdr:cNvPr id="4" name="Oval 3">
          <a:extLst xmlns:a="http://schemas.openxmlformats.org/drawingml/2006/main">
            <a:ext uri="{FF2B5EF4-FFF2-40B4-BE49-F238E27FC236}">
              <a16:creationId xmlns:a16="http://schemas.microsoft.com/office/drawing/2014/main" id="{EDB1BB6C-5FB5-A84B-9D73-2A671E9D0455}"/>
            </a:ext>
          </a:extLst>
        </cdr:cNvPr>
        <cdr:cNvSpPr/>
      </cdr:nvSpPr>
      <cdr:spPr>
        <a:xfrm xmlns:a="http://schemas.openxmlformats.org/drawingml/2006/main">
          <a:off x="399678" y="570826"/>
          <a:ext cx="222232" cy="13468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0.10412</cdr:x>
      <cdr:y>0.14473</cdr:y>
    </cdr:from>
    <cdr:to>
      <cdr:x>0.48372</cdr:x>
      <cdr:y>0.21104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574626EF-B015-474E-986C-C4D5D0DAB4CE}"/>
            </a:ext>
          </a:extLst>
        </cdr:cNvPr>
        <cdr:cNvCxnSpPr>
          <a:stCxn xmlns:a="http://schemas.openxmlformats.org/drawingml/2006/main" id="12" idx="1"/>
        </cdr:cNvCxnSpPr>
      </cdr:nvCxnSpPr>
      <cdr:spPr>
        <a:xfrm xmlns:a="http://schemas.openxmlformats.org/drawingml/2006/main" flipH="1">
          <a:off x="635143" y="435394"/>
          <a:ext cx="2315673" cy="19945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0.48372</cdr:x>
      <cdr:y>0.07616</cdr:y>
    </cdr:from>
    <cdr:to>
      <cdr:x>0.75934</cdr:x>
      <cdr:y>0.21331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19FF6438-24D9-4D48-A77B-867BB707EB73}"/>
            </a:ext>
          </a:extLst>
        </cdr:cNvPr>
        <cdr:cNvSpPr txBox="1"/>
      </cdr:nvSpPr>
      <cdr:spPr>
        <a:xfrm xmlns:a="http://schemas.openxmlformats.org/drawingml/2006/main">
          <a:off x="2950816" y="229103"/>
          <a:ext cx="1681353" cy="412582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Highest RE share</a:t>
          </a:r>
        </a:p>
        <a:p xmlns:a="http://schemas.openxmlformats.org/drawingml/2006/main">
          <a:pPr algn="ctr"/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13.8% on 2 October 2022</a:t>
          </a:r>
        </a:p>
      </cdr:txBody>
    </cdr:sp>
  </cdr:relSizeAnchor>
  <cdr:relSizeAnchor xmlns:cdr="http://schemas.openxmlformats.org/drawingml/2006/chartDrawing">
    <cdr:from>
      <cdr:x>0.14142</cdr:x>
      <cdr:y>0.42768</cdr:y>
    </cdr:from>
    <cdr:to>
      <cdr:x>0.17785</cdr:x>
      <cdr:y>0.47579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A84F4E2D-A4D4-F541-9908-75FCABD6EF71}"/>
            </a:ext>
          </a:extLst>
        </cdr:cNvPr>
        <cdr:cNvSpPr/>
      </cdr:nvSpPr>
      <cdr:spPr>
        <a:xfrm xmlns:a="http://schemas.openxmlformats.org/drawingml/2006/main">
          <a:off x="862701" y="1286583"/>
          <a:ext cx="222233" cy="14472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>
          <a:solidFill>
            <a:srgbClr val="575756"/>
          </a:solidFill>
          <a:prstDash val="sys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0.35728</cdr:x>
      <cdr:y>0.58898</cdr:y>
    </cdr:from>
    <cdr:to>
      <cdr:x>0.60949</cdr:x>
      <cdr:y>0.71678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A14855E3-5E25-E841-AA50-A626A863F539}"/>
            </a:ext>
          </a:extLst>
        </cdr:cNvPr>
        <cdr:cNvSpPr txBox="1"/>
      </cdr:nvSpPr>
      <cdr:spPr>
        <a:xfrm xmlns:a="http://schemas.openxmlformats.org/drawingml/2006/main">
          <a:off x="2179496" y="1771802"/>
          <a:ext cx="1538546" cy="384455"/>
        </a:xfrm>
        <a:prstGeom xmlns:a="http://schemas.openxmlformats.org/drawingml/2006/main" prst="rect">
          <a:avLst/>
        </a:prstGeom>
        <a:solidFill xmlns:a="http://schemas.openxmlformats.org/drawingml/2006/main">
          <a:srgbClr val="F49A70"/>
        </a:solidFill>
        <a:ln xmlns:a="http://schemas.openxmlformats.org/drawingml/2006/main">
          <a:solidFill>
            <a:schemeClr val="bg1">
              <a:lumMod val="65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Lowest RE share</a:t>
          </a:r>
        </a:p>
        <a:p xmlns:a="http://schemas.openxmlformats.org/drawingml/2006/main">
          <a:pPr algn="ctr">
            <a:spcAft>
              <a:spcPts val="600"/>
            </a:spcAft>
          </a:pPr>
          <a:r>
            <a: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</a:t>
          </a:r>
          <a:r>
            <a:rPr lang="en-US" sz="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8.0% on 10 October 2022</a:t>
          </a:r>
        </a:p>
      </cdr:txBody>
    </cdr:sp>
  </cdr:relSizeAnchor>
  <cdr:relSizeAnchor xmlns:cdr="http://schemas.openxmlformats.org/drawingml/2006/chartDrawing">
    <cdr:from>
      <cdr:x>0.17532</cdr:x>
      <cdr:y>0.477</cdr:y>
    </cdr:from>
    <cdr:to>
      <cdr:x>0.35728</cdr:x>
      <cdr:y>0.65288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7CF545FF-D549-DA4E-B1D3-631E72D47F93}"/>
            </a:ext>
          </a:extLst>
        </cdr:cNvPr>
        <cdr:cNvCxnSpPr>
          <a:stCxn xmlns:a="http://schemas.openxmlformats.org/drawingml/2006/main" id="16" idx="1"/>
        </cdr:cNvCxnSpPr>
      </cdr:nvCxnSpPr>
      <cdr:spPr>
        <a:xfrm xmlns:a="http://schemas.openxmlformats.org/drawingml/2006/main" flipH="1" flipV="1">
          <a:off x="1069486" y="1434949"/>
          <a:ext cx="1110010" cy="529081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57575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0.02436</cdr:x>
      <cdr:y>0.6583</cdr:y>
    </cdr:from>
    <cdr:to>
      <cdr:x>0.14823</cdr:x>
      <cdr:y>0.77594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17496CDE-0D0D-4ECD-A7E7-202F23745626}"/>
            </a:ext>
          </a:extLst>
        </cdr:cNvPr>
        <cdr:cNvSpPr/>
      </cdr:nvSpPr>
      <cdr:spPr>
        <a:xfrm xmlns:a="http://schemas.openxmlformats.org/drawingml/2006/main">
          <a:off x="84054" y="1064194"/>
          <a:ext cx="427414" cy="19017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2021</a:t>
          </a:r>
        </a:p>
      </cdr:txBody>
    </cdr:sp>
  </cdr:relSizeAnchor>
  <cdr:relSizeAnchor xmlns:cdr="http://schemas.openxmlformats.org/drawingml/2006/chartDrawing">
    <cdr:from>
      <cdr:x>0.16397</cdr:x>
      <cdr:y>0.6583</cdr:y>
    </cdr:from>
    <cdr:to>
      <cdr:x>0.28145</cdr:x>
      <cdr:y>0.77843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AAF32A7E-F486-4B20-8B8A-52DF5CAACD5D}"/>
            </a:ext>
          </a:extLst>
        </cdr:cNvPr>
        <cdr:cNvSpPr/>
      </cdr:nvSpPr>
      <cdr:spPr>
        <a:xfrm xmlns:a="http://schemas.openxmlformats.org/drawingml/2006/main">
          <a:off x="565778" y="1064194"/>
          <a:ext cx="405365" cy="19420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50000"/>
            <a:lumOff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2022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0.79982</cdr:x>
      <cdr:y>0.29589</cdr:y>
    </cdr:from>
    <cdr:to>
      <cdr:x>0.9816</cdr:x>
      <cdr:y>0.3465</cdr:y>
    </cdr:to>
    <cdr:sp macro="" textlink="">
      <cdr:nvSpPr>
        <cdr:cNvPr id="15" name="Rounded Rectangle 14">
          <a:extLst xmlns:a="http://schemas.openxmlformats.org/drawingml/2006/main">
            <a:ext uri="{FF2B5EF4-FFF2-40B4-BE49-F238E27FC236}">
              <a16:creationId xmlns:a16="http://schemas.microsoft.com/office/drawing/2014/main" id="{84E565C6-C609-234F-BF90-81A1B25DFFBB}"/>
            </a:ext>
          </a:extLst>
        </cdr:cNvPr>
        <cdr:cNvSpPr/>
      </cdr:nvSpPr>
      <cdr:spPr>
        <a:xfrm xmlns:a="http://schemas.openxmlformats.org/drawingml/2006/main">
          <a:off x="2103019" y="825849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rgbClr val="45AFDC">
            <a:lumMod val="20000"/>
            <a:lumOff val="80000"/>
          </a:srgbClr>
        </a:solidFill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rgbClr val="FFFFFF"/>
              </a:solidFill>
              <a:latin typeface="Arial"/>
            </a:defRPr>
          </a:lvl1pPr>
          <a:lvl2pPr marL="457200" indent="0">
            <a:defRPr sz="1100">
              <a:solidFill>
                <a:srgbClr val="FFFFFF"/>
              </a:solidFill>
              <a:latin typeface="Arial"/>
            </a:defRPr>
          </a:lvl2pPr>
          <a:lvl3pPr marL="914400" indent="0">
            <a:defRPr sz="1100">
              <a:solidFill>
                <a:srgbClr val="FFFFFF"/>
              </a:solidFill>
              <a:latin typeface="Arial"/>
            </a:defRPr>
          </a:lvl3pPr>
          <a:lvl4pPr marL="1371600" indent="0">
            <a:defRPr sz="1100">
              <a:solidFill>
                <a:srgbClr val="FFFFFF"/>
              </a:solidFill>
              <a:latin typeface="Arial"/>
            </a:defRPr>
          </a:lvl4pPr>
          <a:lvl5pPr marL="1828800" indent="0">
            <a:defRPr sz="1100">
              <a:solidFill>
                <a:srgbClr val="FFFFFF"/>
              </a:solidFill>
              <a:latin typeface="Arial"/>
            </a:defRPr>
          </a:lvl5pPr>
          <a:lvl6pPr marL="2286000" indent="0">
            <a:defRPr sz="1100">
              <a:solidFill>
                <a:srgbClr val="FFFFFF"/>
              </a:solidFill>
              <a:latin typeface="Arial"/>
            </a:defRPr>
          </a:lvl6pPr>
          <a:lvl7pPr marL="2743200" indent="0">
            <a:defRPr sz="1100">
              <a:solidFill>
                <a:srgbClr val="FFFFFF"/>
              </a:solidFill>
              <a:latin typeface="Arial"/>
            </a:defRPr>
          </a:lvl7pPr>
          <a:lvl8pPr marL="3200400" indent="0">
            <a:defRPr sz="1100">
              <a:solidFill>
                <a:srgbClr val="FFFFFF"/>
              </a:solidFill>
              <a:latin typeface="Arial"/>
            </a:defRPr>
          </a:lvl8pPr>
          <a:lvl9pPr marL="3657600" indent="0">
            <a:defRPr sz="1100">
              <a:solidFill>
                <a:srgbClr val="FFFFFF"/>
              </a:solidFill>
              <a:latin typeface="Arial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5,208 </a:t>
          </a:r>
        </a:p>
      </cdr:txBody>
    </cdr:sp>
  </cdr:relSizeAnchor>
  <cdr:relSizeAnchor xmlns:cdr="http://schemas.openxmlformats.org/drawingml/2006/chartDrawing">
    <cdr:from>
      <cdr:x>0.79982</cdr:x>
      <cdr:y>0.22156</cdr:y>
    </cdr:from>
    <cdr:to>
      <cdr:x>0.9816</cdr:x>
      <cdr:y>0.27217</cdr:y>
    </cdr:to>
    <cdr:sp macro="" textlink="">
      <cdr:nvSpPr>
        <cdr:cNvPr id="3" name="Rounded Rectangle 2">
          <a:extLst xmlns:a="http://schemas.openxmlformats.org/drawingml/2006/main">
            <a:ext uri="{FF2B5EF4-FFF2-40B4-BE49-F238E27FC236}">
              <a16:creationId xmlns:a16="http://schemas.microsoft.com/office/drawing/2014/main" id="{84E565C6-C609-234F-BF90-81A1B25DFFBB}"/>
            </a:ext>
          </a:extLst>
        </cdr:cNvPr>
        <cdr:cNvSpPr/>
      </cdr:nvSpPr>
      <cdr:spPr>
        <a:xfrm xmlns:a="http://schemas.openxmlformats.org/drawingml/2006/main">
          <a:off x="2103019" y="618401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7,156</a:t>
          </a:r>
          <a:endParaRPr lang="en-US" sz="800" b="1" dirty="0">
            <a:solidFill>
              <a:srgbClr val="45AFDC">
                <a:lumMod val="75000"/>
              </a:srgb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0.63109</cdr:x>
      <cdr:y>0.13112</cdr:y>
    </cdr:from>
    <cdr:to>
      <cdr:x>0.97886</cdr:x>
      <cdr:y>0.22335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59E47C6E-9B97-8B49-ABB0-3FEFD74409ED}"/>
            </a:ext>
          </a:extLst>
        </cdr:cNvPr>
        <cdr:cNvSpPr txBox="1"/>
      </cdr:nvSpPr>
      <cdr:spPr>
        <a:xfrm xmlns:a="http://schemas.openxmlformats.org/drawingml/2006/main">
          <a:off x="1643475" y="362928"/>
          <a:ext cx="905658" cy="2552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dash"/>
        </a:ln>
      </cdr:spPr>
      <cdr:txBody>
        <a:bodyPr xmlns:a="http://schemas.openxmlformats.org/drawingml/2006/main" wrap="square" lIns="0" rIns="0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6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Operational RE capacity in India (MW)</a:t>
          </a:r>
        </a:p>
      </cdr:txBody>
    </cdr:sp>
  </cdr:relSizeAnchor>
  <cdr:relSizeAnchor xmlns:cdr="http://schemas.openxmlformats.org/drawingml/2006/chartDrawing">
    <cdr:from>
      <cdr:x>0.80235</cdr:x>
      <cdr:y>0.76877</cdr:y>
    </cdr:from>
    <cdr:to>
      <cdr:x>0.98413</cdr:x>
      <cdr:y>0.81938</cdr:y>
    </cdr:to>
    <cdr:sp macro="" textlink="">
      <cdr:nvSpPr>
        <cdr:cNvPr id="7" name="Rounded Rectangle 6">
          <a:extLst xmlns:a="http://schemas.openxmlformats.org/drawingml/2006/main">
            <a:ext uri="{FF2B5EF4-FFF2-40B4-BE49-F238E27FC236}">
              <a16:creationId xmlns:a16="http://schemas.microsoft.com/office/drawing/2014/main" id="{BDA6AF48-33F4-B54E-B1D4-D6079E84AE78}"/>
            </a:ext>
          </a:extLst>
        </cdr:cNvPr>
        <cdr:cNvSpPr/>
      </cdr:nvSpPr>
      <cdr:spPr>
        <a:xfrm xmlns:a="http://schemas.openxmlformats.org/drawingml/2006/main">
          <a:off x="2109676" y="2145709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206.7</a:t>
          </a:r>
        </a:p>
      </cdr:txBody>
    </cdr:sp>
  </cdr:relSizeAnchor>
  <cdr:relSizeAnchor xmlns:cdr="http://schemas.openxmlformats.org/drawingml/2006/chartDrawing">
    <cdr:from>
      <cdr:x>0.79982</cdr:x>
      <cdr:y>0.44612</cdr:y>
    </cdr:from>
    <cdr:to>
      <cdr:x>0.9816</cdr:x>
      <cdr:y>0.49673</cdr:y>
    </cdr:to>
    <cdr:sp macro="" textlink="">
      <cdr:nvSpPr>
        <cdr:cNvPr id="8" name="Rounded Rectangle 7">
          <a:extLst xmlns:a="http://schemas.openxmlformats.org/drawingml/2006/main">
            <a:ext uri="{FF2B5EF4-FFF2-40B4-BE49-F238E27FC236}">
              <a16:creationId xmlns:a16="http://schemas.microsoft.com/office/drawing/2014/main" id="{E0183D87-B37B-3A42-996F-B986C2D7C748}"/>
            </a:ext>
          </a:extLst>
        </cdr:cNvPr>
        <cdr:cNvSpPr/>
      </cdr:nvSpPr>
      <cdr:spPr>
        <a:xfrm xmlns:a="http://schemas.openxmlformats.org/drawingml/2006/main">
          <a:off x="2103019" y="1245176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0</a:t>
          </a:r>
        </a:p>
      </cdr:txBody>
    </cdr:sp>
  </cdr:relSizeAnchor>
  <cdr:relSizeAnchor xmlns:cdr="http://schemas.openxmlformats.org/drawingml/2006/chartDrawing">
    <cdr:from>
      <cdr:x>0.79569</cdr:x>
      <cdr:y>0.36949</cdr:y>
    </cdr:from>
    <cdr:to>
      <cdr:x>0.97747</cdr:x>
      <cdr:y>0.4201</cdr:y>
    </cdr:to>
    <cdr:sp macro="" textlink="">
      <cdr:nvSpPr>
        <cdr:cNvPr id="10" name="Rounded Rectangle 9">
          <a:extLst xmlns:a="http://schemas.openxmlformats.org/drawingml/2006/main">
            <a:ext uri="{FF2B5EF4-FFF2-40B4-BE49-F238E27FC236}">
              <a16:creationId xmlns:a16="http://schemas.microsoft.com/office/drawing/2014/main" id="{CB0F9FB4-52AA-D549-A420-B038E3143E1D}"/>
            </a:ext>
          </a:extLst>
        </cdr:cNvPr>
        <cdr:cNvSpPr/>
      </cdr:nvSpPr>
      <cdr:spPr>
        <a:xfrm xmlns:a="http://schemas.openxmlformats.org/drawingml/2006/main">
          <a:off x="2092166" y="1031280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2,091.5**</a:t>
          </a:r>
        </a:p>
      </cdr:txBody>
    </cdr:sp>
  </cdr:relSizeAnchor>
  <cdr:relSizeAnchor xmlns:cdr="http://schemas.openxmlformats.org/drawingml/2006/chartDrawing">
    <cdr:from>
      <cdr:x>0.79569</cdr:x>
      <cdr:y>0.52411</cdr:y>
    </cdr:from>
    <cdr:to>
      <cdr:x>0.97747</cdr:x>
      <cdr:y>0.57472</cdr:y>
    </cdr:to>
    <cdr:sp macro="" textlink="">
      <cdr:nvSpPr>
        <cdr:cNvPr id="11" name="Rounded Rectangle 10">
          <a:extLst xmlns:a="http://schemas.openxmlformats.org/drawingml/2006/main">
            <a:ext uri="{FF2B5EF4-FFF2-40B4-BE49-F238E27FC236}">
              <a16:creationId xmlns:a16="http://schemas.microsoft.com/office/drawing/2014/main" id="{71403F8B-EC7F-774C-A2C4-B2D3EC65542D}"/>
            </a:ext>
          </a:extLst>
        </cdr:cNvPr>
        <cdr:cNvSpPr/>
      </cdr:nvSpPr>
      <cdr:spPr>
        <a:xfrm xmlns:a="http://schemas.openxmlformats.org/drawingml/2006/main">
          <a:off x="2092166" y="1462847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250</a:t>
          </a:r>
        </a:p>
      </cdr:txBody>
    </cdr:sp>
  </cdr:relSizeAnchor>
  <cdr:relSizeAnchor xmlns:cdr="http://schemas.openxmlformats.org/drawingml/2006/chartDrawing">
    <cdr:from>
      <cdr:x>0.79569</cdr:x>
      <cdr:y>0.60111</cdr:y>
    </cdr:from>
    <cdr:to>
      <cdr:x>0.97747</cdr:x>
      <cdr:y>0.65171</cdr:y>
    </cdr:to>
    <cdr:sp macro="" textlink="">
      <cdr:nvSpPr>
        <cdr:cNvPr id="12" name="Rounded Rectangle 11">
          <a:extLst xmlns:a="http://schemas.openxmlformats.org/drawingml/2006/main">
            <a:ext uri="{FF2B5EF4-FFF2-40B4-BE49-F238E27FC236}">
              <a16:creationId xmlns:a16="http://schemas.microsoft.com/office/drawing/2014/main" id="{E2A942F6-2762-A147-B61B-4BB9954C6801}"/>
            </a:ext>
          </a:extLst>
        </cdr:cNvPr>
        <cdr:cNvSpPr/>
      </cdr:nvSpPr>
      <cdr:spPr>
        <a:xfrm xmlns:a="http://schemas.openxmlformats.org/drawingml/2006/main">
          <a:off x="2092166" y="1677758"/>
          <a:ext cx="477967" cy="141229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3,154**</a:t>
          </a:r>
        </a:p>
      </cdr:txBody>
    </cdr:sp>
  </cdr:relSizeAnchor>
  <cdr:relSizeAnchor xmlns:cdr="http://schemas.openxmlformats.org/drawingml/2006/chartDrawing">
    <cdr:from>
      <cdr:x>0.79569</cdr:x>
      <cdr:y>0.6833</cdr:y>
    </cdr:from>
    <cdr:to>
      <cdr:x>0.97747</cdr:x>
      <cdr:y>0.73391</cdr:y>
    </cdr:to>
    <cdr:sp macro="" textlink="">
      <cdr:nvSpPr>
        <cdr:cNvPr id="13" name="Rounded Rectangle 12">
          <a:extLst xmlns:a="http://schemas.openxmlformats.org/drawingml/2006/main">
            <a:ext uri="{FF2B5EF4-FFF2-40B4-BE49-F238E27FC236}">
              <a16:creationId xmlns:a16="http://schemas.microsoft.com/office/drawing/2014/main" id="{C474FC92-F309-634D-96FC-0BDA813EB7D4}"/>
            </a:ext>
          </a:extLst>
        </cdr:cNvPr>
        <cdr:cNvSpPr/>
      </cdr:nvSpPr>
      <cdr:spPr>
        <a:xfrm xmlns:a="http://schemas.openxmlformats.org/drawingml/2006/main">
          <a:off x="2092166" y="1907167"/>
          <a:ext cx="477967" cy="141258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2,190</a:t>
          </a:r>
        </a:p>
      </cdr:txBody>
    </cdr:sp>
  </cdr:relSizeAnchor>
  <cdr:relSizeAnchor xmlns:cdr="http://schemas.openxmlformats.org/drawingml/2006/chartDrawing">
    <cdr:from>
      <cdr:x>0.79982</cdr:x>
      <cdr:y>0.85016</cdr:y>
    </cdr:from>
    <cdr:to>
      <cdr:x>0.9816</cdr:x>
      <cdr:y>0.90077</cdr:y>
    </cdr:to>
    <cdr:sp macro="" textlink="">
      <cdr:nvSpPr>
        <cdr:cNvPr id="16" name="Rounded Rectangle 87">
          <a:extLst xmlns:a="http://schemas.openxmlformats.org/drawingml/2006/main">
            <a:ext uri="{FF2B5EF4-FFF2-40B4-BE49-F238E27FC236}">
              <a16:creationId xmlns:a16="http://schemas.microsoft.com/office/drawing/2014/main" id="{A4302CD8-F1EB-484E-82ED-1CC1EF43A6CF}"/>
            </a:ext>
          </a:extLst>
        </cdr:cNvPr>
        <cdr:cNvSpPr/>
      </cdr:nvSpPr>
      <cdr:spPr>
        <a:xfrm xmlns:a="http://schemas.openxmlformats.org/drawingml/2006/main">
          <a:off x="2103019" y="2372879"/>
          <a:ext cx="477967" cy="141257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lumMod val="20000"/>
            <a:lumOff val="8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0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r>
            <a:rPr lang="en-US" sz="8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200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0.45916</cdr:x>
      <cdr:y>0.29937</cdr:y>
    </cdr:from>
    <cdr:to>
      <cdr:x>0.51037</cdr:x>
      <cdr:y>0.35828</cdr:y>
    </cdr:to>
    <cdr:sp macro="" textlink="">
      <cdr:nvSpPr>
        <cdr:cNvPr id="4" name="Down Arrow 1">
          <a:extLst xmlns:a="http://schemas.openxmlformats.org/drawingml/2006/main">
            <a:ext uri="{FF2B5EF4-FFF2-40B4-BE49-F238E27FC236}">
              <a16:creationId xmlns:a16="http://schemas.microsoft.com/office/drawing/2014/main" id="{858A6B4C-8964-4D4B-99D3-5814C3CADAAE}"/>
            </a:ext>
          </a:extLst>
        </cdr:cNvPr>
        <cdr:cNvSpPr/>
      </cdr:nvSpPr>
      <cdr:spPr>
        <a:xfrm xmlns:a="http://schemas.openxmlformats.org/drawingml/2006/main">
          <a:off x="2785472" y="1137460"/>
          <a:ext cx="310663" cy="2238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0.37766</cdr:x>
      <cdr:y>0.175</cdr:y>
    </cdr:from>
    <cdr:to>
      <cdr:x>0.62234</cdr:x>
      <cdr:y>0.2853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A9B147F5-AD19-454B-898D-26E8BAD421A5}"/>
            </a:ext>
          </a:extLst>
        </cdr:cNvPr>
        <cdr:cNvSpPr txBox="1"/>
      </cdr:nvSpPr>
      <cdr:spPr>
        <a:xfrm xmlns:a="http://schemas.openxmlformats.org/drawingml/2006/main">
          <a:off x="2291077" y="664906"/>
          <a:ext cx="1484306" cy="41909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lockdown (state-wise) announcements (2</a:t>
          </a:r>
          <a:r>
            <a:rPr lang="en-US" sz="700" b="1" baseline="300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 wave)</a:t>
          </a:r>
        </a:p>
      </cdr:txBody>
    </cdr:sp>
  </cdr:relSizeAnchor>
  <cdr:relSizeAnchor xmlns:cdr="http://schemas.openxmlformats.org/drawingml/2006/chartDrawing">
    <cdr:from>
      <cdr:x>0.17414</cdr:x>
      <cdr:y>0.29327</cdr:y>
    </cdr:from>
    <cdr:to>
      <cdr:x>0.22535</cdr:x>
      <cdr:y>0.35218</cdr:y>
    </cdr:to>
    <cdr:sp macro="" textlink="">
      <cdr:nvSpPr>
        <cdr:cNvPr id="6" name="Down Arrow 1">
          <a:extLst xmlns:a="http://schemas.openxmlformats.org/drawingml/2006/main">
            <a:ext uri="{FF2B5EF4-FFF2-40B4-BE49-F238E27FC236}">
              <a16:creationId xmlns:a16="http://schemas.microsoft.com/office/drawing/2014/main" id="{98204AD1-B4A6-447C-8916-C8A913245C06}"/>
            </a:ext>
          </a:extLst>
        </cdr:cNvPr>
        <cdr:cNvSpPr/>
      </cdr:nvSpPr>
      <cdr:spPr>
        <a:xfrm xmlns:a="http://schemas.openxmlformats.org/drawingml/2006/main">
          <a:off x="1056390" y="1114292"/>
          <a:ext cx="310663" cy="2238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>
            <a:solidFill>
              <a:srgbClr val="71C9EB"/>
            </a:solidFill>
          </a:endParaRPr>
        </a:p>
      </cdr:txBody>
    </cdr:sp>
  </cdr:relSizeAnchor>
  <cdr:relSizeAnchor xmlns:cdr="http://schemas.openxmlformats.org/drawingml/2006/chartDrawing">
    <cdr:from>
      <cdr:x>0.11612</cdr:x>
      <cdr:y>0.17812</cdr:y>
    </cdr:from>
    <cdr:to>
      <cdr:x>0.32517</cdr:x>
      <cdr:y>0.28318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679434FA-201F-4E7B-8E8F-CE8562D5EB9A}"/>
            </a:ext>
          </a:extLst>
        </cdr:cNvPr>
        <cdr:cNvSpPr txBox="1"/>
      </cdr:nvSpPr>
      <cdr:spPr>
        <a:xfrm xmlns:a="http://schemas.openxmlformats.org/drawingml/2006/main">
          <a:off x="704414" y="676773"/>
          <a:ext cx="1268193" cy="399181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Covid-19 nationwide lockdown announcement</a:t>
          </a:r>
          <a:endParaRPr lang="en-US" sz="700" dirty="0">
            <a:solidFill>
              <a:srgbClr val="009CD8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0.62943</cdr:x>
      <cdr:y>0.37307</cdr:y>
    </cdr:from>
    <cdr:to>
      <cdr:x>0.85824</cdr:x>
      <cdr:y>0.5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EE77B7-2333-5249-9B1E-96BC7E8719B0}"/>
            </a:ext>
          </a:extLst>
        </cdr:cNvPr>
        <cdr:cNvSpPr txBox="1"/>
      </cdr:nvSpPr>
      <cdr:spPr>
        <a:xfrm xmlns:a="http://schemas.openxmlformats.org/drawingml/2006/main">
          <a:off x="2690974" y="1036478"/>
          <a:ext cx="978195" cy="352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0.17674</cdr:x>
      <cdr:y>0.18005</cdr:y>
    </cdr:from>
    <cdr:to>
      <cdr:x>0.22554</cdr:x>
      <cdr:y>0.24229</cdr:y>
    </cdr:to>
    <cdr:sp macro="" textlink="">
      <cdr:nvSpPr>
        <cdr:cNvPr id="3" name="Down Arrow 2">
          <a:extLst xmlns:a="http://schemas.openxmlformats.org/drawingml/2006/main">
            <a:ext uri="{FF2B5EF4-FFF2-40B4-BE49-F238E27FC236}">
              <a16:creationId xmlns:a16="http://schemas.microsoft.com/office/drawing/2014/main" id="{A2C4E083-871D-724B-930B-252CD5E36F8A}"/>
            </a:ext>
          </a:extLst>
        </cdr:cNvPr>
        <cdr:cNvSpPr/>
      </cdr:nvSpPr>
      <cdr:spPr>
        <a:xfrm xmlns:a="http://schemas.openxmlformats.org/drawingml/2006/main">
          <a:off x="1071069" y="686700"/>
          <a:ext cx="295727" cy="23738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0.08352</cdr:x>
      <cdr:y>0.08467</cdr:y>
    </cdr:from>
    <cdr:to>
      <cdr:x>0.33389</cdr:x>
      <cdr:y>0.17436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61DF6CDB-FB80-7241-8CB7-164790810C18}"/>
            </a:ext>
          </a:extLst>
        </cdr:cNvPr>
        <cdr:cNvSpPr txBox="1"/>
      </cdr:nvSpPr>
      <cdr:spPr>
        <a:xfrm xmlns:a="http://schemas.openxmlformats.org/drawingml/2006/main">
          <a:off x="506158" y="322926"/>
          <a:ext cx="1517237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Covid-19 nation-wide lockdown announcement</a:t>
          </a:r>
          <a:endParaRPr lang="en-US" sz="700" dirty="0">
            <a:solidFill>
              <a:srgbClr val="009CD8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cdr:txBody>
    </cdr:sp>
  </cdr:relSizeAnchor>
  <cdr:relSizeAnchor xmlns:cdr="http://schemas.openxmlformats.org/drawingml/2006/chartDrawing">
    <cdr:from>
      <cdr:x>0.47277</cdr:x>
      <cdr:y>0.18005</cdr:y>
    </cdr:from>
    <cdr:to>
      <cdr:x>0.52157</cdr:x>
      <cdr:y>0.24229</cdr:y>
    </cdr:to>
    <cdr:sp macro="" textlink="">
      <cdr:nvSpPr>
        <cdr:cNvPr id="5" name="Down Arrow 2">
          <a:extLst xmlns:a="http://schemas.openxmlformats.org/drawingml/2006/main">
            <a:ext uri="{FF2B5EF4-FFF2-40B4-BE49-F238E27FC236}">
              <a16:creationId xmlns:a16="http://schemas.microsoft.com/office/drawing/2014/main" id="{C5A5E9BA-7C64-47EE-B6DB-DFC5063B9FB2}"/>
            </a:ext>
          </a:extLst>
        </cdr:cNvPr>
        <cdr:cNvSpPr/>
      </cdr:nvSpPr>
      <cdr:spPr>
        <a:xfrm xmlns:a="http://schemas.openxmlformats.org/drawingml/2006/main">
          <a:off x="2864964" y="686714"/>
          <a:ext cx="295727" cy="23738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9CD8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0.38033</cdr:x>
      <cdr:y>0.08467</cdr:y>
    </cdr:from>
    <cdr:to>
      <cdr:x>0.63968</cdr:x>
      <cdr:y>0.17436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1E136F5B-5352-4FD3-B008-84CD4309EC2F}"/>
            </a:ext>
          </a:extLst>
        </cdr:cNvPr>
        <cdr:cNvSpPr txBox="1"/>
      </cdr:nvSpPr>
      <cdr:spPr>
        <a:xfrm xmlns:a="http://schemas.openxmlformats.org/drawingml/2006/main">
          <a:off x="2304779" y="322940"/>
          <a:ext cx="1571656" cy="34207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solidFill>
            <a:srgbClr val="009CD8"/>
          </a:solidFill>
          <a:prstDash val="dash"/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Aft>
              <a:spcPts val="300"/>
            </a:spcAft>
          </a:pP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Covid-19 lockdown (state-wise) announcement (2</a:t>
          </a:r>
          <a:r>
            <a:rPr lang="en-US" sz="700" b="1" baseline="30000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nd</a:t>
          </a:r>
          <a:r>
            <a:rPr lang="en-US" sz="700" b="1" dirty="0">
              <a:solidFill>
                <a:srgbClr val="009CD8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rPr>
            <a:t> wave)</a:t>
          </a:r>
          <a:endParaRPr lang="en-US" sz="700" dirty="0">
            <a:solidFill>
              <a:srgbClr val="009CD8"/>
            </a:solidFill>
            <a:latin typeface="Open Sans" panose="020B0604020202020204" charset="0"/>
            <a:ea typeface="Open Sans" panose="020B0604020202020204" charset="0"/>
            <a:cs typeface="Open Sans" panose="020B060402020202020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7251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9507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963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313462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826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8469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302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429316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2361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685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021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7589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64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794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3527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IN" sz="1100" b="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8218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493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322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3928"/>
          <a:stretch/>
        </p:blipFill>
        <p:spPr>
          <a:xfrm>
            <a:off x="3488200" y="1"/>
            <a:ext cx="5662378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95850" y="2906213"/>
            <a:ext cx="5012899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595850" y="4392919"/>
            <a:ext cx="6016800" cy="12630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Rectangle 3"/>
          <p:cNvSpPr/>
          <p:nvPr userDrawn="1"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Google Shape;21;p25"/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03" y="176646"/>
            <a:ext cx="2487132" cy="5658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;p2"/>
          <p:cNvSpPr/>
          <p:nvPr userDrawn="1"/>
        </p:nvSpPr>
        <p:spPr>
          <a:xfrm>
            <a:off x="3488200" y="4392919"/>
            <a:ext cx="3124450" cy="1263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old">
  <p:cSld name="Blank - Gold">
    <p:bg>
      <p:bgPr>
        <a:solidFill>
          <a:srgbClr val="0A9FD9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9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 - Gold">
  <p:cSld name="TITLE_1_3_1">
    <p:bg>
      <p:bgPr>
        <a:solidFill>
          <a:srgbClr val="0A9FD9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565775" y="1583344"/>
            <a:ext cx="6009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481675" y="3494044"/>
            <a:ext cx="6093600" cy="8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581050" y="3055519"/>
            <a:ext cx="60168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- Teal">
  <p:cSld name="TITLE_1_1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513800" y="2161800"/>
            <a:ext cx="6116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 i="1"/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i="1"/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i="1"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 i="1"/>
            </a:lvl9pPr>
          </a:lstStyle>
          <a:p>
            <a:endParaRPr/>
          </a:p>
        </p:txBody>
      </p:sp>
      <p:sp>
        <p:nvSpPr>
          <p:cNvPr id="24" name="Google Shape;24;p5"/>
          <p:cNvSpPr txBox="1"/>
          <p:nvPr/>
        </p:nvSpPr>
        <p:spPr>
          <a:xfrm>
            <a:off x="3593400" y="118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endParaRPr sz="96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" name="Google Shape;26;p5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457200" y="428569"/>
            <a:ext cx="8229600" cy="57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/>
          <p:nvPr/>
        </p:nvSpPr>
        <p:spPr>
          <a:xfrm>
            <a:off x="2584275" y="4565606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rgbClr val="0A9FD9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327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318620"/>
            <a:ext cx="412800" cy="258000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7733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- Gold">
  <p:cSld name="TITLE_AND_TWO_COLUMNS_2_1">
    <p:bg>
      <p:bgPr>
        <a:solidFill>
          <a:srgbClr val="0A9FD9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/>
          <p:nvPr/>
        </p:nvSpPr>
        <p:spPr>
          <a:xfrm>
            <a:off x="0" y="1069462"/>
            <a:ext cx="412800" cy="2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457200" y="1852210"/>
            <a:ext cx="3561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2"/>
          </p:nvPr>
        </p:nvSpPr>
        <p:spPr>
          <a:xfrm>
            <a:off x="5131069" y="1852125"/>
            <a:ext cx="3600000" cy="30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1pPr>
            <a:lvl2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marL="1371600" lvl="2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- Gold">
  <p:cSld name="CAPTION_ONLY_1_1">
    <p:bg>
      <p:bgPr>
        <a:solidFill>
          <a:srgbClr val="0A9FD9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588700" y="4406306"/>
            <a:ext cx="7966500" cy="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86" name="Google Shape;86;p17"/>
          <p:cNvSpPr/>
          <p:nvPr/>
        </p:nvSpPr>
        <p:spPr>
          <a:xfrm>
            <a:off x="2584275" y="451669"/>
            <a:ext cx="3996000" cy="12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- Gold" preserve="1">
  <p:cSld name="1_Title + 1 column - Gold">
    <p:bg>
      <p:bgPr>
        <a:solidFill>
          <a:schemeClr val="bg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189620"/>
            <a:ext cx="412800" cy="258000"/>
          </a:xfrm>
          <a:prstGeom prst="rect">
            <a:avLst/>
          </a:prstGeom>
          <a:solidFill>
            <a:srgbClr val="0A9F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○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4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1950" y="1880794"/>
            <a:ext cx="8020200" cy="28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6" r:id="rId4"/>
    <p:sldLayoutId id="2147483667" r:id="rId5"/>
    <p:sldLayoutId id="2147483668" r:id="rId6"/>
    <p:sldLayoutId id="2147483660" r:id="rId7"/>
    <p:sldLayoutId id="2147483663" r:id="rId8"/>
    <p:sldLayoutId id="2147483666" r:id="rId9"/>
    <p:sldLayoutId id="2147483669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hyperlink" Target="https://pserc.gov.in/pages/DraftPSERC(RPO)Regulations2022-13.10.22.pdf" TargetMode="Externa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9.xml"/><Relationship Id="rId12" Type="http://schemas.openxmlformats.org/officeDocument/2006/relationships/hyperlink" Target="https://herc.gov.in/WriteReadData/Orders/O20221226.pdf" TargetMode="External"/><Relationship Id="rId17" Type="http://schemas.openxmlformats.org/officeDocument/2006/relationships/hyperlink" Target="https://mnre.gov.in/img/documents/uploads/file_f-1665046032644.pdf" TargetMode="External"/><Relationship Id="rId2" Type="http://schemas.openxmlformats.org/officeDocument/2006/relationships/tags" Target="../tags/tag2.xml"/><Relationship Id="rId16" Type="http://schemas.openxmlformats.org/officeDocument/2006/relationships/hyperlink" Target="https://mnre.gov.in/img/documents/uploads/file_f-1667473594490.pdf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hyperlink" Target="https://mnre.gov.in/img/documents/uploads/file_f-1666005996212.pdf" TargetMode="External"/><Relationship Id="rId5" Type="http://schemas.openxmlformats.org/officeDocument/2006/relationships/tags" Target="../tags/tag5.xml"/><Relationship Id="rId15" Type="http://schemas.openxmlformats.org/officeDocument/2006/relationships/hyperlink" Target="https://mnre.gov.in/img/documents/uploads/file_f-1665661308639.pdf" TargetMode="External"/><Relationship Id="rId10" Type="http://schemas.openxmlformats.org/officeDocument/2006/relationships/hyperlink" Target="https://www.dgtr.gov.in/sites/default/files/Notification%20English_0.pdf" TargetMode="External"/><Relationship Id="rId4" Type="http://schemas.openxmlformats.org/officeDocument/2006/relationships/tags" Target="../tags/tag4.xml"/><Relationship Id="rId9" Type="http://schemas.openxmlformats.org/officeDocument/2006/relationships/hyperlink" Target="https://pib.gov.in/PressReleaseIframePage.aspx?PRID=1885808#:~:text=Ministry%20has%20also%20conducted%20third,reply%20in%20Lok%20Sabha%20today." TargetMode="External"/><Relationship Id="rId14" Type="http://schemas.openxmlformats.org/officeDocument/2006/relationships/hyperlink" Target="https://energy.odisha.gov.in/sites/default/files/2022-12/3354-Energy%20dept._1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ilprice.com/Energy/Energy-General/10-Energy-Stocks-Defying-The-COVID-19-Slump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pib.gov.in/PressReleasePage.aspx?PRID=1863433" TargetMode="External"/><Relationship Id="rId5" Type="http://schemas.openxmlformats.org/officeDocument/2006/relationships/hyperlink" Target="https://dea.gov.in/sites/default/files/Framework%20for%20Sovereign%20Green%20Bonds.pdf" TargetMode="External"/><Relationship Id="rId4" Type="http://schemas.openxmlformats.org/officeDocument/2006/relationships/hyperlink" Target="https://pib.gov.in/PressReleasePage.aspx?PRID=187478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jmkresearch.com/wp-content/uploads/2022/03/NTPC-3000-MWh-tender-1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eavyindustries.gov.in/writereaddata/UploadFile/MHI%20Notification-API-Sept%2030,%202022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hyperlink" Target="https://heavyindustries.gov.in/writereaddata/UploadFile/MHI_Guidelines_Testing_parameters_for_EV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cef.ceew.in/solutions-factory/tool/electric-mobility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ceew.in/cef/solutions-factory/publications/viet-nam-grid-integration-guarantee" TargetMode="External"/><Relationship Id="rId3" Type="http://schemas.openxmlformats.org/officeDocument/2006/relationships/hyperlink" Target="https://cef.ceew.in/intelligence/tool/open-access-home" TargetMode="External"/><Relationship Id="rId7" Type="http://schemas.openxmlformats.org/officeDocument/2006/relationships/hyperlink" Target="https://www.renewablesindia.in/" TargetMode="External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hyperlink" Target="https://www.ceew.in/cef/solutions-factory/publications/making-india-a-leader-in-solar-manufacturing" TargetMode="External"/><Relationship Id="rId5" Type="http://schemas.openxmlformats.org/officeDocument/2006/relationships/hyperlink" Target="https://cef.ceew.in/intelligence/tool/electric-mobility" TargetMode="External"/><Relationship Id="rId15" Type="http://schemas.openxmlformats.org/officeDocument/2006/relationships/hyperlink" Target="https://www.ceew.in/cef/solutions-factory/publications/mobilizing-investment-for-clean-energy-in-india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hyperlink" Target="https://cef.ceew.in/solutions-factory/publications/how-have-india-s-re-policies-impacted-its-solar-and-wind-projects" TargetMode="External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7.xml"/><Relationship Id="rId3" Type="http://schemas.openxmlformats.org/officeDocument/2006/relationships/image" Target="../media/image5.jpg"/><Relationship Id="rId7" Type="http://schemas.openxmlformats.org/officeDocument/2006/relationships/slide" Target="slide8.xml"/><Relationship Id="rId12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slide" Target="slide4.xml"/><Relationship Id="rId9" Type="http://schemas.openxmlformats.org/officeDocument/2006/relationships/slide" Target="slide10.xml"/><Relationship Id="rId14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b.gov.in/PressReleasePage.aspx?PRID=1886876" TargetMode="Externa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hyperlink" Target="https://www.uday.gov.in/home.php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hyperlink" Target="https://internal.imd.gov.in/press_release/20230104_pr_2090.pdf" TargetMode="External"/><Relationship Id="rId7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hyperlink" Target="https://cercind.gov.in/2022/staff_paper/Public%20notice%2012.10.202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450" y="0"/>
            <a:ext cx="2763826" cy="96252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/>
          </p:nvPr>
        </p:nvSpPr>
        <p:spPr>
          <a:xfrm>
            <a:off x="477825" y="2991376"/>
            <a:ext cx="6291000" cy="118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2350" dirty="0">
                <a:solidFill>
                  <a:srgbClr val="575756"/>
                </a:solidFill>
              </a:rPr>
              <a:t>CEEW-CEF</a:t>
            </a:r>
            <a:r>
              <a:rPr lang="en-GB" sz="2350" dirty="0">
                <a:solidFill>
                  <a:srgbClr val="575756"/>
                </a:solidFill>
              </a:rPr>
              <a:t> Market </a:t>
            </a:r>
            <a:r>
              <a:rPr lang="en-GB" sz="2350" dirty="0">
                <a:solidFill>
                  <a:schemeClr val="bg1"/>
                </a:solidFill>
              </a:rPr>
              <a:t>Handbook</a:t>
            </a:r>
            <a:br>
              <a:rPr lang="en-GB" sz="2350" dirty="0"/>
            </a:br>
            <a:r>
              <a:rPr lang="en-GB" sz="2350" dirty="0">
                <a:solidFill>
                  <a:srgbClr val="575756"/>
                </a:solidFill>
              </a:rPr>
              <a:t>Q3 2022-23</a:t>
            </a:r>
            <a:endParaRPr sz="2350" dirty="0">
              <a:solidFill>
                <a:srgbClr val="575756"/>
              </a:solidFill>
            </a:endParaRPr>
          </a:p>
        </p:txBody>
      </p:sp>
      <p:pic>
        <p:nvPicPr>
          <p:cNvPr id="3" name="Google Shape;21;p25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03" y="178101"/>
            <a:ext cx="2487132" cy="5629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0;p20"/>
          <p:cNvSpPr txBox="1"/>
          <p:nvPr/>
        </p:nvSpPr>
        <p:spPr>
          <a:xfrm>
            <a:off x="491575" y="4077289"/>
            <a:ext cx="3776700" cy="37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6C6E71"/>
              </a:buClr>
              <a:buSzPts val="3200"/>
            </a:pPr>
            <a:r>
              <a:rPr lang="en-GB" sz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February 2023</a:t>
            </a:r>
          </a:p>
        </p:txBody>
      </p:sp>
      <p:sp>
        <p:nvSpPr>
          <p:cNvPr id="6" name="Google Shape;47;p1"/>
          <p:cNvSpPr txBox="1">
            <a:spLocks/>
          </p:cNvSpPr>
          <p:nvPr/>
        </p:nvSpPr>
        <p:spPr>
          <a:xfrm>
            <a:off x="5476760" y="4770185"/>
            <a:ext cx="3582201" cy="2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300"/>
            </a:pPr>
            <a:r>
              <a:rPr lang="en-GB" sz="1300" dirty="0">
                <a:solidFill>
                  <a:schemeClr val="bg1">
                    <a:lumMod val="8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Council on Energy, Environment and Water 2023</a:t>
            </a:r>
            <a:endParaRPr lang="en-GB" dirty="0">
              <a:solidFill>
                <a:schemeClr val="bg1">
                  <a:lumMod val="8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85815DD-2FD6-AC45-8F9D-B2BE6D3C113A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199" y="128763"/>
            <a:ext cx="832936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Policy and regulatory developments: </a:t>
            </a:r>
            <a:r>
              <a:rPr lang="en-US" sz="1200" dirty="0">
                <a:solidFill>
                  <a:srgbClr val="009CD8"/>
                </a:solidFill>
              </a:rPr>
              <a:t>MNRE issued the draft repowering policy for wind projects and the National Bioenergy Programme with a budget outlay of INR 858 crore</a:t>
            </a:r>
            <a:endParaRPr sz="1200" dirty="0">
              <a:solidFill>
                <a:srgbClr val="009CD8"/>
              </a:solidFill>
              <a:highlight>
                <a:srgbClr val="FFFF00"/>
              </a:highlight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391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October 2022, MNRE issued the draft repowering policy for wind projects. The estimated repowering potential is ~25 GW.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 projects repowered under this policy will have an enhanced RPO multiplier.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Considering the significant impact of the COVID-19 pandemic and other implementation challenges,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 rooftop solar program phase II is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9"/>
              </a:rPr>
              <a:t>extended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till March 2028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and is expected to achieve 4000 MW of rooftop installed capacity.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October 2022, UPNEDA released the draft green hydrogen policy. One of the key targets is to achieve 20% of green hydrogen blending in the total hydrogen consumption of the state by 2028.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addition, the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10"/>
              </a:rPr>
              <a:t>anti-dumping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probe regarding solar cells, whether or not assembled imported from China, Vietnam and Thailand, was terminated in November 2022.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the electric vehicle (EV) segment, Uttar Pradesh notified an updated EV policy in October 2022;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with this, 21 Indian states have announced their EV policies.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5" name="Rounded Rectangle 24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5489DA9A-513B-413E-B12C-7F7F15DDFFD0}"/>
              </a:ext>
            </a:extLst>
          </p:cNvPr>
          <p:cNvSpPr txBox="1">
            <a:spLocks/>
          </p:cNvSpPr>
          <p:nvPr/>
        </p:nvSpPr>
        <p:spPr>
          <a:xfrm>
            <a:off x="133140" y="4627717"/>
            <a:ext cx="8339199" cy="46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CSERC = Chhattisgarh State Electricity Regulatory Commission; PM-KUSUM = Pradhan Mantri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Urja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Suraksha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evam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Utthaan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Mahabhiyan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Yojana; ALMM = Approved List of Models and Manufacturers; REIL = Rajasthan Electronics &amp; Instruments Limited; WBERC = West Bengal Electricity Regulatory Commission; UPNEDA = Uttar Pradesh New and Renewable Energy Agency.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AE17188-C536-4AF0-BF41-FE50A36E2861}"/>
              </a:ext>
            </a:extLst>
          </p:cNvPr>
          <p:cNvGrpSpPr/>
          <p:nvPr/>
        </p:nvGrpSpPr>
        <p:grpSpPr>
          <a:xfrm>
            <a:off x="271384" y="656028"/>
            <a:ext cx="2072494" cy="2093153"/>
            <a:chOff x="271384" y="656028"/>
            <a:chExt cx="2106736" cy="2093153"/>
          </a:xfrm>
        </p:grpSpPr>
        <p:sp>
          <p:nvSpPr>
            <p:cNvPr id="49" name="Text Placeholder 5">
              <a:extLst>
                <a:ext uri="{FF2B5EF4-FFF2-40B4-BE49-F238E27FC236}">
                  <a16:creationId xmlns:a16="http://schemas.microsoft.com/office/drawing/2014/main" id="{A98BC9C1-2716-4EDF-8639-9CB51364E3AF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988698"/>
              <a:ext cx="2106736" cy="1760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October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1"/>
                </a:rPr>
                <a:t>MNRE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notified the draft repowering policy for wind power projects.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includes wind turbines (WT) of rated capacity below 2 MW, WTs that have completed their design life.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Additional power can be sold to the incumbent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discom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(s) or through open access.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 incentivise, an enhanced RPO multiplier will be provided to the repowered project.</a:t>
              </a:r>
            </a:p>
          </p:txBody>
        </p:sp>
        <p:sp>
          <p:nvSpPr>
            <p:cNvPr id="50" name="Text Box 10">
              <a:extLst>
                <a:ext uri="{FF2B5EF4-FFF2-40B4-BE49-F238E27FC236}">
                  <a16:creationId xmlns:a16="http://schemas.microsoft.com/office/drawing/2014/main" id="{2360C7B2-C560-4FE7-9C99-ED2E2FA1507E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1385" y="656028"/>
              <a:ext cx="210673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MNRE issued draft repowering policy for wind power projects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98BD76-C696-4EB2-9CD5-C8B516E9B593}"/>
              </a:ext>
            </a:extLst>
          </p:cNvPr>
          <p:cNvGrpSpPr/>
          <p:nvPr/>
        </p:nvGrpSpPr>
        <p:grpSpPr>
          <a:xfrm>
            <a:off x="2419811" y="656028"/>
            <a:ext cx="1963403" cy="2290580"/>
            <a:chOff x="2479057" y="647390"/>
            <a:chExt cx="1863773" cy="2290580"/>
          </a:xfrm>
        </p:grpSpPr>
        <p:sp>
          <p:nvSpPr>
            <p:cNvPr id="52" name="Text Placeholder 5">
              <a:extLst>
                <a:ext uri="{FF2B5EF4-FFF2-40B4-BE49-F238E27FC236}">
                  <a16:creationId xmlns:a16="http://schemas.microsoft.com/office/drawing/2014/main" id="{348AA6BD-63D1-4E9A-8227-891F99A6324A}"/>
                </a:ext>
              </a:extLst>
            </p:cNvPr>
            <p:cNvSpPr txBox="1">
              <a:spLocks/>
            </p:cNvSpPr>
            <p:nvPr/>
          </p:nvSpPr>
          <p:spPr>
            <a:xfrm>
              <a:off x="2479057" y="981167"/>
              <a:ext cx="1863772" cy="19568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Q3 FY23,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2"/>
                </a:rPr>
                <a:t>HERC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(FY30) and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3"/>
                </a:rPr>
                <a:t>PSERC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(FY30) notified their renewable purchase obligation (RPO) trajectory following the RPO trajectory notification by the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MoP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 the previous quarter.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has three categories, Wind RPO, hydro purchase obligation, other RPO and energy storage obligation.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Wind RPO shall be met by projects commissioned after 31 March 2022, and the energy consumed over and above 7% from projects commissioned till 31 March 2022.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endParaRPr lang="en-US" sz="7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53" name="Text Box 10">
              <a:extLst>
                <a:ext uri="{FF2B5EF4-FFF2-40B4-BE49-F238E27FC236}">
                  <a16:creationId xmlns:a16="http://schemas.microsoft.com/office/drawing/2014/main" id="{3379A007-83FC-4A06-966D-877DC33D8E6D}"/>
                </a:ext>
              </a:extLst>
            </p:cNvPr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479058" y="647390"/>
              <a:ext cx="1863772" cy="401661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HERC and PSERC notified RPO trajectory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B6382BA-2451-4A11-B116-5DEE8A3F98AB}"/>
              </a:ext>
            </a:extLst>
          </p:cNvPr>
          <p:cNvGrpSpPr/>
          <p:nvPr/>
        </p:nvGrpSpPr>
        <p:grpSpPr>
          <a:xfrm>
            <a:off x="4460296" y="656028"/>
            <a:ext cx="1963402" cy="2565369"/>
            <a:chOff x="4511551" y="656028"/>
            <a:chExt cx="1754226" cy="2627934"/>
          </a:xfrm>
        </p:grpSpPr>
        <p:sp>
          <p:nvSpPr>
            <p:cNvPr id="55" name="Text Placeholder 5">
              <a:extLst>
                <a:ext uri="{FF2B5EF4-FFF2-40B4-BE49-F238E27FC236}">
                  <a16:creationId xmlns:a16="http://schemas.microsoft.com/office/drawing/2014/main" id="{0204F3DC-C464-4B61-8BFE-8B07AFC22AB4}"/>
                </a:ext>
              </a:extLst>
            </p:cNvPr>
            <p:cNvSpPr txBox="1">
              <a:spLocks/>
            </p:cNvSpPr>
            <p:nvPr/>
          </p:nvSpPr>
          <p:spPr>
            <a:xfrm>
              <a:off x="4511551" y="952129"/>
              <a:ext cx="1754225" cy="23318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November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4"/>
                </a:rPr>
                <a:t>Odisha’s energy department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notified the Odisha Renewable Energy Policy, 2022.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includes large and small hydro, ground-mounted, rooftop, floating, and canal-top solar, wind, biomass, energy storage, waste-to-energy and green hydrogen/ green ammonia projects.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policy provides exemption on electricity duty, cross-subsidy surcharges, wheeling charges and state transmission charges, among others, to open access to consumers. It also provides a banking facility on a monthly basis.</a:t>
              </a:r>
            </a:p>
          </p:txBody>
        </p:sp>
        <p:sp>
          <p:nvSpPr>
            <p:cNvPr id="56" name="Text Box 10">
              <a:extLst>
                <a:ext uri="{FF2B5EF4-FFF2-40B4-BE49-F238E27FC236}">
                  <a16:creationId xmlns:a16="http://schemas.microsoft.com/office/drawing/2014/main" id="{19F9F755-E6BF-48CF-9148-C6B84434A455}"/>
                </a:ext>
              </a:extLst>
            </p:cNvPr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511553" y="656028"/>
              <a:ext cx="175422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Odisha released renewable energy policy, 2022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92374B-511F-43AE-A0F7-7EAEE8722D41}"/>
              </a:ext>
            </a:extLst>
          </p:cNvPr>
          <p:cNvGrpSpPr/>
          <p:nvPr/>
        </p:nvGrpSpPr>
        <p:grpSpPr>
          <a:xfrm>
            <a:off x="2419811" y="3019899"/>
            <a:ext cx="1961961" cy="1673132"/>
            <a:chOff x="2479057" y="641503"/>
            <a:chExt cx="1863773" cy="1438575"/>
          </a:xfrm>
        </p:grpSpPr>
        <p:sp>
          <p:nvSpPr>
            <p:cNvPr id="60" name="Text Placeholder 5">
              <a:extLst>
                <a:ext uri="{FF2B5EF4-FFF2-40B4-BE49-F238E27FC236}">
                  <a16:creationId xmlns:a16="http://schemas.microsoft.com/office/drawing/2014/main" id="{174B8E74-17D7-45A8-8AE2-0FB1F41C2D2E}"/>
                </a:ext>
              </a:extLst>
            </p:cNvPr>
            <p:cNvSpPr txBox="1">
              <a:spLocks/>
            </p:cNvSpPr>
            <p:nvPr/>
          </p:nvSpPr>
          <p:spPr>
            <a:xfrm>
              <a:off x="2479057" y="963119"/>
              <a:ext cx="1863772" cy="111695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October 2022, MNRE notified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5"/>
                </a:rPr>
                <a:t>revision – VIII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of ALMM list – 1 to include 75 manufacturers with a cumulative capacity of 20,156 MW.</a:t>
              </a:r>
            </a:p>
            <a:p>
              <a:pPr marL="171450" lvl="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ITI Limited with 30 MW,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Goldi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Sun with 1037 MW,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SunField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Energy with 29 MW, SASA Energy with 91 MW, and SUNBOND Energy with 93 MW are some new entrants.</a:t>
              </a:r>
            </a:p>
          </p:txBody>
        </p:sp>
        <p:sp>
          <p:nvSpPr>
            <p:cNvPr id="63" name="Text Box 10">
              <a:extLst>
                <a:ext uri="{FF2B5EF4-FFF2-40B4-BE49-F238E27FC236}">
                  <a16:creationId xmlns:a16="http://schemas.microsoft.com/office/drawing/2014/main" id="{A9934DA5-F733-4EEC-9230-3DA2A5311EEB}"/>
                </a:ext>
              </a:extLst>
            </p:cNvPr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479058" y="641503"/>
              <a:ext cx="1863772" cy="401661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</a:t>
              </a:r>
              <a:r>
                <a:rPr lang="en-US" sz="800" b="1" baseline="300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</a:t>
              </a: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Revision of ALMM list - 1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BD2701-C0C1-4909-AC3D-06C384651E54}"/>
              </a:ext>
            </a:extLst>
          </p:cNvPr>
          <p:cNvGrpSpPr/>
          <p:nvPr/>
        </p:nvGrpSpPr>
        <p:grpSpPr>
          <a:xfrm>
            <a:off x="271384" y="2813384"/>
            <a:ext cx="2072494" cy="1878386"/>
            <a:chOff x="271384" y="656027"/>
            <a:chExt cx="2106736" cy="1938648"/>
          </a:xfrm>
        </p:grpSpPr>
        <p:sp>
          <p:nvSpPr>
            <p:cNvPr id="70" name="Text Placeholder 5">
              <a:extLst>
                <a:ext uri="{FF2B5EF4-FFF2-40B4-BE49-F238E27FC236}">
                  <a16:creationId xmlns:a16="http://schemas.microsoft.com/office/drawing/2014/main" id="{5C8DF1E2-9657-4E0F-91A7-9345BEE122B6}"/>
                </a:ext>
              </a:extLst>
            </p:cNvPr>
            <p:cNvSpPr txBox="1">
              <a:spLocks/>
            </p:cNvSpPr>
            <p:nvPr/>
          </p:nvSpPr>
          <p:spPr>
            <a:xfrm>
              <a:off x="271384" y="1077130"/>
              <a:ext cx="2106736" cy="15175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November 2022,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6"/>
                </a:rPr>
                <a:t>National Bioenergy Programme 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(phase I: FY2022 – FY2026) was approved with three sub-schemes: waste-to-energy, biomass, and biogas.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Programme is recommended to be implemented in two phases, and the budget outlay for phase I is</a:t>
              </a:r>
              <a:b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INR 858 crore. </a:t>
              </a:r>
            </a:p>
          </p:txBody>
        </p:sp>
        <p:sp>
          <p:nvSpPr>
            <p:cNvPr id="71" name="Text Box 10">
              <a:extLst>
                <a:ext uri="{FF2B5EF4-FFF2-40B4-BE49-F238E27FC236}">
                  <a16:creationId xmlns:a16="http://schemas.microsoft.com/office/drawing/2014/main" id="{D05F846A-F11C-4B63-BBE7-47806B682517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71385" y="656027"/>
              <a:ext cx="2106734" cy="504435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MNRE notified the National Bioenergy Programme (phase I)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E027C7E-A593-4506-BB84-74AB7CFD1C96}"/>
              </a:ext>
            </a:extLst>
          </p:cNvPr>
          <p:cNvGrpSpPr/>
          <p:nvPr/>
        </p:nvGrpSpPr>
        <p:grpSpPr>
          <a:xfrm>
            <a:off x="4464548" y="3284809"/>
            <a:ext cx="1963402" cy="1406960"/>
            <a:chOff x="4511551" y="656028"/>
            <a:chExt cx="1754226" cy="1316670"/>
          </a:xfrm>
        </p:grpSpPr>
        <p:sp>
          <p:nvSpPr>
            <p:cNvPr id="41" name="Text Placeholder 5">
              <a:extLst>
                <a:ext uri="{FF2B5EF4-FFF2-40B4-BE49-F238E27FC236}">
                  <a16:creationId xmlns:a16="http://schemas.microsoft.com/office/drawing/2014/main" id="{43C01D5B-6A3A-4FE7-B98A-668CDF1934C2}"/>
                </a:ext>
              </a:extLst>
            </p:cNvPr>
            <p:cNvSpPr txBox="1">
              <a:spLocks/>
            </p:cNvSpPr>
            <p:nvPr/>
          </p:nvSpPr>
          <p:spPr>
            <a:xfrm>
              <a:off x="4511551" y="953444"/>
              <a:ext cx="1754225" cy="10192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txBody>
            <a:bodyPr wrap="square" lIns="109728" tIns="146304" rIns="109728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17"/>
                </a:rPr>
                <a:t>MNRE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has announced an extension of the timeline for the rooftop solar </a:t>
              </a:r>
              <a:r>
                <a:rPr lang="en-US" sz="75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programme</a:t>
              </a: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Phase-II till 31st March 2026.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75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It was first launched on 8 March 2019 with a total central financial support of INR 11,814 crore.</a:t>
              </a:r>
            </a:p>
          </p:txBody>
        </p:sp>
        <p:sp>
          <p:nvSpPr>
            <p:cNvPr id="42" name="Text Box 10">
              <a:extLst>
                <a:ext uri="{FF2B5EF4-FFF2-40B4-BE49-F238E27FC236}">
                  <a16:creationId xmlns:a16="http://schemas.microsoft.com/office/drawing/2014/main" id="{B8EFD4D7-F0D2-44B4-B708-261850CED2B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511553" y="656028"/>
              <a:ext cx="1754224" cy="393023"/>
            </a:xfrm>
            <a:prstGeom prst="roundRect">
              <a:avLst/>
            </a:prstGeom>
            <a:solidFill>
              <a:srgbClr val="009CD8"/>
            </a:solidFill>
            <a:ln w="12700" algn="ctr">
              <a:noFill/>
              <a:miter lim="800000"/>
              <a:headEnd/>
              <a:tailEnd type="none" w="sm" len="med"/>
            </a:ln>
          </p:spPr>
          <p:txBody>
            <a:bodyPr lIns="36000" tIns="36000" rIns="36000" bIns="36000" anchor="ctr" anchorCtr="1"/>
            <a:lstStyle/>
            <a:p>
              <a:pPr algn="ctr" defTabSz="957263"/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Rooftop Solar Program Phase II extended till March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8653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Chart 70">
            <a:extLst>
              <a:ext uri="{FF2B5EF4-FFF2-40B4-BE49-F238E27FC236}">
                <a16:creationId xmlns:a16="http://schemas.microsoft.com/office/drawing/2014/main" id="{3C34C94F-9FEA-477D-B43D-AAF6901B1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372602"/>
              </p:ext>
            </p:extLst>
          </p:nvPr>
        </p:nvGraphicFramePr>
        <p:xfrm>
          <a:off x="3791555" y="2010787"/>
          <a:ext cx="2629371" cy="2791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72EF6D10-C68B-544E-8D41-961C22262A6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67166" y="128609"/>
            <a:ext cx="7816891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rgbClr val="009CD8"/>
                </a:solidFill>
              </a:rPr>
              <a:t>market concentration in RE auctions saw an uptick in Q3 FY23; green hydrogen company </a:t>
            </a:r>
            <a:r>
              <a:rPr lang="en-US" sz="1200" dirty="0" err="1">
                <a:solidFill>
                  <a:srgbClr val="009CD8"/>
                </a:solidFill>
              </a:rPr>
              <a:t>Hygenco</a:t>
            </a:r>
            <a:r>
              <a:rPr lang="en-US" sz="1200" dirty="0">
                <a:solidFill>
                  <a:srgbClr val="009CD8"/>
                </a:solidFill>
              </a:rPr>
              <a:t> received an INR 210 crore investment</a:t>
            </a: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FY23, 2.4 GW of RE capacity was auctioned.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In the private sector, developers such as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Greenko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Tata Power, O2 Power, and Scatec (which entered the Indian market in 2021) emerged as winners. Among public sector undertakings (PSU), NTPC and SJVN continued to emerge as winning bidders. </a:t>
            </a: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Market concentration saw an uptick in Q3 FY23 to 78%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(vs 57% in Q2 FY23 and 76% in Q3 FY22)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, with a decline in the diversity of private sector developers participating in the auctions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(a total of 9 in Q3 FY23).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FY23, the deal activity</a:t>
            </a:r>
            <a:r>
              <a:rPr lang="en-US" sz="800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primarily consisted of debt and equity investments in solar manufacturing, RE project development, green hydrogen and electric mobility sector. 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Waaree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Energies will utilise the received investment to expand its solar manufacturing capacity.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addition,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Jakson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Green has signed a memorandum of understanding (MOU) with the government of Rajasthan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to invest INR 22,400 crore in setting up the green hydrogen and green ammonia project.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Sembcorp Green Infra Limited has signed an agreement to acquire Vector Green Energy. </a:t>
            </a: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48603" y="1498386"/>
            <a:ext cx="2254280" cy="4840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 algn="ctr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 concentration is calculated as the ratio of the top five RE capacities awarded to the total RE capacity auctioned </a:t>
            </a:r>
          </a:p>
          <a:p>
            <a:pPr marL="101600" indent="0" algn="ctr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975579" y="4571161"/>
            <a:ext cx="2504734" cy="41821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</a:t>
            </a:r>
            <a:r>
              <a:rPr lang="en-US" sz="700" b="1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Includes all the developers in terms of auctioned capacity. **Including hydro capacity. </a:t>
            </a:r>
          </a:p>
        </p:txBody>
      </p:sp>
      <p:sp>
        <p:nvSpPr>
          <p:cNvPr id="83" name="Rectangle 8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4" name="TextBox 8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8" name="Rounded Rectangle 5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2" name="Group 6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6" name="Oval 8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F6BA17B1-0E0A-DA46-82F5-A93450BD80CE}"/>
              </a:ext>
            </a:extLst>
          </p:cNvPr>
          <p:cNvSpPr txBox="1"/>
          <p:nvPr/>
        </p:nvSpPr>
        <p:spPr>
          <a:xfrm>
            <a:off x="3983902" y="2081700"/>
            <a:ext cx="235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Developer-wise* RE capacity auctioned during Q3 FY23 (2,358 MW)</a:t>
            </a:r>
            <a:endParaRPr lang="en-IN" sz="800" dirty="0">
              <a:solidFill>
                <a:srgbClr val="575756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47C8137-87BD-4888-BBAE-CC7117A87941}"/>
              </a:ext>
            </a:extLst>
          </p:cNvPr>
          <p:cNvGrpSpPr/>
          <p:nvPr/>
        </p:nvGrpSpPr>
        <p:grpSpPr>
          <a:xfrm>
            <a:off x="3975579" y="529088"/>
            <a:ext cx="2414272" cy="1065317"/>
            <a:chOff x="3975579" y="529088"/>
            <a:chExt cx="2414272" cy="1065317"/>
          </a:xfrm>
        </p:grpSpPr>
        <p:sp>
          <p:nvSpPr>
            <p:cNvPr id="82" name="Text Placeholder 5">
              <a:extLst>
                <a:ext uri="{FF2B5EF4-FFF2-40B4-BE49-F238E27FC236}">
                  <a16:creationId xmlns:a16="http://schemas.microsoft.com/office/drawing/2014/main" id="{62F7C167-8D78-4004-978B-7FA5F1D2E19E}"/>
                </a:ext>
              </a:extLst>
            </p:cNvPr>
            <p:cNvSpPr txBox="1">
              <a:spLocks/>
            </p:cNvSpPr>
            <p:nvPr/>
          </p:nvSpPr>
          <p:spPr>
            <a:xfrm>
              <a:off x="4072688" y="529088"/>
              <a:ext cx="1683045" cy="880279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5000" b="1" dirty="0">
                  <a:solidFill>
                    <a:srgbClr val="009CD8"/>
                  </a:solidFill>
                  <a:latin typeface="Montserrat Alternates Black" panose="00000A00000000000000" pitchFamily="50" charset="0"/>
                  <a:ea typeface="Open Sans" panose="020B0606030504020204" pitchFamily="34" charset="0"/>
                  <a:cs typeface="Open Sans" panose="020B0606030504020204" pitchFamily="34" charset="0"/>
                </a:rPr>
                <a:t>78%</a:t>
              </a:r>
            </a:p>
          </p:txBody>
        </p:sp>
        <p:sp>
          <p:nvSpPr>
            <p:cNvPr id="88" name="Text Placeholder 5">
              <a:extLst>
                <a:ext uri="{FF2B5EF4-FFF2-40B4-BE49-F238E27FC236}">
                  <a16:creationId xmlns:a16="http://schemas.microsoft.com/office/drawing/2014/main" id="{90CCB925-AEE0-43E5-9923-856BD9E55ACC}"/>
                </a:ext>
              </a:extLst>
            </p:cNvPr>
            <p:cNvSpPr txBox="1">
              <a:spLocks/>
            </p:cNvSpPr>
            <p:nvPr/>
          </p:nvSpPr>
          <p:spPr>
            <a:xfrm>
              <a:off x="3975579" y="1202567"/>
              <a:ext cx="2400329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IN" sz="12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 concentration in auctioned RE capacity</a:t>
              </a:r>
            </a:p>
          </p:txBody>
        </p:sp>
        <p:sp>
          <p:nvSpPr>
            <p:cNvPr id="89" name="Text Placeholder 5">
              <a:extLst>
                <a:ext uri="{FF2B5EF4-FFF2-40B4-BE49-F238E27FC236}">
                  <a16:creationId xmlns:a16="http://schemas.microsoft.com/office/drawing/2014/main" id="{B4B58F2F-0048-4231-8FD7-2954581E404C}"/>
                </a:ext>
              </a:extLst>
            </p:cNvPr>
            <p:cNvSpPr txBox="1">
              <a:spLocks/>
            </p:cNvSpPr>
            <p:nvPr/>
          </p:nvSpPr>
          <p:spPr>
            <a:xfrm>
              <a:off x="5512705" y="976509"/>
              <a:ext cx="877146" cy="22227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Q3 FY23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BA6EBC6-B762-467D-B8D9-78B2A5A4021D}"/>
              </a:ext>
            </a:extLst>
          </p:cNvPr>
          <p:cNvGrpSpPr/>
          <p:nvPr/>
        </p:nvGrpSpPr>
        <p:grpSpPr>
          <a:xfrm>
            <a:off x="7620" y="546365"/>
            <a:ext cx="3869230" cy="4099369"/>
            <a:chOff x="0" y="546365"/>
            <a:chExt cx="3869230" cy="4099369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AE6705C-CAB3-4593-9A70-2094C01FF1B5}"/>
                </a:ext>
              </a:extLst>
            </p:cNvPr>
            <p:cNvGrpSpPr/>
            <p:nvPr/>
          </p:nvGrpSpPr>
          <p:grpSpPr>
            <a:xfrm>
              <a:off x="0" y="546365"/>
              <a:ext cx="3869230" cy="4099369"/>
              <a:chOff x="-268616" y="915090"/>
              <a:chExt cx="5717243" cy="5558550"/>
            </a:xfrm>
          </p:grpSpPr>
          <p:sp>
            <p:nvSpPr>
              <p:cNvPr id="90" name="Text Placeholder 5">
                <a:extLst>
                  <a:ext uri="{FF2B5EF4-FFF2-40B4-BE49-F238E27FC236}">
                    <a16:creationId xmlns:a16="http://schemas.microsoft.com/office/drawing/2014/main" id="{82CB9335-82DD-49FA-9BEF-88A64B9D96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551" y="5691354"/>
                <a:ext cx="983494" cy="28654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October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435338E-CD7B-42BF-982F-763A8F5A2555}"/>
                  </a:ext>
                </a:extLst>
              </p:cNvPr>
              <p:cNvCxnSpPr/>
              <p:nvPr/>
            </p:nvCxnSpPr>
            <p:spPr>
              <a:xfrm flipV="1">
                <a:off x="921248" y="1342492"/>
                <a:ext cx="0" cy="453422"/>
              </a:xfrm>
              <a:prstGeom prst="straightConnector1">
                <a:avLst/>
              </a:prstGeom>
              <a:ln w="28575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34E938C3-9A38-437D-9B70-6B8109A57D30}"/>
                  </a:ext>
                </a:extLst>
              </p:cNvPr>
              <p:cNvGrpSpPr/>
              <p:nvPr/>
            </p:nvGrpSpPr>
            <p:grpSpPr>
              <a:xfrm>
                <a:off x="878618" y="1870990"/>
                <a:ext cx="87256" cy="622251"/>
                <a:chOff x="3643970" y="2690278"/>
                <a:chExt cx="87256" cy="622251"/>
              </a:xfrm>
            </p:grpSpPr>
            <p:sp>
              <p:nvSpPr>
                <p:cNvPr id="133" name="Oval 132">
                  <a:extLst>
                    <a:ext uri="{FF2B5EF4-FFF2-40B4-BE49-F238E27FC236}">
                      <a16:creationId xmlns:a16="http://schemas.microsoft.com/office/drawing/2014/main" id="{E280C98C-8D92-4893-ABB8-AED8E8D70B74}"/>
                    </a:ext>
                  </a:extLst>
                </p:cNvPr>
                <p:cNvSpPr/>
                <p:nvPr/>
              </p:nvSpPr>
              <p:spPr>
                <a:xfrm flipV="1">
                  <a:off x="3643970" y="2690278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b="1" dirty="0"/>
                </a:p>
              </p:txBody>
            </p: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34F85415-6C75-4EBD-8AAF-7B6DFEF137F5}"/>
                    </a:ext>
                  </a:extLst>
                </p:cNvPr>
                <p:cNvCxnSpPr/>
                <p:nvPr/>
              </p:nvCxnSpPr>
              <p:spPr>
                <a:xfrm>
                  <a:off x="3691955" y="2809608"/>
                  <a:ext cx="0" cy="502921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98F21E22-AF1C-4631-868F-6E7FFBE84695}"/>
                  </a:ext>
                </a:extLst>
              </p:cNvPr>
              <p:cNvGrpSpPr/>
              <p:nvPr/>
            </p:nvGrpSpPr>
            <p:grpSpPr>
              <a:xfrm>
                <a:off x="881690" y="2552834"/>
                <a:ext cx="87256" cy="876086"/>
                <a:chOff x="3643970" y="2783266"/>
                <a:chExt cx="87256" cy="876086"/>
              </a:xfrm>
            </p:grpSpPr>
            <p:sp>
              <p:nvSpPr>
                <p:cNvPr id="131" name="Oval 130">
                  <a:extLst>
                    <a:ext uri="{FF2B5EF4-FFF2-40B4-BE49-F238E27FC236}">
                      <a16:creationId xmlns:a16="http://schemas.microsoft.com/office/drawing/2014/main" id="{8A8CC090-2ED8-478B-A3BF-A4D3BE9FCDEE}"/>
                    </a:ext>
                  </a:extLst>
                </p:cNvPr>
                <p:cNvSpPr/>
                <p:nvPr/>
              </p:nvSpPr>
              <p:spPr>
                <a:xfrm flipV="1">
                  <a:off x="3643970" y="2783266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332EE6C-3A59-4C2F-B934-903C08CA4D56}"/>
                    </a:ext>
                  </a:extLst>
                </p:cNvPr>
                <p:cNvCxnSpPr/>
                <p:nvPr/>
              </p:nvCxnSpPr>
              <p:spPr>
                <a:xfrm>
                  <a:off x="3691955" y="2911206"/>
                  <a:ext cx="0" cy="748146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2D79C6D-9C51-43E9-9248-5B66BB407A0C}"/>
                  </a:ext>
                </a:extLst>
              </p:cNvPr>
              <p:cNvGrpSpPr/>
              <p:nvPr/>
            </p:nvGrpSpPr>
            <p:grpSpPr>
              <a:xfrm>
                <a:off x="884595" y="3513225"/>
                <a:ext cx="87256" cy="745970"/>
                <a:chOff x="3643970" y="2700610"/>
                <a:chExt cx="87256" cy="745970"/>
              </a:xfrm>
            </p:grpSpPr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BC07EC91-E375-4409-ABD5-AEB17B6BABB5}"/>
                    </a:ext>
                  </a:extLst>
                </p:cNvPr>
                <p:cNvSpPr/>
                <p:nvPr/>
              </p:nvSpPr>
              <p:spPr>
                <a:xfrm flipV="1">
                  <a:off x="3643970" y="2700610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5730FBFE-B98B-4A61-A2EA-D3A8EDB74468}"/>
                    </a:ext>
                  </a:extLst>
                </p:cNvPr>
                <p:cNvCxnSpPr/>
                <p:nvPr/>
              </p:nvCxnSpPr>
              <p:spPr>
                <a:xfrm>
                  <a:off x="3680696" y="2853133"/>
                  <a:ext cx="0" cy="59344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3876DD5A-4F00-46F4-B390-2FFC170801A9}"/>
                  </a:ext>
                </a:extLst>
              </p:cNvPr>
              <p:cNvGrpSpPr/>
              <p:nvPr/>
            </p:nvGrpSpPr>
            <p:grpSpPr>
              <a:xfrm>
                <a:off x="877694" y="4327630"/>
                <a:ext cx="87256" cy="667336"/>
                <a:chOff x="3632711" y="2762602"/>
                <a:chExt cx="87256" cy="667336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B6949EDB-1167-440E-A0DB-E1D8682779FC}"/>
                    </a:ext>
                  </a:extLst>
                </p:cNvPr>
                <p:cNvSpPr/>
                <p:nvPr/>
              </p:nvSpPr>
              <p:spPr>
                <a:xfrm flipV="1">
                  <a:off x="3632711" y="276260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A08E4CAA-7820-4957-8518-DAA095607020}"/>
                    </a:ext>
                  </a:extLst>
                </p:cNvPr>
                <p:cNvCxnSpPr/>
                <p:nvPr/>
              </p:nvCxnSpPr>
              <p:spPr>
                <a:xfrm>
                  <a:off x="3680696" y="2890441"/>
                  <a:ext cx="0" cy="53949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7B6AF647-9DA3-4596-A369-A12C32BFCCD0}"/>
                  </a:ext>
                </a:extLst>
              </p:cNvPr>
              <p:cNvSpPr txBox="1"/>
              <p:nvPr/>
            </p:nvSpPr>
            <p:spPr>
              <a:xfrm>
                <a:off x="1201263" y="3949127"/>
                <a:ext cx="4236029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Debt Investment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Orb Energy </a:t>
                </a:r>
                <a:b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Investor: </a:t>
                </a:r>
                <a:r>
                  <a:rPr lang="en-US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Development Finance Corporation (DFC)</a:t>
                </a:r>
                <a:b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lang="en-GB" sz="7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</a:t>
                </a:r>
                <a:r>
                  <a:rPr lang="en-GB" sz="7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~INR 164.8 crore (USD 20 million) </a:t>
                </a:r>
                <a:endParaRPr lang="en-GB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A0D6602B-26C9-42F3-B3E5-379F7AD23314}"/>
                  </a:ext>
                </a:extLst>
              </p:cNvPr>
              <p:cNvSpPr txBox="1"/>
              <p:nvPr/>
            </p:nvSpPr>
            <p:spPr>
              <a:xfrm>
                <a:off x="1213198" y="3028796"/>
                <a:ext cx="4235429" cy="900369"/>
              </a:xfrm>
              <a:prstGeom prst="roundRect">
                <a:avLst/>
              </a:prstGeom>
              <a:solidFill>
                <a:srgbClr val="575756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Investment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 err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MoEVing</a:t>
                </a:r>
                <a:endPara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Investor: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JSW Ventures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20 crore ~(USD 2.5 million)</a:t>
                </a: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23036A5-5CB7-40AF-8189-3A1DD61BF3DF}"/>
                  </a:ext>
                </a:extLst>
              </p:cNvPr>
              <p:cNvGrpSpPr/>
              <p:nvPr/>
            </p:nvGrpSpPr>
            <p:grpSpPr>
              <a:xfrm>
                <a:off x="879565" y="5050913"/>
                <a:ext cx="87256" cy="828764"/>
                <a:chOff x="3632711" y="2762602"/>
                <a:chExt cx="87256" cy="828764"/>
              </a:xfrm>
            </p:grpSpPr>
            <p:sp>
              <p:nvSpPr>
                <p:cNvPr id="125" name="Oval 124">
                  <a:extLst>
                    <a:ext uri="{FF2B5EF4-FFF2-40B4-BE49-F238E27FC236}">
                      <a16:creationId xmlns:a16="http://schemas.microsoft.com/office/drawing/2014/main" id="{13365C59-4B26-40F2-970F-DDCF0F2806F0}"/>
                    </a:ext>
                  </a:extLst>
                </p:cNvPr>
                <p:cNvSpPr/>
                <p:nvPr/>
              </p:nvSpPr>
              <p:spPr>
                <a:xfrm flipV="1">
                  <a:off x="3632711" y="276260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16262035-8DD2-4280-9012-A3B61F40DFFB}"/>
                    </a:ext>
                  </a:extLst>
                </p:cNvPr>
                <p:cNvCxnSpPr/>
                <p:nvPr/>
              </p:nvCxnSpPr>
              <p:spPr>
                <a:xfrm>
                  <a:off x="3680696" y="2867088"/>
                  <a:ext cx="0" cy="724278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C2C51FD5-6E34-4CC1-A1D5-B71F8A131A2E}"/>
                  </a:ext>
                </a:extLst>
              </p:cNvPr>
              <p:cNvGrpSpPr/>
              <p:nvPr/>
            </p:nvGrpSpPr>
            <p:grpSpPr>
              <a:xfrm>
                <a:off x="883491" y="5938710"/>
                <a:ext cx="87256" cy="473765"/>
                <a:chOff x="3632711" y="2762602"/>
                <a:chExt cx="87256" cy="473765"/>
              </a:xfrm>
            </p:grpSpPr>
            <p:sp>
              <p:nvSpPr>
                <p:cNvPr id="123" name="Oval 122">
                  <a:extLst>
                    <a:ext uri="{FF2B5EF4-FFF2-40B4-BE49-F238E27FC236}">
                      <a16:creationId xmlns:a16="http://schemas.microsoft.com/office/drawing/2014/main" id="{4F96451E-2054-4733-9681-F0A47F5A6C86}"/>
                    </a:ext>
                  </a:extLst>
                </p:cNvPr>
                <p:cNvSpPr/>
                <p:nvPr/>
              </p:nvSpPr>
              <p:spPr>
                <a:xfrm flipV="1">
                  <a:off x="3632711" y="2762602"/>
                  <a:ext cx="87256" cy="45719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F239E709-CDA4-421F-B6BA-E69A45A125EB}"/>
                    </a:ext>
                  </a:extLst>
                </p:cNvPr>
                <p:cNvCxnSpPr/>
                <p:nvPr/>
              </p:nvCxnSpPr>
              <p:spPr>
                <a:xfrm>
                  <a:off x="3676339" y="2879990"/>
                  <a:ext cx="0" cy="356377"/>
                </a:xfrm>
                <a:prstGeom prst="line">
                  <a:avLst/>
                </a:prstGeom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650226B3-A51E-4147-A407-3E4B59D04980}"/>
                  </a:ext>
                </a:extLst>
              </p:cNvPr>
              <p:cNvSpPr txBox="1"/>
              <p:nvPr/>
            </p:nvSpPr>
            <p:spPr>
              <a:xfrm>
                <a:off x="1201263" y="5659846"/>
                <a:ext cx="4236027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Investment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US" sz="7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Hygenco</a:t>
                </a:r>
                <a:endParaRPr lang="en-GB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Investor: </a:t>
                </a:r>
                <a:r>
                  <a:rPr lang="en-US" sz="7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Neev</a:t>
                </a:r>
                <a:r>
                  <a:rPr lang="en-US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Fund</a:t>
                </a:r>
                <a:endParaRPr lang="en-GB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INR 210.2 crore ~(USD 25 million)</a:t>
                </a:r>
                <a:endParaRPr lang="en-GB" sz="700" b="1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7" name="Text Placeholder 5">
                <a:extLst>
                  <a:ext uri="{FF2B5EF4-FFF2-40B4-BE49-F238E27FC236}">
                    <a16:creationId xmlns:a16="http://schemas.microsoft.com/office/drawing/2014/main" id="{D971277C-450D-420A-83B9-6CE7E5CCFD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6551" y="915090"/>
                <a:ext cx="2908844" cy="226033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10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Notable deals</a:t>
                </a:r>
                <a:r>
                  <a:rPr lang="en-US" sz="1000" b="1" dirty="0">
                    <a:solidFill>
                      <a:srgbClr val="9D9D9C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(Q3 FY23)</a:t>
                </a:r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443A6DFA-5577-465F-80C9-2E1567EE2FFE}"/>
                  </a:ext>
                </a:extLst>
              </p:cNvPr>
              <p:cNvSpPr txBox="1"/>
              <p:nvPr/>
            </p:nvSpPr>
            <p:spPr>
              <a:xfrm>
                <a:off x="1213200" y="2220459"/>
                <a:ext cx="4224094" cy="813794"/>
              </a:xfrm>
              <a:prstGeom prst="rect">
                <a:avLst/>
              </a:prstGeom>
              <a:noFill/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rgbClr val="009CD8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Acquisition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US" sz="7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Vayudoot</a:t>
                </a:r>
                <a:r>
                  <a:rPr lang="en-US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en-US" sz="700" dirty="0" err="1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Solarfarms</a:t>
                </a:r>
                <a:endParaRPr lang="en-US" sz="7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Acquirer: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Aries Renewables</a:t>
                </a:r>
              </a:p>
              <a:p>
                <a:r>
                  <a:rPr lang="en-GB" sz="700" b="1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14.2 crore ~(USD 1.73 million)</a:t>
                </a:r>
                <a:endPara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B6D4FAEA-1805-40A6-B1E8-4E547E06252E}"/>
                  </a:ext>
                </a:extLst>
              </p:cNvPr>
              <p:cNvSpPr txBox="1"/>
              <p:nvPr/>
            </p:nvSpPr>
            <p:spPr>
              <a:xfrm>
                <a:off x="1213197" y="1331033"/>
                <a:ext cx="4224097" cy="900369"/>
              </a:xfrm>
              <a:prstGeom prst="roundRect">
                <a:avLst/>
              </a:prstGeom>
              <a:solidFill>
                <a:srgbClr val="575756"/>
              </a:solidFill>
            </p:spPr>
            <p:txBody>
              <a:bodyPr wrap="square" lIns="45720" rIns="4572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Debt Investment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Target: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SJVN Green Energy Ltd. 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Investor: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IREDA</a:t>
                </a:r>
              </a:p>
              <a:p>
                <a:r>
                  <a:rPr lang="en-GB" sz="700" b="1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Amount: </a:t>
                </a:r>
                <a:r>
                  <a:rPr lang="en-GB" sz="700" dirty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INR 4,445 crore ~(USD 537 million)</a:t>
                </a:r>
                <a:endPara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20" name="Text Placeholder 5">
                <a:extLst>
                  <a:ext uri="{FF2B5EF4-FFF2-40B4-BE49-F238E27FC236}">
                    <a16:creationId xmlns:a16="http://schemas.microsoft.com/office/drawing/2014/main" id="{8AAB1AD4-1FE8-4C4B-96C5-715A667C8E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73220" y="3278826"/>
                <a:ext cx="1094469" cy="247738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November</a:t>
                </a:r>
              </a:p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2022</a:t>
                </a:r>
              </a:p>
            </p:txBody>
          </p:sp>
          <p:sp>
            <p:nvSpPr>
              <p:cNvPr id="121" name="Text Placeholder 5">
                <a:extLst>
                  <a:ext uri="{FF2B5EF4-FFF2-40B4-BE49-F238E27FC236}">
                    <a16:creationId xmlns:a16="http://schemas.microsoft.com/office/drawing/2014/main" id="{56D12284-4BA1-45C8-B773-AC808886E7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8616" y="4091633"/>
                <a:ext cx="1189866" cy="303280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October 2022</a:t>
                </a:r>
              </a:p>
            </p:txBody>
          </p:sp>
          <p:sp>
            <p:nvSpPr>
              <p:cNvPr id="122" name="Text Placeholder 5">
                <a:extLst>
                  <a:ext uri="{FF2B5EF4-FFF2-40B4-BE49-F238E27FC236}">
                    <a16:creationId xmlns:a16="http://schemas.microsoft.com/office/drawing/2014/main" id="{F7779DA7-8C79-4279-AD00-38B155036D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68616" y="4860176"/>
                <a:ext cx="1189865" cy="285305"/>
              </a:xfrm>
              <a:prstGeom prst="rect">
                <a:avLst/>
              </a:prstGeom>
              <a:noFill/>
              <a:ln w="12700">
                <a:noFill/>
                <a:prstDash val="dash"/>
              </a:ln>
            </p:spPr>
            <p:txBody>
              <a:bodyPr wrap="square" lIns="91440" tIns="45720" rIns="91440" bIns="45720"/>
              <a:lstStyle>
                <a:lvl1pPr marL="0" indent="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defRPr lang="en-US" sz="14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18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4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2pPr>
                <a:lvl3pPr marL="36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3pPr>
                <a:lvl4pPr marL="540000" indent="-180000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•"/>
                  <a:defRPr lang="en-US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4pPr>
                <a:lvl5pPr marL="720000" indent="-179388" algn="l" defTabSz="957263" rtl="0" eaLnBrk="1" fontAlgn="base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charset="0"/>
                  <a:buChar char="‒"/>
                  <a:defRPr lang="en-GB" sz="1200" kern="1200">
                    <a:solidFill>
                      <a:schemeClr val="tx2"/>
                    </a:solidFill>
                    <a:latin typeface="+mn-lt"/>
                    <a:ea typeface="+mj-ea"/>
                    <a:cs typeface="+mj-cs"/>
                  </a:defRPr>
                </a:lvl5pPr>
                <a:lvl6pPr marL="90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08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26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440000" indent="-180000" algn="l" defTabSz="859512" rtl="0" eaLnBrk="1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Font typeface="Arial" pitchFamily="34" charset="0"/>
                  <a:buChar char="‒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 algn="r">
                  <a:spcBef>
                    <a:spcPts val="0"/>
                  </a:spcBef>
                  <a:spcAft>
                    <a:spcPts val="300"/>
                  </a:spcAft>
                  <a:buNone/>
                </a:pPr>
                <a:r>
                  <a:rPr lang="en-US" sz="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October 2022</a:t>
                </a:r>
              </a:p>
            </p:txBody>
          </p:sp>
        </p:grpSp>
        <p:sp>
          <p:nvSpPr>
            <p:cNvPr id="76" name="Text Placeholder 5">
              <a:extLst>
                <a:ext uri="{FF2B5EF4-FFF2-40B4-BE49-F238E27FC236}">
                  <a16:creationId xmlns:a16="http://schemas.microsoft.com/office/drawing/2014/main" id="{47DC2E91-68BB-499B-A547-E357715349E9}"/>
                </a:ext>
              </a:extLst>
            </p:cNvPr>
            <p:cNvSpPr txBox="1">
              <a:spLocks/>
            </p:cNvSpPr>
            <p:nvPr/>
          </p:nvSpPr>
          <p:spPr>
            <a:xfrm>
              <a:off x="58954" y="1578339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2022</a:t>
              </a:r>
            </a:p>
          </p:txBody>
        </p:sp>
        <p:sp>
          <p:nvSpPr>
            <p:cNvPr id="77" name="Text Placeholder 5">
              <a:extLst>
                <a:ext uri="{FF2B5EF4-FFF2-40B4-BE49-F238E27FC236}">
                  <a16:creationId xmlns:a16="http://schemas.microsoft.com/office/drawing/2014/main" id="{8618B96B-2EE1-49D6-91E2-F8ED9EBD0E6F}"/>
                </a:ext>
              </a:extLst>
            </p:cNvPr>
            <p:cNvSpPr txBox="1">
              <a:spLocks/>
            </p:cNvSpPr>
            <p:nvPr/>
          </p:nvSpPr>
          <p:spPr>
            <a:xfrm>
              <a:off x="58954" y="1078231"/>
              <a:ext cx="740698" cy="18270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December</a:t>
              </a:r>
            </a:p>
            <a:p>
              <a:pPr marL="0" lvl="1" indent="0" algn="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2022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0483299-3DEE-4EED-AEA4-E8D1C13B3ECC}"/>
                </a:ext>
              </a:extLst>
            </p:cNvPr>
            <p:cNvSpPr txBox="1"/>
            <p:nvPr/>
          </p:nvSpPr>
          <p:spPr>
            <a:xfrm>
              <a:off x="999563" y="3382829"/>
              <a:ext cx="2866390" cy="664012"/>
            </a:xfrm>
            <a:prstGeom prst="roundRect">
              <a:avLst/>
            </a:prstGeom>
            <a:solidFill>
              <a:srgbClr val="575756"/>
            </a:solidFill>
          </p:spPr>
          <p:txBody>
            <a:bodyPr wrap="square" lIns="45720" rIns="45720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Investment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Target: </a:t>
              </a:r>
              <a:r>
                <a:rPr lang="en-GB" sz="70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Waaree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Energies Ltd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Investor: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</a:t>
              </a:r>
            </a:p>
            <a:p>
              <a:r>
                <a:rPr lang="en-GB" sz="7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Amount: </a:t>
              </a:r>
              <a:r>
                <a:rPr lang="en-GB" sz="7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INR 1,000 crore ~(USD 122.4 million)</a:t>
              </a:r>
            </a:p>
          </p:txBody>
        </p:sp>
      </p:grpSp>
      <p:sp>
        <p:nvSpPr>
          <p:cNvPr id="135" name="Text Placeholder 3">
            <a:extLst>
              <a:ext uri="{FF2B5EF4-FFF2-40B4-BE49-F238E27FC236}">
                <a16:creationId xmlns:a16="http://schemas.microsoft.com/office/drawing/2014/main" id="{43CE9CB5-A4CF-431B-9D4E-2D4193B63579}"/>
              </a:ext>
            </a:extLst>
          </p:cNvPr>
          <p:cNvSpPr txBox="1">
            <a:spLocks/>
          </p:cNvSpPr>
          <p:nvPr/>
        </p:nvSpPr>
        <p:spPr>
          <a:xfrm>
            <a:off x="64562" y="4609306"/>
            <a:ext cx="3906029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CEEW-CEF Compilation. </a:t>
            </a:r>
          </a:p>
        </p:txBody>
      </p:sp>
    </p:spTree>
    <p:extLst>
      <p:ext uri="{BB962C8B-B14F-4D97-AF65-F5344CB8AC3E}">
        <p14:creationId xmlns:p14="http://schemas.microsoft.com/office/powerpoint/2010/main" val="3430464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8E1358D-7512-A846-9A33-83B4D995D0D5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>
                <a:solidFill>
                  <a:schemeClr val="accent2"/>
                </a:solidFill>
              </a:rPr>
              <a:t>most RE stocks trended downwards </a:t>
            </a:r>
            <a:br>
              <a:rPr lang="en-US" sz="1200" dirty="0">
                <a:solidFill>
                  <a:schemeClr val="accent2"/>
                </a:solidFill>
              </a:rPr>
            </a:b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30032" y="4584486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  <a:hlinkClick r:id="rId3"/>
              </a:rPr>
              <a:t>Money Control.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</a:p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Note: </a:t>
            </a:r>
            <a:r>
              <a:rPr lang="en-US" sz="700" i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chemeClr val="bg1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Share prices are the last traded value in each month.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4253948" y="944463"/>
            <a:ext cx="2066828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96951" y="88255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Google Shape;100;p20"/>
          <p:cNvSpPr txBox="1"/>
          <p:nvPr/>
        </p:nvSpPr>
        <p:spPr>
          <a:xfrm>
            <a:off x="6554363" y="520770"/>
            <a:ext cx="2445620" cy="4144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Q3 FY23, most listed RE stocks (except Suzlon Energy) trended downwards, whereas the Sensex was up by 7% in December 2022 (vs September 2022).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price of RE developer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Adani Green Energy was down by 14%, and that of Sterling and Wilson was down by 13% as of December 2022 (vs September 2022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). </a:t>
            </a:r>
          </a:p>
          <a:p>
            <a:pPr>
              <a:spcBef>
                <a:spcPts val="700"/>
              </a:spcBef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price of wind developer–manufacturers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Inox Wind was down by 26%, whereas Suzlon Energy’s share price was up by 20% in December 2022 (vs September 2022).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October 2022, Suzlon announced Q2 FY23 results with a consolidated net profit of INR 56.47 crore and its INR 1,200 crore rights issue (October 2022) was oversubscribed by 1.8 times.</a:t>
            </a:r>
          </a:p>
          <a:p>
            <a:pPr>
              <a:spcBef>
                <a:spcPts val="700"/>
              </a:spcBef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share price of 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Borosil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Renewables,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which holds a near monopoly position in India’s solar panel glass manufacturing,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was down by 12% at the end of Q3 FY23 (vs Q2 FY23). </a:t>
            </a: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</a:pP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</a:pP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D3A509AF-2015-4A0D-8B81-43F3E96EA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968253"/>
              </p:ext>
            </p:extLst>
          </p:nvPr>
        </p:nvGraphicFramePr>
        <p:xfrm>
          <a:off x="254315" y="693994"/>
          <a:ext cx="6066461" cy="379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1E180C7C-762C-414E-B358-564F3992F17B}"/>
              </a:ext>
            </a:extLst>
          </p:cNvPr>
          <p:cNvSpPr txBox="1">
            <a:spLocks/>
          </p:cNvSpPr>
          <p:nvPr/>
        </p:nvSpPr>
        <p:spPr>
          <a:xfrm>
            <a:off x="5125830" y="3965757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Left Bracket 44">
            <a:extLst>
              <a:ext uri="{FF2B5EF4-FFF2-40B4-BE49-F238E27FC236}">
                <a16:creationId xmlns:a16="http://schemas.microsoft.com/office/drawing/2014/main" id="{EE5752CA-3197-47D2-AF9B-A35C85EC7F80}"/>
              </a:ext>
            </a:extLst>
          </p:cNvPr>
          <p:cNvSpPr/>
          <p:nvPr/>
        </p:nvSpPr>
        <p:spPr>
          <a:xfrm rot="16200000">
            <a:off x="5385439" y="3767882"/>
            <a:ext cx="34350" cy="401725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015877E1-C2DD-4F03-B557-97C548CAAE3A}"/>
              </a:ext>
            </a:extLst>
          </p:cNvPr>
          <p:cNvSpPr txBox="1">
            <a:spLocks/>
          </p:cNvSpPr>
          <p:nvPr/>
        </p:nvSpPr>
        <p:spPr>
          <a:xfrm>
            <a:off x="5583667" y="3965756"/>
            <a:ext cx="568200" cy="20492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0DC97254-050B-4D04-9C1E-0C20DE428AFC}"/>
              </a:ext>
            </a:extLst>
          </p:cNvPr>
          <p:cNvSpPr/>
          <p:nvPr/>
        </p:nvSpPr>
        <p:spPr>
          <a:xfrm rot="16200000">
            <a:off x="5816383" y="3765874"/>
            <a:ext cx="34350" cy="405742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233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5DB21337-212C-4AEF-A216-EE70B79CE3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505357"/>
              </p:ext>
            </p:extLst>
          </p:nvPr>
        </p:nvGraphicFramePr>
        <p:xfrm>
          <a:off x="257442" y="695023"/>
          <a:ext cx="6059981" cy="381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87C8ABC9-073F-4A30-9615-BFE69B00CE23}"/>
              </a:ext>
            </a:extLst>
          </p:cNvPr>
          <p:cNvSpPr txBox="1">
            <a:spLocks/>
          </p:cNvSpPr>
          <p:nvPr/>
        </p:nvSpPr>
        <p:spPr>
          <a:xfrm>
            <a:off x="5812592" y="4038171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E0F455F0-3DB5-41A5-94A5-3577FCF41CE3}"/>
              </a:ext>
            </a:extLst>
          </p:cNvPr>
          <p:cNvSpPr txBox="1">
            <a:spLocks/>
          </p:cNvSpPr>
          <p:nvPr/>
        </p:nvSpPr>
        <p:spPr>
          <a:xfrm>
            <a:off x="5345377" y="4038171"/>
            <a:ext cx="568200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i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</a:t>
            </a:r>
            <a:endParaRPr lang="en-US" sz="700" i="1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C7DC389-F753-5246-AF0C-89B5FBA6F81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35993" y="4584487"/>
            <a:ext cx="5951652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Reserve Bank of India, State Bank of India, Trading Economics, Money Control and BondEvalue. </a:t>
            </a:r>
            <a:b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IN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 prices are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last traded value in each month;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Current yield.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N" sz="700" i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2624667" y="811644"/>
            <a:ext cx="369610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90618" y="749731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Google Shape;100;p20"/>
          <p:cNvSpPr txBox="1"/>
          <p:nvPr/>
        </p:nvSpPr>
        <p:spPr>
          <a:xfrm>
            <a:off x="6554362" y="534946"/>
            <a:ext cx="2541871" cy="4063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  <a:endParaRPr lang="en-IN" sz="800" b="1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November 2022,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4"/>
              </a:rPr>
              <a:t>Ministry of Finance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800" b="1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MoF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 approved India’s sovereign green bonds framework.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The core components of the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framework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are around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use of proceeds, project evaluation and selection, management of proceeds and reporting.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the previous quarter, the Government of India announced its plans to borrow INR 16,000 crores (USD 1.94 billion) through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hlinkClick r:id="rId6"/>
              </a:rPr>
              <a:t>sovereign green bonds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SGrBs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) in the second half of the fiscal year 2022-23.</a:t>
            </a:r>
            <a:endParaRPr lang="en-US" sz="800" b="1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December 2022, the Reserve Bank of India (RBI) increased the policy repo rate from 5.9% to 6.25%.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In the previous quarter, the policy repo rate was increased twice.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Key bond yields in India, including the 10-year treasury bond yield, slightly fluctuated over the quarter after witnessing a continued uptick in the previous quarter. 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9" name="TextBox 2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8" name="Rounded Rectangle 1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5" name="Google Shape;99;p20">
            <a:extLst>
              <a:ext uri="{FF2B5EF4-FFF2-40B4-BE49-F238E27FC236}">
                <a16:creationId xmlns:a16="http://schemas.microsoft.com/office/drawing/2014/main" id="{C49E9269-692C-7149-9889-4518479CB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3746"/>
            <a:ext cx="8229600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Renewable energy finance: </a:t>
            </a:r>
            <a:r>
              <a:rPr lang="en-US" sz="1200" dirty="0" err="1">
                <a:solidFill>
                  <a:srgbClr val="0A9FD9"/>
                </a:solidFill>
              </a:rPr>
              <a:t>MoF</a:t>
            </a:r>
            <a:r>
              <a:rPr lang="en-US" sz="1200" dirty="0">
                <a:solidFill>
                  <a:srgbClr val="0A9FD9"/>
                </a:solidFill>
              </a:rPr>
              <a:t> approved the sovereign green bonds framework; another hike in the repo rate this quarter</a:t>
            </a:r>
            <a:endParaRPr sz="1200" dirty="0">
              <a:solidFill>
                <a:srgbClr val="0A9FD9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0EFCA865-4317-4DDF-8A41-DC2026CBA349}"/>
              </a:ext>
            </a:extLst>
          </p:cNvPr>
          <p:cNvSpPr/>
          <p:nvPr/>
        </p:nvSpPr>
        <p:spPr>
          <a:xfrm rot="16200000">
            <a:off x="5575603" y="3826540"/>
            <a:ext cx="33340" cy="427891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B53AD407-80C3-49C0-AC2E-C62E1E7B22E1}"/>
              </a:ext>
            </a:extLst>
          </p:cNvPr>
          <p:cNvSpPr/>
          <p:nvPr/>
        </p:nvSpPr>
        <p:spPr>
          <a:xfrm rot="16200000">
            <a:off x="6032852" y="3820390"/>
            <a:ext cx="34010" cy="440857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926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DA5153-EB4B-E34F-A968-CD105632D6A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oogle Shape;100;p20"/>
          <p:cNvSpPr txBox="1"/>
          <p:nvPr/>
        </p:nvSpPr>
        <p:spPr>
          <a:xfrm>
            <a:off x="6554363" y="520911"/>
            <a:ext cx="2333107" cy="4077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Two new energy storage tenders were announced in Q3 FY23.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This includes SECI’s pan India 1200 MW wind-solar with ESS (tranche VI) and AEML’s 1500 MW RE RTC tenders, whereas deadlines for multiple ESS tenders announced in the previous quarters have been extended.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However, NTPC Renewable Energy’s 500 MW/ 3000 MWh BESS tender and MSEDCL’s 250 MW RE with storage were concluded in this quarter.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Greenko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 quoted INR 2.79 million (USD 33,985) per MWh per year to win the NTPC Renewable Energy tender. NTPC and Ayana Renewables quoted INR 9.0/kWh for non-solar generation hours to win the MSEDCL’S tender.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endParaRPr lang="en-US" sz="800" dirty="0">
              <a:solidFill>
                <a:srgbClr val="575756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71137" y="4744965"/>
            <a:ext cx="3249121" cy="32684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NTPC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RfS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document</a:t>
            </a:r>
            <a:r>
              <a:rPr lang="en-US" sz="700" i="1" strike="sngStrike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700" strike="sngStrike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9" name="TextBox 4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8" name="Rounded Rectangle 37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782AFC1D-15A9-3D4C-99E6-A8E8D6473CAD}"/>
              </a:ext>
            </a:extLst>
          </p:cNvPr>
          <p:cNvSpPr txBox="1">
            <a:spLocks/>
          </p:cNvSpPr>
          <p:nvPr/>
        </p:nvSpPr>
        <p:spPr>
          <a:xfrm>
            <a:off x="3468159" y="504322"/>
            <a:ext cx="3012189" cy="25673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India’s recent energy storage tenders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69157D76-ED5D-49B7-BA23-2BDE3A83A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22295"/>
              </p:ext>
            </p:extLst>
          </p:nvPr>
        </p:nvGraphicFramePr>
        <p:xfrm>
          <a:off x="3558845" y="800367"/>
          <a:ext cx="2778345" cy="334596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92373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49359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836613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</a:tblGrid>
              <a:tr h="488904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location &amp; tender issue 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Application &amp;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Details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3105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(AEML), December 2022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1500 MW, RE RTC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Q3 FY23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994504181"/>
                  </a:ext>
                </a:extLst>
              </a:tr>
              <a:tr h="440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(SECI), November 2022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1200 MW, Wind Solar Hybrid with ESS (Tranche VI)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Q3 FY23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261218703"/>
                  </a:ext>
                </a:extLst>
              </a:tr>
              <a:tr h="440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Pan India (SECI), September 2022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2250 MW, RE with storage (RTC III)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Q2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87409661"/>
                  </a:ext>
                </a:extLst>
              </a:tr>
              <a:tr h="440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Gujarat (GUVNL),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August 2022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MW/1000 MWh standalone BESS phase – I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Q2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366203015"/>
                  </a:ext>
                </a:extLst>
              </a:tr>
              <a:tr h="440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Maharashtra (MSEDCL), August 2022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 MW RE with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Q2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636041468"/>
                  </a:ext>
                </a:extLst>
              </a:tr>
              <a:tr h="4400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Gujarat (GUVNL),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June 2022</a:t>
                      </a:r>
                      <a:endParaRPr lang="en-IN" sz="7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500 MW RE/250 MWh ESS phase XV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Q1 FY23; deadline extended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184921194"/>
                  </a:ext>
                </a:extLst>
              </a:tr>
              <a:tr h="3259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7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Rajasthan (NTPC), April 2022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250 MW/500 MWh BESS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RfS</a:t>
                      </a:r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released in Q1 FY23</a:t>
                      </a: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993292457"/>
                  </a:ext>
                </a:extLst>
              </a:tr>
            </a:tbl>
          </a:graphicData>
        </a:graphic>
      </p:graphicFrame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D90B473B-E888-4533-9470-EEB0E9D656E5}"/>
              </a:ext>
            </a:extLst>
          </p:cNvPr>
          <p:cNvSpPr txBox="1">
            <a:spLocks/>
          </p:cNvSpPr>
          <p:nvPr/>
        </p:nvSpPr>
        <p:spPr>
          <a:xfrm>
            <a:off x="3468159" y="4206214"/>
            <a:ext cx="3012189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RfS = request for selection; AEML =  Adani Electricity Mumbai Ltd.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Google Shape;99;p20">
            <a:extLst>
              <a:ext uri="{FF2B5EF4-FFF2-40B4-BE49-F238E27FC236}">
                <a16:creationId xmlns:a16="http://schemas.microsoft.com/office/drawing/2014/main" id="{66B6D574-B089-FFA7-FF7C-DD22E923D214}"/>
              </a:ext>
            </a:extLst>
          </p:cNvPr>
          <p:cNvSpPr txBox="1">
            <a:spLocks/>
          </p:cNvSpPr>
          <p:nvPr/>
        </p:nvSpPr>
        <p:spPr>
          <a:xfrm>
            <a:off x="457200" y="125170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Energy storage: </a:t>
            </a:r>
            <a:r>
              <a:rPr lang="en-US" sz="1200" dirty="0">
                <a:solidFill>
                  <a:srgbClr val="0A9FD9"/>
                </a:solidFill>
              </a:rPr>
              <a:t>two energy storage auctions concluded, and two new tenders were announced in this quarter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2C9C80F-A9D3-4936-ADF6-19C0DA7C4B6B}"/>
              </a:ext>
            </a:extLst>
          </p:cNvPr>
          <p:cNvGrpSpPr/>
          <p:nvPr/>
        </p:nvGrpSpPr>
        <p:grpSpPr>
          <a:xfrm>
            <a:off x="185803" y="518279"/>
            <a:ext cx="3344291" cy="4157371"/>
            <a:chOff x="185803" y="518279"/>
            <a:chExt cx="3344291" cy="4157371"/>
          </a:xfrm>
        </p:grpSpPr>
        <p:sp>
          <p:nvSpPr>
            <p:cNvPr id="44" name="Text Placeholder 5">
              <a:extLst>
                <a:ext uri="{FF2B5EF4-FFF2-40B4-BE49-F238E27FC236}">
                  <a16:creationId xmlns:a16="http://schemas.microsoft.com/office/drawing/2014/main" id="{B014B764-47A7-4254-8874-B31B6331E67A}"/>
                </a:ext>
              </a:extLst>
            </p:cNvPr>
            <p:cNvSpPr txBox="1">
              <a:spLocks/>
            </p:cNvSpPr>
            <p:nvPr/>
          </p:nvSpPr>
          <p:spPr>
            <a:xfrm>
              <a:off x="185803" y="518279"/>
              <a:ext cx="3344291" cy="391838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rgbClr val="575756"/>
                  </a:solidFill>
                  <a:latin typeface="Open Sans"/>
                  <a:ea typeface="Open Sans"/>
                  <a:cs typeface="Open Sans"/>
                </a:rPr>
                <a:t>NTPC’s 500 MW/3000 MWh Energy Storage System (ESS)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CAE69BB-3462-4003-A72E-B467262E2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54" y="1027070"/>
              <a:ext cx="741458" cy="3637632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NTPC’s 500 MW/3000 MWh ESS</a:t>
              </a:r>
            </a:p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(December 2022),</a:t>
              </a:r>
            </a:p>
            <a:p>
              <a:pPr defTabSz="957998" fontAlgn="b">
                <a:defRPr/>
              </a:pP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Pan India.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A84D524-5D1A-4509-B744-C8E7D3CB2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111" y="1038018"/>
              <a:ext cx="2387622" cy="363763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lIns="36000" tIns="36000" rIns="36000" bIns="36000" anchor="ctr"/>
            <a:lstStyle/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January 2022, NTPC Renewable Energy Limited announced a tender to meet its ESS requirement to complement wind/solar for RE RTC (round-the-clock) generation profile.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conversion loss (CL) of the energy storage projects shall not be more than 25%, and the minimum annual availability of the project should be 95%.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terms of round-trip efficiency, a minimum round-trip efficiency of 75% for each charging-discharging cycle is expected.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 December 2022, </a:t>
              </a:r>
              <a:r>
                <a:rPr lang="en-US" sz="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Greenko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won the entire capacity of 3000 MWh ESS. </a:t>
              </a:r>
              <a:r>
                <a:rPr lang="en-US" sz="800" dirty="0" err="1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Greenko</a:t>
              </a: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proposed using pumped hydro energy storage (PHES) technology for this project.</a:t>
              </a:r>
            </a:p>
            <a:p>
              <a:pPr marL="171450" indent="-171450" defTabSz="957998" fontAlgn="b">
                <a:spcAft>
                  <a:spcPts val="4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80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bid price was quoted at INR 2.79 million (USD 33,985) per MWh per year.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818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E7A4BAA-EF14-BE45-B7F7-F107C8DBE7C1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Google Shape;100;p20"/>
          <p:cNvSpPr txBox="1"/>
          <p:nvPr/>
        </p:nvSpPr>
        <p:spPr>
          <a:xfrm>
            <a:off x="6554363" y="519840"/>
            <a:ext cx="2333107" cy="415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EV sales continued to grow in Q3 FY23, with an increase of 30% compared to Q2 FY23 and a gain of 156% compared to the same quarter in the previous fiscal year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</a:rPr>
              <a:t>. EV sales were above one lakh in all three months of this quarter. For Q3 FY23, the share of EVs in overall vehicles sale stood at 5.36%.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Ministry of Heavy Industries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(MHI), w.e.f. October 2022, decided to implement an application programming interface (API) to ensure fulfilment of minimum local value addition criteria from 2W EV original equipment manufacturers (OEMs).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addition, in November 2022,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MHI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released the guidelines on the testing parameter of EVs incentivised under FAME-II and PLI schemes.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OEMs with the highest EV sales* in Q3 FY23 were: </a:t>
            </a:r>
          </a:p>
          <a:p>
            <a:pPr marL="171450" lvl="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2W: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Ola Electric (50,036), Okinawa (29,286) and Ampere (26,735)</a:t>
            </a:r>
          </a:p>
          <a:p>
            <a:pPr marL="171450" lvl="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3W: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YC Electric Vehicle (8,594), </a:t>
            </a:r>
            <a:r>
              <a:rPr lang="en-IN" sz="800" dirty="0" err="1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Saera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Electric (5,830), Mahindra REVA Electric Vehicles (4,991)</a:t>
            </a:r>
          </a:p>
          <a:p>
            <a:pPr marL="171450" lvl="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4W**: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Tata Motors (9,100), MG Motors (1,609) and Hyundai Motors (263)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200059" y="4767049"/>
            <a:ext cx="7768697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 (includes only registered vehicles, unregistered vehicles include low-speed vehicles (&lt; 25 km/hr), e-rickshaws (three-wheelers) and electric two-wheelers), Electric Mobility Dashboard (2021), CEEW Centre for Energy Finance. #As of Q3 FY23; * Based on sales data up to Q3 FY23; **4W represents Light motor vehicles and Light passenger vehicles.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209800" y="916111"/>
            <a:ext cx="41109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96951" y="854198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8" name="Rectangle 37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9" name="TextBox 38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1" name="Rounded Rectangle 2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E8DD2258-9729-E048-3F95-EA90147C4EB8}"/>
              </a:ext>
            </a:extLst>
          </p:cNvPr>
          <p:cNvSpPr txBox="1">
            <a:spLocks/>
          </p:cNvSpPr>
          <p:nvPr/>
        </p:nvSpPr>
        <p:spPr>
          <a:xfrm>
            <a:off x="457200" y="123746"/>
            <a:ext cx="8229600" cy="48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Electric mobility: </a:t>
            </a:r>
            <a:r>
              <a:rPr lang="en-US" sz="1200" dirty="0">
                <a:solidFill>
                  <a:srgbClr val="0A9FD9"/>
                </a:solidFill>
              </a:rPr>
              <a:t>EV sales increased by 30% in Q3 FY23 vs Q2 FY23; the share of EV in overall vehicle sales stood at 5.36%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62F723-E60F-4D1D-8891-82E3D3BF2087}"/>
              </a:ext>
            </a:extLst>
          </p:cNvPr>
          <p:cNvGrpSpPr/>
          <p:nvPr/>
        </p:nvGrpSpPr>
        <p:grpSpPr>
          <a:xfrm>
            <a:off x="232482" y="718162"/>
            <a:ext cx="6132409" cy="4016590"/>
            <a:chOff x="256530" y="718162"/>
            <a:chExt cx="6132409" cy="4016590"/>
          </a:xfrm>
        </p:grpSpPr>
        <p:graphicFrame>
          <p:nvGraphicFramePr>
            <p:cNvPr id="30" name="Chart 29">
              <a:extLst>
                <a:ext uri="{FF2B5EF4-FFF2-40B4-BE49-F238E27FC236}">
                  <a16:creationId xmlns:a16="http://schemas.microsoft.com/office/drawing/2014/main" id="{73467973-20F1-4708-AF78-92CDAA613DC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603496390"/>
                </p:ext>
              </p:extLst>
            </p:nvPr>
          </p:nvGraphicFramePr>
          <p:xfrm>
            <a:off x="256530" y="718162"/>
            <a:ext cx="6132409" cy="40165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31" name="Chart 30">
              <a:extLst>
                <a:ext uri="{FF2B5EF4-FFF2-40B4-BE49-F238E27FC236}">
                  <a16:creationId xmlns:a16="http://schemas.microsoft.com/office/drawing/2014/main" id="{112D8081-CE59-4CA2-8B17-48D1E2AE7A6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12707038"/>
                </p:ext>
              </p:extLst>
            </p:nvPr>
          </p:nvGraphicFramePr>
          <p:xfrm>
            <a:off x="911914" y="1098930"/>
            <a:ext cx="3000865" cy="17406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5297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ctrTitle" idx="4294967295"/>
          </p:nvPr>
        </p:nvSpPr>
        <p:spPr>
          <a:xfrm>
            <a:off x="457200" y="137379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9600" dirty="0"/>
              <a:t>Thank you</a:t>
            </a:r>
            <a:endParaRPr sz="9600" dirty="0"/>
          </a:p>
        </p:txBody>
      </p:sp>
      <p:sp>
        <p:nvSpPr>
          <p:cNvPr id="379" name="Google Shape;379;p42"/>
          <p:cNvSpPr txBox="1">
            <a:spLocks noGrp="1"/>
          </p:cNvSpPr>
          <p:nvPr>
            <p:ph type="body" idx="4294967295"/>
          </p:nvPr>
        </p:nvSpPr>
        <p:spPr>
          <a:xfrm>
            <a:off x="457200" y="2698567"/>
            <a:ext cx="7006856" cy="619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" dirty="0"/>
              <a:t>You can find us at </a:t>
            </a:r>
            <a:r>
              <a:rPr lang="en-IN" dirty="0"/>
              <a:t>cef.ceew.in | @CEEW_CEF</a:t>
            </a:r>
          </a:p>
        </p:txBody>
      </p:sp>
      <p:sp>
        <p:nvSpPr>
          <p:cNvPr id="380" name="Google Shape;380;p42"/>
          <p:cNvSpPr/>
          <p:nvPr/>
        </p:nvSpPr>
        <p:spPr>
          <a:xfrm>
            <a:off x="581050" y="2522531"/>
            <a:ext cx="6613648" cy="1201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9E986E-6DCA-46DF-95C5-67EB2796B8B8}"/>
              </a:ext>
            </a:extLst>
          </p:cNvPr>
          <p:cNvSpPr txBox="1"/>
          <p:nvPr/>
        </p:nvSpPr>
        <p:spPr>
          <a:xfrm>
            <a:off x="457198" y="3524818"/>
            <a:ext cx="8390423" cy="129266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Authors</a:t>
            </a:r>
          </a:p>
          <a:p>
            <a:pPr marL="0" lvl="0" indent="0">
              <a:buNone/>
            </a:pPr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Ruchita Shah (ruchita.shah@ceew.in)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Meghna Nair (meghna.nair@ceew.in)</a:t>
            </a:r>
          </a:p>
          <a:p>
            <a:pPr marL="0" lvl="0" indent="0">
              <a:buNone/>
            </a:pPr>
            <a:endParaRPr lang="en-IN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r>
              <a:rPr lang="en-IN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Reviewer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Gagan Sidhu (gagan.sidhu@ceew.in)</a:t>
            </a:r>
          </a:p>
          <a:p>
            <a:r>
              <a:rPr lang="en-IN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Vaibhav Pratap Singh (vaibhav.singh@ceew.in)</a:t>
            </a:r>
            <a:endParaRPr lang="en-IN" sz="1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0" indent="0">
              <a:buNone/>
            </a:pPr>
            <a:endParaRPr lang="en-IN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089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193042"/>
            <a:ext cx="8229600" cy="2389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IN" sz="1200" dirty="0">
                <a:solidFill>
                  <a:srgbClr val="0A9FD9"/>
                </a:solidFill>
              </a:rPr>
              <a:t>Green bond issuances</a:t>
            </a:r>
            <a:endParaRPr sz="1200" dirty="0">
              <a:solidFill>
                <a:srgbClr val="0A9FD9"/>
              </a:solidFill>
              <a:highlight>
                <a:srgbClr val="FFFF00"/>
              </a:highlight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360A977-9629-CC46-AD9C-DEB07F225895}"/>
              </a:ext>
            </a:extLst>
          </p:cNvPr>
          <p:cNvSpPr txBox="1">
            <a:spLocks/>
          </p:cNvSpPr>
          <p:nvPr/>
        </p:nvSpPr>
        <p:spPr>
          <a:xfrm>
            <a:off x="161612" y="4744965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sp>
        <p:nvSpPr>
          <p:cNvPr id="26" name="Rectangle 2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extBox 27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4" name="Rounded Rectangle 13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13AD386-C6F4-4FCF-BBAE-1ADE7E05D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226213"/>
              </p:ext>
            </p:extLst>
          </p:nvPr>
        </p:nvGraphicFramePr>
        <p:xfrm>
          <a:off x="241006" y="524540"/>
          <a:ext cx="8658526" cy="422042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507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917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3148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2100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460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568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9438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  <a:endParaRPr lang="en-US" sz="12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Avaada Energy 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192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Energy storage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Refinance 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existing debt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and fund the capital expenditures at asset level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821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2022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debt and fund capital expenditure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379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Adani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Ba3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Fund equity portion of capital expenditure for under-construction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8654301"/>
                  </a:ext>
                </a:extLst>
              </a:tr>
              <a:tr h="2529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Azure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414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higher cost green bond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2307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Acme Solar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334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4.70%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Vector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6.49%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AAA (CRISIL, 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Refinance existing high-cost debt of solar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i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JSW Hydro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707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Hydro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(EXP)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Repayment of existing green project-related rupee-denominated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2427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April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  <a:tr h="3110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3.85%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Redemption of previous fund raise</a:t>
                      </a:r>
                      <a:endParaRPr lang="en-US" sz="800" b="0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3793081"/>
                  </a:ext>
                </a:extLst>
              </a:tr>
              <a:tr h="2883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March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Hero Future Energies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2628707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  <a:endParaRPr lang="en-US" sz="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460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4.00%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2646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016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21977-279F-B640-A7C7-8FB0C1D6B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sp>
        <p:nvSpPr>
          <p:cNvPr id="5" name="Google Shape;99;p20">
            <a:extLst>
              <a:ext uri="{FF2B5EF4-FFF2-40B4-BE49-F238E27FC236}">
                <a16:creationId xmlns:a16="http://schemas.microsoft.com/office/drawing/2014/main" id="{88E31F06-8AF7-C946-81DB-34D16E797302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I: </a:t>
            </a:r>
            <a:r>
              <a:rPr lang="en-US" sz="1200" dirty="0">
                <a:solidFill>
                  <a:srgbClr val="0A9FD9"/>
                </a:solidFill>
              </a:rPr>
              <a:t>Green bond issuances </a:t>
            </a:r>
            <a:endParaRPr lang="en-US" sz="1200" dirty="0">
              <a:solidFill>
                <a:srgbClr val="0A9FD9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276B-F5FE-0243-98B3-A1857E24AED4}"/>
              </a:ext>
            </a:extLst>
          </p:cNvPr>
          <p:cNvSpPr txBox="1">
            <a:spLocks/>
          </p:cNvSpPr>
          <p:nvPr/>
        </p:nvSpPr>
        <p:spPr>
          <a:xfrm>
            <a:off x="161612" y="4774225"/>
            <a:ext cx="3249121" cy="36512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Climate Bonds Initiative and company press releases.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67B9F8-26A9-A94A-9246-8DDA8516BCF6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342D463-BD81-F54A-B49D-4C0BA3022B51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48E451-1451-6B4D-9224-6A2F18654CA3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BC5FCF-4418-A54C-9ACF-224676AD525E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CA7C5227-0895-5449-831B-9A3A9D70E5C6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9C749BE-4973-9147-A8E6-4F75B194E427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8F15D7A-706E-DE4F-AA22-181947AE00A5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4C9AA257-B143-E64C-8A50-7CFEDBA54A81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B1872F3-A36F-2840-8DE7-51EDF4B2619B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B1E71E-21BA-4A4D-8825-9ACB849EF165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E0DE9E7-0945-4941-8A43-2CD1E8C1BE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844296"/>
              </p:ext>
            </p:extLst>
          </p:nvPr>
        </p:nvGraphicFramePr>
        <p:xfrm>
          <a:off x="241006" y="524545"/>
          <a:ext cx="8658526" cy="427074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860507">
                  <a:extLst>
                    <a:ext uri="{9D8B030D-6E8A-4147-A177-3AD203B41FA5}">
                      <a16:colId xmlns:a16="http://schemas.microsoft.com/office/drawing/2014/main" val="3324511095"/>
                    </a:ext>
                  </a:extLst>
                </a:gridCol>
                <a:gridCol w="1032917">
                  <a:extLst>
                    <a:ext uri="{9D8B030D-6E8A-4147-A177-3AD203B41FA5}">
                      <a16:colId xmlns:a16="http://schemas.microsoft.com/office/drawing/2014/main" val="2145987011"/>
                    </a:ext>
                  </a:extLst>
                </a:gridCol>
                <a:gridCol w="906758">
                  <a:extLst>
                    <a:ext uri="{9D8B030D-6E8A-4147-A177-3AD203B41FA5}">
                      <a16:colId xmlns:a16="http://schemas.microsoft.com/office/drawing/2014/main" val="599864313"/>
                    </a:ext>
                  </a:extLst>
                </a:gridCol>
                <a:gridCol w="954068">
                  <a:extLst>
                    <a:ext uri="{9D8B030D-6E8A-4147-A177-3AD203B41FA5}">
                      <a16:colId xmlns:a16="http://schemas.microsoft.com/office/drawing/2014/main" val="740781778"/>
                    </a:ext>
                  </a:extLst>
                </a:gridCol>
                <a:gridCol w="1173148">
                  <a:extLst>
                    <a:ext uri="{9D8B030D-6E8A-4147-A177-3AD203B41FA5}">
                      <a16:colId xmlns:a16="http://schemas.microsoft.com/office/drawing/2014/main" val="1011207916"/>
                    </a:ext>
                  </a:extLst>
                </a:gridCol>
                <a:gridCol w="842100">
                  <a:extLst>
                    <a:ext uri="{9D8B030D-6E8A-4147-A177-3AD203B41FA5}">
                      <a16:colId xmlns:a16="http://schemas.microsoft.com/office/drawing/2014/main" val="4040661390"/>
                    </a:ext>
                  </a:extLst>
                </a:gridCol>
                <a:gridCol w="891460">
                  <a:extLst>
                    <a:ext uri="{9D8B030D-6E8A-4147-A177-3AD203B41FA5}">
                      <a16:colId xmlns:a16="http://schemas.microsoft.com/office/drawing/2014/main" val="770902494"/>
                    </a:ext>
                  </a:extLst>
                </a:gridCol>
                <a:gridCol w="1997568">
                  <a:extLst>
                    <a:ext uri="{9D8B030D-6E8A-4147-A177-3AD203B41FA5}">
                      <a16:colId xmlns:a16="http://schemas.microsoft.com/office/drawing/2014/main" val="3482742674"/>
                    </a:ext>
                  </a:extLst>
                </a:gridCol>
              </a:tblGrid>
              <a:tr h="44800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Company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Size (USD million)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Sector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Coupon rate (%)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Rating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Tenor (Years)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200" b="1" u="none" strike="noStrike" cap="none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Purpose</a:t>
                      </a:r>
                      <a:endParaRPr lang="en-US" sz="1200" b="1" i="0" u="none" strike="noStrike" cap="none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3640282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February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Continuum Green Energy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561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4.50%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BB+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5363153"/>
                  </a:ext>
                </a:extLst>
              </a:tr>
              <a:tr h="1910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CLP Wind Farms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b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Not available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AA (India Ratings)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 to 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5659201"/>
                  </a:ext>
                </a:extLst>
              </a:tr>
              <a:tr h="247381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325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5.375%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high-cost local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773466"/>
                  </a:ext>
                </a:extLst>
              </a:tr>
              <a:tr h="294873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January 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5.875%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BB-/Stable (Fitch) 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maturing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59468968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October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Adani Green Energy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362.5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4.625%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Repaying foreign currency loans and rupee borrowings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3770002"/>
                  </a:ext>
                </a:extLst>
              </a:tr>
              <a:tr h="2828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ReNew Power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6.67%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8557434"/>
                  </a:ext>
                </a:extLst>
              </a:tr>
              <a:tr h="2845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800" b="1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Greenko</a:t>
                      </a:r>
                      <a:endParaRPr lang="en-US" sz="800" b="1" i="0" u="none" strike="noStrike" cap="non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800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Solar and wind</a:t>
                      </a:r>
                      <a:endParaRPr kumimoji="0" lang="en-US" sz="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BB-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6.75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cap="non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Refinancing</a:t>
                      </a: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510845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Azure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5.65%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existing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1047958"/>
                  </a:ext>
                </a:extLst>
              </a:tr>
              <a:tr h="287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September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ReNew Power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6.45%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Ba2 (Moody's)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Capacity expansion and repaying high cost debt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5255711"/>
                  </a:ext>
                </a:extLst>
              </a:tr>
              <a:tr h="328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031472"/>
                  </a:ext>
                </a:extLst>
              </a:tr>
              <a:tr h="1220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August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6.25%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Ba1 (Moody’s)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3246452"/>
                  </a:ext>
                </a:extLst>
              </a:tr>
              <a:tr h="1995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July 2019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Greenko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450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Solar and wind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5.95%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BB (Fitch)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u="none" strike="noStrike" dirty="0">
                          <a:solidFill>
                            <a:srgbClr val="000000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Refinancing of solar and wind projects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0190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881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 Placeholder 3">
            <a:extLst>
              <a:ext uri="{FF2B5EF4-FFF2-40B4-BE49-F238E27FC236}">
                <a16:creationId xmlns:a16="http://schemas.microsoft.com/office/drawing/2014/main" id="{7F83373C-A139-4920-AFA7-C0D037E35B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75" y="4777350"/>
            <a:ext cx="548700" cy="2901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129" name="Slide Number Placeholder 3">
            <a:extLst>
              <a:ext uri="{FF2B5EF4-FFF2-40B4-BE49-F238E27FC236}">
                <a16:creationId xmlns:a16="http://schemas.microsoft.com/office/drawing/2014/main" id="{574569AA-B7E0-46D7-87D5-7C74265673F1}"/>
              </a:ext>
            </a:extLst>
          </p:cNvPr>
          <p:cNvSpPr txBox="1">
            <a:spLocks/>
          </p:cNvSpPr>
          <p:nvPr/>
        </p:nvSpPr>
        <p:spPr>
          <a:xfrm>
            <a:off x="8556775" y="4777350"/>
            <a:ext cx="54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 smtClean="0"/>
              <a:pPr/>
              <a:t>19</a:t>
            </a:fld>
            <a:endParaRPr lang="en" dirty="0"/>
          </a:p>
        </p:txBody>
      </p:sp>
      <p:sp>
        <p:nvSpPr>
          <p:cNvPr id="130" name="Google Shape;99;p20">
            <a:extLst>
              <a:ext uri="{FF2B5EF4-FFF2-40B4-BE49-F238E27FC236}">
                <a16:creationId xmlns:a16="http://schemas.microsoft.com/office/drawing/2014/main" id="{FE8C5427-0568-4462-B4A5-132A1674E0A4}"/>
              </a:ext>
            </a:extLst>
          </p:cNvPr>
          <p:cNvSpPr txBox="1">
            <a:spLocks/>
          </p:cNvSpPr>
          <p:nvPr/>
        </p:nvSpPr>
        <p:spPr>
          <a:xfrm>
            <a:off x="457200" y="193042"/>
            <a:ext cx="8229600" cy="23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ontserrat"/>
              <a:buNone/>
              <a:defRPr sz="3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rgbClr val="575756"/>
                </a:solidFill>
              </a:rPr>
              <a:t>Annexure II: </a:t>
            </a:r>
            <a:r>
              <a:rPr lang="en-US" sz="1200" dirty="0">
                <a:solidFill>
                  <a:srgbClr val="0A9FD9"/>
                </a:solidFill>
              </a:rPr>
              <a:t>Key electric mobility facts and figures 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A55E4F5-F483-4E18-A7CE-DEE58B14E68F}"/>
              </a:ext>
            </a:extLst>
          </p:cNvPr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658165C1-751D-4466-BF94-CBF05B059663}"/>
              </a:ext>
            </a:extLst>
          </p:cNvPr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51345BED-5BF3-4E8A-998B-6E85F809177B}"/>
              </a:ext>
            </a:extLst>
          </p:cNvPr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34" name="Rounded Rectangle 8">
              <a:extLst>
                <a:ext uri="{FF2B5EF4-FFF2-40B4-BE49-F238E27FC236}">
                  <a16:creationId xmlns:a16="http://schemas.microsoft.com/office/drawing/2014/main" id="{B0B86ACE-A389-4958-83DF-A9DBCC429F68}"/>
                </a:ext>
              </a:extLst>
            </p:cNvPr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C45AF273-5F67-4A76-A971-9E6DD4F0C4D6}"/>
                </a:ext>
              </a:extLst>
            </p:cNvPr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B8BF093B-D00F-441A-96B3-6EB22358D89E}"/>
                  </a:ext>
                </a:extLst>
              </p:cNvPr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46EDC0A3-A1D5-45A9-8270-8BB8210B7C80}"/>
                  </a:ext>
                </a:extLst>
              </p:cNvPr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6BD89DA0-90E7-483F-8557-CB7D65558FCB}"/>
                    </a:ext>
                  </a:extLst>
                </p:cNvPr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E38FDA17-877D-41D6-BDD4-971BA1FAC432}"/>
                    </a:ext>
                  </a:extLst>
                </p:cNvPr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6EADBAEE-898A-4393-8316-D8E8B1EBBEBC}"/>
                    </a:ext>
                  </a:extLst>
                </p:cNvPr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1" name="Text Placeholder 5">
            <a:extLst>
              <a:ext uri="{FF2B5EF4-FFF2-40B4-BE49-F238E27FC236}">
                <a16:creationId xmlns:a16="http://schemas.microsoft.com/office/drawing/2014/main" id="{DFA37D27-A544-4A78-8A3E-B179B7859607}"/>
              </a:ext>
            </a:extLst>
          </p:cNvPr>
          <p:cNvSpPr txBox="1">
            <a:spLocks/>
          </p:cNvSpPr>
          <p:nvPr/>
        </p:nvSpPr>
        <p:spPr>
          <a:xfrm>
            <a:off x="370296" y="536311"/>
            <a:ext cx="2248273" cy="754186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3800" b="1" dirty="0">
                <a:solidFill>
                  <a:srgbClr val="575756"/>
                </a:solidFill>
                <a:latin typeface="Montserrat Alternates Black" panose="00000A00000000000000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53.90%</a:t>
            </a:r>
          </a:p>
        </p:txBody>
      </p:sp>
      <p:sp>
        <p:nvSpPr>
          <p:cNvPr id="142" name="Text Placeholder 5">
            <a:extLst>
              <a:ext uri="{FF2B5EF4-FFF2-40B4-BE49-F238E27FC236}">
                <a16:creationId xmlns:a16="http://schemas.microsoft.com/office/drawing/2014/main" id="{A3A6205E-A4F7-4EC1-8AC6-E0B594577299}"/>
              </a:ext>
            </a:extLst>
          </p:cNvPr>
          <p:cNvSpPr txBox="1">
            <a:spLocks/>
          </p:cNvSpPr>
          <p:nvPr/>
        </p:nvSpPr>
        <p:spPr>
          <a:xfrm>
            <a:off x="554512" y="1098252"/>
            <a:ext cx="1548432" cy="30368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FAME-II target met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317BBD38-ECA0-4B8A-BA00-175827133601}"/>
              </a:ext>
            </a:extLst>
          </p:cNvPr>
          <p:cNvSpPr/>
          <p:nvPr/>
        </p:nvSpPr>
        <p:spPr>
          <a:xfrm>
            <a:off x="944647" y="1278957"/>
            <a:ext cx="76815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Q3 </a:t>
            </a:r>
            <a:r>
              <a:rPr lang="en-US" sz="8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FY23</a:t>
            </a:r>
            <a:endParaRPr lang="en-US" sz="800" i="1" dirty="0">
              <a:solidFill>
                <a:srgbClr val="9D9D9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 Placeholder 3">
            <a:extLst>
              <a:ext uri="{FF2B5EF4-FFF2-40B4-BE49-F238E27FC236}">
                <a16:creationId xmlns:a16="http://schemas.microsoft.com/office/drawing/2014/main" id="{CD90D668-74CB-4DF8-A22C-6580056640FF}"/>
              </a:ext>
            </a:extLst>
          </p:cNvPr>
          <p:cNvSpPr txBox="1">
            <a:spLocks/>
          </p:cNvSpPr>
          <p:nvPr/>
        </p:nvSpPr>
        <p:spPr>
          <a:xfrm>
            <a:off x="181894" y="1486071"/>
            <a:ext cx="2565151" cy="42597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N" sz="900" b="1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IN" sz="9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Target of selling 1,562,000 EVs (2W, 3W, 4W and buses) under FAME-II scheme by FY22.</a:t>
            </a:r>
          </a:p>
        </p:txBody>
      </p:sp>
      <p:sp>
        <p:nvSpPr>
          <p:cNvPr id="145" name="Text Placeholder 5">
            <a:extLst>
              <a:ext uri="{FF2B5EF4-FFF2-40B4-BE49-F238E27FC236}">
                <a16:creationId xmlns:a16="http://schemas.microsoft.com/office/drawing/2014/main" id="{050F22A8-BC9D-4B6C-BBF0-398B24C8AD64}"/>
              </a:ext>
            </a:extLst>
          </p:cNvPr>
          <p:cNvSpPr txBox="1">
            <a:spLocks/>
          </p:cNvSpPr>
          <p:nvPr/>
        </p:nvSpPr>
        <p:spPr>
          <a:xfrm>
            <a:off x="135470" y="1852857"/>
            <a:ext cx="2623206" cy="25977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Recent electric vehicle launches</a:t>
            </a:r>
          </a:p>
        </p:txBody>
      </p:sp>
      <p:sp>
        <p:nvSpPr>
          <p:cNvPr id="146" name="Text Placeholder 5">
            <a:extLst>
              <a:ext uri="{FF2B5EF4-FFF2-40B4-BE49-F238E27FC236}">
                <a16:creationId xmlns:a16="http://schemas.microsoft.com/office/drawing/2014/main" id="{DAC3A769-4A9A-4B37-A7D7-5A650B8FA196}"/>
              </a:ext>
            </a:extLst>
          </p:cNvPr>
          <p:cNvSpPr txBox="1">
            <a:spLocks/>
          </p:cNvSpPr>
          <p:nvPr/>
        </p:nvSpPr>
        <p:spPr>
          <a:xfrm>
            <a:off x="1148015" y="2319253"/>
            <a:ext cx="1833039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35,000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</a:t>
            </a:r>
          </a:p>
        </p:txBody>
      </p:sp>
      <p:sp>
        <p:nvSpPr>
          <p:cNvPr id="147" name="Text Placeholder 5">
            <a:extLst>
              <a:ext uri="{FF2B5EF4-FFF2-40B4-BE49-F238E27FC236}">
                <a16:creationId xmlns:a16="http://schemas.microsoft.com/office/drawing/2014/main" id="{E59FF44D-C29D-4F5E-AB6A-F63F1E38AC04}"/>
              </a:ext>
            </a:extLst>
          </p:cNvPr>
          <p:cNvSpPr txBox="1">
            <a:spLocks/>
          </p:cNvSpPr>
          <p:nvPr/>
        </p:nvSpPr>
        <p:spPr>
          <a:xfrm>
            <a:off x="1148016" y="2120341"/>
            <a:ext cx="1682578" cy="200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it-IT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Baaz Bikes</a:t>
            </a:r>
            <a:endParaRPr lang="en-US" sz="8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Text Placeholder 5">
            <a:extLst>
              <a:ext uri="{FF2B5EF4-FFF2-40B4-BE49-F238E27FC236}">
                <a16:creationId xmlns:a16="http://schemas.microsoft.com/office/drawing/2014/main" id="{EA0A0F5A-7966-439D-89CC-CAFA496947B3}"/>
              </a:ext>
            </a:extLst>
          </p:cNvPr>
          <p:cNvSpPr txBox="1">
            <a:spLocks/>
          </p:cNvSpPr>
          <p:nvPr/>
        </p:nvSpPr>
        <p:spPr>
          <a:xfrm>
            <a:off x="1145777" y="3081546"/>
            <a:ext cx="2195232" cy="422269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30,00,000 onwards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420 km</a:t>
            </a:r>
          </a:p>
          <a:p>
            <a:pPr marL="0" lvl="1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60.48 kWh	</a:t>
            </a:r>
          </a:p>
        </p:txBody>
      </p:sp>
      <p:sp>
        <p:nvSpPr>
          <p:cNvPr id="149" name="Text Placeholder 5">
            <a:extLst>
              <a:ext uri="{FF2B5EF4-FFF2-40B4-BE49-F238E27FC236}">
                <a16:creationId xmlns:a16="http://schemas.microsoft.com/office/drawing/2014/main" id="{548ADD9E-E706-453B-BFEE-DB5144D7538E}"/>
              </a:ext>
            </a:extLst>
          </p:cNvPr>
          <p:cNvSpPr txBox="1">
            <a:spLocks/>
          </p:cNvSpPr>
          <p:nvPr/>
        </p:nvSpPr>
        <p:spPr>
          <a:xfrm>
            <a:off x="1148016" y="2848564"/>
            <a:ext cx="1682578" cy="21416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BYD </a:t>
            </a: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Atto</a:t>
            </a: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</a:p>
        </p:txBody>
      </p:sp>
      <p:sp>
        <p:nvSpPr>
          <p:cNvPr id="150" name="Text Placeholder 5">
            <a:extLst>
              <a:ext uri="{FF2B5EF4-FFF2-40B4-BE49-F238E27FC236}">
                <a16:creationId xmlns:a16="http://schemas.microsoft.com/office/drawing/2014/main" id="{4EF9E2F8-71F7-4E33-A64F-1EA495B06E2F}"/>
              </a:ext>
            </a:extLst>
          </p:cNvPr>
          <p:cNvSpPr txBox="1">
            <a:spLocks/>
          </p:cNvSpPr>
          <p:nvPr/>
        </p:nvSpPr>
        <p:spPr>
          <a:xfrm>
            <a:off x="1160320" y="3752158"/>
            <a:ext cx="1820735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1,21,000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4.2 kWh</a:t>
            </a:r>
          </a:p>
        </p:txBody>
      </p:sp>
      <p:sp>
        <p:nvSpPr>
          <p:cNvPr id="151" name="Text Placeholder 5">
            <a:extLst>
              <a:ext uri="{FF2B5EF4-FFF2-40B4-BE49-F238E27FC236}">
                <a16:creationId xmlns:a16="http://schemas.microsoft.com/office/drawing/2014/main" id="{FAA96666-E213-4CE1-A7BA-BFE2594BBBD1}"/>
              </a:ext>
            </a:extLst>
          </p:cNvPr>
          <p:cNvSpPr txBox="1">
            <a:spLocks/>
          </p:cNvSpPr>
          <p:nvPr/>
        </p:nvSpPr>
        <p:spPr>
          <a:xfrm>
            <a:off x="1160321" y="3542749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 err="1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iVOOMi</a:t>
            </a: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S1 240</a:t>
            </a:r>
          </a:p>
        </p:txBody>
      </p:sp>
      <p:sp>
        <p:nvSpPr>
          <p:cNvPr id="152" name="Text Placeholder 5">
            <a:extLst>
              <a:ext uri="{FF2B5EF4-FFF2-40B4-BE49-F238E27FC236}">
                <a16:creationId xmlns:a16="http://schemas.microsoft.com/office/drawing/2014/main" id="{1628198A-92F9-4FB2-89CF-2B46D3348AA7}"/>
              </a:ext>
            </a:extLst>
          </p:cNvPr>
          <p:cNvSpPr txBox="1">
            <a:spLocks/>
          </p:cNvSpPr>
          <p:nvPr/>
        </p:nvSpPr>
        <p:spPr>
          <a:xfrm>
            <a:off x="1160320" y="4466173"/>
            <a:ext cx="1916586" cy="55250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INR 3,25,000 onwards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Range: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68  km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US" sz="700" b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Battery capacity: </a:t>
            </a:r>
            <a:r>
              <a:rPr lang="en-US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 kWh Lithium-ion</a:t>
            </a:r>
          </a:p>
        </p:txBody>
      </p:sp>
      <p:sp>
        <p:nvSpPr>
          <p:cNvPr id="153" name="Text Placeholder 5">
            <a:extLst>
              <a:ext uri="{FF2B5EF4-FFF2-40B4-BE49-F238E27FC236}">
                <a16:creationId xmlns:a16="http://schemas.microsoft.com/office/drawing/2014/main" id="{44FFFFCC-A1D1-4FEF-B8FE-5C3D3BF1E2C1}"/>
              </a:ext>
            </a:extLst>
          </p:cNvPr>
          <p:cNvSpPr txBox="1">
            <a:spLocks/>
          </p:cNvSpPr>
          <p:nvPr/>
        </p:nvSpPr>
        <p:spPr>
          <a:xfrm>
            <a:off x="1160321" y="4260573"/>
            <a:ext cx="1682578" cy="178711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buNone/>
            </a:pPr>
            <a:r>
              <a:rPr lang="en-US" sz="8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HOP Oxo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4784FB99-B84F-4A83-9774-FF7D2662ED28}"/>
              </a:ext>
            </a:extLst>
          </p:cNvPr>
          <p:cNvGrpSpPr/>
          <p:nvPr/>
        </p:nvGrpSpPr>
        <p:grpSpPr>
          <a:xfrm>
            <a:off x="2996141" y="466765"/>
            <a:ext cx="2716221" cy="957773"/>
            <a:chOff x="4828719" y="643372"/>
            <a:chExt cx="2716221" cy="957773"/>
          </a:xfrm>
        </p:grpSpPr>
        <p:sp>
          <p:nvSpPr>
            <p:cNvPr id="155" name="Text Placeholder 5">
              <a:extLst>
                <a:ext uri="{FF2B5EF4-FFF2-40B4-BE49-F238E27FC236}">
                  <a16:creationId xmlns:a16="http://schemas.microsoft.com/office/drawing/2014/main" id="{9E8949C1-9BD7-492E-930D-84FF7E9598F0}"/>
                </a:ext>
              </a:extLst>
            </p:cNvPr>
            <p:cNvSpPr txBox="1">
              <a:spLocks/>
            </p:cNvSpPr>
            <p:nvPr/>
          </p:nvSpPr>
          <p:spPr>
            <a:xfrm>
              <a:off x="5206485" y="643372"/>
              <a:ext cx="2032876" cy="815131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540</a:t>
              </a:r>
            </a:p>
          </p:txBody>
        </p:sp>
        <p:sp>
          <p:nvSpPr>
            <p:cNvPr id="156" name="Text Placeholder 5">
              <a:extLst>
                <a:ext uri="{FF2B5EF4-FFF2-40B4-BE49-F238E27FC236}">
                  <a16:creationId xmlns:a16="http://schemas.microsoft.com/office/drawing/2014/main" id="{B3240AA9-0BE9-4A5A-85DC-0010AC8FFA11}"/>
                </a:ext>
              </a:extLst>
            </p:cNvPr>
            <p:cNvSpPr txBox="1">
              <a:spLocks/>
            </p:cNvSpPr>
            <p:nvPr/>
          </p:nvSpPr>
          <p:spPr>
            <a:xfrm>
              <a:off x="4897142" y="1231666"/>
              <a:ext cx="2647798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Number of EV OEMs in India</a:t>
              </a:r>
            </a:p>
          </p:txBody>
        </p:sp>
        <p:sp>
          <p:nvSpPr>
            <p:cNvPr id="157" name="Text Placeholder 5">
              <a:extLst>
                <a:ext uri="{FF2B5EF4-FFF2-40B4-BE49-F238E27FC236}">
                  <a16:creationId xmlns:a16="http://schemas.microsoft.com/office/drawing/2014/main" id="{08CC8EB0-D954-4AEE-9478-E56F4CDFFCD2}"/>
                </a:ext>
              </a:extLst>
            </p:cNvPr>
            <p:cNvSpPr txBox="1">
              <a:spLocks/>
            </p:cNvSpPr>
            <p:nvPr/>
          </p:nvSpPr>
          <p:spPr>
            <a:xfrm>
              <a:off x="4828719" y="140393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Q3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8" name="Text Placeholder 5">
            <a:extLst>
              <a:ext uri="{FF2B5EF4-FFF2-40B4-BE49-F238E27FC236}">
                <a16:creationId xmlns:a16="http://schemas.microsoft.com/office/drawing/2014/main" id="{7F6CAA16-85DA-44D7-8D6F-F131EF0FB762}"/>
              </a:ext>
            </a:extLst>
          </p:cNvPr>
          <p:cNvSpPr txBox="1">
            <a:spLocks/>
          </p:cNvSpPr>
          <p:nvPr/>
        </p:nvSpPr>
        <p:spPr>
          <a:xfrm>
            <a:off x="3231395" y="2051583"/>
            <a:ext cx="2471936" cy="45315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b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 penetration</a:t>
            </a:r>
          </a:p>
        </p:txBody>
      </p:sp>
      <p:cxnSp>
        <p:nvCxnSpPr>
          <p:cNvPr id="159" name="Google Shape;112;p30">
            <a:extLst>
              <a:ext uri="{FF2B5EF4-FFF2-40B4-BE49-F238E27FC236}">
                <a16:creationId xmlns:a16="http://schemas.microsoft.com/office/drawing/2014/main" id="{1FAE8A97-0DC1-4684-9025-B90215DCD093}"/>
              </a:ext>
            </a:extLst>
          </p:cNvPr>
          <p:cNvCxnSpPr>
            <a:cxnSpLocks/>
          </p:cNvCxnSpPr>
          <p:nvPr/>
        </p:nvCxnSpPr>
        <p:spPr>
          <a:xfrm>
            <a:off x="6153415" y="772112"/>
            <a:ext cx="0" cy="4107419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60" name="Google Shape;112;p30">
            <a:extLst>
              <a:ext uri="{FF2B5EF4-FFF2-40B4-BE49-F238E27FC236}">
                <a16:creationId xmlns:a16="http://schemas.microsoft.com/office/drawing/2014/main" id="{D3514C26-38E2-4075-86F7-E943FAB752F9}"/>
              </a:ext>
            </a:extLst>
          </p:cNvPr>
          <p:cNvCxnSpPr>
            <a:cxnSpLocks/>
          </p:cNvCxnSpPr>
          <p:nvPr/>
        </p:nvCxnSpPr>
        <p:spPr>
          <a:xfrm rot="5400000" flipH="1">
            <a:off x="1519561" y="496087"/>
            <a:ext cx="1296" cy="2743200"/>
          </a:xfrm>
          <a:prstGeom prst="straightConnector1">
            <a:avLst/>
          </a:prstGeom>
          <a:noFill/>
          <a:ln w="952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61" name="Text Placeholder 3">
            <a:extLst>
              <a:ext uri="{FF2B5EF4-FFF2-40B4-BE49-F238E27FC236}">
                <a16:creationId xmlns:a16="http://schemas.microsoft.com/office/drawing/2014/main" id="{3570F3C9-4491-46DE-AAE0-C1665B3439B5}"/>
              </a:ext>
            </a:extLst>
          </p:cNvPr>
          <p:cNvSpPr txBox="1">
            <a:spLocks/>
          </p:cNvSpPr>
          <p:nvPr/>
        </p:nvSpPr>
        <p:spPr>
          <a:xfrm>
            <a:off x="88427" y="4933604"/>
            <a:ext cx="5528158" cy="3588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Vahan Sewa dashboard, </a:t>
            </a:r>
            <a:r>
              <a:rPr lang="en-IN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CEEW Centre for Energy Finance Electric Mobility dashboard, Department of Heavy Industries, CEA.</a:t>
            </a:r>
          </a:p>
        </p:txBody>
      </p:sp>
      <p:sp>
        <p:nvSpPr>
          <p:cNvPr id="162" name="Text Placeholder 5">
            <a:extLst>
              <a:ext uri="{FF2B5EF4-FFF2-40B4-BE49-F238E27FC236}">
                <a16:creationId xmlns:a16="http://schemas.microsoft.com/office/drawing/2014/main" id="{C248EB1A-C8A4-4871-AE00-03A3177B5059}"/>
              </a:ext>
            </a:extLst>
          </p:cNvPr>
          <p:cNvSpPr txBox="1">
            <a:spLocks/>
          </p:cNvSpPr>
          <p:nvPr/>
        </p:nvSpPr>
        <p:spPr>
          <a:xfrm>
            <a:off x="3133403" y="2250851"/>
            <a:ext cx="2647798" cy="197215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Bef>
                <a:spcPts val="0"/>
              </a:spcBef>
              <a:buNone/>
            </a:pPr>
            <a:r>
              <a: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Q3 FY23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EAC1A3BE-F78A-44D4-AFA5-FDC573D2F309}"/>
              </a:ext>
            </a:extLst>
          </p:cNvPr>
          <p:cNvGrpSpPr/>
          <p:nvPr/>
        </p:nvGrpSpPr>
        <p:grpSpPr>
          <a:xfrm>
            <a:off x="5942259" y="412450"/>
            <a:ext cx="3075810" cy="963196"/>
            <a:chOff x="4666082" y="687350"/>
            <a:chExt cx="3075810" cy="963196"/>
          </a:xfrm>
        </p:grpSpPr>
        <p:sp>
          <p:nvSpPr>
            <p:cNvPr id="164" name="Text Placeholder 5">
              <a:extLst>
                <a:ext uri="{FF2B5EF4-FFF2-40B4-BE49-F238E27FC236}">
                  <a16:creationId xmlns:a16="http://schemas.microsoft.com/office/drawing/2014/main" id="{D9FE453B-0F85-411A-B5FC-6B7B239E0645}"/>
                </a:ext>
              </a:extLst>
            </p:cNvPr>
            <p:cNvSpPr txBox="1">
              <a:spLocks/>
            </p:cNvSpPr>
            <p:nvPr/>
          </p:nvSpPr>
          <p:spPr>
            <a:xfrm>
              <a:off x="5207173" y="687350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135</a:t>
              </a:r>
            </a:p>
          </p:txBody>
        </p:sp>
        <p:sp>
          <p:nvSpPr>
            <p:cNvPr id="165" name="Text Placeholder 5">
              <a:extLst>
                <a:ext uri="{FF2B5EF4-FFF2-40B4-BE49-F238E27FC236}">
                  <a16:creationId xmlns:a16="http://schemas.microsoft.com/office/drawing/2014/main" id="{7BAD1626-F7D8-441B-8086-54AEF560A2BE}"/>
                </a:ext>
              </a:extLst>
            </p:cNvPr>
            <p:cNvSpPr txBox="1">
              <a:spLocks/>
            </p:cNvSpPr>
            <p:nvPr/>
          </p:nvSpPr>
          <p:spPr>
            <a:xfrm>
              <a:off x="4666082" y="1259802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FAME II approved models</a:t>
              </a:r>
            </a:p>
          </p:txBody>
        </p:sp>
        <p:sp>
          <p:nvSpPr>
            <p:cNvPr id="166" name="Text Placeholder 5">
              <a:extLst>
                <a:ext uri="{FF2B5EF4-FFF2-40B4-BE49-F238E27FC236}">
                  <a16:creationId xmlns:a16="http://schemas.microsoft.com/office/drawing/2014/main" id="{6EF12EA2-597F-44D8-96AC-4C5A6CCFDCAD}"/>
                </a:ext>
              </a:extLst>
            </p:cNvPr>
            <p:cNvSpPr txBox="1">
              <a:spLocks/>
            </p:cNvSpPr>
            <p:nvPr/>
          </p:nvSpPr>
          <p:spPr>
            <a:xfrm>
              <a:off x="4877957" y="1453331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Q3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89B15CF6-223E-4C04-A94E-62534C8B3B45}"/>
              </a:ext>
            </a:extLst>
          </p:cNvPr>
          <p:cNvGrpSpPr/>
          <p:nvPr/>
        </p:nvGrpSpPr>
        <p:grpSpPr>
          <a:xfrm>
            <a:off x="6021420" y="1764512"/>
            <a:ext cx="3075810" cy="986175"/>
            <a:chOff x="4702952" y="650480"/>
            <a:chExt cx="3075810" cy="986175"/>
          </a:xfrm>
        </p:grpSpPr>
        <p:sp>
          <p:nvSpPr>
            <p:cNvPr id="168" name="Text Placeholder 5">
              <a:extLst>
                <a:ext uri="{FF2B5EF4-FFF2-40B4-BE49-F238E27FC236}">
                  <a16:creationId xmlns:a16="http://schemas.microsoft.com/office/drawing/2014/main" id="{88473E2C-3C78-4B2F-A01F-AA2EE0085980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337,924</a:t>
              </a:r>
            </a:p>
          </p:txBody>
        </p:sp>
        <p:sp>
          <p:nvSpPr>
            <p:cNvPr id="169" name="Text Placeholder 5">
              <a:extLst>
                <a:ext uri="{FF2B5EF4-FFF2-40B4-BE49-F238E27FC236}">
                  <a16:creationId xmlns:a16="http://schemas.microsoft.com/office/drawing/2014/main" id="{08DD344C-C0EA-4AE6-AB8F-A23F8D8A8AC6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EVs sold</a:t>
              </a:r>
            </a:p>
          </p:txBody>
        </p:sp>
        <p:sp>
          <p:nvSpPr>
            <p:cNvPr id="170" name="Text Placeholder 5">
              <a:extLst>
                <a:ext uri="{FF2B5EF4-FFF2-40B4-BE49-F238E27FC236}">
                  <a16:creationId xmlns:a16="http://schemas.microsoft.com/office/drawing/2014/main" id="{061DC09F-EBE1-4668-8265-4663AB719BA8}"/>
                </a:ext>
              </a:extLst>
            </p:cNvPr>
            <p:cNvSpPr txBox="1">
              <a:spLocks/>
            </p:cNvSpPr>
            <p:nvPr/>
          </p:nvSpPr>
          <p:spPr>
            <a:xfrm>
              <a:off x="4914827" y="1439440"/>
              <a:ext cx="2647798" cy="197215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 Q3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1" name="TextBox 170">
            <a:extLst>
              <a:ext uri="{FF2B5EF4-FFF2-40B4-BE49-F238E27FC236}">
                <a16:creationId xmlns:a16="http://schemas.microsoft.com/office/drawing/2014/main" id="{8256DB05-640B-4225-B4CD-0613BE6D63E2}"/>
              </a:ext>
            </a:extLst>
          </p:cNvPr>
          <p:cNvSpPr txBox="1"/>
          <p:nvPr/>
        </p:nvSpPr>
        <p:spPr>
          <a:xfrm>
            <a:off x="5113041" y="4533684"/>
            <a:ext cx="40250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000" i="1" kern="1200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more updates visit </a:t>
            </a:r>
            <a:r>
              <a:rPr lang="en-US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CEEW-CEF Electric Mobility Dashboard</a:t>
            </a:r>
            <a:r>
              <a:rPr lang="en-IN" sz="1000" i="1" kern="1200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GB" sz="1000" i="1" kern="1200" dirty="0">
              <a:solidFill>
                <a:srgbClr val="009CD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9D307AF-9794-4A52-A685-7D519A062039}"/>
              </a:ext>
            </a:extLst>
          </p:cNvPr>
          <p:cNvGrpSpPr/>
          <p:nvPr/>
        </p:nvGrpSpPr>
        <p:grpSpPr>
          <a:xfrm>
            <a:off x="6037175" y="3067941"/>
            <a:ext cx="3075810" cy="1133736"/>
            <a:chOff x="4697887" y="887855"/>
            <a:chExt cx="3075810" cy="1133736"/>
          </a:xfrm>
        </p:grpSpPr>
        <p:sp>
          <p:nvSpPr>
            <p:cNvPr id="173" name="Text Placeholder 5">
              <a:extLst>
                <a:ext uri="{FF2B5EF4-FFF2-40B4-BE49-F238E27FC236}">
                  <a16:creationId xmlns:a16="http://schemas.microsoft.com/office/drawing/2014/main" id="{E8D03D5A-8100-40CF-9794-74B83F468050}"/>
                </a:ext>
              </a:extLst>
            </p:cNvPr>
            <p:cNvSpPr txBox="1">
              <a:spLocks/>
            </p:cNvSpPr>
            <p:nvPr/>
          </p:nvSpPr>
          <p:spPr>
            <a:xfrm>
              <a:off x="5216451" y="887855"/>
              <a:ext cx="2032876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174" name="Text Placeholder 5">
              <a:extLst>
                <a:ext uri="{FF2B5EF4-FFF2-40B4-BE49-F238E27FC236}">
                  <a16:creationId xmlns:a16="http://schemas.microsoft.com/office/drawing/2014/main" id="{3FB195A1-A5FA-409C-9A87-221960AE6145}"/>
                </a:ext>
              </a:extLst>
            </p:cNvPr>
            <p:cNvSpPr txBox="1">
              <a:spLocks/>
            </p:cNvSpPr>
            <p:nvPr/>
          </p:nvSpPr>
          <p:spPr>
            <a:xfrm>
              <a:off x="4697887" y="1579043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States notified EV policies</a:t>
              </a:r>
            </a:p>
          </p:txBody>
        </p:sp>
        <p:sp>
          <p:nvSpPr>
            <p:cNvPr id="175" name="Text Placeholder 5">
              <a:extLst>
                <a:ext uri="{FF2B5EF4-FFF2-40B4-BE49-F238E27FC236}">
                  <a16:creationId xmlns:a16="http://schemas.microsoft.com/office/drawing/2014/main" id="{B99E9D2B-7D5A-4D24-9818-6735F32839E3}"/>
                </a:ext>
              </a:extLst>
            </p:cNvPr>
            <p:cNvSpPr txBox="1">
              <a:spLocks/>
            </p:cNvSpPr>
            <p:nvPr/>
          </p:nvSpPr>
          <p:spPr>
            <a:xfrm>
              <a:off x="4826373" y="1761515"/>
              <a:ext cx="2647798" cy="260076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800" i="1" dirty="0">
                  <a:solidFill>
                    <a:srgbClr val="9D9D9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 of Q3 </a:t>
              </a:r>
              <a:r>
                <a:rPr lang="en-US" sz="800" i="1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FY23</a:t>
              </a:r>
              <a:endParaRPr lang="en-US" sz="800" i="1" dirty="0">
                <a:solidFill>
                  <a:srgbClr val="9D9D9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CE2A1D0-F539-4A48-ACE6-171BFE411454}"/>
              </a:ext>
            </a:extLst>
          </p:cNvPr>
          <p:cNvGrpSpPr/>
          <p:nvPr/>
        </p:nvGrpSpPr>
        <p:grpSpPr>
          <a:xfrm>
            <a:off x="2996780" y="2446600"/>
            <a:ext cx="3075810" cy="898503"/>
            <a:chOff x="4702952" y="650480"/>
            <a:chExt cx="3075810" cy="898503"/>
          </a:xfrm>
        </p:grpSpPr>
        <p:sp>
          <p:nvSpPr>
            <p:cNvPr id="177" name="Text Placeholder 5">
              <a:extLst>
                <a:ext uri="{FF2B5EF4-FFF2-40B4-BE49-F238E27FC236}">
                  <a16:creationId xmlns:a16="http://schemas.microsoft.com/office/drawing/2014/main" id="{70E5D1D4-1A6C-49BE-8497-45BE5A57EC10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4.63%</a:t>
              </a:r>
            </a:p>
          </p:txBody>
        </p:sp>
        <p:sp>
          <p:nvSpPr>
            <p:cNvPr id="178" name="Text Placeholder 5">
              <a:extLst>
                <a:ext uri="{FF2B5EF4-FFF2-40B4-BE49-F238E27FC236}">
                  <a16:creationId xmlns:a16="http://schemas.microsoft.com/office/drawing/2014/main" id="{1DA82C2F-3D25-4230-A2FE-089B3B865C43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2W sold were EV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6F77AFF-10A5-4A75-A4A9-618A1D511F69}"/>
              </a:ext>
            </a:extLst>
          </p:cNvPr>
          <p:cNvGrpSpPr/>
          <p:nvPr/>
        </p:nvGrpSpPr>
        <p:grpSpPr>
          <a:xfrm>
            <a:off x="2959884" y="3530489"/>
            <a:ext cx="3075810" cy="898503"/>
            <a:chOff x="4702952" y="650480"/>
            <a:chExt cx="3075810" cy="898503"/>
          </a:xfrm>
        </p:grpSpPr>
        <p:sp>
          <p:nvSpPr>
            <p:cNvPr id="180" name="Text Placeholder 5">
              <a:extLst>
                <a:ext uri="{FF2B5EF4-FFF2-40B4-BE49-F238E27FC236}">
                  <a16:creationId xmlns:a16="http://schemas.microsoft.com/office/drawing/2014/main" id="{4830A1D1-8E9C-4426-BF52-B59B217E22D9}"/>
                </a:ext>
              </a:extLst>
            </p:cNvPr>
            <p:cNvSpPr txBox="1">
              <a:spLocks/>
            </p:cNvSpPr>
            <p:nvPr/>
          </p:nvSpPr>
          <p:spPr>
            <a:xfrm>
              <a:off x="4864296" y="650480"/>
              <a:ext cx="2838575" cy="793914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en-US" sz="4000" b="1" dirty="0">
                  <a:solidFill>
                    <a:srgbClr val="575756"/>
                  </a:solidFill>
                  <a:latin typeface="Montserrat Alternates Black" panose="00000A00000000000000" pitchFamily="50" charset="0"/>
                  <a:cs typeface="Calibri" panose="020F0502020204030204" pitchFamily="34" charset="0"/>
                </a:rPr>
                <a:t>52.23%</a:t>
              </a:r>
            </a:p>
          </p:txBody>
        </p:sp>
        <p:sp>
          <p:nvSpPr>
            <p:cNvPr id="181" name="Text Placeholder 5">
              <a:extLst>
                <a:ext uri="{FF2B5EF4-FFF2-40B4-BE49-F238E27FC236}">
                  <a16:creationId xmlns:a16="http://schemas.microsoft.com/office/drawing/2014/main" id="{435F34C8-E7AA-4A25-AD65-F359B4237B86}"/>
                </a:ext>
              </a:extLst>
            </p:cNvPr>
            <p:cNvSpPr txBox="1">
              <a:spLocks/>
            </p:cNvSpPr>
            <p:nvPr/>
          </p:nvSpPr>
          <p:spPr>
            <a:xfrm>
              <a:off x="4702952" y="1267176"/>
              <a:ext cx="3075810" cy="281807"/>
            </a:xfrm>
            <a:prstGeom prst="rect">
              <a:avLst/>
            </a:prstGeom>
            <a:noFill/>
            <a:ln w="12700">
              <a:noFill/>
              <a:prstDash val="dash"/>
            </a:ln>
          </p:spPr>
          <p:txBody>
            <a:bodyPr wrap="square" lIns="91440" tIns="45720" rIns="91440" bIns="45720"/>
            <a:lstStyle>
              <a:lvl1pPr marL="0" indent="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defRPr lang="en-US"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8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4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2pPr>
              <a:lvl3pPr marL="36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3pPr>
              <a:lvl4pPr marL="540000" indent="-180000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•"/>
                <a:defRPr lang="en-US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4pPr>
              <a:lvl5pPr marL="720000" indent="-179388" algn="l" defTabSz="957263" rtl="0" eaLnBrk="1" fontAlgn="base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charset="0"/>
                <a:buChar char="‒"/>
                <a:defRPr lang="en-GB" sz="1200" kern="1200">
                  <a:solidFill>
                    <a:schemeClr val="tx2"/>
                  </a:solidFill>
                  <a:latin typeface="+mn-lt"/>
                  <a:ea typeface="+mj-ea"/>
                  <a:cs typeface="+mj-cs"/>
                </a:defRPr>
              </a:lvl5pPr>
              <a:lvl6pPr marL="90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6pPr>
              <a:lvl7pPr marL="108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7pPr>
              <a:lvl8pPr marL="126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•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8pPr>
              <a:lvl9pPr marL="1440000" indent="-180000" algn="l" defTabSz="859512" rtl="0" eaLnBrk="1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Font typeface="Arial" pitchFamily="34" charset="0"/>
                <a:buChar char="‒"/>
                <a:defRPr sz="12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spcBef>
                  <a:spcPts val="0"/>
                </a:spcBef>
                <a:buNone/>
              </a:pPr>
              <a:r>
                <a:rPr lang="en-US" sz="1200" dirty="0">
                  <a:solidFill>
                    <a:srgbClr val="9D9D9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3W sold were EV</a:t>
              </a:r>
            </a:p>
          </p:txBody>
        </p:sp>
      </p:grpSp>
      <p:pic>
        <p:nvPicPr>
          <p:cNvPr id="62" name="Picture 2" descr="बाज़ इलेक्ट्रिक स्कूटर कीमत, रेंज फीचर्स">
            <a:extLst>
              <a:ext uri="{FF2B5EF4-FFF2-40B4-BE49-F238E27FC236}">
                <a16:creationId xmlns:a16="http://schemas.microsoft.com/office/drawing/2014/main" id="{754AE965-4F4F-4F91-9011-BB3D48E7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7" y="2203805"/>
            <a:ext cx="942943" cy="53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YD Atto 3 Price - Images, Colours &amp; Reviews - CarWale">
            <a:extLst>
              <a:ext uri="{FF2B5EF4-FFF2-40B4-BE49-F238E27FC236}">
                <a16:creationId xmlns:a16="http://schemas.microsoft.com/office/drawing/2014/main" id="{DE5A7A86-A5B7-4C56-848B-303F55F2B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3" y="3008977"/>
            <a:ext cx="854647" cy="48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VOOMi S1 New Variants Launched, Get Up To 240 Km Range">
            <a:extLst>
              <a:ext uri="{FF2B5EF4-FFF2-40B4-BE49-F238E27FC236}">
                <a16:creationId xmlns:a16="http://schemas.microsoft.com/office/drawing/2014/main" id="{B6BAEB09-9687-4A41-8435-7E14AAE2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9" y="3651812"/>
            <a:ext cx="830475" cy="4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lectric 3 Wheeler &amp; Cargo manufacturers in india | Piaggio Ape">
            <a:extLst>
              <a:ext uri="{FF2B5EF4-FFF2-40B4-BE49-F238E27FC236}">
                <a16:creationId xmlns:a16="http://schemas.microsoft.com/office/drawing/2014/main" id="{065504D9-6543-404A-B0A0-9DFBA6AF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63" y="4302013"/>
            <a:ext cx="521712" cy="6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57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447620"/>
            <a:ext cx="8229600" cy="107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CEEW-CEF Market Handbook</a:t>
            </a:r>
            <a:endParaRPr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15D740D-693B-274C-A588-7E0F56B07CA7}"/>
              </a:ext>
            </a:extLst>
          </p:cNvPr>
          <p:cNvSpPr txBox="1">
            <a:spLocks/>
          </p:cNvSpPr>
          <p:nvPr/>
        </p:nvSpPr>
        <p:spPr>
          <a:xfrm>
            <a:off x="548641" y="1411435"/>
            <a:ext cx="8008134" cy="596119"/>
          </a:xfrm>
          <a:prstGeom prst="rect">
            <a:avLst/>
          </a:prstGeom>
          <a:solidFill>
            <a:srgbClr val="FFFFFF"/>
          </a:solidFill>
          <a:ln w="12700">
            <a:noFill/>
            <a:prstDash val="dash"/>
          </a:ln>
        </p:spPr>
        <p:txBody>
          <a:bodyPr wrap="square" lIns="91440" tIns="13716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is undergoing an energy transition from fossil-based to clean energy. Evidence-based </a:t>
            </a:r>
            <a:b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decision-making can accelerate the process. </a:t>
            </a:r>
          </a:p>
        </p:txBody>
      </p:sp>
      <p:sp>
        <p:nvSpPr>
          <p:cNvPr id="9" name="Google Shape;100;p20"/>
          <p:cNvSpPr txBox="1"/>
          <p:nvPr/>
        </p:nvSpPr>
        <p:spPr>
          <a:xfrm>
            <a:off x="457200" y="2012072"/>
            <a:ext cx="3956672" cy="227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CEEW Centre For Energy Finance’s Market Handbook </a:t>
            </a: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aims to help key investors, executives and policymakers with evidence-based decision-making by: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Identifying and analysing trends critical to India’s energy transition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Presenting data-backed evidence based on the most relevant indicators</a:t>
            </a:r>
          </a:p>
          <a:p>
            <a:pPr marL="171450" lvl="0" indent="-17145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en-IN" sz="1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Connecting the dots and presenting a short-term market outlook</a:t>
            </a:r>
          </a:p>
        </p:txBody>
      </p:sp>
      <p:sp>
        <p:nvSpPr>
          <p:cNvPr id="2" name="Rectangle 1"/>
          <p:cNvSpPr/>
          <p:nvPr/>
        </p:nvSpPr>
        <p:spPr>
          <a:xfrm>
            <a:off x="4413872" y="2131721"/>
            <a:ext cx="4272928" cy="262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handbook attempts to comment and answer on some critical questions such as: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India’s generation capacity and energy mix?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the key trends in renewable energy (RE) tariffs?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is the current situation of the discom payment delay situation?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How have the power market reforms progressed?</a:t>
            </a:r>
          </a:p>
          <a:p>
            <a:pPr marL="228600" lvl="0" indent="-228600">
              <a:lnSpc>
                <a:spcPct val="150000"/>
              </a:lnSpc>
              <a:spcBef>
                <a:spcPts val="600"/>
              </a:spcBef>
              <a:buClr>
                <a:schemeClr val="bg1"/>
              </a:buClr>
              <a:buSzPts val="1100"/>
              <a:buFont typeface="+mj-lt"/>
              <a:buAutoNum type="arabicPeriod"/>
            </a:pPr>
            <a:r>
              <a:rPr lang="en-IN" sz="100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What are key trends in the electric vehicles (EV) and energy storage markets?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39" y="169136"/>
            <a:ext cx="735044" cy="12460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68364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9413"/>
            <a:ext cx="8229600" cy="2734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>
                <a:solidFill>
                  <a:srgbClr val="575756"/>
                </a:solidFill>
              </a:rPr>
              <a:t>About us: </a:t>
            </a:r>
            <a:r>
              <a:rPr lang="en-IN" sz="1200" dirty="0"/>
              <a:t>CEEW is among Asia’s leading policy research institutions</a:t>
            </a:r>
            <a:endParaRPr sz="1200" dirty="0"/>
          </a:p>
        </p:txBody>
      </p:sp>
      <p:sp>
        <p:nvSpPr>
          <p:cNvPr id="43" name="Rectangle 4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4" name="TextBox 43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31" name="Rounded Rectangle 30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2" y="202910"/>
            <a:ext cx="8420436" cy="4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7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FD9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6"/>
          <p:cNvSpPr txBox="1">
            <a:spLocks noGrp="1"/>
          </p:cNvSpPr>
          <p:nvPr>
            <p:ph type="title"/>
          </p:nvPr>
        </p:nvSpPr>
        <p:spPr>
          <a:xfrm>
            <a:off x="457200" y="267117"/>
            <a:ext cx="8229600" cy="291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CEEW Centre for Energy Finance</a:t>
            </a:r>
            <a:endParaRPr sz="1200" dirty="0"/>
          </a:p>
        </p:txBody>
      </p:sp>
      <p:sp>
        <p:nvSpPr>
          <p:cNvPr id="278" name="Google Shape;278;p36"/>
          <p:cNvSpPr/>
          <p:nvPr/>
        </p:nvSpPr>
        <p:spPr>
          <a:xfrm>
            <a:off x="2811401" y="1654060"/>
            <a:ext cx="3547134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36"/>
          <p:cNvSpPr/>
          <p:nvPr/>
        </p:nvSpPr>
        <p:spPr>
          <a:xfrm>
            <a:off x="5697854" y="1654060"/>
            <a:ext cx="3446146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0" y="1654060"/>
            <a:ext cx="3451653" cy="2451222"/>
          </a:xfrm>
          <a:prstGeom prst="chevron">
            <a:avLst>
              <a:gd name="adj" fmla="val 29853"/>
            </a:avLst>
          </a:prstGeom>
          <a:solidFill>
            <a:schemeClr val="bg2">
              <a:lumMod val="75000"/>
            </a:schemeClr>
          </a:solidFill>
          <a:ln w="25400" cap="flat" cmpd="sng">
            <a:noFill/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endParaRPr lang="en-IN" sz="1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241" y="2017264"/>
            <a:ext cx="169617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Build evidence</a:t>
            </a:r>
            <a:b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Consistent, reliable, and up to date monitoring &amp; analysis of clean energy markets – investment, payment schedules, market trends, etc.</a:t>
            </a:r>
          </a:p>
          <a:p>
            <a:endParaRPr lang="en-IN" dirty="0"/>
          </a:p>
        </p:txBody>
      </p:sp>
      <p:sp>
        <p:nvSpPr>
          <p:cNvPr id="32" name="TextBox 31"/>
          <p:cNvSpPr txBox="1"/>
          <p:nvPr/>
        </p:nvSpPr>
        <p:spPr>
          <a:xfrm>
            <a:off x="3859944" y="2017264"/>
            <a:ext cx="17765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Create coherence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Periodic convening of multi-stakeholder groups to deliberate on market activities in clean energy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23570" y="2017263"/>
            <a:ext cx="16961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IN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solutions</a:t>
            </a:r>
          </a:p>
          <a:p>
            <a:pPr lvl="0" algn="ctr"/>
            <a:endParaRPr lang="en-IN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IN" sz="1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Design and feasibility pilots of fit-for-purpose business models &amp; financial solutions for clean energy solutions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4" name="Oval 23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6542"/>
            <a:ext cx="8229600" cy="2676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IN" sz="1200" dirty="0"/>
              <a:t>Our recent publications, dashboards and tools</a:t>
            </a:r>
            <a:endParaRPr sz="12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B04894-FF3C-734E-A8EC-D56E4F736806}"/>
              </a:ext>
            </a:extLst>
          </p:cNvPr>
          <p:cNvSpPr txBox="1"/>
          <p:nvPr/>
        </p:nvSpPr>
        <p:spPr>
          <a:xfrm>
            <a:off x="6800273" y="2740501"/>
            <a:ext cx="175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have India’s RE Policies Impacted its Solar and Wind Projects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C0FE12-485D-3140-9BE5-E1F7DF555ECD}"/>
              </a:ext>
            </a:extLst>
          </p:cNvPr>
          <p:cNvSpPr txBox="1"/>
          <p:nvPr/>
        </p:nvSpPr>
        <p:spPr>
          <a:xfrm>
            <a:off x="449732" y="4404829"/>
            <a:ext cx="2276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India Renewables Dashboard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AB70E11-E2B2-7348-8110-B438BB0DB8EE}"/>
              </a:ext>
            </a:extLst>
          </p:cNvPr>
          <p:cNvSpPr txBox="1"/>
          <p:nvPr/>
        </p:nvSpPr>
        <p:spPr>
          <a:xfrm>
            <a:off x="3221129" y="4404829"/>
            <a:ext cx="2347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Access Tool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09BED28-B041-5345-9C79-4D1EBE376BDD}"/>
              </a:ext>
            </a:extLst>
          </p:cNvPr>
          <p:cNvSpPr txBox="1"/>
          <p:nvPr/>
        </p:nvSpPr>
        <p:spPr>
          <a:xfrm>
            <a:off x="6192613" y="4404829"/>
            <a:ext cx="1962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 Dashboard</a:t>
            </a:r>
          </a:p>
        </p:txBody>
      </p:sp>
      <p:pic>
        <p:nvPicPr>
          <p:cNvPr id="55" name="Picture 54" descr="A screenshot of a cell phon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F0C6ADE-71A6-C14F-8BBF-0BD9ECBDB7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12"/>
          <a:stretch/>
        </p:blipFill>
        <p:spPr>
          <a:xfrm>
            <a:off x="3325423" y="3243222"/>
            <a:ext cx="2163209" cy="1140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6" name="Picture 55" descr="A screenshot of a computer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F631CB8D-CCA2-0542-B3EE-B3B8975025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90"/>
          <a:stretch/>
        </p:blipFill>
        <p:spPr>
          <a:xfrm>
            <a:off x="6058434" y="3234389"/>
            <a:ext cx="2279425" cy="1157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Rectangle 40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2" name="TextBox 41"/>
          <p:cNvSpPr txBox="1"/>
          <p:nvPr/>
        </p:nvSpPr>
        <p:spPr>
          <a:xfrm>
            <a:off x="8821030" y="208255"/>
            <a:ext cx="3229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6" name="Rounded Rectangle 2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D282FB2-72C5-4A4B-B9DB-2C6B3CD8EB0C}"/>
              </a:ext>
            </a:extLst>
          </p:cNvPr>
          <p:cNvSpPr txBox="1"/>
          <p:nvPr/>
        </p:nvSpPr>
        <p:spPr>
          <a:xfrm>
            <a:off x="2558253" y="2740501"/>
            <a:ext cx="15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v-SE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Viet Nam Grid Integration Guarantee</a:t>
            </a:r>
            <a:endParaRPr lang="en-US" sz="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347388E7-84DE-BE4D-A845-EA1716F0E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732" y="3243222"/>
            <a:ext cx="2309594" cy="11460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6491CEFB-84F9-4F5F-B158-D09686EA025D}"/>
              </a:ext>
            </a:extLst>
          </p:cNvPr>
          <p:cNvSpPr txBox="1"/>
          <p:nvPr/>
        </p:nvSpPr>
        <p:spPr>
          <a:xfrm>
            <a:off x="4697089" y="2733778"/>
            <a:ext cx="1575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India A Leader in Solar Manufacturing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94C776A-F41C-4AB7-996B-67E6008A368D}"/>
              </a:ext>
            </a:extLst>
          </p:cNvPr>
          <p:cNvSpPr txBox="1"/>
          <p:nvPr/>
        </p:nvSpPr>
        <p:spPr>
          <a:xfrm>
            <a:off x="453616" y="2751160"/>
            <a:ext cx="156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Mobilizing Investment For Clean Energy In India</a:t>
            </a:r>
          </a:p>
        </p:txBody>
      </p:sp>
      <p:pic>
        <p:nvPicPr>
          <p:cNvPr id="36" name="Picture 2" descr="https://cef.ceew.in/system/master_classes/verticle_images/000/000/164/medium/PolR-cover.png?1638520580">
            <a:hlinkClick r:id="rId9"/>
            <a:extLst>
              <a:ext uri="{FF2B5EF4-FFF2-40B4-BE49-F238E27FC236}">
                <a16:creationId xmlns:a16="http://schemas.microsoft.com/office/drawing/2014/main" id="{B3A793BC-BCF9-4FE1-BFC5-9F955680E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129" y="724353"/>
            <a:ext cx="1423533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https://www.ceew.in/cef/system/master_classes/verticle_images/000/000/180/medium/CEEW_-_Making_India_a_Leader_in_Solar_Manufacturing_09May22_WEB-1_page-0001.jpg?1652370599">
            <a:hlinkClick r:id="rId11"/>
            <a:extLst>
              <a:ext uri="{FF2B5EF4-FFF2-40B4-BE49-F238E27FC236}">
                <a16:creationId xmlns:a16="http://schemas.microsoft.com/office/drawing/2014/main" id="{5DD7DB03-0D5F-4A9A-9DF6-203ADB99A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371" y="716884"/>
            <a:ext cx="1440575" cy="20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www.ceew.in/cef/system/master_classes/verticle_images/000/000/187/medium/Image.png?1665132887">
            <a:hlinkClick r:id="rId13"/>
            <a:extLst>
              <a:ext uri="{FF2B5EF4-FFF2-40B4-BE49-F238E27FC236}">
                <a16:creationId xmlns:a16="http://schemas.microsoft.com/office/drawing/2014/main" id="{560BC48D-6187-408A-8411-7F62119A4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56" y="724353"/>
            <a:ext cx="1436995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www.ceew.in/cef/system/master_classes/verticle_images/000/000/189/medium/Screenshot_2022-11-22_at_3.43.35_PM.png?1669112427">
            <a:hlinkClick r:id="rId15"/>
            <a:extLst>
              <a:ext uri="{FF2B5EF4-FFF2-40B4-BE49-F238E27FC236}">
                <a16:creationId xmlns:a16="http://schemas.microsoft.com/office/drawing/2014/main" id="{B44FC60F-5876-401E-A457-5D141B33F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1" y="724353"/>
            <a:ext cx="1466350" cy="20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632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127" descr="A screen shot of a computer&#10;&#10;Description automatically generated">
            <a:extLst>
              <a:ext uri="{FF2B5EF4-FFF2-40B4-BE49-F238E27FC236}">
                <a16:creationId xmlns:a16="http://schemas.microsoft.com/office/drawing/2014/main" id="{2DE987FD-7017-7147-B544-396A3FEBC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57"/>
          <a:stretch/>
        </p:blipFill>
        <p:spPr>
          <a:xfrm>
            <a:off x="4345067" y="-5111"/>
            <a:ext cx="4812893" cy="5148611"/>
          </a:xfrm>
          <a:prstGeom prst="rect">
            <a:avLst/>
          </a:prstGeom>
        </p:spPr>
      </p:pic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84196"/>
            <a:ext cx="8229600" cy="3716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</a:rPr>
              <a:t>Contents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E2DD8C5-DBE7-D14E-8BFA-72E302BF93DF}"/>
              </a:ext>
            </a:extLst>
          </p:cNvPr>
          <p:cNvGrpSpPr/>
          <p:nvPr/>
        </p:nvGrpSpPr>
        <p:grpSpPr>
          <a:xfrm>
            <a:off x="457200" y="4317617"/>
            <a:ext cx="339400" cy="339400"/>
            <a:chOff x="417604" y="5584605"/>
            <a:chExt cx="457200" cy="4572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3481EF2-6717-EB4B-B501-29D0E43B7A22}"/>
                </a:ext>
              </a:extLst>
            </p:cNvPr>
            <p:cNvGrpSpPr/>
            <p:nvPr/>
          </p:nvGrpSpPr>
          <p:grpSpPr>
            <a:xfrm>
              <a:off x="417604" y="5584605"/>
              <a:ext cx="457200" cy="457200"/>
              <a:chOff x="429597" y="5110484"/>
              <a:chExt cx="457200" cy="457200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DDA79EDB-8CB2-6E4B-BBCA-E530187C806C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7DB3EFC8-6911-1E4F-A37F-0FC359C752E0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61" name="Freeform 4918">
              <a:extLst>
                <a:ext uri="{FF2B5EF4-FFF2-40B4-BE49-F238E27FC236}">
                  <a16:creationId xmlns:a16="http://schemas.microsoft.com/office/drawing/2014/main" id="{A73619E0-BAD6-B248-BDC7-03C0C50B0A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307" y="5607885"/>
              <a:ext cx="240825" cy="380209"/>
            </a:xfrm>
            <a:custGeom>
              <a:avLst/>
              <a:gdLst>
                <a:gd name="T0" fmla="*/ 226 w 244"/>
                <a:gd name="T1" fmla="*/ 162 h 408"/>
                <a:gd name="T2" fmla="*/ 226 w 244"/>
                <a:gd name="T3" fmla="*/ 102 h 408"/>
                <a:gd name="T4" fmla="*/ 220 w 244"/>
                <a:gd name="T5" fmla="*/ 96 h 408"/>
                <a:gd name="T6" fmla="*/ 198 w 244"/>
                <a:gd name="T7" fmla="*/ 104 h 408"/>
                <a:gd name="T8" fmla="*/ 172 w 244"/>
                <a:gd name="T9" fmla="*/ 80 h 408"/>
                <a:gd name="T10" fmla="*/ 84 w 244"/>
                <a:gd name="T11" fmla="*/ 78 h 408"/>
                <a:gd name="T12" fmla="*/ 52 w 244"/>
                <a:gd name="T13" fmla="*/ 92 h 408"/>
                <a:gd name="T14" fmla="*/ 28 w 244"/>
                <a:gd name="T15" fmla="*/ 98 h 408"/>
                <a:gd name="T16" fmla="*/ 20 w 244"/>
                <a:gd name="T17" fmla="*/ 98 h 408"/>
                <a:gd name="T18" fmla="*/ 16 w 244"/>
                <a:gd name="T19" fmla="*/ 162 h 408"/>
                <a:gd name="T20" fmla="*/ 16 w 244"/>
                <a:gd name="T21" fmla="*/ 162 h 408"/>
                <a:gd name="T22" fmla="*/ 2 w 244"/>
                <a:gd name="T23" fmla="*/ 172 h 408"/>
                <a:gd name="T24" fmla="*/ 2 w 244"/>
                <a:gd name="T25" fmla="*/ 186 h 408"/>
                <a:gd name="T26" fmla="*/ 16 w 244"/>
                <a:gd name="T27" fmla="*/ 196 h 408"/>
                <a:gd name="T28" fmla="*/ 16 w 244"/>
                <a:gd name="T29" fmla="*/ 228 h 408"/>
                <a:gd name="T30" fmla="*/ 22 w 244"/>
                <a:gd name="T31" fmla="*/ 236 h 408"/>
                <a:gd name="T32" fmla="*/ 74 w 244"/>
                <a:gd name="T33" fmla="*/ 388 h 408"/>
                <a:gd name="T34" fmla="*/ 86 w 244"/>
                <a:gd name="T35" fmla="*/ 406 h 408"/>
                <a:gd name="T36" fmla="*/ 102 w 244"/>
                <a:gd name="T37" fmla="*/ 406 h 408"/>
                <a:gd name="T38" fmla="*/ 114 w 244"/>
                <a:gd name="T39" fmla="*/ 388 h 408"/>
                <a:gd name="T40" fmla="*/ 118 w 244"/>
                <a:gd name="T41" fmla="*/ 272 h 408"/>
                <a:gd name="T42" fmla="*/ 124 w 244"/>
                <a:gd name="T43" fmla="*/ 272 h 408"/>
                <a:gd name="T44" fmla="*/ 130 w 244"/>
                <a:gd name="T45" fmla="*/ 388 h 408"/>
                <a:gd name="T46" fmla="*/ 136 w 244"/>
                <a:gd name="T47" fmla="*/ 402 h 408"/>
                <a:gd name="T48" fmla="*/ 150 w 244"/>
                <a:gd name="T49" fmla="*/ 408 h 408"/>
                <a:gd name="T50" fmla="*/ 168 w 244"/>
                <a:gd name="T51" fmla="*/ 396 h 408"/>
                <a:gd name="T52" fmla="*/ 222 w 244"/>
                <a:gd name="T53" fmla="*/ 236 h 408"/>
                <a:gd name="T54" fmla="*/ 226 w 244"/>
                <a:gd name="T55" fmla="*/ 228 h 408"/>
                <a:gd name="T56" fmla="*/ 226 w 244"/>
                <a:gd name="T57" fmla="*/ 196 h 408"/>
                <a:gd name="T58" fmla="*/ 238 w 244"/>
                <a:gd name="T59" fmla="*/ 192 h 408"/>
                <a:gd name="T60" fmla="*/ 244 w 244"/>
                <a:gd name="T61" fmla="*/ 180 h 408"/>
                <a:gd name="T62" fmla="*/ 234 w 244"/>
                <a:gd name="T63" fmla="*/ 164 h 408"/>
                <a:gd name="T64" fmla="*/ 34 w 244"/>
                <a:gd name="T65" fmla="*/ 118 h 408"/>
                <a:gd name="T66" fmla="*/ 34 w 244"/>
                <a:gd name="T67" fmla="*/ 222 h 408"/>
                <a:gd name="T68" fmla="*/ 130 w 244"/>
                <a:gd name="T69" fmla="*/ 252 h 408"/>
                <a:gd name="T70" fmla="*/ 210 w 244"/>
                <a:gd name="T71" fmla="*/ 222 h 408"/>
                <a:gd name="T72" fmla="*/ 88 w 244"/>
                <a:gd name="T73" fmla="*/ 28 h 408"/>
                <a:gd name="T74" fmla="*/ 98 w 244"/>
                <a:gd name="T75" fmla="*/ 10 h 408"/>
                <a:gd name="T76" fmla="*/ 114 w 244"/>
                <a:gd name="T77" fmla="*/ 2 h 408"/>
                <a:gd name="T78" fmla="*/ 128 w 244"/>
                <a:gd name="T79" fmla="*/ 2 h 408"/>
                <a:gd name="T80" fmla="*/ 146 w 244"/>
                <a:gd name="T81" fmla="*/ 10 h 408"/>
                <a:gd name="T82" fmla="*/ 156 w 244"/>
                <a:gd name="T83" fmla="*/ 28 h 408"/>
                <a:gd name="T84" fmla="*/ 156 w 244"/>
                <a:gd name="T85" fmla="*/ 42 h 408"/>
                <a:gd name="T86" fmla="*/ 146 w 244"/>
                <a:gd name="T87" fmla="*/ 60 h 408"/>
                <a:gd name="T88" fmla="*/ 128 w 244"/>
                <a:gd name="T89" fmla="*/ 70 h 408"/>
                <a:gd name="T90" fmla="*/ 114 w 244"/>
                <a:gd name="T91" fmla="*/ 70 h 408"/>
                <a:gd name="T92" fmla="*/ 98 w 244"/>
                <a:gd name="T93" fmla="*/ 60 h 408"/>
                <a:gd name="T94" fmla="*/ 88 w 244"/>
                <a:gd name="T95" fmla="*/ 42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408">
                  <a:moveTo>
                    <a:pt x="226" y="162"/>
                  </a:moveTo>
                  <a:lnTo>
                    <a:pt x="226" y="162"/>
                  </a:lnTo>
                  <a:lnTo>
                    <a:pt x="226" y="162"/>
                  </a:lnTo>
                  <a:lnTo>
                    <a:pt x="226" y="106"/>
                  </a:lnTo>
                  <a:lnTo>
                    <a:pt x="226" y="106"/>
                  </a:lnTo>
                  <a:lnTo>
                    <a:pt x="226" y="102"/>
                  </a:lnTo>
                  <a:lnTo>
                    <a:pt x="222" y="98"/>
                  </a:lnTo>
                  <a:lnTo>
                    <a:pt x="222" y="98"/>
                  </a:lnTo>
                  <a:lnTo>
                    <a:pt x="220" y="96"/>
                  </a:lnTo>
                  <a:lnTo>
                    <a:pt x="214" y="98"/>
                  </a:lnTo>
                  <a:lnTo>
                    <a:pt x="198" y="104"/>
                  </a:lnTo>
                  <a:lnTo>
                    <a:pt x="198" y="104"/>
                  </a:lnTo>
                  <a:lnTo>
                    <a:pt x="192" y="94"/>
                  </a:lnTo>
                  <a:lnTo>
                    <a:pt x="182" y="86"/>
                  </a:lnTo>
                  <a:lnTo>
                    <a:pt x="172" y="80"/>
                  </a:lnTo>
                  <a:lnTo>
                    <a:pt x="158" y="78"/>
                  </a:lnTo>
                  <a:lnTo>
                    <a:pt x="84" y="78"/>
                  </a:lnTo>
                  <a:lnTo>
                    <a:pt x="84" y="78"/>
                  </a:lnTo>
                  <a:lnTo>
                    <a:pt x="72" y="80"/>
                  </a:lnTo>
                  <a:lnTo>
                    <a:pt x="60" y="84"/>
                  </a:lnTo>
                  <a:lnTo>
                    <a:pt x="52" y="92"/>
                  </a:lnTo>
                  <a:lnTo>
                    <a:pt x="44" y="104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4" y="96"/>
                  </a:lnTo>
                  <a:lnTo>
                    <a:pt x="20" y="98"/>
                  </a:lnTo>
                  <a:lnTo>
                    <a:pt x="20" y="98"/>
                  </a:lnTo>
                  <a:lnTo>
                    <a:pt x="18" y="102"/>
                  </a:lnTo>
                  <a:lnTo>
                    <a:pt x="16" y="106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6" y="162"/>
                  </a:lnTo>
                  <a:lnTo>
                    <a:pt x="10" y="164"/>
                  </a:lnTo>
                  <a:lnTo>
                    <a:pt x="4" y="168"/>
                  </a:lnTo>
                  <a:lnTo>
                    <a:pt x="2" y="172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2" y="186"/>
                  </a:lnTo>
                  <a:lnTo>
                    <a:pt x="4" y="192"/>
                  </a:lnTo>
                  <a:lnTo>
                    <a:pt x="10" y="194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196"/>
                  </a:lnTo>
                  <a:lnTo>
                    <a:pt x="16" y="228"/>
                  </a:lnTo>
                  <a:lnTo>
                    <a:pt x="16" y="228"/>
                  </a:lnTo>
                  <a:lnTo>
                    <a:pt x="18" y="234"/>
                  </a:lnTo>
                  <a:lnTo>
                    <a:pt x="22" y="236"/>
                  </a:lnTo>
                  <a:lnTo>
                    <a:pt x="74" y="256"/>
                  </a:lnTo>
                  <a:lnTo>
                    <a:pt x="74" y="388"/>
                  </a:lnTo>
                  <a:lnTo>
                    <a:pt x="74" y="388"/>
                  </a:lnTo>
                  <a:lnTo>
                    <a:pt x="76" y="396"/>
                  </a:lnTo>
                  <a:lnTo>
                    <a:pt x="80" y="402"/>
                  </a:lnTo>
                  <a:lnTo>
                    <a:pt x="86" y="406"/>
                  </a:lnTo>
                  <a:lnTo>
                    <a:pt x="94" y="408"/>
                  </a:lnTo>
                  <a:lnTo>
                    <a:pt x="94" y="408"/>
                  </a:lnTo>
                  <a:lnTo>
                    <a:pt x="102" y="406"/>
                  </a:lnTo>
                  <a:lnTo>
                    <a:pt x="108" y="402"/>
                  </a:lnTo>
                  <a:lnTo>
                    <a:pt x="112" y="396"/>
                  </a:lnTo>
                  <a:lnTo>
                    <a:pt x="114" y="388"/>
                  </a:lnTo>
                  <a:lnTo>
                    <a:pt x="114" y="270"/>
                  </a:lnTo>
                  <a:lnTo>
                    <a:pt x="118" y="272"/>
                  </a:lnTo>
                  <a:lnTo>
                    <a:pt x="118" y="272"/>
                  </a:lnTo>
                  <a:lnTo>
                    <a:pt x="122" y="274"/>
                  </a:lnTo>
                  <a:lnTo>
                    <a:pt x="122" y="274"/>
                  </a:lnTo>
                  <a:lnTo>
                    <a:pt x="124" y="272"/>
                  </a:lnTo>
                  <a:lnTo>
                    <a:pt x="124" y="272"/>
                  </a:lnTo>
                  <a:lnTo>
                    <a:pt x="130" y="270"/>
                  </a:lnTo>
                  <a:lnTo>
                    <a:pt x="130" y="388"/>
                  </a:lnTo>
                  <a:lnTo>
                    <a:pt x="130" y="388"/>
                  </a:lnTo>
                  <a:lnTo>
                    <a:pt x="132" y="396"/>
                  </a:lnTo>
                  <a:lnTo>
                    <a:pt x="136" y="402"/>
                  </a:lnTo>
                  <a:lnTo>
                    <a:pt x="142" y="406"/>
                  </a:lnTo>
                  <a:lnTo>
                    <a:pt x="150" y="408"/>
                  </a:lnTo>
                  <a:lnTo>
                    <a:pt x="150" y="408"/>
                  </a:lnTo>
                  <a:lnTo>
                    <a:pt x="158" y="406"/>
                  </a:lnTo>
                  <a:lnTo>
                    <a:pt x="164" y="402"/>
                  </a:lnTo>
                  <a:lnTo>
                    <a:pt x="168" y="396"/>
                  </a:lnTo>
                  <a:lnTo>
                    <a:pt x="170" y="388"/>
                  </a:lnTo>
                  <a:lnTo>
                    <a:pt x="170" y="256"/>
                  </a:lnTo>
                  <a:lnTo>
                    <a:pt x="222" y="236"/>
                  </a:lnTo>
                  <a:lnTo>
                    <a:pt x="222" y="236"/>
                  </a:lnTo>
                  <a:lnTo>
                    <a:pt x="226" y="234"/>
                  </a:lnTo>
                  <a:lnTo>
                    <a:pt x="226" y="228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26" y="196"/>
                  </a:lnTo>
                  <a:lnTo>
                    <a:pt x="234" y="194"/>
                  </a:lnTo>
                  <a:lnTo>
                    <a:pt x="238" y="192"/>
                  </a:lnTo>
                  <a:lnTo>
                    <a:pt x="242" y="186"/>
                  </a:lnTo>
                  <a:lnTo>
                    <a:pt x="244" y="180"/>
                  </a:lnTo>
                  <a:lnTo>
                    <a:pt x="244" y="180"/>
                  </a:lnTo>
                  <a:lnTo>
                    <a:pt x="242" y="172"/>
                  </a:lnTo>
                  <a:lnTo>
                    <a:pt x="238" y="168"/>
                  </a:lnTo>
                  <a:lnTo>
                    <a:pt x="234" y="164"/>
                  </a:lnTo>
                  <a:lnTo>
                    <a:pt x="226" y="162"/>
                  </a:lnTo>
                  <a:lnTo>
                    <a:pt x="226" y="162"/>
                  </a:lnTo>
                  <a:close/>
                  <a:moveTo>
                    <a:pt x="34" y="118"/>
                  </a:moveTo>
                  <a:lnTo>
                    <a:pt x="114" y="148"/>
                  </a:lnTo>
                  <a:lnTo>
                    <a:pt x="114" y="252"/>
                  </a:lnTo>
                  <a:lnTo>
                    <a:pt x="34" y="222"/>
                  </a:lnTo>
                  <a:lnTo>
                    <a:pt x="34" y="118"/>
                  </a:lnTo>
                  <a:close/>
                  <a:moveTo>
                    <a:pt x="210" y="222"/>
                  </a:moveTo>
                  <a:lnTo>
                    <a:pt x="130" y="252"/>
                  </a:lnTo>
                  <a:lnTo>
                    <a:pt x="130" y="148"/>
                  </a:lnTo>
                  <a:lnTo>
                    <a:pt x="210" y="118"/>
                  </a:lnTo>
                  <a:lnTo>
                    <a:pt x="210" y="222"/>
                  </a:lnTo>
                  <a:close/>
                  <a:moveTo>
                    <a:pt x="88" y="36"/>
                  </a:moveTo>
                  <a:lnTo>
                    <a:pt x="88" y="36"/>
                  </a:lnTo>
                  <a:lnTo>
                    <a:pt x="88" y="28"/>
                  </a:lnTo>
                  <a:lnTo>
                    <a:pt x="90" y="22"/>
                  </a:lnTo>
                  <a:lnTo>
                    <a:pt x="94" y="16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8" y="4"/>
                  </a:lnTo>
                  <a:lnTo>
                    <a:pt x="114" y="2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28" y="2"/>
                  </a:lnTo>
                  <a:lnTo>
                    <a:pt x="136" y="4"/>
                  </a:lnTo>
                  <a:lnTo>
                    <a:pt x="142" y="6"/>
                  </a:lnTo>
                  <a:lnTo>
                    <a:pt x="146" y="10"/>
                  </a:lnTo>
                  <a:lnTo>
                    <a:pt x="150" y="16"/>
                  </a:lnTo>
                  <a:lnTo>
                    <a:pt x="154" y="22"/>
                  </a:lnTo>
                  <a:lnTo>
                    <a:pt x="156" y="28"/>
                  </a:lnTo>
                  <a:lnTo>
                    <a:pt x="156" y="36"/>
                  </a:lnTo>
                  <a:lnTo>
                    <a:pt x="156" y="36"/>
                  </a:lnTo>
                  <a:lnTo>
                    <a:pt x="156" y="42"/>
                  </a:lnTo>
                  <a:lnTo>
                    <a:pt x="154" y="48"/>
                  </a:lnTo>
                  <a:lnTo>
                    <a:pt x="150" y="54"/>
                  </a:lnTo>
                  <a:lnTo>
                    <a:pt x="146" y="60"/>
                  </a:lnTo>
                  <a:lnTo>
                    <a:pt x="142" y="64"/>
                  </a:lnTo>
                  <a:lnTo>
                    <a:pt x="136" y="68"/>
                  </a:lnTo>
                  <a:lnTo>
                    <a:pt x="128" y="70"/>
                  </a:lnTo>
                  <a:lnTo>
                    <a:pt x="122" y="70"/>
                  </a:lnTo>
                  <a:lnTo>
                    <a:pt x="122" y="70"/>
                  </a:lnTo>
                  <a:lnTo>
                    <a:pt x="114" y="70"/>
                  </a:lnTo>
                  <a:lnTo>
                    <a:pt x="108" y="68"/>
                  </a:lnTo>
                  <a:lnTo>
                    <a:pt x="102" y="64"/>
                  </a:lnTo>
                  <a:lnTo>
                    <a:pt x="98" y="60"/>
                  </a:lnTo>
                  <a:lnTo>
                    <a:pt x="94" y="54"/>
                  </a:lnTo>
                  <a:lnTo>
                    <a:pt x="90" y="48"/>
                  </a:lnTo>
                  <a:lnTo>
                    <a:pt x="88" y="42"/>
                  </a:lnTo>
                  <a:lnTo>
                    <a:pt x="88" y="36"/>
                  </a:lnTo>
                  <a:lnTo>
                    <a:pt x="88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6B87F10-4B3E-A14B-8A6E-C806AED70E1A}"/>
              </a:ext>
            </a:extLst>
          </p:cNvPr>
          <p:cNvGrpSpPr/>
          <p:nvPr/>
        </p:nvGrpSpPr>
        <p:grpSpPr>
          <a:xfrm>
            <a:off x="466103" y="3965655"/>
            <a:ext cx="339400" cy="339400"/>
            <a:chOff x="429597" y="5110484"/>
            <a:chExt cx="457200" cy="4572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CA07FA5-E5CF-8941-9180-A39A57F4DB14}"/>
                </a:ext>
              </a:extLst>
            </p:cNvPr>
            <p:cNvGrpSpPr/>
            <p:nvPr/>
          </p:nvGrpSpPr>
          <p:grpSpPr>
            <a:xfrm>
              <a:off x="429597" y="5110484"/>
              <a:ext cx="457200" cy="457200"/>
              <a:chOff x="429597" y="5110484"/>
              <a:chExt cx="457200" cy="457200"/>
            </a:xfrm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F2E6D594-6088-8248-B6EF-7CB905297F69}"/>
                  </a:ext>
                </a:extLst>
              </p:cNvPr>
              <p:cNvSpPr/>
              <p:nvPr/>
            </p:nvSpPr>
            <p:spPr bwMode="ltGray">
              <a:xfrm rot="2700000">
                <a:off x="429597" y="511048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5007529-3153-FC4D-8A9E-BF2AB7F71AC2}"/>
                  </a:ext>
                </a:extLst>
              </p:cNvPr>
              <p:cNvSpPr/>
              <p:nvPr/>
            </p:nvSpPr>
            <p:spPr bwMode="ltGray">
              <a:xfrm>
                <a:off x="449324" y="5126493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70" name="Freeform 4960">
              <a:extLst>
                <a:ext uri="{FF2B5EF4-FFF2-40B4-BE49-F238E27FC236}">
                  <a16:creationId xmlns:a16="http://schemas.microsoft.com/office/drawing/2014/main" id="{3A6D099C-0F32-4A44-B26C-1EA0BEDB8E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373" y="5246357"/>
              <a:ext cx="331504" cy="144657"/>
            </a:xfrm>
            <a:custGeom>
              <a:avLst/>
              <a:gdLst>
                <a:gd name="T0" fmla="*/ 242 w 350"/>
                <a:gd name="T1" fmla="*/ 32 h 184"/>
                <a:gd name="T2" fmla="*/ 236 w 350"/>
                <a:gd name="T3" fmla="*/ 42 h 184"/>
                <a:gd name="T4" fmla="*/ 78 w 350"/>
                <a:gd name="T5" fmla="*/ 42 h 184"/>
                <a:gd name="T6" fmla="*/ 68 w 350"/>
                <a:gd name="T7" fmla="*/ 36 h 184"/>
                <a:gd name="T8" fmla="*/ 68 w 350"/>
                <a:gd name="T9" fmla="*/ 10 h 184"/>
                <a:gd name="T10" fmla="*/ 74 w 350"/>
                <a:gd name="T11" fmla="*/ 0 h 184"/>
                <a:gd name="T12" fmla="*/ 232 w 350"/>
                <a:gd name="T13" fmla="*/ 0 h 184"/>
                <a:gd name="T14" fmla="*/ 242 w 350"/>
                <a:gd name="T15" fmla="*/ 6 h 184"/>
                <a:gd name="T16" fmla="*/ 34 w 350"/>
                <a:gd name="T17" fmla="*/ 0 h 184"/>
                <a:gd name="T18" fmla="*/ 6 w 350"/>
                <a:gd name="T19" fmla="*/ 0 h 184"/>
                <a:gd name="T20" fmla="*/ 0 w 350"/>
                <a:gd name="T21" fmla="*/ 10 h 184"/>
                <a:gd name="T22" fmla="*/ 0 w 350"/>
                <a:gd name="T23" fmla="*/ 36 h 184"/>
                <a:gd name="T24" fmla="*/ 10 w 350"/>
                <a:gd name="T25" fmla="*/ 42 h 184"/>
                <a:gd name="T26" fmla="*/ 38 w 350"/>
                <a:gd name="T27" fmla="*/ 42 h 184"/>
                <a:gd name="T28" fmla="*/ 44 w 350"/>
                <a:gd name="T29" fmla="*/ 32 h 184"/>
                <a:gd name="T30" fmla="*/ 42 w 350"/>
                <a:gd name="T31" fmla="*/ 6 h 184"/>
                <a:gd name="T32" fmla="*/ 34 w 350"/>
                <a:gd name="T33" fmla="*/ 0 h 184"/>
                <a:gd name="T34" fmla="*/ 174 w 350"/>
                <a:gd name="T35" fmla="*/ 114 h 184"/>
                <a:gd name="T36" fmla="*/ 78 w 350"/>
                <a:gd name="T37" fmla="*/ 70 h 184"/>
                <a:gd name="T38" fmla="*/ 70 w 350"/>
                <a:gd name="T39" fmla="*/ 72 h 184"/>
                <a:gd name="T40" fmla="*/ 68 w 350"/>
                <a:gd name="T41" fmla="*/ 104 h 184"/>
                <a:gd name="T42" fmla="*/ 70 w 350"/>
                <a:gd name="T43" fmla="*/ 110 h 184"/>
                <a:gd name="T44" fmla="*/ 78 w 350"/>
                <a:gd name="T45" fmla="*/ 114 h 184"/>
                <a:gd name="T46" fmla="*/ 10 w 350"/>
                <a:gd name="T47" fmla="*/ 140 h 184"/>
                <a:gd name="T48" fmla="*/ 0 w 350"/>
                <a:gd name="T49" fmla="*/ 146 h 184"/>
                <a:gd name="T50" fmla="*/ 0 w 350"/>
                <a:gd name="T51" fmla="*/ 174 h 184"/>
                <a:gd name="T52" fmla="*/ 6 w 350"/>
                <a:gd name="T53" fmla="*/ 184 h 184"/>
                <a:gd name="T54" fmla="*/ 34 w 350"/>
                <a:gd name="T55" fmla="*/ 184 h 184"/>
                <a:gd name="T56" fmla="*/ 42 w 350"/>
                <a:gd name="T57" fmla="*/ 178 h 184"/>
                <a:gd name="T58" fmla="*/ 44 w 350"/>
                <a:gd name="T59" fmla="*/ 150 h 184"/>
                <a:gd name="T60" fmla="*/ 38 w 350"/>
                <a:gd name="T61" fmla="*/ 142 h 184"/>
                <a:gd name="T62" fmla="*/ 188 w 350"/>
                <a:gd name="T63" fmla="*/ 140 h 184"/>
                <a:gd name="T64" fmla="*/ 74 w 350"/>
                <a:gd name="T65" fmla="*/ 142 h 184"/>
                <a:gd name="T66" fmla="*/ 68 w 350"/>
                <a:gd name="T67" fmla="*/ 150 h 184"/>
                <a:gd name="T68" fmla="*/ 68 w 350"/>
                <a:gd name="T69" fmla="*/ 178 h 184"/>
                <a:gd name="T70" fmla="*/ 78 w 350"/>
                <a:gd name="T71" fmla="*/ 184 h 184"/>
                <a:gd name="T72" fmla="*/ 34 w 350"/>
                <a:gd name="T73" fmla="*/ 70 h 184"/>
                <a:gd name="T74" fmla="*/ 6 w 350"/>
                <a:gd name="T75" fmla="*/ 70 h 184"/>
                <a:gd name="T76" fmla="*/ 0 w 350"/>
                <a:gd name="T77" fmla="*/ 80 h 184"/>
                <a:gd name="T78" fmla="*/ 0 w 350"/>
                <a:gd name="T79" fmla="*/ 108 h 184"/>
                <a:gd name="T80" fmla="*/ 10 w 350"/>
                <a:gd name="T81" fmla="*/ 114 h 184"/>
                <a:gd name="T82" fmla="*/ 38 w 350"/>
                <a:gd name="T83" fmla="*/ 112 h 184"/>
                <a:gd name="T84" fmla="*/ 44 w 350"/>
                <a:gd name="T85" fmla="*/ 104 h 184"/>
                <a:gd name="T86" fmla="*/ 42 w 350"/>
                <a:gd name="T87" fmla="*/ 76 h 184"/>
                <a:gd name="T88" fmla="*/ 34 w 350"/>
                <a:gd name="T89" fmla="*/ 70 h 184"/>
                <a:gd name="T90" fmla="*/ 312 w 350"/>
                <a:gd name="T91" fmla="*/ 0 h 184"/>
                <a:gd name="T92" fmla="*/ 184 w 350"/>
                <a:gd name="T93" fmla="*/ 6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50" h="184">
                  <a:moveTo>
                    <a:pt x="242" y="10"/>
                  </a:moveTo>
                  <a:lnTo>
                    <a:pt x="242" y="32"/>
                  </a:lnTo>
                  <a:lnTo>
                    <a:pt x="242" y="32"/>
                  </a:lnTo>
                  <a:lnTo>
                    <a:pt x="242" y="36"/>
                  </a:lnTo>
                  <a:lnTo>
                    <a:pt x="240" y="40"/>
                  </a:lnTo>
                  <a:lnTo>
                    <a:pt x="236" y="42"/>
                  </a:lnTo>
                  <a:lnTo>
                    <a:pt x="232" y="42"/>
                  </a:lnTo>
                  <a:lnTo>
                    <a:pt x="78" y="42"/>
                  </a:lnTo>
                  <a:lnTo>
                    <a:pt x="78" y="42"/>
                  </a:lnTo>
                  <a:lnTo>
                    <a:pt x="74" y="42"/>
                  </a:lnTo>
                  <a:lnTo>
                    <a:pt x="70" y="40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6"/>
                  </a:lnTo>
                  <a:lnTo>
                    <a:pt x="70" y="2"/>
                  </a:lnTo>
                  <a:lnTo>
                    <a:pt x="74" y="0"/>
                  </a:lnTo>
                  <a:lnTo>
                    <a:pt x="78" y="0"/>
                  </a:lnTo>
                  <a:lnTo>
                    <a:pt x="232" y="0"/>
                  </a:lnTo>
                  <a:lnTo>
                    <a:pt x="232" y="0"/>
                  </a:lnTo>
                  <a:lnTo>
                    <a:pt x="236" y="0"/>
                  </a:lnTo>
                  <a:lnTo>
                    <a:pt x="240" y="2"/>
                  </a:lnTo>
                  <a:lnTo>
                    <a:pt x="242" y="6"/>
                  </a:lnTo>
                  <a:lnTo>
                    <a:pt x="242" y="10"/>
                  </a:lnTo>
                  <a:lnTo>
                    <a:pt x="242" y="10"/>
                  </a:lnTo>
                  <a:close/>
                  <a:moveTo>
                    <a:pt x="34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6" y="42"/>
                  </a:lnTo>
                  <a:lnTo>
                    <a:pt x="10" y="42"/>
                  </a:lnTo>
                  <a:lnTo>
                    <a:pt x="34" y="42"/>
                  </a:lnTo>
                  <a:lnTo>
                    <a:pt x="34" y="42"/>
                  </a:lnTo>
                  <a:lnTo>
                    <a:pt x="38" y="42"/>
                  </a:lnTo>
                  <a:lnTo>
                    <a:pt x="40" y="40"/>
                  </a:lnTo>
                  <a:lnTo>
                    <a:pt x="42" y="36"/>
                  </a:lnTo>
                  <a:lnTo>
                    <a:pt x="44" y="32"/>
                  </a:lnTo>
                  <a:lnTo>
                    <a:pt x="44" y="10"/>
                  </a:lnTo>
                  <a:lnTo>
                    <a:pt x="44" y="10"/>
                  </a:lnTo>
                  <a:lnTo>
                    <a:pt x="42" y="6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78" y="114"/>
                  </a:moveTo>
                  <a:lnTo>
                    <a:pt x="174" y="114"/>
                  </a:lnTo>
                  <a:lnTo>
                    <a:pt x="156" y="80"/>
                  </a:lnTo>
                  <a:lnTo>
                    <a:pt x="150" y="70"/>
                  </a:lnTo>
                  <a:lnTo>
                    <a:pt x="78" y="70"/>
                  </a:lnTo>
                  <a:lnTo>
                    <a:pt x="78" y="70"/>
                  </a:lnTo>
                  <a:lnTo>
                    <a:pt x="74" y="70"/>
                  </a:lnTo>
                  <a:lnTo>
                    <a:pt x="70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8"/>
                  </a:lnTo>
                  <a:lnTo>
                    <a:pt x="70" y="110"/>
                  </a:lnTo>
                  <a:lnTo>
                    <a:pt x="74" y="112"/>
                  </a:lnTo>
                  <a:lnTo>
                    <a:pt x="78" y="114"/>
                  </a:lnTo>
                  <a:lnTo>
                    <a:pt x="78" y="114"/>
                  </a:lnTo>
                  <a:close/>
                  <a:moveTo>
                    <a:pt x="34" y="140"/>
                  </a:moveTo>
                  <a:lnTo>
                    <a:pt x="10" y="140"/>
                  </a:lnTo>
                  <a:lnTo>
                    <a:pt x="10" y="140"/>
                  </a:lnTo>
                  <a:lnTo>
                    <a:pt x="6" y="142"/>
                  </a:lnTo>
                  <a:lnTo>
                    <a:pt x="2" y="144"/>
                  </a:lnTo>
                  <a:lnTo>
                    <a:pt x="0" y="146"/>
                  </a:lnTo>
                  <a:lnTo>
                    <a:pt x="0" y="150"/>
                  </a:lnTo>
                  <a:lnTo>
                    <a:pt x="0" y="174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2" y="182"/>
                  </a:lnTo>
                  <a:lnTo>
                    <a:pt x="6" y="184"/>
                  </a:lnTo>
                  <a:lnTo>
                    <a:pt x="10" y="184"/>
                  </a:lnTo>
                  <a:lnTo>
                    <a:pt x="34" y="184"/>
                  </a:lnTo>
                  <a:lnTo>
                    <a:pt x="34" y="184"/>
                  </a:lnTo>
                  <a:lnTo>
                    <a:pt x="38" y="184"/>
                  </a:lnTo>
                  <a:lnTo>
                    <a:pt x="40" y="182"/>
                  </a:lnTo>
                  <a:lnTo>
                    <a:pt x="42" y="178"/>
                  </a:lnTo>
                  <a:lnTo>
                    <a:pt x="44" y="174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42" y="146"/>
                  </a:lnTo>
                  <a:lnTo>
                    <a:pt x="40" y="144"/>
                  </a:lnTo>
                  <a:lnTo>
                    <a:pt x="38" y="142"/>
                  </a:lnTo>
                  <a:lnTo>
                    <a:pt x="34" y="140"/>
                  </a:lnTo>
                  <a:lnTo>
                    <a:pt x="34" y="140"/>
                  </a:lnTo>
                  <a:close/>
                  <a:moveTo>
                    <a:pt x="188" y="140"/>
                  </a:moveTo>
                  <a:lnTo>
                    <a:pt x="78" y="140"/>
                  </a:lnTo>
                  <a:lnTo>
                    <a:pt x="78" y="140"/>
                  </a:lnTo>
                  <a:lnTo>
                    <a:pt x="74" y="142"/>
                  </a:lnTo>
                  <a:lnTo>
                    <a:pt x="70" y="144"/>
                  </a:lnTo>
                  <a:lnTo>
                    <a:pt x="68" y="146"/>
                  </a:lnTo>
                  <a:lnTo>
                    <a:pt x="68" y="150"/>
                  </a:lnTo>
                  <a:lnTo>
                    <a:pt x="68" y="174"/>
                  </a:lnTo>
                  <a:lnTo>
                    <a:pt x="68" y="174"/>
                  </a:lnTo>
                  <a:lnTo>
                    <a:pt x="68" y="178"/>
                  </a:lnTo>
                  <a:lnTo>
                    <a:pt x="70" y="182"/>
                  </a:lnTo>
                  <a:lnTo>
                    <a:pt x="74" y="184"/>
                  </a:lnTo>
                  <a:lnTo>
                    <a:pt x="78" y="184"/>
                  </a:lnTo>
                  <a:lnTo>
                    <a:pt x="212" y="184"/>
                  </a:lnTo>
                  <a:lnTo>
                    <a:pt x="188" y="140"/>
                  </a:lnTo>
                  <a:close/>
                  <a:moveTo>
                    <a:pt x="34" y="70"/>
                  </a:moveTo>
                  <a:lnTo>
                    <a:pt x="10" y="70"/>
                  </a:lnTo>
                  <a:lnTo>
                    <a:pt x="10" y="70"/>
                  </a:lnTo>
                  <a:lnTo>
                    <a:pt x="6" y="70"/>
                  </a:lnTo>
                  <a:lnTo>
                    <a:pt x="2" y="72"/>
                  </a:lnTo>
                  <a:lnTo>
                    <a:pt x="0" y="76"/>
                  </a:lnTo>
                  <a:lnTo>
                    <a:pt x="0" y="80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2" y="110"/>
                  </a:lnTo>
                  <a:lnTo>
                    <a:pt x="6" y="112"/>
                  </a:lnTo>
                  <a:lnTo>
                    <a:pt x="10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8" y="112"/>
                  </a:lnTo>
                  <a:lnTo>
                    <a:pt x="40" y="110"/>
                  </a:lnTo>
                  <a:lnTo>
                    <a:pt x="42" y="108"/>
                  </a:lnTo>
                  <a:lnTo>
                    <a:pt x="44" y="104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76"/>
                  </a:lnTo>
                  <a:lnTo>
                    <a:pt x="40" y="72"/>
                  </a:lnTo>
                  <a:lnTo>
                    <a:pt x="38" y="70"/>
                  </a:lnTo>
                  <a:lnTo>
                    <a:pt x="34" y="70"/>
                  </a:lnTo>
                  <a:lnTo>
                    <a:pt x="34" y="70"/>
                  </a:lnTo>
                  <a:close/>
                  <a:moveTo>
                    <a:pt x="350" y="0"/>
                  </a:moveTo>
                  <a:lnTo>
                    <a:pt x="312" y="0"/>
                  </a:lnTo>
                  <a:lnTo>
                    <a:pt x="248" y="116"/>
                  </a:lnTo>
                  <a:lnTo>
                    <a:pt x="220" y="66"/>
                  </a:lnTo>
                  <a:lnTo>
                    <a:pt x="184" y="66"/>
                  </a:lnTo>
                  <a:lnTo>
                    <a:pt x="248" y="184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893352-8247-E647-8F33-2C50FF4C08EE}"/>
              </a:ext>
            </a:extLst>
          </p:cNvPr>
          <p:cNvGrpSpPr/>
          <p:nvPr/>
        </p:nvGrpSpPr>
        <p:grpSpPr>
          <a:xfrm>
            <a:off x="464641" y="3279980"/>
            <a:ext cx="339400" cy="339400"/>
            <a:chOff x="427628" y="4186824"/>
            <a:chExt cx="457200" cy="4572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0A900D2-69A8-6940-B8CF-113A2687D00D}"/>
                </a:ext>
              </a:extLst>
            </p:cNvPr>
            <p:cNvGrpSpPr/>
            <p:nvPr/>
          </p:nvGrpSpPr>
          <p:grpSpPr>
            <a:xfrm>
              <a:off x="427628" y="4186824"/>
              <a:ext cx="457200" cy="457200"/>
              <a:chOff x="426464" y="3720364"/>
              <a:chExt cx="457200" cy="457200"/>
            </a:xfrm>
          </p:grpSpPr>
          <p:sp>
            <p:nvSpPr>
              <p:cNvPr id="86" name="Teardrop 85">
                <a:extLst>
                  <a:ext uri="{FF2B5EF4-FFF2-40B4-BE49-F238E27FC236}">
                    <a16:creationId xmlns:a16="http://schemas.microsoft.com/office/drawing/2014/main" id="{C3422610-76D8-C14A-9D1F-B9DFB20277CB}"/>
                  </a:ext>
                </a:extLst>
              </p:cNvPr>
              <p:cNvSpPr/>
              <p:nvPr/>
            </p:nvSpPr>
            <p:spPr bwMode="ltGray">
              <a:xfrm rot="2700000">
                <a:off x="426464" y="3720364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3C8E971E-BCD3-9443-B2D5-6639371906DC}"/>
                  </a:ext>
                </a:extLst>
              </p:cNvPr>
              <p:cNvSpPr/>
              <p:nvPr/>
            </p:nvSpPr>
            <p:spPr bwMode="ltGray">
              <a:xfrm>
                <a:off x="449324" y="3743542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84" name="Freeform 41">
              <a:extLst>
                <a:ext uri="{FF2B5EF4-FFF2-40B4-BE49-F238E27FC236}">
                  <a16:creationId xmlns:a16="http://schemas.microsoft.com/office/drawing/2014/main" id="{A2746375-B63C-FD41-AA0F-95A951D81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258" y="4240048"/>
              <a:ext cx="169940" cy="337849"/>
            </a:xfrm>
            <a:custGeom>
              <a:avLst/>
              <a:gdLst>
                <a:gd name="T0" fmla="*/ 484 w 560"/>
                <a:gd name="T1" fmla="*/ 88 h 1186"/>
                <a:gd name="T2" fmla="*/ 466 w 560"/>
                <a:gd name="T3" fmla="*/ 38 h 1186"/>
                <a:gd name="T4" fmla="*/ 426 w 560"/>
                <a:gd name="T5" fmla="*/ 10 h 1186"/>
                <a:gd name="T6" fmla="*/ 408 w 560"/>
                <a:gd name="T7" fmla="*/ 6 h 1186"/>
                <a:gd name="T8" fmla="*/ 238 w 560"/>
                <a:gd name="T9" fmla="*/ 2 h 1186"/>
                <a:gd name="T10" fmla="*/ 164 w 560"/>
                <a:gd name="T11" fmla="*/ 4 h 1186"/>
                <a:gd name="T12" fmla="*/ 114 w 560"/>
                <a:gd name="T13" fmla="*/ 26 h 1186"/>
                <a:gd name="T14" fmla="*/ 82 w 560"/>
                <a:gd name="T15" fmla="*/ 68 h 1186"/>
                <a:gd name="T16" fmla="*/ 72 w 560"/>
                <a:gd name="T17" fmla="*/ 108 h 1186"/>
                <a:gd name="T18" fmla="*/ 26 w 560"/>
                <a:gd name="T19" fmla="*/ 128 h 1186"/>
                <a:gd name="T20" fmla="*/ 6 w 560"/>
                <a:gd name="T21" fmla="*/ 166 h 1186"/>
                <a:gd name="T22" fmla="*/ 0 w 560"/>
                <a:gd name="T23" fmla="*/ 1028 h 1186"/>
                <a:gd name="T24" fmla="*/ 6 w 560"/>
                <a:gd name="T25" fmla="*/ 1070 h 1186"/>
                <a:gd name="T26" fmla="*/ 30 w 560"/>
                <a:gd name="T27" fmla="*/ 1110 h 1186"/>
                <a:gd name="T28" fmla="*/ 74 w 560"/>
                <a:gd name="T29" fmla="*/ 1122 h 1186"/>
                <a:gd name="T30" fmla="*/ 82 w 560"/>
                <a:gd name="T31" fmla="*/ 1146 h 1186"/>
                <a:gd name="T32" fmla="*/ 114 w 560"/>
                <a:gd name="T33" fmla="*/ 1170 h 1186"/>
                <a:gd name="T34" fmla="*/ 164 w 560"/>
                <a:gd name="T35" fmla="*/ 1184 h 1186"/>
                <a:gd name="T36" fmla="*/ 250 w 560"/>
                <a:gd name="T37" fmla="*/ 1186 h 1186"/>
                <a:gd name="T38" fmla="*/ 394 w 560"/>
                <a:gd name="T39" fmla="*/ 1184 h 1186"/>
                <a:gd name="T40" fmla="*/ 444 w 560"/>
                <a:gd name="T41" fmla="*/ 1172 h 1186"/>
                <a:gd name="T42" fmla="*/ 476 w 560"/>
                <a:gd name="T43" fmla="*/ 1146 h 1186"/>
                <a:gd name="T44" fmla="*/ 486 w 560"/>
                <a:gd name="T45" fmla="*/ 1124 h 1186"/>
                <a:gd name="T46" fmla="*/ 528 w 560"/>
                <a:gd name="T47" fmla="*/ 1108 h 1186"/>
                <a:gd name="T48" fmla="*/ 554 w 560"/>
                <a:gd name="T49" fmla="*/ 1062 h 1186"/>
                <a:gd name="T50" fmla="*/ 560 w 560"/>
                <a:gd name="T51" fmla="*/ 212 h 1186"/>
                <a:gd name="T52" fmla="*/ 556 w 560"/>
                <a:gd name="T53" fmla="*/ 168 h 1186"/>
                <a:gd name="T54" fmla="*/ 534 w 560"/>
                <a:gd name="T55" fmla="*/ 128 h 1186"/>
                <a:gd name="T56" fmla="*/ 488 w 560"/>
                <a:gd name="T57" fmla="*/ 108 h 1186"/>
                <a:gd name="T58" fmla="*/ 504 w 560"/>
                <a:gd name="T59" fmla="*/ 980 h 1186"/>
                <a:gd name="T60" fmla="*/ 494 w 560"/>
                <a:gd name="T61" fmla="*/ 1038 h 1186"/>
                <a:gd name="T62" fmla="*/ 464 w 560"/>
                <a:gd name="T63" fmla="*/ 1070 h 1186"/>
                <a:gd name="T64" fmla="*/ 134 w 560"/>
                <a:gd name="T65" fmla="*/ 1078 h 1186"/>
                <a:gd name="T66" fmla="*/ 102 w 560"/>
                <a:gd name="T67" fmla="*/ 1072 h 1186"/>
                <a:gd name="T68" fmla="*/ 68 w 560"/>
                <a:gd name="T69" fmla="*/ 1046 h 1186"/>
                <a:gd name="T70" fmla="*/ 54 w 560"/>
                <a:gd name="T71" fmla="*/ 994 h 1186"/>
                <a:gd name="T72" fmla="*/ 58 w 560"/>
                <a:gd name="T73" fmla="*/ 234 h 1186"/>
                <a:gd name="T74" fmla="*/ 76 w 560"/>
                <a:gd name="T75" fmla="*/ 188 h 1186"/>
                <a:gd name="T76" fmla="*/ 114 w 560"/>
                <a:gd name="T77" fmla="*/ 166 h 1186"/>
                <a:gd name="T78" fmla="*/ 428 w 560"/>
                <a:gd name="T79" fmla="*/ 162 h 1186"/>
                <a:gd name="T80" fmla="*/ 472 w 560"/>
                <a:gd name="T81" fmla="*/ 176 h 1186"/>
                <a:gd name="T82" fmla="*/ 500 w 560"/>
                <a:gd name="T83" fmla="*/ 214 h 1186"/>
                <a:gd name="T84" fmla="*/ 504 w 560"/>
                <a:gd name="T85" fmla="*/ 980 h 1186"/>
                <a:gd name="T86" fmla="*/ 442 w 560"/>
                <a:gd name="T87" fmla="*/ 276 h 1186"/>
                <a:gd name="T88" fmla="*/ 440 w 560"/>
                <a:gd name="T89" fmla="*/ 244 h 1186"/>
                <a:gd name="T90" fmla="*/ 422 w 560"/>
                <a:gd name="T91" fmla="*/ 220 h 1186"/>
                <a:gd name="T92" fmla="*/ 388 w 560"/>
                <a:gd name="T93" fmla="*/ 216 h 1186"/>
                <a:gd name="T94" fmla="*/ 154 w 560"/>
                <a:gd name="T95" fmla="*/ 216 h 1186"/>
                <a:gd name="T96" fmla="*/ 126 w 560"/>
                <a:gd name="T97" fmla="*/ 228 h 1186"/>
                <a:gd name="T98" fmla="*/ 118 w 560"/>
                <a:gd name="T99" fmla="*/ 262 h 1186"/>
                <a:gd name="T100" fmla="*/ 338 w 560"/>
                <a:gd name="T101" fmla="*/ 306 h 1186"/>
                <a:gd name="T102" fmla="*/ 442 w 560"/>
                <a:gd name="T103" fmla="*/ 568 h 1186"/>
                <a:gd name="T104" fmla="*/ 116 w 560"/>
                <a:gd name="T105" fmla="*/ 616 h 1186"/>
                <a:gd name="T106" fmla="*/ 114 w 560"/>
                <a:gd name="T107" fmla="*/ 974 h 1186"/>
                <a:gd name="T108" fmla="*/ 122 w 560"/>
                <a:gd name="T109" fmla="*/ 1008 h 1186"/>
                <a:gd name="T110" fmla="*/ 144 w 560"/>
                <a:gd name="T111" fmla="*/ 1018 h 1186"/>
                <a:gd name="T112" fmla="*/ 408 w 560"/>
                <a:gd name="T113" fmla="*/ 1018 h 1186"/>
                <a:gd name="T114" fmla="*/ 434 w 560"/>
                <a:gd name="T115" fmla="*/ 1006 h 1186"/>
                <a:gd name="T116" fmla="*/ 444 w 560"/>
                <a:gd name="T117" fmla="*/ 972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0" h="1186">
                  <a:moveTo>
                    <a:pt x="488" y="108"/>
                  </a:moveTo>
                  <a:lnTo>
                    <a:pt x="488" y="108"/>
                  </a:lnTo>
                  <a:lnTo>
                    <a:pt x="484" y="88"/>
                  </a:lnTo>
                  <a:lnTo>
                    <a:pt x="480" y="68"/>
                  </a:lnTo>
                  <a:lnTo>
                    <a:pt x="474" y="52"/>
                  </a:lnTo>
                  <a:lnTo>
                    <a:pt x="466" y="38"/>
                  </a:lnTo>
                  <a:lnTo>
                    <a:pt x="454" y="26"/>
                  </a:lnTo>
                  <a:lnTo>
                    <a:pt x="442" y="18"/>
                  </a:lnTo>
                  <a:lnTo>
                    <a:pt x="426" y="10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408" y="6"/>
                  </a:lnTo>
                  <a:lnTo>
                    <a:pt x="360" y="2"/>
                  </a:lnTo>
                  <a:lnTo>
                    <a:pt x="316" y="0"/>
                  </a:lnTo>
                  <a:lnTo>
                    <a:pt x="238" y="2"/>
                  </a:lnTo>
                  <a:lnTo>
                    <a:pt x="184" y="4"/>
                  </a:lnTo>
                  <a:lnTo>
                    <a:pt x="164" y="4"/>
                  </a:lnTo>
                  <a:lnTo>
                    <a:pt x="164" y="4"/>
                  </a:lnTo>
                  <a:lnTo>
                    <a:pt x="146" y="10"/>
                  </a:lnTo>
                  <a:lnTo>
                    <a:pt x="128" y="16"/>
                  </a:lnTo>
                  <a:lnTo>
                    <a:pt x="114" y="26"/>
                  </a:lnTo>
                  <a:lnTo>
                    <a:pt x="100" y="38"/>
                  </a:lnTo>
                  <a:lnTo>
                    <a:pt x="90" y="52"/>
                  </a:lnTo>
                  <a:lnTo>
                    <a:pt x="82" y="68"/>
                  </a:lnTo>
                  <a:lnTo>
                    <a:pt x="76" y="86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54" y="112"/>
                  </a:lnTo>
                  <a:lnTo>
                    <a:pt x="38" y="120"/>
                  </a:lnTo>
                  <a:lnTo>
                    <a:pt x="26" y="128"/>
                  </a:lnTo>
                  <a:lnTo>
                    <a:pt x="18" y="138"/>
                  </a:lnTo>
                  <a:lnTo>
                    <a:pt x="10" y="150"/>
                  </a:lnTo>
                  <a:lnTo>
                    <a:pt x="6" y="166"/>
                  </a:lnTo>
                  <a:lnTo>
                    <a:pt x="2" y="184"/>
                  </a:lnTo>
                  <a:lnTo>
                    <a:pt x="2" y="208"/>
                  </a:lnTo>
                  <a:lnTo>
                    <a:pt x="0" y="1028"/>
                  </a:lnTo>
                  <a:lnTo>
                    <a:pt x="0" y="1028"/>
                  </a:lnTo>
                  <a:lnTo>
                    <a:pt x="2" y="1050"/>
                  </a:lnTo>
                  <a:lnTo>
                    <a:pt x="6" y="1070"/>
                  </a:lnTo>
                  <a:lnTo>
                    <a:pt x="12" y="1088"/>
                  </a:lnTo>
                  <a:lnTo>
                    <a:pt x="20" y="1100"/>
                  </a:lnTo>
                  <a:lnTo>
                    <a:pt x="30" y="1110"/>
                  </a:lnTo>
                  <a:lnTo>
                    <a:pt x="42" y="1118"/>
                  </a:lnTo>
                  <a:lnTo>
                    <a:pt x="56" y="1122"/>
                  </a:lnTo>
                  <a:lnTo>
                    <a:pt x="74" y="1122"/>
                  </a:lnTo>
                  <a:lnTo>
                    <a:pt x="74" y="1122"/>
                  </a:lnTo>
                  <a:lnTo>
                    <a:pt x="76" y="1136"/>
                  </a:lnTo>
                  <a:lnTo>
                    <a:pt x="82" y="1146"/>
                  </a:lnTo>
                  <a:lnTo>
                    <a:pt x="90" y="1156"/>
                  </a:lnTo>
                  <a:lnTo>
                    <a:pt x="102" y="1164"/>
                  </a:lnTo>
                  <a:lnTo>
                    <a:pt x="114" y="1170"/>
                  </a:lnTo>
                  <a:lnTo>
                    <a:pt x="128" y="1176"/>
                  </a:lnTo>
                  <a:lnTo>
                    <a:pt x="146" y="1180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164" y="1184"/>
                  </a:lnTo>
                  <a:lnTo>
                    <a:pt x="250" y="1186"/>
                  </a:lnTo>
                  <a:lnTo>
                    <a:pt x="324" y="1186"/>
                  </a:lnTo>
                  <a:lnTo>
                    <a:pt x="394" y="1184"/>
                  </a:lnTo>
                  <a:lnTo>
                    <a:pt x="394" y="1184"/>
                  </a:lnTo>
                  <a:lnTo>
                    <a:pt x="412" y="1182"/>
                  </a:lnTo>
                  <a:lnTo>
                    <a:pt x="428" y="1178"/>
                  </a:lnTo>
                  <a:lnTo>
                    <a:pt x="444" y="1172"/>
                  </a:lnTo>
                  <a:lnTo>
                    <a:pt x="456" y="1164"/>
                  </a:lnTo>
                  <a:lnTo>
                    <a:pt x="468" y="1156"/>
                  </a:lnTo>
                  <a:lnTo>
                    <a:pt x="476" y="1146"/>
                  </a:lnTo>
                  <a:lnTo>
                    <a:pt x="482" y="1136"/>
                  </a:lnTo>
                  <a:lnTo>
                    <a:pt x="486" y="1124"/>
                  </a:lnTo>
                  <a:lnTo>
                    <a:pt x="486" y="1124"/>
                  </a:lnTo>
                  <a:lnTo>
                    <a:pt x="500" y="1122"/>
                  </a:lnTo>
                  <a:lnTo>
                    <a:pt x="516" y="1116"/>
                  </a:lnTo>
                  <a:lnTo>
                    <a:pt x="528" y="1108"/>
                  </a:lnTo>
                  <a:lnTo>
                    <a:pt x="538" y="1096"/>
                  </a:lnTo>
                  <a:lnTo>
                    <a:pt x="548" y="1080"/>
                  </a:lnTo>
                  <a:lnTo>
                    <a:pt x="554" y="1062"/>
                  </a:lnTo>
                  <a:lnTo>
                    <a:pt x="558" y="1042"/>
                  </a:lnTo>
                  <a:lnTo>
                    <a:pt x="560" y="1018"/>
                  </a:lnTo>
                  <a:lnTo>
                    <a:pt x="560" y="212"/>
                  </a:lnTo>
                  <a:lnTo>
                    <a:pt x="560" y="212"/>
                  </a:lnTo>
                  <a:lnTo>
                    <a:pt x="560" y="188"/>
                  </a:lnTo>
                  <a:lnTo>
                    <a:pt x="556" y="168"/>
                  </a:lnTo>
                  <a:lnTo>
                    <a:pt x="552" y="152"/>
                  </a:lnTo>
                  <a:lnTo>
                    <a:pt x="544" y="138"/>
                  </a:lnTo>
                  <a:lnTo>
                    <a:pt x="534" y="128"/>
                  </a:lnTo>
                  <a:lnTo>
                    <a:pt x="522" y="120"/>
                  </a:lnTo>
                  <a:lnTo>
                    <a:pt x="506" y="112"/>
                  </a:lnTo>
                  <a:lnTo>
                    <a:pt x="488" y="108"/>
                  </a:lnTo>
                  <a:lnTo>
                    <a:pt x="488" y="108"/>
                  </a:lnTo>
                  <a:close/>
                  <a:moveTo>
                    <a:pt x="504" y="980"/>
                  </a:moveTo>
                  <a:lnTo>
                    <a:pt x="504" y="980"/>
                  </a:lnTo>
                  <a:lnTo>
                    <a:pt x="504" y="1002"/>
                  </a:lnTo>
                  <a:lnTo>
                    <a:pt x="500" y="1020"/>
                  </a:lnTo>
                  <a:lnTo>
                    <a:pt x="494" y="1038"/>
                  </a:lnTo>
                  <a:lnTo>
                    <a:pt x="486" y="1050"/>
                  </a:lnTo>
                  <a:lnTo>
                    <a:pt x="476" y="1062"/>
                  </a:lnTo>
                  <a:lnTo>
                    <a:pt x="464" y="1070"/>
                  </a:lnTo>
                  <a:lnTo>
                    <a:pt x="450" y="1074"/>
                  </a:lnTo>
                  <a:lnTo>
                    <a:pt x="434" y="1076"/>
                  </a:lnTo>
                  <a:lnTo>
                    <a:pt x="134" y="1078"/>
                  </a:lnTo>
                  <a:lnTo>
                    <a:pt x="134" y="1078"/>
                  </a:lnTo>
                  <a:lnTo>
                    <a:pt x="118" y="1076"/>
                  </a:lnTo>
                  <a:lnTo>
                    <a:pt x="102" y="1072"/>
                  </a:lnTo>
                  <a:lnTo>
                    <a:pt x="88" y="1066"/>
                  </a:lnTo>
                  <a:lnTo>
                    <a:pt x="76" y="1058"/>
                  </a:lnTo>
                  <a:lnTo>
                    <a:pt x="68" y="1046"/>
                  </a:lnTo>
                  <a:lnTo>
                    <a:pt x="60" y="1032"/>
                  </a:lnTo>
                  <a:lnTo>
                    <a:pt x="56" y="1014"/>
                  </a:lnTo>
                  <a:lnTo>
                    <a:pt x="54" y="994"/>
                  </a:lnTo>
                  <a:lnTo>
                    <a:pt x="56" y="256"/>
                  </a:lnTo>
                  <a:lnTo>
                    <a:pt x="56" y="256"/>
                  </a:lnTo>
                  <a:lnTo>
                    <a:pt x="58" y="234"/>
                  </a:lnTo>
                  <a:lnTo>
                    <a:pt x="62" y="216"/>
                  </a:lnTo>
                  <a:lnTo>
                    <a:pt x="68" y="200"/>
                  </a:lnTo>
                  <a:lnTo>
                    <a:pt x="76" y="188"/>
                  </a:lnTo>
                  <a:lnTo>
                    <a:pt x="88" y="178"/>
                  </a:lnTo>
                  <a:lnTo>
                    <a:pt x="100" y="170"/>
                  </a:lnTo>
                  <a:lnTo>
                    <a:pt x="114" y="166"/>
                  </a:lnTo>
                  <a:lnTo>
                    <a:pt x="130" y="164"/>
                  </a:lnTo>
                  <a:lnTo>
                    <a:pt x="428" y="162"/>
                  </a:lnTo>
                  <a:lnTo>
                    <a:pt x="428" y="162"/>
                  </a:lnTo>
                  <a:lnTo>
                    <a:pt x="444" y="164"/>
                  </a:lnTo>
                  <a:lnTo>
                    <a:pt x="458" y="168"/>
                  </a:lnTo>
                  <a:lnTo>
                    <a:pt x="472" y="176"/>
                  </a:lnTo>
                  <a:lnTo>
                    <a:pt x="484" y="186"/>
                  </a:lnTo>
                  <a:lnTo>
                    <a:pt x="492" y="198"/>
                  </a:lnTo>
                  <a:lnTo>
                    <a:pt x="500" y="214"/>
                  </a:lnTo>
                  <a:lnTo>
                    <a:pt x="504" y="234"/>
                  </a:lnTo>
                  <a:lnTo>
                    <a:pt x="504" y="254"/>
                  </a:lnTo>
                  <a:lnTo>
                    <a:pt x="504" y="980"/>
                  </a:lnTo>
                  <a:close/>
                  <a:moveTo>
                    <a:pt x="288" y="510"/>
                  </a:moveTo>
                  <a:lnTo>
                    <a:pt x="442" y="508"/>
                  </a:lnTo>
                  <a:lnTo>
                    <a:pt x="442" y="276"/>
                  </a:lnTo>
                  <a:lnTo>
                    <a:pt x="442" y="276"/>
                  </a:lnTo>
                  <a:lnTo>
                    <a:pt x="442" y="258"/>
                  </a:lnTo>
                  <a:lnTo>
                    <a:pt x="440" y="244"/>
                  </a:lnTo>
                  <a:lnTo>
                    <a:pt x="436" y="234"/>
                  </a:lnTo>
                  <a:lnTo>
                    <a:pt x="430" y="226"/>
                  </a:lnTo>
                  <a:lnTo>
                    <a:pt x="422" y="220"/>
                  </a:lnTo>
                  <a:lnTo>
                    <a:pt x="414" y="216"/>
                  </a:lnTo>
                  <a:lnTo>
                    <a:pt x="402" y="216"/>
                  </a:lnTo>
                  <a:lnTo>
                    <a:pt x="388" y="216"/>
                  </a:lnTo>
                  <a:lnTo>
                    <a:pt x="168" y="216"/>
                  </a:lnTo>
                  <a:lnTo>
                    <a:pt x="168" y="216"/>
                  </a:lnTo>
                  <a:lnTo>
                    <a:pt x="154" y="216"/>
                  </a:lnTo>
                  <a:lnTo>
                    <a:pt x="142" y="218"/>
                  </a:lnTo>
                  <a:lnTo>
                    <a:pt x="134" y="222"/>
                  </a:lnTo>
                  <a:lnTo>
                    <a:pt x="126" y="228"/>
                  </a:lnTo>
                  <a:lnTo>
                    <a:pt x="122" y="236"/>
                  </a:lnTo>
                  <a:lnTo>
                    <a:pt x="120" y="248"/>
                  </a:lnTo>
                  <a:lnTo>
                    <a:pt x="118" y="262"/>
                  </a:lnTo>
                  <a:lnTo>
                    <a:pt x="118" y="280"/>
                  </a:lnTo>
                  <a:lnTo>
                    <a:pt x="116" y="592"/>
                  </a:lnTo>
                  <a:lnTo>
                    <a:pt x="338" y="306"/>
                  </a:lnTo>
                  <a:lnTo>
                    <a:pt x="288" y="510"/>
                  </a:lnTo>
                  <a:close/>
                  <a:moveTo>
                    <a:pt x="444" y="934"/>
                  </a:moveTo>
                  <a:lnTo>
                    <a:pt x="442" y="568"/>
                  </a:lnTo>
                  <a:lnTo>
                    <a:pt x="220" y="924"/>
                  </a:lnTo>
                  <a:lnTo>
                    <a:pt x="286" y="616"/>
                  </a:lnTo>
                  <a:lnTo>
                    <a:pt x="116" y="616"/>
                  </a:lnTo>
                  <a:lnTo>
                    <a:pt x="114" y="954"/>
                  </a:lnTo>
                  <a:lnTo>
                    <a:pt x="114" y="954"/>
                  </a:lnTo>
                  <a:lnTo>
                    <a:pt x="114" y="974"/>
                  </a:lnTo>
                  <a:lnTo>
                    <a:pt x="116" y="988"/>
                  </a:lnTo>
                  <a:lnTo>
                    <a:pt x="118" y="1000"/>
                  </a:lnTo>
                  <a:lnTo>
                    <a:pt x="122" y="1008"/>
                  </a:lnTo>
                  <a:lnTo>
                    <a:pt x="128" y="1014"/>
                  </a:lnTo>
                  <a:lnTo>
                    <a:pt x="136" y="1018"/>
                  </a:lnTo>
                  <a:lnTo>
                    <a:pt x="144" y="1018"/>
                  </a:lnTo>
                  <a:lnTo>
                    <a:pt x="156" y="1020"/>
                  </a:lnTo>
                  <a:lnTo>
                    <a:pt x="408" y="1018"/>
                  </a:lnTo>
                  <a:lnTo>
                    <a:pt x="408" y="1018"/>
                  </a:lnTo>
                  <a:lnTo>
                    <a:pt x="418" y="1016"/>
                  </a:lnTo>
                  <a:lnTo>
                    <a:pt x="428" y="1014"/>
                  </a:lnTo>
                  <a:lnTo>
                    <a:pt x="434" y="1006"/>
                  </a:lnTo>
                  <a:lnTo>
                    <a:pt x="438" y="998"/>
                  </a:lnTo>
                  <a:lnTo>
                    <a:pt x="442" y="986"/>
                  </a:lnTo>
                  <a:lnTo>
                    <a:pt x="444" y="972"/>
                  </a:lnTo>
                  <a:lnTo>
                    <a:pt x="444" y="934"/>
                  </a:lnTo>
                  <a:lnTo>
                    <a:pt x="444" y="9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556C6F9-2634-A94C-9EBF-33C0670A0FC9}"/>
              </a:ext>
            </a:extLst>
          </p:cNvPr>
          <p:cNvGrpSpPr/>
          <p:nvPr/>
        </p:nvGrpSpPr>
        <p:grpSpPr>
          <a:xfrm>
            <a:off x="459713" y="1199421"/>
            <a:ext cx="339400" cy="339400"/>
            <a:chOff x="420989" y="1384142"/>
            <a:chExt cx="457200" cy="457200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BC727BA0-C9CB-B54C-B9CF-BDB1B2B3FC47}"/>
                </a:ext>
              </a:extLst>
            </p:cNvPr>
            <p:cNvGrpSpPr/>
            <p:nvPr/>
          </p:nvGrpSpPr>
          <p:grpSpPr>
            <a:xfrm>
              <a:off x="420989" y="1384142"/>
              <a:ext cx="457200" cy="457200"/>
              <a:chOff x="427628" y="1833131"/>
              <a:chExt cx="457200" cy="457200"/>
            </a:xfrm>
          </p:grpSpPr>
          <p:sp>
            <p:nvSpPr>
              <p:cNvPr id="95" name="Teardrop 94">
                <a:extLst>
                  <a:ext uri="{FF2B5EF4-FFF2-40B4-BE49-F238E27FC236}">
                    <a16:creationId xmlns:a16="http://schemas.microsoft.com/office/drawing/2014/main" id="{218DF63B-1371-8945-AAFA-7A0381C28C46}"/>
                  </a:ext>
                </a:extLst>
              </p:cNvPr>
              <p:cNvSpPr/>
              <p:nvPr/>
            </p:nvSpPr>
            <p:spPr bwMode="ltGray">
              <a:xfrm rot="2700000">
                <a:off x="427628" y="1833131"/>
                <a:ext cx="457200" cy="457200"/>
              </a:xfrm>
              <a:prstGeom prst="teardrop">
                <a:avLst>
                  <a:gd name="adj" fmla="val 151405"/>
                </a:avLst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95198CDE-A441-BE4D-B7F5-93A1FBF2AAF4}"/>
                  </a:ext>
                </a:extLst>
              </p:cNvPr>
              <p:cNvSpPr/>
              <p:nvPr/>
            </p:nvSpPr>
            <p:spPr bwMode="ltGray">
              <a:xfrm>
                <a:off x="452222" y="1855085"/>
                <a:ext cx="411480" cy="41148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</p:grpSp>
        <p:sp>
          <p:nvSpPr>
            <p:cNvPr id="94" name="Freeform 4949">
              <a:extLst>
                <a:ext uri="{FF2B5EF4-FFF2-40B4-BE49-F238E27FC236}">
                  <a16:creationId xmlns:a16="http://schemas.microsoft.com/office/drawing/2014/main" id="{36DC0ADD-18BB-0E4D-96AE-DC9C5181BE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116" y="1439852"/>
              <a:ext cx="242422" cy="303243"/>
            </a:xfrm>
            <a:custGeom>
              <a:avLst/>
              <a:gdLst>
                <a:gd name="T0" fmla="*/ 128 w 330"/>
                <a:gd name="T1" fmla="*/ 144 h 350"/>
                <a:gd name="T2" fmla="*/ 116 w 330"/>
                <a:gd name="T3" fmla="*/ 138 h 350"/>
                <a:gd name="T4" fmla="*/ 126 w 330"/>
                <a:gd name="T5" fmla="*/ 90 h 350"/>
                <a:gd name="T6" fmla="*/ 188 w 330"/>
                <a:gd name="T7" fmla="*/ 52 h 350"/>
                <a:gd name="T8" fmla="*/ 210 w 330"/>
                <a:gd name="T9" fmla="*/ 14 h 350"/>
                <a:gd name="T10" fmla="*/ 250 w 330"/>
                <a:gd name="T11" fmla="*/ 0 h 350"/>
                <a:gd name="T12" fmla="*/ 260 w 330"/>
                <a:gd name="T13" fmla="*/ 10 h 350"/>
                <a:gd name="T14" fmla="*/ 250 w 330"/>
                <a:gd name="T15" fmla="*/ 20 h 350"/>
                <a:gd name="T16" fmla="*/ 214 w 330"/>
                <a:gd name="T17" fmla="*/ 38 h 350"/>
                <a:gd name="T18" fmla="*/ 206 w 330"/>
                <a:gd name="T19" fmla="*/ 66 h 350"/>
                <a:gd name="T20" fmla="*/ 198 w 330"/>
                <a:gd name="T21" fmla="*/ 72 h 350"/>
                <a:gd name="T22" fmla="*/ 172 w 330"/>
                <a:gd name="T23" fmla="*/ 76 h 350"/>
                <a:gd name="T24" fmla="*/ 136 w 330"/>
                <a:gd name="T25" fmla="*/ 122 h 350"/>
                <a:gd name="T26" fmla="*/ 124 w 330"/>
                <a:gd name="T27" fmla="*/ 6 h 350"/>
                <a:gd name="T28" fmla="*/ 100 w 330"/>
                <a:gd name="T29" fmla="*/ 0 h 350"/>
                <a:gd name="T30" fmla="*/ 46 w 330"/>
                <a:gd name="T31" fmla="*/ 44 h 350"/>
                <a:gd name="T32" fmla="*/ 44 w 330"/>
                <a:gd name="T33" fmla="*/ 80 h 350"/>
                <a:gd name="T34" fmla="*/ 58 w 330"/>
                <a:gd name="T35" fmla="*/ 80 h 350"/>
                <a:gd name="T36" fmla="*/ 64 w 330"/>
                <a:gd name="T37" fmla="*/ 52 h 350"/>
                <a:gd name="T38" fmla="*/ 104 w 330"/>
                <a:gd name="T39" fmla="*/ 20 h 350"/>
                <a:gd name="T40" fmla="*/ 124 w 330"/>
                <a:gd name="T41" fmla="*/ 14 h 350"/>
                <a:gd name="T42" fmla="*/ 246 w 330"/>
                <a:gd name="T43" fmla="*/ 34 h 350"/>
                <a:gd name="T44" fmla="*/ 238 w 330"/>
                <a:gd name="T45" fmla="*/ 54 h 350"/>
                <a:gd name="T46" fmla="*/ 208 w 330"/>
                <a:gd name="T47" fmla="*/ 92 h 350"/>
                <a:gd name="T48" fmla="*/ 180 w 330"/>
                <a:gd name="T49" fmla="*/ 98 h 350"/>
                <a:gd name="T50" fmla="*/ 172 w 330"/>
                <a:gd name="T51" fmla="*/ 118 h 350"/>
                <a:gd name="T52" fmla="*/ 150 w 330"/>
                <a:gd name="T53" fmla="*/ 128 h 350"/>
                <a:gd name="T54" fmla="*/ 150 w 330"/>
                <a:gd name="T55" fmla="*/ 142 h 350"/>
                <a:gd name="T56" fmla="*/ 182 w 330"/>
                <a:gd name="T57" fmla="*/ 136 h 350"/>
                <a:gd name="T58" fmla="*/ 222 w 330"/>
                <a:gd name="T59" fmla="*/ 106 h 350"/>
                <a:gd name="T60" fmla="*/ 258 w 330"/>
                <a:gd name="T61" fmla="*/ 56 h 350"/>
                <a:gd name="T62" fmla="*/ 254 w 330"/>
                <a:gd name="T63" fmla="*/ 34 h 350"/>
                <a:gd name="T64" fmla="*/ 158 w 330"/>
                <a:gd name="T65" fmla="*/ 6 h 350"/>
                <a:gd name="T66" fmla="*/ 144 w 330"/>
                <a:gd name="T67" fmla="*/ 0 h 350"/>
                <a:gd name="T68" fmla="*/ 138 w 330"/>
                <a:gd name="T69" fmla="*/ 16 h 350"/>
                <a:gd name="T70" fmla="*/ 124 w 330"/>
                <a:gd name="T71" fmla="*/ 36 h 350"/>
                <a:gd name="T72" fmla="*/ 106 w 330"/>
                <a:gd name="T73" fmla="*/ 42 h 350"/>
                <a:gd name="T74" fmla="*/ 96 w 330"/>
                <a:gd name="T75" fmla="*/ 52 h 350"/>
                <a:gd name="T76" fmla="*/ 106 w 330"/>
                <a:gd name="T77" fmla="*/ 62 h 350"/>
                <a:gd name="T78" fmla="*/ 136 w 330"/>
                <a:gd name="T79" fmla="*/ 52 h 350"/>
                <a:gd name="T80" fmla="*/ 158 w 330"/>
                <a:gd name="T81" fmla="*/ 20 h 350"/>
                <a:gd name="T82" fmla="*/ 242 w 330"/>
                <a:gd name="T83" fmla="*/ 258 h 350"/>
                <a:gd name="T84" fmla="*/ 128 w 330"/>
                <a:gd name="T85" fmla="*/ 252 h 350"/>
                <a:gd name="T86" fmla="*/ 138 w 330"/>
                <a:gd name="T87" fmla="*/ 164 h 350"/>
                <a:gd name="T88" fmla="*/ 114 w 330"/>
                <a:gd name="T89" fmla="*/ 162 h 350"/>
                <a:gd name="T90" fmla="*/ 82 w 330"/>
                <a:gd name="T91" fmla="*/ 258 h 350"/>
                <a:gd name="T92" fmla="*/ 60 w 330"/>
                <a:gd name="T93" fmla="*/ 102 h 350"/>
                <a:gd name="T94" fmla="*/ 38 w 330"/>
                <a:gd name="T95" fmla="*/ 104 h 350"/>
                <a:gd name="T96" fmla="*/ 10 w 330"/>
                <a:gd name="T97" fmla="*/ 258 h 350"/>
                <a:gd name="T98" fmla="*/ 0 w 330"/>
                <a:gd name="T99" fmla="*/ 340 h 350"/>
                <a:gd name="T100" fmla="*/ 10 w 330"/>
                <a:gd name="T101" fmla="*/ 350 h 350"/>
                <a:gd name="T102" fmla="*/ 330 w 330"/>
                <a:gd name="T103" fmla="*/ 344 h 350"/>
                <a:gd name="T104" fmla="*/ 330 w 330"/>
                <a:gd name="T105" fmla="*/ 268 h 350"/>
                <a:gd name="T106" fmla="*/ 76 w 330"/>
                <a:gd name="T107" fmla="*/ 314 h 350"/>
                <a:gd name="T108" fmla="*/ 154 w 330"/>
                <a:gd name="T109" fmla="*/ 314 h 350"/>
                <a:gd name="T110" fmla="*/ 232 w 330"/>
                <a:gd name="T111" fmla="*/ 314 h 350"/>
                <a:gd name="T112" fmla="*/ 308 w 330"/>
                <a:gd name="T113" fmla="*/ 31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50">
                  <a:moveTo>
                    <a:pt x="134" y="134"/>
                  </a:moveTo>
                  <a:lnTo>
                    <a:pt x="134" y="134"/>
                  </a:lnTo>
                  <a:lnTo>
                    <a:pt x="134" y="138"/>
                  </a:lnTo>
                  <a:lnTo>
                    <a:pt x="132" y="142"/>
                  </a:lnTo>
                  <a:lnTo>
                    <a:pt x="128" y="144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4"/>
                  </a:lnTo>
                  <a:lnTo>
                    <a:pt x="118" y="142"/>
                  </a:lnTo>
                  <a:lnTo>
                    <a:pt x="116" y="138"/>
                  </a:lnTo>
                  <a:lnTo>
                    <a:pt x="114" y="134"/>
                  </a:lnTo>
                  <a:lnTo>
                    <a:pt x="114" y="134"/>
                  </a:lnTo>
                  <a:lnTo>
                    <a:pt x="116" y="118"/>
                  </a:lnTo>
                  <a:lnTo>
                    <a:pt x="120" y="104"/>
                  </a:lnTo>
                  <a:lnTo>
                    <a:pt x="126" y="90"/>
                  </a:lnTo>
                  <a:lnTo>
                    <a:pt x="136" y="78"/>
                  </a:lnTo>
                  <a:lnTo>
                    <a:pt x="146" y="68"/>
                  </a:lnTo>
                  <a:lnTo>
                    <a:pt x="160" y="60"/>
                  </a:lnTo>
                  <a:lnTo>
                    <a:pt x="174" y="56"/>
                  </a:lnTo>
                  <a:lnTo>
                    <a:pt x="188" y="52"/>
                  </a:lnTo>
                  <a:lnTo>
                    <a:pt x="188" y="52"/>
                  </a:lnTo>
                  <a:lnTo>
                    <a:pt x="192" y="42"/>
                  </a:lnTo>
                  <a:lnTo>
                    <a:pt x="196" y="32"/>
                  </a:lnTo>
                  <a:lnTo>
                    <a:pt x="202" y="22"/>
                  </a:lnTo>
                  <a:lnTo>
                    <a:pt x="210" y="14"/>
                  </a:lnTo>
                  <a:lnTo>
                    <a:pt x="218" y="8"/>
                  </a:lnTo>
                  <a:lnTo>
                    <a:pt x="228" y="4"/>
                  </a:lnTo>
                  <a:lnTo>
                    <a:pt x="238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54" y="0"/>
                  </a:lnTo>
                  <a:lnTo>
                    <a:pt x="258" y="2"/>
                  </a:lnTo>
                  <a:lnTo>
                    <a:pt x="260" y="6"/>
                  </a:lnTo>
                  <a:lnTo>
                    <a:pt x="260" y="10"/>
                  </a:lnTo>
                  <a:lnTo>
                    <a:pt x="260" y="10"/>
                  </a:lnTo>
                  <a:lnTo>
                    <a:pt x="260" y="14"/>
                  </a:lnTo>
                  <a:lnTo>
                    <a:pt x="258" y="16"/>
                  </a:lnTo>
                  <a:lnTo>
                    <a:pt x="254" y="18"/>
                  </a:lnTo>
                  <a:lnTo>
                    <a:pt x="250" y="20"/>
                  </a:lnTo>
                  <a:lnTo>
                    <a:pt x="250" y="20"/>
                  </a:lnTo>
                  <a:lnTo>
                    <a:pt x="242" y="20"/>
                  </a:lnTo>
                  <a:lnTo>
                    <a:pt x="234" y="22"/>
                  </a:lnTo>
                  <a:lnTo>
                    <a:pt x="226" y="26"/>
                  </a:lnTo>
                  <a:lnTo>
                    <a:pt x="220" y="32"/>
                  </a:lnTo>
                  <a:lnTo>
                    <a:pt x="214" y="38"/>
                  </a:lnTo>
                  <a:lnTo>
                    <a:pt x="212" y="46"/>
                  </a:lnTo>
                  <a:lnTo>
                    <a:pt x="208" y="52"/>
                  </a:lnTo>
                  <a:lnTo>
                    <a:pt x="208" y="62"/>
                  </a:lnTo>
                  <a:lnTo>
                    <a:pt x="208" y="62"/>
                  </a:lnTo>
                  <a:lnTo>
                    <a:pt x="206" y="66"/>
                  </a:lnTo>
                  <a:lnTo>
                    <a:pt x="204" y="68"/>
                  </a:lnTo>
                  <a:lnTo>
                    <a:pt x="202" y="70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98" y="72"/>
                  </a:lnTo>
                  <a:lnTo>
                    <a:pt x="184" y="72"/>
                  </a:lnTo>
                  <a:lnTo>
                    <a:pt x="172" y="76"/>
                  </a:lnTo>
                  <a:lnTo>
                    <a:pt x="162" y="82"/>
                  </a:lnTo>
                  <a:lnTo>
                    <a:pt x="152" y="90"/>
                  </a:lnTo>
                  <a:lnTo>
                    <a:pt x="146" y="100"/>
                  </a:lnTo>
                  <a:lnTo>
                    <a:pt x="140" y="110"/>
                  </a:lnTo>
                  <a:lnTo>
                    <a:pt x="136" y="122"/>
                  </a:lnTo>
                  <a:lnTo>
                    <a:pt x="134" y="134"/>
                  </a:lnTo>
                  <a:lnTo>
                    <a:pt x="134" y="134"/>
                  </a:lnTo>
                  <a:close/>
                  <a:moveTo>
                    <a:pt x="124" y="10"/>
                  </a:moveTo>
                  <a:lnTo>
                    <a:pt x="124" y="10"/>
                  </a:lnTo>
                  <a:lnTo>
                    <a:pt x="124" y="6"/>
                  </a:lnTo>
                  <a:lnTo>
                    <a:pt x="122" y="2"/>
                  </a:lnTo>
                  <a:lnTo>
                    <a:pt x="118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0" y="0"/>
                  </a:lnTo>
                  <a:lnTo>
                    <a:pt x="86" y="6"/>
                  </a:lnTo>
                  <a:lnTo>
                    <a:pt x="72" y="12"/>
                  </a:lnTo>
                  <a:lnTo>
                    <a:pt x="62" y="20"/>
                  </a:lnTo>
                  <a:lnTo>
                    <a:pt x="52" y="32"/>
                  </a:lnTo>
                  <a:lnTo>
                    <a:pt x="46" y="44"/>
                  </a:lnTo>
                  <a:lnTo>
                    <a:pt x="42" y="58"/>
                  </a:lnTo>
                  <a:lnTo>
                    <a:pt x="40" y="74"/>
                  </a:lnTo>
                  <a:lnTo>
                    <a:pt x="40" y="74"/>
                  </a:lnTo>
                  <a:lnTo>
                    <a:pt x="40" y="78"/>
                  </a:lnTo>
                  <a:lnTo>
                    <a:pt x="44" y="80"/>
                  </a:lnTo>
                  <a:lnTo>
                    <a:pt x="46" y="82"/>
                  </a:lnTo>
                  <a:lnTo>
                    <a:pt x="50" y="84"/>
                  </a:lnTo>
                  <a:lnTo>
                    <a:pt x="50" y="84"/>
                  </a:lnTo>
                  <a:lnTo>
                    <a:pt x="54" y="82"/>
                  </a:lnTo>
                  <a:lnTo>
                    <a:pt x="58" y="80"/>
                  </a:lnTo>
                  <a:lnTo>
                    <a:pt x="60" y="78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2" y="62"/>
                  </a:lnTo>
                  <a:lnTo>
                    <a:pt x="64" y="52"/>
                  </a:lnTo>
                  <a:lnTo>
                    <a:pt x="70" y="44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94" y="24"/>
                  </a:lnTo>
                  <a:lnTo>
                    <a:pt x="104" y="20"/>
                  </a:lnTo>
                  <a:lnTo>
                    <a:pt x="114" y="20"/>
                  </a:lnTo>
                  <a:lnTo>
                    <a:pt x="114" y="20"/>
                  </a:lnTo>
                  <a:lnTo>
                    <a:pt x="118" y="18"/>
                  </a:lnTo>
                  <a:lnTo>
                    <a:pt x="122" y="16"/>
                  </a:lnTo>
                  <a:lnTo>
                    <a:pt x="124" y="14"/>
                  </a:lnTo>
                  <a:lnTo>
                    <a:pt x="124" y="10"/>
                  </a:lnTo>
                  <a:lnTo>
                    <a:pt x="124" y="10"/>
                  </a:lnTo>
                  <a:close/>
                  <a:moveTo>
                    <a:pt x="250" y="32"/>
                  </a:moveTo>
                  <a:lnTo>
                    <a:pt x="250" y="32"/>
                  </a:lnTo>
                  <a:lnTo>
                    <a:pt x="246" y="34"/>
                  </a:lnTo>
                  <a:lnTo>
                    <a:pt x="242" y="36"/>
                  </a:lnTo>
                  <a:lnTo>
                    <a:pt x="240" y="38"/>
                  </a:lnTo>
                  <a:lnTo>
                    <a:pt x="240" y="42"/>
                  </a:lnTo>
                  <a:lnTo>
                    <a:pt x="240" y="42"/>
                  </a:lnTo>
                  <a:lnTo>
                    <a:pt x="238" y="54"/>
                  </a:lnTo>
                  <a:lnTo>
                    <a:pt x="236" y="62"/>
                  </a:lnTo>
                  <a:lnTo>
                    <a:pt x="230" y="72"/>
                  </a:lnTo>
                  <a:lnTo>
                    <a:pt x="224" y="80"/>
                  </a:lnTo>
                  <a:lnTo>
                    <a:pt x="216" y="86"/>
                  </a:lnTo>
                  <a:lnTo>
                    <a:pt x="208" y="92"/>
                  </a:lnTo>
                  <a:lnTo>
                    <a:pt x="198" y="94"/>
                  </a:lnTo>
                  <a:lnTo>
                    <a:pt x="188" y="96"/>
                  </a:lnTo>
                  <a:lnTo>
                    <a:pt x="188" y="96"/>
                  </a:lnTo>
                  <a:lnTo>
                    <a:pt x="184" y="96"/>
                  </a:lnTo>
                  <a:lnTo>
                    <a:pt x="180" y="98"/>
                  </a:lnTo>
                  <a:lnTo>
                    <a:pt x="178" y="102"/>
                  </a:lnTo>
                  <a:lnTo>
                    <a:pt x="178" y="106"/>
                  </a:lnTo>
                  <a:lnTo>
                    <a:pt x="178" y="106"/>
                  </a:lnTo>
                  <a:lnTo>
                    <a:pt x="176" y="112"/>
                  </a:lnTo>
                  <a:lnTo>
                    <a:pt x="172" y="118"/>
                  </a:lnTo>
                  <a:lnTo>
                    <a:pt x="166" y="124"/>
                  </a:lnTo>
                  <a:lnTo>
                    <a:pt x="158" y="124"/>
                  </a:lnTo>
                  <a:lnTo>
                    <a:pt x="158" y="124"/>
                  </a:lnTo>
                  <a:lnTo>
                    <a:pt x="154" y="126"/>
                  </a:lnTo>
                  <a:lnTo>
                    <a:pt x="150" y="128"/>
                  </a:lnTo>
                  <a:lnTo>
                    <a:pt x="148" y="130"/>
                  </a:lnTo>
                  <a:lnTo>
                    <a:pt x="148" y="134"/>
                  </a:lnTo>
                  <a:lnTo>
                    <a:pt x="148" y="134"/>
                  </a:lnTo>
                  <a:lnTo>
                    <a:pt x="148" y="138"/>
                  </a:lnTo>
                  <a:lnTo>
                    <a:pt x="150" y="142"/>
                  </a:lnTo>
                  <a:lnTo>
                    <a:pt x="154" y="144"/>
                  </a:lnTo>
                  <a:lnTo>
                    <a:pt x="158" y="144"/>
                  </a:lnTo>
                  <a:lnTo>
                    <a:pt x="158" y="144"/>
                  </a:lnTo>
                  <a:lnTo>
                    <a:pt x="170" y="142"/>
                  </a:lnTo>
                  <a:lnTo>
                    <a:pt x="182" y="136"/>
                  </a:lnTo>
                  <a:lnTo>
                    <a:pt x="190" y="126"/>
                  </a:lnTo>
                  <a:lnTo>
                    <a:pt x="196" y="114"/>
                  </a:lnTo>
                  <a:lnTo>
                    <a:pt x="196" y="114"/>
                  </a:lnTo>
                  <a:lnTo>
                    <a:pt x="208" y="112"/>
                  </a:lnTo>
                  <a:lnTo>
                    <a:pt x="222" y="106"/>
                  </a:lnTo>
                  <a:lnTo>
                    <a:pt x="232" y="100"/>
                  </a:lnTo>
                  <a:lnTo>
                    <a:pt x="242" y="90"/>
                  </a:lnTo>
                  <a:lnTo>
                    <a:pt x="250" y="80"/>
                  </a:lnTo>
                  <a:lnTo>
                    <a:pt x="256" y="68"/>
                  </a:lnTo>
                  <a:lnTo>
                    <a:pt x="258" y="56"/>
                  </a:lnTo>
                  <a:lnTo>
                    <a:pt x="260" y="42"/>
                  </a:lnTo>
                  <a:lnTo>
                    <a:pt x="260" y="42"/>
                  </a:lnTo>
                  <a:lnTo>
                    <a:pt x="260" y="38"/>
                  </a:lnTo>
                  <a:lnTo>
                    <a:pt x="258" y="36"/>
                  </a:lnTo>
                  <a:lnTo>
                    <a:pt x="254" y="34"/>
                  </a:lnTo>
                  <a:lnTo>
                    <a:pt x="250" y="32"/>
                  </a:lnTo>
                  <a:lnTo>
                    <a:pt x="250" y="32"/>
                  </a:lnTo>
                  <a:close/>
                  <a:moveTo>
                    <a:pt x="158" y="10"/>
                  </a:moveTo>
                  <a:lnTo>
                    <a:pt x="158" y="10"/>
                  </a:lnTo>
                  <a:lnTo>
                    <a:pt x="158" y="6"/>
                  </a:lnTo>
                  <a:lnTo>
                    <a:pt x="156" y="2"/>
                  </a:lnTo>
                  <a:lnTo>
                    <a:pt x="152" y="0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44" y="0"/>
                  </a:lnTo>
                  <a:lnTo>
                    <a:pt x="142" y="2"/>
                  </a:lnTo>
                  <a:lnTo>
                    <a:pt x="138" y="6"/>
                  </a:lnTo>
                  <a:lnTo>
                    <a:pt x="138" y="10"/>
                  </a:lnTo>
                  <a:lnTo>
                    <a:pt x="138" y="10"/>
                  </a:lnTo>
                  <a:lnTo>
                    <a:pt x="138" y="16"/>
                  </a:lnTo>
                  <a:lnTo>
                    <a:pt x="136" y="22"/>
                  </a:lnTo>
                  <a:lnTo>
                    <a:pt x="132" y="26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4" y="36"/>
                  </a:lnTo>
                  <a:lnTo>
                    <a:pt x="118" y="38"/>
                  </a:lnTo>
                  <a:lnTo>
                    <a:pt x="112" y="40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2" y="42"/>
                  </a:lnTo>
                  <a:lnTo>
                    <a:pt x="100" y="44"/>
                  </a:lnTo>
                  <a:lnTo>
                    <a:pt x="98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8" y="56"/>
                  </a:lnTo>
                  <a:lnTo>
                    <a:pt x="100" y="58"/>
                  </a:lnTo>
                  <a:lnTo>
                    <a:pt x="102" y="60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06" y="62"/>
                  </a:lnTo>
                  <a:lnTo>
                    <a:pt x="116" y="60"/>
                  </a:lnTo>
                  <a:lnTo>
                    <a:pt x="126" y="58"/>
                  </a:lnTo>
                  <a:lnTo>
                    <a:pt x="136" y="52"/>
                  </a:lnTo>
                  <a:lnTo>
                    <a:pt x="142" y="46"/>
                  </a:lnTo>
                  <a:lnTo>
                    <a:pt x="142" y="46"/>
                  </a:lnTo>
                  <a:lnTo>
                    <a:pt x="150" y="38"/>
                  </a:lnTo>
                  <a:lnTo>
                    <a:pt x="154" y="30"/>
                  </a:lnTo>
                  <a:lnTo>
                    <a:pt x="158" y="20"/>
                  </a:lnTo>
                  <a:lnTo>
                    <a:pt x="158" y="10"/>
                  </a:lnTo>
                  <a:lnTo>
                    <a:pt x="158" y="10"/>
                  </a:lnTo>
                  <a:close/>
                  <a:moveTo>
                    <a:pt x="330" y="268"/>
                  </a:moveTo>
                  <a:lnTo>
                    <a:pt x="330" y="190"/>
                  </a:lnTo>
                  <a:lnTo>
                    <a:pt x="242" y="258"/>
                  </a:lnTo>
                  <a:lnTo>
                    <a:pt x="242" y="190"/>
                  </a:lnTo>
                  <a:lnTo>
                    <a:pt x="154" y="258"/>
                  </a:lnTo>
                  <a:lnTo>
                    <a:pt x="148" y="258"/>
                  </a:lnTo>
                  <a:lnTo>
                    <a:pt x="122" y="258"/>
                  </a:lnTo>
                  <a:lnTo>
                    <a:pt x="128" y="252"/>
                  </a:lnTo>
                  <a:lnTo>
                    <a:pt x="146" y="240"/>
                  </a:lnTo>
                  <a:lnTo>
                    <a:pt x="140" y="172"/>
                  </a:lnTo>
                  <a:lnTo>
                    <a:pt x="140" y="172"/>
                  </a:lnTo>
                  <a:lnTo>
                    <a:pt x="140" y="168"/>
                  </a:lnTo>
                  <a:lnTo>
                    <a:pt x="138" y="164"/>
                  </a:lnTo>
                  <a:lnTo>
                    <a:pt x="134" y="162"/>
                  </a:lnTo>
                  <a:lnTo>
                    <a:pt x="130" y="162"/>
                  </a:lnTo>
                  <a:lnTo>
                    <a:pt x="118" y="162"/>
                  </a:lnTo>
                  <a:lnTo>
                    <a:pt x="118" y="162"/>
                  </a:lnTo>
                  <a:lnTo>
                    <a:pt x="114" y="162"/>
                  </a:lnTo>
                  <a:lnTo>
                    <a:pt x="112" y="164"/>
                  </a:lnTo>
                  <a:lnTo>
                    <a:pt x="110" y="168"/>
                  </a:lnTo>
                  <a:lnTo>
                    <a:pt x="108" y="172"/>
                  </a:lnTo>
                  <a:lnTo>
                    <a:pt x="100" y="258"/>
                  </a:lnTo>
                  <a:lnTo>
                    <a:pt x="82" y="258"/>
                  </a:lnTo>
                  <a:lnTo>
                    <a:pt x="66" y="110"/>
                  </a:lnTo>
                  <a:lnTo>
                    <a:pt x="66" y="110"/>
                  </a:lnTo>
                  <a:lnTo>
                    <a:pt x="66" y="106"/>
                  </a:lnTo>
                  <a:lnTo>
                    <a:pt x="64" y="104"/>
                  </a:lnTo>
                  <a:lnTo>
                    <a:pt x="60" y="102"/>
                  </a:lnTo>
                  <a:lnTo>
                    <a:pt x="56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2"/>
                  </a:lnTo>
                  <a:lnTo>
                    <a:pt x="38" y="104"/>
                  </a:lnTo>
                  <a:lnTo>
                    <a:pt x="36" y="106"/>
                  </a:lnTo>
                  <a:lnTo>
                    <a:pt x="34" y="110"/>
                  </a:lnTo>
                  <a:lnTo>
                    <a:pt x="18" y="258"/>
                  </a:lnTo>
                  <a:lnTo>
                    <a:pt x="10" y="258"/>
                  </a:lnTo>
                  <a:lnTo>
                    <a:pt x="10" y="258"/>
                  </a:lnTo>
                  <a:lnTo>
                    <a:pt x="6" y="260"/>
                  </a:lnTo>
                  <a:lnTo>
                    <a:pt x="2" y="262"/>
                  </a:lnTo>
                  <a:lnTo>
                    <a:pt x="0" y="264"/>
                  </a:lnTo>
                  <a:lnTo>
                    <a:pt x="0" y="268"/>
                  </a:lnTo>
                  <a:lnTo>
                    <a:pt x="0" y="340"/>
                  </a:lnTo>
                  <a:lnTo>
                    <a:pt x="0" y="340"/>
                  </a:lnTo>
                  <a:lnTo>
                    <a:pt x="0" y="344"/>
                  </a:lnTo>
                  <a:lnTo>
                    <a:pt x="2" y="348"/>
                  </a:lnTo>
                  <a:lnTo>
                    <a:pt x="6" y="350"/>
                  </a:lnTo>
                  <a:lnTo>
                    <a:pt x="10" y="350"/>
                  </a:lnTo>
                  <a:lnTo>
                    <a:pt x="320" y="350"/>
                  </a:lnTo>
                  <a:lnTo>
                    <a:pt x="320" y="350"/>
                  </a:lnTo>
                  <a:lnTo>
                    <a:pt x="324" y="350"/>
                  </a:lnTo>
                  <a:lnTo>
                    <a:pt x="328" y="348"/>
                  </a:lnTo>
                  <a:lnTo>
                    <a:pt x="330" y="344"/>
                  </a:lnTo>
                  <a:lnTo>
                    <a:pt x="330" y="340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lnTo>
                    <a:pt x="330" y="268"/>
                  </a:lnTo>
                  <a:close/>
                  <a:moveTo>
                    <a:pt x="76" y="314"/>
                  </a:moveTo>
                  <a:lnTo>
                    <a:pt x="22" y="314"/>
                  </a:lnTo>
                  <a:lnTo>
                    <a:pt x="22" y="288"/>
                  </a:lnTo>
                  <a:lnTo>
                    <a:pt x="76" y="288"/>
                  </a:lnTo>
                  <a:lnTo>
                    <a:pt x="76" y="314"/>
                  </a:lnTo>
                  <a:close/>
                  <a:moveTo>
                    <a:pt x="154" y="314"/>
                  </a:moveTo>
                  <a:lnTo>
                    <a:pt x="100" y="314"/>
                  </a:lnTo>
                  <a:lnTo>
                    <a:pt x="100" y="288"/>
                  </a:lnTo>
                  <a:lnTo>
                    <a:pt x="154" y="288"/>
                  </a:lnTo>
                  <a:lnTo>
                    <a:pt x="154" y="314"/>
                  </a:lnTo>
                  <a:close/>
                  <a:moveTo>
                    <a:pt x="232" y="314"/>
                  </a:moveTo>
                  <a:lnTo>
                    <a:pt x="176" y="314"/>
                  </a:lnTo>
                  <a:lnTo>
                    <a:pt x="176" y="288"/>
                  </a:lnTo>
                  <a:lnTo>
                    <a:pt x="232" y="288"/>
                  </a:lnTo>
                  <a:lnTo>
                    <a:pt x="232" y="314"/>
                  </a:lnTo>
                  <a:close/>
                  <a:moveTo>
                    <a:pt x="308" y="314"/>
                  </a:moveTo>
                  <a:lnTo>
                    <a:pt x="254" y="314"/>
                  </a:lnTo>
                  <a:lnTo>
                    <a:pt x="254" y="288"/>
                  </a:lnTo>
                  <a:lnTo>
                    <a:pt x="308" y="288"/>
                  </a:lnTo>
                  <a:lnTo>
                    <a:pt x="308" y="31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55B02CF-1E46-684D-9121-422D32A30254}"/>
              </a:ext>
            </a:extLst>
          </p:cNvPr>
          <p:cNvGrpSpPr/>
          <p:nvPr/>
        </p:nvGrpSpPr>
        <p:grpSpPr>
          <a:xfrm>
            <a:off x="457200" y="2230329"/>
            <a:ext cx="339400" cy="339400"/>
            <a:chOff x="417604" y="2747458"/>
            <a:chExt cx="457200" cy="457200"/>
          </a:xfrm>
        </p:grpSpPr>
        <p:sp>
          <p:nvSpPr>
            <p:cNvPr id="98" name="Teardrop 97">
              <a:extLst>
                <a:ext uri="{FF2B5EF4-FFF2-40B4-BE49-F238E27FC236}">
                  <a16:creationId xmlns:a16="http://schemas.microsoft.com/office/drawing/2014/main" id="{B56876BA-2474-4544-9836-ACB9012C1619}"/>
                </a:ext>
              </a:extLst>
            </p:cNvPr>
            <p:cNvSpPr/>
            <p:nvPr/>
          </p:nvSpPr>
          <p:spPr bwMode="ltGray">
            <a:xfrm rot="2700000">
              <a:off x="417604" y="2747458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6978F9EE-FA6D-3D44-BF21-BBCD9D36A003}"/>
                </a:ext>
              </a:extLst>
            </p:cNvPr>
            <p:cNvGrpSpPr/>
            <p:nvPr/>
          </p:nvGrpSpPr>
          <p:grpSpPr>
            <a:xfrm>
              <a:off x="449324" y="2768441"/>
              <a:ext cx="411480" cy="411480"/>
              <a:chOff x="451708" y="3396558"/>
              <a:chExt cx="612000" cy="61200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2FBE843-0D3F-C44B-8919-0D9B5535802E}"/>
                  </a:ext>
                </a:extLst>
              </p:cNvPr>
              <p:cNvSpPr/>
              <p:nvPr/>
            </p:nvSpPr>
            <p:spPr bwMode="ltGray">
              <a:xfrm>
                <a:off x="451708" y="3396558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2" name="Freeform 4953">
                <a:extLst>
                  <a:ext uri="{FF2B5EF4-FFF2-40B4-BE49-F238E27FC236}">
                    <a16:creationId xmlns:a16="http://schemas.microsoft.com/office/drawing/2014/main" id="{0C083F31-9D6A-434F-B8B2-B292D7E668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823" y="3539446"/>
                <a:ext cx="430759" cy="343639"/>
              </a:xfrm>
              <a:custGeom>
                <a:avLst/>
                <a:gdLst>
                  <a:gd name="T0" fmla="*/ 28 w 356"/>
                  <a:gd name="T1" fmla="*/ 142 h 284"/>
                  <a:gd name="T2" fmla="*/ 40 w 356"/>
                  <a:gd name="T3" fmla="*/ 138 h 284"/>
                  <a:gd name="T4" fmla="*/ 34 w 356"/>
                  <a:gd name="T5" fmla="*/ 158 h 284"/>
                  <a:gd name="T6" fmla="*/ 28 w 356"/>
                  <a:gd name="T7" fmla="*/ 154 h 284"/>
                  <a:gd name="T8" fmla="*/ 28 w 356"/>
                  <a:gd name="T9" fmla="*/ 146 h 284"/>
                  <a:gd name="T10" fmla="*/ 238 w 356"/>
                  <a:gd name="T11" fmla="*/ 68 h 284"/>
                  <a:gd name="T12" fmla="*/ 312 w 356"/>
                  <a:gd name="T13" fmla="*/ 44 h 284"/>
                  <a:gd name="T14" fmla="*/ 330 w 356"/>
                  <a:gd name="T15" fmla="*/ 52 h 284"/>
                  <a:gd name="T16" fmla="*/ 354 w 356"/>
                  <a:gd name="T17" fmla="*/ 36 h 284"/>
                  <a:gd name="T18" fmla="*/ 354 w 356"/>
                  <a:gd name="T19" fmla="*/ 16 h 284"/>
                  <a:gd name="T20" fmla="*/ 330 w 356"/>
                  <a:gd name="T21" fmla="*/ 0 h 284"/>
                  <a:gd name="T22" fmla="*/ 312 w 356"/>
                  <a:gd name="T23" fmla="*/ 8 h 284"/>
                  <a:gd name="T24" fmla="*/ 230 w 356"/>
                  <a:gd name="T25" fmla="*/ 50 h 284"/>
                  <a:gd name="T26" fmla="*/ 228 w 356"/>
                  <a:gd name="T27" fmla="*/ 50 h 284"/>
                  <a:gd name="T28" fmla="*/ 222 w 356"/>
                  <a:gd name="T29" fmla="*/ 56 h 284"/>
                  <a:gd name="T30" fmla="*/ 216 w 356"/>
                  <a:gd name="T31" fmla="*/ 100 h 284"/>
                  <a:gd name="T32" fmla="*/ 118 w 356"/>
                  <a:gd name="T33" fmla="*/ 158 h 284"/>
                  <a:gd name="T34" fmla="*/ 150 w 356"/>
                  <a:gd name="T35" fmla="*/ 186 h 284"/>
                  <a:gd name="T36" fmla="*/ 152 w 356"/>
                  <a:gd name="T37" fmla="*/ 186 h 284"/>
                  <a:gd name="T38" fmla="*/ 194 w 356"/>
                  <a:gd name="T39" fmla="*/ 134 h 284"/>
                  <a:gd name="T40" fmla="*/ 16 w 356"/>
                  <a:gd name="T41" fmla="*/ 268 h 284"/>
                  <a:gd name="T42" fmla="*/ 0 w 356"/>
                  <a:gd name="T43" fmla="*/ 284 h 284"/>
                  <a:gd name="T44" fmla="*/ 310 w 356"/>
                  <a:gd name="T45" fmla="*/ 182 h 284"/>
                  <a:gd name="T46" fmla="*/ 236 w 356"/>
                  <a:gd name="T47" fmla="*/ 156 h 284"/>
                  <a:gd name="T48" fmla="*/ 228 w 356"/>
                  <a:gd name="T49" fmla="*/ 152 h 284"/>
                  <a:gd name="T50" fmla="*/ 160 w 356"/>
                  <a:gd name="T51" fmla="*/ 92 h 284"/>
                  <a:gd name="T52" fmla="*/ 148 w 356"/>
                  <a:gd name="T53" fmla="*/ 92 h 284"/>
                  <a:gd name="T54" fmla="*/ 78 w 356"/>
                  <a:gd name="T55" fmla="*/ 218 h 284"/>
                  <a:gd name="T56" fmla="*/ 78 w 356"/>
                  <a:gd name="T57" fmla="*/ 236 h 284"/>
                  <a:gd name="T58" fmla="*/ 54 w 356"/>
                  <a:gd name="T59" fmla="*/ 252 h 284"/>
                  <a:gd name="T60" fmla="*/ 36 w 356"/>
                  <a:gd name="T61" fmla="*/ 244 h 284"/>
                  <a:gd name="T62" fmla="*/ 28 w 356"/>
                  <a:gd name="T63" fmla="*/ 226 h 284"/>
                  <a:gd name="T64" fmla="*/ 44 w 356"/>
                  <a:gd name="T65" fmla="*/ 202 h 284"/>
                  <a:gd name="T66" fmla="*/ 56 w 356"/>
                  <a:gd name="T67" fmla="*/ 200 h 284"/>
                  <a:gd name="T68" fmla="*/ 128 w 356"/>
                  <a:gd name="T69" fmla="*/ 74 h 284"/>
                  <a:gd name="T70" fmla="*/ 130 w 356"/>
                  <a:gd name="T71" fmla="*/ 56 h 284"/>
                  <a:gd name="T72" fmla="*/ 152 w 356"/>
                  <a:gd name="T73" fmla="*/ 42 h 284"/>
                  <a:gd name="T74" fmla="*/ 172 w 356"/>
                  <a:gd name="T75" fmla="*/ 48 h 284"/>
                  <a:gd name="T76" fmla="*/ 178 w 356"/>
                  <a:gd name="T77" fmla="*/ 68 h 284"/>
                  <a:gd name="T78" fmla="*/ 310 w 356"/>
                  <a:gd name="T79" fmla="*/ 136 h 284"/>
                  <a:gd name="T80" fmla="*/ 310 w 356"/>
                  <a:gd name="T81" fmla="*/ 182 h 284"/>
                  <a:gd name="T82" fmla="*/ 162 w 356"/>
                  <a:gd name="T83" fmla="*/ 64 h 284"/>
                  <a:gd name="T84" fmla="*/ 152 w 356"/>
                  <a:gd name="T85" fmla="*/ 58 h 284"/>
                  <a:gd name="T86" fmla="*/ 146 w 356"/>
                  <a:gd name="T87" fmla="*/ 60 h 284"/>
                  <a:gd name="T88" fmla="*/ 144 w 356"/>
                  <a:gd name="T89" fmla="*/ 68 h 284"/>
                  <a:gd name="T90" fmla="*/ 150 w 356"/>
                  <a:gd name="T91" fmla="*/ 76 h 284"/>
                  <a:gd name="T92" fmla="*/ 156 w 356"/>
                  <a:gd name="T93" fmla="*/ 76 h 284"/>
                  <a:gd name="T94" fmla="*/ 162 w 356"/>
                  <a:gd name="T95" fmla="*/ 68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6" h="284">
                    <a:moveTo>
                      <a:pt x="28" y="146"/>
                    </a:moveTo>
                    <a:lnTo>
                      <a:pt x="28" y="146"/>
                    </a:lnTo>
                    <a:lnTo>
                      <a:pt x="28" y="142"/>
                    </a:lnTo>
                    <a:lnTo>
                      <a:pt x="32" y="140"/>
                    </a:lnTo>
                    <a:lnTo>
                      <a:pt x="36" y="138"/>
                    </a:lnTo>
                    <a:lnTo>
                      <a:pt x="40" y="138"/>
                    </a:lnTo>
                    <a:lnTo>
                      <a:pt x="78" y="148"/>
                    </a:lnTo>
                    <a:lnTo>
                      <a:pt x="66" y="166"/>
                    </a:lnTo>
                    <a:lnTo>
                      <a:pt x="34" y="158"/>
                    </a:lnTo>
                    <a:lnTo>
                      <a:pt x="34" y="158"/>
                    </a:lnTo>
                    <a:lnTo>
                      <a:pt x="32" y="156"/>
                    </a:lnTo>
                    <a:lnTo>
                      <a:pt x="28" y="154"/>
                    </a:lnTo>
                    <a:lnTo>
                      <a:pt x="28" y="150"/>
                    </a:lnTo>
                    <a:lnTo>
                      <a:pt x="28" y="146"/>
                    </a:lnTo>
                    <a:lnTo>
                      <a:pt x="28" y="146"/>
                    </a:lnTo>
                    <a:close/>
                    <a:moveTo>
                      <a:pt x="216" y="100"/>
                    </a:moveTo>
                    <a:lnTo>
                      <a:pt x="238" y="68"/>
                    </a:lnTo>
                    <a:lnTo>
                      <a:pt x="238" y="68"/>
                    </a:lnTo>
                    <a:lnTo>
                      <a:pt x="238" y="68"/>
                    </a:lnTo>
                    <a:lnTo>
                      <a:pt x="312" y="44"/>
                    </a:lnTo>
                    <a:lnTo>
                      <a:pt x="312" y="44"/>
                    </a:lnTo>
                    <a:lnTo>
                      <a:pt x="320" y="50"/>
                    </a:lnTo>
                    <a:lnTo>
                      <a:pt x="330" y="52"/>
                    </a:lnTo>
                    <a:lnTo>
                      <a:pt x="330" y="52"/>
                    </a:lnTo>
                    <a:lnTo>
                      <a:pt x="340" y="50"/>
                    </a:lnTo>
                    <a:lnTo>
                      <a:pt x="348" y="44"/>
                    </a:lnTo>
                    <a:lnTo>
                      <a:pt x="354" y="36"/>
                    </a:lnTo>
                    <a:lnTo>
                      <a:pt x="356" y="26"/>
                    </a:lnTo>
                    <a:lnTo>
                      <a:pt x="356" y="26"/>
                    </a:lnTo>
                    <a:lnTo>
                      <a:pt x="354" y="16"/>
                    </a:lnTo>
                    <a:lnTo>
                      <a:pt x="348" y="8"/>
                    </a:lnTo>
                    <a:lnTo>
                      <a:pt x="340" y="2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20" y="2"/>
                    </a:lnTo>
                    <a:lnTo>
                      <a:pt x="312" y="8"/>
                    </a:lnTo>
                    <a:lnTo>
                      <a:pt x="306" y="16"/>
                    </a:lnTo>
                    <a:lnTo>
                      <a:pt x="304" y="26"/>
                    </a:lnTo>
                    <a:lnTo>
                      <a:pt x="230" y="50"/>
                    </a:lnTo>
                    <a:lnTo>
                      <a:pt x="230" y="50"/>
                    </a:lnTo>
                    <a:lnTo>
                      <a:pt x="228" y="50"/>
                    </a:lnTo>
                    <a:lnTo>
                      <a:pt x="228" y="50"/>
                    </a:lnTo>
                    <a:lnTo>
                      <a:pt x="224" y="52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22" y="56"/>
                    </a:lnTo>
                    <a:lnTo>
                      <a:pt x="202" y="86"/>
                    </a:lnTo>
                    <a:lnTo>
                      <a:pt x="216" y="100"/>
                    </a:lnTo>
                    <a:close/>
                    <a:moveTo>
                      <a:pt x="180" y="118"/>
                    </a:moveTo>
                    <a:lnTo>
                      <a:pt x="148" y="164"/>
                    </a:lnTo>
                    <a:lnTo>
                      <a:pt x="118" y="158"/>
                    </a:lnTo>
                    <a:lnTo>
                      <a:pt x="108" y="176"/>
                    </a:lnTo>
                    <a:lnTo>
                      <a:pt x="146" y="184"/>
                    </a:lnTo>
                    <a:lnTo>
                      <a:pt x="150" y="186"/>
                    </a:lnTo>
                    <a:lnTo>
                      <a:pt x="150" y="186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58" y="184"/>
                    </a:lnTo>
                    <a:lnTo>
                      <a:pt x="162" y="182"/>
                    </a:lnTo>
                    <a:lnTo>
                      <a:pt x="194" y="134"/>
                    </a:lnTo>
                    <a:lnTo>
                      <a:pt x="180" y="118"/>
                    </a:lnTo>
                    <a:close/>
                    <a:moveTo>
                      <a:pt x="346" y="268"/>
                    </a:moveTo>
                    <a:lnTo>
                      <a:pt x="16" y="268"/>
                    </a:lnTo>
                    <a:lnTo>
                      <a:pt x="16" y="16"/>
                    </a:lnTo>
                    <a:lnTo>
                      <a:pt x="0" y="16"/>
                    </a:lnTo>
                    <a:lnTo>
                      <a:pt x="0" y="284"/>
                    </a:lnTo>
                    <a:lnTo>
                      <a:pt x="346" y="284"/>
                    </a:lnTo>
                    <a:lnTo>
                      <a:pt x="346" y="268"/>
                    </a:lnTo>
                    <a:close/>
                    <a:moveTo>
                      <a:pt x="310" y="182"/>
                    </a:moveTo>
                    <a:lnTo>
                      <a:pt x="310" y="156"/>
                    </a:lnTo>
                    <a:lnTo>
                      <a:pt x="236" y="156"/>
                    </a:lnTo>
                    <a:lnTo>
                      <a:pt x="236" y="156"/>
                    </a:lnTo>
                    <a:lnTo>
                      <a:pt x="230" y="154"/>
                    </a:lnTo>
                    <a:lnTo>
                      <a:pt x="230" y="154"/>
                    </a:lnTo>
                    <a:lnTo>
                      <a:pt x="228" y="152"/>
                    </a:lnTo>
                    <a:lnTo>
                      <a:pt x="164" y="90"/>
                    </a:lnTo>
                    <a:lnTo>
                      <a:pt x="164" y="90"/>
                    </a:lnTo>
                    <a:lnTo>
                      <a:pt x="160" y="92"/>
                    </a:lnTo>
                    <a:lnTo>
                      <a:pt x="152" y="92"/>
                    </a:lnTo>
                    <a:lnTo>
                      <a:pt x="152" y="92"/>
                    </a:lnTo>
                    <a:lnTo>
                      <a:pt x="148" y="92"/>
                    </a:lnTo>
                    <a:lnTo>
                      <a:pt x="74" y="210"/>
                    </a:lnTo>
                    <a:lnTo>
                      <a:pt x="74" y="210"/>
                    </a:lnTo>
                    <a:lnTo>
                      <a:pt x="78" y="218"/>
                    </a:lnTo>
                    <a:lnTo>
                      <a:pt x="80" y="226"/>
                    </a:lnTo>
                    <a:lnTo>
                      <a:pt x="80" y="226"/>
                    </a:lnTo>
                    <a:lnTo>
                      <a:pt x="78" y="236"/>
                    </a:lnTo>
                    <a:lnTo>
                      <a:pt x="72" y="244"/>
                    </a:lnTo>
                    <a:lnTo>
                      <a:pt x="64" y="250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44" y="250"/>
                    </a:lnTo>
                    <a:lnTo>
                      <a:pt x="36" y="244"/>
                    </a:lnTo>
                    <a:lnTo>
                      <a:pt x="30" y="236"/>
                    </a:lnTo>
                    <a:lnTo>
                      <a:pt x="28" y="226"/>
                    </a:lnTo>
                    <a:lnTo>
                      <a:pt x="28" y="226"/>
                    </a:lnTo>
                    <a:lnTo>
                      <a:pt x="30" y="216"/>
                    </a:lnTo>
                    <a:lnTo>
                      <a:pt x="36" y="208"/>
                    </a:lnTo>
                    <a:lnTo>
                      <a:pt x="44" y="202"/>
                    </a:lnTo>
                    <a:lnTo>
                      <a:pt x="54" y="200"/>
                    </a:lnTo>
                    <a:lnTo>
                      <a:pt x="54" y="200"/>
                    </a:lnTo>
                    <a:lnTo>
                      <a:pt x="56" y="200"/>
                    </a:lnTo>
                    <a:lnTo>
                      <a:pt x="130" y="80"/>
                    </a:lnTo>
                    <a:lnTo>
                      <a:pt x="130" y="80"/>
                    </a:lnTo>
                    <a:lnTo>
                      <a:pt x="128" y="74"/>
                    </a:lnTo>
                    <a:lnTo>
                      <a:pt x="128" y="68"/>
                    </a:lnTo>
                    <a:lnTo>
                      <a:pt x="128" y="68"/>
                    </a:lnTo>
                    <a:lnTo>
                      <a:pt x="130" y="56"/>
                    </a:lnTo>
                    <a:lnTo>
                      <a:pt x="134" y="48"/>
                    </a:lnTo>
                    <a:lnTo>
                      <a:pt x="142" y="44"/>
                    </a:lnTo>
                    <a:lnTo>
                      <a:pt x="152" y="42"/>
                    </a:lnTo>
                    <a:lnTo>
                      <a:pt x="152" y="42"/>
                    </a:lnTo>
                    <a:lnTo>
                      <a:pt x="164" y="44"/>
                    </a:lnTo>
                    <a:lnTo>
                      <a:pt x="172" y="48"/>
                    </a:lnTo>
                    <a:lnTo>
                      <a:pt x="176" y="56"/>
                    </a:lnTo>
                    <a:lnTo>
                      <a:pt x="178" y="68"/>
                    </a:lnTo>
                    <a:lnTo>
                      <a:pt x="178" y="68"/>
                    </a:lnTo>
                    <a:lnTo>
                      <a:pt x="178" y="74"/>
                    </a:lnTo>
                    <a:lnTo>
                      <a:pt x="240" y="136"/>
                    </a:lnTo>
                    <a:lnTo>
                      <a:pt x="310" y="136"/>
                    </a:lnTo>
                    <a:lnTo>
                      <a:pt x="310" y="110"/>
                    </a:lnTo>
                    <a:lnTo>
                      <a:pt x="350" y="146"/>
                    </a:lnTo>
                    <a:lnTo>
                      <a:pt x="310" y="182"/>
                    </a:lnTo>
                    <a:close/>
                    <a:moveTo>
                      <a:pt x="162" y="68"/>
                    </a:moveTo>
                    <a:lnTo>
                      <a:pt x="162" y="68"/>
                    </a:lnTo>
                    <a:lnTo>
                      <a:pt x="162" y="64"/>
                    </a:lnTo>
                    <a:lnTo>
                      <a:pt x="160" y="60"/>
                    </a:lnTo>
                    <a:lnTo>
                      <a:pt x="156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46" y="60"/>
                    </a:lnTo>
                    <a:lnTo>
                      <a:pt x="144" y="64"/>
                    </a:lnTo>
                    <a:lnTo>
                      <a:pt x="144" y="68"/>
                    </a:lnTo>
                    <a:lnTo>
                      <a:pt x="144" y="68"/>
                    </a:lnTo>
                    <a:lnTo>
                      <a:pt x="144" y="70"/>
                    </a:lnTo>
                    <a:lnTo>
                      <a:pt x="146" y="74"/>
                    </a:lnTo>
                    <a:lnTo>
                      <a:pt x="150" y="76"/>
                    </a:lnTo>
                    <a:lnTo>
                      <a:pt x="152" y="76"/>
                    </a:lnTo>
                    <a:lnTo>
                      <a:pt x="152" y="76"/>
                    </a:lnTo>
                    <a:lnTo>
                      <a:pt x="156" y="76"/>
                    </a:lnTo>
                    <a:lnTo>
                      <a:pt x="160" y="74"/>
                    </a:lnTo>
                    <a:lnTo>
                      <a:pt x="162" y="70"/>
                    </a:lnTo>
                    <a:lnTo>
                      <a:pt x="162" y="68"/>
                    </a:lnTo>
                    <a:lnTo>
                      <a:pt x="162" y="6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A6DFD41-4E8B-C442-92EE-F5F764F4B34F}"/>
              </a:ext>
            </a:extLst>
          </p:cNvPr>
          <p:cNvGrpSpPr/>
          <p:nvPr/>
        </p:nvGrpSpPr>
        <p:grpSpPr>
          <a:xfrm>
            <a:off x="464641" y="853979"/>
            <a:ext cx="339400" cy="339400"/>
            <a:chOff x="400794" y="884263"/>
            <a:chExt cx="457200" cy="457200"/>
          </a:xfrm>
        </p:grpSpPr>
        <p:sp>
          <p:nvSpPr>
            <p:cNvPr id="104" name="Teardrop 103">
              <a:extLst>
                <a:ext uri="{FF2B5EF4-FFF2-40B4-BE49-F238E27FC236}">
                  <a16:creationId xmlns:a16="http://schemas.microsoft.com/office/drawing/2014/main" id="{DF3F6155-0C23-4C46-814E-5DAA6E2F823A}"/>
                </a:ext>
              </a:extLst>
            </p:cNvPr>
            <p:cNvSpPr/>
            <p:nvPr/>
          </p:nvSpPr>
          <p:spPr bwMode="ltGray">
            <a:xfrm rot="2700000">
              <a:off x="400794" y="884263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3458C2B-9D0B-CA4A-A2C3-2FFCB5E374E5}"/>
                </a:ext>
              </a:extLst>
            </p:cNvPr>
            <p:cNvGrpSpPr/>
            <p:nvPr/>
          </p:nvGrpSpPr>
          <p:grpSpPr>
            <a:xfrm>
              <a:off x="423654" y="902384"/>
              <a:ext cx="411480" cy="411480"/>
              <a:chOff x="431938" y="924696"/>
              <a:chExt cx="612000" cy="6120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CDFBEFB-E5B8-124A-B242-85C01F246D5A}"/>
                  </a:ext>
                </a:extLst>
              </p:cNvPr>
              <p:cNvSpPr/>
              <p:nvPr/>
            </p:nvSpPr>
            <p:spPr bwMode="ltGray">
              <a:xfrm>
                <a:off x="431938" y="924696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07" name="Freeform 4850">
                <a:extLst>
                  <a:ext uri="{FF2B5EF4-FFF2-40B4-BE49-F238E27FC236}">
                    <a16:creationId xmlns:a16="http://schemas.microsoft.com/office/drawing/2014/main" id="{EC1BF74F-E726-C44F-898F-E1752AE402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3014" y="982117"/>
                <a:ext cx="489847" cy="497158"/>
              </a:xfrm>
              <a:custGeom>
                <a:avLst/>
                <a:gdLst>
                  <a:gd name="T0" fmla="*/ 228 w 402"/>
                  <a:gd name="T1" fmla="*/ 272 h 408"/>
                  <a:gd name="T2" fmla="*/ 234 w 402"/>
                  <a:gd name="T3" fmla="*/ 270 h 408"/>
                  <a:gd name="T4" fmla="*/ 238 w 402"/>
                  <a:gd name="T5" fmla="*/ 264 h 408"/>
                  <a:gd name="T6" fmla="*/ 238 w 402"/>
                  <a:gd name="T7" fmla="*/ 258 h 408"/>
                  <a:gd name="T8" fmla="*/ 238 w 402"/>
                  <a:gd name="T9" fmla="*/ 14 h 408"/>
                  <a:gd name="T10" fmla="*/ 238 w 402"/>
                  <a:gd name="T11" fmla="*/ 10 h 408"/>
                  <a:gd name="T12" fmla="*/ 236 w 402"/>
                  <a:gd name="T13" fmla="*/ 2 h 408"/>
                  <a:gd name="T14" fmla="*/ 234 w 402"/>
                  <a:gd name="T15" fmla="*/ 0 h 408"/>
                  <a:gd name="T16" fmla="*/ 226 w 402"/>
                  <a:gd name="T17" fmla="*/ 0 h 408"/>
                  <a:gd name="T18" fmla="*/ 220 w 402"/>
                  <a:gd name="T19" fmla="*/ 4 h 408"/>
                  <a:gd name="T20" fmla="*/ 10 w 402"/>
                  <a:gd name="T21" fmla="*/ 126 h 408"/>
                  <a:gd name="T22" fmla="*/ 6 w 402"/>
                  <a:gd name="T23" fmla="*/ 126 h 408"/>
                  <a:gd name="T24" fmla="*/ 0 w 402"/>
                  <a:gd name="T25" fmla="*/ 132 h 408"/>
                  <a:gd name="T26" fmla="*/ 0 w 402"/>
                  <a:gd name="T27" fmla="*/ 136 h 408"/>
                  <a:gd name="T28" fmla="*/ 2 w 402"/>
                  <a:gd name="T29" fmla="*/ 142 h 408"/>
                  <a:gd name="T30" fmla="*/ 10 w 402"/>
                  <a:gd name="T31" fmla="*/ 146 h 408"/>
                  <a:gd name="T32" fmla="*/ 220 w 402"/>
                  <a:gd name="T33" fmla="*/ 268 h 408"/>
                  <a:gd name="T34" fmla="*/ 224 w 402"/>
                  <a:gd name="T35" fmla="*/ 270 h 408"/>
                  <a:gd name="T36" fmla="*/ 228 w 402"/>
                  <a:gd name="T37" fmla="*/ 272 h 408"/>
                  <a:gd name="T38" fmla="*/ 166 w 402"/>
                  <a:gd name="T39" fmla="*/ 146 h 408"/>
                  <a:gd name="T40" fmla="*/ 156 w 402"/>
                  <a:gd name="T41" fmla="*/ 150 h 408"/>
                  <a:gd name="T42" fmla="*/ 144 w 402"/>
                  <a:gd name="T43" fmla="*/ 146 h 408"/>
                  <a:gd name="T44" fmla="*/ 142 w 402"/>
                  <a:gd name="T45" fmla="*/ 142 h 408"/>
                  <a:gd name="T46" fmla="*/ 142 w 402"/>
                  <a:gd name="T47" fmla="*/ 130 h 408"/>
                  <a:gd name="T48" fmla="*/ 144 w 402"/>
                  <a:gd name="T49" fmla="*/ 124 h 408"/>
                  <a:gd name="T50" fmla="*/ 156 w 402"/>
                  <a:gd name="T51" fmla="*/ 120 h 408"/>
                  <a:gd name="T52" fmla="*/ 166 w 402"/>
                  <a:gd name="T53" fmla="*/ 124 h 408"/>
                  <a:gd name="T54" fmla="*/ 170 w 402"/>
                  <a:gd name="T55" fmla="*/ 130 h 408"/>
                  <a:gd name="T56" fmla="*/ 170 w 402"/>
                  <a:gd name="T57" fmla="*/ 142 h 408"/>
                  <a:gd name="T58" fmla="*/ 166 w 402"/>
                  <a:gd name="T59" fmla="*/ 146 h 408"/>
                  <a:gd name="T60" fmla="*/ 144 w 402"/>
                  <a:gd name="T61" fmla="*/ 184 h 408"/>
                  <a:gd name="T62" fmla="*/ 180 w 402"/>
                  <a:gd name="T63" fmla="*/ 408 h 408"/>
                  <a:gd name="T64" fmla="*/ 156 w 402"/>
                  <a:gd name="T65" fmla="*/ 404 h 408"/>
                  <a:gd name="T66" fmla="*/ 132 w 402"/>
                  <a:gd name="T67" fmla="*/ 398 h 408"/>
                  <a:gd name="T68" fmla="*/ 392 w 402"/>
                  <a:gd name="T69" fmla="*/ 196 h 408"/>
                  <a:gd name="T70" fmla="*/ 402 w 402"/>
                  <a:gd name="T71" fmla="*/ 188 h 408"/>
                  <a:gd name="T72" fmla="*/ 402 w 402"/>
                  <a:gd name="T73" fmla="*/ 184 h 408"/>
                  <a:gd name="T74" fmla="*/ 398 w 402"/>
                  <a:gd name="T75" fmla="*/ 178 h 408"/>
                  <a:gd name="T76" fmla="*/ 314 w 402"/>
                  <a:gd name="T77" fmla="*/ 144 h 408"/>
                  <a:gd name="T78" fmla="*/ 282 w 402"/>
                  <a:gd name="T79" fmla="*/ 62 h 408"/>
                  <a:gd name="T80" fmla="*/ 278 w 402"/>
                  <a:gd name="T81" fmla="*/ 58 h 408"/>
                  <a:gd name="T82" fmla="*/ 270 w 402"/>
                  <a:gd name="T83" fmla="*/ 56 h 408"/>
                  <a:gd name="T84" fmla="*/ 266 w 402"/>
                  <a:gd name="T85" fmla="*/ 58 h 408"/>
                  <a:gd name="T86" fmla="*/ 262 w 402"/>
                  <a:gd name="T87" fmla="*/ 64 h 408"/>
                  <a:gd name="T88" fmla="*/ 278 w 402"/>
                  <a:gd name="T89" fmla="*/ 154 h 408"/>
                  <a:gd name="T90" fmla="*/ 244 w 402"/>
                  <a:gd name="T91" fmla="*/ 230 h 408"/>
                  <a:gd name="T92" fmla="*/ 390 w 402"/>
                  <a:gd name="T93" fmla="*/ 196 h 408"/>
                  <a:gd name="T94" fmla="*/ 392 w 402"/>
                  <a:gd name="T95" fmla="*/ 196 h 408"/>
                  <a:gd name="T96" fmla="*/ 306 w 402"/>
                  <a:gd name="T97" fmla="*/ 168 h 408"/>
                  <a:gd name="T98" fmla="*/ 302 w 402"/>
                  <a:gd name="T99" fmla="*/ 172 h 408"/>
                  <a:gd name="T100" fmla="*/ 294 w 402"/>
                  <a:gd name="T101" fmla="*/ 172 h 408"/>
                  <a:gd name="T102" fmla="*/ 290 w 402"/>
                  <a:gd name="T103" fmla="*/ 168 h 408"/>
                  <a:gd name="T104" fmla="*/ 286 w 402"/>
                  <a:gd name="T105" fmla="*/ 160 h 408"/>
                  <a:gd name="T106" fmla="*/ 290 w 402"/>
                  <a:gd name="T107" fmla="*/ 152 h 408"/>
                  <a:gd name="T108" fmla="*/ 294 w 402"/>
                  <a:gd name="T109" fmla="*/ 150 h 408"/>
                  <a:gd name="T110" fmla="*/ 302 w 402"/>
                  <a:gd name="T111" fmla="*/ 150 h 408"/>
                  <a:gd name="T112" fmla="*/ 306 w 402"/>
                  <a:gd name="T113" fmla="*/ 152 h 408"/>
                  <a:gd name="T114" fmla="*/ 310 w 402"/>
                  <a:gd name="T115" fmla="*/ 160 h 408"/>
                  <a:gd name="T116" fmla="*/ 306 w 402"/>
                  <a:gd name="T117" fmla="*/ 168 h 408"/>
                  <a:gd name="T118" fmla="*/ 286 w 402"/>
                  <a:gd name="T119" fmla="*/ 208 h 408"/>
                  <a:gd name="T120" fmla="*/ 310 w 402"/>
                  <a:gd name="T121" fmla="*/ 192 h 408"/>
                  <a:gd name="T122" fmla="*/ 318 w 402"/>
                  <a:gd name="T123" fmla="*/ 366 h 408"/>
                  <a:gd name="T124" fmla="*/ 276 w 402"/>
                  <a:gd name="T125" fmla="*/ 390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2" h="408">
                    <a:moveTo>
                      <a:pt x="228" y="272"/>
                    </a:moveTo>
                    <a:lnTo>
                      <a:pt x="228" y="272"/>
                    </a:lnTo>
                    <a:lnTo>
                      <a:pt x="234" y="270"/>
                    </a:lnTo>
                    <a:lnTo>
                      <a:pt x="234" y="270"/>
                    </a:lnTo>
                    <a:lnTo>
                      <a:pt x="236" y="268"/>
                    </a:lnTo>
                    <a:lnTo>
                      <a:pt x="238" y="264"/>
                    </a:lnTo>
                    <a:lnTo>
                      <a:pt x="238" y="260"/>
                    </a:lnTo>
                    <a:lnTo>
                      <a:pt x="238" y="258"/>
                    </a:lnTo>
                    <a:lnTo>
                      <a:pt x="182" y="136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8" y="10"/>
                    </a:lnTo>
                    <a:lnTo>
                      <a:pt x="238" y="6"/>
                    </a:lnTo>
                    <a:lnTo>
                      <a:pt x="236" y="2"/>
                    </a:lnTo>
                    <a:lnTo>
                      <a:pt x="234" y="0"/>
                    </a:lnTo>
                    <a:lnTo>
                      <a:pt x="234" y="0"/>
                    </a:lnTo>
                    <a:lnTo>
                      <a:pt x="230" y="0"/>
                    </a:lnTo>
                    <a:lnTo>
                      <a:pt x="226" y="0"/>
                    </a:lnTo>
                    <a:lnTo>
                      <a:pt x="222" y="0"/>
                    </a:lnTo>
                    <a:lnTo>
                      <a:pt x="220" y="4"/>
                    </a:lnTo>
                    <a:lnTo>
                      <a:pt x="142" y="112"/>
                    </a:lnTo>
                    <a:lnTo>
                      <a:pt x="10" y="126"/>
                    </a:lnTo>
                    <a:lnTo>
                      <a:pt x="10" y="126"/>
                    </a:lnTo>
                    <a:lnTo>
                      <a:pt x="6" y="126"/>
                    </a:lnTo>
                    <a:lnTo>
                      <a:pt x="2" y="128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40"/>
                    </a:lnTo>
                    <a:lnTo>
                      <a:pt x="2" y="142"/>
                    </a:lnTo>
                    <a:lnTo>
                      <a:pt x="6" y="144"/>
                    </a:lnTo>
                    <a:lnTo>
                      <a:pt x="10" y="146"/>
                    </a:lnTo>
                    <a:lnTo>
                      <a:pt x="142" y="158"/>
                    </a:lnTo>
                    <a:lnTo>
                      <a:pt x="220" y="268"/>
                    </a:lnTo>
                    <a:lnTo>
                      <a:pt x="220" y="268"/>
                    </a:lnTo>
                    <a:lnTo>
                      <a:pt x="224" y="270"/>
                    </a:lnTo>
                    <a:lnTo>
                      <a:pt x="228" y="272"/>
                    </a:lnTo>
                    <a:lnTo>
                      <a:pt x="228" y="272"/>
                    </a:lnTo>
                    <a:close/>
                    <a:moveTo>
                      <a:pt x="166" y="146"/>
                    </a:moveTo>
                    <a:lnTo>
                      <a:pt x="166" y="146"/>
                    </a:lnTo>
                    <a:lnTo>
                      <a:pt x="162" y="150"/>
                    </a:lnTo>
                    <a:lnTo>
                      <a:pt x="156" y="150"/>
                    </a:lnTo>
                    <a:lnTo>
                      <a:pt x="150" y="150"/>
                    </a:lnTo>
                    <a:lnTo>
                      <a:pt x="144" y="146"/>
                    </a:lnTo>
                    <a:lnTo>
                      <a:pt x="144" y="146"/>
                    </a:lnTo>
                    <a:lnTo>
                      <a:pt x="142" y="142"/>
                    </a:lnTo>
                    <a:lnTo>
                      <a:pt x="140" y="136"/>
                    </a:lnTo>
                    <a:lnTo>
                      <a:pt x="142" y="130"/>
                    </a:lnTo>
                    <a:lnTo>
                      <a:pt x="144" y="124"/>
                    </a:lnTo>
                    <a:lnTo>
                      <a:pt x="144" y="124"/>
                    </a:lnTo>
                    <a:lnTo>
                      <a:pt x="150" y="122"/>
                    </a:lnTo>
                    <a:lnTo>
                      <a:pt x="156" y="120"/>
                    </a:lnTo>
                    <a:lnTo>
                      <a:pt x="162" y="122"/>
                    </a:lnTo>
                    <a:lnTo>
                      <a:pt x="166" y="124"/>
                    </a:lnTo>
                    <a:lnTo>
                      <a:pt x="166" y="124"/>
                    </a:lnTo>
                    <a:lnTo>
                      <a:pt x="170" y="130"/>
                    </a:lnTo>
                    <a:lnTo>
                      <a:pt x="172" y="136"/>
                    </a:lnTo>
                    <a:lnTo>
                      <a:pt x="170" y="142"/>
                    </a:lnTo>
                    <a:lnTo>
                      <a:pt x="166" y="146"/>
                    </a:lnTo>
                    <a:lnTo>
                      <a:pt x="166" y="146"/>
                    </a:lnTo>
                    <a:close/>
                    <a:moveTo>
                      <a:pt x="132" y="398"/>
                    </a:moveTo>
                    <a:lnTo>
                      <a:pt x="144" y="184"/>
                    </a:lnTo>
                    <a:lnTo>
                      <a:pt x="170" y="222"/>
                    </a:lnTo>
                    <a:lnTo>
                      <a:pt x="180" y="408"/>
                    </a:lnTo>
                    <a:lnTo>
                      <a:pt x="180" y="408"/>
                    </a:lnTo>
                    <a:lnTo>
                      <a:pt x="156" y="404"/>
                    </a:lnTo>
                    <a:lnTo>
                      <a:pt x="132" y="398"/>
                    </a:lnTo>
                    <a:lnTo>
                      <a:pt x="132" y="398"/>
                    </a:lnTo>
                    <a:close/>
                    <a:moveTo>
                      <a:pt x="392" y="196"/>
                    </a:moveTo>
                    <a:lnTo>
                      <a:pt x="392" y="196"/>
                    </a:lnTo>
                    <a:lnTo>
                      <a:pt x="398" y="194"/>
                    </a:lnTo>
                    <a:lnTo>
                      <a:pt x="402" y="188"/>
                    </a:lnTo>
                    <a:lnTo>
                      <a:pt x="402" y="188"/>
                    </a:lnTo>
                    <a:lnTo>
                      <a:pt x="402" y="184"/>
                    </a:lnTo>
                    <a:lnTo>
                      <a:pt x="400" y="180"/>
                    </a:lnTo>
                    <a:lnTo>
                      <a:pt x="398" y="178"/>
                    </a:lnTo>
                    <a:lnTo>
                      <a:pt x="396" y="176"/>
                    </a:lnTo>
                    <a:lnTo>
                      <a:pt x="314" y="144"/>
                    </a:lnTo>
                    <a:lnTo>
                      <a:pt x="282" y="62"/>
                    </a:lnTo>
                    <a:lnTo>
                      <a:pt x="282" y="62"/>
                    </a:lnTo>
                    <a:lnTo>
                      <a:pt x="280" y="60"/>
                    </a:lnTo>
                    <a:lnTo>
                      <a:pt x="278" y="58"/>
                    </a:lnTo>
                    <a:lnTo>
                      <a:pt x="274" y="56"/>
                    </a:lnTo>
                    <a:lnTo>
                      <a:pt x="270" y="56"/>
                    </a:lnTo>
                    <a:lnTo>
                      <a:pt x="270" y="56"/>
                    </a:lnTo>
                    <a:lnTo>
                      <a:pt x="266" y="58"/>
                    </a:lnTo>
                    <a:lnTo>
                      <a:pt x="264" y="60"/>
                    </a:lnTo>
                    <a:lnTo>
                      <a:pt x="262" y="64"/>
                    </a:lnTo>
                    <a:lnTo>
                      <a:pt x="262" y="68"/>
                    </a:lnTo>
                    <a:lnTo>
                      <a:pt x="278" y="154"/>
                    </a:lnTo>
                    <a:lnTo>
                      <a:pt x="234" y="208"/>
                    </a:lnTo>
                    <a:lnTo>
                      <a:pt x="244" y="230"/>
                    </a:lnTo>
                    <a:lnTo>
                      <a:pt x="304" y="180"/>
                    </a:lnTo>
                    <a:lnTo>
                      <a:pt x="390" y="196"/>
                    </a:lnTo>
                    <a:lnTo>
                      <a:pt x="390" y="196"/>
                    </a:lnTo>
                    <a:lnTo>
                      <a:pt x="392" y="196"/>
                    </a:lnTo>
                    <a:lnTo>
                      <a:pt x="392" y="196"/>
                    </a:lnTo>
                    <a:close/>
                    <a:moveTo>
                      <a:pt x="306" y="168"/>
                    </a:moveTo>
                    <a:lnTo>
                      <a:pt x="306" y="168"/>
                    </a:lnTo>
                    <a:lnTo>
                      <a:pt x="302" y="172"/>
                    </a:lnTo>
                    <a:lnTo>
                      <a:pt x="298" y="172"/>
                    </a:lnTo>
                    <a:lnTo>
                      <a:pt x="294" y="172"/>
                    </a:lnTo>
                    <a:lnTo>
                      <a:pt x="290" y="168"/>
                    </a:lnTo>
                    <a:lnTo>
                      <a:pt x="290" y="168"/>
                    </a:lnTo>
                    <a:lnTo>
                      <a:pt x="288" y="164"/>
                    </a:lnTo>
                    <a:lnTo>
                      <a:pt x="286" y="160"/>
                    </a:lnTo>
                    <a:lnTo>
                      <a:pt x="288" y="156"/>
                    </a:lnTo>
                    <a:lnTo>
                      <a:pt x="290" y="152"/>
                    </a:lnTo>
                    <a:lnTo>
                      <a:pt x="290" y="152"/>
                    </a:lnTo>
                    <a:lnTo>
                      <a:pt x="294" y="150"/>
                    </a:lnTo>
                    <a:lnTo>
                      <a:pt x="298" y="148"/>
                    </a:lnTo>
                    <a:lnTo>
                      <a:pt x="302" y="150"/>
                    </a:lnTo>
                    <a:lnTo>
                      <a:pt x="306" y="152"/>
                    </a:lnTo>
                    <a:lnTo>
                      <a:pt x="306" y="152"/>
                    </a:lnTo>
                    <a:lnTo>
                      <a:pt x="310" y="156"/>
                    </a:lnTo>
                    <a:lnTo>
                      <a:pt x="310" y="160"/>
                    </a:lnTo>
                    <a:lnTo>
                      <a:pt x="310" y="164"/>
                    </a:lnTo>
                    <a:lnTo>
                      <a:pt x="306" y="168"/>
                    </a:lnTo>
                    <a:lnTo>
                      <a:pt x="306" y="168"/>
                    </a:lnTo>
                    <a:close/>
                    <a:moveTo>
                      <a:pt x="286" y="208"/>
                    </a:moveTo>
                    <a:lnTo>
                      <a:pt x="306" y="192"/>
                    </a:lnTo>
                    <a:lnTo>
                      <a:pt x="310" y="192"/>
                    </a:lnTo>
                    <a:lnTo>
                      <a:pt x="318" y="366"/>
                    </a:lnTo>
                    <a:lnTo>
                      <a:pt x="318" y="366"/>
                    </a:lnTo>
                    <a:lnTo>
                      <a:pt x="298" y="380"/>
                    </a:lnTo>
                    <a:lnTo>
                      <a:pt x="276" y="390"/>
                    </a:lnTo>
                    <a:lnTo>
                      <a:pt x="286" y="20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EB5B358-5F82-E043-AC45-84FDB38DE8D9}"/>
              </a:ext>
            </a:extLst>
          </p:cNvPr>
          <p:cNvGrpSpPr/>
          <p:nvPr/>
        </p:nvGrpSpPr>
        <p:grpSpPr>
          <a:xfrm>
            <a:off x="464641" y="1532726"/>
            <a:ext cx="339400" cy="339400"/>
            <a:chOff x="427628" y="1833131"/>
            <a:chExt cx="457200" cy="457200"/>
          </a:xfrm>
        </p:grpSpPr>
        <p:sp>
          <p:nvSpPr>
            <p:cNvPr id="110" name="Teardrop 109">
              <a:extLst>
                <a:ext uri="{FF2B5EF4-FFF2-40B4-BE49-F238E27FC236}">
                  <a16:creationId xmlns:a16="http://schemas.microsoft.com/office/drawing/2014/main" id="{9B4FBE9A-FCE2-A444-845B-5F9A49FDE5B0}"/>
                </a:ext>
              </a:extLst>
            </p:cNvPr>
            <p:cNvSpPr/>
            <p:nvPr/>
          </p:nvSpPr>
          <p:spPr bwMode="ltGray">
            <a:xfrm rot="2700000">
              <a:off x="427628" y="1833131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382827DF-E185-814F-A2B6-8E22881E8924}"/>
                </a:ext>
              </a:extLst>
            </p:cNvPr>
            <p:cNvGrpSpPr/>
            <p:nvPr/>
          </p:nvGrpSpPr>
          <p:grpSpPr>
            <a:xfrm>
              <a:off x="452222" y="1855085"/>
              <a:ext cx="411480" cy="411480"/>
              <a:chOff x="451708" y="1909630"/>
              <a:chExt cx="612000" cy="6120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BE8C3F8E-A689-5544-AA63-432763DF0593}"/>
                  </a:ext>
                </a:extLst>
              </p:cNvPr>
              <p:cNvSpPr/>
              <p:nvPr/>
            </p:nvSpPr>
            <p:spPr bwMode="ltGray">
              <a:xfrm>
                <a:off x="451708" y="1909630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3" name="Freeform 4843">
                <a:extLst>
                  <a:ext uri="{FF2B5EF4-FFF2-40B4-BE49-F238E27FC236}">
                    <a16:creationId xmlns:a16="http://schemas.microsoft.com/office/drawing/2014/main" id="{A73E3456-4BF2-8049-BDD7-0014550DBE8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928" y="1979495"/>
                <a:ext cx="502032" cy="487410"/>
              </a:xfrm>
              <a:custGeom>
                <a:avLst/>
                <a:gdLst>
                  <a:gd name="T0" fmla="*/ 376 w 412"/>
                  <a:gd name="T1" fmla="*/ 96 h 400"/>
                  <a:gd name="T2" fmla="*/ 382 w 412"/>
                  <a:gd name="T3" fmla="*/ 126 h 400"/>
                  <a:gd name="T4" fmla="*/ 356 w 412"/>
                  <a:gd name="T5" fmla="*/ 144 h 400"/>
                  <a:gd name="T6" fmla="*/ 328 w 412"/>
                  <a:gd name="T7" fmla="*/ 116 h 400"/>
                  <a:gd name="T8" fmla="*/ 344 w 412"/>
                  <a:gd name="T9" fmla="*/ 90 h 400"/>
                  <a:gd name="T10" fmla="*/ 374 w 412"/>
                  <a:gd name="T11" fmla="*/ 156 h 400"/>
                  <a:gd name="T12" fmla="*/ 320 w 412"/>
                  <a:gd name="T13" fmla="*/ 156 h 400"/>
                  <a:gd name="T14" fmla="*/ 314 w 412"/>
                  <a:gd name="T15" fmla="*/ 204 h 400"/>
                  <a:gd name="T16" fmla="*/ 370 w 412"/>
                  <a:gd name="T17" fmla="*/ 268 h 400"/>
                  <a:gd name="T18" fmla="*/ 404 w 412"/>
                  <a:gd name="T19" fmla="*/ 246 h 400"/>
                  <a:gd name="T20" fmla="*/ 410 w 412"/>
                  <a:gd name="T21" fmla="*/ 166 h 400"/>
                  <a:gd name="T22" fmla="*/ 398 w 412"/>
                  <a:gd name="T23" fmla="*/ 156 h 400"/>
                  <a:gd name="T24" fmla="*/ 98 w 412"/>
                  <a:gd name="T25" fmla="*/ 156 h 400"/>
                  <a:gd name="T26" fmla="*/ 56 w 412"/>
                  <a:gd name="T27" fmla="*/ 182 h 400"/>
                  <a:gd name="T28" fmla="*/ 14 w 412"/>
                  <a:gd name="T29" fmla="*/ 156 h 400"/>
                  <a:gd name="T30" fmla="*/ 2 w 412"/>
                  <a:gd name="T31" fmla="*/ 166 h 400"/>
                  <a:gd name="T32" fmla="*/ 8 w 412"/>
                  <a:gd name="T33" fmla="*/ 246 h 400"/>
                  <a:gd name="T34" fmla="*/ 42 w 412"/>
                  <a:gd name="T35" fmla="*/ 268 h 400"/>
                  <a:gd name="T36" fmla="*/ 98 w 412"/>
                  <a:gd name="T37" fmla="*/ 204 h 400"/>
                  <a:gd name="T38" fmla="*/ 172 w 412"/>
                  <a:gd name="T39" fmla="*/ 50 h 400"/>
                  <a:gd name="T40" fmla="*/ 192 w 412"/>
                  <a:gd name="T41" fmla="*/ 68 h 400"/>
                  <a:gd name="T42" fmla="*/ 214 w 412"/>
                  <a:gd name="T43" fmla="*/ 70 h 400"/>
                  <a:gd name="T44" fmla="*/ 236 w 412"/>
                  <a:gd name="T45" fmla="*/ 56 h 400"/>
                  <a:gd name="T46" fmla="*/ 242 w 412"/>
                  <a:gd name="T47" fmla="*/ 36 h 400"/>
                  <a:gd name="T48" fmla="*/ 232 w 412"/>
                  <a:gd name="T49" fmla="*/ 10 h 400"/>
                  <a:gd name="T50" fmla="*/ 206 w 412"/>
                  <a:gd name="T51" fmla="*/ 0 h 400"/>
                  <a:gd name="T52" fmla="*/ 186 w 412"/>
                  <a:gd name="T53" fmla="*/ 6 h 400"/>
                  <a:gd name="T54" fmla="*/ 170 w 412"/>
                  <a:gd name="T55" fmla="*/ 28 h 400"/>
                  <a:gd name="T56" fmla="*/ 206 w 412"/>
                  <a:gd name="T57" fmla="*/ 400 h 400"/>
                  <a:gd name="T58" fmla="*/ 296 w 412"/>
                  <a:gd name="T59" fmla="*/ 378 h 400"/>
                  <a:gd name="T60" fmla="*/ 366 w 412"/>
                  <a:gd name="T61" fmla="*/ 322 h 400"/>
                  <a:gd name="T62" fmla="*/ 320 w 412"/>
                  <a:gd name="T63" fmla="*/ 250 h 400"/>
                  <a:gd name="T64" fmla="*/ 244 w 412"/>
                  <a:gd name="T65" fmla="*/ 200 h 400"/>
                  <a:gd name="T66" fmla="*/ 206 w 412"/>
                  <a:gd name="T67" fmla="*/ 194 h 400"/>
                  <a:gd name="T68" fmla="*/ 158 w 412"/>
                  <a:gd name="T69" fmla="*/ 234 h 400"/>
                  <a:gd name="T70" fmla="*/ 140 w 412"/>
                  <a:gd name="T71" fmla="*/ 262 h 400"/>
                  <a:gd name="T72" fmla="*/ 118 w 412"/>
                  <a:gd name="T73" fmla="*/ 262 h 400"/>
                  <a:gd name="T74" fmla="*/ 100 w 412"/>
                  <a:gd name="T75" fmla="*/ 244 h 400"/>
                  <a:gd name="T76" fmla="*/ 46 w 412"/>
                  <a:gd name="T77" fmla="*/ 322 h 400"/>
                  <a:gd name="T78" fmla="*/ 96 w 412"/>
                  <a:gd name="T79" fmla="*/ 368 h 400"/>
                  <a:gd name="T80" fmla="*/ 182 w 412"/>
                  <a:gd name="T81" fmla="*/ 398 h 400"/>
                  <a:gd name="T82" fmla="*/ 28 w 412"/>
                  <a:gd name="T83" fmla="*/ 116 h 400"/>
                  <a:gd name="T84" fmla="*/ 56 w 412"/>
                  <a:gd name="T85" fmla="*/ 144 h 400"/>
                  <a:gd name="T86" fmla="*/ 82 w 412"/>
                  <a:gd name="T87" fmla="*/ 126 h 400"/>
                  <a:gd name="T88" fmla="*/ 76 w 412"/>
                  <a:gd name="T89" fmla="*/ 96 h 400"/>
                  <a:gd name="T90" fmla="*/ 46 w 412"/>
                  <a:gd name="T91" fmla="*/ 90 h 400"/>
                  <a:gd name="T92" fmla="*/ 28 w 412"/>
                  <a:gd name="T93" fmla="*/ 116 h 400"/>
                  <a:gd name="T94" fmla="*/ 300 w 412"/>
                  <a:gd name="T95" fmla="*/ 116 h 400"/>
                  <a:gd name="T96" fmla="*/ 298 w 412"/>
                  <a:gd name="T97" fmla="*/ 102 h 400"/>
                  <a:gd name="T98" fmla="*/ 268 w 412"/>
                  <a:gd name="T99" fmla="*/ 82 h 400"/>
                  <a:gd name="T100" fmla="*/ 144 w 412"/>
                  <a:gd name="T101" fmla="*/ 82 h 400"/>
                  <a:gd name="T102" fmla="*/ 122 w 412"/>
                  <a:gd name="T103" fmla="*/ 92 h 400"/>
                  <a:gd name="T104" fmla="*/ 112 w 412"/>
                  <a:gd name="T105" fmla="*/ 116 h 400"/>
                  <a:gd name="T106" fmla="*/ 114 w 412"/>
                  <a:gd name="T107" fmla="*/ 240 h 400"/>
                  <a:gd name="T108" fmla="*/ 128 w 412"/>
                  <a:gd name="T109" fmla="*/ 248 h 400"/>
                  <a:gd name="T110" fmla="*/ 144 w 412"/>
                  <a:gd name="T111" fmla="*/ 234 h 400"/>
                  <a:gd name="T112" fmla="*/ 154 w 412"/>
                  <a:gd name="T113" fmla="*/ 140 h 400"/>
                  <a:gd name="T114" fmla="*/ 158 w 412"/>
                  <a:gd name="T115" fmla="*/ 170 h 400"/>
                  <a:gd name="T116" fmla="*/ 230 w 412"/>
                  <a:gd name="T117" fmla="*/ 164 h 400"/>
                  <a:gd name="T118" fmla="*/ 254 w 412"/>
                  <a:gd name="T119" fmla="*/ 150 h 400"/>
                  <a:gd name="T120" fmla="*/ 268 w 412"/>
                  <a:gd name="T121" fmla="*/ 176 h 400"/>
                  <a:gd name="T122" fmla="*/ 300 w 412"/>
                  <a:gd name="T123" fmla="*/ 192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12" h="400">
                    <a:moveTo>
                      <a:pt x="356" y="88"/>
                    </a:moveTo>
                    <a:lnTo>
                      <a:pt x="356" y="88"/>
                    </a:lnTo>
                    <a:lnTo>
                      <a:pt x="366" y="90"/>
                    </a:lnTo>
                    <a:lnTo>
                      <a:pt x="376" y="96"/>
                    </a:lnTo>
                    <a:lnTo>
                      <a:pt x="382" y="104"/>
                    </a:lnTo>
                    <a:lnTo>
                      <a:pt x="384" y="116"/>
                    </a:lnTo>
                    <a:lnTo>
                      <a:pt x="384" y="116"/>
                    </a:lnTo>
                    <a:lnTo>
                      <a:pt x="382" y="126"/>
                    </a:lnTo>
                    <a:lnTo>
                      <a:pt x="376" y="136"/>
                    </a:lnTo>
                    <a:lnTo>
                      <a:pt x="366" y="142"/>
                    </a:lnTo>
                    <a:lnTo>
                      <a:pt x="356" y="144"/>
                    </a:lnTo>
                    <a:lnTo>
                      <a:pt x="356" y="144"/>
                    </a:lnTo>
                    <a:lnTo>
                      <a:pt x="344" y="142"/>
                    </a:lnTo>
                    <a:lnTo>
                      <a:pt x="336" y="136"/>
                    </a:lnTo>
                    <a:lnTo>
                      <a:pt x="330" y="126"/>
                    </a:lnTo>
                    <a:lnTo>
                      <a:pt x="328" y="116"/>
                    </a:lnTo>
                    <a:lnTo>
                      <a:pt x="328" y="116"/>
                    </a:lnTo>
                    <a:lnTo>
                      <a:pt x="330" y="104"/>
                    </a:lnTo>
                    <a:lnTo>
                      <a:pt x="336" y="96"/>
                    </a:lnTo>
                    <a:lnTo>
                      <a:pt x="344" y="90"/>
                    </a:lnTo>
                    <a:lnTo>
                      <a:pt x="356" y="88"/>
                    </a:lnTo>
                    <a:lnTo>
                      <a:pt x="356" y="88"/>
                    </a:lnTo>
                    <a:close/>
                    <a:moveTo>
                      <a:pt x="392" y="156"/>
                    </a:moveTo>
                    <a:lnTo>
                      <a:pt x="374" y="156"/>
                    </a:lnTo>
                    <a:lnTo>
                      <a:pt x="356" y="182"/>
                    </a:lnTo>
                    <a:lnTo>
                      <a:pt x="338" y="156"/>
                    </a:lnTo>
                    <a:lnTo>
                      <a:pt x="320" y="156"/>
                    </a:lnTo>
                    <a:lnTo>
                      <a:pt x="320" y="156"/>
                    </a:lnTo>
                    <a:lnTo>
                      <a:pt x="314" y="156"/>
                    </a:lnTo>
                    <a:lnTo>
                      <a:pt x="314" y="156"/>
                    </a:lnTo>
                    <a:lnTo>
                      <a:pt x="314" y="158"/>
                    </a:lnTo>
                    <a:lnTo>
                      <a:pt x="314" y="204"/>
                    </a:lnTo>
                    <a:lnTo>
                      <a:pt x="314" y="204"/>
                    </a:lnTo>
                    <a:lnTo>
                      <a:pt x="336" y="224"/>
                    </a:lnTo>
                    <a:lnTo>
                      <a:pt x="354" y="244"/>
                    </a:lnTo>
                    <a:lnTo>
                      <a:pt x="370" y="268"/>
                    </a:lnTo>
                    <a:lnTo>
                      <a:pt x="386" y="294"/>
                    </a:lnTo>
                    <a:lnTo>
                      <a:pt x="386" y="294"/>
                    </a:lnTo>
                    <a:lnTo>
                      <a:pt x="396" y="270"/>
                    </a:lnTo>
                    <a:lnTo>
                      <a:pt x="404" y="246"/>
                    </a:lnTo>
                    <a:lnTo>
                      <a:pt x="410" y="220"/>
                    </a:lnTo>
                    <a:lnTo>
                      <a:pt x="412" y="194"/>
                    </a:lnTo>
                    <a:lnTo>
                      <a:pt x="412" y="194"/>
                    </a:lnTo>
                    <a:lnTo>
                      <a:pt x="410" y="166"/>
                    </a:lnTo>
                    <a:lnTo>
                      <a:pt x="410" y="166"/>
                    </a:lnTo>
                    <a:lnTo>
                      <a:pt x="406" y="162"/>
                    </a:lnTo>
                    <a:lnTo>
                      <a:pt x="402" y="158"/>
                    </a:lnTo>
                    <a:lnTo>
                      <a:pt x="398" y="156"/>
                    </a:lnTo>
                    <a:lnTo>
                      <a:pt x="392" y="156"/>
                    </a:lnTo>
                    <a:lnTo>
                      <a:pt x="392" y="156"/>
                    </a:lnTo>
                    <a:close/>
                    <a:moveTo>
                      <a:pt x="98" y="204"/>
                    </a:moveTo>
                    <a:lnTo>
                      <a:pt x="98" y="156"/>
                    </a:lnTo>
                    <a:lnTo>
                      <a:pt x="98" y="156"/>
                    </a:lnTo>
                    <a:lnTo>
                      <a:pt x="92" y="156"/>
                    </a:lnTo>
                    <a:lnTo>
                      <a:pt x="74" y="156"/>
                    </a:lnTo>
                    <a:lnTo>
                      <a:pt x="56" y="182"/>
                    </a:lnTo>
                    <a:lnTo>
                      <a:pt x="38" y="156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14" y="156"/>
                    </a:lnTo>
                    <a:lnTo>
                      <a:pt x="10" y="158"/>
                    </a:lnTo>
                    <a:lnTo>
                      <a:pt x="6" y="162"/>
                    </a:lnTo>
                    <a:lnTo>
                      <a:pt x="2" y="166"/>
                    </a:lnTo>
                    <a:lnTo>
                      <a:pt x="2" y="166"/>
                    </a:lnTo>
                    <a:lnTo>
                      <a:pt x="0" y="194"/>
                    </a:lnTo>
                    <a:lnTo>
                      <a:pt x="0" y="194"/>
                    </a:lnTo>
                    <a:lnTo>
                      <a:pt x="2" y="220"/>
                    </a:lnTo>
                    <a:lnTo>
                      <a:pt x="8" y="246"/>
                    </a:lnTo>
                    <a:lnTo>
                      <a:pt x="16" y="270"/>
                    </a:lnTo>
                    <a:lnTo>
                      <a:pt x="26" y="294"/>
                    </a:lnTo>
                    <a:lnTo>
                      <a:pt x="26" y="294"/>
                    </a:lnTo>
                    <a:lnTo>
                      <a:pt x="42" y="268"/>
                    </a:lnTo>
                    <a:lnTo>
                      <a:pt x="58" y="244"/>
                    </a:lnTo>
                    <a:lnTo>
                      <a:pt x="76" y="224"/>
                    </a:lnTo>
                    <a:lnTo>
                      <a:pt x="98" y="204"/>
                    </a:lnTo>
                    <a:lnTo>
                      <a:pt x="98" y="204"/>
                    </a:lnTo>
                    <a:close/>
                    <a:moveTo>
                      <a:pt x="170" y="36"/>
                    </a:moveTo>
                    <a:lnTo>
                      <a:pt x="170" y="36"/>
                    </a:lnTo>
                    <a:lnTo>
                      <a:pt x="170" y="42"/>
                    </a:lnTo>
                    <a:lnTo>
                      <a:pt x="172" y="50"/>
                    </a:lnTo>
                    <a:lnTo>
                      <a:pt x="176" y="56"/>
                    </a:lnTo>
                    <a:lnTo>
                      <a:pt x="180" y="60"/>
                    </a:lnTo>
                    <a:lnTo>
                      <a:pt x="186" y="66"/>
                    </a:lnTo>
                    <a:lnTo>
                      <a:pt x="192" y="68"/>
                    </a:lnTo>
                    <a:lnTo>
                      <a:pt x="198" y="70"/>
                    </a:lnTo>
                    <a:lnTo>
                      <a:pt x="206" y="72"/>
                    </a:lnTo>
                    <a:lnTo>
                      <a:pt x="206" y="72"/>
                    </a:lnTo>
                    <a:lnTo>
                      <a:pt x="214" y="70"/>
                    </a:lnTo>
                    <a:lnTo>
                      <a:pt x="220" y="68"/>
                    </a:lnTo>
                    <a:lnTo>
                      <a:pt x="226" y="66"/>
                    </a:lnTo>
                    <a:lnTo>
                      <a:pt x="232" y="60"/>
                    </a:lnTo>
                    <a:lnTo>
                      <a:pt x="236" y="56"/>
                    </a:lnTo>
                    <a:lnTo>
                      <a:pt x="240" y="50"/>
                    </a:lnTo>
                    <a:lnTo>
                      <a:pt x="242" y="42"/>
                    </a:lnTo>
                    <a:lnTo>
                      <a:pt x="242" y="36"/>
                    </a:lnTo>
                    <a:lnTo>
                      <a:pt x="242" y="36"/>
                    </a:lnTo>
                    <a:lnTo>
                      <a:pt x="242" y="28"/>
                    </a:lnTo>
                    <a:lnTo>
                      <a:pt x="240" y="22"/>
                    </a:lnTo>
                    <a:lnTo>
                      <a:pt x="236" y="16"/>
                    </a:lnTo>
                    <a:lnTo>
                      <a:pt x="232" y="10"/>
                    </a:lnTo>
                    <a:lnTo>
                      <a:pt x="226" y="6"/>
                    </a:lnTo>
                    <a:lnTo>
                      <a:pt x="220" y="2"/>
                    </a:lnTo>
                    <a:lnTo>
                      <a:pt x="214" y="0"/>
                    </a:lnTo>
                    <a:lnTo>
                      <a:pt x="206" y="0"/>
                    </a:lnTo>
                    <a:lnTo>
                      <a:pt x="206" y="0"/>
                    </a:lnTo>
                    <a:lnTo>
                      <a:pt x="198" y="0"/>
                    </a:lnTo>
                    <a:lnTo>
                      <a:pt x="192" y="2"/>
                    </a:lnTo>
                    <a:lnTo>
                      <a:pt x="186" y="6"/>
                    </a:lnTo>
                    <a:lnTo>
                      <a:pt x="180" y="10"/>
                    </a:lnTo>
                    <a:lnTo>
                      <a:pt x="176" y="16"/>
                    </a:lnTo>
                    <a:lnTo>
                      <a:pt x="172" y="22"/>
                    </a:lnTo>
                    <a:lnTo>
                      <a:pt x="170" y="28"/>
                    </a:lnTo>
                    <a:lnTo>
                      <a:pt x="170" y="36"/>
                    </a:lnTo>
                    <a:lnTo>
                      <a:pt x="170" y="36"/>
                    </a:lnTo>
                    <a:close/>
                    <a:moveTo>
                      <a:pt x="206" y="400"/>
                    </a:moveTo>
                    <a:lnTo>
                      <a:pt x="206" y="400"/>
                    </a:lnTo>
                    <a:lnTo>
                      <a:pt x="230" y="398"/>
                    </a:lnTo>
                    <a:lnTo>
                      <a:pt x="254" y="394"/>
                    </a:lnTo>
                    <a:lnTo>
                      <a:pt x="276" y="388"/>
                    </a:lnTo>
                    <a:lnTo>
                      <a:pt x="296" y="378"/>
                    </a:lnTo>
                    <a:lnTo>
                      <a:pt x="316" y="368"/>
                    </a:lnTo>
                    <a:lnTo>
                      <a:pt x="334" y="354"/>
                    </a:lnTo>
                    <a:lnTo>
                      <a:pt x="352" y="338"/>
                    </a:lnTo>
                    <a:lnTo>
                      <a:pt x="366" y="322"/>
                    </a:lnTo>
                    <a:lnTo>
                      <a:pt x="366" y="322"/>
                    </a:lnTo>
                    <a:lnTo>
                      <a:pt x="352" y="296"/>
                    </a:lnTo>
                    <a:lnTo>
                      <a:pt x="336" y="272"/>
                    </a:lnTo>
                    <a:lnTo>
                      <a:pt x="320" y="250"/>
                    </a:lnTo>
                    <a:lnTo>
                      <a:pt x="300" y="232"/>
                    </a:lnTo>
                    <a:lnTo>
                      <a:pt x="280" y="216"/>
                    </a:lnTo>
                    <a:lnTo>
                      <a:pt x="256" y="204"/>
                    </a:lnTo>
                    <a:lnTo>
                      <a:pt x="244" y="200"/>
                    </a:lnTo>
                    <a:lnTo>
                      <a:pt x="232" y="196"/>
                    </a:lnTo>
                    <a:lnTo>
                      <a:pt x="220" y="194"/>
                    </a:lnTo>
                    <a:lnTo>
                      <a:pt x="206" y="194"/>
                    </a:lnTo>
                    <a:lnTo>
                      <a:pt x="206" y="194"/>
                    </a:lnTo>
                    <a:lnTo>
                      <a:pt x="182" y="196"/>
                    </a:lnTo>
                    <a:lnTo>
                      <a:pt x="158" y="202"/>
                    </a:lnTo>
                    <a:lnTo>
                      <a:pt x="158" y="234"/>
                    </a:lnTo>
                    <a:lnTo>
                      <a:pt x="158" y="234"/>
                    </a:lnTo>
                    <a:lnTo>
                      <a:pt x="158" y="240"/>
                    </a:lnTo>
                    <a:lnTo>
                      <a:pt x="156" y="244"/>
                    </a:lnTo>
                    <a:lnTo>
                      <a:pt x="150" y="254"/>
                    </a:lnTo>
                    <a:lnTo>
                      <a:pt x="140" y="262"/>
                    </a:lnTo>
                    <a:lnTo>
                      <a:pt x="134" y="264"/>
                    </a:lnTo>
                    <a:lnTo>
                      <a:pt x="128" y="264"/>
                    </a:lnTo>
                    <a:lnTo>
                      <a:pt x="128" y="264"/>
                    </a:lnTo>
                    <a:lnTo>
                      <a:pt x="118" y="262"/>
                    </a:lnTo>
                    <a:lnTo>
                      <a:pt x="110" y="258"/>
                    </a:lnTo>
                    <a:lnTo>
                      <a:pt x="104" y="252"/>
                    </a:lnTo>
                    <a:lnTo>
                      <a:pt x="100" y="244"/>
                    </a:lnTo>
                    <a:lnTo>
                      <a:pt x="100" y="244"/>
                    </a:lnTo>
                    <a:lnTo>
                      <a:pt x="84" y="260"/>
                    </a:lnTo>
                    <a:lnTo>
                      <a:pt x="70" y="280"/>
                    </a:lnTo>
                    <a:lnTo>
                      <a:pt x="58" y="300"/>
                    </a:lnTo>
                    <a:lnTo>
                      <a:pt x="46" y="322"/>
                    </a:lnTo>
                    <a:lnTo>
                      <a:pt x="46" y="322"/>
                    </a:lnTo>
                    <a:lnTo>
                      <a:pt x="60" y="338"/>
                    </a:lnTo>
                    <a:lnTo>
                      <a:pt x="78" y="354"/>
                    </a:lnTo>
                    <a:lnTo>
                      <a:pt x="96" y="368"/>
                    </a:lnTo>
                    <a:lnTo>
                      <a:pt x="116" y="378"/>
                    </a:lnTo>
                    <a:lnTo>
                      <a:pt x="136" y="388"/>
                    </a:lnTo>
                    <a:lnTo>
                      <a:pt x="158" y="394"/>
                    </a:lnTo>
                    <a:lnTo>
                      <a:pt x="182" y="398"/>
                    </a:lnTo>
                    <a:lnTo>
                      <a:pt x="206" y="400"/>
                    </a:lnTo>
                    <a:lnTo>
                      <a:pt x="206" y="400"/>
                    </a:lnTo>
                    <a:close/>
                    <a:moveTo>
                      <a:pt x="28" y="116"/>
                    </a:moveTo>
                    <a:lnTo>
                      <a:pt x="28" y="116"/>
                    </a:lnTo>
                    <a:lnTo>
                      <a:pt x="30" y="126"/>
                    </a:lnTo>
                    <a:lnTo>
                      <a:pt x="36" y="136"/>
                    </a:lnTo>
                    <a:lnTo>
                      <a:pt x="46" y="142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68" y="142"/>
                    </a:lnTo>
                    <a:lnTo>
                      <a:pt x="76" y="136"/>
                    </a:lnTo>
                    <a:lnTo>
                      <a:pt x="82" y="126"/>
                    </a:lnTo>
                    <a:lnTo>
                      <a:pt x="84" y="116"/>
                    </a:lnTo>
                    <a:lnTo>
                      <a:pt x="84" y="116"/>
                    </a:lnTo>
                    <a:lnTo>
                      <a:pt x="82" y="104"/>
                    </a:lnTo>
                    <a:lnTo>
                      <a:pt x="76" y="96"/>
                    </a:lnTo>
                    <a:lnTo>
                      <a:pt x="68" y="90"/>
                    </a:lnTo>
                    <a:lnTo>
                      <a:pt x="56" y="88"/>
                    </a:lnTo>
                    <a:lnTo>
                      <a:pt x="56" y="88"/>
                    </a:lnTo>
                    <a:lnTo>
                      <a:pt x="46" y="90"/>
                    </a:lnTo>
                    <a:lnTo>
                      <a:pt x="36" y="96"/>
                    </a:lnTo>
                    <a:lnTo>
                      <a:pt x="30" y="104"/>
                    </a:lnTo>
                    <a:lnTo>
                      <a:pt x="28" y="116"/>
                    </a:lnTo>
                    <a:lnTo>
                      <a:pt x="28" y="116"/>
                    </a:lnTo>
                    <a:close/>
                    <a:moveTo>
                      <a:pt x="300" y="192"/>
                    </a:move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6"/>
                    </a:lnTo>
                    <a:lnTo>
                      <a:pt x="300" y="114"/>
                    </a:lnTo>
                    <a:lnTo>
                      <a:pt x="300" y="114"/>
                    </a:lnTo>
                    <a:lnTo>
                      <a:pt x="300" y="108"/>
                    </a:lnTo>
                    <a:lnTo>
                      <a:pt x="298" y="102"/>
                    </a:lnTo>
                    <a:lnTo>
                      <a:pt x="290" y="92"/>
                    </a:lnTo>
                    <a:lnTo>
                      <a:pt x="280" y="84"/>
                    </a:lnTo>
                    <a:lnTo>
                      <a:pt x="274" y="82"/>
                    </a:lnTo>
                    <a:lnTo>
                      <a:pt x="268" y="82"/>
                    </a:lnTo>
                    <a:lnTo>
                      <a:pt x="232" y="82"/>
                    </a:lnTo>
                    <a:lnTo>
                      <a:pt x="206" y="116"/>
                    </a:lnTo>
                    <a:lnTo>
                      <a:pt x="180" y="82"/>
                    </a:lnTo>
                    <a:lnTo>
                      <a:pt x="144" y="82"/>
                    </a:lnTo>
                    <a:lnTo>
                      <a:pt x="144" y="82"/>
                    </a:lnTo>
                    <a:lnTo>
                      <a:pt x="138" y="82"/>
                    </a:lnTo>
                    <a:lnTo>
                      <a:pt x="132" y="84"/>
                    </a:lnTo>
                    <a:lnTo>
                      <a:pt x="122" y="92"/>
                    </a:lnTo>
                    <a:lnTo>
                      <a:pt x="114" y="102"/>
                    </a:lnTo>
                    <a:lnTo>
                      <a:pt x="112" y="108"/>
                    </a:lnTo>
                    <a:lnTo>
                      <a:pt x="112" y="114"/>
                    </a:lnTo>
                    <a:lnTo>
                      <a:pt x="112" y="116"/>
                    </a:lnTo>
                    <a:lnTo>
                      <a:pt x="112" y="130"/>
                    </a:lnTo>
                    <a:lnTo>
                      <a:pt x="112" y="234"/>
                    </a:lnTo>
                    <a:lnTo>
                      <a:pt x="112" y="234"/>
                    </a:lnTo>
                    <a:lnTo>
                      <a:pt x="114" y="240"/>
                    </a:lnTo>
                    <a:lnTo>
                      <a:pt x="116" y="244"/>
                    </a:lnTo>
                    <a:lnTo>
                      <a:pt x="122" y="248"/>
                    </a:lnTo>
                    <a:lnTo>
                      <a:pt x="128" y="248"/>
                    </a:lnTo>
                    <a:lnTo>
                      <a:pt x="128" y="248"/>
                    </a:lnTo>
                    <a:lnTo>
                      <a:pt x="134" y="248"/>
                    </a:lnTo>
                    <a:lnTo>
                      <a:pt x="138" y="244"/>
                    </a:lnTo>
                    <a:lnTo>
                      <a:pt x="142" y="240"/>
                    </a:lnTo>
                    <a:lnTo>
                      <a:pt x="144" y="234"/>
                    </a:lnTo>
                    <a:lnTo>
                      <a:pt x="144" y="130"/>
                    </a:lnTo>
                    <a:lnTo>
                      <a:pt x="144" y="130"/>
                    </a:lnTo>
                    <a:lnTo>
                      <a:pt x="150" y="134"/>
                    </a:lnTo>
                    <a:lnTo>
                      <a:pt x="154" y="140"/>
                    </a:lnTo>
                    <a:lnTo>
                      <a:pt x="158" y="148"/>
                    </a:lnTo>
                    <a:lnTo>
                      <a:pt x="158" y="156"/>
                    </a:lnTo>
                    <a:lnTo>
                      <a:pt x="158" y="170"/>
                    </a:lnTo>
                    <a:lnTo>
                      <a:pt x="158" y="170"/>
                    </a:lnTo>
                    <a:lnTo>
                      <a:pt x="182" y="164"/>
                    </a:lnTo>
                    <a:lnTo>
                      <a:pt x="206" y="162"/>
                    </a:lnTo>
                    <a:lnTo>
                      <a:pt x="206" y="162"/>
                    </a:lnTo>
                    <a:lnTo>
                      <a:pt x="230" y="164"/>
                    </a:lnTo>
                    <a:lnTo>
                      <a:pt x="254" y="170"/>
                    </a:lnTo>
                    <a:lnTo>
                      <a:pt x="254" y="158"/>
                    </a:lnTo>
                    <a:lnTo>
                      <a:pt x="254" y="158"/>
                    </a:lnTo>
                    <a:lnTo>
                      <a:pt x="254" y="150"/>
                    </a:lnTo>
                    <a:lnTo>
                      <a:pt x="258" y="142"/>
                    </a:lnTo>
                    <a:lnTo>
                      <a:pt x="262" y="136"/>
                    </a:lnTo>
                    <a:lnTo>
                      <a:pt x="268" y="132"/>
                    </a:lnTo>
                    <a:lnTo>
                      <a:pt x="268" y="176"/>
                    </a:lnTo>
                    <a:lnTo>
                      <a:pt x="268" y="176"/>
                    </a:lnTo>
                    <a:lnTo>
                      <a:pt x="284" y="184"/>
                    </a:lnTo>
                    <a:lnTo>
                      <a:pt x="300" y="192"/>
                    </a:lnTo>
                    <a:lnTo>
                      <a:pt x="300" y="1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F3FE237-C6A6-3F4B-9130-26F2F128C102}"/>
              </a:ext>
            </a:extLst>
          </p:cNvPr>
          <p:cNvGrpSpPr/>
          <p:nvPr/>
        </p:nvGrpSpPr>
        <p:grpSpPr>
          <a:xfrm>
            <a:off x="463777" y="2569353"/>
            <a:ext cx="339400" cy="339400"/>
            <a:chOff x="426464" y="3229552"/>
            <a:chExt cx="457200" cy="457200"/>
          </a:xfrm>
        </p:grpSpPr>
        <p:sp>
          <p:nvSpPr>
            <p:cNvPr id="115" name="Teardrop 114">
              <a:extLst>
                <a:ext uri="{FF2B5EF4-FFF2-40B4-BE49-F238E27FC236}">
                  <a16:creationId xmlns:a16="http://schemas.microsoft.com/office/drawing/2014/main" id="{F34B4B4F-1A48-6A45-87C6-1D1519BF0E50}"/>
                </a:ext>
              </a:extLst>
            </p:cNvPr>
            <p:cNvSpPr/>
            <p:nvPr/>
          </p:nvSpPr>
          <p:spPr bwMode="ltGray">
            <a:xfrm rot="2700000">
              <a:off x="426464" y="322955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1DE77D41-5129-6B44-90CF-06942963166F}"/>
                </a:ext>
              </a:extLst>
            </p:cNvPr>
            <p:cNvGrpSpPr/>
            <p:nvPr/>
          </p:nvGrpSpPr>
          <p:grpSpPr>
            <a:xfrm>
              <a:off x="452924" y="3252412"/>
              <a:ext cx="411480" cy="411480"/>
              <a:chOff x="451708" y="3854926"/>
              <a:chExt cx="612000" cy="61200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95144A48-D882-024C-B436-9B4D9BB609E2}"/>
                  </a:ext>
                </a:extLst>
              </p:cNvPr>
              <p:cNvSpPr/>
              <p:nvPr/>
            </p:nvSpPr>
            <p:spPr bwMode="ltGray">
              <a:xfrm>
                <a:off x="451708" y="3854926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18" name="Freeform 4838">
                <a:extLst>
                  <a:ext uri="{FF2B5EF4-FFF2-40B4-BE49-F238E27FC236}">
                    <a16:creationId xmlns:a16="http://schemas.microsoft.com/office/drawing/2014/main" id="{72BC474B-C8A2-D54E-871C-9FFD0750FD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3052" y="3901111"/>
                <a:ext cx="422222" cy="419738"/>
              </a:xfrm>
              <a:custGeom>
                <a:avLst/>
                <a:gdLst>
                  <a:gd name="T0" fmla="*/ 24 w 340"/>
                  <a:gd name="T1" fmla="*/ 266 h 338"/>
                  <a:gd name="T2" fmla="*/ 18 w 340"/>
                  <a:gd name="T3" fmla="*/ 270 h 338"/>
                  <a:gd name="T4" fmla="*/ 14 w 340"/>
                  <a:gd name="T5" fmla="*/ 276 h 338"/>
                  <a:gd name="T6" fmla="*/ 16 w 340"/>
                  <a:gd name="T7" fmla="*/ 280 h 338"/>
                  <a:gd name="T8" fmla="*/ 20 w 340"/>
                  <a:gd name="T9" fmla="*/ 286 h 338"/>
                  <a:gd name="T10" fmla="*/ 316 w 340"/>
                  <a:gd name="T11" fmla="*/ 286 h 338"/>
                  <a:gd name="T12" fmla="*/ 320 w 340"/>
                  <a:gd name="T13" fmla="*/ 286 h 338"/>
                  <a:gd name="T14" fmla="*/ 324 w 340"/>
                  <a:gd name="T15" fmla="*/ 280 h 338"/>
                  <a:gd name="T16" fmla="*/ 326 w 340"/>
                  <a:gd name="T17" fmla="*/ 276 h 338"/>
                  <a:gd name="T18" fmla="*/ 322 w 340"/>
                  <a:gd name="T19" fmla="*/ 270 h 338"/>
                  <a:gd name="T20" fmla="*/ 316 w 340"/>
                  <a:gd name="T21" fmla="*/ 266 h 338"/>
                  <a:gd name="T22" fmla="*/ 298 w 340"/>
                  <a:gd name="T23" fmla="*/ 192 h 338"/>
                  <a:gd name="T24" fmla="*/ 316 w 340"/>
                  <a:gd name="T25" fmla="*/ 192 h 338"/>
                  <a:gd name="T26" fmla="*/ 322 w 340"/>
                  <a:gd name="T27" fmla="*/ 190 h 338"/>
                  <a:gd name="T28" fmla="*/ 326 w 340"/>
                  <a:gd name="T29" fmla="*/ 182 h 338"/>
                  <a:gd name="T30" fmla="*/ 324 w 340"/>
                  <a:gd name="T31" fmla="*/ 178 h 338"/>
                  <a:gd name="T32" fmla="*/ 320 w 340"/>
                  <a:gd name="T33" fmla="*/ 172 h 338"/>
                  <a:gd name="T34" fmla="*/ 24 w 340"/>
                  <a:gd name="T35" fmla="*/ 172 h 338"/>
                  <a:gd name="T36" fmla="*/ 20 w 340"/>
                  <a:gd name="T37" fmla="*/ 172 h 338"/>
                  <a:gd name="T38" fmla="*/ 16 w 340"/>
                  <a:gd name="T39" fmla="*/ 178 h 338"/>
                  <a:gd name="T40" fmla="*/ 14 w 340"/>
                  <a:gd name="T41" fmla="*/ 182 h 338"/>
                  <a:gd name="T42" fmla="*/ 18 w 340"/>
                  <a:gd name="T43" fmla="*/ 190 h 338"/>
                  <a:gd name="T44" fmla="*/ 24 w 340"/>
                  <a:gd name="T45" fmla="*/ 192 h 338"/>
                  <a:gd name="T46" fmla="*/ 42 w 340"/>
                  <a:gd name="T47" fmla="*/ 266 h 338"/>
                  <a:gd name="T48" fmla="*/ 248 w 340"/>
                  <a:gd name="T49" fmla="*/ 266 h 338"/>
                  <a:gd name="T50" fmla="*/ 230 w 340"/>
                  <a:gd name="T51" fmla="*/ 192 h 338"/>
                  <a:gd name="T52" fmla="*/ 248 w 340"/>
                  <a:gd name="T53" fmla="*/ 266 h 338"/>
                  <a:gd name="T54" fmla="*/ 162 w 340"/>
                  <a:gd name="T55" fmla="*/ 266 h 338"/>
                  <a:gd name="T56" fmla="*/ 178 w 340"/>
                  <a:gd name="T57" fmla="*/ 192 h 338"/>
                  <a:gd name="T58" fmla="*/ 110 w 340"/>
                  <a:gd name="T59" fmla="*/ 266 h 338"/>
                  <a:gd name="T60" fmla="*/ 92 w 340"/>
                  <a:gd name="T61" fmla="*/ 192 h 338"/>
                  <a:gd name="T62" fmla="*/ 110 w 340"/>
                  <a:gd name="T63" fmla="*/ 266 h 338"/>
                  <a:gd name="T64" fmla="*/ 340 w 340"/>
                  <a:gd name="T65" fmla="*/ 322 h 338"/>
                  <a:gd name="T66" fmla="*/ 334 w 340"/>
                  <a:gd name="T67" fmla="*/ 334 h 338"/>
                  <a:gd name="T68" fmla="*/ 324 w 340"/>
                  <a:gd name="T69" fmla="*/ 338 h 338"/>
                  <a:gd name="T70" fmla="*/ 16 w 340"/>
                  <a:gd name="T71" fmla="*/ 338 h 338"/>
                  <a:gd name="T72" fmla="*/ 6 w 340"/>
                  <a:gd name="T73" fmla="*/ 334 h 338"/>
                  <a:gd name="T74" fmla="*/ 0 w 340"/>
                  <a:gd name="T75" fmla="*/ 322 h 338"/>
                  <a:gd name="T76" fmla="*/ 2 w 340"/>
                  <a:gd name="T77" fmla="*/ 316 h 338"/>
                  <a:gd name="T78" fmla="*/ 10 w 340"/>
                  <a:gd name="T79" fmla="*/ 308 h 338"/>
                  <a:gd name="T80" fmla="*/ 324 w 340"/>
                  <a:gd name="T81" fmla="*/ 306 h 338"/>
                  <a:gd name="T82" fmla="*/ 330 w 340"/>
                  <a:gd name="T83" fmla="*/ 308 h 338"/>
                  <a:gd name="T84" fmla="*/ 338 w 340"/>
                  <a:gd name="T85" fmla="*/ 316 h 338"/>
                  <a:gd name="T86" fmla="*/ 340 w 340"/>
                  <a:gd name="T87" fmla="*/ 322 h 338"/>
                  <a:gd name="T88" fmla="*/ 82 w 340"/>
                  <a:gd name="T89" fmla="*/ 154 h 338"/>
                  <a:gd name="T90" fmla="*/ 84 w 340"/>
                  <a:gd name="T91" fmla="*/ 136 h 338"/>
                  <a:gd name="T92" fmla="*/ 98 w 340"/>
                  <a:gd name="T93" fmla="*/ 104 h 338"/>
                  <a:gd name="T94" fmla="*/ 120 w 340"/>
                  <a:gd name="T95" fmla="*/ 80 h 338"/>
                  <a:gd name="T96" fmla="*/ 152 w 340"/>
                  <a:gd name="T97" fmla="*/ 68 h 338"/>
                  <a:gd name="T98" fmla="*/ 170 w 340"/>
                  <a:gd name="T99" fmla="*/ 66 h 338"/>
                  <a:gd name="T100" fmla="*/ 204 w 340"/>
                  <a:gd name="T101" fmla="*/ 72 h 338"/>
                  <a:gd name="T102" fmla="*/ 232 w 340"/>
                  <a:gd name="T103" fmla="*/ 92 h 338"/>
                  <a:gd name="T104" fmla="*/ 250 w 340"/>
                  <a:gd name="T105" fmla="*/ 118 h 338"/>
                  <a:gd name="T106" fmla="*/ 258 w 340"/>
                  <a:gd name="T107" fmla="*/ 154 h 338"/>
                  <a:gd name="T108" fmla="*/ 192 w 340"/>
                  <a:gd name="T109" fmla="*/ 54 h 338"/>
                  <a:gd name="T110" fmla="*/ 148 w 340"/>
                  <a:gd name="T111" fmla="*/ 26 h 338"/>
                  <a:gd name="T112" fmla="*/ 192 w 340"/>
                  <a:gd name="T113" fmla="*/ 26 h 338"/>
                  <a:gd name="T114" fmla="*/ 192 w 340"/>
                  <a:gd name="T115" fmla="*/ 54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0" h="338">
                    <a:moveTo>
                      <a:pt x="24" y="266"/>
                    </a:moveTo>
                    <a:lnTo>
                      <a:pt x="24" y="266"/>
                    </a:lnTo>
                    <a:lnTo>
                      <a:pt x="20" y="268"/>
                    </a:lnTo>
                    <a:lnTo>
                      <a:pt x="18" y="270"/>
                    </a:lnTo>
                    <a:lnTo>
                      <a:pt x="16" y="272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80"/>
                    </a:lnTo>
                    <a:lnTo>
                      <a:pt x="18" y="284"/>
                    </a:lnTo>
                    <a:lnTo>
                      <a:pt x="20" y="286"/>
                    </a:lnTo>
                    <a:lnTo>
                      <a:pt x="24" y="286"/>
                    </a:lnTo>
                    <a:lnTo>
                      <a:pt x="316" y="286"/>
                    </a:lnTo>
                    <a:lnTo>
                      <a:pt x="316" y="286"/>
                    </a:lnTo>
                    <a:lnTo>
                      <a:pt x="320" y="286"/>
                    </a:lnTo>
                    <a:lnTo>
                      <a:pt x="322" y="284"/>
                    </a:lnTo>
                    <a:lnTo>
                      <a:pt x="324" y="280"/>
                    </a:lnTo>
                    <a:lnTo>
                      <a:pt x="326" y="276"/>
                    </a:lnTo>
                    <a:lnTo>
                      <a:pt x="326" y="276"/>
                    </a:lnTo>
                    <a:lnTo>
                      <a:pt x="324" y="272"/>
                    </a:lnTo>
                    <a:lnTo>
                      <a:pt x="322" y="270"/>
                    </a:lnTo>
                    <a:lnTo>
                      <a:pt x="320" y="268"/>
                    </a:lnTo>
                    <a:lnTo>
                      <a:pt x="316" y="266"/>
                    </a:lnTo>
                    <a:lnTo>
                      <a:pt x="298" y="266"/>
                    </a:lnTo>
                    <a:lnTo>
                      <a:pt x="298" y="192"/>
                    </a:lnTo>
                    <a:lnTo>
                      <a:pt x="316" y="192"/>
                    </a:lnTo>
                    <a:lnTo>
                      <a:pt x="316" y="192"/>
                    </a:lnTo>
                    <a:lnTo>
                      <a:pt x="320" y="192"/>
                    </a:lnTo>
                    <a:lnTo>
                      <a:pt x="322" y="190"/>
                    </a:lnTo>
                    <a:lnTo>
                      <a:pt x="324" y="186"/>
                    </a:lnTo>
                    <a:lnTo>
                      <a:pt x="326" y="182"/>
                    </a:lnTo>
                    <a:lnTo>
                      <a:pt x="326" y="182"/>
                    </a:lnTo>
                    <a:lnTo>
                      <a:pt x="324" y="178"/>
                    </a:lnTo>
                    <a:lnTo>
                      <a:pt x="322" y="176"/>
                    </a:lnTo>
                    <a:lnTo>
                      <a:pt x="320" y="172"/>
                    </a:lnTo>
                    <a:lnTo>
                      <a:pt x="316" y="172"/>
                    </a:lnTo>
                    <a:lnTo>
                      <a:pt x="24" y="172"/>
                    </a:lnTo>
                    <a:lnTo>
                      <a:pt x="24" y="172"/>
                    </a:lnTo>
                    <a:lnTo>
                      <a:pt x="20" y="172"/>
                    </a:lnTo>
                    <a:lnTo>
                      <a:pt x="18" y="176"/>
                    </a:lnTo>
                    <a:lnTo>
                      <a:pt x="16" y="178"/>
                    </a:lnTo>
                    <a:lnTo>
                      <a:pt x="14" y="182"/>
                    </a:lnTo>
                    <a:lnTo>
                      <a:pt x="14" y="182"/>
                    </a:lnTo>
                    <a:lnTo>
                      <a:pt x="16" y="186"/>
                    </a:lnTo>
                    <a:lnTo>
                      <a:pt x="18" y="190"/>
                    </a:lnTo>
                    <a:lnTo>
                      <a:pt x="20" y="192"/>
                    </a:lnTo>
                    <a:lnTo>
                      <a:pt x="24" y="192"/>
                    </a:lnTo>
                    <a:lnTo>
                      <a:pt x="42" y="192"/>
                    </a:lnTo>
                    <a:lnTo>
                      <a:pt x="42" y="266"/>
                    </a:lnTo>
                    <a:lnTo>
                      <a:pt x="24" y="266"/>
                    </a:lnTo>
                    <a:close/>
                    <a:moveTo>
                      <a:pt x="248" y="266"/>
                    </a:moveTo>
                    <a:lnTo>
                      <a:pt x="230" y="266"/>
                    </a:lnTo>
                    <a:lnTo>
                      <a:pt x="230" y="192"/>
                    </a:lnTo>
                    <a:lnTo>
                      <a:pt x="248" y="192"/>
                    </a:lnTo>
                    <a:lnTo>
                      <a:pt x="248" y="266"/>
                    </a:lnTo>
                    <a:close/>
                    <a:moveTo>
                      <a:pt x="178" y="266"/>
                    </a:moveTo>
                    <a:lnTo>
                      <a:pt x="162" y="266"/>
                    </a:lnTo>
                    <a:lnTo>
                      <a:pt x="162" y="192"/>
                    </a:lnTo>
                    <a:lnTo>
                      <a:pt x="178" y="192"/>
                    </a:lnTo>
                    <a:lnTo>
                      <a:pt x="178" y="266"/>
                    </a:lnTo>
                    <a:close/>
                    <a:moveTo>
                      <a:pt x="110" y="266"/>
                    </a:moveTo>
                    <a:lnTo>
                      <a:pt x="92" y="266"/>
                    </a:lnTo>
                    <a:lnTo>
                      <a:pt x="92" y="192"/>
                    </a:lnTo>
                    <a:lnTo>
                      <a:pt x="110" y="192"/>
                    </a:lnTo>
                    <a:lnTo>
                      <a:pt x="110" y="266"/>
                    </a:lnTo>
                    <a:close/>
                    <a:moveTo>
                      <a:pt x="340" y="322"/>
                    </a:moveTo>
                    <a:lnTo>
                      <a:pt x="340" y="322"/>
                    </a:lnTo>
                    <a:lnTo>
                      <a:pt x="338" y="328"/>
                    </a:lnTo>
                    <a:lnTo>
                      <a:pt x="334" y="334"/>
                    </a:lnTo>
                    <a:lnTo>
                      <a:pt x="330" y="336"/>
                    </a:lnTo>
                    <a:lnTo>
                      <a:pt x="324" y="338"/>
                    </a:lnTo>
                    <a:lnTo>
                      <a:pt x="16" y="338"/>
                    </a:lnTo>
                    <a:lnTo>
                      <a:pt x="16" y="338"/>
                    </a:lnTo>
                    <a:lnTo>
                      <a:pt x="10" y="336"/>
                    </a:lnTo>
                    <a:lnTo>
                      <a:pt x="6" y="334"/>
                    </a:lnTo>
                    <a:lnTo>
                      <a:pt x="2" y="328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2" y="316"/>
                    </a:lnTo>
                    <a:lnTo>
                      <a:pt x="6" y="310"/>
                    </a:lnTo>
                    <a:lnTo>
                      <a:pt x="10" y="308"/>
                    </a:lnTo>
                    <a:lnTo>
                      <a:pt x="16" y="306"/>
                    </a:lnTo>
                    <a:lnTo>
                      <a:pt x="324" y="306"/>
                    </a:lnTo>
                    <a:lnTo>
                      <a:pt x="324" y="306"/>
                    </a:lnTo>
                    <a:lnTo>
                      <a:pt x="330" y="308"/>
                    </a:lnTo>
                    <a:lnTo>
                      <a:pt x="334" y="310"/>
                    </a:lnTo>
                    <a:lnTo>
                      <a:pt x="338" y="316"/>
                    </a:lnTo>
                    <a:lnTo>
                      <a:pt x="340" y="322"/>
                    </a:lnTo>
                    <a:lnTo>
                      <a:pt x="340" y="322"/>
                    </a:lnTo>
                    <a:close/>
                    <a:moveTo>
                      <a:pt x="258" y="154"/>
                    </a:moveTo>
                    <a:lnTo>
                      <a:pt x="82" y="154"/>
                    </a:lnTo>
                    <a:lnTo>
                      <a:pt x="82" y="154"/>
                    </a:lnTo>
                    <a:lnTo>
                      <a:pt x="84" y="136"/>
                    </a:lnTo>
                    <a:lnTo>
                      <a:pt x="90" y="118"/>
                    </a:lnTo>
                    <a:lnTo>
                      <a:pt x="98" y="104"/>
                    </a:lnTo>
                    <a:lnTo>
                      <a:pt x="108" y="92"/>
                    </a:lnTo>
                    <a:lnTo>
                      <a:pt x="120" y="80"/>
                    </a:lnTo>
                    <a:lnTo>
                      <a:pt x="136" y="72"/>
                    </a:lnTo>
                    <a:lnTo>
                      <a:pt x="152" y="68"/>
                    </a:lnTo>
                    <a:lnTo>
                      <a:pt x="170" y="66"/>
                    </a:lnTo>
                    <a:lnTo>
                      <a:pt x="170" y="66"/>
                    </a:lnTo>
                    <a:lnTo>
                      <a:pt x="188" y="68"/>
                    </a:lnTo>
                    <a:lnTo>
                      <a:pt x="204" y="72"/>
                    </a:lnTo>
                    <a:lnTo>
                      <a:pt x="220" y="80"/>
                    </a:lnTo>
                    <a:lnTo>
                      <a:pt x="232" y="92"/>
                    </a:lnTo>
                    <a:lnTo>
                      <a:pt x="242" y="104"/>
                    </a:lnTo>
                    <a:lnTo>
                      <a:pt x="250" y="118"/>
                    </a:lnTo>
                    <a:lnTo>
                      <a:pt x="256" y="136"/>
                    </a:lnTo>
                    <a:lnTo>
                      <a:pt x="258" y="154"/>
                    </a:lnTo>
                    <a:lnTo>
                      <a:pt x="258" y="154"/>
                    </a:lnTo>
                    <a:close/>
                    <a:moveTo>
                      <a:pt x="192" y="54"/>
                    </a:moveTo>
                    <a:lnTo>
                      <a:pt x="148" y="54"/>
                    </a:lnTo>
                    <a:lnTo>
                      <a:pt x="148" y="26"/>
                    </a:lnTo>
                    <a:lnTo>
                      <a:pt x="170" y="0"/>
                    </a:lnTo>
                    <a:lnTo>
                      <a:pt x="192" y="26"/>
                    </a:lnTo>
                    <a:lnTo>
                      <a:pt x="192" y="26"/>
                    </a:lnTo>
                    <a:lnTo>
                      <a:pt x="192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F4CCF3E-F1F2-6D4E-941A-AD16A6CCD9CE}"/>
              </a:ext>
            </a:extLst>
          </p:cNvPr>
          <p:cNvGrpSpPr/>
          <p:nvPr/>
        </p:nvGrpSpPr>
        <p:grpSpPr>
          <a:xfrm>
            <a:off x="457200" y="1889680"/>
            <a:ext cx="339400" cy="339400"/>
            <a:chOff x="382986" y="2305282"/>
            <a:chExt cx="457200" cy="457200"/>
          </a:xfrm>
        </p:grpSpPr>
        <p:sp>
          <p:nvSpPr>
            <p:cNvPr id="120" name="Teardrop 119">
              <a:extLst>
                <a:ext uri="{FF2B5EF4-FFF2-40B4-BE49-F238E27FC236}">
                  <a16:creationId xmlns:a16="http://schemas.microsoft.com/office/drawing/2014/main" id="{20C646B2-CBD3-7F4B-A702-C138016DF62F}"/>
                </a:ext>
              </a:extLst>
            </p:cNvPr>
            <p:cNvSpPr/>
            <p:nvPr/>
          </p:nvSpPr>
          <p:spPr bwMode="ltGray">
            <a:xfrm rot="2700000">
              <a:off x="382986" y="2305282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985BE73F-58AC-FA4F-8B98-87F0C3F4627B}"/>
                </a:ext>
              </a:extLst>
            </p:cNvPr>
            <p:cNvGrpSpPr/>
            <p:nvPr/>
          </p:nvGrpSpPr>
          <p:grpSpPr>
            <a:xfrm>
              <a:off x="417604" y="2326712"/>
              <a:ext cx="411480" cy="411480"/>
              <a:chOff x="451708" y="2362015"/>
              <a:chExt cx="612000" cy="61200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13738470-CB4F-2247-87F0-1CBD89427A52}"/>
                  </a:ext>
                </a:extLst>
              </p:cNvPr>
              <p:cNvSpPr/>
              <p:nvPr/>
            </p:nvSpPr>
            <p:spPr bwMode="ltGray">
              <a:xfrm>
                <a:off x="451708" y="2362015"/>
                <a:ext cx="612000" cy="612000"/>
              </a:xfrm>
              <a:prstGeom prst="ellipse">
                <a:avLst/>
              </a:prstGeom>
              <a:solidFill>
                <a:srgbClr val="9D9D9C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23" name="Freeform 4811">
                <a:extLst>
                  <a:ext uri="{FF2B5EF4-FFF2-40B4-BE49-F238E27FC236}">
                    <a16:creationId xmlns:a16="http://schemas.microsoft.com/office/drawing/2014/main" id="{7C1DB551-FF5B-2046-BE98-0A49F13625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5266" y="2413515"/>
                <a:ext cx="384882" cy="492747"/>
              </a:xfrm>
              <a:custGeom>
                <a:avLst/>
                <a:gdLst>
                  <a:gd name="T0" fmla="*/ 108 w 314"/>
                  <a:gd name="T1" fmla="*/ 262 h 402"/>
                  <a:gd name="T2" fmla="*/ 96 w 314"/>
                  <a:gd name="T3" fmla="*/ 242 h 402"/>
                  <a:gd name="T4" fmla="*/ 102 w 314"/>
                  <a:gd name="T5" fmla="*/ 228 h 402"/>
                  <a:gd name="T6" fmla="*/ 160 w 314"/>
                  <a:gd name="T7" fmla="*/ 222 h 402"/>
                  <a:gd name="T8" fmla="*/ 130 w 314"/>
                  <a:gd name="T9" fmla="*/ 276 h 402"/>
                  <a:gd name="T10" fmla="*/ 116 w 314"/>
                  <a:gd name="T11" fmla="*/ 282 h 402"/>
                  <a:gd name="T12" fmla="*/ 110 w 314"/>
                  <a:gd name="T13" fmla="*/ 298 h 402"/>
                  <a:gd name="T14" fmla="*/ 122 w 314"/>
                  <a:gd name="T15" fmla="*/ 316 h 402"/>
                  <a:gd name="T16" fmla="*/ 146 w 314"/>
                  <a:gd name="T17" fmla="*/ 318 h 402"/>
                  <a:gd name="T18" fmla="*/ 160 w 314"/>
                  <a:gd name="T19" fmla="*/ 286 h 402"/>
                  <a:gd name="T20" fmla="*/ 300 w 314"/>
                  <a:gd name="T21" fmla="*/ 134 h 402"/>
                  <a:gd name="T22" fmla="*/ 296 w 314"/>
                  <a:gd name="T23" fmla="*/ 162 h 402"/>
                  <a:gd name="T24" fmla="*/ 302 w 314"/>
                  <a:gd name="T25" fmla="*/ 180 h 402"/>
                  <a:gd name="T26" fmla="*/ 246 w 314"/>
                  <a:gd name="T27" fmla="*/ 402 h 402"/>
                  <a:gd name="T28" fmla="*/ 218 w 314"/>
                  <a:gd name="T29" fmla="*/ 400 h 402"/>
                  <a:gd name="T30" fmla="*/ 184 w 314"/>
                  <a:gd name="T31" fmla="*/ 382 h 402"/>
                  <a:gd name="T32" fmla="*/ 164 w 314"/>
                  <a:gd name="T33" fmla="*/ 346 h 402"/>
                  <a:gd name="T34" fmla="*/ 164 w 314"/>
                  <a:gd name="T35" fmla="*/ 320 h 402"/>
                  <a:gd name="T36" fmla="*/ 178 w 314"/>
                  <a:gd name="T37" fmla="*/ 290 h 402"/>
                  <a:gd name="T38" fmla="*/ 6 w 314"/>
                  <a:gd name="T39" fmla="*/ 154 h 402"/>
                  <a:gd name="T40" fmla="*/ 2 w 314"/>
                  <a:gd name="T41" fmla="*/ 150 h 402"/>
                  <a:gd name="T42" fmla="*/ 0 w 314"/>
                  <a:gd name="T43" fmla="*/ 142 h 402"/>
                  <a:gd name="T44" fmla="*/ 38 w 314"/>
                  <a:gd name="T45" fmla="*/ 38 h 402"/>
                  <a:gd name="T46" fmla="*/ 50 w 314"/>
                  <a:gd name="T47" fmla="*/ 6 h 402"/>
                  <a:gd name="T48" fmla="*/ 56 w 314"/>
                  <a:gd name="T49" fmla="*/ 0 h 402"/>
                  <a:gd name="T50" fmla="*/ 306 w 314"/>
                  <a:gd name="T51" fmla="*/ 88 h 402"/>
                  <a:gd name="T52" fmla="*/ 312 w 314"/>
                  <a:gd name="T53" fmla="*/ 94 h 402"/>
                  <a:gd name="T54" fmla="*/ 312 w 314"/>
                  <a:gd name="T55" fmla="*/ 102 h 402"/>
                  <a:gd name="T56" fmla="*/ 300 w 314"/>
                  <a:gd name="T57" fmla="*/ 134 h 402"/>
                  <a:gd name="T58" fmla="*/ 300 w 314"/>
                  <a:gd name="T59" fmla="*/ 134 h 402"/>
                  <a:gd name="T60" fmla="*/ 290 w 314"/>
                  <a:gd name="T61" fmla="*/ 104 h 402"/>
                  <a:gd name="T62" fmla="*/ 232 w 314"/>
                  <a:gd name="T63" fmla="*/ 208 h 402"/>
                  <a:gd name="T64" fmla="*/ 246 w 314"/>
                  <a:gd name="T65" fmla="*/ 220 h 402"/>
                  <a:gd name="T66" fmla="*/ 54 w 314"/>
                  <a:gd name="T67" fmla="*/ 54 h 402"/>
                  <a:gd name="T68" fmla="*/ 180 w 314"/>
                  <a:gd name="T69" fmla="*/ 196 h 402"/>
                  <a:gd name="T70" fmla="*/ 196 w 314"/>
                  <a:gd name="T71" fmla="*/ 180 h 402"/>
                  <a:gd name="T72" fmla="*/ 216 w 314"/>
                  <a:gd name="T73" fmla="*/ 182 h 402"/>
                  <a:gd name="T74" fmla="*/ 232 w 314"/>
                  <a:gd name="T75" fmla="*/ 208 h 402"/>
                  <a:gd name="T76" fmla="*/ 246 w 314"/>
                  <a:gd name="T77" fmla="*/ 242 h 402"/>
                  <a:gd name="T78" fmla="*/ 232 w 314"/>
                  <a:gd name="T79" fmla="*/ 262 h 402"/>
                  <a:gd name="T80" fmla="*/ 254 w 314"/>
                  <a:gd name="T81" fmla="*/ 164 h 402"/>
                  <a:gd name="T82" fmla="*/ 260 w 314"/>
                  <a:gd name="T83" fmla="*/ 152 h 402"/>
                  <a:gd name="T84" fmla="*/ 254 w 314"/>
                  <a:gd name="T85" fmla="*/ 140 h 402"/>
                  <a:gd name="T86" fmla="*/ 244 w 314"/>
                  <a:gd name="T87" fmla="*/ 136 h 402"/>
                  <a:gd name="T88" fmla="*/ 232 w 314"/>
                  <a:gd name="T89" fmla="*/ 140 h 402"/>
                  <a:gd name="T90" fmla="*/ 228 w 314"/>
                  <a:gd name="T91" fmla="*/ 152 h 402"/>
                  <a:gd name="T92" fmla="*/ 232 w 314"/>
                  <a:gd name="T93" fmla="*/ 164 h 402"/>
                  <a:gd name="T94" fmla="*/ 244 w 314"/>
                  <a:gd name="T95" fmla="*/ 168 h 402"/>
                  <a:gd name="T96" fmla="*/ 254 w 314"/>
                  <a:gd name="T97" fmla="*/ 164 h 402"/>
                  <a:gd name="T98" fmla="*/ 98 w 314"/>
                  <a:gd name="T99" fmla="*/ 84 h 402"/>
                  <a:gd name="T100" fmla="*/ 108 w 314"/>
                  <a:gd name="T101" fmla="*/ 102 h 402"/>
                  <a:gd name="T102" fmla="*/ 112 w 314"/>
                  <a:gd name="T103" fmla="*/ 90 h 4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4" h="402">
                    <a:moveTo>
                      <a:pt x="116" y="262"/>
                    </a:moveTo>
                    <a:lnTo>
                      <a:pt x="116" y="262"/>
                    </a:lnTo>
                    <a:lnTo>
                      <a:pt x="108" y="262"/>
                    </a:lnTo>
                    <a:lnTo>
                      <a:pt x="102" y="256"/>
                    </a:lnTo>
                    <a:lnTo>
                      <a:pt x="98" y="250"/>
                    </a:lnTo>
                    <a:lnTo>
                      <a:pt x="96" y="242"/>
                    </a:lnTo>
                    <a:lnTo>
                      <a:pt x="96" y="242"/>
                    </a:lnTo>
                    <a:lnTo>
                      <a:pt x="98" y="234"/>
                    </a:lnTo>
                    <a:lnTo>
                      <a:pt x="102" y="228"/>
                    </a:lnTo>
                    <a:lnTo>
                      <a:pt x="108" y="222"/>
                    </a:lnTo>
                    <a:lnTo>
                      <a:pt x="116" y="222"/>
                    </a:lnTo>
                    <a:lnTo>
                      <a:pt x="160" y="222"/>
                    </a:lnTo>
                    <a:lnTo>
                      <a:pt x="160" y="262"/>
                    </a:lnTo>
                    <a:lnTo>
                      <a:pt x="116" y="262"/>
                    </a:lnTo>
                    <a:close/>
                    <a:moveTo>
                      <a:pt x="130" y="276"/>
                    </a:moveTo>
                    <a:lnTo>
                      <a:pt x="130" y="276"/>
                    </a:lnTo>
                    <a:lnTo>
                      <a:pt x="122" y="278"/>
                    </a:lnTo>
                    <a:lnTo>
                      <a:pt x="116" y="282"/>
                    </a:lnTo>
                    <a:lnTo>
                      <a:pt x="112" y="290"/>
                    </a:lnTo>
                    <a:lnTo>
                      <a:pt x="110" y="298"/>
                    </a:lnTo>
                    <a:lnTo>
                      <a:pt x="110" y="298"/>
                    </a:lnTo>
                    <a:lnTo>
                      <a:pt x="112" y="306"/>
                    </a:lnTo>
                    <a:lnTo>
                      <a:pt x="116" y="312"/>
                    </a:lnTo>
                    <a:lnTo>
                      <a:pt x="122" y="316"/>
                    </a:lnTo>
                    <a:lnTo>
                      <a:pt x="130" y="318"/>
                    </a:lnTo>
                    <a:lnTo>
                      <a:pt x="146" y="318"/>
                    </a:lnTo>
                    <a:lnTo>
                      <a:pt x="146" y="318"/>
                    </a:lnTo>
                    <a:lnTo>
                      <a:pt x="150" y="308"/>
                    </a:lnTo>
                    <a:lnTo>
                      <a:pt x="154" y="296"/>
                    </a:lnTo>
                    <a:lnTo>
                      <a:pt x="160" y="286"/>
                    </a:lnTo>
                    <a:lnTo>
                      <a:pt x="166" y="276"/>
                    </a:lnTo>
                    <a:lnTo>
                      <a:pt x="130" y="276"/>
                    </a:lnTo>
                    <a:close/>
                    <a:moveTo>
                      <a:pt x="300" y="134"/>
                    </a:moveTo>
                    <a:lnTo>
                      <a:pt x="292" y="158"/>
                    </a:lnTo>
                    <a:lnTo>
                      <a:pt x="292" y="158"/>
                    </a:lnTo>
                    <a:lnTo>
                      <a:pt x="296" y="162"/>
                    </a:lnTo>
                    <a:lnTo>
                      <a:pt x="300" y="168"/>
                    </a:lnTo>
                    <a:lnTo>
                      <a:pt x="302" y="174"/>
                    </a:lnTo>
                    <a:lnTo>
                      <a:pt x="302" y="180"/>
                    </a:lnTo>
                    <a:lnTo>
                      <a:pt x="302" y="382"/>
                    </a:lnTo>
                    <a:lnTo>
                      <a:pt x="302" y="402"/>
                    </a:lnTo>
                    <a:lnTo>
                      <a:pt x="246" y="402"/>
                    </a:lnTo>
                    <a:lnTo>
                      <a:pt x="232" y="402"/>
                    </a:lnTo>
                    <a:lnTo>
                      <a:pt x="232" y="402"/>
                    </a:lnTo>
                    <a:lnTo>
                      <a:pt x="218" y="400"/>
                    </a:lnTo>
                    <a:lnTo>
                      <a:pt x="206" y="396"/>
                    </a:lnTo>
                    <a:lnTo>
                      <a:pt x="194" y="390"/>
                    </a:lnTo>
                    <a:lnTo>
                      <a:pt x="184" y="382"/>
                    </a:lnTo>
                    <a:lnTo>
                      <a:pt x="174" y="372"/>
                    </a:lnTo>
                    <a:lnTo>
                      <a:pt x="168" y="360"/>
                    </a:lnTo>
                    <a:lnTo>
                      <a:pt x="164" y="346"/>
                    </a:lnTo>
                    <a:lnTo>
                      <a:pt x="164" y="332"/>
                    </a:lnTo>
                    <a:lnTo>
                      <a:pt x="164" y="332"/>
                    </a:lnTo>
                    <a:lnTo>
                      <a:pt x="164" y="320"/>
                    </a:lnTo>
                    <a:lnTo>
                      <a:pt x="166" y="310"/>
                    </a:lnTo>
                    <a:lnTo>
                      <a:pt x="172" y="300"/>
                    </a:lnTo>
                    <a:lnTo>
                      <a:pt x="178" y="290"/>
                    </a:lnTo>
                    <a:lnTo>
                      <a:pt x="176" y="290"/>
                    </a:lnTo>
                    <a:lnTo>
                      <a:pt x="176" y="216"/>
                    </a:lnTo>
                    <a:lnTo>
                      <a:pt x="6" y="154"/>
                    </a:lnTo>
                    <a:lnTo>
                      <a:pt x="6" y="154"/>
                    </a:lnTo>
                    <a:lnTo>
                      <a:pt x="4" y="152"/>
                    </a:lnTo>
                    <a:lnTo>
                      <a:pt x="2" y="150"/>
                    </a:lnTo>
                    <a:lnTo>
                      <a:pt x="2" y="150"/>
                    </a:lnTo>
                    <a:lnTo>
                      <a:pt x="0" y="146"/>
                    </a:lnTo>
                    <a:lnTo>
                      <a:pt x="0" y="142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52" y="2"/>
                    </a:lnTo>
                    <a:lnTo>
                      <a:pt x="56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306" y="88"/>
                    </a:lnTo>
                    <a:lnTo>
                      <a:pt x="306" y="88"/>
                    </a:lnTo>
                    <a:lnTo>
                      <a:pt x="310" y="90"/>
                    </a:lnTo>
                    <a:lnTo>
                      <a:pt x="312" y="94"/>
                    </a:lnTo>
                    <a:lnTo>
                      <a:pt x="312" y="94"/>
                    </a:lnTo>
                    <a:lnTo>
                      <a:pt x="314" y="98"/>
                    </a:lnTo>
                    <a:lnTo>
                      <a:pt x="312" y="102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lnTo>
                      <a:pt x="300" y="134"/>
                    </a:lnTo>
                    <a:close/>
                    <a:moveTo>
                      <a:pt x="60" y="36"/>
                    </a:moveTo>
                    <a:lnTo>
                      <a:pt x="286" y="118"/>
                    </a:lnTo>
                    <a:lnTo>
                      <a:pt x="290" y="104"/>
                    </a:lnTo>
                    <a:lnTo>
                      <a:pt x="66" y="22"/>
                    </a:lnTo>
                    <a:lnTo>
                      <a:pt x="60" y="36"/>
                    </a:lnTo>
                    <a:close/>
                    <a:moveTo>
                      <a:pt x="232" y="208"/>
                    </a:moveTo>
                    <a:lnTo>
                      <a:pt x="232" y="216"/>
                    </a:lnTo>
                    <a:lnTo>
                      <a:pt x="246" y="220"/>
                    </a:lnTo>
                    <a:lnTo>
                      <a:pt x="246" y="220"/>
                    </a:lnTo>
                    <a:lnTo>
                      <a:pt x="248" y="220"/>
                    </a:lnTo>
                    <a:lnTo>
                      <a:pt x="278" y="136"/>
                    </a:lnTo>
                    <a:lnTo>
                      <a:pt x="54" y="54"/>
                    </a:lnTo>
                    <a:lnTo>
                      <a:pt x="24" y="138"/>
                    </a:lnTo>
                    <a:lnTo>
                      <a:pt x="180" y="196"/>
                    </a:lnTo>
                    <a:lnTo>
                      <a:pt x="180" y="196"/>
                    </a:lnTo>
                    <a:lnTo>
                      <a:pt x="184" y="190"/>
                    </a:lnTo>
                    <a:lnTo>
                      <a:pt x="190" y="184"/>
                    </a:lnTo>
                    <a:lnTo>
                      <a:pt x="196" y="180"/>
                    </a:lnTo>
                    <a:lnTo>
                      <a:pt x="204" y="180"/>
                    </a:lnTo>
                    <a:lnTo>
                      <a:pt x="204" y="180"/>
                    </a:lnTo>
                    <a:lnTo>
                      <a:pt x="216" y="182"/>
                    </a:lnTo>
                    <a:lnTo>
                      <a:pt x="224" y="188"/>
                    </a:lnTo>
                    <a:lnTo>
                      <a:pt x="230" y="196"/>
                    </a:lnTo>
                    <a:lnTo>
                      <a:pt x="232" y="208"/>
                    </a:lnTo>
                    <a:lnTo>
                      <a:pt x="232" y="208"/>
                    </a:lnTo>
                    <a:close/>
                    <a:moveTo>
                      <a:pt x="246" y="264"/>
                    </a:moveTo>
                    <a:lnTo>
                      <a:pt x="246" y="242"/>
                    </a:lnTo>
                    <a:lnTo>
                      <a:pt x="232" y="236"/>
                    </a:lnTo>
                    <a:lnTo>
                      <a:pt x="232" y="262"/>
                    </a:lnTo>
                    <a:lnTo>
                      <a:pt x="232" y="262"/>
                    </a:lnTo>
                    <a:lnTo>
                      <a:pt x="246" y="264"/>
                    </a:lnTo>
                    <a:lnTo>
                      <a:pt x="246" y="264"/>
                    </a:lnTo>
                    <a:close/>
                    <a:moveTo>
                      <a:pt x="254" y="164"/>
                    </a:moveTo>
                    <a:lnTo>
                      <a:pt x="254" y="164"/>
                    </a:lnTo>
                    <a:lnTo>
                      <a:pt x="258" y="158"/>
                    </a:lnTo>
                    <a:lnTo>
                      <a:pt x="260" y="152"/>
                    </a:lnTo>
                    <a:lnTo>
                      <a:pt x="260" y="152"/>
                    </a:lnTo>
                    <a:lnTo>
                      <a:pt x="258" y="146"/>
                    </a:lnTo>
                    <a:lnTo>
                      <a:pt x="254" y="140"/>
                    </a:lnTo>
                    <a:lnTo>
                      <a:pt x="254" y="140"/>
                    </a:lnTo>
                    <a:lnTo>
                      <a:pt x="250" y="138"/>
                    </a:lnTo>
                    <a:lnTo>
                      <a:pt x="244" y="136"/>
                    </a:lnTo>
                    <a:lnTo>
                      <a:pt x="238" y="138"/>
                    </a:lnTo>
                    <a:lnTo>
                      <a:pt x="232" y="140"/>
                    </a:lnTo>
                    <a:lnTo>
                      <a:pt x="232" y="140"/>
                    </a:lnTo>
                    <a:lnTo>
                      <a:pt x="228" y="146"/>
                    </a:lnTo>
                    <a:lnTo>
                      <a:pt x="228" y="152"/>
                    </a:lnTo>
                    <a:lnTo>
                      <a:pt x="228" y="152"/>
                    </a:lnTo>
                    <a:lnTo>
                      <a:pt x="228" y="158"/>
                    </a:lnTo>
                    <a:lnTo>
                      <a:pt x="232" y="164"/>
                    </a:lnTo>
                    <a:lnTo>
                      <a:pt x="232" y="164"/>
                    </a:lnTo>
                    <a:lnTo>
                      <a:pt x="238" y="166"/>
                    </a:lnTo>
                    <a:lnTo>
                      <a:pt x="244" y="168"/>
                    </a:lnTo>
                    <a:lnTo>
                      <a:pt x="244" y="168"/>
                    </a:lnTo>
                    <a:lnTo>
                      <a:pt x="250" y="166"/>
                    </a:lnTo>
                    <a:lnTo>
                      <a:pt x="254" y="164"/>
                    </a:lnTo>
                    <a:lnTo>
                      <a:pt x="254" y="164"/>
                    </a:lnTo>
                    <a:close/>
                    <a:moveTo>
                      <a:pt x="58" y="84"/>
                    </a:moveTo>
                    <a:lnTo>
                      <a:pt x="94" y="98"/>
                    </a:lnTo>
                    <a:lnTo>
                      <a:pt x="98" y="84"/>
                    </a:lnTo>
                    <a:lnTo>
                      <a:pt x="62" y="72"/>
                    </a:lnTo>
                    <a:lnTo>
                      <a:pt x="58" y="84"/>
                    </a:lnTo>
                    <a:close/>
                    <a:moveTo>
                      <a:pt x="108" y="102"/>
                    </a:moveTo>
                    <a:lnTo>
                      <a:pt x="158" y="120"/>
                    </a:lnTo>
                    <a:lnTo>
                      <a:pt x="162" y="108"/>
                    </a:lnTo>
                    <a:lnTo>
                      <a:pt x="112" y="90"/>
                    </a:lnTo>
                    <a:lnTo>
                      <a:pt x="108" y="10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B85ABE8-1DA9-9F48-BF93-199D53693F2B}"/>
              </a:ext>
            </a:extLst>
          </p:cNvPr>
          <p:cNvGrpSpPr/>
          <p:nvPr/>
        </p:nvGrpSpPr>
        <p:grpSpPr>
          <a:xfrm>
            <a:off x="463777" y="2933705"/>
            <a:ext cx="339400" cy="339400"/>
            <a:chOff x="426464" y="3720364"/>
            <a:chExt cx="457200" cy="457200"/>
          </a:xfrm>
        </p:grpSpPr>
        <p:sp>
          <p:nvSpPr>
            <p:cNvPr id="125" name="Teardrop 124">
              <a:extLst>
                <a:ext uri="{FF2B5EF4-FFF2-40B4-BE49-F238E27FC236}">
                  <a16:creationId xmlns:a16="http://schemas.microsoft.com/office/drawing/2014/main" id="{B8DBA24E-4DC8-F44F-8599-A2323043645D}"/>
                </a:ext>
              </a:extLst>
            </p:cNvPr>
            <p:cNvSpPr/>
            <p:nvPr/>
          </p:nvSpPr>
          <p:spPr bwMode="ltGray">
            <a:xfrm rot="2700000">
              <a:off x="426464" y="3720364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5EB0A3A-8458-7A43-BADC-01C53442D8EE}"/>
                </a:ext>
              </a:extLst>
            </p:cNvPr>
            <p:cNvSpPr/>
            <p:nvPr/>
          </p:nvSpPr>
          <p:spPr bwMode="ltGray">
            <a:xfrm>
              <a:off x="449324" y="3743542"/>
              <a:ext cx="411480" cy="411480"/>
            </a:xfrm>
            <a:prstGeom prst="ellipse">
              <a:avLst/>
            </a:prstGeom>
            <a:solidFill>
              <a:srgbClr val="57575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5BC87BC-28C6-AD42-8799-4B2F482AB811}"/>
              </a:ext>
            </a:extLst>
          </p:cNvPr>
          <p:cNvGrpSpPr/>
          <p:nvPr/>
        </p:nvGrpSpPr>
        <p:grpSpPr>
          <a:xfrm>
            <a:off x="464749" y="3618759"/>
            <a:ext cx="339400" cy="339400"/>
            <a:chOff x="427773" y="4643187"/>
            <a:chExt cx="457200" cy="457200"/>
          </a:xfrm>
        </p:grpSpPr>
        <p:sp>
          <p:nvSpPr>
            <p:cNvPr id="130" name="Teardrop 129">
              <a:extLst>
                <a:ext uri="{FF2B5EF4-FFF2-40B4-BE49-F238E27FC236}">
                  <a16:creationId xmlns:a16="http://schemas.microsoft.com/office/drawing/2014/main" id="{F5B71915-C513-6140-889F-CC104CF8655A}"/>
                </a:ext>
              </a:extLst>
            </p:cNvPr>
            <p:cNvSpPr/>
            <p:nvPr/>
          </p:nvSpPr>
          <p:spPr bwMode="ltGray">
            <a:xfrm rot="2700000">
              <a:off x="427773" y="4643187"/>
              <a:ext cx="457200" cy="457200"/>
            </a:xfrm>
            <a:prstGeom prst="teardrop">
              <a:avLst>
                <a:gd name="adj" fmla="val 151405"/>
              </a:avLst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srgbClr val="FFFFFF"/>
                </a:solidFill>
                <a:latin typeface="+mj-lt"/>
              </a:endParaRPr>
            </a:p>
          </p:txBody>
        </p: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F27AEB4C-EC04-634C-92DA-3D2C5463EB1C}"/>
                </a:ext>
              </a:extLst>
            </p:cNvPr>
            <p:cNvGrpSpPr/>
            <p:nvPr/>
          </p:nvGrpSpPr>
          <p:grpSpPr>
            <a:xfrm>
              <a:off x="449324" y="4669069"/>
              <a:ext cx="411480" cy="411480"/>
              <a:chOff x="451708" y="5423115"/>
              <a:chExt cx="612000" cy="612000"/>
            </a:xfrm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8C566FB7-51BB-AC48-8070-EE1345A56E1F}"/>
                  </a:ext>
                </a:extLst>
              </p:cNvPr>
              <p:cNvSpPr/>
              <p:nvPr/>
            </p:nvSpPr>
            <p:spPr bwMode="ltGray">
              <a:xfrm>
                <a:off x="451708" y="5423115"/>
                <a:ext cx="612000" cy="612000"/>
              </a:xfrm>
              <a:prstGeom prst="ellipse">
                <a:avLst/>
              </a:prstGeom>
              <a:solidFill>
                <a:srgbClr val="57575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rgbClr val="FFFFFF"/>
                  </a:solidFill>
                  <a:latin typeface="+mj-lt"/>
                </a:endParaRPr>
              </a:p>
            </p:txBody>
          </p:sp>
          <p:sp>
            <p:nvSpPr>
              <p:cNvPr id="133" name="Freeform 4805">
                <a:extLst>
                  <a:ext uri="{FF2B5EF4-FFF2-40B4-BE49-F238E27FC236}">
                    <a16:creationId xmlns:a16="http://schemas.microsoft.com/office/drawing/2014/main" id="{83873FAB-5F3C-E74D-B02F-44230F5677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1505" y="5554478"/>
                <a:ext cx="436363" cy="330950"/>
              </a:xfrm>
              <a:custGeom>
                <a:avLst/>
                <a:gdLst>
                  <a:gd name="T0" fmla="*/ 324 w 356"/>
                  <a:gd name="T1" fmla="*/ 64 h 270"/>
                  <a:gd name="T2" fmla="*/ 280 w 356"/>
                  <a:gd name="T3" fmla="*/ 10 h 270"/>
                  <a:gd name="T4" fmla="*/ 234 w 356"/>
                  <a:gd name="T5" fmla="*/ 2 h 270"/>
                  <a:gd name="T6" fmla="*/ 92 w 356"/>
                  <a:gd name="T7" fmla="*/ 4 h 270"/>
                  <a:gd name="T8" fmla="*/ 64 w 356"/>
                  <a:gd name="T9" fmla="*/ 18 h 270"/>
                  <a:gd name="T10" fmla="*/ 32 w 356"/>
                  <a:gd name="T11" fmla="*/ 64 h 270"/>
                  <a:gd name="T12" fmla="*/ 8 w 356"/>
                  <a:gd name="T13" fmla="*/ 108 h 270"/>
                  <a:gd name="T14" fmla="*/ 0 w 356"/>
                  <a:gd name="T15" fmla="*/ 168 h 270"/>
                  <a:gd name="T16" fmla="*/ 6 w 356"/>
                  <a:gd name="T17" fmla="*/ 224 h 270"/>
                  <a:gd name="T18" fmla="*/ 12 w 356"/>
                  <a:gd name="T19" fmla="*/ 232 h 270"/>
                  <a:gd name="T20" fmla="*/ 22 w 356"/>
                  <a:gd name="T21" fmla="*/ 232 h 270"/>
                  <a:gd name="T22" fmla="*/ 26 w 356"/>
                  <a:gd name="T23" fmla="*/ 266 h 270"/>
                  <a:gd name="T24" fmla="*/ 60 w 356"/>
                  <a:gd name="T25" fmla="*/ 270 h 270"/>
                  <a:gd name="T26" fmla="*/ 72 w 356"/>
                  <a:gd name="T27" fmla="*/ 258 h 270"/>
                  <a:gd name="T28" fmla="*/ 284 w 356"/>
                  <a:gd name="T29" fmla="*/ 258 h 270"/>
                  <a:gd name="T30" fmla="*/ 292 w 356"/>
                  <a:gd name="T31" fmla="*/ 268 h 270"/>
                  <a:gd name="T32" fmla="*/ 326 w 356"/>
                  <a:gd name="T33" fmla="*/ 268 h 270"/>
                  <a:gd name="T34" fmla="*/ 334 w 356"/>
                  <a:gd name="T35" fmla="*/ 232 h 270"/>
                  <a:gd name="T36" fmla="*/ 340 w 356"/>
                  <a:gd name="T37" fmla="*/ 232 h 270"/>
                  <a:gd name="T38" fmla="*/ 350 w 356"/>
                  <a:gd name="T39" fmla="*/ 224 h 270"/>
                  <a:gd name="T40" fmla="*/ 356 w 356"/>
                  <a:gd name="T41" fmla="*/ 168 h 270"/>
                  <a:gd name="T42" fmla="*/ 352 w 356"/>
                  <a:gd name="T43" fmla="*/ 120 h 270"/>
                  <a:gd name="T44" fmla="*/ 330 w 356"/>
                  <a:gd name="T45" fmla="*/ 72 h 270"/>
                  <a:gd name="T46" fmla="*/ 138 w 356"/>
                  <a:gd name="T47" fmla="*/ 20 h 270"/>
                  <a:gd name="T48" fmla="*/ 246 w 356"/>
                  <a:gd name="T49" fmla="*/ 22 h 270"/>
                  <a:gd name="T50" fmla="*/ 296 w 356"/>
                  <a:gd name="T51" fmla="*/ 62 h 270"/>
                  <a:gd name="T52" fmla="*/ 298 w 356"/>
                  <a:gd name="T53" fmla="*/ 76 h 270"/>
                  <a:gd name="T54" fmla="*/ 284 w 356"/>
                  <a:gd name="T55" fmla="*/ 80 h 270"/>
                  <a:gd name="T56" fmla="*/ 72 w 356"/>
                  <a:gd name="T57" fmla="*/ 80 h 270"/>
                  <a:gd name="T58" fmla="*/ 56 w 356"/>
                  <a:gd name="T59" fmla="*/ 74 h 270"/>
                  <a:gd name="T60" fmla="*/ 70 w 356"/>
                  <a:gd name="T61" fmla="*/ 46 h 270"/>
                  <a:gd name="T62" fmla="*/ 262 w 356"/>
                  <a:gd name="T63" fmla="*/ 136 h 270"/>
                  <a:gd name="T64" fmla="*/ 244 w 356"/>
                  <a:gd name="T65" fmla="*/ 154 h 270"/>
                  <a:gd name="T66" fmla="*/ 100 w 356"/>
                  <a:gd name="T67" fmla="*/ 148 h 270"/>
                  <a:gd name="T68" fmla="*/ 46 w 356"/>
                  <a:gd name="T69" fmla="*/ 152 h 270"/>
                  <a:gd name="T70" fmla="*/ 22 w 356"/>
                  <a:gd name="T71" fmla="*/ 136 h 270"/>
                  <a:gd name="T72" fmla="*/ 28 w 356"/>
                  <a:gd name="T73" fmla="*/ 106 h 270"/>
                  <a:gd name="T74" fmla="*/ 56 w 356"/>
                  <a:gd name="T75" fmla="*/ 102 h 270"/>
                  <a:gd name="T76" fmla="*/ 72 w 356"/>
                  <a:gd name="T77" fmla="*/ 126 h 270"/>
                  <a:gd name="T78" fmla="*/ 46 w 356"/>
                  <a:gd name="T79" fmla="*/ 152 h 270"/>
                  <a:gd name="T80" fmla="*/ 156 w 356"/>
                  <a:gd name="T81" fmla="*/ 212 h 270"/>
                  <a:gd name="T82" fmla="*/ 70 w 356"/>
                  <a:gd name="T83" fmla="*/ 198 h 270"/>
                  <a:gd name="T84" fmla="*/ 152 w 356"/>
                  <a:gd name="T85" fmla="*/ 184 h 270"/>
                  <a:gd name="T86" fmla="*/ 274 w 356"/>
                  <a:gd name="T87" fmla="*/ 186 h 270"/>
                  <a:gd name="T88" fmla="*/ 288 w 356"/>
                  <a:gd name="T89" fmla="*/ 212 h 270"/>
                  <a:gd name="T90" fmla="*/ 292 w 356"/>
                  <a:gd name="T91" fmla="*/ 144 h 270"/>
                  <a:gd name="T92" fmla="*/ 286 w 356"/>
                  <a:gd name="T93" fmla="*/ 116 h 270"/>
                  <a:gd name="T94" fmla="*/ 310 w 356"/>
                  <a:gd name="T95" fmla="*/ 100 h 270"/>
                  <a:gd name="T96" fmla="*/ 336 w 356"/>
                  <a:gd name="T97" fmla="*/ 126 h 270"/>
                  <a:gd name="T98" fmla="*/ 320 w 356"/>
                  <a:gd name="T99" fmla="*/ 15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6" h="270">
                    <a:moveTo>
                      <a:pt x="330" y="72"/>
                    </a:moveTo>
                    <a:lnTo>
                      <a:pt x="330" y="72"/>
                    </a:lnTo>
                    <a:lnTo>
                      <a:pt x="324" y="64"/>
                    </a:lnTo>
                    <a:lnTo>
                      <a:pt x="324" y="64"/>
                    </a:lnTo>
                    <a:lnTo>
                      <a:pt x="314" y="46"/>
                    </a:lnTo>
                    <a:lnTo>
                      <a:pt x="302" y="32"/>
                    </a:lnTo>
                    <a:lnTo>
                      <a:pt x="292" y="18"/>
                    </a:lnTo>
                    <a:lnTo>
                      <a:pt x="280" y="10"/>
                    </a:lnTo>
                    <a:lnTo>
                      <a:pt x="280" y="10"/>
                    </a:lnTo>
                    <a:lnTo>
                      <a:pt x="274" y="6"/>
                    </a:lnTo>
                    <a:lnTo>
                      <a:pt x="264" y="4"/>
                    </a:lnTo>
                    <a:lnTo>
                      <a:pt x="234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22" y="2"/>
                    </a:lnTo>
                    <a:lnTo>
                      <a:pt x="92" y="4"/>
                    </a:lnTo>
                    <a:lnTo>
                      <a:pt x="82" y="6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64" y="18"/>
                    </a:lnTo>
                    <a:lnTo>
                      <a:pt x="54" y="32"/>
                    </a:lnTo>
                    <a:lnTo>
                      <a:pt x="42" y="46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6" y="72"/>
                    </a:lnTo>
                    <a:lnTo>
                      <a:pt x="26" y="72"/>
                    </a:lnTo>
                    <a:lnTo>
                      <a:pt x="16" y="88"/>
                    </a:lnTo>
                    <a:lnTo>
                      <a:pt x="8" y="108"/>
                    </a:lnTo>
                    <a:lnTo>
                      <a:pt x="4" y="120"/>
                    </a:lnTo>
                    <a:lnTo>
                      <a:pt x="2" y="134"/>
                    </a:lnTo>
                    <a:lnTo>
                      <a:pt x="0" y="150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2" y="210"/>
                    </a:lnTo>
                    <a:lnTo>
                      <a:pt x="6" y="224"/>
                    </a:lnTo>
                    <a:lnTo>
                      <a:pt x="6" y="224"/>
                    </a:lnTo>
                    <a:lnTo>
                      <a:pt x="6" y="228"/>
                    </a:lnTo>
                    <a:lnTo>
                      <a:pt x="10" y="230"/>
                    </a:lnTo>
                    <a:lnTo>
                      <a:pt x="12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16" y="232"/>
                    </a:lnTo>
                    <a:lnTo>
                      <a:pt x="22" y="232"/>
                    </a:lnTo>
                    <a:lnTo>
                      <a:pt x="22" y="258"/>
                    </a:lnTo>
                    <a:lnTo>
                      <a:pt x="22" y="258"/>
                    </a:lnTo>
                    <a:lnTo>
                      <a:pt x="24" y="262"/>
                    </a:lnTo>
                    <a:lnTo>
                      <a:pt x="26" y="266"/>
                    </a:lnTo>
                    <a:lnTo>
                      <a:pt x="30" y="268"/>
                    </a:lnTo>
                    <a:lnTo>
                      <a:pt x="34" y="270"/>
                    </a:lnTo>
                    <a:lnTo>
                      <a:pt x="60" y="270"/>
                    </a:lnTo>
                    <a:lnTo>
                      <a:pt x="60" y="270"/>
                    </a:lnTo>
                    <a:lnTo>
                      <a:pt x="64" y="268"/>
                    </a:lnTo>
                    <a:lnTo>
                      <a:pt x="68" y="266"/>
                    </a:lnTo>
                    <a:lnTo>
                      <a:pt x="70" y="262"/>
                    </a:lnTo>
                    <a:lnTo>
                      <a:pt x="72" y="258"/>
                    </a:lnTo>
                    <a:lnTo>
                      <a:pt x="72" y="232"/>
                    </a:lnTo>
                    <a:lnTo>
                      <a:pt x="178" y="232"/>
                    </a:lnTo>
                    <a:lnTo>
                      <a:pt x="284" y="232"/>
                    </a:lnTo>
                    <a:lnTo>
                      <a:pt x="284" y="258"/>
                    </a:lnTo>
                    <a:lnTo>
                      <a:pt x="284" y="258"/>
                    </a:lnTo>
                    <a:lnTo>
                      <a:pt x="286" y="262"/>
                    </a:lnTo>
                    <a:lnTo>
                      <a:pt x="288" y="266"/>
                    </a:lnTo>
                    <a:lnTo>
                      <a:pt x="292" y="268"/>
                    </a:lnTo>
                    <a:lnTo>
                      <a:pt x="296" y="270"/>
                    </a:lnTo>
                    <a:lnTo>
                      <a:pt x="322" y="270"/>
                    </a:lnTo>
                    <a:lnTo>
                      <a:pt x="322" y="270"/>
                    </a:lnTo>
                    <a:lnTo>
                      <a:pt x="326" y="268"/>
                    </a:lnTo>
                    <a:lnTo>
                      <a:pt x="330" y="266"/>
                    </a:lnTo>
                    <a:lnTo>
                      <a:pt x="332" y="262"/>
                    </a:lnTo>
                    <a:lnTo>
                      <a:pt x="334" y="258"/>
                    </a:lnTo>
                    <a:lnTo>
                      <a:pt x="334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0" y="232"/>
                    </a:lnTo>
                    <a:lnTo>
                      <a:pt x="344" y="232"/>
                    </a:lnTo>
                    <a:lnTo>
                      <a:pt x="346" y="230"/>
                    </a:lnTo>
                    <a:lnTo>
                      <a:pt x="350" y="228"/>
                    </a:lnTo>
                    <a:lnTo>
                      <a:pt x="350" y="224"/>
                    </a:lnTo>
                    <a:lnTo>
                      <a:pt x="350" y="224"/>
                    </a:lnTo>
                    <a:lnTo>
                      <a:pt x="354" y="210"/>
                    </a:lnTo>
                    <a:lnTo>
                      <a:pt x="356" y="192"/>
                    </a:lnTo>
                    <a:lnTo>
                      <a:pt x="356" y="168"/>
                    </a:lnTo>
                    <a:lnTo>
                      <a:pt x="356" y="168"/>
                    </a:lnTo>
                    <a:lnTo>
                      <a:pt x="356" y="150"/>
                    </a:lnTo>
                    <a:lnTo>
                      <a:pt x="354" y="134"/>
                    </a:lnTo>
                    <a:lnTo>
                      <a:pt x="352" y="120"/>
                    </a:lnTo>
                    <a:lnTo>
                      <a:pt x="348" y="108"/>
                    </a:lnTo>
                    <a:lnTo>
                      <a:pt x="340" y="88"/>
                    </a:lnTo>
                    <a:lnTo>
                      <a:pt x="330" y="72"/>
                    </a:lnTo>
                    <a:lnTo>
                      <a:pt x="330" y="72"/>
                    </a:lnTo>
                    <a:close/>
                    <a:moveTo>
                      <a:pt x="88" y="26"/>
                    </a:moveTo>
                    <a:lnTo>
                      <a:pt x="88" y="26"/>
                    </a:lnTo>
                    <a:lnTo>
                      <a:pt x="110" y="22"/>
                    </a:lnTo>
                    <a:lnTo>
                      <a:pt x="138" y="20"/>
                    </a:lnTo>
                    <a:lnTo>
                      <a:pt x="178" y="20"/>
                    </a:lnTo>
                    <a:lnTo>
                      <a:pt x="178" y="20"/>
                    </a:lnTo>
                    <a:lnTo>
                      <a:pt x="218" y="20"/>
                    </a:lnTo>
                    <a:lnTo>
                      <a:pt x="246" y="22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86" y="46"/>
                    </a:lnTo>
                    <a:lnTo>
                      <a:pt x="296" y="62"/>
                    </a:lnTo>
                    <a:lnTo>
                      <a:pt x="298" y="70"/>
                    </a:lnTo>
                    <a:lnTo>
                      <a:pt x="300" y="74"/>
                    </a:lnTo>
                    <a:lnTo>
                      <a:pt x="300" y="74"/>
                    </a:lnTo>
                    <a:lnTo>
                      <a:pt x="298" y="76"/>
                    </a:lnTo>
                    <a:lnTo>
                      <a:pt x="296" y="78"/>
                    </a:lnTo>
                    <a:lnTo>
                      <a:pt x="292" y="80"/>
                    </a:lnTo>
                    <a:lnTo>
                      <a:pt x="284" y="80"/>
                    </a:lnTo>
                    <a:lnTo>
                      <a:pt x="284" y="80"/>
                    </a:lnTo>
                    <a:lnTo>
                      <a:pt x="178" y="80"/>
                    </a:lnTo>
                    <a:lnTo>
                      <a:pt x="178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64" y="80"/>
                    </a:lnTo>
                    <a:lnTo>
                      <a:pt x="60" y="78"/>
                    </a:lnTo>
                    <a:lnTo>
                      <a:pt x="58" y="76"/>
                    </a:lnTo>
                    <a:lnTo>
                      <a:pt x="56" y="74"/>
                    </a:lnTo>
                    <a:lnTo>
                      <a:pt x="56" y="74"/>
                    </a:lnTo>
                    <a:lnTo>
                      <a:pt x="58" y="70"/>
                    </a:lnTo>
                    <a:lnTo>
                      <a:pt x="60" y="62"/>
                    </a:lnTo>
                    <a:lnTo>
                      <a:pt x="70" y="46"/>
                    </a:lnTo>
                    <a:lnTo>
                      <a:pt x="88" y="26"/>
                    </a:lnTo>
                    <a:lnTo>
                      <a:pt x="88" y="26"/>
                    </a:lnTo>
                    <a:close/>
                    <a:moveTo>
                      <a:pt x="262" y="136"/>
                    </a:moveTo>
                    <a:lnTo>
                      <a:pt x="262" y="136"/>
                    </a:lnTo>
                    <a:lnTo>
                      <a:pt x="260" y="144"/>
                    </a:lnTo>
                    <a:lnTo>
                      <a:pt x="256" y="148"/>
                    </a:lnTo>
                    <a:lnTo>
                      <a:pt x="252" y="152"/>
                    </a:lnTo>
                    <a:lnTo>
                      <a:pt x="244" y="154"/>
                    </a:lnTo>
                    <a:lnTo>
                      <a:pt x="112" y="154"/>
                    </a:lnTo>
                    <a:lnTo>
                      <a:pt x="112" y="154"/>
                    </a:lnTo>
                    <a:lnTo>
                      <a:pt x="104" y="152"/>
                    </a:lnTo>
                    <a:lnTo>
                      <a:pt x="100" y="148"/>
                    </a:lnTo>
                    <a:lnTo>
                      <a:pt x="96" y="144"/>
                    </a:lnTo>
                    <a:lnTo>
                      <a:pt x="94" y="136"/>
                    </a:lnTo>
                    <a:lnTo>
                      <a:pt x="262" y="136"/>
                    </a:lnTo>
                    <a:close/>
                    <a:moveTo>
                      <a:pt x="46" y="152"/>
                    </a:moveTo>
                    <a:lnTo>
                      <a:pt x="46" y="152"/>
                    </a:lnTo>
                    <a:lnTo>
                      <a:pt x="36" y="150"/>
                    </a:lnTo>
                    <a:lnTo>
                      <a:pt x="28" y="144"/>
                    </a:lnTo>
                    <a:lnTo>
                      <a:pt x="22" y="136"/>
                    </a:lnTo>
                    <a:lnTo>
                      <a:pt x="20" y="126"/>
                    </a:lnTo>
                    <a:lnTo>
                      <a:pt x="20" y="126"/>
                    </a:lnTo>
                    <a:lnTo>
                      <a:pt x="22" y="116"/>
                    </a:lnTo>
                    <a:lnTo>
                      <a:pt x="28" y="106"/>
                    </a:lnTo>
                    <a:lnTo>
                      <a:pt x="36" y="102"/>
                    </a:lnTo>
                    <a:lnTo>
                      <a:pt x="46" y="100"/>
                    </a:lnTo>
                    <a:lnTo>
                      <a:pt x="46" y="100"/>
                    </a:lnTo>
                    <a:lnTo>
                      <a:pt x="56" y="102"/>
                    </a:lnTo>
                    <a:lnTo>
                      <a:pt x="64" y="106"/>
                    </a:lnTo>
                    <a:lnTo>
                      <a:pt x="70" y="116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0" y="136"/>
                    </a:lnTo>
                    <a:lnTo>
                      <a:pt x="64" y="144"/>
                    </a:lnTo>
                    <a:lnTo>
                      <a:pt x="56" y="150"/>
                    </a:lnTo>
                    <a:lnTo>
                      <a:pt x="46" y="152"/>
                    </a:lnTo>
                    <a:lnTo>
                      <a:pt x="46" y="152"/>
                    </a:lnTo>
                    <a:close/>
                    <a:moveTo>
                      <a:pt x="288" y="212"/>
                    </a:moveTo>
                    <a:lnTo>
                      <a:pt x="204" y="212"/>
                    </a:lnTo>
                    <a:lnTo>
                      <a:pt x="156" y="212"/>
                    </a:lnTo>
                    <a:lnTo>
                      <a:pt x="68" y="212"/>
                    </a:lnTo>
                    <a:lnTo>
                      <a:pt x="68" y="206"/>
                    </a:lnTo>
                    <a:lnTo>
                      <a:pt x="68" y="206"/>
                    </a:lnTo>
                    <a:lnTo>
                      <a:pt x="70" y="198"/>
                    </a:lnTo>
                    <a:lnTo>
                      <a:pt x="76" y="190"/>
                    </a:lnTo>
                    <a:lnTo>
                      <a:pt x="82" y="186"/>
                    </a:lnTo>
                    <a:lnTo>
                      <a:pt x="90" y="184"/>
                    </a:lnTo>
                    <a:lnTo>
                      <a:pt x="152" y="184"/>
                    </a:lnTo>
                    <a:lnTo>
                      <a:pt x="208" y="184"/>
                    </a:lnTo>
                    <a:lnTo>
                      <a:pt x="266" y="184"/>
                    </a:lnTo>
                    <a:lnTo>
                      <a:pt x="266" y="184"/>
                    </a:lnTo>
                    <a:lnTo>
                      <a:pt x="274" y="186"/>
                    </a:lnTo>
                    <a:lnTo>
                      <a:pt x="280" y="190"/>
                    </a:lnTo>
                    <a:lnTo>
                      <a:pt x="286" y="198"/>
                    </a:lnTo>
                    <a:lnTo>
                      <a:pt x="288" y="206"/>
                    </a:lnTo>
                    <a:lnTo>
                      <a:pt x="288" y="212"/>
                    </a:lnTo>
                    <a:close/>
                    <a:moveTo>
                      <a:pt x="310" y="152"/>
                    </a:moveTo>
                    <a:lnTo>
                      <a:pt x="310" y="152"/>
                    </a:lnTo>
                    <a:lnTo>
                      <a:pt x="300" y="150"/>
                    </a:lnTo>
                    <a:lnTo>
                      <a:pt x="292" y="144"/>
                    </a:lnTo>
                    <a:lnTo>
                      <a:pt x="286" y="136"/>
                    </a:lnTo>
                    <a:lnTo>
                      <a:pt x="284" y="126"/>
                    </a:lnTo>
                    <a:lnTo>
                      <a:pt x="284" y="126"/>
                    </a:lnTo>
                    <a:lnTo>
                      <a:pt x="286" y="116"/>
                    </a:lnTo>
                    <a:lnTo>
                      <a:pt x="292" y="106"/>
                    </a:lnTo>
                    <a:lnTo>
                      <a:pt x="300" y="102"/>
                    </a:lnTo>
                    <a:lnTo>
                      <a:pt x="310" y="100"/>
                    </a:lnTo>
                    <a:lnTo>
                      <a:pt x="310" y="100"/>
                    </a:lnTo>
                    <a:lnTo>
                      <a:pt x="320" y="102"/>
                    </a:lnTo>
                    <a:lnTo>
                      <a:pt x="328" y="106"/>
                    </a:lnTo>
                    <a:lnTo>
                      <a:pt x="334" y="116"/>
                    </a:lnTo>
                    <a:lnTo>
                      <a:pt x="336" y="126"/>
                    </a:lnTo>
                    <a:lnTo>
                      <a:pt x="336" y="126"/>
                    </a:lnTo>
                    <a:lnTo>
                      <a:pt x="334" y="136"/>
                    </a:lnTo>
                    <a:lnTo>
                      <a:pt x="328" y="144"/>
                    </a:lnTo>
                    <a:lnTo>
                      <a:pt x="320" y="150"/>
                    </a:lnTo>
                    <a:lnTo>
                      <a:pt x="310" y="152"/>
                    </a:lnTo>
                    <a:lnTo>
                      <a:pt x="310" y="1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600" dirty="0"/>
              </a:p>
            </p:txBody>
          </p:sp>
        </p:grpSp>
      </p:grpSp>
      <p:sp>
        <p:nvSpPr>
          <p:cNvPr id="108" name="Rounded Rectangle 10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1057700" y="895976"/>
            <a:ext cx="2534254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Generation Capacity and Energy Mix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4" name="Rounded Rectangle 133">
            <a:hlinkClick r:id="rId5" action="ppaction://hlinksldjump"/>
            <a:extLst>
              <a:ext uri="{FF2B5EF4-FFF2-40B4-BE49-F238E27FC236}">
                <a16:creationId xmlns:a16="http://schemas.microsoft.com/office/drawing/2014/main" id="{6D83E4CB-2604-F242-9EAA-B3C4C23F4FC8}"/>
              </a:ext>
            </a:extLst>
          </p:cNvPr>
          <p:cNvSpPr/>
          <p:nvPr/>
        </p:nvSpPr>
        <p:spPr>
          <a:xfrm>
            <a:off x="1057700" y="1258532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Coal Phase-Out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5" name="Rounded Rectangle 134">
            <a:hlinkClick r:id="rId6" action="ppaction://hlinksldjump"/>
            <a:extLst>
              <a:ext uri="{FF2B5EF4-FFF2-40B4-BE49-F238E27FC236}">
                <a16:creationId xmlns:a16="http://schemas.microsoft.com/office/drawing/2014/main" id="{AD61F9C2-D747-A347-BBA0-83652C7837F4}"/>
              </a:ext>
            </a:extLst>
          </p:cNvPr>
          <p:cNvSpPr/>
          <p:nvPr/>
        </p:nvSpPr>
        <p:spPr>
          <a:xfrm>
            <a:off x="1057700" y="1601890"/>
            <a:ext cx="127606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Auctions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" name="Rounded Rectangle 135">
            <a:hlinkClick r:id="rId7" action="ppaction://hlinksldjump"/>
            <a:extLst>
              <a:ext uri="{FF2B5EF4-FFF2-40B4-BE49-F238E27FC236}">
                <a16:creationId xmlns:a16="http://schemas.microsoft.com/office/drawing/2014/main" id="{87893B88-7EBC-F84E-AD0F-B1FD73B6DED0}"/>
              </a:ext>
            </a:extLst>
          </p:cNvPr>
          <p:cNvSpPr/>
          <p:nvPr/>
        </p:nvSpPr>
        <p:spPr>
          <a:xfrm>
            <a:off x="1057700" y="1938137"/>
            <a:ext cx="15080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 Payables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7" name="Rounded Rectangle 136">
            <a:hlinkClick r:id="rId8" action="ppaction://hlinksldjump"/>
            <a:extLst>
              <a:ext uri="{FF2B5EF4-FFF2-40B4-BE49-F238E27FC236}">
                <a16:creationId xmlns:a16="http://schemas.microsoft.com/office/drawing/2014/main" id="{73B7AB10-E793-314A-BB95-22AE969A6A9C}"/>
              </a:ext>
            </a:extLst>
          </p:cNvPr>
          <p:cNvSpPr/>
          <p:nvPr/>
        </p:nvSpPr>
        <p:spPr>
          <a:xfrm>
            <a:off x="1057700" y="2300921"/>
            <a:ext cx="1194182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Markets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8" name="Rounded Rectangle 137">
            <a:hlinkClick r:id="rId9" action="ppaction://hlinksldjump"/>
            <a:extLst>
              <a:ext uri="{FF2B5EF4-FFF2-40B4-BE49-F238E27FC236}">
                <a16:creationId xmlns:a16="http://schemas.microsoft.com/office/drawing/2014/main" id="{60540735-A0C6-7745-BA12-0445762A8DC5}"/>
              </a:ext>
            </a:extLst>
          </p:cNvPr>
          <p:cNvSpPr/>
          <p:nvPr/>
        </p:nvSpPr>
        <p:spPr>
          <a:xfrm>
            <a:off x="1057703" y="2632851"/>
            <a:ext cx="255444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and Regulatory Developments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Rounded Rectangle 138">
            <a:hlinkClick r:id="rId10" action="ppaction://hlinksldjump"/>
            <a:extLst>
              <a:ext uri="{FF2B5EF4-FFF2-40B4-BE49-F238E27FC236}">
                <a16:creationId xmlns:a16="http://schemas.microsoft.com/office/drawing/2014/main" id="{64A9B9F7-B5F5-EC4C-8B74-2CED6A0345ED}"/>
              </a:ext>
            </a:extLst>
          </p:cNvPr>
          <p:cNvSpPr/>
          <p:nvPr/>
        </p:nvSpPr>
        <p:spPr>
          <a:xfrm>
            <a:off x="1057702" y="2997471"/>
            <a:ext cx="2251880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 Energy Finance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0" name="Rounded Rectangle 139">
            <a:hlinkClick r:id="rId11" action="ppaction://hlinksldjump"/>
            <a:extLst>
              <a:ext uri="{FF2B5EF4-FFF2-40B4-BE49-F238E27FC236}">
                <a16:creationId xmlns:a16="http://schemas.microsoft.com/office/drawing/2014/main" id="{D05D0FBB-74C8-4A46-90B7-1DA893D17DE5}"/>
              </a:ext>
            </a:extLst>
          </p:cNvPr>
          <p:cNvSpPr/>
          <p:nvPr/>
        </p:nvSpPr>
        <p:spPr>
          <a:xfrm>
            <a:off x="1057702" y="3342660"/>
            <a:ext cx="1869743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Storage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1" name="Rounded Rectangle 140">
            <a:hlinkClick r:id="rId12" action="ppaction://hlinksldjump"/>
            <a:extLst>
              <a:ext uri="{FF2B5EF4-FFF2-40B4-BE49-F238E27FC236}">
                <a16:creationId xmlns:a16="http://schemas.microsoft.com/office/drawing/2014/main" id="{E5927073-8CB7-1B4C-A5B4-6568E3E61EF2}"/>
              </a:ext>
            </a:extLst>
          </p:cNvPr>
          <p:cNvSpPr/>
          <p:nvPr/>
        </p:nvSpPr>
        <p:spPr>
          <a:xfrm>
            <a:off x="1057702" y="3686821"/>
            <a:ext cx="1383307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 Mobility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2" name="Rounded Rectangle 141">
            <a:hlinkClick r:id="rId13" action="ppaction://hlinksldjump"/>
            <a:extLst>
              <a:ext uri="{FF2B5EF4-FFF2-40B4-BE49-F238E27FC236}">
                <a16:creationId xmlns:a16="http://schemas.microsoft.com/office/drawing/2014/main" id="{4D5761CE-7AAC-874A-A0C6-6383DA4944B3}"/>
              </a:ext>
            </a:extLst>
          </p:cNvPr>
          <p:cNvSpPr/>
          <p:nvPr/>
        </p:nvSpPr>
        <p:spPr>
          <a:xfrm>
            <a:off x="1057701" y="4023068"/>
            <a:ext cx="1508079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Annexures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3" name="Rounded Rectangle 142">
            <a:hlinkClick r:id="rId7" action="ppaction://hlinksldjump"/>
            <a:extLst>
              <a:ext uri="{FF2B5EF4-FFF2-40B4-BE49-F238E27FC236}">
                <a16:creationId xmlns:a16="http://schemas.microsoft.com/office/drawing/2014/main" id="{25803578-FCA8-D64E-BFFC-B784360F6CE4}"/>
              </a:ext>
            </a:extLst>
          </p:cNvPr>
          <p:cNvSpPr/>
          <p:nvPr/>
        </p:nvSpPr>
        <p:spPr>
          <a:xfrm>
            <a:off x="1057702" y="4373228"/>
            <a:ext cx="5958394" cy="20776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u="sng" dirty="0">
                <a:solidFill>
                  <a:schemeClr val="bg1"/>
                </a:solidFill>
                <a:uFill>
                  <a:solidFill>
                    <a:srgbClr val="009CD8"/>
                  </a:solidFill>
                </a:u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About Us</a:t>
            </a:r>
            <a:endParaRPr lang="en-US" sz="1000" u="sng" dirty="0">
              <a:solidFill>
                <a:schemeClr val="bg1"/>
              </a:solidFill>
              <a:uFill>
                <a:solidFill>
                  <a:srgbClr val="009CD8"/>
                </a:solidFill>
              </a:u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1" y="3003122"/>
            <a:ext cx="153806" cy="22744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79" name="Rounded Rectangle 78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44" name="TextBox 143"/>
          <p:cNvSpPr txBox="1"/>
          <p:nvPr/>
        </p:nvSpPr>
        <p:spPr>
          <a:xfrm rot="16200000">
            <a:off x="8583621" y="3704036"/>
            <a:ext cx="75062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7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Image: iStock</a:t>
            </a:r>
          </a:p>
        </p:txBody>
      </p:sp>
      <p:sp>
        <p:nvSpPr>
          <p:cNvPr id="87" name="Rounded Rectangle 86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7596" y="88171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Rounded Rectangle 8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265" y="122291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0" name="Rounded Rectangle 89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39827" y="1571250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6" name="Rounded Rectangle 125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190125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5" name="Rounded Rectangle 144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4420" y="2264724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6" name="Rounded Rectangle 145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5872" y="2603978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7" name="Rounded Rectangle 146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8330" y="294588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8" name="Rounded Rectangle 147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306921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9" name="Rounded Rectangle 148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3648116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0" name="Rounded Rectangle 149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49183" y="3990237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1" name="Rounded Rectangle 150">
            <a:hlinkClick r:id="rId4" action="ppaction://hlinksldjump"/>
            <a:extLst>
              <a:ext uri="{FF2B5EF4-FFF2-40B4-BE49-F238E27FC236}">
                <a16:creationId xmlns:a16="http://schemas.microsoft.com/office/drawing/2014/main" id="{D2E677AE-F960-FD4B-B36B-F05A16F9681A}"/>
              </a:ext>
            </a:extLst>
          </p:cNvPr>
          <p:cNvSpPr/>
          <p:nvPr/>
        </p:nvSpPr>
        <p:spPr>
          <a:xfrm>
            <a:off x="3753266" y="4339095"/>
            <a:ext cx="377636" cy="27385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en-US" sz="1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2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Generation capacity: </a:t>
            </a:r>
            <a:r>
              <a:rPr lang="en-US" sz="1200" dirty="0">
                <a:solidFill>
                  <a:srgbClr val="009CD8"/>
                </a:solidFill>
              </a:rPr>
              <a:t>net generation capacity addition dominated by RE; total installed capacity stood at 410 GW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885" y="4769651"/>
            <a:ext cx="6114624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Ministry of New and Renewable Energy (MNRE). </a:t>
            </a:r>
            <a:endParaRPr lang="en-US" sz="7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171700" y="774402"/>
            <a:ext cx="4149076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052084" y="3292006"/>
            <a:ext cx="4266469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230093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7" name="Rounded Rectangle 2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100;p20">
            <a:extLst>
              <a:ext uri="{FF2B5EF4-FFF2-40B4-BE49-F238E27FC236}">
                <a16:creationId xmlns:a16="http://schemas.microsoft.com/office/drawing/2014/main" id="{D2867579-F226-1043-9B67-53B9DF29B066}"/>
              </a:ext>
            </a:extLst>
          </p:cNvPr>
          <p:cNvSpPr txBox="1"/>
          <p:nvPr/>
        </p:nvSpPr>
        <p:spPr>
          <a:xfrm>
            <a:off x="6554363" y="520770"/>
            <a:ext cx="2391744" cy="415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Q3 FY23, a net generation capacity of 2.5 GW was added (vs 4.5 GW in Q3 FY22).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total net capacity addition comprised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renewable energy (RE) (2.8 GW), diesel-based (26.8 MW)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capacity addition and retirement of coal-based (304 MW) capacity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No new hydropower capacity was added in this quarter. 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RE, solar (grid-scale and rooftop) continued to dominate capacity addition, accounting for 2,489 MW (88.3%)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(vs 2,372 MW in Q3 FY22)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of total RE addition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Wind capacity addition stood at 264 MW (9.4%) in Q3 FY23 (vs 212 MW in Q3 FY22). Small hydro (36 MW) and biopower (31 MW) contributed 1.3% and 1.1%, respectively.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Q3 FY23, the total installed RE capacity reached 120.9 GW, with 63.3 GW of solar, 41.9 GW of wind and 10.7 GW of biopower capacity.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total, 2.4 GW of RE capacity was auctioned in Q3 FY23. Grid-scale solar PV auctions stood at 500 MW and wind at 600 MW. Auctions for 255 MW of wind-solar hybrid and 300 MW of floating solar PV were also concluded.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2D1912B4-C4D9-44CD-8C11-D9D302F30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225842"/>
              </p:ext>
            </p:extLst>
          </p:nvPr>
        </p:nvGraphicFramePr>
        <p:xfrm>
          <a:off x="199430" y="635912"/>
          <a:ext cx="6250989" cy="2377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19FB224C-D3F7-4BA5-8D1D-CFAA500ED2AA}"/>
              </a:ext>
            </a:extLst>
          </p:cNvPr>
          <p:cNvSpPr txBox="1">
            <a:spLocks/>
          </p:cNvSpPr>
          <p:nvPr/>
        </p:nvSpPr>
        <p:spPr>
          <a:xfrm>
            <a:off x="72238" y="2871323"/>
            <a:ext cx="4941722" cy="275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Electricity Authority (CEA). * Includes solar rooftop capacity (8077.1 MW as of December 2022).</a:t>
            </a:r>
          </a:p>
          <a:p>
            <a:pPr marL="101600" indent="0">
              <a:buNone/>
            </a:pPr>
            <a:endParaRPr lang="en-US" sz="700" i="1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75BA6C10-6D08-4F4B-9663-8705BC17D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1256797"/>
              </p:ext>
            </p:extLst>
          </p:nvPr>
        </p:nvGraphicFramePr>
        <p:xfrm>
          <a:off x="261674" y="3174844"/>
          <a:ext cx="6059102" cy="1764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3940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F7F3AE4-1365-BC4F-99FD-87EDC62B1F19}"/>
              </a:ext>
            </a:extLst>
          </p:cNvPr>
          <p:cNvSpPr/>
          <p:nvPr/>
        </p:nvSpPr>
        <p:spPr>
          <a:xfrm>
            <a:off x="6485302" y="520771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63A171B9-14AD-5E49-AC28-F6FF6A7A08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9578961"/>
              </p:ext>
            </p:extLst>
          </p:nvPr>
        </p:nvGraphicFramePr>
        <p:xfrm>
          <a:off x="218297" y="607211"/>
          <a:ext cx="6100256" cy="300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7311" y="4829431"/>
            <a:ext cx="818669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POSOCO.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technologies include solar, wind, biomass, waste-to-energy and small hydro and do not include rooftop solar and large hydro (&gt;25 MW) generation.</a:t>
            </a:r>
            <a:endParaRPr lang="en-US" sz="700" dirty="0">
              <a:solidFill>
                <a:schemeClr val="accent6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1"/>
            <a:ext cx="2445620" cy="410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The total power generation increased by 10.0%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in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Q3 FY23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(367 billion kWh)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compared to Q3 FY22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 (333 billion kWh) but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reduced by 9.2% in comparison to Q2 FY23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(404 billion kWh)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IN" sz="800" dirty="0">
              <a:solidFill>
                <a:srgbClr val="5757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October: Up by 3.4%</a:t>
            </a: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November: Up by 14.6%</a:t>
            </a: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December: Up by 13.7%</a:t>
            </a:r>
          </a:p>
          <a:p>
            <a:pPr marL="171450" indent="-171450">
              <a:spcBef>
                <a:spcPts val="5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Total Q3 FY23: Up by 10.0%</a:t>
            </a:r>
          </a:p>
          <a:p>
            <a:pPr lvl="0">
              <a:spcBef>
                <a:spcPts val="500"/>
              </a:spcBef>
              <a:buSzPts val="1100"/>
            </a:pP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Q3 FY23,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RE generation increased by 25.9% vs the same quarter in the previous fiscal year (Q3 FY22). 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Coal/lignite-based generation was up by 10.5% and hydro by 3.4% for the same period. </a:t>
            </a:r>
          </a:p>
          <a:p>
            <a:pPr>
              <a:spcBef>
                <a:spcPts val="500"/>
              </a:spcBef>
              <a:buClr>
                <a:schemeClr val="dk1"/>
              </a:buClr>
              <a:buSzPts val="1100"/>
            </a:pP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From an average daily generation perspective, </a:t>
            </a: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the share of RE and coal/lignite increased, whereas hydro share declined in Q3 FY23 </a:t>
            </a:r>
            <a:r>
              <a:rPr lang="en-IN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compared to Q3 FY22</a:t>
            </a:r>
            <a:r>
              <a:rPr lang="en-IN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IN" sz="800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1450" lvl="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Share up from 9.1% to 10.4%</a:t>
            </a:r>
          </a:p>
          <a:p>
            <a:pPr marL="17145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Hydro: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Share down from 11.0% to 10.3%</a:t>
            </a:r>
          </a:p>
          <a:p>
            <a:pPr marL="171450" lvl="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RE + Hydro: 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Share up from 20.0% to 20.6%</a:t>
            </a:r>
          </a:p>
          <a:p>
            <a:pPr marL="171450" lvl="0" indent="-171450">
              <a:spcBef>
                <a:spcPts val="4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IN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Coal/lignite:</a:t>
            </a:r>
            <a:r>
              <a:rPr lang="en-IN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Share up from 74.5% to 74.9%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21172" y="774402"/>
            <a:ext cx="3499604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12489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74381" y="3677381"/>
            <a:ext cx="4844172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615468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A4EFD22-315E-664B-A6AF-CA87BBD53616}"/>
              </a:ext>
            </a:extLst>
          </p:cNvPr>
          <p:cNvSpPr txBox="1">
            <a:spLocks/>
          </p:cNvSpPr>
          <p:nvPr/>
        </p:nvSpPr>
        <p:spPr>
          <a:xfrm>
            <a:off x="153331" y="3548859"/>
            <a:ext cx="5335682" cy="189628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0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 share snapshot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8" name="TextBox 87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57" name="Rounded Rectangle 56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60" name="Group 59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9" name="Google Shape;99;p20">
            <a:extLst>
              <a:ext uri="{FF2B5EF4-FFF2-40B4-BE49-F238E27FC236}">
                <a16:creationId xmlns:a16="http://schemas.microsoft.com/office/drawing/2014/main" id="{949D0768-DCA8-0D4F-888F-C268772B0D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768927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Energy mix:</a:t>
            </a:r>
            <a:r>
              <a:rPr lang="en-US" sz="1200" dirty="0">
                <a:solidFill>
                  <a:srgbClr val="009CD8"/>
                </a:solidFill>
              </a:rPr>
              <a:t> the share of RE rose significantly; on the other hand, the share of hydro declined</a:t>
            </a:r>
            <a:br>
              <a:rPr lang="en-US" sz="1200" dirty="0">
                <a:solidFill>
                  <a:srgbClr val="009CD8"/>
                </a:solidFill>
              </a:rPr>
            </a:br>
            <a:endParaRPr sz="1200" dirty="0">
              <a:solidFill>
                <a:srgbClr val="009CD8"/>
              </a:solidFill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7DD1844-4E2F-4C86-AD37-64FF3CD6A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161611"/>
              </p:ext>
            </p:extLst>
          </p:nvPr>
        </p:nvGraphicFramePr>
        <p:xfrm>
          <a:off x="242847" y="3771904"/>
          <a:ext cx="6094342" cy="1188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623846">
                  <a:extLst>
                    <a:ext uri="{9D8B030D-6E8A-4147-A177-3AD203B41FA5}">
                      <a16:colId xmlns:a16="http://schemas.microsoft.com/office/drawing/2014/main" val="3341748120"/>
                    </a:ext>
                  </a:extLst>
                </a:gridCol>
                <a:gridCol w="737086">
                  <a:extLst>
                    <a:ext uri="{9D8B030D-6E8A-4147-A177-3AD203B41FA5}">
                      <a16:colId xmlns:a16="http://schemas.microsoft.com/office/drawing/2014/main" val="3269755583"/>
                    </a:ext>
                  </a:extLst>
                </a:gridCol>
                <a:gridCol w="1154661">
                  <a:extLst>
                    <a:ext uri="{9D8B030D-6E8A-4147-A177-3AD203B41FA5}">
                      <a16:colId xmlns:a16="http://schemas.microsoft.com/office/drawing/2014/main" val="3609201509"/>
                    </a:ext>
                  </a:extLst>
                </a:gridCol>
                <a:gridCol w="727389">
                  <a:extLst>
                    <a:ext uri="{9D8B030D-6E8A-4147-A177-3AD203B41FA5}">
                      <a16:colId xmlns:a16="http://schemas.microsoft.com/office/drawing/2014/main" val="3524341217"/>
                    </a:ext>
                  </a:extLst>
                </a:gridCol>
                <a:gridCol w="1117977">
                  <a:extLst>
                    <a:ext uri="{9D8B030D-6E8A-4147-A177-3AD203B41FA5}">
                      <a16:colId xmlns:a16="http://schemas.microsoft.com/office/drawing/2014/main" val="2014592127"/>
                    </a:ext>
                  </a:extLst>
                </a:gridCol>
                <a:gridCol w="717547">
                  <a:extLst>
                    <a:ext uri="{9D8B030D-6E8A-4147-A177-3AD203B41FA5}">
                      <a16:colId xmlns:a16="http://schemas.microsoft.com/office/drawing/2014/main" val="3470107887"/>
                    </a:ext>
                  </a:extLst>
                </a:gridCol>
                <a:gridCol w="1015836">
                  <a:extLst>
                    <a:ext uri="{9D8B030D-6E8A-4147-A177-3AD203B41FA5}">
                      <a16:colId xmlns:a16="http://schemas.microsoft.com/office/drawing/2014/main" val="2569975174"/>
                    </a:ext>
                  </a:extLst>
                </a:gridCol>
              </a:tblGrid>
              <a:tr h="151539">
                <a:tc>
                  <a:txBody>
                    <a:bodyPr/>
                    <a:lstStyle/>
                    <a:p>
                      <a:pPr marL="0" marR="0" lvl="1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IN" sz="800" b="1" i="0" u="none" strike="noStrike" cap="non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1" indent="0" algn="ctr"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Q3 FY23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557927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algn="ctr"/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RE share 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1" i="0" u="none" strike="noStrike" cap="none" dirty="0">
                          <a:solidFill>
                            <a:srgbClr val="009CD8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Day</a:t>
                      </a:r>
                      <a:endParaRPr lang="en-IN" sz="800" b="1" i="0" u="none" strike="noStrike" cap="none" dirty="0">
                        <a:solidFill>
                          <a:srgbClr val="009CD8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36194390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Highest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12.4%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27 November 2020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12.6%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18 October 2021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13.8%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 October 2022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2290157099"/>
                  </a:ext>
                </a:extLst>
              </a:tr>
              <a:tr h="1515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Lowest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6.5%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29 October 2020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7.0%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23 December 2021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8.0%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10 October 2022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4891920"/>
                  </a:ext>
                </a:extLst>
              </a:tr>
              <a:tr h="1231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1" i="0" u="none" strike="noStrike" cap="none" dirty="0">
                          <a:solidFill>
                            <a:srgbClr val="57575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Average (Daily)</a:t>
                      </a:r>
                      <a:endParaRPr lang="en-IN" sz="800" b="1" i="0" u="none" strike="noStrike" cap="none" dirty="0">
                        <a:solidFill>
                          <a:srgbClr val="57575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9.0%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Calibri"/>
                        </a:rPr>
                        <a:t>NA</a:t>
                      </a:r>
                      <a:endParaRPr lang="en-IN" sz="800" b="0" i="0" u="none" strike="noStrike" cap="none" dirty="0">
                        <a:solidFill>
                          <a:srgbClr val="00000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9.1%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10.4%</a:t>
                      </a:r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800" b="0" i="0" u="none" strike="noStrike" cap="none" dirty="0">
                          <a:solidFill>
                            <a:srgbClr val="00000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Arial"/>
                        </a:rPr>
                        <a:t>NA</a:t>
                      </a:r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492517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3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74CD5E9-10C3-C643-9FB3-FAA31C2DCFB3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3026" y="2644040"/>
            <a:ext cx="6049927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3625"/>
            <a:ext cx="2445620" cy="4202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No new coal capacity was added for the third consecutive quarter, whereas 304 MW of coal capacity was retired from the state and central sector (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Obra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thermal power plant (TPP) (Unit-7) of UPRVUNL and Durgapur TPP (U-4) of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Damodar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Valley Corporation).</a:t>
            </a:r>
            <a:endParaRPr lang="en-US" sz="800" b="1" dirty="0">
              <a:solidFill>
                <a:schemeClr val="tx1">
                  <a:lumMod val="65000"/>
                  <a:lumOff val="35000"/>
                </a:schemeClr>
              </a:solidFill>
              <a:latin typeface="Open Sans"/>
              <a:ea typeface="Open Sans"/>
              <a:cs typeface="Open Sans"/>
            </a:endParaRP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PFC/REC, which has financed most of the under-construction thermal power projects, has reduced its exposure to coal-based power generation. The share of conventional generation in PFC/REC’s loan book continues to trend downward and has declined from 49% in Q2 FY22 to 47% in Q2 FY23. 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To compensate, PFC/REC has shifted its focus to transmission and distribution (T&amp;D) and RE generation projects (including large hydro). This accounts for around 42% (INR 1,59,673 crore) and 10.1% (INR 37,982 crore) of its total loan book as of Q2 FY23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vs 40% (INR 1,49,904 crore) and 10.0% (INR 37,240 crore) in Q2 FY22, respectively. 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920409" y="767578"/>
            <a:ext cx="3400367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6196951" y="705665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3609892" y="3216823"/>
            <a:ext cx="2708661" cy="0"/>
          </a:xfrm>
          <a:prstGeom prst="line">
            <a:avLst/>
          </a:prstGeom>
          <a:ln>
            <a:solidFill>
              <a:srgbClr val="009C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94728" y="3154910"/>
            <a:ext cx="123825" cy="123825"/>
          </a:xfrm>
          <a:prstGeom prst="ellipse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33025" y="4770583"/>
            <a:ext cx="6531640" cy="3738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PFC investor presentations; figures are derived from the same. </a:t>
            </a:r>
            <a:r>
              <a:rPr lang="en-US" sz="700" i="1" dirty="0">
                <a:solidFill>
                  <a:srgbClr val="009C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Sector-wise PFC loan asset data break-up is unavailable for Q3 FY23.</a:t>
            </a:r>
          </a:p>
        </p:txBody>
      </p:sp>
      <p:sp>
        <p:nvSpPr>
          <p:cNvPr id="33" name="Rectangle 32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4" name="TextBox 33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2" name="Rounded Rectangle 21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7" name="Google Shape;99;p20">
            <a:extLst>
              <a:ext uri="{FF2B5EF4-FFF2-40B4-BE49-F238E27FC236}">
                <a16:creationId xmlns:a16="http://schemas.microsoft.com/office/drawing/2014/main" id="{6DF21503-706E-6E44-AA61-9A3D60503C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67249"/>
            <a:ext cx="8125706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Coal phase-out: </a:t>
            </a:r>
            <a:r>
              <a:rPr lang="en-US" sz="1200" dirty="0">
                <a:solidFill>
                  <a:srgbClr val="009CD8"/>
                </a:solidFill>
              </a:rPr>
              <a:t>no new coal capacity was added in Q3 FY23; the share of conventional generation in the PFC/REC loan book remained at 47% in Q2 FY23 </a:t>
            </a:r>
            <a:endParaRPr sz="1200" dirty="0">
              <a:solidFill>
                <a:srgbClr val="009CD8"/>
              </a:solidFill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22DE8BB-86E1-4FE8-A3FE-4370FC1D31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648799"/>
              </p:ext>
            </p:extLst>
          </p:nvPr>
        </p:nvGraphicFramePr>
        <p:xfrm>
          <a:off x="253940" y="651727"/>
          <a:ext cx="6064613" cy="2129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958B1E3-C18A-497A-AA97-5F12A2B58B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247196"/>
              </p:ext>
            </p:extLst>
          </p:nvPr>
        </p:nvGraphicFramePr>
        <p:xfrm>
          <a:off x="255181" y="2920230"/>
          <a:ext cx="6063372" cy="192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1477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978659C4-CCB3-0649-B793-7046F89959B6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43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RE auctioned capacity stood at 2.36 GW in Q3 FY23 and was dominated by State bidding agencies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 such as RUMSL’s 300 MW floating solar, MSEDCL’s 500 MW solar and 250 MW RE with storage auctions. SECI awarded 600 MW out of its 1200 MW wind tranche-XIII tender. NTPC concluded its 500 MW/ 3000 MWh BESS storage tender. 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Q3 FY23 was a bit slower in total auctioned capacity terms. However, this quarter stood out in terms of innovative auctions.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In the total auction mix, 53% came from innovative technologies (floating solar, wind-solar hybrid and energy storage), 26% from wind technology and 21%  from solar technology.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Q3 FY23 2.36 GW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Q2 FY23: 3.51 GW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Q1 FY23: 3.15 GW</a:t>
            </a:r>
          </a:p>
          <a:p>
            <a:pPr marL="171450" indent="-171450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Q4 FY22: 1.84 GW</a:t>
            </a:r>
          </a:p>
          <a:p>
            <a:pPr lvl="0">
              <a:spcBef>
                <a:spcPts val="400"/>
              </a:spcBef>
              <a:buSzPts val="1100"/>
            </a:pP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lowest discovered solar tariff in Q3 FY23 (MSEDCL phase IX) was up by ~16% compared to the previous quarter (GUVNL phase XVI). Whereas, for wind, the lowest discovered tariff in Q3 FY23 (SECI tranche XIII) was marginally up by ~0.3% compared to Q1 FY23 (SECI tranche XII).</a:t>
            </a:r>
            <a:endParaRPr lang="en-US" sz="800" b="1" dirty="0">
              <a:solidFill>
                <a:srgbClr val="000000">
                  <a:lumMod val="65000"/>
                  <a:lumOff val="35000"/>
                </a:srgbClr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4F2FD84-19BC-E149-B25E-63B1A193B808}"/>
              </a:ext>
            </a:extLst>
          </p:cNvPr>
          <p:cNvSpPr/>
          <p:nvPr/>
        </p:nvSpPr>
        <p:spPr>
          <a:xfrm>
            <a:off x="262271" y="561531"/>
            <a:ext cx="3756586" cy="428911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7" name="TextBox 11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103" name="Rounded Rectangle 102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105" name="TextBox 104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107" name="Oval 106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113" name="Google Shape;99;p20">
            <a:extLst>
              <a:ext uri="{FF2B5EF4-FFF2-40B4-BE49-F238E27FC236}">
                <a16:creationId xmlns:a16="http://schemas.microsoft.com/office/drawing/2014/main" id="{7620D450-5C3D-EC48-BB23-7D5CE42B8B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149763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RE auctions: </a:t>
            </a:r>
            <a:r>
              <a:rPr lang="en-US" sz="1200" dirty="0">
                <a:solidFill>
                  <a:srgbClr val="009CD8"/>
                </a:solidFill>
              </a:rPr>
              <a:t>MSEDCL’s solar and non-solar generating hour bid concluded; NTPC concluded its first standalone ESS bid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A953D6F9-77DC-4FC8-B5D4-8A4D7F8338A9}"/>
              </a:ext>
            </a:extLst>
          </p:cNvPr>
          <p:cNvSpPr txBox="1">
            <a:spLocks/>
          </p:cNvSpPr>
          <p:nvPr/>
        </p:nvSpPr>
        <p:spPr>
          <a:xfrm>
            <a:off x="140174" y="4512464"/>
            <a:ext cx="8149763" cy="562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and state renewable agencies.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 = Solar Energy Corporation of India; GUVNL = </a:t>
            </a:r>
            <a:r>
              <a:rPr lang="fi-FI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Gujarat Urja Vikas Nigam Limited;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RUMSL = </a:t>
            </a:r>
            <a:r>
              <a:rPr lang="en-GB" sz="700" i="1" dirty="0" err="1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Rewa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Ultra Mega Solar Limited; MSEDCL = Maharashtra State Electricity Distribution Co. Ltd.; TPDDL = </a:t>
            </a:r>
            <a:r>
              <a:rPr lang="it-IT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Tata Power Delhi Distribution Limited; </a:t>
            </a:r>
            <a:r>
              <a:rPr lang="en-US" sz="6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BESS = Battery Energy Storage System; PPA = Power Purchase Agreement.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8E8123F-FD14-4C91-A9B8-ABE4D2359921}"/>
              </a:ext>
            </a:extLst>
          </p:cNvPr>
          <p:cNvGrpSpPr/>
          <p:nvPr/>
        </p:nvGrpSpPr>
        <p:grpSpPr>
          <a:xfrm>
            <a:off x="315297" y="3090462"/>
            <a:ext cx="1992018" cy="310702"/>
            <a:chOff x="336703" y="2712958"/>
            <a:chExt cx="1992018" cy="310702"/>
          </a:xfrm>
        </p:grpSpPr>
        <p:sp>
          <p:nvSpPr>
            <p:cNvPr id="93" name="Google Shape;105;p30">
              <a:extLst>
                <a:ext uri="{FF2B5EF4-FFF2-40B4-BE49-F238E27FC236}">
                  <a16:creationId xmlns:a16="http://schemas.microsoft.com/office/drawing/2014/main" id="{D937B1D8-2F32-499A-9192-CAACB6649566}"/>
                </a:ext>
              </a:extLst>
            </p:cNvPr>
            <p:cNvSpPr/>
            <p:nvPr/>
          </p:nvSpPr>
          <p:spPr>
            <a:xfrm>
              <a:off x="336703" y="2712958"/>
              <a:ext cx="1229970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RUMSL, Madhya Pradesh, floating solar, phase II, 300 MW (November 2022)</a:t>
              </a:r>
            </a:p>
          </p:txBody>
        </p:sp>
        <p:sp>
          <p:nvSpPr>
            <p:cNvPr id="94" name="Google Shape;111;p30">
              <a:extLst>
                <a:ext uri="{FF2B5EF4-FFF2-40B4-BE49-F238E27FC236}">
                  <a16:creationId xmlns:a16="http://schemas.microsoft.com/office/drawing/2014/main" id="{97FB99BD-09CD-4176-B030-D783FB04DA53}"/>
                </a:ext>
              </a:extLst>
            </p:cNvPr>
            <p:cNvSpPr/>
            <p:nvPr/>
          </p:nvSpPr>
          <p:spPr>
            <a:xfrm>
              <a:off x="1696018" y="2758351"/>
              <a:ext cx="632703" cy="18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300</a:t>
              </a:r>
            </a:p>
          </p:txBody>
        </p:sp>
      </p:grpSp>
      <p:sp>
        <p:nvSpPr>
          <p:cNvPr id="100" name="Text Placeholder 5">
            <a:extLst>
              <a:ext uri="{FF2B5EF4-FFF2-40B4-BE49-F238E27FC236}">
                <a16:creationId xmlns:a16="http://schemas.microsoft.com/office/drawing/2014/main" id="{CCA35C3E-B6E0-42F4-BDA5-3958AFBB902C}"/>
              </a:ext>
            </a:extLst>
          </p:cNvPr>
          <p:cNvSpPr txBox="1">
            <a:spLocks/>
          </p:cNvSpPr>
          <p:nvPr/>
        </p:nvSpPr>
        <p:spPr>
          <a:xfrm>
            <a:off x="274453" y="671917"/>
            <a:ext cx="1397852" cy="287284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Notable auctions</a:t>
            </a:r>
          </a:p>
        </p:txBody>
      </p:sp>
      <p:grpSp>
        <p:nvGrpSpPr>
          <p:cNvPr id="110" name="Google Shape;118;p30">
            <a:extLst>
              <a:ext uri="{FF2B5EF4-FFF2-40B4-BE49-F238E27FC236}">
                <a16:creationId xmlns:a16="http://schemas.microsoft.com/office/drawing/2014/main" id="{34385CAD-E2E0-48D6-ACEE-8EF66BE9709E}"/>
              </a:ext>
            </a:extLst>
          </p:cNvPr>
          <p:cNvGrpSpPr/>
          <p:nvPr/>
        </p:nvGrpSpPr>
        <p:grpSpPr>
          <a:xfrm>
            <a:off x="1616905" y="735157"/>
            <a:ext cx="733011" cy="283990"/>
            <a:chOff x="1528217" y="1802162"/>
            <a:chExt cx="745306" cy="440573"/>
          </a:xfrm>
        </p:grpSpPr>
        <p:sp>
          <p:nvSpPr>
            <p:cNvPr id="121" name="Google Shape;119;p30">
              <a:extLst>
                <a:ext uri="{FF2B5EF4-FFF2-40B4-BE49-F238E27FC236}">
                  <a16:creationId xmlns:a16="http://schemas.microsoft.com/office/drawing/2014/main" id="{707C583E-BB07-4191-B68D-54BBEA6F23B8}"/>
                </a:ext>
              </a:extLst>
            </p:cNvPr>
            <p:cNvSpPr/>
            <p:nvPr/>
          </p:nvSpPr>
          <p:spPr>
            <a:xfrm>
              <a:off x="1528217" y="1802162"/>
              <a:ext cx="745306" cy="337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IN" sz="800" b="1" i="1" dirty="0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  <a:sym typeface="Calibri"/>
                </a:rPr>
                <a:t>Capacity allotted (MW)</a:t>
              </a:r>
              <a:endParaRPr sz="8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22" name="Google Shape;120;p30">
              <a:extLst>
                <a:ext uri="{FF2B5EF4-FFF2-40B4-BE49-F238E27FC236}">
                  <a16:creationId xmlns:a16="http://schemas.microsoft.com/office/drawing/2014/main" id="{1CB6DE20-5AB8-43EF-BED0-10F90301D205}"/>
                </a:ext>
              </a:extLst>
            </p:cNvPr>
            <p:cNvCxnSpPr/>
            <p:nvPr/>
          </p:nvCxnSpPr>
          <p:spPr>
            <a:xfrm>
              <a:off x="1528217" y="2242735"/>
              <a:ext cx="745306" cy="0"/>
            </a:xfrm>
            <a:prstGeom prst="straightConnector1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3" name="Google Shape;118;p30">
            <a:extLst>
              <a:ext uri="{FF2B5EF4-FFF2-40B4-BE49-F238E27FC236}">
                <a16:creationId xmlns:a16="http://schemas.microsoft.com/office/drawing/2014/main" id="{B8F3EB42-803A-4279-B1E4-317FF5D774E8}"/>
              </a:ext>
            </a:extLst>
          </p:cNvPr>
          <p:cNvGrpSpPr/>
          <p:nvPr/>
        </p:nvGrpSpPr>
        <p:grpSpPr>
          <a:xfrm>
            <a:off x="2446600" y="733208"/>
            <a:ext cx="1516671" cy="286921"/>
            <a:chOff x="1279754" y="1795854"/>
            <a:chExt cx="1287347" cy="445112"/>
          </a:xfrm>
        </p:grpSpPr>
        <p:sp>
          <p:nvSpPr>
            <p:cNvPr id="124" name="Google Shape;119;p30">
              <a:extLst>
                <a:ext uri="{FF2B5EF4-FFF2-40B4-BE49-F238E27FC236}">
                  <a16:creationId xmlns:a16="http://schemas.microsoft.com/office/drawing/2014/main" id="{BC3715D3-3EB1-4724-ACE1-2F3F776C7801}"/>
                </a:ext>
              </a:extLst>
            </p:cNvPr>
            <p:cNvSpPr/>
            <p:nvPr/>
          </p:nvSpPr>
          <p:spPr>
            <a:xfrm>
              <a:off x="1279860" y="1795854"/>
              <a:ext cx="1284464" cy="337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IN" sz="800" b="1" i="1" dirty="0">
                  <a:solidFill>
                    <a:schemeClr val="bg1">
                      <a:lumMod val="65000"/>
                    </a:schemeClr>
                  </a:solidFill>
                  <a:latin typeface="Calibri"/>
                  <a:cs typeface="Calibri"/>
                  <a:sym typeface="Calibri"/>
                </a:rPr>
                <a:t>Least tariff discovered (INR/kWh)</a:t>
              </a:r>
              <a:endParaRPr sz="8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cxnSp>
          <p:nvCxnSpPr>
            <p:cNvPr id="183" name="Google Shape;120;p30">
              <a:extLst>
                <a:ext uri="{FF2B5EF4-FFF2-40B4-BE49-F238E27FC236}">
                  <a16:creationId xmlns:a16="http://schemas.microsoft.com/office/drawing/2014/main" id="{C690800A-8630-41C4-BBA5-CFDBABB139ED}"/>
                </a:ext>
              </a:extLst>
            </p:cNvPr>
            <p:cNvCxnSpPr/>
            <p:nvPr/>
          </p:nvCxnSpPr>
          <p:spPr>
            <a:xfrm>
              <a:off x="1279754" y="2240966"/>
              <a:ext cx="1287347" cy="0"/>
            </a:xfrm>
            <a:prstGeom prst="straightConnector1">
              <a:avLst/>
            </a:prstGeom>
            <a:noFill/>
            <a:ln w="28575" cap="flat" cmpd="sng">
              <a:solidFill>
                <a:schemeClr val="bg1">
                  <a:lumMod val="6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F853DB8D-0775-421A-9A89-7801626F359F}"/>
              </a:ext>
            </a:extLst>
          </p:cNvPr>
          <p:cNvGrpSpPr/>
          <p:nvPr/>
        </p:nvGrpSpPr>
        <p:grpSpPr>
          <a:xfrm>
            <a:off x="2452278" y="1157614"/>
            <a:ext cx="50829" cy="3408218"/>
            <a:chOff x="2717597" y="2146574"/>
            <a:chExt cx="58224" cy="4012176"/>
          </a:xfrm>
        </p:grpSpPr>
        <p:cxnSp>
          <p:nvCxnSpPr>
            <p:cNvPr id="185" name="Google Shape;112;p30">
              <a:extLst>
                <a:ext uri="{FF2B5EF4-FFF2-40B4-BE49-F238E27FC236}">
                  <a16:creationId xmlns:a16="http://schemas.microsoft.com/office/drawing/2014/main" id="{471CEC0E-5FFE-421F-A390-28ACAF986D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0421" y="2146574"/>
              <a:ext cx="1" cy="4012176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6" name="Google Shape;112;p30">
              <a:extLst>
                <a:ext uri="{FF2B5EF4-FFF2-40B4-BE49-F238E27FC236}">
                  <a16:creationId xmlns:a16="http://schemas.microsoft.com/office/drawing/2014/main" id="{474E01A2-AA93-4923-AAE7-E64D89DFDB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7597" y="2182476"/>
              <a:ext cx="58224" cy="0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8" name="Google Shape;105;p30">
            <a:extLst>
              <a:ext uri="{FF2B5EF4-FFF2-40B4-BE49-F238E27FC236}">
                <a16:creationId xmlns:a16="http://schemas.microsoft.com/office/drawing/2014/main" id="{2FC67E0C-46FC-4C71-A6FE-9D13C5A1DD8A}"/>
              </a:ext>
            </a:extLst>
          </p:cNvPr>
          <p:cNvSpPr/>
          <p:nvPr/>
        </p:nvSpPr>
        <p:spPr>
          <a:xfrm>
            <a:off x="338260" y="1543950"/>
            <a:ext cx="1210685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NTPC, pan India, ESS,</a:t>
            </a:r>
          </a:p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MW/3000 MWh</a:t>
            </a:r>
          </a:p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(December 2022) </a:t>
            </a:r>
            <a:endParaRPr lang="sv-SE" sz="6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9" name="Google Shape;111;p30">
            <a:extLst>
              <a:ext uri="{FF2B5EF4-FFF2-40B4-BE49-F238E27FC236}">
                <a16:creationId xmlns:a16="http://schemas.microsoft.com/office/drawing/2014/main" id="{A42E30F2-47EC-45BA-B98E-84C231287FE4}"/>
              </a:ext>
            </a:extLst>
          </p:cNvPr>
          <p:cNvSpPr/>
          <p:nvPr/>
        </p:nvSpPr>
        <p:spPr>
          <a:xfrm>
            <a:off x="1614244" y="1591627"/>
            <a:ext cx="765570" cy="253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(ESS)</a:t>
            </a:r>
          </a:p>
        </p:txBody>
      </p:sp>
      <p:sp>
        <p:nvSpPr>
          <p:cNvPr id="191" name="Google Shape;111;p30">
            <a:extLst>
              <a:ext uri="{FF2B5EF4-FFF2-40B4-BE49-F238E27FC236}">
                <a16:creationId xmlns:a16="http://schemas.microsoft.com/office/drawing/2014/main" id="{464622C2-7486-4708-8B6B-FF7AD00D7BEA}"/>
              </a:ext>
            </a:extLst>
          </p:cNvPr>
          <p:cNvSpPr/>
          <p:nvPr/>
        </p:nvSpPr>
        <p:spPr>
          <a:xfrm>
            <a:off x="2505330" y="1597240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</a:t>
            </a:r>
          </a:p>
        </p:txBody>
      </p:sp>
      <p:sp>
        <p:nvSpPr>
          <p:cNvPr id="192" name="Google Shape;111;p30">
            <a:extLst>
              <a:ext uri="{FF2B5EF4-FFF2-40B4-BE49-F238E27FC236}">
                <a16:creationId xmlns:a16="http://schemas.microsoft.com/office/drawing/2014/main" id="{DC9A05D3-CFE6-42F8-8410-C0109EA0F313}"/>
              </a:ext>
            </a:extLst>
          </p:cNvPr>
          <p:cNvSpPr/>
          <p:nvPr/>
        </p:nvSpPr>
        <p:spPr>
          <a:xfrm>
            <a:off x="1679265" y="155026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4" name="Google Shape;105;p30">
            <a:extLst>
              <a:ext uri="{FF2B5EF4-FFF2-40B4-BE49-F238E27FC236}">
                <a16:creationId xmlns:a16="http://schemas.microsoft.com/office/drawing/2014/main" id="{832906E4-0A4C-477A-821F-5F8AA55ABBD8}"/>
              </a:ext>
            </a:extLst>
          </p:cNvPr>
          <p:cNvSpPr/>
          <p:nvPr/>
        </p:nvSpPr>
        <p:spPr>
          <a:xfrm>
            <a:off x="335716" y="1939276"/>
            <a:ext cx="1217756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MSEDCL, Maharashtra, solar, phase IX, 500 MW </a:t>
            </a:r>
          </a:p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(December 2022) </a:t>
            </a:r>
          </a:p>
        </p:txBody>
      </p:sp>
      <p:sp>
        <p:nvSpPr>
          <p:cNvPr id="195" name="Google Shape;111;p30">
            <a:extLst>
              <a:ext uri="{FF2B5EF4-FFF2-40B4-BE49-F238E27FC236}">
                <a16:creationId xmlns:a16="http://schemas.microsoft.com/office/drawing/2014/main" id="{71006F59-B6F0-48C1-93F3-E2391A505324}"/>
              </a:ext>
            </a:extLst>
          </p:cNvPr>
          <p:cNvSpPr/>
          <p:nvPr/>
        </p:nvSpPr>
        <p:spPr>
          <a:xfrm>
            <a:off x="1612831" y="1978144"/>
            <a:ext cx="765570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6" name="Google Shape;105;p30">
            <a:extLst>
              <a:ext uri="{FF2B5EF4-FFF2-40B4-BE49-F238E27FC236}">
                <a16:creationId xmlns:a16="http://schemas.microsoft.com/office/drawing/2014/main" id="{2D94128C-66F2-4B73-BE90-ECE27F278E3A}"/>
              </a:ext>
            </a:extLst>
          </p:cNvPr>
          <p:cNvSpPr/>
          <p:nvPr/>
        </p:nvSpPr>
        <p:spPr>
          <a:xfrm>
            <a:off x="2500893" y="1976911"/>
            <a:ext cx="337863" cy="281257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Google Shape;111;p30">
            <a:extLst>
              <a:ext uri="{FF2B5EF4-FFF2-40B4-BE49-F238E27FC236}">
                <a16:creationId xmlns:a16="http://schemas.microsoft.com/office/drawing/2014/main" id="{D9D676E3-BE32-41D4-A1B0-7D776F32C981}"/>
              </a:ext>
            </a:extLst>
          </p:cNvPr>
          <p:cNvSpPr/>
          <p:nvPr/>
        </p:nvSpPr>
        <p:spPr>
          <a:xfrm>
            <a:off x="2846910" y="1979277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2.90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9" name="Google Shape;105;p30">
            <a:extLst>
              <a:ext uri="{FF2B5EF4-FFF2-40B4-BE49-F238E27FC236}">
                <a16:creationId xmlns:a16="http://schemas.microsoft.com/office/drawing/2014/main" id="{B75678C3-69EA-4472-9EE7-4007FA5E4BEB}"/>
              </a:ext>
            </a:extLst>
          </p:cNvPr>
          <p:cNvSpPr/>
          <p:nvPr/>
        </p:nvSpPr>
        <p:spPr>
          <a:xfrm>
            <a:off x="335716" y="2323387"/>
            <a:ext cx="1213230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pan India, wind, tranche XIII, 1200 MW </a:t>
            </a:r>
          </a:p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(December 2022)</a:t>
            </a:r>
          </a:p>
        </p:txBody>
      </p:sp>
      <p:sp>
        <p:nvSpPr>
          <p:cNvPr id="200" name="Google Shape;111;p30">
            <a:extLst>
              <a:ext uri="{FF2B5EF4-FFF2-40B4-BE49-F238E27FC236}">
                <a16:creationId xmlns:a16="http://schemas.microsoft.com/office/drawing/2014/main" id="{95930FC0-4417-46A1-B28A-2AD45B0C57CD}"/>
              </a:ext>
            </a:extLst>
          </p:cNvPr>
          <p:cNvSpPr/>
          <p:nvPr/>
        </p:nvSpPr>
        <p:spPr>
          <a:xfrm>
            <a:off x="1679265" y="2353972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EDACF40A-499B-448A-ACA0-DADCBD719E62}"/>
              </a:ext>
            </a:extLst>
          </p:cNvPr>
          <p:cNvGrpSpPr/>
          <p:nvPr/>
        </p:nvGrpSpPr>
        <p:grpSpPr>
          <a:xfrm>
            <a:off x="335716" y="2711742"/>
            <a:ext cx="1976252" cy="310702"/>
            <a:chOff x="336703" y="2712958"/>
            <a:chExt cx="1976252" cy="310702"/>
          </a:xfrm>
        </p:grpSpPr>
        <p:sp>
          <p:nvSpPr>
            <p:cNvPr id="204" name="Google Shape;105;p30">
              <a:extLst>
                <a:ext uri="{FF2B5EF4-FFF2-40B4-BE49-F238E27FC236}">
                  <a16:creationId xmlns:a16="http://schemas.microsoft.com/office/drawing/2014/main" id="{A1F0B958-5B23-4523-BCF3-B786326446D4}"/>
                </a:ext>
              </a:extLst>
            </p:cNvPr>
            <p:cNvSpPr/>
            <p:nvPr/>
          </p:nvSpPr>
          <p:spPr>
            <a:xfrm>
              <a:off x="336703" y="2712958"/>
              <a:ext cx="1214362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TPDDL, pan India, wind-solar hybrid, 255 MW </a:t>
              </a:r>
            </a:p>
            <a:p>
              <a:pPr>
                <a:lnSpc>
                  <a:spcPct val="106000"/>
                </a:lnSpc>
              </a:pP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(December 2022) </a:t>
              </a:r>
            </a:p>
          </p:txBody>
        </p:sp>
        <p:sp>
          <p:nvSpPr>
            <p:cNvPr id="205" name="Google Shape;111;p30">
              <a:extLst>
                <a:ext uri="{FF2B5EF4-FFF2-40B4-BE49-F238E27FC236}">
                  <a16:creationId xmlns:a16="http://schemas.microsoft.com/office/drawing/2014/main" id="{A2DE0A29-883A-4D64-ABA8-30745412AEBB}"/>
                </a:ext>
              </a:extLst>
            </p:cNvPr>
            <p:cNvSpPr/>
            <p:nvPr/>
          </p:nvSpPr>
          <p:spPr>
            <a:xfrm>
              <a:off x="1680252" y="2728913"/>
              <a:ext cx="632703" cy="2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255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DD0EA2C-6BC1-4D7E-A3A4-8E6FD256BED1}"/>
              </a:ext>
            </a:extLst>
          </p:cNvPr>
          <p:cNvGrpSpPr/>
          <p:nvPr/>
        </p:nvGrpSpPr>
        <p:grpSpPr>
          <a:xfrm>
            <a:off x="335716" y="3490569"/>
            <a:ext cx="3056117" cy="310702"/>
            <a:chOff x="336703" y="3162635"/>
            <a:chExt cx="3056117" cy="310702"/>
          </a:xfrm>
        </p:grpSpPr>
        <p:sp>
          <p:nvSpPr>
            <p:cNvPr id="208" name="Google Shape;105;p30">
              <a:extLst>
                <a:ext uri="{FF2B5EF4-FFF2-40B4-BE49-F238E27FC236}">
                  <a16:creationId xmlns:a16="http://schemas.microsoft.com/office/drawing/2014/main" id="{E9DB0547-AEB2-48D6-AD8F-2A56305F9B0F}"/>
                </a:ext>
              </a:extLst>
            </p:cNvPr>
            <p:cNvSpPr/>
            <p:nvPr/>
          </p:nvSpPr>
          <p:spPr>
            <a:xfrm>
              <a:off x="336703" y="3162635"/>
              <a:ext cx="1213231" cy="3107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>
                <a:lnSpc>
                  <a:spcPct val="106000"/>
                </a:lnSpc>
              </a:pPr>
              <a:r>
                <a:rPr lang="sv-SE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RUMSL, Madhya Pradesh, wind-solar hybrid, 750 MW </a:t>
              </a:r>
              <a:r>
                <a:rPr lang="en-US" sz="600" b="1" dirty="0">
                  <a:solidFill>
                    <a:srgbClr val="57575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(September 2022) </a:t>
              </a:r>
              <a:endParaRPr lang="sv-SE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9" name="Google Shape;111;p30">
              <a:extLst>
                <a:ext uri="{FF2B5EF4-FFF2-40B4-BE49-F238E27FC236}">
                  <a16:creationId xmlns:a16="http://schemas.microsoft.com/office/drawing/2014/main" id="{A0C9B127-064A-4542-82AE-B7135288867D}"/>
                </a:ext>
              </a:extLst>
            </p:cNvPr>
            <p:cNvSpPr/>
            <p:nvPr/>
          </p:nvSpPr>
          <p:spPr>
            <a:xfrm>
              <a:off x="1680252" y="3178590"/>
              <a:ext cx="632703" cy="278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IN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750</a:t>
              </a:r>
            </a:p>
          </p:txBody>
        </p:sp>
        <p:sp>
          <p:nvSpPr>
            <p:cNvPr id="210" name="Google Shape;111;p30">
              <a:extLst>
                <a:ext uri="{FF2B5EF4-FFF2-40B4-BE49-F238E27FC236}">
                  <a16:creationId xmlns:a16="http://schemas.microsoft.com/office/drawing/2014/main" id="{3093695C-C3E0-4907-A679-EDCF672C7C0E}"/>
                </a:ext>
              </a:extLst>
            </p:cNvPr>
            <p:cNvSpPr/>
            <p:nvPr/>
          </p:nvSpPr>
          <p:spPr>
            <a:xfrm>
              <a:off x="3033832" y="3171502"/>
              <a:ext cx="358988" cy="289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" tIns="36000" rIns="36000" bIns="36000" anchor="ctr" anchorCtr="0">
              <a:noAutofit/>
            </a:bodyPr>
            <a:lstStyle/>
            <a:p>
              <a:pPr algn="ctr">
                <a:lnSpc>
                  <a:spcPct val="106000"/>
                </a:lnSpc>
                <a:buSzPts val="1200"/>
              </a:pPr>
              <a:r>
                <a:rPr lang="en-US" sz="7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3.03</a:t>
              </a:r>
              <a:endParaRPr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16" name="Google Shape;105;p30">
            <a:extLst>
              <a:ext uri="{FF2B5EF4-FFF2-40B4-BE49-F238E27FC236}">
                <a16:creationId xmlns:a16="http://schemas.microsoft.com/office/drawing/2014/main" id="{C6F04B20-DE5F-4420-839D-052A76C0275E}"/>
              </a:ext>
            </a:extLst>
          </p:cNvPr>
          <p:cNvSpPr/>
          <p:nvPr/>
        </p:nvSpPr>
        <p:spPr>
          <a:xfrm>
            <a:off x="337477" y="3880108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SECI, Rajasthan, BESS, 500 MW/1000 MWh (August 2022)</a:t>
            </a:r>
          </a:p>
        </p:txBody>
      </p:sp>
      <p:sp>
        <p:nvSpPr>
          <p:cNvPr id="217" name="Google Shape;111;p30">
            <a:extLst>
              <a:ext uri="{FF2B5EF4-FFF2-40B4-BE49-F238E27FC236}">
                <a16:creationId xmlns:a16="http://schemas.microsoft.com/office/drawing/2014/main" id="{320817C7-FE28-43C4-9F7E-BB7A9E2286CA}"/>
              </a:ext>
            </a:extLst>
          </p:cNvPr>
          <p:cNvSpPr/>
          <p:nvPr/>
        </p:nvSpPr>
        <p:spPr>
          <a:xfrm>
            <a:off x="1678481" y="3887988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(BESS)</a:t>
            </a:r>
          </a:p>
        </p:txBody>
      </p:sp>
      <p:sp>
        <p:nvSpPr>
          <p:cNvPr id="219" name="Google Shape;111;p30">
            <a:extLst>
              <a:ext uri="{FF2B5EF4-FFF2-40B4-BE49-F238E27FC236}">
                <a16:creationId xmlns:a16="http://schemas.microsoft.com/office/drawing/2014/main" id="{2494DC7E-C958-4623-841D-A803DD31DA5E}"/>
              </a:ext>
            </a:extLst>
          </p:cNvPr>
          <p:cNvSpPr/>
          <p:nvPr/>
        </p:nvSpPr>
        <p:spPr>
          <a:xfrm>
            <a:off x="2517143" y="3885601"/>
            <a:ext cx="331254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NA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1" name="Google Shape;105;p30">
            <a:extLst>
              <a:ext uri="{FF2B5EF4-FFF2-40B4-BE49-F238E27FC236}">
                <a16:creationId xmlns:a16="http://schemas.microsoft.com/office/drawing/2014/main" id="{78ED70D9-7F81-4E47-AD7E-579F9CCC8733}"/>
              </a:ext>
            </a:extLst>
          </p:cNvPr>
          <p:cNvSpPr/>
          <p:nvPr/>
        </p:nvSpPr>
        <p:spPr>
          <a:xfrm>
            <a:off x="335716" y="4256289"/>
            <a:ext cx="1213231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GUVNL, Gujarat, wind, phase III, 500 MW (July 2022)</a:t>
            </a:r>
          </a:p>
        </p:txBody>
      </p:sp>
      <p:sp>
        <p:nvSpPr>
          <p:cNvPr id="222" name="Google Shape;111;p30">
            <a:extLst>
              <a:ext uri="{FF2B5EF4-FFF2-40B4-BE49-F238E27FC236}">
                <a16:creationId xmlns:a16="http://schemas.microsoft.com/office/drawing/2014/main" id="{4DE9EDE5-C9BD-4190-A497-F03260C910A6}"/>
              </a:ext>
            </a:extLst>
          </p:cNvPr>
          <p:cNvSpPr/>
          <p:nvPr/>
        </p:nvSpPr>
        <p:spPr>
          <a:xfrm>
            <a:off x="1679265" y="4272244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500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3" name="Google Shape;105;p30">
            <a:extLst>
              <a:ext uri="{FF2B5EF4-FFF2-40B4-BE49-F238E27FC236}">
                <a16:creationId xmlns:a16="http://schemas.microsoft.com/office/drawing/2014/main" id="{9221F5E3-21E3-45B7-9D87-8F5B25B8D96A}"/>
              </a:ext>
            </a:extLst>
          </p:cNvPr>
          <p:cNvSpPr/>
          <p:nvPr/>
        </p:nvSpPr>
        <p:spPr>
          <a:xfrm>
            <a:off x="2502867" y="4263170"/>
            <a:ext cx="272963" cy="258368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4" name="Google Shape;111;p30">
            <a:extLst>
              <a:ext uri="{FF2B5EF4-FFF2-40B4-BE49-F238E27FC236}">
                <a16:creationId xmlns:a16="http://schemas.microsoft.com/office/drawing/2014/main" id="{A210CDB9-FC65-48A9-B9E3-F7BDF676A797}"/>
              </a:ext>
            </a:extLst>
          </p:cNvPr>
          <p:cNvSpPr/>
          <p:nvPr/>
        </p:nvSpPr>
        <p:spPr>
          <a:xfrm>
            <a:off x="2783403" y="4264816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2.84</a:t>
            </a:r>
          </a:p>
        </p:txBody>
      </p:sp>
      <p:cxnSp>
        <p:nvCxnSpPr>
          <p:cNvPr id="225" name="Google Shape;112;p30">
            <a:extLst>
              <a:ext uri="{FF2B5EF4-FFF2-40B4-BE49-F238E27FC236}">
                <a16:creationId xmlns:a16="http://schemas.microsoft.com/office/drawing/2014/main" id="{D8473AF2-AFB5-4142-9EF9-91E07FB1BCB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2535" y="76035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6" name="Google Shape;112;p30">
            <a:extLst>
              <a:ext uri="{FF2B5EF4-FFF2-40B4-BE49-F238E27FC236}">
                <a16:creationId xmlns:a16="http://schemas.microsoft.com/office/drawing/2014/main" id="{A94D49E7-44AB-4716-9B11-FA907AC69C8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152286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7" name="Google Shape;112;p30">
            <a:extLst>
              <a:ext uri="{FF2B5EF4-FFF2-40B4-BE49-F238E27FC236}">
                <a16:creationId xmlns:a16="http://schemas.microsoft.com/office/drawing/2014/main" id="{FE9B4D30-8EBC-4DA1-9D03-7E0CF244B1B2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152725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28" name="Google Shape;112;p30">
            <a:extLst>
              <a:ext uri="{FF2B5EF4-FFF2-40B4-BE49-F238E27FC236}">
                <a16:creationId xmlns:a16="http://schemas.microsoft.com/office/drawing/2014/main" id="{BFAFC3A4-54AF-4057-9870-C4494036BF5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0090" y="2275530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0" name="Google Shape;112;p30">
            <a:extLst>
              <a:ext uri="{FF2B5EF4-FFF2-40B4-BE49-F238E27FC236}">
                <a16:creationId xmlns:a16="http://schemas.microsoft.com/office/drawing/2014/main" id="{E913D87C-7C06-4CE5-B269-997C20A09A61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2680137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1" name="Google Shape;112;p30">
            <a:extLst>
              <a:ext uri="{FF2B5EF4-FFF2-40B4-BE49-F238E27FC236}">
                <a16:creationId xmlns:a16="http://schemas.microsoft.com/office/drawing/2014/main" id="{90F105CD-5165-47AF-83FD-0D7B3167697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4743" y="3051770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32" name="Google Shape;112;p30">
            <a:extLst>
              <a:ext uri="{FF2B5EF4-FFF2-40B4-BE49-F238E27FC236}">
                <a16:creationId xmlns:a16="http://schemas.microsoft.com/office/drawing/2014/main" id="{4B66400E-381B-4BD5-BC01-83CE14840729}"/>
              </a:ext>
            </a:extLst>
          </p:cNvPr>
          <p:cNvCxnSpPr>
            <a:cxnSpLocks/>
          </p:cNvCxnSpPr>
          <p:nvPr/>
        </p:nvCxnSpPr>
        <p:spPr>
          <a:xfrm flipH="1">
            <a:off x="2452470" y="4596158"/>
            <a:ext cx="50828" cy="0"/>
          </a:xfrm>
          <a:prstGeom prst="straightConnector1">
            <a:avLst/>
          </a:prstGeom>
          <a:noFill/>
          <a:ln w="5715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Left Bracket 234">
            <a:extLst>
              <a:ext uri="{FF2B5EF4-FFF2-40B4-BE49-F238E27FC236}">
                <a16:creationId xmlns:a16="http://schemas.microsoft.com/office/drawing/2014/main" id="{D3B01B30-EB84-4499-827F-8C7437F1999D}"/>
              </a:ext>
            </a:extLst>
          </p:cNvPr>
          <p:cNvSpPr/>
          <p:nvPr/>
        </p:nvSpPr>
        <p:spPr>
          <a:xfrm>
            <a:off x="250889" y="3471561"/>
            <a:ext cx="79471" cy="1108258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6" name="Text Placeholder 5">
            <a:extLst>
              <a:ext uri="{FF2B5EF4-FFF2-40B4-BE49-F238E27FC236}">
                <a16:creationId xmlns:a16="http://schemas.microsoft.com/office/drawing/2014/main" id="{46F3E547-1A1D-464D-B8E3-613DFF3AC150}"/>
              </a:ext>
            </a:extLst>
          </p:cNvPr>
          <p:cNvSpPr txBox="1">
            <a:spLocks/>
          </p:cNvSpPr>
          <p:nvPr/>
        </p:nvSpPr>
        <p:spPr>
          <a:xfrm rot="16200000">
            <a:off x="-106462" y="4077727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8" name="Google Shape;105;p30">
            <a:extLst>
              <a:ext uri="{FF2B5EF4-FFF2-40B4-BE49-F238E27FC236}">
                <a16:creationId xmlns:a16="http://schemas.microsoft.com/office/drawing/2014/main" id="{5B8F0A1C-CF32-4004-AB73-40EAEAD67B1B}"/>
              </a:ext>
            </a:extLst>
          </p:cNvPr>
          <p:cNvSpPr/>
          <p:nvPr/>
        </p:nvSpPr>
        <p:spPr>
          <a:xfrm>
            <a:off x="2503486" y="3514102"/>
            <a:ext cx="529887" cy="239776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1" name="Google Shape;112;p30">
            <a:extLst>
              <a:ext uri="{FF2B5EF4-FFF2-40B4-BE49-F238E27FC236}">
                <a16:creationId xmlns:a16="http://schemas.microsoft.com/office/drawing/2014/main" id="{E8F72F4F-B79E-447D-B742-64A20AEFD6DB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48004" y="1880699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11" name="Google Shape;105;p30">
            <a:extLst>
              <a:ext uri="{FF2B5EF4-FFF2-40B4-BE49-F238E27FC236}">
                <a16:creationId xmlns:a16="http://schemas.microsoft.com/office/drawing/2014/main" id="{D468FE63-717C-4451-8F15-B1A0CA104DBE}"/>
              </a:ext>
            </a:extLst>
          </p:cNvPr>
          <p:cNvSpPr/>
          <p:nvPr/>
        </p:nvSpPr>
        <p:spPr>
          <a:xfrm>
            <a:off x="333607" y="1155145"/>
            <a:ext cx="1223574" cy="3107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>
              <a:lnSpc>
                <a:spcPct val="106000"/>
              </a:lnSpc>
            </a:pPr>
            <a:r>
              <a:rPr lang="en-US" sz="6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MSEDCL, Maharashtra, RE with storage, 250 MW (December 2022) </a:t>
            </a:r>
            <a:endParaRPr lang="sv-SE" sz="6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2" name="Google Shape;111;p30">
            <a:extLst>
              <a:ext uri="{FF2B5EF4-FFF2-40B4-BE49-F238E27FC236}">
                <a16:creationId xmlns:a16="http://schemas.microsoft.com/office/drawing/2014/main" id="{5E36B11A-2BB0-435D-8F72-3956859A20BA}"/>
              </a:ext>
            </a:extLst>
          </p:cNvPr>
          <p:cNvSpPr/>
          <p:nvPr/>
        </p:nvSpPr>
        <p:spPr>
          <a:xfrm>
            <a:off x="1676025" y="1171100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 (RE)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4" name="Google Shape;105;p30">
            <a:extLst>
              <a:ext uri="{FF2B5EF4-FFF2-40B4-BE49-F238E27FC236}">
                <a16:creationId xmlns:a16="http://schemas.microsoft.com/office/drawing/2014/main" id="{1557D04E-8B62-46C1-BF7A-D1D6AEC76BF4}"/>
              </a:ext>
            </a:extLst>
          </p:cNvPr>
          <p:cNvSpPr/>
          <p:nvPr/>
        </p:nvSpPr>
        <p:spPr>
          <a:xfrm>
            <a:off x="2505192" y="1239119"/>
            <a:ext cx="1175711" cy="215820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" name="Google Shape;111;p30">
            <a:extLst>
              <a:ext uri="{FF2B5EF4-FFF2-40B4-BE49-F238E27FC236}">
                <a16:creationId xmlns:a16="http://schemas.microsoft.com/office/drawing/2014/main" id="{97FEB5EB-6D30-44FA-B1BC-CAED2922828A}"/>
              </a:ext>
            </a:extLst>
          </p:cNvPr>
          <p:cNvSpPr/>
          <p:nvPr/>
        </p:nvSpPr>
        <p:spPr>
          <a:xfrm>
            <a:off x="3677486" y="1215523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9.0</a:t>
            </a:r>
          </a:p>
        </p:txBody>
      </p:sp>
      <p:sp>
        <p:nvSpPr>
          <p:cNvPr id="118" name="Google Shape;111;p30">
            <a:extLst>
              <a:ext uri="{FF2B5EF4-FFF2-40B4-BE49-F238E27FC236}">
                <a16:creationId xmlns:a16="http://schemas.microsoft.com/office/drawing/2014/main" id="{679C2C0A-3F37-4021-BCD0-8E5C21535E4E}"/>
              </a:ext>
            </a:extLst>
          </p:cNvPr>
          <p:cNvSpPr/>
          <p:nvPr/>
        </p:nvSpPr>
        <p:spPr>
          <a:xfrm>
            <a:off x="1674612" y="1161455"/>
            <a:ext cx="632703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9" name="Google Shape;112;p30">
            <a:extLst>
              <a:ext uri="{FF2B5EF4-FFF2-40B4-BE49-F238E27FC236}">
                <a16:creationId xmlns:a16="http://schemas.microsoft.com/office/drawing/2014/main" id="{9CFFB784-B764-42F2-849F-A9F975A339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60090" y="366502"/>
            <a:ext cx="1101" cy="2314919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69" name="Google Shape;105;p30">
            <a:extLst>
              <a:ext uri="{FF2B5EF4-FFF2-40B4-BE49-F238E27FC236}">
                <a16:creationId xmlns:a16="http://schemas.microsoft.com/office/drawing/2014/main" id="{80299374-C470-4F4C-854C-9C3DEB4C1CE8}"/>
              </a:ext>
            </a:extLst>
          </p:cNvPr>
          <p:cNvSpPr/>
          <p:nvPr/>
        </p:nvSpPr>
        <p:spPr>
          <a:xfrm>
            <a:off x="2503762" y="2750282"/>
            <a:ext cx="393165" cy="227466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0" name="Google Shape;111;p30">
            <a:extLst>
              <a:ext uri="{FF2B5EF4-FFF2-40B4-BE49-F238E27FC236}">
                <a16:creationId xmlns:a16="http://schemas.microsoft.com/office/drawing/2014/main" id="{CD5808E7-BFD8-4A59-95E2-DA3138769D39}"/>
              </a:ext>
            </a:extLst>
          </p:cNvPr>
          <p:cNvSpPr/>
          <p:nvPr/>
        </p:nvSpPr>
        <p:spPr>
          <a:xfrm>
            <a:off x="2904811" y="2720816"/>
            <a:ext cx="353563" cy="296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3.0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7" name="Left Bracket 96">
            <a:extLst>
              <a:ext uri="{FF2B5EF4-FFF2-40B4-BE49-F238E27FC236}">
                <a16:creationId xmlns:a16="http://schemas.microsoft.com/office/drawing/2014/main" id="{FCF3EF19-AACE-4AE7-95AE-CAAC731B96D1}"/>
              </a:ext>
            </a:extLst>
          </p:cNvPr>
          <p:cNvSpPr/>
          <p:nvPr/>
        </p:nvSpPr>
        <p:spPr>
          <a:xfrm>
            <a:off x="250889" y="1114556"/>
            <a:ext cx="79471" cy="2319093"/>
          </a:xfrm>
          <a:prstGeom prst="leftBracket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Text Placeholder 5">
            <a:extLst>
              <a:ext uri="{FF2B5EF4-FFF2-40B4-BE49-F238E27FC236}">
                <a16:creationId xmlns:a16="http://schemas.microsoft.com/office/drawing/2014/main" id="{D471CBF0-9AA7-4ADE-A9F4-445BEDD47407}"/>
              </a:ext>
            </a:extLst>
          </p:cNvPr>
          <p:cNvSpPr txBox="1">
            <a:spLocks/>
          </p:cNvSpPr>
          <p:nvPr/>
        </p:nvSpPr>
        <p:spPr>
          <a:xfrm rot="16200000">
            <a:off x="-110005" y="2458037"/>
            <a:ext cx="537684" cy="204927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bg1">
                    <a:lumMod val="6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Q3 FY23</a:t>
            </a:r>
            <a:endParaRPr lang="en-US" sz="700" dirty="0">
              <a:solidFill>
                <a:schemeClr val="bg1">
                  <a:lumMod val="6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7" name="Text Placeholder 5">
            <a:extLst>
              <a:ext uri="{FF2B5EF4-FFF2-40B4-BE49-F238E27FC236}">
                <a16:creationId xmlns:a16="http://schemas.microsoft.com/office/drawing/2014/main" id="{9D5C0E74-8F42-4412-BCC1-FE08A3847E86}"/>
              </a:ext>
            </a:extLst>
          </p:cNvPr>
          <p:cNvSpPr txBox="1">
            <a:spLocks/>
          </p:cNvSpPr>
          <p:nvPr/>
        </p:nvSpPr>
        <p:spPr>
          <a:xfrm>
            <a:off x="4085885" y="578802"/>
            <a:ext cx="2299525" cy="383100"/>
          </a:xfrm>
          <a:prstGeom prst="rect">
            <a:avLst/>
          </a:prstGeom>
          <a:noFill/>
          <a:ln w="12700">
            <a:noFill/>
            <a:prstDash val="dash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900" b="1" dirty="0">
                <a:solidFill>
                  <a:srgbClr val="57575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Bid spotlight: MSEDCL, Maharashtra, RE with storage, 250 MW</a:t>
            </a:r>
            <a:endParaRPr lang="nn-NO" sz="900" b="1" dirty="0">
              <a:solidFill>
                <a:srgbClr val="57575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EB5082-257A-4CBE-959D-1A1D7EDFCF80}"/>
              </a:ext>
            </a:extLst>
          </p:cNvPr>
          <p:cNvGrpSpPr/>
          <p:nvPr/>
        </p:nvGrpSpPr>
        <p:grpSpPr>
          <a:xfrm>
            <a:off x="4063422" y="953635"/>
            <a:ext cx="2321123" cy="3628700"/>
            <a:chOff x="4064287" y="954213"/>
            <a:chExt cx="2321123" cy="36287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684C4507-E687-428A-AE7E-1A4FAFD7DFCD}"/>
                </a:ext>
              </a:extLst>
            </p:cNvPr>
            <p:cNvSpPr/>
            <p:nvPr/>
          </p:nvSpPr>
          <p:spPr>
            <a:xfrm>
              <a:off x="4064287" y="954213"/>
              <a:ext cx="2321123" cy="433992"/>
            </a:xfrm>
            <a:custGeom>
              <a:avLst/>
              <a:gdLst>
                <a:gd name="connsiteX0" fmla="*/ 0 w 2321123"/>
                <a:gd name="connsiteY0" fmla="*/ 72333 h 433992"/>
                <a:gd name="connsiteX1" fmla="*/ 72333 w 2321123"/>
                <a:gd name="connsiteY1" fmla="*/ 0 h 433992"/>
                <a:gd name="connsiteX2" fmla="*/ 2248790 w 2321123"/>
                <a:gd name="connsiteY2" fmla="*/ 0 h 433992"/>
                <a:gd name="connsiteX3" fmla="*/ 2321123 w 2321123"/>
                <a:gd name="connsiteY3" fmla="*/ 72333 h 433992"/>
                <a:gd name="connsiteX4" fmla="*/ 2321123 w 2321123"/>
                <a:gd name="connsiteY4" fmla="*/ 361659 h 433992"/>
                <a:gd name="connsiteX5" fmla="*/ 2248790 w 2321123"/>
                <a:gd name="connsiteY5" fmla="*/ 433992 h 433992"/>
                <a:gd name="connsiteX6" fmla="*/ 72333 w 2321123"/>
                <a:gd name="connsiteY6" fmla="*/ 433992 h 433992"/>
                <a:gd name="connsiteX7" fmla="*/ 0 w 2321123"/>
                <a:gd name="connsiteY7" fmla="*/ 361659 h 433992"/>
                <a:gd name="connsiteX8" fmla="*/ 0 w 2321123"/>
                <a:gd name="connsiteY8" fmla="*/ 72333 h 433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33992">
                  <a:moveTo>
                    <a:pt x="0" y="72333"/>
                  </a:moveTo>
                  <a:cubicBezTo>
                    <a:pt x="0" y="32385"/>
                    <a:pt x="32385" y="0"/>
                    <a:pt x="72333" y="0"/>
                  </a:cubicBezTo>
                  <a:lnTo>
                    <a:pt x="2248790" y="0"/>
                  </a:lnTo>
                  <a:cubicBezTo>
                    <a:pt x="2288738" y="0"/>
                    <a:pt x="2321123" y="32385"/>
                    <a:pt x="2321123" y="72333"/>
                  </a:cubicBezTo>
                  <a:lnTo>
                    <a:pt x="2321123" y="361659"/>
                  </a:lnTo>
                  <a:cubicBezTo>
                    <a:pt x="2321123" y="401607"/>
                    <a:pt x="2288738" y="433992"/>
                    <a:pt x="2248790" y="433992"/>
                  </a:cubicBezTo>
                  <a:lnTo>
                    <a:pt x="72333" y="433992"/>
                  </a:lnTo>
                  <a:cubicBezTo>
                    <a:pt x="32385" y="433992"/>
                    <a:pt x="0" y="401607"/>
                    <a:pt x="0" y="361659"/>
                  </a:cubicBezTo>
                  <a:lnTo>
                    <a:pt x="0" y="7233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666" tIns="51666" rIns="51666" bIns="51666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and winner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D33E53A-7825-4E98-8802-9A6CEFC7E213}"/>
                </a:ext>
              </a:extLst>
            </p:cNvPr>
            <p:cNvSpPr/>
            <p:nvPr/>
          </p:nvSpPr>
          <p:spPr>
            <a:xfrm>
              <a:off x="4064287" y="1400853"/>
              <a:ext cx="2321123" cy="468508"/>
            </a:xfrm>
            <a:custGeom>
              <a:avLst/>
              <a:gdLst>
                <a:gd name="connsiteX0" fmla="*/ 0 w 2321123"/>
                <a:gd name="connsiteY0" fmla="*/ 0 h 589889"/>
                <a:gd name="connsiteX1" fmla="*/ 2321123 w 2321123"/>
                <a:gd name="connsiteY1" fmla="*/ 0 h 589889"/>
                <a:gd name="connsiteX2" fmla="*/ 2321123 w 2321123"/>
                <a:gd name="connsiteY2" fmla="*/ 589889 h 589889"/>
                <a:gd name="connsiteX3" fmla="*/ 0 w 2321123"/>
                <a:gd name="connsiteY3" fmla="*/ 589889 h 589889"/>
                <a:gd name="connsiteX4" fmla="*/ 0 w 2321123"/>
                <a:gd name="connsiteY4" fmla="*/ 0 h 58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589889">
                  <a:moveTo>
                    <a:pt x="0" y="0"/>
                  </a:moveTo>
                  <a:lnTo>
                    <a:pt x="2321123" y="0"/>
                  </a:lnTo>
                  <a:lnTo>
                    <a:pt x="2321123" y="589889"/>
                  </a:lnTo>
                  <a:lnTo>
                    <a:pt x="0" y="5898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Tariff discovered: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9.0</a:t>
              </a:r>
              <a:r>
                <a:rPr lang="en-GB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INR/kWh (non-solar generation hours)</a:t>
              </a:r>
              <a:endParaRPr lang="en-US" sz="750" b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200"/>
                </a:spcAft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Winners: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Ayana Renewable</a:t>
              </a:r>
              <a:r>
                <a:rPr lang="en-GB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NTPC</a:t>
              </a:r>
              <a:endParaRPr lang="en-US" sz="75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00AA9CF-AB2F-48F0-B5C5-95FEEEB50E30}"/>
                </a:ext>
              </a:extLst>
            </p:cNvPr>
            <p:cNvSpPr/>
            <p:nvPr/>
          </p:nvSpPr>
          <p:spPr>
            <a:xfrm>
              <a:off x="4064287" y="1756336"/>
              <a:ext cx="2321123" cy="409780"/>
            </a:xfrm>
            <a:custGeom>
              <a:avLst/>
              <a:gdLst>
                <a:gd name="connsiteX0" fmla="*/ 0 w 2321123"/>
                <a:gd name="connsiteY0" fmla="*/ 68298 h 409780"/>
                <a:gd name="connsiteX1" fmla="*/ 68298 w 2321123"/>
                <a:gd name="connsiteY1" fmla="*/ 0 h 409780"/>
                <a:gd name="connsiteX2" fmla="*/ 2252825 w 2321123"/>
                <a:gd name="connsiteY2" fmla="*/ 0 h 409780"/>
                <a:gd name="connsiteX3" fmla="*/ 2321123 w 2321123"/>
                <a:gd name="connsiteY3" fmla="*/ 68298 h 409780"/>
                <a:gd name="connsiteX4" fmla="*/ 2321123 w 2321123"/>
                <a:gd name="connsiteY4" fmla="*/ 341482 h 409780"/>
                <a:gd name="connsiteX5" fmla="*/ 2252825 w 2321123"/>
                <a:gd name="connsiteY5" fmla="*/ 409780 h 409780"/>
                <a:gd name="connsiteX6" fmla="*/ 68298 w 2321123"/>
                <a:gd name="connsiteY6" fmla="*/ 409780 h 409780"/>
                <a:gd name="connsiteX7" fmla="*/ 0 w 2321123"/>
                <a:gd name="connsiteY7" fmla="*/ 341482 h 409780"/>
                <a:gd name="connsiteX8" fmla="*/ 0 w 2321123"/>
                <a:gd name="connsiteY8" fmla="*/ 68298 h 40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09780">
                  <a:moveTo>
                    <a:pt x="0" y="68298"/>
                  </a:moveTo>
                  <a:cubicBezTo>
                    <a:pt x="0" y="30578"/>
                    <a:pt x="30578" y="0"/>
                    <a:pt x="68298" y="0"/>
                  </a:cubicBezTo>
                  <a:lnTo>
                    <a:pt x="2252825" y="0"/>
                  </a:lnTo>
                  <a:cubicBezTo>
                    <a:pt x="2290545" y="0"/>
                    <a:pt x="2321123" y="30578"/>
                    <a:pt x="2321123" y="68298"/>
                  </a:cubicBezTo>
                  <a:lnTo>
                    <a:pt x="2321123" y="341482"/>
                  </a:lnTo>
                  <a:cubicBezTo>
                    <a:pt x="2321123" y="379202"/>
                    <a:pt x="2290545" y="409780"/>
                    <a:pt x="2252825" y="409780"/>
                  </a:cubicBezTo>
                  <a:lnTo>
                    <a:pt x="68298" y="409780"/>
                  </a:lnTo>
                  <a:cubicBezTo>
                    <a:pt x="30578" y="409780"/>
                    <a:pt x="0" y="379202"/>
                    <a:pt x="0" y="341482"/>
                  </a:cubicBezTo>
                  <a:lnTo>
                    <a:pt x="0" y="6829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484" tIns="50484" rIns="50484" bIns="50484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Key provisions</a:t>
              </a:r>
              <a:endParaRPr lang="en-US" sz="800" kern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147665C-B82F-4717-82E9-BDEE734EFBD4}"/>
                </a:ext>
              </a:extLst>
            </p:cNvPr>
            <p:cNvSpPr/>
            <p:nvPr/>
          </p:nvSpPr>
          <p:spPr>
            <a:xfrm>
              <a:off x="4064287" y="2201397"/>
              <a:ext cx="2321123" cy="1148462"/>
            </a:xfrm>
            <a:custGeom>
              <a:avLst/>
              <a:gdLst>
                <a:gd name="connsiteX0" fmla="*/ 0 w 2321123"/>
                <a:gd name="connsiteY0" fmla="*/ 0 h 1148462"/>
                <a:gd name="connsiteX1" fmla="*/ 2321123 w 2321123"/>
                <a:gd name="connsiteY1" fmla="*/ 0 h 1148462"/>
                <a:gd name="connsiteX2" fmla="*/ 2321123 w 2321123"/>
                <a:gd name="connsiteY2" fmla="*/ 1148462 h 1148462"/>
                <a:gd name="connsiteX3" fmla="*/ 0 w 2321123"/>
                <a:gd name="connsiteY3" fmla="*/ 1148462 h 1148462"/>
                <a:gd name="connsiteX4" fmla="*/ 0 w 2321123"/>
                <a:gd name="connsiteY4" fmla="*/ 0 h 114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1148462">
                  <a:moveTo>
                    <a:pt x="0" y="0"/>
                  </a:moveTo>
                  <a:lnTo>
                    <a:pt x="2321123" y="0"/>
                  </a:lnTo>
                  <a:lnTo>
                    <a:pt x="2321123" y="1148462"/>
                  </a:lnTo>
                  <a:lnTo>
                    <a:pt x="0" y="11484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b="1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Project location: 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Pan India; The energy generation components of the project may be multi-located and may inject power through multiple Interconnection points.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storage capacity installed shall be equal to 50% of the contracted capacity of the project.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</a:t>
              </a:r>
              <a:r>
                <a:rPr lang="en-US" sz="75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ower</a:t>
              </a:r>
              <a:r>
                <a:rPr lang="en-US" sz="750" kern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off-take: MSEDCL will buy the entire generation during solar hours and a minimum of two hours off-take period during non-solar hours.</a:t>
              </a:r>
              <a:endParaRPr lang="en-GB" sz="75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E13F12A-88A4-4650-B492-20078F70769B}"/>
                </a:ext>
              </a:extLst>
            </p:cNvPr>
            <p:cNvSpPr/>
            <p:nvPr/>
          </p:nvSpPr>
          <p:spPr>
            <a:xfrm>
              <a:off x="4064287" y="3356193"/>
              <a:ext cx="2321123" cy="421834"/>
            </a:xfrm>
            <a:custGeom>
              <a:avLst/>
              <a:gdLst>
                <a:gd name="connsiteX0" fmla="*/ 0 w 2321123"/>
                <a:gd name="connsiteY0" fmla="*/ 70307 h 421834"/>
                <a:gd name="connsiteX1" fmla="*/ 70307 w 2321123"/>
                <a:gd name="connsiteY1" fmla="*/ 0 h 421834"/>
                <a:gd name="connsiteX2" fmla="*/ 2250816 w 2321123"/>
                <a:gd name="connsiteY2" fmla="*/ 0 h 421834"/>
                <a:gd name="connsiteX3" fmla="*/ 2321123 w 2321123"/>
                <a:gd name="connsiteY3" fmla="*/ 70307 h 421834"/>
                <a:gd name="connsiteX4" fmla="*/ 2321123 w 2321123"/>
                <a:gd name="connsiteY4" fmla="*/ 351527 h 421834"/>
                <a:gd name="connsiteX5" fmla="*/ 2250816 w 2321123"/>
                <a:gd name="connsiteY5" fmla="*/ 421834 h 421834"/>
                <a:gd name="connsiteX6" fmla="*/ 70307 w 2321123"/>
                <a:gd name="connsiteY6" fmla="*/ 421834 h 421834"/>
                <a:gd name="connsiteX7" fmla="*/ 0 w 2321123"/>
                <a:gd name="connsiteY7" fmla="*/ 351527 h 421834"/>
                <a:gd name="connsiteX8" fmla="*/ 0 w 2321123"/>
                <a:gd name="connsiteY8" fmla="*/ 70307 h 421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21123" h="421834">
                  <a:moveTo>
                    <a:pt x="0" y="70307"/>
                  </a:moveTo>
                  <a:cubicBezTo>
                    <a:pt x="0" y="31478"/>
                    <a:pt x="31478" y="0"/>
                    <a:pt x="70307" y="0"/>
                  </a:cubicBezTo>
                  <a:lnTo>
                    <a:pt x="2250816" y="0"/>
                  </a:lnTo>
                  <a:cubicBezTo>
                    <a:pt x="2289645" y="0"/>
                    <a:pt x="2321123" y="31478"/>
                    <a:pt x="2321123" y="70307"/>
                  </a:cubicBezTo>
                  <a:lnTo>
                    <a:pt x="2321123" y="351527"/>
                  </a:lnTo>
                  <a:cubicBezTo>
                    <a:pt x="2321123" y="390356"/>
                    <a:pt x="2289645" y="421834"/>
                    <a:pt x="2250816" y="421834"/>
                  </a:cubicBezTo>
                  <a:lnTo>
                    <a:pt x="70307" y="421834"/>
                  </a:lnTo>
                  <a:cubicBezTo>
                    <a:pt x="31478" y="421834"/>
                    <a:pt x="0" y="390356"/>
                    <a:pt x="0" y="351527"/>
                  </a:cubicBezTo>
                  <a:lnTo>
                    <a:pt x="0" y="7030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1072" tIns="51072" rIns="51072" bIns="51072" numCol="1" spcCol="1270" anchor="ctr" anchorCtr="0">
              <a:noAutofit/>
            </a:bodyPr>
            <a:lstStyle/>
            <a:p>
              <a:pPr marL="0" lvl="0" indent="0" algn="l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800" b="1" kern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Comments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3E100E4-001E-4A94-A5EF-891B85634298}"/>
                </a:ext>
              </a:extLst>
            </p:cNvPr>
            <p:cNvSpPr/>
            <p:nvPr/>
          </p:nvSpPr>
          <p:spPr>
            <a:xfrm>
              <a:off x="4064287" y="3795411"/>
              <a:ext cx="2321123" cy="787502"/>
            </a:xfrm>
            <a:custGeom>
              <a:avLst/>
              <a:gdLst>
                <a:gd name="connsiteX0" fmla="*/ 0 w 2321123"/>
                <a:gd name="connsiteY0" fmla="*/ 0 h 787502"/>
                <a:gd name="connsiteX1" fmla="*/ 2321123 w 2321123"/>
                <a:gd name="connsiteY1" fmla="*/ 0 h 787502"/>
                <a:gd name="connsiteX2" fmla="*/ 2321123 w 2321123"/>
                <a:gd name="connsiteY2" fmla="*/ 787502 h 787502"/>
                <a:gd name="connsiteX3" fmla="*/ 0 w 2321123"/>
                <a:gd name="connsiteY3" fmla="*/ 787502 h 787502"/>
                <a:gd name="connsiteX4" fmla="*/ 0 w 2321123"/>
                <a:gd name="connsiteY4" fmla="*/ 0 h 787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1123" h="787502">
                  <a:moveTo>
                    <a:pt x="0" y="0"/>
                  </a:moveTo>
                  <a:lnTo>
                    <a:pt x="2321123" y="0"/>
                  </a:lnTo>
                  <a:lnTo>
                    <a:pt x="2321123" y="787502"/>
                  </a:lnTo>
                  <a:lnTo>
                    <a:pt x="0" y="7875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696" tIns="10160" rIns="56896" bIns="10160" numCol="1" spcCol="1270" anchor="t" anchorCtr="0">
              <a:noAutofit/>
            </a:bodyPr>
            <a:lstStyle/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MSEDCL has fixed the tariff for solar generation hours at INR 2.42/ kWh. 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Solar, wind, hydro/ hydro pumped storage plants or their combination, along with any commercially established energy storage technology, are eligible for this project.</a:t>
              </a:r>
            </a:p>
            <a:p>
              <a:pPr marL="57150" lvl="1" indent="-57150" defTabSz="333375">
                <a:lnSpc>
                  <a:spcPct val="90000"/>
                </a:lnSpc>
                <a:spcBef>
                  <a:spcPct val="0"/>
                </a:spcBef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US" sz="750" kern="12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annual CUF declared at the time of signing the PPA should be at least 19%. </a:t>
              </a:r>
            </a:p>
          </p:txBody>
        </p:sp>
      </p:grpSp>
      <p:sp>
        <p:nvSpPr>
          <p:cNvPr id="87" name="Google Shape;105;p30">
            <a:extLst>
              <a:ext uri="{FF2B5EF4-FFF2-40B4-BE49-F238E27FC236}">
                <a16:creationId xmlns:a16="http://schemas.microsoft.com/office/drawing/2014/main" id="{DF74D40E-6384-4B0D-92B2-9EA465FF36C5}"/>
              </a:ext>
            </a:extLst>
          </p:cNvPr>
          <p:cNvSpPr/>
          <p:nvPr/>
        </p:nvSpPr>
        <p:spPr>
          <a:xfrm>
            <a:off x="2502571" y="3117416"/>
            <a:ext cx="582875" cy="239776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Google Shape;111;p30">
            <a:extLst>
              <a:ext uri="{FF2B5EF4-FFF2-40B4-BE49-F238E27FC236}">
                <a16:creationId xmlns:a16="http://schemas.microsoft.com/office/drawing/2014/main" id="{DF9D698B-CCEA-42E0-858F-2BF3CBBB894D}"/>
              </a:ext>
            </a:extLst>
          </p:cNvPr>
          <p:cNvSpPr/>
          <p:nvPr/>
        </p:nvSpPr>
        <p:spPr>
          <a:xfrm>
            <a:off x="3096667" y="3095912"/>
            <a:ext cx="358988" cy="289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US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3.69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1" name="Google Shape;105;p30">
            <a:extLst>
              <a:ext uri="{FF2B5EF4-FFF2-40B4-BE49-F238E27FC236}">
                <a16:creationId xmlns:a16="http://schemas.microsoft.com/office/drawing/2014/main" id="{652FAD0A-1763-4049-97E9-6273CD8F87D3}"/>
              </a:ext>
            </a:extLst>
          </p:cNvPr>
          <p:cNvSpPr/>
          <p:nvPr/>
        </p:nvSpPr>
        <p:spPr>
          <a:xfrm>
            <a:off x="2499465" y="2365896"/>
            <a:ext cx="337863" cy="281257"/>
          </a:xfrm>
          <a:prstGeom prst="rect">
            <a:avLst/>
          </a:prstGeom>
          <a:solidFill>
            <a:srgbClr val="575756"/>
          </a:solidFill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</a:pPr>
            <a:endParaRPr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111;p30">
            <a:extLst>
              <a:ext uri="{FF2B5EF4-FFF2-40B4-BE49-F238E27FC236}">
                <a16:creationId xmlns:a16="http://schemas.microsoft.com/office/drawing/2014/main" id="{83EB4C24-2C0E-4893-A04C-9787C1CAA3E5}"/>
              </a:ext>
            </a:extLst>
          </p:cNvPr>
          <p:cNvSpPr/>
          <p:nvPr/>
        </p:nvSpPr>
        <p:spPr>
          <a:xfrm>
            <a:off x="2845483" y="2368262"/>
            <a:ext cx="314099" cy="278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noAutofit/>
          </a:bodyPr>
          <a:lstStyle/>
          <a:p>
            <a:pPr algn="ctr">
              <a:lnSpc>
                <a:spcPct val="106000"/>
              </a:lnSpc>
              <a:buSzPts val="1200"/>
            </a:pPr>
            <a:r>
              <a:rPr lang="en-IN" sz="7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2.90</a:t>
            </a:r>
            <a:endParaRPr sz="7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75A7D23-6FEF-1244-8A2E-ECD1334A5C5B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58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In December 2022, </a:t>
            </a:r>
            <a:r>
              <a:rPr lang="en-U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overdue amount to power producers stood at INR 27,393 crore.</a:t>
            </a:r>
          </a:p>
          <a:p>
            <a:pPr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According to the Ministry of Power’s (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MoP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Ujwal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Assurance Yojana (UDAY) platform, </a:t>
            </a:r>
            <a:r>
              <a:rPr 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in Karnataka, Rajasthan, Haryana, Madhya Pradesh, and Uttar Pradesh topped the latest quarterly performance assessment**.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Under the 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RDSS scheme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, 173 million prepaid smart meters, 5 million DT meters and 0.2 million feeder meters have been sanctioned across 23 states (40 </a:t>
            </a:r>
            <a:r>
              <a:rPr lang="en-US" sz="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discoms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with a total approved cost of INR 1,15,493 crore.</a:t>
            </a: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lvl="0">
              <a:spcBef>
                <a:spcPts val="700"/>
              </a:spcBef>
              <a:buClr>
                <a:schemeClr val="dk1"/>
              </a:buClr>
              <a:buSzPts val="1100"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As per the performance of the power utilities report 2020-21,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pan-India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AT&amp;C losses stood at 22.32%. As reported on the UDAY portal, the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ACS-ARR gap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stood at INR 0.54/unit as of December 2022. </a:t>
            </a: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5266969A-F123-9349-BBD7-41E664211EA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71637" y="3662995"/>
            <a:ext cx="3686905" cy="496068"/>
          </a:xfrm>
          <a:prstGeom prst="rect">
            <a:avLst/>
          </a:prstGeom>
        </p:spPr>
        <p:txBody>
          <a:bodyPr>
            <a:noAutofit/>
          </a:bodyPr>
          <a:lstStyle/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UDAY portal (based on data disclosed by discoms as of 31 March 2022). </a:t>
            </a:r>
            <a:b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*Data not available for these states; values derived from 2019–20/ 2020–21 financial reports.</a:t>
            </a:r>
          </a:p>
        </p:txBody>
      </p:sp>
      <p:sp>
        <p:nvSpPr>
          <p:cNvPr id="107" name="Text Placeholder 5">
            <a:extLst>
              <a:ext uri="{FF2B5EF4-FFF2-40B4-BE49-F238E27FC236}">
                <a16:creationId xmlns:a16="http://schemas.microsoft.com/office/drawing/2014/main" id="{E41E431C-504C-5247-A3CC-6D2B3E1274D5}"/>
              </a:ext>
            </a:extLst>
          </p:cNvPr>
          <p:cNvSpPr txBox="1">
            <a:spLocks/>
          </p:cNvSpPr>
          <p:nvPr/>
        </p:nvSpPr>
        <p:spPr>
          <a:xfrm>
            <a:off x="238137" y="4299418"/>
            <a:ext cx="6119706" cy="959968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200" i="1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Reforms-based and results-linked, revamped distribution sector scheme</a:t>
            </a:r>
            <a:r>
              <a:rPr lang="en-US" sz="1200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(RDSS), approved in June 2021, aims to </a:t>
            </a:r>
            <a:r>
              <a:rPr lang="en-US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reduce AT&amp;C losses at pan-India levels to 12-15% by 2024-25, reduce ACS-ARR gap to zero by 2024-25, and develop institutional capabilities for modern </a:t>
            </a:r>
            <a:r>
              <a:rPr lang="en-US" sz="1200" b="1" dirty="0" err="1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discoms</a:t>
            </a:r>
            <a:r>
              <a:rPr lang="en-US" sz="1200" b="1" dirty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1" name="TextBox 30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20" name="Rounded Rectangle 19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28" name="Google Shape;99;p20">
            <a:extLst>
              <a:ext uri="{FF2B5EF4-FFF2-40B4-BE49-F238E27FC236}">
                <a16:creationId xmlns:a16="http://schemas.microsoft.com/office/drawing/2014/main" id="{83CABCF1-B0A5-5845-BDB5-9622FCA49F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064648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Discom payables: </a:t>
            </a:r>
            <a:r>
              <a:rPr lang="en-US" sz="1200" dirty="0" err="1">
                <a:solidFill>
                  <a:srgbClr val="009CD8"/>
                </a:solidFill>
              </a:rPr>
              <a:t>discoms</a:t>
            </a:r>
            <a:r>
              <a:rPr lang="en-US" sz="1200" dirty="0">
                <a:solidFill>
                  <a:srgbClr val="009CD8"/>
                </a:solidFill>
              </a:rPr>
              <a:t> in Karnataka, Rajasthan, Haryana, Madhya Pradesh, and Uttar Pradesh topped the </a:t>
            </a:r>
            <a:r>
              <a:rPr lang="en-US" sz="1200" dirty="0" err="1">
                <a:solidFill>
                  <a:srgbClr val="009CD8"/>
                </a:solidFill>
              </a:rPr>
              <a:t>MoP’s</a:t>
            </a:r>
            <a:r>
              <a:rPr lang="en-US" sz="1200" dirty="0">
                <a:solidFill>
                  <a:srgbClr val="009CD8"/>
                </a:solidFill>
              </a:rPr>
              <a:t> latest quarterly performance assessment </a:t>
            </a:r>
            <a:endParaRPr sz="1200" dirty="0">
              <a:solidFill>
                <a:srgbClr val="009CD8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D8BC9C6E-D25D-43B4-A3A4-1DEB1D261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512510"/>
              </p:ext>
            </p:extLst>
          </p:nvPr>
        </p:nvGraphicFramePr>
        <p:xfrm>
          <a:off x="321835" y="661376"/>
          <a:ext cx="2434210" cy="1228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6CCC7023-5671-4977-B916-3C4BE83E9389}"/>
              </a:ext>
            </a:extLst>
          </p:cNvPr>
          <p:cNvSpPr txBox="1">
            <a:spLocks/>
          </p:cNvSpPr>
          <p:nvPr/>
        </p:nvSpPr>
        <p:spPr>
          <a:xfrm>
            <a:off x="148115" y="1770695"/>
            <a:ext cx="2432083" cy="37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PRAAPTI portal (based on voluntary disclosures from power producers). </a:t>
            </a: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for Q2 FY23, Q3 FY23 (except December) is unavailable as PRAAPTI portal was under upgradation.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A9A86F3F-600C-48F3-A433-A650B5538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7974763"/>
              </p:ext>
            </p:extLst>
          </p:nvPr>
        </p:nvGraphicFramePr>
        <p:xfrm>
          <a:off x="2602577" y="661377"/>
          <a:ext cx="3686905" cy="312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DA2453B-336B-46E0-9A1D-9527A95C7356}"/>
              </a:ext>
            </a:extLst>
          </p:cNvPr>
          <p:cNvSpPr txBox="1">
            <a:spLocks/>
          </p:cNvSpPr>
          <p:nvPr/>
        </p:nvSpPr>
        <p:spPr>
          <a:xfrm>
            <a:off x="6611959" y="4674567"/>
            <a:ext cx="1787713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7938" indent="0">
              <a:buNone/>
            </a:pP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**As of September 2022.</a:t>
            </a:r>
          </a:p>
        </p:txBody>
      </p:sp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D0476C6F-B905-46F0-B1F4-90968D375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1932282"/>
              </p:ext>
            </p:extLst>
          </p:nvPr>
        </p:nvGraphicFramePr>
        <p:xfrm>
          <a:off x="313952" y="2435665"/>
          <a:ext cx="2434210" cy="145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DBBCF6BA-B830-4C1A-80AB-D563BD6D50BE}"/>
              </a:ext>
            </a:extLst>
          </p:cNvPr>
          <p:cNvSpPr txBox="1">
            <a:spLocks/>
          </p:cNvSpPr>
          <p:nvPr/>
        </p:nvSpPr>
        <p:spPr>
          <a:xfrm>
            <a:off x="148115" y="3739127"/>
            <a:ext cx="2432083" cy="373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 on performance of power utilities.</a:t>
            </a:r>
          </a:p>
        </p:txBody>
      </p:sp>
    </p:spTree>
    <p:extLst>
      <p:ext uri="{BB962C8B-B14F-4D97-AF65-F5344CB8AC3E}">
        <p14:creationId xmlns:p14="http://schemas.microsoft.com/office/powerpoint/2010/main" val="372697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151C03A-763C-6C4C-BC92-9B778800CE48}"/>
              </a:ext>
            </a:extLst>
          </p:cNvPr>
          <p:cNvSpPr/>
          <p:nvPr/>
        </p:nvSpPr>
        <p:spPr>
          <a:xfrm>
            <a:off x="6485302" y="523625"/>
            <a:ext cx="3238213" cy="4211127"/>
          </a:xfrm>
          <a:prstGeom prst="roundRect">
            <a:avLst/>
          </a:prstGeom>
          <a:solidFill>
            <a:srgbClr val="C3E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Google Shape;100;p20"/>
          <p:cNvSpPr txBox="1"/>
          <p:nvPr/>
        </p:nvSpPr>
        <p:spPr>
          <a:xfrm>
            <a:off x="6554363" y="520770"/>
            <a:ext cx="2333107" cy="4128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IN" sz="12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Takeaways &amp; Outlook</a:t>
            </a:r>
          </a:p>
          <a:p>
            <a:pPr lvl="0"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After a slight dip in peak power demand (met) in the previous quarter, in Q3 FY23, it reached a high of 205.0 GW in December 2022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(vs 183.4 GW in December 2021) with the onset of the winter season and cold waves in later part of 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  <a:hlinkClick r:id="rId3"/>
              </a:rPr>
              <a:t>December 2022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ea typeface="Open Sans"/>
                <a:cs typeface="Open Sans"/>
              </a:rPr>
              <a:t>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In energy terms, </a:t>
            </a: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</a:rPr>
              <a:t>the average monthly electricity demand (met) saw an uptick of 6.8% in Q3 FY23 (vs Q3 FY22).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In October 2022, the Central Electricity Regulatory Commission (CERC) invited stakeholders’ comments and suggestions on the 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power market pricing staff paper</a:t>
            </a:r>
            <a:r>
              <a:rPr lang="en-US" sz="800" b="1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800" dirty="0">
                <a:solidFill>
                  <a:srgbClr val="575756"/>
                </a:solidFill>
                <a:latin typeface="Open Sans"/>
                <a:ea typeface="Open Sans"/>
                <a:cs typeface="Open Sans"/>
                <a:sym typeface="Open Sans"/>
              </a:rPr>
              <a:t>CERC also extended the duration to cap the price range of MCP at INR 12/kWh till December 2022. </a:t>
            </a:r>
          </a:p>
          <a:p>
            <a:pPr>
              <a:spcBef>
                <a:spcPts val="600"/>
              </a:spcBef>
              <a:buClr>
                <a:schemeClr val="dk1"/>
              </a:buClr>
              <a:buSzPts val="1100"/>
            </a:pPr>
            <a:r>
              <a:rPr lang="en-US" sz="800" b="1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Q3 FY23, 0.49 million solar and 0.24 million non-solar RECs were traded at an average price of INR 1.0/kWh on IEX. </a:t>
            </a:r>
            <a:r>
              <a:rPr lang="en-US" sz="800" dirty="0">
                <a:solidFill>
                  <a:srgbClr val="000000">
                    <a:lumMod val="65000"/>
                    <a:lumOff val="35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In contrast, in Q2 FY23, 0.99 million solar RECs and 0.92 million non-solar RECs were traded at an average price of INR 1.033/kWh and INR 1.0/kWh on IEX, respectively. </a:t>
            </a:r>
          </a:p>
        </p:txBody>
      </p:sp>
      <p:sp>
        <p:nvSpPr>
          <p:cNvPr id="66" name="Rectangle 65"/>
          <p:cNvSpPr/>
          <p:nvPr/>
        </p:nvSpPr>
        <p:spPr>
          <a:xfrm rot="16200000">
            <a:off x="9082410" y="-91649"/>
            <a:ext cx="249623" cy="815252"/>
          </a:xfrm>
          <a:prstGeom prst="rect">
            <a:avLst/>
          </a:prstGeom>
          <a:solidFill>
            <a:srgbClr val="009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7" name="TextBox 66"/>
          <p:cNvSpPr txBox="1"/>
          <p:nvPr/>
        </p:nvSpPr>
        <p:spPr>
          <a:xfrm>
            <a:off x="8821030" y="208255"/>
            <a:ext cx="2615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8284057" y="4779402"/>
            <a:ext cx="715926" cy="418214"/>
            <a:chOff x="8284057" y="4779402"/>
            <a:chExt cx="715926" cy="418214"/>
          </a:xfrm>
        </p:grpSpPr>
        <p:sp>
          <p:nvSpPr>
            <p:cNvPr id="46" name="Rounded Rectangle 45"/>
            <p:cNvSpPr/>
            <p:nvPr/>
          </p:nvSpPr>
          <p:spPr>
            <a:xfrm>
              <a:off x="8331958" y="4779402"/>
              <a:ext cx="614149" cy="418214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8284057" y="4879531"/>
              <a:ext cx="715926" cy="263969"/>
              <a:chOff x="1376812" y="1471708"/>
              <a:chExt cx="715926" cy="26396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376812" y="1535622"/>
                <a:ext cx="715926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700" b="1" dirty="0">
                    <a:solidFill>
                      <a:srgbClr val="575756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cef.ceew.in</a:t>
                </a: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1504037" y="1471708"/>
                <a:ext cx="436340" cy="63914"/>
                <a:chOff x="973747" y="978085"/>
                <a:chExt cx="436340" cy="63914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1349029" y="978085"/>
                  <a:ext cx="61058" cy="61059"/>
                </a:xfrm>
                <a:prstGeom prst="ellipse">
                  <a:avLst/>
                </a:prstGeom>
                <a:solidFill>
                  <a:srgbClr val="0A9FD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1084312" y="980940"/>
                  <a:ext cx="61058" cy="61059"/>
                </a:xfrm>
                <a:prstGeom prst="ellipse">
                  <a:avLst/>
                </a:prstGeom>
                <a:solidFill>
                  <a:srgbClr val="87BD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973747" y="980940"/>
                  <a:ext cx="61058" cy="61059"/>
                </a:xfrm>
                <a:prstGeom prst="ellipse">
                  <a:avLst/>
                </a:prstGeom>
                <a:solidFill>
                  <a:srgbClr val="EA581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dirty="0"/>
                </a:p>
              </p:txBody>
            </p:sp>
          </p:grpSp>
        </p:grpSp>
      </p:grpSp>
      <p:sp>
        <p:nvSpPr>
          <p:cNvPr id="33" name="Google Shape;99;p20">
            <a:extLst>
              <a:ext uri="{FF2B5EF4-FFF2-40B4-BE49-F238E27FC236}">
                <a16:creationId xmlns:a16="http://schemas.microsoft.com/office/drawing/2014/main" id="{F043AC4B-7DF4-4E4F-B890-A812CCFFA2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199" y="124721"/>
            <a:ext cx="8233145" cy="4815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1200" dirty="0">
                <a:solidFill>
                  <a:srgbClr val="575756"/>
                </a:solidFill>
              </a:rPr>
              <a:t>Power markets: </a:t>
            </a:r>
            <a:r>
              <a:rPr lang="en-US" sz="1200" dirty="0">
                <a:solidFill>
                  <a:srgbClr val="009CD8"/>
                </a:solidFill>
              </a:rPr>
              <a:t>Q3 FY23 witnessed a hike in peak power demand; October witnessed the highest single-day participants in GTAM </a:t>
            </a:r>
            <a:endParaRPr sz="1200" dirty="0">
              <a:solidFill>
                <a:srgbClr val="009CD8"/>
              </a:solidFill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BB830A9-A7F9-48DB-9CF5-00AE592938ED}"/>
              </a:ext>
            </a:extLst>
          </p:cNvPr>
          <p:cNvSpPr txBox="1">
            <a:spLocks/>
          </p:cNvSpPr>
          <p:nvPr/>
        </p:nvSpPr>
        <p:spPr>
          <a:xfrm>
            <a:off x="166759" y="2086787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CEA.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5C15AFA7-A56C-40CD-AE80-67961C6B1B8C}"/>
              </a:ext>
            </a:extLst>
          </p:cNvPr>
          <p:cNvSpPr txBox="1">
            <a:spLocks/>
          </p:cNvSpPr>
          <p:nvPr/>
        </p:nvSpPr>
        <p:spPr>
          <a:xfrm>
            <a:off x="3371152" y="2086043"/>
            <a:ext cx="2830590" cy="328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Indian Energy Exchange (IEX). *Day-ahead contingency.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815C9D4-3299-420E-9C48-49B18EA40758}"/>
              </a:ext>
            </a:extLst>
          </p:cNvPr>
          <p:cNvSpPr txBox="1">
            <a:spLocks/>
          </p:cNvSpPr>
          <p:nvPr/>
        </p:nvSpPr>
        <p:spPr>
          <a:xfrm>
            <a:off x="166760" y="2338081"/>
            <a:ext cx="3193866" cy="480741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1000"/>
              </a:spcAft>
            </a:pP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 demand met in Q3 FY23 increased compared to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 FY23 with the onset of winters leading to the use of heating appliances. In terms of electricity demand met, there was an uptick of 6.8% vs that of Q3 FY22.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B69803B6-05C8-44EC-87B0-0C27E8C5A812}"/>
              </a:ext>
            </a:extLst>
          </p:cNvPr>
          <p:cNvSpPr txBox="1">
            <a:spLocks/>
          </p:cNvSpPr>
          <p:nvPr/>
        </p:nvSpPr>
        <p:spPr>
          <a:xfrm>
            <a:off x="3395563" y="2341716"/>
            <a:ext cx="3034322" cy="49243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Volumes traded in the </a:t>
            </a:r>
            <a:r>
              <a:rPr lang="en-GB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term–ahead market (GTAM) remained flat in Q3 FY23 (vs Q3 FY22). It witnessed the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highest number of single-day participants at 621 on 9 October 2022.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MCP has declined compared to Q2 FY23 levels.  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F24ED410-C888-40CD-BBB3-C4F19E75F57A}"/>
              </a:ext>
            </a:extLst>
          </p:cNvPr>
          <p:cNvSpPr txBox="1">
            <a:spLocks/>
          </p:cNvSpPr>
          <p:nvPr/>
        </p:nvSpPr>
        <p:spPr>
          <a:xfrm>
            <a:off x="166759" y="433502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37BEB947-1CAF-410F-A32C-D14DC5AD8FE5}"/>
              </a:ext>
            </a:extLst>
          </p:cNvPr>
          <p:cNvSpPr txBox="1">
            <a:spLocks/>
          </p:cNvSpPr>
          <p:nvPr/>
        </p:nvSpPr>
        <p:spPr>
          <a:xfrm>
            <a:off x="3372079" y="4322282"/>
            <a:ext cx="1182845" cy="31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●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○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Open Sans"/>
              <a:buChar char="■"/>
              <a:defRPr sz="2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01600" indent="0">
              <a:buFont typeface="Open Sans"/>
              <a:buNone/>
            </a:pPr>
            <a:r>
              <a:rPr lang="en-US" sz="700" i="1" dirty="0">
                <a:solidFill>
                  <a:srgbClr val="0A9FD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700" i="1" dirty="0">
                <a:solidFill>
                  <a:schemeClr val="accent6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IEX.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47FA253D-AE2A-4558-850F-399601917988}"/>
              </a:ext>
            </a:extLst>
          </p:cNvPr>
          <p:cNvSpPr txBox="1">
            <a:spLocks/>
          </p:cNvSpPr>
          <p:nvPr/>
        </p:nvSpPr>
        <p:spPr>
          <a:xfrm>
            <a:off x="170125" y="4586176"/>
            <a:ext cx="3193866" cy="484055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Continued high spot coal prices and supply-side constraints led to the higher average clearing price in the day-ahead market (DAM). </a:t>
            </a:r>
            <a:r>
              <a:rPr lang="en-GB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However, </a:t>
            </a: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MCP has declined compared to Q2 FY23 but remained on the higher side compared to Q2 FY22 (except October 2021).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E1C03136-FF83-45B3-960C-DCD00DE60661}"/>
              </a:ext>
            </a:extLst>
          </p:cNvPr>
          <p:cNvSpPr txBox="1">
            <a:spLocks/>
          </p:cNvSpPr>
          <p:nvPr/>
        </p:nvSpPr>
        <p:spPr>
          <a:xfrm>
            <a:off x="3386687" y="4586176"/>
            <a:ext cx="3170205" cy="604642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lIns="91440" tIns="45720" rIns="91440" bIns="45720"/>
          <a:lstStyle>
            <a:lvl1pPr marL="0" indent="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defRPr lang="en-US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4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2pPr>
            <a:lvl3pPr marL="36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3pPr>
            <a:lvl4pPr marL="540000" indent="-180000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•"/>
              <a:defRPr lang="en-US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4pPr>
            <a:lvl5pPr marL="720000" indent="-179388" algn="l" defTabSz="957263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charset="0"/>
              <a:buChar char="‒"/>
              <a:defRPr lang="en-GB" sz="1200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5pPr>
            <a:lvl6pPr marL="90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•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859512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Font typeface="Arial" pitchFamily="34" charset="0"/>
              <a:buChar char="‒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Real-time market (RTM) achieved a cumulative trade of 5435 MU in Q3 FY23, increasing 13% compared to Q3 FY22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Increasing volumes indicate the growing reliance of </a:t>
            </a:r>
            <a:r>
              <a:rPr 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discoms</a:t>
            </a:r>
            <a:r>
              <a: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industries on RTM to achieve demand-supply balancing in real time efficiently.</a:t>
            </a:r>
            <a:endParaRPr 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05DB921E-1AAD-4851-B53C-2885D81E20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9226522"/>
              </p:ext>
            </p:extLst>
          </p:nvPr>
        </p:nvGraphicFramePr>
        <p:xfrm>
          <a:off x="3363991" y="595068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5275EC34-57D6-446F-A805-AC950DD2B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352479"/>
              </p:ext>
            </p:extLst>
          </p:nvPr>
        </p:nvGraphicFramePr>
        <p:xfrm>
          <a:off x="3437404" y="2816387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F1836163-23E8-48FD-A1C1-61EF5DE123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084355"/>
              </p:ext>
            </p:extLst>
          </p:nvPr>
        </p:nvGraphicFramePr>
        <p:xfrm>
          <a:off x="166760" y="601326"/>
          <a:ext cx="3450500" cy="1616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6B948561-4208-44BB-9B84-4FCA786367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6143394"/>
              </p:ext>
            </p:extLst>
          </p:nvPr>
        </p:nvGraphicFramePr>
        <p:xfrm>
          <a:off x="241746" y="2853676"/>
          <a:ext cx="2988553" cy="164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4933442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uy9cPoXIka_xjt35BcYNw"/>
</p:tagLst>
</file>

<file path=ppt/theme/theme1.xml><?xml version="1.0" encoding="utf-8"?>
<a:theme xmlns:a="http://schemas.openxmlformats.org/drawingml/2006/main" name="Mercutio template">
  <a:themeElements>
    <a:clrScheme name="Custom 9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5AFDC"/>
      </a:accent1>
      <a:accent2>
        <a:srgbClr val="1D98C7"/>
      </a:accent2>
      <a:accent3>
        <a:srgbClr val="ED9E46"/>
      </a:accent3>
      <a:accent4>
        <a:srgbClr val="FFC800"/>
      </a:accent4>
      <a:accent5>
        <a:srgbClr val="CCCCCC"/>
      </a:accent5>
      <a:accent6>
        <a:srgbClr val="EFEFEF"/>
      </a:accent6>
      <a:hlink>
        <a:srgbClr val="666666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96642</TotalTime>
  <Words>6262</Words>
  <Application>Microsoft Office PowerPoint</Application>
  <PresentationFormat>On-screen Show (16:9)</PresentationFormat>
  <Paragraphs>925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Montserrat</vt:lpstr>
      <vt:lpstr>Montserrat Alternates Black</vt:lpstr>
      <vt:lpstr>Arial</vt:lpstr>
      <vt:lpstr>Calibri</vt:lpstr>
      <vt:lpstr>Open Sans</vt:lpstr>
      <vt:lpstr>Times New Roman</vt:lpstr>
      <vt:lpstr>Mercutio template</vt:lpstr>
      <vt:lpstr>CEEW-CEF Market Handbook Q3 2022-23</vt:lpstr>
      <vt:lpstr>CEEW-CEF Market Handbook</vt:lpstr>
      <vt:lpstr>Contents</vt:lpstr>
      <vt:lpstr>Generation capacity: net generation capacity addition dominated by RE; total installed capacity stood at 410 GW</vt:lpstr>
      <vt:lpstr>Energy mix: the share of RE rose significantly; on the other hand, the share of hydro declined </vt:lpstr>
      <vt:lpstr>Coal phase-out: no new coal capacity was added in Q3 FY23; the share of conventional generation in the PFC/REC loan book remained at 47% in Q2 FY23 </vt:lpstr>
      <vt:lpstr>RE auctions: MSEDCL’s solar and non-solar generating hour bid concluded; NTPC concluded its first standalone ESS bid</vt:lpstr>
      <vt:lpstr>Discom payables: discoms in Karnataka, Rajasthan, Haryana, Madhya Pradesh, and Uttar Pradesh topped the MoP’s latest quarterly performance assessment </vt:lpstr>
      <vt:lpstr>Power markets: Q3 FY23 witnessed a hike in peak power demand; October witnessed the highest single-day participants in GTAM </vt:lpstr>
      <vt:lpstr>Policy and regulatory developments: MNRE issued the draft repowering policy for wind projects and the National Bioenergy Programme with a budget outlay of INR 858 crore</vt:lpstr>
      <vt:lpstr>Renewable energy finance: market concentration in RE auctions saw an uptick in Q3 FY23; green hydrogen company Hygenco received an INR 210 crore investment</vt:lpstr>
      <vt:lpstr>Renewable energy finance: most RE stocks trended downwards  </vt:lpstr>
      <vt:lpstr>Renewable energy finance: MoF approved the sovereign green bonds framework; another hike in the repo rate this quarter</vt:lpstr>
      <vt:lpstr>PowerPoint Presentation</vt:lpstr>
      <vt:lpstr>PowerPoint Presentation</vt:lpstr>
      <vt:lpstr>Thank you</vt:lpstr>
      <vt:lpstr>Annexure I: Green bond issuances</vt:lpstr>
      <vt:lpstr>PowerPoint Presentation</vt:lpstr>
      <vt:lpstr>PowerPoint Presentation</vt:lpstr>
      <vt:lpstr>About us: CEEW is among Asia’s leading policy research institutions</vt:lpstr>
      <vt:lpstr>CEEW Centre for Energy Finance</vt:lpstr>
      <vt:lpstr>Our recent publications, dashboards and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CEF Market Handbook Q1 2020-21</dc:title>
  <dc:creator>user</dc:creator>
  <cp:lastModifiedBy>Ruchita Shah</cp:lastModifiedBy>
  <cp:revision>4040</cp:revision>
  <dcterms:modified xsi:type="dcterms:W3CDTF">2023-02-06T10:17:51Z</dcterms:modified>
</cp:coreProperties>
</file>