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3.xml" ContentType="application/vnd.openxmlformats-officedocument.drawingml.chart+xml"/>
  <Override PartName="/ppt/drawings/drawing2.xml" ContentType="application/vnd.openxmlformats-officedocument.drawingml.chartshapes+xml"/>
  <Override PartName="/ppt/notesSlides/notesSlide12.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3.xml" ContentType="application/vnd.openxmlformats-officedocument.drawingml.chartshapes+xml"/>
  <Override PartName="/ppt/notesSlides/notesSlide13.xml" ContentType="application/vnd.openxmlformats-officedocument.presentationml.notesSl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4.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5" r:id="rId1"/>
  </p:sldMasterIdLst>
  <p:notesMasterIdLst>
    <p:notesMasterId r:id="rId24"/>
  </p:notesMasterIdLst>
  <p:sldIdLst>
    <p:sldId id="256" r:id="rId2"/>
    <p:sldId id="295" r:id="rId3"/>
    <p:sldId id="307" r:id="rId4"/>
    <p:sldId id="294" r:id="rId5"/>
    <p:sldId id="290" r:id="rId6"/>
    <p:sldId id="291" r:id="rId7"/>
    <p:sldId id="292" r:id="rId8"/>
    <p:sldId id="293" r:id="rId9"/>
    <p:sldId id="296" r:id="rId10"/>
    <p:sldId id="297" r:id="rId11"/>
    <p:sldId id="298" r:id="rId12"/>
    <p:sldId id="288" r:id="rId13"/>
    <p:sldId id="299" r:id="rId14"/>
    <p:sldId id="289" r:id="rId15"/>
    <p:sldId id="300" r:id="rId16"/>
    <p:sldId id="312" r:id="rId17"/>
    <p:sldId id="301" r:id="rId18"/>
    <p:sldId id="309" r:id="rId19"/>
    <p:sldId id="310" r:id="rId20"/>
    <p:sldId id="306" r:id="rId21"/>
    <p:sldId id="273" r:id="rId22"/>
    <p:sldId id="311" r:id="rId23"/>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Montserrat" panose="020B0604020202020204" charset="0"/>
      <p:regular r:id="rId29"/>
      <p:bold r:id="rId30"/>
      <p:italic r:id="rId31"/>
      <p:boldItalic r:id="rId32"/>
    </p:embeddedFont>
    <p:embeddedFont>
      <p:font typeface="Montserrat Alternates Black" panose="020B0604020202020204" charset="0"/>
      <p:bold r:id="rId33"/>
      <p:italic r:id="rId34"/>
      <p:boldItalic r:id="rId35"/>
    </p:embeddedFont>
    <p:embeddedFont>
      <p:font typeface="Open Sans" panose="020B060402020202020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3" userDrawn="1">
          <p15:clr>
            <a:srgbClr val="A4A3A4"/>
          </p15:clr>
        </p15:guide>
        <p15:guide id="2" pos="3742" userDrawn="1">
          <p15:clr>
            <a:srgbClr val="A4A3A4"/>
          </p15:clr>
        </p15:guide>
        <p15:guide id="3" orient="horz" pos="2867" userDrawn="1">
          <p15:clr>
            <a:srgbClr val="A4A3A4"/>
          </p15:clr>
        </p15:guide>
        <p15:guide id="4" orient="horz" pos="29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agan Sidhu" initials="GS" lastIdx="36" clrIdx="6">
    <p:extLst>
      <p:ext uri="{19B8F6BF-5375-455C-9EA6-DF929625EA0E}">
        <p15:presenceInfo xmlns:p15="http://schemas.microsoft.com/office/powerpoint/2012/main" userId="Gagan Sidhu" providerId="None"/>
      </p:ext>
    </p:extLst>
  </p:cmAuthor>
  <p:cmAuthor id="1" name="Karan KOCHHAR" initials="KK" lastIdx="4" clrIdx="0">
    <p:extLst>
      <p:ext uri="{19B8F6BF-5375-455C-9EA6-DF929625EA0E}">
        <p15:presenceInfo xmlns:p15="http://schemas.microsoft.com/office/powerpoint/2012/main" userId="S::karan.kochhar@sciencespo.fr::a2319d07-58c5-4372-b9c5-4b2a0bf2e7e7" providerId="AD"/>
      </p:ext>
    </p:extLst>
  </p:cmAuthor>
  <p:cmAuthor id="8" name="Vaibhav Pratap Singh" initials="VPS" lastIdx="19" clrIdx="7">
    <p:extLst>
      <p:ext uri="{19B8F6BF-5375-455C-9EA6-DF929625EA0E}">
        <p15:presenceInfo xmlns:p15="http://schemas.microsoft.com/office/powerpoint/2012/main" userId="Vaibhav Pratap Singh" providerId="None"/>
      </p:ext>
    </p:extLst>
  </p:cmAuthor>
  <p:cmAuthor id="2" name="Nikhil Sharma" initials="NS" lastIdx="122" clrIdx="1">
    <p:extLst>
      <p:ext uri="{19B8F6BF-5375-455C-9EA6-DF929625EA0E}">
        <p15:presenceInfo xmlns:p15="http://schemas.microsoft.com/office/powerpoint/2012/main" userId="de5b72ed28523274" providerId="Windows Live"/>
      </p:ext>
    </p:extLst>
  </p:cmAuthor>
  <p:cmAuthor id="3" name="Gagan" initials="GS" lastIdx="57" clrIdx="2">
    <p:extLst>
      <p:ext uri="{19B8F6BF-5375-455C-9EA6-DF929625EA0E}">
        <p15:presenceInfo xmlns:p15="http://schemas.microsoft.com/office/powerpoint/2012/main" userId="Gagan" providerId="None"/>
      </p:ext>
    </p:extLst>
  </p:cmAuthor>
  <p:cmAuthor id="4" name="Ruchita Shah" initials="RS" lastIdx="35" clrIdx="3">
    <p:extLst>
      <p:ext uri="{19B8F6BF-5375-455C-9EA6-DF929625EA0E}">
        <p15:presenceInfo xmlns:p15="http://schemas.microsoft.com/office/powerpoint/2012/main" userId="30e7d77e4c3ed510" providerId="Windows Live"/>
      </p:ext>
    </p:extLst>
  </p:cmAuthor>
  <p:cmAuthor id="5" name="Rishabh Jain" initials="RJ" lastIdx="22" clrIdx="4">
    <p:extLst>
      <p:ext uri="{19B8F6BF-5375-455C-9EA6-DF929625EA0E}">
        <p15:presenceInfo xmlns:p15="http://schemas.microsoft.com/office/powerpoint/2012/main" userId="Rishabh Jain" providerId="None"/>
      </p:ext>
    </p:extLst>
  </p:cmAuthor>
  <p:cmAuthor id="6" name="Ruchita Shah" initials="U1" lastIdx="88" clrIdx="5">
    <p:extLst>
      <p:ext uri="{19B8F6BF-5375-455C-9EA6-DF929625EA0E}">
        <p15:presenceInfo xmlns:p15="http://schemas.microsoft.com/office/powerpoint/2012/main" userId="15c7d9e0046a23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9D9D9C"/>
    <a:srgbClr val="C3E5F5"/>
    <a:srgbClr val="009CD8"/>
    <a:srgbClr val="D5D7DC"/>
    <a:srgbClr val="45AFDC"/>
    <a:srgbClr val="575756"/>
    <a:srgbClr val="87BD41"/>
    <a:srgbClr val="EA5813"/>
    <a:srgbClr val="71C9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46D0CE-00F5-4CA8-8A96-05B901224D37}">
  <a:tblStyle styleId="{5F46D0CE-00F5-4CA8-8A96-05B901224D3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17" autoAdjust="0"/>
    <p:restoredTop sz="96197" autoAdjust="0"/>
  </p:normalViewPr>
  <p:slideViewPr>
    <p:cSldViewPr snapToGrid="0">
      <p:cViewPr>
        <p:scale>
          <a:sx n="90" d="100"/>
          <a:sy n="90" d="100"/>
        </p:scale>
        <p:origin x="660" y="-156"/>
      </p:cViewPr>
      <p:guideLst>
        <p:guide orient="horz" pos="123"/>
        <p:guide pos="3742"/>
        <p:guide orient="horz" pos="2867"/>
        <p:guide orient="horz" pos="2981"/>
      </p:guideLst>
    </p:cSldViewPr>
  </p:slideViewPr>
  <p:outlineViewPr>
    <p:cViewPr>
      <p:scale>
        <a:sx n="33" d="100"/>
        <a:sy n="33" d="100"/>
      </p:scale>
      <p:origin x="0" y="0"/>
    </p:cViewPr>
  </p:outlineViewPr>
  <p:notesTextViewPr>
    <p:cViewPr>
      <p:scale>
        <a:sx n="120" d="100"/>
        <a:sy n="120" d="100"/>
      </p:scale>
      <p:origin x="0" y="0"/>
    </p:cViewPr>
  </p:notesTextViewPr>
  <p:sorterViewPr>
    <p:cViewPr>
      <p:scale>
        <a:sx n="80" d="100"/>
        <a:sy n="80" d="100"/>
      </p:scale>
      <p:origin x="0" y="0"/>
    </p:cViewPr>
  </p:sorter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Installed capacity mix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(GW)</a:t>
            </a:r>
          </a:p>
        </c:rich>
      </c:tx>
      <c:layout>
        <c:manualLayout>
          <c:xMode val="edge"/>
          <c:yMode val="edge"/>
          <c:x val="2.0626691755670479E-3"/>
          <c:y val="5.3427882455293063E-3"/>
        </c:manualLayout>
      </c:layout>
      <c:overlay val="0"/>
      <c:spPr>
        <a:noFill/>
        <a:ln>
          <a:noFill/>
        </a:ln>
        <a:effectLst/>
      </c:spPr>
    </c:title>
    <c:autoTitleDeleted val="0"/>
    <c:plotArea>
      <c:layout>
        <c:manualLayout>
          <c:layoutTarget val="inner"/>
          <c:xMode val="edge"/>
          <c:yMode val="edge"/>
          <c:x val="5.1987125225483197E-2"/>
          <c:y val="0.12765519748123294"/>
          <c:w val="0.93753316757793503"/>
          <c:h val="0.72907267706505086"/>
        </c:manualLayout>
      </c:layout>
      <c:barChart>
        <c:barDir val="col"/>
        <c:grouping val="percentStacked"/>
        <c:varyColors val="0"/>
        <c:ser>
          <c:idx val="0"/>
          <c:order val="0"/>
          <c:tx>
            <c:strRef>
              <c:f>Sheet1!$B$1</c:f>
              <c:strCache>
                <c:ptCount val="1"/>
                <c:pt idx="0">
                  <c:v>Coal/Lignite</c:v>
                </c:pt>
              </c:strCache>
            </c:strRef>
          </c:tx>
          <c:spPr>
            <a:solidFill>
              <a:srgbClr val="009CD8"/>
            </a:solidFill>
            <a:ln>
              <a:noFill/>
            </a:ln>
            <a:effectLst/>
          </c:spPr>
          <c:invertIfNegative val="0"/>
          <c:dLbls>
            <c:dLbl>
              <c:idx val="0"/>
              <c:tx>
                <c:rich>
                  <a:bodyPr/>
                  <a:lstStyle/>
                  <a:p>
                    <a:fld id="{64EA8086-FBEF-3749-97AC-0F545D306E23}" type="CELLRANGE">
                      <a:rPr lang="en-US">
                        <a:solidFill>
                          <a:schemeClr val="bg1"/>
                        </a:solidFill>
                      </a:rPr>
                      <a:pPr/>
                      <a:t>[CELLRANGE]</a:t>
                    </a:fld>
                    <a:endParaRPr lang="en-US" baseline="0" dirty="0">
                      <a:solidFill>
                        <a:schemeClr val="bg1"/>
                      </a:solidFill>
                    </a:endParaRPr>
                  </a:p>
                  <a:p>
                    <a:fld id="{1443A2B0-9A40-8443-94C3-CD578F88D498}"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CFCD-47F9-B7F4-24F7C4B9914C}"/>
                </c:ext>
              </c:extLst>
            </c:dLbl>
            <c:dLbl>
              <c:idx val="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6DDEDF1-C41B-E243-998F-F4D1EBA7FE2D}"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7E44B9E-6BE0-744D-A4B8-10F9499CEC83}"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CFCD-47F9-B7F4-24F7C4B9914C}"/>
                </c:ext>
              </c:extLst>
            </c:dLbl>
            <c:dLbl>
              <c:idx val="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7D5E220-FD10-B44A-AD33-EDB52F5A5E6F}"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FD289BF-8A6C-8D40-9D84-24B0BE3913F0}"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CFCD-47F9-B7F4-24F7C4B9914C}"/>
                </c:ext>
              </c:extLst>
            </c:dLbl>
            <c:dLbl>
              <c:idx val="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28E1C1B1-DFC1-FA4E-BD1A-D45C8A1DAB12}"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B9C27F9F-07D5-AB4C-864C-4343AA221FD5}"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CFCD-47F9-B7F4-24F7C4B9914C}"/>
                </c:ext>
              </c:extLst>
            </c:dLbl>
            <c:dLbl>
              <c:idx val="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5B88810-8BD6-B045-A753-15B043917B9F}"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D713A6A-4321-EA44-92FB-BB2730454190}"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CFCD-47F9-B7F4-24F7C4B9914C}"/>
                </c:ext>
              </c:extLst>
            </c:dLbl>
            <c:dLbl>
              <c:idx val="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4F7C0B2-9F2D-FA4F-BEFF-3D1729EAE021}"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A10E9AE7-8405-0545-8661-2B9FEF559B42}"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CFCD-47F9-B7F4-24F7C4B9914C}"/>
                </c:ext>
              </c:extLst>
            </c:dLbl>
            <c:dLbl>
              <c:idx val="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A5AE087-35F6-0E47-A8A0-DC399ABE81EC}"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776A8AD-13E0-824B-8FDF-ADC432FC85E9}"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CFCD-47F9-B7F4-24F7C4B9914C}"/>
                </c:ext>
              </c:extLst>
            </c:dLbl>
            <c:dLbl>
              <c:idx val="7"/>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70BA899-6477-2741-A223-11AEA6071B5D}"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40A7C65-42DD-7C47-A8CB-58135E168631}"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CFCD-47F9-B7F4-24F7C4B9914C}"/>
                </c:ext>
              </c:extLst>
            </c:dLbl>
            <c:dLbl>
              <c:idx val="8"/>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98211FA-11C5-7546-B685-29739630F4F3}"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1D0AA0C-3079-F84E-B110-7A62CE427119}"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8-CFCD-47F9-B7F4-24F7C4B9914C}"/>
                </c:ext>
              </c:extLst>
            </c:dLbl>
            <c:dLbl>
              <c:idx val="9"/>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BDB180E-2397-5B47-AA31-0678937554DD}"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8095CC1-4A35-2B4B-9430-AD807C115B7C}"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CFCD-47F9-B7F4-24F7C4B9914C}"/>
                </c:ext>
              </c:extLst>
            </c:dLbl>
            <c:dLbl>
              <c:idx val="10"/>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4F03AC1-462E-D34E-B250-B51759BFD030}"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0CC9691-F65D-DD4A-BA7C-F7B10FCE394D}"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A-CFCD-47F9-B7F4-24F7C4B9914C}"/>
                </c:ext>
              </c:extLst>
            </c:dLbl>
            <c:dLbl>
              <c:idx val="1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D14062A-71DD-CF40-AADB-07EC9A45E43E}"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0F1712C-B31B-B045-9715-428778AA07DC}"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CFCD-47F9-B7F4-24F7C4B9914C}"/>
                </c:ext>
              </c:extLst>
            </c:dLbl>
            <c:dLbl>
              <c:idx val="1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BFB6CC2-B17A-8944-8F23-E638B2BBB897}"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8EF8B80-5FCC-2943-8990-87F6B59794F9}"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C-CFCD-47F9-B7F4-24F7C4B9914C}"/>
                </c:ext>
              </c:extLst>
            </c:dLbl>
            <c:dLbl>
              <c:idx val="1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438C7FE-F043-1C4F-BF9E-93FF40FA57F1}"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BEB5314-C5A0-634E-B0FE-F9FBE1CBB6D8}"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CFCD-47F9-B7F4-24F7C4B9914C}"/>
                </c:ext>
              </c:extLst>
            </c:dLbl>
            <c:dLbl>
              <c:idx val="1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0B58381-C327-B846-A725-B1BF99ACA28A}"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AB5ECBD-A478-5242-8A7E-8B7414FCA260}"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E-CFCD-47F9-B7F4-24F7C4B9914C}"/>
                </c:ext>
              </c:extLst>
            </c:dLbl>
            <c:dLbl>
              <c:idx val="15"/>
              <c:tx>
                <c:rich>
                  <a:bodyPr rot="0" spcFirstLastPara="1" vertOverflow="ellipsis" vert="horz" wrap="square" lIns="38100" tIns="19050" rIns="38100" bIns="19050" anchor="ctr" anchorCtr="1">
                    <a:no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dirty="0">
                        <a:solidFill>
                          <a:schemeClr val="bg1"/>
                        </a:solidFill>
                      </a:rPr>
                      <a:t>53.3%</a:t>
                    </a:r>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3E3C17D-07CB-9647-B64F-559A31DA03F6}"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F-CFCD-47F9-B7F4-24F7C4B9914C}"/>
                </c:ext>
              </c:extLst>
            </c:dLbl>
            <c:dLbl>
              <c:idx val="1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dirty="0">
                        <a:solidFill>
                          <a:schemeClr val="bg1"/>
                        </a:solidFill>
                      </a:rPr>
                      <a:t>52.7%</a:t>
                    </a:r>
                    <a:fld id="{C27EB0BB-B8B4-EE43-B336-D13769EE855A}" type="CELLRANGE">
                      <a:rPr lang="en-US" smtClean="0">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BEA6E3D-98DE-EA43-9C49-CCBF7BEE5CBA}"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0-CFCD-47F9-B7F4-24F7C4B9914C}"/>
                </c:ext>
              </c:extLst>
            </c:dLbl>
            <c:dLbl>
              <c:idx val="17"/>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dirty="0">
                        <a:solidFill>
                          <a:schemeClr val="bg1"/>
                        </a:solidFill>
                      </a:rPr>
                      <a:t>52.2%</a:t>
                    </a:r>
                    <a:fld id="{5064B3B9-6C15-ED41-93CB-BE0B9CD315B4}" type="CELLRANGE">
                      <a:rPr lang="en-US" smtClean="0">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9913F9A-A203-5641-8967-90DAEE62373E}"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1-CFCD-47F9-B7F4-24F7C4B9914C}"/>
                </c:ext>
              </c:extLst>
            </c:dLbl>
            <c:dLbl>
              <c:idx val="18"/>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dirty="0"/>
                      <a:t>51.7%</a:t>
                    </a: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D2F0D60-21AF-4F60-A692-F65FB934B03C}" type="VALUE">
                      <a:rPr lang="en-US" smtClean="0"/>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2-CFCD-47F9-B7F4-24F7C4B9914C}"/>
                </c:ext>
              </c:extLst>
            </c:dLbl>
            <c:dLbl>
              <c:idx val="19"/>
              <c:layout>
                <c:manualLayout>
                  <c:x val="2.0316785071930218E-3"/>
                  <c:y val="5.3427882455292083E-3"/>
                </c:manualLayout>
              </c:layout>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dirty="0">
                        <a:solidFill>
                          <a:schemeClr val="bg1"/>
                        </a:solidFill>
                      </a:rPr>
                      <a:t>51.5%</a:t>
                    </a: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33904EE-96ED-4A73-AA97-1A5338DE6C43}" type="VALUE">
                      <a:rPr lang="en-US" smtClean="0">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3-CFCD-47F9-B7F4-24F7C4B9914C}"/>
                </c:ext>
              </c:extLst>
            </c:dLbl>
            <c:dLbl>
              <c:idx val="20"/>
              <c:tx>
                <c:rich>
                  <a:bodyPr rot="0" spcFirstLastPara="1" vertOverflow="ellipsis" vert="horz" wrap="square" lIns="38100" tIns="19050" rIns="38100" bIns="19050" anchor="ctr" anchorCtr="0">
                    <a:spAutoFit/>
                  </a:bodyPr>
                  <a:lstStyle/>
                  <a:p>
                    <a:pPr algn="ctr" rtl="0">
                      <a:defRPr lang="en-GB"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dirty="0"/>
                      <a:t>50.9%</a:t>
                    </a:r>
                  </a:p>
                  <a:p>
                    <a:pPr algn="ctr" rtl="0">
                      <a:defRPr lang="en-GB"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2F5D4E1-F760-4E73-98A8-2A6FA0ED7BAC}" type="VALUE">
                      <a:rPr lang="en-US" smtClean="0"/>
                      <a:pPr algn="ctr" rtl="0">
                        <a:defRPr lang="en-GB"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4-CFCD-47F9-B7F4-24F7C4B9914C}"/>
                </c:ext>
              </c:extLst>
            </c:dLbl>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1"/>
                <c:pt idx="0">
                  <c:v>FY12</c:v>
                </c:pt>
                <c:pt idx="1">
                  <c:v>FY13</c:v>
                </c:pt>
                <c:pt idx="2">
                  <c:v>FY14</c:v>
                </c:pt>
                <c:pt idx="3">
                  <c:v>FY15</c:v>
                </c:pt>
                <c:pt idx="4">
                  <c:v>FY16</c:v>
                </c:pt>
                <c:pt idx="5">
                  <c:v>FY17</c:v>
                </c:pt>
                <c:pt idx="6">
                  <c:v>FY18</c:v>
                </c:pt>
                <c:pt idx="7">
                  <c:v>FY19</c:v>
                </c:pt>
                <c:pt idx="8">
                  <c:v>FY20</c:v>
                </c:pt>
                <c:pt idx="9">
                  <c:v>Q1 FY21</c:v>
                </c:pt>
                <c:pt idx="10">
                  <c:v>Q2 FY21</c:v>
                </c:pt>
                <c:pt idx="11">
                  <c:v>Q3 FY21</c:v>
                </c:pt>
                <c:pt idx="12">
                  <c:v>Q4 FY21</c:v>
                </c:pt>
                <c:pt idx="13">
                  <c:v>Q1 FY22</c:v>
                </c:pt>
                <c:pt idx="14">
                  <c:v>Q2 FY22</c:v>
                </c:pt>
                <c:pt idx="15">
                  <c:v>Q3 FY22</c:v>
                </c:pt>
                <c:pt idx="16">
                  <c:v>Q4 FY22</c:v>
                </c:pt>
                <c:pt idx="17">
                  <c:v>Q1 FY23</c:v>
                </c:pt>
                <c:pt idx="18">
                  <c:v>Q2 FY23</c:v>
                </c:pt>
                <c:pt idx="19">
                  <c:v>Q3 FY23</c:v>
                </c:pt>
                <c:pt idx="20">
                  <c:v>Q4 FY23</c:v>
                </c:pt>
              </c:strCache>
            </c:strRef>
          </c:cat>
          <c:val>
            <c:numRef>
              <c:f>Sheet1!$B$2:$B$24</c:f>
              <c:numCache>
                <c:formatCode>#,##0.0</c:formatCode>
                <c:ptCount val="21"/>
                <c:pt idx="0">
                  <c:v>112.02238</c:v>
                </c:pt>
                <c:pt idx="1">
                  <c:v>130.22089</c:v>
                </c:pt>
                <c:pt idx="2">
                  <c:v>145.27339000000001</c:v>
                </c:pt>
                <c:pt idx="3">
                  <c:v>164.63588000000001</c:v>
                </c:pt>
                <c:pt idx="4">
                  <c:v>185.17287999999999</c:v>
                </c:pt>
                <c:pt idx="5">
                  <c:v>192.16288</c:v>
                </c:pt>
                <c:pt idx="6">
                  <c:v>191.17150000000001</c:v>
                </c:pt>
                <c:pt idx="7">
                  <c:v>200.7045</c:v>
                </c:pt>
                <c:pt idx="8">
                  <c:v>205.34450000000001</c:v>
                </c:pt>
                <c:pt idx="9">
                  <c:v>205.40450000000001</c:v>
                </c:pt>
                <c:pt idx="10">
                  <c:v>205.8545</c:v>
                </c:pt>
                <c:pt idx="11">
                  <c:v>206.12450000000001</c:v>
                </c:pt>
                <c:pt idx="12" formatCode="0.0">
                  <c:v>209.2945</c:v>
                </c:pt>
                <c:pt idx="13" formatCode="0.0">
                  <c:v>208.62450000000001</c:v>
                </c:pt>
                <c:pt idx="14" formatCode="0.0">
                  <c:v>208.61449999999999</c:v>
                </c:pt>
                <c:pt idx="15" formatCode="0.0">
                  <c:v>209.80950000000001</c:v>
                </c:pt>
                <c:pt idx="16">
                  <c:v>210.6995</c:v>
                </c:pt>
                <c:pt idx="17">
                  <c:v>210.6995</c:v>
                </c:pt>
                <c:pt idx="18" formatCode="0.0">
                  <c:v>210.69949</c:v>
                </c:pt>
                <c:pt idx="19" formatCode="0.0">
                  <c:v>210.4</c:v>
                </c:pt>
                <c:pt idx="20" formatCode="0.0">
                  <c:v>211.85550000000001</c:v>
                </c:pt>
              </c:numCache>
            </c:numRef>
          </c:val>
          <c:extLst>
            <c:ext xmlns:c15="http://schemas.microsoft.com/office/drawing/2012/chart" uri="{02D57815-91ED-43cb-92C2-25804820EDAC}">
              <c15:datalabelsRange>
                <c15:f>Sheet1!$I$2:$I$18</c15:f>
                <c15:dlblRangeCache>
                  <c:ptCount val="15"/>
                  <c:pt idx="0">
                    <c:v>56%</c:v>
                  </c:pt>
                  <c:pt idx="1">
                    <c:v>58%</c:v>
                  </c:pt>
                  <c:pt idx="2">
                    <c:v>60%</c:v>
                  </c:pt>
                  <c:pt idx="3">
                    <c:v>62%</c:v>
                  </c:pt>
                  <c:pt idx="4">
                    <c:v>62%</c:v>
                  </c:pt>
                  <c:pt idx="5">
                    <c:v>59%</c:v>
                  </c:pt>
                  <c:pt idx="6">
                    <c:v>57%</c:v>
                  </c:pt>
                  <c:pt idx="7">
                    <c:v>56%</c:v>
                  </c:pt>
                  <c:pt idx="8">
                    <c:v>55%</c:v>
                  </c:pt>
                  <c:pt idx="9">
                    <c:v>55.4%</c:v>
                  </c:pt>
                  <c:pt idx="10">
                    <c:v>55.2%</c:v>
                  </c:pt>
                  <c:pt idx="11">
                    <c:v>54.9%</c:v>
                  </c:pt>
                  <c:pt idx="12">
                    <c:v>54.8%</c:v>
                  </c:pt>
                  <c:pt idx="13">
                    <c:v>54.3%</c:v>
                  </c:pt>
                  <c:pt idx="14">
                    <c:v>53.6%</c:v>
                  </c:pt>
                </c15:dlblRangeCache>
              </c15:datalabelsRange>
            </c:ext>
            <c:ext xmlns:c16="http://schemas.microsoft.com/office/drawing/2014/chart" uri="{C3380CC4-5D6E-409C-BE32-E72D297353CC}">
              <c16:uniqueId val="{00000015-CFCD-47F9-B7F4-24F7C4B9914C}"/>
            </c:ext>
          </c:extLst>
        </c:ser>
        <c:ser>
          <c:idx val="1"/>
          <c:order val="1"/>
          <c:tx>
            <c:strRef>
              <c:f>Sheet1!$C$1</c:f>
              <c:strCache>
                <c:ptCount val="1"/>
                <c:pt idx="0">
                  <c:v>Gas/Diesel</c:v>
                </c:pt>
              </c:strCache>
            </c:strRef>
          </c:tx>
          <c:spPr>
            <a:solidFill>
              <a:srgbClr val="71C9EB"/>
            </a:solidFill>
            <a:ln>
              <a:noFill/>
            </a:ln>
            <a:effectLst/>
          </c:spPr>
          <c:invertIfNegative val="0"/>
          <c:cat>
            <c:strRef>
              <c:f>Sheet1!$A$2:$A$24</c:f>
              <c:strCache>
                <c:ptCount val="21"/>
                <c:pt idx="0">
                  <c:v>FY12</c:v>
                </c:pt>
                <c:pt idx="1">
                  <c:v>FY13</c:v>
                </c:pt>
                <c:pt idx="2">
                  <c:v>FY14</c:v>
                </c:pt>
                <c:pt idx="3">
                  <c:v>FY15</c:v>
                </c:pt>
                <c:pt idx="4">
                  <c:v>FY16</c:v>
                </c:pt>
                <c:pt idx="5">
                  <c:v>FY17</c:v>
                </c:pt>
                <c:pt idx="6">
                  <c:v>FY18</c:v>
                </c:pt>
                <c:pt idx="7">
                  <c:v>FY19</c:v>
                </c:pt>
                <c:pt idx="8">
                  <c:v>FY20</c:v>
                </c:pt>
                <c:pt idx="9">
                  <c:v>Q1 FY21</c:v>
                </c:pt>
                <c:pt idx="10">
                  <c:v>Q2 FY21</c:v>
                </c:pt>
                <c:pt idx="11">
                  <c:v>Q3 FY21</c:v>
                </c:pt>
                <c:pt idx="12">
                  <c:v>Q4 FY21</c:v>
                </c:pt>
                <c:pt idx="13">
                  <c:v>Q1 FY22</c:v>
                </c:pt>
                <c:pt idx="14">
                  <c:v>Q2 FY22</c:v>
                </c:pt>
                <c:pt idx="15">
                  <c:v>Q3 FY22</c:v>
                </c:pt>
                <c:pt idx="16">
                  <c:v>Q4 FY22</c:v>
                </c:pt>
                <c:pt idx="17">
                  <c:v>Q1 FY23</c:v>
                </c:pt>
                <c:pt idx="18">
                  <c:v>Q2 FY23</c:v>
                </c:pt>
                <c:pt idx="19">
                  <c:v>Q3 FY23</c:v>
                </c:pt>
                <c:pt idx="20">
                  <c:v>Q4 FY23</c:v>
                </c:pt>
              </c:strCache>
            </c:strRef>
          </c:cat>
          <c:val>
            <c:numRef>
              <c:f>Sheet1!$C$2:$C$24</c:f>
              <c:numCache>
                <c:formatCode>#,##0.0</c:formatCode>
                <c:ptCount val="21"/>
                <c:pt idx="0">
                  <c:v>19.5808</c:v>
                </c:pt>
                <c:pt idx="1">
                  <c:v>21.3096</c:v>
                </c:pt>
                <c:pt idx="2">
                  <c:v>22.9816</c:v>
                </c:pt>
                <c:pt idx="3">
                  <c:v>24.261900000000004</c:v>
                </c:pt>
                <c:pt idx="4">
                  <c:v>25.50216</c:v>
                </c:pt>
                <c:pt idx="5">
                  <c:v>26.167010000000001</c:v>
                </c:pt>
                <c:pt idx="6">
                  <c:v>25.73509</c:v>
                </c:pt>
                <c:pt idx="7">
                  <c:v>25.574850000000001</c:v>
                </c:pt>
                <c:pt idx="8">
                  <c:v>25.465069999999997</c:v>
                </c:pt>
                <c:pt idx="9">
                  <c:v>25.501219999999996</c:v>
                </c:pt>
                <c:pt idx="10">
                  <c:v>25.466219999999996</c:v>
                </c:pt>
                <c:pt idx="11">
                  <c:v>25.466219999999996</c:v>
                </c:pt>
                <c:pt idx="12">
                  <c:v>25.466219999999996</c:v>
                </c:pt>
                <c:pt idx="13">
                  <c:v>25.433717999999999</c:v>
                </c:pt>
                <c:pt idx="14" formatCode="0.0">
                  <c:v>25.408999999999999</c:v>
                </c:pt>
                <c:pt idx="15">
                  <c:v>25.408999999999999</c:v>
                </c:pt>
                <c:pt idx="16">
                  <c:v>25.4</c:v>
                </c:pt>
                <c:pt idx="17">
                  <c:v>25.4</c:v>
                </c:pt>
                <c:pt idx="18" formatCode="0.0">
                  <c:v>25.4</c:v>
                </c:pt>
                <c:pt idx="19" formatCode="0.0">
                  <c:v>25.4</c:v>
                </c:pt>
                <c:pt idx="20" formatCode="0.0">
                  <c:v>25.4</c:v>
                </c:pt>
              </c:numCache>
            </c:numRef>
          </c:val>
          <c:extLst>
            <c:ext xmlns:c16="http://schemas.microsoft.com/office/drawing/2014/chart" uri="{C3380CC4-5D6E-409C-BE32-E72D297353CC}">
              <c16:uniqueId val="{00000016-CFCD-47F9-B7F4-24F7C4B9914C}"/>
            </c:ext>
          </c:extLst>
        </c:ser>
        <c:ser>
          <c:idx val="2"/>
          <c:order val="2"/>
          <c:tx>
            <c:strRef>
              <c:f>Sheet1!$D$1</c:f>
              <c:strCache>
                <c:ptCount val="1"/>
                <c:pt idx="0">
                  <c:v>Nuclear</c:v>
                </c:pt>
              </c:strCache>
            </c:strRef>
          </c:tx>
          <c:spPr>
            <a:solidFill>
              <a:srgbClr val="C3E5F5"/>
            </a:solidFill>
            <a:ln>
              <a:noFill/>
            </a:ln>
            <a:effectLst/>
          </c:spPr>
          <c:invertIfNegative val="0"/>
          <c:cat>
            <c:strRef>
              <c:f>Sheet1!$A$2:$A$24</c:f>
              <c:strCache>
                <c:ptCount val="21"/>
                <c:pt idx="0">
                  <c:v>FY12</c:v>
                </c:pt>
                <c:pt idx="1">
                  <c:v>FY13</c:v>
                </c:pt>
                <c:pt idx="2">
                  <c:v>FY14</c:v>
                </c:pt>
                <c:pt idx="3">
                  <c:v>FY15</c:v>
                </c:pt>
                <c:pt idx="4">
                  <c:v>FY16</c:v>
                </c:pt>
                <c:pt idx="5">
                  <c:v>FY17</c:v>
                </c:pt>
                <c:pt idx="6">
                  <c:v>FY18</c:v>
                </c:pt>
                <c:pt idx="7">
                  <c:v>FY19</c:v>
                </c:pt>
                <c:pt idx="8">
                  <c:v>FY20</c:v>
                </c:pt>
                <c:pt idx="9">
                  <c:v>Q1 FY21</c:v>
                </c:pt>
                <c:pt idx="10">
                  <c:v>Q2 FY21</c:v>
                </c:pt>
                <c:pt idx="11">
                  <c:v>Q3 FY21</c:v>
                </c:pt>
                <c:pt idx="12">
                  <c:v>Q4 FY21</c:v>
                </c:pt>
                <c:pt idx="13">
                  <c:v>Q1 FY22</c:v>
                </c:pt>
                <c:pt idx="14">
                  <c:v>Q2 FY22</c:v>
                </c:pt>
                <c:pt idx="15">
                  <c:v>Q3 FY22</c:v>
                </c:pt>
                <c:pt idx="16">
                  <c:v>Q4 FY22</c:v>
                </c:pt>
                <c:pt idx="17">
                  <c:v>Q1 FY23</c:v>
                </c:pt>
                <c:pt idx="18">
                  <c:v>Q2 FY23</c:v>
                </c:pt>
                <c:pt idx="19">
                  <c:v>Q3 FY23</c:v>
                </c:pt>
                <c:pt idx="20">
                  <c:v>Q4 FY23</c:v>
                </c:pt>
              </c:strCache>
            </c:strRef>
          </c:cat>
          <c:val>
            <c:numRef>
              <c:f>Sheet1!$D$2:$D$24</c:f>
              <c:numCache>
                <c:formatCode>#,##0.0</c:formatCode>
                <c:ptCount val="21"/>
                <c:pt idx="0">
                  <c:v>4.78</c:v>
                </c:pt>
                <c:pt idx="1">
                  <c:v>4.78</c:v>
                </c:pt>
                <c:pt idx="2">
                  <c:v>4.78</c:v>
                </c:pt>
                <c:pt idx="3">
                  <c:v>5.78</c:v>
                </c:pt>
                <c:pt idx="4">
                  <c:v>5.78</c:v>
                </c:pt>
                <c:pt idx="5">
                  <c:v>6.78</c:v>
                </c:pt>
                <c:pt idx="6">
                  <c:v>6.78</c:v>
                </c:pt>
                <c:pt idx="7">
                  <c:v>6.78</c:v>
                </c:pt>
                <c:pt idx="8">
                  <c:v>6.78</c:v>
                </c:pt>
                <c:pt idx="9">
                  <c:v>6.78</c:v>
                </c:pt>
                <c:pt idx="10">
                  <c:v>6.78</c:v>
                </c:pt>
                <c:pt idx="11">
                  <c:v>6.78</c:v>
                </c:pt>
                <c:pt idx="12">
                  <c:v>6.8</c:v>
                </c:pt>
                <c:pt idx="13">
                  <c:v>6.78</c:v>
                </c:pt>
                <c:pt idx="14" formatCode="0.0">
                  <c:v>6.78</c:v>
                </c:pt>
                <c:pt idx="15">
                  <c:v>6.78</c:v>
                </c:pt>
                <c:pt idx="16">
                  <c:v>6.78</c:v>
                </c:pt>
                <c:pt idx="17">
                  <c:v>6.78</c:v>
                </c:pt>
                <c:pt idx="18">
                  <c:v>6.8</c:v>
                </c:pt>
                <c:pt idx="19">
                  <c:v>6.8</c:v>
                </c:pt>
                <c:pt idx="20">
                  <c:v>6.8</c:v>
                </c:pt>
              </c:numCache>
            </c:numRef>
          </c:val>
          <c:extLst>
            <c:ext xmlns:c16="http://schemas.microsoft.com/office/drawing/2014/chart" uri="{C3380CC4-5D6E-409C-BE32-E72D297353CC}">
              <c16:uniqueId val="{00000017-CFCD-47F9-B7F4-24F7C4B9914C}"/>
            </c:ext>
          </c:extLst>
        </c:ser>
        <c:ser>
          <c:idx val="3"/>
          <c:order val="3"/>
          <c:tx>
            <c:strRef>
              <c:f>Sheet1!$E$1</c:f>
              <c:strCache>
                <c:ptCount val="1"/>
                <c:pt idx="0">
                  <c:v>Hydro</c:v>
                </c:pt>
              </c:strCache>
            </c:strRef>
          </c:tx>
          <c:spPr>
            <a:solidFill>
              <a:srgbClr val="9D9D9C"/>
            </a:solidFill>
            <a:ln>
              <a:noFill/>
            </a:ln>
            <a:effectLst/>
          </c:spPr>
          <c:invertIfNegative val="0"/>
          <c:dLbls>
            <c:dLbl>
              <c:idx val="0"/>
              <c:tx>
                <c:rich>
                  <a:bodyPr/>
                  <a:lstStyle/>
                  <a:p>
                    <a:fld id="{1DA56110-BCB1-2A4E-BF0A-F82164991886}" type="CELLRANGE">
                      <a:rPr lang="en-US">
                        <a:solidFill>
                          <a:schemeClr val="bg1"/>
                        </a:solidFill>
                      </a:rPr>
                      <a:pPr/>
                      <a:t>[CELLRANGE]</a:t>
                    </a:fld>
                    <a:endParaRPr lang="en-US" baseline="0" dirty="0">
                      <a:solidFill>
                        <a:schemeClr val="bg1"/>
                      </a:solidFill>
                    </a:endParaRPr>
                  </a:p>
                  <a:p>
                    <a:fld id="{BA1E22FE-C136-D84D-B856-834A757194DE}"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8-CFCD-47F9-B7F4-24F7C4B9914C}"/>
                </c:ext>
              </c:extLst>
            </c:dLbl>
            <c:dLbl>
              <c:idx val="1"/>
              <c:tx>
                <c:rich>
                  <a:bodyPr/>
                  <a:lstStyle/>
                  <a:p>
                    <a:fld id="{D7C6426B-6DB2-B942-B746-31F7937ED6D0}" type="CELLRANGE">
                      <a:rPr lang="en-US">
                        <a:solidFill>
                          <a:schemeClr val="bg1"/>
                        </a:solidFill>
                      </a:rPr>
                      <a:pPr/>
                      <a:t>[CELLRANGE]</a:t>
                    </a:fld>
                    <a:endParaRPr lang="en-US" baseline="0" dirty="0">
                      <a:solidFill>
                        <a:schemeClr val="bg1"/>
                      </a:solidFill>
                    </a:endParaRPr>
                  </a:p>
                  <a:p>
                    <a:fld id="{13BF1219-C301-834F-A047-04A0C8C767EB}"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9-CFCD-47F9-B7F4-24F7C4B9914C}"/>
                </c:ext>
              </c:extLst>
            </c:dLbl>
            <c:dLbl>
              <c:idx val="2"/>
              <c:tx>
                <c:rich>
                  <a:bodyPr/>
                  <a:lstStyle/>
                  <a:p>
                    <a:fld id="{4CE7C2FC-3A24-6245-A4E2-FC88E02D0767}" type="CELLRANGE">
                      <a:rPr lang="en-US">
                        <a:solidFill>
                          <a:schemeClr val="bg1"/>
                        </a:solidFill>
                      </a:rPr>
                      <a:pPr/>
                      <a:t>[CELLRANGE]</a:t>
                    </a:fld>
                    <a:endParaRPr lang="en-US" baseline="0" dirty="0">
                      <a:solidFill>
                        <a:schemeClr val="bg1"/>
                      </a:solidFill>
                    </a:endParaRPr>
                  </a:p>
                  <a:p>
                    <a:fld id="{0FE05C49-F3E8-E248-AD97-12235661CA92}"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A-CFCD-47F9-B7F4-24F7C4B9914C}"/>
                </c:ext>
              </c:extLst>
            </c:dLbl>
            <c:dLbl>
              <c:idx val="3"/>
              <c:tx>
                <c:rich>
                  <a:bodyPr/>
                  <a:lstStyle/>
                  <a:p>
                    <a:fld id="{E1E414C2-145A-124A-BA0B-6E893FE36108}" type="CELLRANGE">
                      <a:rPr lang="en-US">
                        <a:solidFill>
                          <a:schemeClr val="bg1"/>
                        </a:solidFill>
                      </a:rPr>
                      <a:pPr/>
                      <a:t>[CELLRANGE]</a:t>
                    </a:fld>
                    <a:endParaRPr lang="en-US" baseline="0" dirty="0">
                      <a:solidFill>
                        <a:schemeClr val="bg1"/>
                      </a:solidFill>
                    </a:endParaRPr>
                  </a:p>
                  <a:p>
                    <a:fld id="{4901E6B7-589D-4749-9801-2DCF2030C8D4}"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B-CFCD-47F9-B7F4-24F7C4B9914C}"/>
                </c:ext>
              </c:extLst>
            </c:dLbl>
            <c:dLbl>
              <c:idx val="4"/>
              <c:tx>
                <c:rich>
                  <a:bodyPr/>
                  <a:lstStyle/>
                  <a:p>
                    <a:fld id="{1023954C-99C0-BC46-AC1B-94DEA5509CB1}" type="CELLRANGE">
                      <a:rPr lang="en-US">
                        <a:solidFill>
                          <a:schemeClr val="bg1"/>
                        </a:solidFill>
                      </a:rPr>
                      <a:pPr/>
                      <a:t>[CELLRANGE]</a:t>
                    </a:fld>
                    <a:endParaRPr lang="en-US" baseline="0" dirty="0">
                      <a:solidFill>
                        <a:schemeClr val="bg1"/>
                      </a:solidFill>
                    </a:endParaRPr>
                  </a:p>
                  <a:p>
                    <a:fld id="{98678022-9493-864A-89A3-DBBEA2AD9ABF}"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C-CFCD-47F9-B7F4-24F7C4B9914C}"/>
                </c:ext>
              </c:extLst>
            </c:dLbl>
            <c:dLbl>
              <c:idx val="5"/>
              <c:tx>
                <c:rich>
                  <a:bodyPr/>
                  <a:lstStyle/>
                  <a:p>
                    <a:fld id="{5B1D310D-2852-7C4D-8ABE-EA5F0ADDAFC8}" type="CELLRANGE">
                      <a:rPr lang="en-US">
                        <a:solidFill>
                          <a:schemeClr val="bg1"/>
                        </a:solidFill>
                      </a:rPr>
                      <a:pPr/>
                      <a:t>[CELLRANGE]</a:t>
                    </a:fld>
                    <a:endParaRPr lang="en-US" baseline="0" dirty="0">
                      <a:solidFill>
                        <a:schemeClr val="bg1"/>
                      </a:solidFill>
                    </a:endParaRPr>
                  </a:p>
                  <a:p>
                    <a:fld id="{08A09771-33F5-1F4E-BC9E-32A4AF6091A6}"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D-CFCD-47F9-B7F4-24F7C4B9914C}"/>
                </c:ext>
              </c:extLst>
            </c:dLbl>
            <c:dLbl>
              <c:idx val="6"/>
              <c:tx>
                <c:rich>
                  <a:bodyPr/>
                  <a:lstStyle/>
                  <a:p>
                    <a:fld id="{28F6CCA9-75D9-E643-B36E-802FD55499A8}" type="CELLRANGE">
                      <a:rPr lang="en-US">
                        <a:solidFill>
                          <a:schemeClr val="bg1"/>
                        </a:solidFill>
                      </a:rPr>
                      <a:pPr/>
                      <a:t>[CELLRANGE]</a:t>
                    </a:fld>
                    <a:endParaRPr lang="en-US" baseline="0" dirty="0">
                      <a:solidFill>
                        <a:schemeClr val="bg1"/>
                      </a:solidFill>
                    </a:endParaRPr>
                  </a:p>
                  <a:p>
                    <a:fld id="{61AE23A9-7C7A-F843-98B1-E0149C3D7906}"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E-CFCD-47F9-B7F4-24F7C4B9914C}"/>
                </c:ext>
              </c:extLst>
            </c:dLbl>
            <c:dLbl>
              <c:idx val="7"/>
              <c:tx>
                <c:rich>
                  <a:bodyPr/>
                  <a:lstStyle/>
                  <a:p>
                    <a:fld id="{EBEB0B1B-3AE9-E742-8644-615ECD4E0105}" type="CELLRANGE">
                      <a:rPr lang="en-US">
                        <a:solidFill>
                          <a:schemeClr val="bg1"/>
                        </a:solidFill>
                      </a:rPr>
                      <a:pPr/>
                      <a:t>[CELLRANGE]</a:t>
                    </a:fld>
                    <a:endParaRPr lang="en-US" baseline="0" dirty="0">
                      <a:solidFill>
                        <a:schemeClr val="bg1"/>
                      </a:solidFill>
                    </a:endParaRPr>
                  </a:p>
                  <a:p>
                    <a:fld id="{EB0E630A-F707-9247-8C7B-707F6C22D89C}"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F-CFCD-47F9-B7F4-24F7C4B9914C}"/>
                </c:ext>
              </c:extLst>
            </c:dLbl>
            <c:dLbl>
              <c:idx val="8"/>
              <c:tx>
                <c:rich>
                  <a:bodyPr/>
                  <a:lstStyle/>
                  <a:p>
                    <a:fld id="{05E6C432-C364-494B-BCF5-C56F112A988D}" type="CELLRANGE">
                      <a:rPr lang="en-US">
                        <a:solidFill>
                          <a:schemeClr val="bg1"/>
                        </a:solidFill>
                      </a:rPr>
                      <a:pPr/>
                      <a:t>[CELLRANGE]</a:t>
                    </a:fld>
                    <a:endParaRPr lang="en-US" baseline="0" dirty="0">
                      <a:solidFill>
                        <a:schemeClr val="bg1"/>
                      </a:solidFill>
                    </a:endParaRPr>
                  </a:p>
                  <a:p>
                    <a:fld id="{FBC43A39-9D31-4545-A789-55448AC0A5B9}"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0-CFCD-47F9-B7F4-24F7C4B9914C}"/>
                </c:ext>
              </c:extLst>
            </c:dLbl>
            <c:dLbl>
              <c:idx val="9"/>
              <c:tx>
                <c:rich>
                  <a:bodyPr/>
                  <a:lstStyle/>
                  <a:p>
                    <a:fld id="{02B9D189-7485-E84D-9EED-8DCA7A4B8524}" type="CELLRANGE">
                      <a:rPr lang="en-US">
                        <a:solidFill>
                          <a:schemeClr val="bg1"/>
                        </a:solidFill>
                      </a:rPr>
                      <a:pPr/>
                      <a:t>[CELLRANGE]</a:t>
                    </a:fld>
                    <a:endParaRPr lang="en-US" baseline="0" dirty="0">
                      <a:solidFill>
                        <a:schemeClr val="bg1"/>
                      </a:solidFill>
                    </a:endParaRPr>
                  </a:p>
                  <a:p>
                    <a:fld id="{C621ADFA-F0FA-5347-B5C2-D2E3BA1277BC}"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1-CFCD-47F9-B7F4-24F7C4B9914C}"/>
                </c:ext>
              </c:extLst>
            </c:dLbl>
            <c:dLbl>
              <c:idx val="10"/>
              <c:tx>
                <c:rich>
                  <a:bodyPr/>
                  <a:lstStyle/>
                  <a:p>
                    <a:fld id="{4B15D8F8-EE27-CE42-88DB-D5A2D3E4387E}" type="CELLRANGE">
                      <a:rPr lang="en-US">
                        <a:solidFill>
                          <a:schemeClr val="bg1"/>
                        </a:solidFill>
                      </a:rPr>
                      <a:pPr/>
                      <a:t>[CELLRANGE]</a:t>
                    </a:fld>
                    <a:endParaRPr lang="en-US" baseline="0" dirty="0">
                      <a:solidFill>
                        <a:schemeClr val="bg1"/>
                      </a:solidFill>
                    </a:endParaRPr>
                  </a:p>
                  <a:p>
                    <a:fld id="{846C8354-F770-5D40-957E-F918A1CB3FEB}"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2-CFCD-47F9-B7F4-24F7C4B9914C}"/>
                </c:ext>
              </c:extLst>
            </c:dLbl>
            <c:dLbl>
              <c:idx val="11"/>
              <c:tx>
                <c:rich>
                  <a:bodyPr/>
                  <a:lstStyle/>
                  <a:p>
                    <a:fld id="{03533F92-20EC-DF4E-8F9C-43ECBD19BDB5}" type="CELLRANGE">
                      <a:rPr lang="en-US">
                        <a:solidFill>
                          <a:schemeClr val="bg1"/>
                        </a:solidFill>
                      </a:rPr>
                      <a:pPr/>
                      <a:t>[CELLRANGE]</a:t>
                    </a:fld>
                    <a:endParaRPr lang="en-US" baseline="0" dirty="0">
                      <a:solidFill>
                        <a:schemeClr val="bg1"/>
                      </a:solidFill>
                    </a:endParaRPr>
                  </a:p>
                  <a:p>
                    <a:fld id="{C2F53084-02B0-4D43-A298-EE457164D634}"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3-CFCD-47F9-B7F4-24F7C4B9914C}"/>
                </c:ext>
              </c:extLst>
            </c:dLbl>
            <c:dLbl>
              <c:idx val="12"/>
              <c:tx>
                <c:rich>
                  <a:bodyPr/>
                  <a:lstStyle/>
                  <a:p>
                    <a:fld id="{441A105C-2E5A-FF4E-8D07-CC23D1517F30}" type="CELLRANGE">
                      <a:rPr lang="en-US">
                        <a:solidFill>
                          <a:schemeClr val="bg1"/>
                        </a:solidFill>
                      </a:rPr>
                      <a:pPr/>
                      <a:t>[CELLRANGE]</a:t>
                    </a:fld>
                    <a:endParaRPr lang="en-US" baseline="0" dirty="0">
                      <a:solidFill>
                        <a:schemeClr val="bg1"/>
                      </a:solidFill>
                    </a:endParaRPr>
                  </a:p>
                  <a:p>
                    <a:fld id="{262991A3-E84B-274A-BF3D-9882FCADDE24}"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4-CFCD-47F9-B7F4-24F7C4B9914C}"/>
                </c:ext>
              </c:extLst>
            </c:dLbl>
            <c:dLbl>
              <c:idx val="13"/>
              <c:tx>
                <c:rich>
                  <a:bodyPr/>
                  <a:lstStyle/>
                  <a:p>
                    <a:fld id="{BD0F7ADB-6ED2-1848-8B3B-A3870D117EFE}" type="CELLRANGE">
                      <a:rPr lang="en-US">
                        <a:solidFill>
                          <a:schemeClr val="bg1"/>
                        </a:solidFill>
                      </a:rPr>
                      <a:pPr/>
                      <a:t>[CELLRANGE]</a:t>
                    </a:fld>
                    <a:endParaRPr lang="en-US" baseline="0" dirty="0">
                      <a:solidFill>
                        <a:schemeClr val="bg1"/>
                      </a:solidFill>
                    </a:endParaRPr>
                  </a:p>
                  <a:p>
                    <a:fld id="{6D4B54EF-5502-DD45-B0D0-43D30484A46F}"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5-CFCD-47F9-B7F4-24F7C4B9914C}"/>
                </c:ext>
              </c:extLst>
            </c:dLbl>
            <c:dLbl>
              <c:idx val="14"/>
              <c:tx>
                <c:rich>
                  <a:bodyPr/>
                  <a:lstStyle/>
                  <a:p>
                    <a:fld id="{35DFA024-7865-5F4E-AB43-811187A17E12}" type="CELLRANGE">
                      <a:rPr lang="en-US">
                        <a:solidFill>
                          <a:schemeClr val="bg1"/>
                        </a:solidFill>
                      </a:rPr>
                      <a:pPr/>
                      <a:t>[CELLRANGE]</a:t>
                    </a:fld>
                    <a:endParaRPr lang="en-US" baseline="0" dirty="0">
                      <a:solidFill>
                        <a:schemeClr val="bg1"/>
                      </a:solidFill>
                    </a:endParaRPr>
                  </a:p>
                  <a:p>
                    <a:fld id="{D2865EAE-B9EA-DF47-BAB6-B2374CFA72FB}"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6-CFCD-47F9-B7F4-24F7C4B9914C}"/>
                </c:ext>
              </c:extLst>
            </c:dLbl>
            <c:dLbl>
              <c:idx val="15"/>
              <c:layout>
                <c:manualLayout>
                  <c:x val="0"/>
                  <c:y val="0"/>
                </c:manualLayout>
              </c:layout>
              <c:tx>
                <c:rich>
                  <a:bodyPr/>
                  <a:lstStyle/>
                  <a:p>
                    <a:fld id="{DBA47AB6-CBC1-9B4B-881D-E4B6FCE97571}" type="CELLRANGE">
                      <a:rPr lang="en-US" smtClean="0">
                        <a:solidFill>
                          <a:schemeClr val="bg1"/>
                        </a:solidFill>
                      </a:rPr>
                      <a:pPr/>
                      <a:t>[CELLRANGE]</a:t>
                    </a:fld>
                    <a:r>
                      <a:rPr lang="en-US" dirty="0">
                        <a:solidFill>
                          <a:schemeClr val="bg1"/>
                        </a:solidFill>
                      </a:rPr>
                      <a:t>11.8%</a:t>
                    </a:r>
                    <a:endParaRPr lang="en-US" baseline="0" dirty="0">
                      <a:solidFill>
                        <a:schemeClr val="bg1"/>
                      </a:solidFill>
                    </a:endParaRPr>
                  </a:p>
                  <a:p>
                    <a:fld id="{03912442-7810-2142-AADE-181C76B59EDD}"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7-CFCD-47F9-B7F4-24F7C4B9914C}"/>
                </c:ext>
              </c:extLst>
            </c:dLbl>
            <c:dLbl>
              <c:idx val="16"/>
              <c:layout>
                <c:manualLayout>
                  <c:x val="-2.0441770811050596E-3"/>
                  <c:y val="0"/>
                </c:manualLayout>
              </c:layout>
              <c:tx>
                <c:rich>
                  <a:bodyPr/>
                  <a:lstStyle/>
                  <a:p>
                    <a:r>
                      <a:rPr lang="en-US" dirty="0">
                        <a:solidFill>
                          <a:schemeClr val="bg1"/>
                        </a:solidFill>
                      </a:rPr>
                      <a:t>11.7%</a:t>
                    </a:r>
                    <a:fld id="{C2A479F0-6D2B-0440-BC91-A8F16F78559F}" type="CELLRANGE">
                      <a:rPr lang="en-US" smtClean="0">
                        <a:solidFill>
                          <a:schemeClr val="bg1"/>
                        </a:solidFill>
                      </a:rPr>
                      <a:pPr/>
                      <a:t>[CELLRANGE]</a:t>
                    </a:fld>
                    <a:endParaRPr lang="en-US" baseline="0" dirty="0">
                      <a:solidFill>
                        <a:schemeClr val="bg1"/>
                      </a:solidFill>
                    </a:endParaRPr>
                  </a:p>
                  <a:p>
                    <a:fld id="{9486431A-F1AE-D14F-94CE-40224D7A4483}"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8-CFCD-47F9-B7F4-24F7C4B9914C}"/>
                </c:ext>
              </c:extLst>
            </c:dLbl>
            <c:dLbl>
              <c:idx val="17"/>
              <c:layout>
                <c:manualLayout>
                  <c:x val="0"/>
                  <c:y val="0"/>
                </c:manualLayout>
              </c:layout>
              <c:tx>
                <c:rich>
                  <a:bodyPr/>
                  <a:lstStyle/>
                  <a:p>
                    <a:fld id="{DD76A210-CD6B-824E-8053-5D90A2EAEED8}" type="CELLRANGE">
                      <a:rPr lang="en-US" smtClean="0">
                        <a:solidFill>
                          <a:schemeClr val="bg1"/>
                        </a:solidFill>
                      </a:rPr>
                      <a:pPr/>
                      <a:t>[CELLRANGE]</a:t>
                    </a:fld>
                    <a:r>
                      <a:rPr lang="en-US" dirty="0">
                        <a:solidFill>
                          <a:schemeClr val="bg1"/>
                        </a:solidFill>
                      </a:rPr>
                      <a:t>11.6%</a:t>
                    </a:r>
                    <a:endParaRPr lang="en-US" baseline="0" dirty="0">
                      <a:solidFill>
                        <a:schemeClr val="bg1"/>
                      </a:solidFill>
                    </a:endParaRPr>
                  </a:p>
                  <a:p>
                    <a:fld id="{E473622E-AB9A-1C49-8DDF-2D2AA610DD2F}"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9-CFCD-47F9-B7F4-24F7C4B9914C}"/>
                </c:ext>
              </c:extLst>
            </c:dLbl>
            <c:dLbl>
              <c:idx val="18"/>
              <c:layout>
                <c:manualLayout>
                  <c:x val="0"/>
                  <c:y val="0"/>
                </c:manualLayout>
              </c:layout>
              <c:tx>
                <c:rich>
                  <a:bodyPr/>
                  <a:lstStyle/>
                  <a:p>
                    <a:r>
                      <a:rPr lang="en-US" sz="600" b="1" i="0" u="none" strike="noStrike"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11.5%</a:t>
                    </a:r>
                  </a:p>
                  <a:p>
                    <a:fld id="{C09146A5-7039-4CBB-ACB8-C135F45AEC11}" type="VALUE">
                      <a:rPr lang="en-US" sz="600" b="1" i="0" u="none" strike="noStrike" kern="1200" baseline="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A-CFCD-47F9-B7F4-24F7C4B9914C}"/>
                </c:ext>
              </c:extLst>
            </c:dLbl>
            <c:dLbl>
              <c:idx val="19"/>
              <c:layout>
                <c:manualLayout>
                  <c:x val="2.0316785071928726E-3"/>
                  <c:y val="0"/>
                </c:manualLayout>
              </c:layout>
              <c:tx>
                <c:rich>
                  <a:bodyPr/>
                  <a:lstStyle/>
                  <a:p>
                    <a:r>
                      <a:rPr lang="en-US" dirty="0"/>
                      <a:t>11.5%</a:t>
                    </a:r>
                  </a:p>
                  <a:p>
                    <a:fld id="{ADC7D525-797B-49FB-A50F-267212C99122}" type="VALUE">
                      <a:rPr lang="en-US" smtClean="0"/>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B-CFCD-47F9-B7F4-24F7C4B9914C}"/>
                </c:ext>
              </c:extLst>
            </c:dLbl>
            <c:dLbl>
              <c:idx val="20"/>
              <c:layout>
                <c:manualLayout>
                  <c:x val="0"/>
                  <c:y val="-4.897499315405186E-17"/>
                </c:manualLayout>
              </c:layout>
              <c:tx>
                <c:rich>
                  <a:bodyPr/>
                  <a:lstStyle/>
                  <a:p>
                    <a:r>
                      <a:rPr lang="en-US" dirty="0"/>
                      <a:t>11.3%</a:t>
                    </a:r>
                  </a:p>
                  <a:p>
                    <a:fld id="{B2711AC3-984E-43C1-86FB-190C653040F3}" type="VALUE">
                      <a:rPr lang="en-US" smtClean="0"/>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C-CFCD-47F9-B7F4-24F7C4B9914C}"/>
                </c:ext>
              </c:extLst>
            </c:dLbl>
            <c:spPr>
              <a:solidFill>
                <a:srgbClr val="9D9D9C">
                  <a:alpha val="80000"/>
                </a:srgbClr>
              </a:solidFill>
              <a:ln>
                <a:noFill/>
              </a:ln>
              <a:effectLst/>
            </c:spPr>
            <c:txPr>
              <a:bodyPr rot="0" spcFirstLastPara="1" vertOverflow="ellipsis" vert="horz" wrap="square" lIns="38100" tIns="19050" rIns="38100" bIns="19050" anchor="ctr" anchorCtr="0">
                <a:spAutoFit/>
              </a:bodyPr>
              <a:lstStyle/>
              <a:p>
                <a:pPr algn="ctr" rtl="0">
                  <a:defRPr lang="en-GB"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1"/>
                <c:pt idx="0">
                  <c:v>FY12</c:v>
                </c:pt>
                <c:pt idx="1">
                  <c:v>FY13</c:v>
                </c:pt>
                <c:pt idx="2">
                  <c:v>FY14</c:v>
                </c:pt>
                <c:pt idx="3">
                  <c:v>FY15</c:v>
                </c:pt>
                <c:pt idx="4">
                  <c:v>FY16</c:v>
                </c:pt>
                <c:pt idx="5">
                  <c:v>FY17</c:v>
                </c:pt>
                <c:pt idx="6">
                  <c:v>FY18</c:v>
                </c:pt>
                <c:pt idx="7">
                  <c:v>FY19</c:v>
                </c:pt>
                <c:pt idx="8">
                  <c:v>FY20</c:v>
                </c:pt>
                <c:pt idx="9">
                  <c:v>Q1 FY21</c:v>
                </c:pt>
                <c:pt idx="10">
                  <c:v>Q2 FY21</c:v>
                </c:pt>
                <c:pt idx="11">
                  <c:v>Q3 FY21</c:v>
                </c:pt>
                <c:pt idx="12">
                  <c:v>Q4 FY21</c:v>
                </c:pt>
                <c:pt idx="13">
                  <c:v>Q1 FY22</c:v>
                </c:pt>
                <c:pt idx="14">
                  <c:v>Q2 FY22</c:v>
                </c:pt>
                <c:pt idx="15">
                  <c:v>Q3 FY22</c:v>
                </c:pt>
                <c:pt idx="16">
                  <c:v>Q4 FY22</c:v>
                </c:pt>
                <c:pt idx="17">
                  <c:v>Q1 FY23</c:v>
                </c:pt>
                <c:pt idx="18">
                  <c:v>Q2 FY23</c:v>
                </c:pt>
                <c:pt idx="19">
                  <c:v>Q3 FY23</c:v>
                </c:pt>
                <c:pt idx="20">
                  <c:v>Q4 FY23</c:v>
                </c:pt>
              </c:strCache>
            </c:strRef>
          </c:cat>
          <c:val>
            <c:numRef>
              <c:f>Sheet1!$E$2:$E$24</c:f>
              <c:numCache>
                <c:formatCode>#,##0.0</c:formatCode>
                <c:ptCount val="21"/>
                <c:pt idx="0">
                  <c:v>38.990400000000001</c:v>
                </c:pt>
                <c:pt idx="1">
                  <c:v>39.491399999999999</c:v>
                </c:pt>
                <c:pt idx="2">
                  <c:v>40.530999999999999</c:v>
                </c:pt>
                <c:pt idx="3">
                  <c:v>41.267429999999997</c:v>
                </c:pt>
                <c:pt idx="4">
                  <c:v>42.78342</c:v>
                </c:pt>
                <c:pt idx="5">
                  <c:v>44.47842</c:v>
                </c:pt>
                <c:pt idx="6">
                  <c:v>45.293419999999998</c:v>
                </c:pt>
                <c:pt idx="7">
                  <c:v>45.39922</c:v>
                </c:pt>
                <c:pt idx="8">
                  <c:v>45.699220000000004</c:v>
                </c:pt>
                <c:pt idx="9">
                  <c:v>45.699220000000004</c:v>
                </c:pt>
                <c:pt idx="10">
                  <c:v>45.699220000000004</c:v>
                </c:pt>
                <c:pt idx="11">
                  <c:v>45.798220000000001</c:v>
                </c:pt>
                <c:pt idx="12">
                  <c:v>46.2</c:v>
                </c:pt>
                <c:pt idx="13">
                  <c:v>46.322220000000002</c:v>
                </c:pt>
                <c:pt idx="14" formatCode="0.0">
                  <c:v>46.512219999999999</c:v>
                </c:pt>
                <c:pt idx="15">
                  <c:v>46.512219999999999</c:v>
                </c:pt>
                <c:pt idx="16">
                  <c:v>46.722519999999996</c:v>
                </c:pt>
                <c:pt idx="17">
                  <c:v>46.850169999999999</c:v>
                </c:pt>
                <c:pt idx="18" formatCode="0.0">
                  <c:v>46.850180000000002</c:v>
                </c:pt>
                <c:pt idx="19" formatCode="0.0">
                  <c:v>46.850180000000002</c:v>
                </c:pt>
                <c:pt idx="20" formatCode="0.0">
                  <c:v>46.9</c:v>
                </c:pt>
              </c:numCache>
            </c:numRef>
          </c:val>
          <c:extLst>
            <c:ext xmlns:c15="http://schemas.microsoft.com/office/drawing/2012/chart" uri="{02D57815-91ED-43cb-92C2-25804820EDAC}">
              <c15:datalabelsRange>
                <c15:f>Sheet1!$K$2:$K$18</c15:f>
                <c15:dlblRangeCache>
                  <c:ptCount val="15"/>
                  <c:pt idx="0">
                    <c:v>20%</c:v>
                  </c:pt>
                  <c:pt idx="1">
                    <c:v>18%</c:v>
                  </c:pt>
                  <c:pt idx="2">
                    <c:v>17%</c:v>
                  </c:pt>
                  <c:pt idx="3">
                    <c:v>15%</c:v>
                  </c:pt>
                  <c:pt idx="4">
                    <c:v>14%</c:v>
                  </c:pt>
                  <c:pt idx="5">
                    <c:v>14%</c:v>
                  </c:pt>
                  <c:pt idx="6">
                    <c:v>13%</c:v>
                  </c:pt>
                  <c:pt idx="7">
                    <c:v>13%</c:v>
                  </c:pt>
                  <c:pt idx="8">
                    <c:v>12%</c:v>
                  </c:pt>
                  <c:pt idx="9">
                    <c:v>12.3%</c:v>
                  </c:pt>
                  <c:pt idx="10">
                    <c:v>12.3%</c:v>
                  </c:pt>
                  <c:pt idx="11">
                    <c:v>12.2%</c:v>
                  </c:pt>
                  <c:pt idx="12">
                    <c:v>12.1%</c:v>
                  </c:pt>
                  <c:pt idx="13">
                    <c:v>12.1%</c:v>
                  </c:pt>
                  <c:pt idx="14">
                    <c:v>12.0%</c:v>
                  </c:pt>
                </c15:dlblRangeCache>
              </c15:datalabelsRange>
            </c:ext>
            <c:ext xmlns:c16="http://schemas.microsoft.com/office/drawing/2014/chart" uri="{C3380CC4-5D6E-409C-BE32-E72D297353CC}">
              <c16:uniqueId val="{0000002D-CFCD-47F9-B7F4-24F7C4B9914C}"/>
            </c:ext>
          </c:extLst>
        </c:ser>
        <c:ser>
          <c:idx val="4"/>
          <c:order val="4"/>
          <c:tx>
            <c:strRef>
              <c:f>Sheet1!$F$1</c:f>
              <c:strCache>
                <c:ptCount val="1"/>
                <c:pt idx="0">
                  <c:v>Renewables*</c:v>
                </c:pt>
              </c:strCache>
            </c:strRef>
          </c:tx>
          <c:spPr>
            <a:solidFill>
              <a:srgbClr val="D5D7DC"/>
            </a:solidFill>
            <a:ln>
              <a:noFill/>
            </a:ln>
            <a:effectLst/>
          </c:spPr>
          <c:invertIfNegative val="0"/>
          <c:dLbls>
            <c:dLbl>
              <c:idx val="0"/>
              <c:tx>
                <c:rich>
                  <a:bodyPr/>
                  <a:lstStyle/>
                  <a:p>
                    <a:fld id="{58B387B9-A60C-8949-801E-EFE7392C545B}" type="CELLRANGE">
                      <a:rPr lang="en-US"/>
                      <a:pPr/>
                      <a:t>[CELLRANGE]</a:t>
                    </a:fld>
                    <a:endParaRPr lang="en-US" baseline="0" dirty="0"/>
                  </a:p>
                  <a:p>
                    <a:fld id="{22A7131A-BC7A-5449-A4F3-3FFD62759C56}"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E-CFCD-47F9-B7F4-24F7C4B9914C}"/>
                </c:ext>
              </c:extLst>
            </c:dLbl>
            <c:dLbl>
              <c:idx val="1"/>
              <c:tx>
                <c:rich>
                  <a:bodyPr/>
                  <a:lstStyle/>
                  <a:p>
                    <a:fld id="{158F23B3-9745-4346-B8C4-83A513BEF58B}" type="CELLRANGE">
                      <a:rPr lang="en-US"/>
                      <a:pPr/>
                      <a:t>[CELLRANGE]</a:t>
                    </a:fld>
                    <a:endParaRPr lang="en-US" baseline="0" dirty="0"/>
                  </a:p>
                  <a:p>
                    <a:fld id="{E75E96EF-974D-A144-95CF-C4E93482B606}"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F-CFCD-47F9-B7F4-24F7C4B9914C}"/>
                </c:ext>
              </c:extLst>
            </c:dLbl>
            <c:dLbl>
              <c:idx val="2"/>
              <c:tx>
                <c:rich>
                  <a:bodyPr/>
                  <a:lstStyle/>
                  <a:p>
                    <a:fld id="{B5A378CE-AAF6-164A-9D47-E43FB3BBB652}" type="CELLRANGE">
                      <a:rPr lang="en-US"/>
                      <a:pPr/>
                      <a:t>[CELLRANGE]</a:t>
                    </a:fld>
                    <a:endParaRPr lang="en-US" baseline="0" dirty="0"/>
                  </a:p>
                  <a:p>
                    <a:fld id="{BC666402-F870-1340-B7A2-803E853B4ABC}"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0-CFCD-47F9-B7F4-24F7C4B9914C}"/>
                </c:ext>
              </c:extLst>
            </c:dLbl>
            <c:dLbl>
              <c:idx val="3"/>
              <c:tx>
                <c:rich>
                  <a:bodyPr/>
                  <a:lstStyle/>
                  <a:p>
                    <a:fld id="{1E6AE3B5-95F0-564E-91C8-1AFE476E4AF7}" type="CELLRANGE">
                      <a:rPr lang="en-US"/>
                      <a:pPr/>
                      <a:t>[CELLRANGE]</a:t>
                    </a:fld>
                    <a:endParaRPr lang="en-US" baseline="0" dirty="0"/>
                  </a:p>
                  <a:p>
                    <a:fld id="{22921079-7BC7-6F49-9229-ECC817D79D50}"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1-CFCD-47F9-B7F4-24F7C4B9914C}"/>
                </c:ext>
              </c:extLst>
            </c:dLbl>
            <c:dLbl>
              <c:idx val="4"/>
              <c:tx>
                <c:rich>
                  <a:bodyPr/>
                  <a:lstStyle/>
                  <a:p>
                    <a:fld id="{470E4AF5-80D0-D441-ACB9-ABEFF8FEC210}" type="CELLRANGE">
                      <a:rPr lang="en-US"/>
                      <a:pPr/>
                      <a:t>[CELLRANGE]</a:t>
                    </a:fld>
                    <a:endParaRPr lang="en-US" baseline="0" dirty="0"/>
                  </a:p>
                  <a:p>
                    <a:fld id="{E7686815-7EE9-5645-B537-390969B8BC48}"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2-CFCD-47F9-B7F4-24F7C4B9914C}"/>
                </c:ext>
              </c:extLst>
            </c:dLbl>
            <c:dLbl>
              <c:idx val="5"/>
              <c:tx>
                <c:rich>
                  <a:bodyPr/>
                  <a:lstStyle/>
                  <a:p>
                    <a:fld id="{94CE8BDA-74B0-1D4C-A1E1-5E87D169C699}" type="CELLRANGE">
                      <a:rPr lang="en-US"/>
                      <a:pPr/>
                      <a:t>[CELLRANGE]</a:t>
                    </a:fld>
                    <a:endParaRPr lang="en-US" baseline="0" dirty="0"/>
                  </a:p>
                  <a:p>
                    <a:fld id="{7CB648F4-160F-7D41-ADF9-42BCA93D4400}"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3-CFCD-47F9-B7F4-24F7C4B9914C}"/>
                </c:ext>
              </c:extLst>
            </c:dLbl>
            <c:dLbl>
              <c:idx val="6"/>
              <c:tx>
                <c:rich>
                  <a:bodyPr/>
                  <a:lstStyle/>
                  <a:p>
                    <a:fld id="{DD3C1540-BB8A-934B-A13E-09E4DBD27AFA}" type="CELLRANGE">
                      <a:rPr lang="en-US"/>
                      <a:pPr/>
                      <a:t>[CELLRANGE]</a:t>
                    </a:fld>
                    <a:endParaRPr lang="en-US" baseline="0" dirty="0"/>
                  </a:p>
                  <a:p>
                    <a:fld id="{A1FF1702-B918-3F42-A48D-41656CB2C141}"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4-CFCD-47F9-B7F4-24F7C4B9914C}"/>
                </c:ext>
              </c:extLst>
            </c:dLbl>
            <c:dLbl>
              <c:idx val="7"/>
              <c:tx>
                <c:rich>
                  <a:bodyPr/>
                  <a:lstStyle/>
                  <a:p>
                    <a:fld id="{980691DC-E8AF-F441-BA2F-A54BBB57FC1F}" type="CELLRANGE">
                      <a:rPr lang="en-US"/>
                      <a:pPr/>
                      <a:t>[CELLRANGE]</a:t>
                    </a:fld>
                    <a:endParaRPr lang="en-US" baseline="0" dirty="0"/>
                  </a:p>
                  <a:p>
                    <a:fld id="{FDFCB706-76F0-7349-BA43-5A21AC330920}"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5-CFCD-47F9-B7F4-24F7C4B9914C}"/>
                </c:ext>
              </c:extLst>
            </c:dLbl>
            <c:dLbl>
              <c:idx val="8"/>
              <c:tx>
                <c:rich>
                  <a:bodyPr/>
                  <a:lstStyle/>
                  <a:p>
                    <a:fld id="{6E6443E2-0C27-304C-A32F-7D0E5C23E1B3}" type="CELLRANGE">
                      <a:rPr lang="en-US"/>
                      <a:pPr/>
                      <a:t>[CELLRANGE]</a:t>
                    </a:fld>
                    <a:endParaRPr lang="en-US" baseline="0" dirty="0"/>
                  </a:p>
                  <a:p>
                    <a:fld id="{D4D9CC09-D057-CD42-8E61-83A5CFA5DDF2}"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6-CFCD-47F9-B7F4-24F7C4B9914C}"/>
                </c:ext>
              </c:extLst>
            </c:dLbl>
            <c:dLbl>
              <c:idx val="9"/>
              <c:tx>
                <c:rich>
                  <a:bodyPr/>
                  <a:lstStyle/>
                  <a:p>
                    <a:fld id="{1B4B13F8-D4F4-324C-9A81-A427A6C4FF18}" type="CELLRANGE">
                      <a:rPr lang="en-US"/>
                      <a:pPr/>
                      <a:t>[CELLRANGE]</a:t>
                    </a:fld>
                    <a:endParaRPr lang="en-US" baseline="0" dirty="0"/>
                  </a:p>
                  <a:p>
                    <a:fld id="{55A7554D-9395-8844-88EB-9E6BF49A2207}"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7-CFCD-47F9-B7F4-24F7C4B9914C}"/>
                </c:ext>
              </c:extLst>
            </c:dLbl>
            <c:dLbl>
              <c:idx val="10"/>
              <c:tx>
                <c:rich>
                  <a:bodyPr/>
                  <a:lstStyle/>
                  <a:p>
                    <a:fld id="{18E2798E-7476-7249-ABE5-D878885AA145}" type="CELLRANGE">
                      <a:rPr lang="en-US"/>
                      <a:pPr/>
                      <a:t>[CELLRANGE]</a:t>
                    </a:fld>
                    <a:endParaRPr lang="en-US" baseline="0" dirty="0"/>
                  </a:p>
                  <a:p>
                    <a:fld id="{21ACEE41-2063-C94E-9DB8-090FBF07E134}"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8-CFCD-47F9-B7F4-24F7C4B9914C}"/>
                </c:ext>
              </c:extLst>
            </c:dLbl>
            <c:dLbl>
              <c:idx val="11"/>
              <c:tx>
                <c:rich>
                  <a:bodyPr/>
                  <a:lstStyle/>
                  <a:p>
                    <a:fld id="{AC19C190-ACD9-654E-B0FF-87A0303D7C69}" type="CELLRANGE">
                      <a:rPr lang="en-US"/>
                      <a:pPr/>
                      <a:t>[CELLRANGE]</a:t>
                    </a:fld>
                    <a:endParaRPr lang="en-US" baseline="0" dirty="0"/>
                  </a:p>
                  <a:p>
                    <a:fld id="{2804E5D5-A512-2D48-81A3-55098F75711C}"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9-CFCD-47F9-B7F4-24F7C4B9914C}"/>
                </c:ext>
              </c:extLst>
            </c:dLbl>
            <c:dLbl>
              <c:idx val="12"/>
              <c:tx>
                <c:rich>
                  <a:bodyPr/>
                  <a:lstStyle/>
                  <a:p>
                    <a:fld id="{1505ADFF-3C03-AA49-918E-411F9416F82F}" type="CELLRANGE">
                      <a:rPr lang="en-US"/>
                      <a:pPr/>
                      <a:t>[CELLRANGE]</a:t>
                    </a:fld>
                    <a:endParaRPr lang="en-US" baseline="0" dirty="0"/>
                  </a:p>
                  <a:p>
                    <a:fld id="{AEDA536C-5029-3B47-939A-41465A2057E9}"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A-CFCD-47F9-B7F4-24F7C4B9914C}"/>
                </c:ext>
              </c:extLst>
            </c:dLbl>
            <c:dLbl>
              <c:idx val="13"/>
              <c:tx>
                <c:rich>
                  <a:bodyPr/>
                  <a:lstStyle/>
                  <a:p>
                    <a:fld id="{AC683B31-0AC3-CB48-A11A-DD50E219CB58}" type="CELLRANGE">
                      <a:rPr lang="en-US"/>
                      <a:pPr/>
                      <a:t>[CELLRANGE]</a:t>
                    </a:fld>
                    <a:endParaRPr lang="en-US" baseline="0" dirty="0"/>
                  </a:p>
                  <a:p>
                    <a:fld id="{1B28125E-B0CC-364D-A213-38115C5BDD9E}"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B-CFCD-47F9-B7F4-24F7C4B9914C}"/>
                </c:ext>
              </c:extLst>
            </c:dLbl>
            <c:dLbl>
              <c:idx val="14"/>
              <c:tx>
                <c:rich>
                  <a:bodyPr/>
                  <a:lstStyle/>
                  <a:p>
                    <a:fld id="{965F3FCC-605B-364F-8D8F-D192F1D10261}" type="CELLRANGE">
                      <a:rPr lang="en-US"/>
                      <a:pPr/>
                      <a:t>[CELLRANGE]</a:t>
                    </a:fld>
                    <a:endParaRPr lang="en-US" baseline="0" dirty="0"/>
                  </a:p>
                  <a:p>
                    <a:fld id="{266B7E0D-AEE2-7643-9192-FC9864122047}"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C-CFCD-47F9-B7F4-24F7C4B9914C}"/>
                </c:ext>
              </c:extLst>
            </c:dLbl>
            <c:dLbl>
              <c:idx val="15"/>
              <c:tx>
                <c:rich>
                  <a:bodyPr/>
                  <a:lstStyle/>
                  <a:p>
                    <a:fld id="{4F85ADD4-A6A3-6747-92CF-5CC7624F9CF7}" type="CELLRANGE">
                      <a:rPr lang="en-US" smtClean="0"/>
                      <a:pPr/>
                      <a:t>[CELLRANGE]</a:t>
                    </a:fld>
                    <a:r>
                      <a:rPr lang="en-US" dirty="0"/>
                      <a:t>26.7%</a:t>
                    </a:r>
                    <a:endParaRPr lang="en-US" baseline="0" dirty="0"/>
                  </a:p>
                  <a:p>
                    <a:fld id="{51A206AE-B458-4448-A05B-78538480C4D4}"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D-CFCD-47F9-B7F4-24F7C4B9914C}"/>
                </c:ext>
              </c:extLst>
            </c:dLbl>
            <c:dLbl>
              <c:idx val="16"/>
              <c:tx>
                <c:rich>
                  <a:bodyPr/>
                  <a:lstStyle/>
                  <a:p>
                    <a:r>
                      <a:rPr lang="en-US" dirty="0"/>
                      <a:t>27.5%</a:t>
                    </a:r>
                  </a:p>
                  <a:p>
                    <a:fld id="{1D8D47F1-C12E-3741-8714-A4DD64B78ABA}" type="VALUE">
                      <a:rPr lang="en-US" smtClean="0"/>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E-CFCD-47F9-B7F4-24F7C4B9914C}"/>
                </c:ext>
              </c:extLst>
            </c:dLbl>
            <c:dLbl>
              <c:idx val="17"/>
              <c:layout>
                <c:manualLayout>
                  <c:x val="-1.4990458757045023E-16"/>
                  <c:y val="0"/>
                </c:manualLayout>
              </c:layout>
              <c:tx>
                <c:rich>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r>
                      <a:rPr lang="en-US" dirty="0"/>
                      <a:t>28.2%</a:t>
                    </a:r>
                    <a:fld id="{B1481305-B2D6-CA4F-887A-0D63E827FAEB}" type="CELLRANGE">
                      <a:rPr lang="en-US" smtClean="0"/>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p>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fld id="{E2724EAB-26E6-7C43-9A55-FFEA5A8BC2E8}" type="VALUE">
                      <a:rPr lang="en-US"/>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numFmt formatCode="#,##0.0" sourceLinked="0"/>
              <c:spPr>
                <a:solidFill>
                  <a:srgbClr val="D5D7D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layout>
                    <c:manualLayout>
                      <c:w val="5.3986716711984621E-2"/>
                      <c:h val="0.10338295255099207"/>
                    </c:manualLayout>
                  </c15:layout>
                  <c15:dlblFieldTable/>
                  <c15:showDataLabelsRange val="1"/>
                </c:ext>
                <c:ext xmlns:c16="http://schemas.microsoft.com/office/drawing/2014/chart" uri="{C3380CC4-5D6E-409C-BE32-E72D297353CC}">
                  <c16:uniqueId val="{0000003F-CFCD-47F9-B7F4-24F7C4B9914C}"/>
                </c:ext>
              </c:extLst>
            </c:dLbl>
            <c:dLbl>
              <c:idx val="18"/>
              <c:layout>
                <c:manualLayout>
                  <c:x val="4.0883541622101192E-3"/>
                  <c:y val="2.6713941227646219E-3"/>
                </c:manualLayout>
              </c:layout>
              <c:tx>
                <c:rich>
                  <a:bodyPr rot="0" spcFirstLastPara="1" vertOverflow="ellipsis" vert="horz" wrap="square" lIns="38100" tIns="19050" rIns="38100" bIns="19050" anchor="ctr" anchorCtr="1">
                    <a:no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r>
                      <a:rPr lang="en-US" dirty="0"/>
                      <a:t>29.0%</a:t>
                    </a:r>
                  </a:p>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fld id="{E0794348-6CA3-4A5B-8E7D-FC65AC7A7D4E}" type="VALUE">
                      <a:rPr lang="en-US" smtClean="0"/>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dirty="0"/>
                  </a:p>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GB"/>
                  </a:p>
                </c:rich>
              </c:tx>
              <c:spPr>
                <a:solidFill>
                  <a:srgbClr val="D5D7D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layout>
                    <c:manualLayout>
                      <c:w val="5.6030893793089682E-2"/>
                      <c:h val="0.10779096319954766"/>
                    </c:manualLayout>
                  </c15:layout>
                  <c15:dlblFieldTable/>
                  <c15:showDataLabelsRange val="1"/>
                </c:ext>
                <c:ext xmlns:c16="http://schemas.microsoft.com/office/drawing/2014/chart" uri="{C3380CC4-5D6E-409C-BE32-E72D297353CC}">
                  <c16:uniqueId val="{00000040-CFCD-47F9-B7F4-24F7C4B9914C}"/>
                </c:ext>
              </c:extLst>
            </c:dLbl>
            <c:dLbl>
              <c:idx val="19"/>
              <c:layout>
                <c:manualLayout>
                  <c:x val="2.0316785071930218E-3"/>
                  <c:y val="2.1034599391847663E-7"/>
                </c:manualLayout>
              </c:layout>
              <c:tx>
                <c:rich>
                  <a:bodyPr rot="0" spcFirstLastPara="1" vertOverflow="ellipsis" vert="horz" wrap="square" lIns="38100" tIns="19050" rIns="38100" bIns="19050" anchor="ctr" anchorCtr="0">
                    <a:noAutofit/>
                  </a:bodyPr>
                  <a:lstStyle/>
                  <a:p>
                    <a:pPr algn="ctr" rtl="0">
                      <a:defRPr lang="en-US" sz="600" b="1" i="0" u="none" strike="noStrike" kern="1200" baseline="0" dirty="0" smtClean="0">
                        <a:solidFill>
                          <a:srgbClr val="000000">
                            <a:lumMod val="95000"/>
                            <a:lumOff val="5000"/>
                          </a:srgbClr>
                        </a:solidFill>
                        <a:latin typeface="Open Sans" panose="020B0606030504020204" pitchFamily="34" charset="0"/>
                        <a:ea typeface="Open Sans" panose="020B0606030504020204" pitchFamily="34" charset="0"/>
                        <a:cs typeface="Open Sans" panose="020B0606030504020204" pitchFamily="34" charset="0"/>
                      </a:defRPr>
                    </a:pPr>
                    <a:r>
                      <a:rPr lang="en-US" sz="600" b="1" i="0" u="none" strike="noStrike" kern="1200" baseline="0" dirty="0">
                        <a:solidFill>
                          <a:srgbClr val="000000">
                            <a:lumMod val="95000"/>
                            <a:lumOff val="5000"/>
                          </a:srgbClr>
                        </a:solidFill>
                        <a:latin typeface="Open Sans" panose="020B0606030504020204" pitchFamily="34" charset="0"/>
                        <a:ea typeface="Open Sans" panose="020B0606030504020204" pitchFamily="34" charset="0"/>
                        <a:cs typeface="Open Sans" panose="020B0606030504020204" pitchFamily="34" charset="0"/>
                      </a:rPr>
                      <a:t>29.2%</a:t>
                    </a:r>
                    <a:br>
                      <a:rPr lang="en-US" sz="600" b="1" i="0" u="none" strike="noStrike" kern="1200" baseline="0" dirty="0">
                        <a:solidFill>
                          <a:srgbClr val="000000">
                            <a:lumMod val="95000"/>
                            <a:lumOff val="5000"/>
                          </a:srgbClr>
                        </a:solidFill>
                        <a:latin typeface="Open Sans" panose="020B0606030504020204" pitchFamily="34" charset="0"/>
                        <a:ea typeface="Open Sans" panose="020B0606030504020204" pitchFamily="34" charset="0"/>
                        <a:cs typeface="Open Sans" panose="020B0606030504020204" pitchFamily="34" charset="0"/>
                      </a:rPr>
                    </a:br>
                    <a:fld id="{69426838-4AB5-4A07-A58E-FFD1F9C5D318}" type="VALUE">
                      <a:rPr lang="en-US" sz="600" b="1" i="0" u="none" strike="noStrike" kern="1200" baseline="0" smtClean="0">
                        <a:solidFill>
                          <a:srgbClr val="000000">
                            <a:lumMod val="95000"/>
                            <a:lumOff val="5000"/>
                          </a:srgbClr>
                        </a:solidFill>
                        <a:latin typeface="Open Sans" panose="020B0606030504020204" pitchFamily="34" charset="0"/>
                        <a:ea typeface="Open Sans" panose="020B0606030504020204" pitchFamily="34" charset="0"/>
                        <a:cs typeface="Open Sans" panose="020B0606030504020204" pitchFamily="34" charset="0"/>
                      </a:rPr>
                      <a:pPr algn="ctr" rtl="0">
                        <a:defRPr lang="en-US" sz="600" b="1" i="0" u="none" strike="noStrike" kern="1200" baseline="0" dirty="0" smtClean="0">
                          <a:solidFill>
                            <a:srgbClr val="000000">
                              <a:lumMod val="95000"/>
                              <a:lumOff val="5000"/>
                            </a:srgbClr>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600" b="1" i="0" u="none" strike="noStrike" kern="1200" baseline="0" dirty="0">
                      <a:solidFill>
                        <a:srgbClr val="000000">
                          <a:lumMod val="95000"/>
                          <a:lumOff val="5000"/>
                        </a:srgbClr>
                      </a:solidFill>
                      <a:latin typeface="Open Sans" panose="020B0606030504020204" pitchFamily="34" charset="0"/>
                      <a:ea typeface="Open Sans" panose="020B0606030504020204" pitchFamily="34" charset="0"/>
                      <a:cs typeface="Open Sans" panose="020B0606030504020204" pitchFamily="34" charset="0"/>
                    </a:endParaRPr>
                  </a:p>
                </c:rich>
              </c:tx>
              <c:spPr>
                <a:solidFill>
                  <a:srgbClr val="D5D7D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layout>
                    <c:manualLayout>
                      <c:w val="5.5667191223660768E-2"/>
                      <c:h val="0.11313375144507695"/>
                    </c:manualLayout>
                  </c15:layout>
                  <c15:dlblFieldTable/>
                  <c15:showDataLabelsRange val="1"/>
                </c:ext>
                <c:ext xmlns:c16="http://schemas.microsoft.com/office/drawing/2014/chart" uri="{C3380CC4-5D6E-409C-BE32-E72D297353CC}">
                  <c16:uniqueId val="{00000041-CFCD-47F9-B7F4-24F7C4B9914C}"/>
                </c:ext>
              </c:extLst>
            </c:dLbl>
            <c:dLbl>
              <c:idx val="20"/>
              <c:tx>
                <c:rich>
                  <a:bodyPr/>
                  <a:lstStyle/>
                  <a:p>
                    <a:r>
                      <a:rPr lang="en-US" dirty="0"/>
                      <a:t>30.1%</a:t>
                    </a:r>
                  </a:p>
                  <a:p>
                    <a:fld id="{8DC750E8-E404-479D-BAA2-C0E4F47C99B7}" type="VALUE">
                      <a:rPr lang="en-US" smtClean="0"/>
                      <a:pPr/>
                      <a:t>[VALUE]</a:t>
                    </a:fld>
                    <a:r>
                      <a:rPr lang="en-US" dirty="0"/>
                      <a:t>*</a:t>
                    </a:r>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42-CFCD-47F9-B7F4-24F7C4B9914C}"/>
                </c:ext>
              </c:extLst>
            </c:dLbl>
            <c:spPr>
              <a:solidFill>
                <a:srgbClr val="D5D7D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1"/>
                <c:pt idx="0">
                  <c:v>FY12</c:v>
                </c:pt>
                <c:pt idx="1">
                  <c:v>FY13</c:v>
                </c:pt>
                <c:pt idx="2">
                  <c:v>FY14</c:v>
                </c:pt>
                <c:pt idx="3">
                  <c:v>FY15</c:v>
                </c:pt>
                <c:pt idx="4">
                  <c:v>FY16</c:v>
                </c:pt>
                <c:pt idx="5">
                  <c:v>FY17</c:v>
                </c:pt>
                <c:pt idx="6">
                  <c:v>FY18</c:v>
                </c:pt>
                <c:pt idx="7">
                  <c:v>FY19</c:v>
                </c:pt>
                <c:pt idx="8">
                  <c:v>FY20</c:v>
                </c:pt>
                <c:pt idx="9">
                  <c:v>Q1 FY21</c:v>
                </c:pt>
                <c:pt idx="10">
                  <c:v>Q2 FY21</c:v>
                </c:pt>
                <c:pt idx="11">
                  <c:v>Q3 FY21</c:v>
                </c:pt>
                <c:pt idx="12">
                  <c:v>Q4 FY21</c:v>
                </c:pt>
                <c:pt idx="13">
                  <c:v>Q1 FY22</c:v>
                </c:pt>
                <c:pt idx="14">
                  <c:v>Q2 FY22</c:v>
                </c:pt>
                <c:pt idx="15">
                  <c:v>Q3 FY22</c:v>
                </c:pt>
                <c:pt idx="16">
                  <c:v>Q4 FY22</c:v>
                </c:pt>
                <c:pt idx="17">
                  <c:v>Q1 FY23</c:v>
                </c:pt>
                <c:pt idx="18">
                  <c:v>Q2 FY23</c:v>
                </c:pt>
                <c:pt idx="19">
                  <c:v>Q3 FY23</c:v>
                </c:pt>
                <c:pt idx="20">
                  <c:v>Q4 FY23</c:v>
                </c:pt>
              </c:strCache>
            </c:strRef>
          </c:cat>
          <c:val>
            <c:numRef>
              <c:f>Sheet1!$F$2:$F$24</c:f>
              <c:numCache>
                <c:formatCode>#,##0.0</c:formatCode>
                <c:ptCount val="21"/>
                <c:pt idx="0">
                  <c:v>24.503450000000001</c:v>
                </c:pt>
                <c:pt idx="1">
                  <c:v>27.541709999999998</c:v>
                </c:pt>
                <c:pt idx="2">
                  <c:v>29.46255</c:v>
                </c:pt>
                <c:pt idx="3">
                  <c:v>31.692139999999998</c:v>
                </c:pt>
                <c:pt idx="4">
                  <c:v>38.821510000000004</c:v>
                </c:pt>
                <c:pt idx="5">
                  <c:v>57.26023</c:v>
                </c:pt>
                <c:pt idx="6">
                  <c:v>69.022390000000001</c:v>
                </c:pt>
                <c:pt idx="7">
                  <c:v>77.641630000000006</c:v>
                </c:pt>
                <c:pt idx="8">
                  <c:v>86.759190000000004</c:v>
                </c:pt>
                <c:pt idx="9">
                  <c:v>87.66919</c:v>
                </c:pt>
                <c:pt idx="10">
                  <c:v>89.229420000000005</c:v>
                </c:pt>
                <c:pt idx="11">
                  <c:v>91.153809999999993</c:v>
                </c:pt>
                <c:pt idx="12">
                  <c:v>94.433785</c:v>
                </c:pt>
                <c:pt idx="13">
                  <c:v>96.955505000000002</c:v>
                </c:pt>
                <c:pt idx="14">
                  <c:v>101.53284499999999</c:v>
                </c:pt>
                <c:pt idx="15">
                  <c:v>104.87853</c:v>
                </c:pt>
                <c:pt idx="16">
                  <c:v>109.88538</c:v>
                </c:pt>
                <c:pt idx="17">
                  <c:v>114.06401</c:v>
                </c:pt>
                <c:pt idx="18" formatCode="0.0">
                  <c:v>118.08032</c:v>
                </c:pt>
                <c:pt idx="19" formatCode="0.0">
                  <c:v>120.9</c:v>
                </c:pt>
                <c:pt idx="20" formatCode="0.0">
                  <c:v>125.2</c:v>
                </c:pt>
              </c:numCache>
            </c:numRef>
          </c:val>
          <c:extLst>
            <c:ext xmlns:c15="http://schemas.microsoft.com/office/drawing/2012/chart" uri="{02D57815-91ED-43cb-92C2-25804820EDAC}">
              <c15:datalabelsRange>
                <c15:f>Sheet1!$J$2:$J$18</c15:f>
                <c15:dlblRangeCache>
                  <c:ptCount val="15"/>
                  <c:pt idx="0">
                    <c:v>12%</c:v>
                  </c:pt>
                  <c:pt idx="1">
                    <c:v>12%</c:v>
                  </c:pt>
                  <c:pt idx="2">
                    <c:v>12%</c:v>
                  </c:pt>
                  <c:pt idx="3">
                    <c:v>12%</c:v>
                  </c:pt>
                  <c:pt idx="4">
                    <c:v>13%</c:v>
                  </c:pt>
                  <c:pt idx="5">
                    <c:v>18%</c:v>
                  </c:pt>
                  <c:pt idx="6">
                    <c:v>20%</c:v>
                  </c:pt>
                  <c:pt idx="7">
                    <c:v>22%</c:v>
                  </c:pt>
                  <c:pt idx="8">
                    <c:v>23%</c:v>
                  </c:pt>
                  <c:pt idx="9">
                    <c:v>23.6%</c:v>
                  </c:pt>
                  <c:pt idx="10">
                    <c:v>23.9%</c:v>
                  </c:pt>
                  <c:pt idx="11">
                    <c:v>24.3%</c:v>
                  </c:pt>
                  <c:pt idx="12">
                    <c:v>24.7%</c:v>
                  </c:pt>
                  <c:pt idx="13">
                    <c:v>25.2%</c:v>
                  </c:pt>
                  <c:pt idx="14">
                    <c:v>26.1%</c:v>
                  </c:pt>
                </c15:dlblRangeCache>
              </c15:datalabelsRange>
            </c:ext>
            <c:ext xmlns:c16="http://schemas.microsoft.com/office/drawing/2014/chart" uri="{C3380CC4-5D6E-409C-BE32-E72D297353CC}">
              <c16:uniqueId val="{00000043-CFCD-47F9-B7F4-24F7C4B9914C}"/>
            </c:ext>
          </c:extLst>
        </c:ser>
        <c:dLbls>
          <c:showLegendKey val="0"/>
          <c:showVal val="0"/>
          <c:showCatName val="0"/>
          <c:showSerName val="0"/>
          <c:showPercent val="0"/>
          <c:showBubbleSize val="0"/>
        </c:dLbls>
        <c:gapWidth val="150"/>
        <c:overlap val="100"/>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spPr>
        <a:noFill/>
        <a:ln>
          <a:noFill/>
        </a:ln>
        <a:effectLst/>
      </c:spPr>
    </c:plotArea>
    <c:legend>
      <c:legendPos val="b"/>
      <c:layout>
        <c:manualLayout>
          <c:xMode val="edge"/>
          <c:yMode val="edge"/>
          <c:x val="1.4825300400269224E-2"/>
          <c:y val="0.93420814572430011"/>
          <c:w val="0.41111067768079224"/>
          <c:h val="6.5792019977821123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sz="800">
          <a:latin typeface="Calibri" panose="020F0502020204030204" pitchFamily="34" charset="0"/>
          <a:cs typeface="Calibri" panose="020F050202020403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800" b="1" i="0" kern="1200" spc="0" baseline="0" dirty="0">
                <a:solidFill>
                  <a:srgbClr val="000000"/>
                </a:solidFill>
                <a:effectLst/>
                <a:latin typeface="Open Sans" panose="020B0604020202020204" charset="0"/>
                <a:ea typeface="Open Sans" panose="020B0604020202020204" charset="0"/>
                <a:cs typeface="Open Sans" panose="020B0604020202020204" charset="0"/>
              </a:rPr>
              <a:t>Day-ahead spot market snapshot </a:t>
            </a:r>
            <a:r>
              <a:rPr lang="en-US" sz="800" b="1" i="0" kern="1200" spc="0" baseline="0" dirty="0">
                <a:solidFill>
                  <a:srgbClr val="9D9D9C"/>
                </a:solidFill>
                <a:effectLst/>
                <a:latin typeface="Open Sans" panose="020B0604020202020204" charset="0"/>
                <a:ea typeface="Open Sans" panose="020B0604020202020204" charset="0"/>
                <a:cs typeface="Open Sans" panose="020B0604020202020204" charset="0"/>
              </a:rPr>
              <a:t>(IEX)</a:t>
            </a:r>
            <a:endParaRPr lang="en-GB" sz="800" dirty="0">
              <a:effectLst/>
            </a:endParaRP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5116500594508445E-2"/>
          <c:y val="0.14469309768330546"/>
          <c:w val="0.79686143909871743"/>
          <c:h val="0.59628433245760692"/>
        </c:manualLayout>
      </c:layout>
      <c:barChart>
        <c:barDir val="col"/>
        <c:grouping val="clustered"/>
        <c:varyColors val="0"/>
        <c:ser>
          <c:idx val="0"/>
          <c:order val="0"/>
          <c:tx>
            <c:strRef>
              <c:f>Sheet1!$B$1</c:f>
              <c:strCache>
                <c:ptCount val="1"/>
                <c:pt idx="0">
                  <c:v>Volume (FY22), billion kWh</c:v>
                </c:pt>
              </c:strCache>
            </c:strRef>
          </c:tx>
          <c:spPr>
            <a:solidFill>
              <a:srgbClr val="C3E5F5"/>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4020202020204" charset="0"/>
                    <a:ea typeface="Open Sans" panose="020B0604020202020204" charset="0"/>
                    <a:cs typeface="Open Sans" panose="020B060402020202020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Sheet1!$B$2:$B$5</c:f>
              <c:numCache>
                <c:formatCode>#,##0.0</c:formatCode>
                <c:ptCount val="4"/>
                <c:pt idx="0">
                  <c:v>14.377268879999999</c:v>
                </c:pt>
                <c:pt idx="1">
                  <c:v>17.30528224</c:v>
                </c:pt>
                <c:pt idx="2">
                  <c:v>16.71033825</c:v>
                </c:pt>
                <c:pt idx="3">
                  <c:v>16.750156230000002</c:v>
                </c:pt>
              </c:numCache>
            </c:numRef>
          </c:val>
          <c:extLst>
            <c:ext xmlns:c16="http://schemas.microsoft.com/office/drawing/2014/chart" uri="{C3380CC4-5D6E-409C-BE32-E72D297353CC}">
              <c16:uniqueId val="{00000000-2BC5-48CA-B85F-C51592B733FD}"/>
            </c:ext>
          </c:extLst>
        </c:ser>
        <c:ser>
          <c:idx val="1"/>
          <c:order val="1"/>
          <c:tx>
            <c:strRef>
              <c:f>Sheet1!$C$1</c:f>
              <c:strCache>
                <c:ptCount val="1"/>
                <c:pt idx="0">
                  <c:v>Volume (FY23), billion kWh</c:v>
                </c:pt>
              </c:strCache>
            </c:strRef>
          </c:tx>
          <c:spPr>
            <a:solidFill>
              <a:srgbClr val="009CD8"/>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600" b="1" i="0" u="none" strike="noStrike" kern="1200" baseline="0">
                    <a:solidFill>
                      <a:schemeClr val="tx1">
                        <a:lumMod val="75000"/>
                        <a:lumOff val="25000"/>
                      </a:schemeClr>
                    </a:solidFill>
                    <a:latin typeface="Open Sans" panose="020B0604020202020204" charset="0"/>
                    <a:ea typeface="Open Sans" panose="020B0604020202020204" charset="0"/>
                    <a:cs typeface="Open Sans" panose="020B060402020202020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Sheet1!$C$2:$C$5</c:f>
              <c:numCache>
                <c:formatCode>#,##0.0</c:formatCode>
                <c:ptCount val="4"/>
                <c:pt idx="0">
                  <c:v>11.372</c:v>
                </c:pt>
                <c:pt idx="1">
                  <c:v>11.096</c:v>
                </c:pt>
                <c:pt idx="2">
                  <c:v>14.41</c:v>
                </c:pt>
                <c:pt idx="3">
                  <c:v>14.302</c:v>
                </c:pt>
              </c:numCache>
            </c:numRef>
          </c:val>
          <c:extLst>
            <c:ext xmlns:c16="http://schemas.microsoft.com/office/drawing/2014/chart" uri="{C3380CC4-5D6E-409C-BE32-E72D297353CC}">
              <c16:uniqueId val="{00000001-2BC5-48CA-B85F-C51592B733FD}"/>
            </c:ext>
          </c:extLst>
        </c:ser>
        <c:dLbls>
          <c:showLegendKey val="0"/>
          <c:showVal val="0"/>
          <c:showCatName val="0"/>
          <c:showSerName val="0"/>
          <c:showPercent val="0"/>
          <c:showBubbleSize val="0"/>
        </c:dLbls>
        <c:gapWidth val="208"/>
        <c:axId val="402114912"/>
        <c:axId val="402115744"/>
      </c:barChart>
      <c:lineChart>
        <c:grouping val="standard"/>
        <c:varyColors val="0"/>
        <c:ser>
          <c:idx val="2"/>
          <c:order val="2"/>
          <c:tx>
            <c:strRef>
              <c:f>Sheet1!$D$1</c:f>
              <c:strCache>
                <c:ptCount val="1"/>
                <c:pt idx="0">
                  <c:v>Price (FY22), INR/kWh</c:v>
                </c:pt>
              </c:strCache>
            </c:strRef>
          </c:tx>
          <c:spPr>
            <a:ln w="28575" cap="rnd">
              <a:solidFill>
                <a:srgbClr val="9D9D9C"/>
              </a:solidFill>
              <a:round/>
            </a:ln>
            <a:effectLst/>
          </c:spPr>
          <c:marker>
            <c:symbol val="none"/>
          </c:marker>
          <c:dLbls>
            <c:dLbl>
              <c:idx val="0"/>
              <c:layout>
                <c:manualLayout>
                  <c:x val="-0.11166808691500182"/>
                  <c:y val="1.09768330546930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D83-4B62-8579-6C1247D153C8}"/>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Q1</c:v>
                </c:pt>
                <c:pt idx="1">
                  <c:v>Q2</c:v>
                </c:pt>
                <c:pt idx="2">
                  <c:v>Q3</c:v>
                </c:pt>
                <c:pt idx="3">
                  <c:v>Q4</c:v>
                </c:pt>
              </c:strCache>
            </c:strRef>
          </c:cat>
          <c:val>
            <c:numRef>
              <c:f>Sheet1!$D$2:$D$5</c:f>
              <c:numCache>
                <c:formatCode>#,##0.00</c:formatCode>
                <c:ptCount val="4"/>
                <c:pt idx="0">
                  <c:v>3.244579305900781</c:v>
                </c:pt>
                <c:pt idx="1">
                  <c:v>4.2979948132208738</c:v>
                </c:pt>
                <c:pt idx="2">
                  <c:v>5.1675114930449775</c:v>
                </c:pt>
                <c:pt idx="3">
                  <c:v>5.4355043375766474</c:v>
                </c:pt>
              </c:numCache>
            </c:numRef>
          </c:val>
          <c:smooth val="0"/>
          <c:extLst>
            <c:ext xmlns:c16="http://schemas.microsoft.com/office/drawing/2014/chart" uri="{C3380CC4-5D6E-409C-BE32-E72D297353CC}">
              <c16:uniqueId val="{00000002-2BC5-48CA-B85F-C51592B733FD}"/>
            </c:ext>
          </c:extLst>
        </c:ser>
        <c:ser>
          <c:idx val="3"/>
          <c:order val="3"/>
          <c:tx>
            <c:strRef>
              <c:f>Sheet1!$E$1</c:f>
              <c:strCache>
                <c:ptCount val="1"/>
                <c:pt idx="0">
                  <c:v>Price (FY23), INR/kWh</c:v>
                </c:pt>
              </c:strCache>
            </c:strRef>
          </c:tx>
          <c:spPr>
            <a:ln w="28575" cap="rnd">
              <a:solidFill>
                <a:schemeClr val="bg2"/>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E8-416B-84A7-109F5F7388D2}"/>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Sheet1!$E$2:$E$5</c:f>
              <c:numCache>
                <c:formatCode>#,##0.00</c:formatCode>
                <c:ptCount val="4"/>
                <c:pt idx="0">
                  <c:v>7.8568387266971511</c:v>
                </c:pt>
                <c:pt idx="1">
                  <c:v>5.4139689978370589</c:v>
                </c:pt>
                <c:pt idx="2">
                  <c:v>4.5875350451075647</c:v>
                </c:pt>
                <c:pt idx="3">
                  <c:v>6.0928679569291013</c:v>
                </c:pt>
              </c:numCache>
            </c:numRef>
          </c:val>
          <c:smooth val="0"/>
          <c:extLst>
            <c:ext xmlns:c16="http://schemas.microsoft.com/office/drawing/2014/chart" uri="{C3380CC4-5D6E-409C-BE32-E72D297353CC}">
              <c16:uniqueId val="{00000003-2BC5-48CA-B85F-C51592B733FD}"/>
            </c:ext>
          </c:extLst>
        </c:ser>
        <c:dLbls>
          <c:showLegendKey val="0"/>
          <c:showVal val="0"/>
          <c:showCatName val="0"/>
          <c:showSerName val="0"/>
          <c:showPercent val="0"/>
          <c:showBubbleSize val="0"/>
        </c:dLbls>
        <c:marker val="1"/>
        <c:smooth val="0"/>
        <c:axId val="414667312"/>
        <c:axId val="414665232"/>
      </c:lineChart>
      <c:catAx>
        <c:axId val="402114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02115744"/>
        <c:crosses val="autoZero"/>
        <c:auto val="1"/>
        <c:lblAlgn val="ctr"/>
        <c:lblOffset val="100"/>
        <c:noMultiLvlLbl val="0"/>
      </c:catAx>
      <c:valAx>
        <c:axId val="402115744"/>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lgn="ctr">
              <a:defRPr lang="en-US" sz="5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02114912"/>
        <c:crosses val="autoZero"/>
        <c:crossBetween val="between"/>
      </c:valAx>
      <c:valAx>
        <c:axId val="414665232"/>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lgn="ctr">
              <a:defRPr lang="en-US" sz="5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crossAx val="414667312"/>
        <c:crosses val="max"/>
        <c:crossBetween val="between"/>
        <c:majorUnit val="5"/>
      </c:valAx>
      <c:catAx>
        <c:axId val="414667312"/>
        <c:scaling>
          <c:orientation val="minMax"/>
        </c:scaling>
        <c:delete val="1"/>
        <c:axPos val="b"/>
        <c:numFmt formatCode="General" sourceLinked="1"/>
        <c:majorTickMark val="out"/>
        <c:minorTickMark val="none"/>
        <c:tickLblPos val="nextTo"/>
        <c:crossAx val="414665232"/>
        <c:crosses val="autoZero"/>
        <c:auto val="1"/>
        <c:lblAlgn val="ctr"/>
        <c:lblOffset val="100"/>
        <c:noMultiLvlLbl val="0"/>
      </c:catAx>
      <c:spPr>
        <a:noFill/>
        <a:ln>
          <a:noFill/>
        </a:ln>
        <a:effectLst/>
      </c:spPr>
    </c:plotArea>
    <c:legend>
      <c:legendPos val="b"/>
      <c:layout>
        <c:manualLayout>
          <c:xMode val="edge"/>
          <c:yMode val="edge"/>
          <c:x val="1.1519714238922627E-2"/>
          <c:y val="0.85876164318127535"/>
          <c:w val="0.9880826817775642"/>
          <c:h val="0.13996477191306425"/>
        </c:manualLayout>
      </c:layout>
      <c:overlay val="0"/>
      <c:spPr>
        <a:noFill/>
        <a:ln>
          <a:noFill/>
        </a:ln>
        <a:effectLst/>
      </c:spPr>
      <c:txPr>
        <a:bodyPr rot="0" spcFirstLastPara="1" vertOverflow="ellipsis" vert="horz" wrap="square" anchor="ctr" anchorCtr="1"/>
        <a:lstStyle/>
        <a:p>
          <a:pP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Power supply position</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800" b="1" i="0" u="none" strike="noStrike" kern="1200" spc="0"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(peak and electricity demand)</a:t>
            </a:r>
          </a:p>
        </c:rich>
      </c:tx>
      <c:layout>
        <c:manualLayout>
          <c:xMode val="edge"/>
          <c:yMode val="edge"/>
          <c:x val="1.0297859913491402E-3"/>
          <c:y val="6.7556198889012608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8.3506738153890734E-3"/>
          <c:y val="0.14630701852058048"/>
          <c:w val="0.88522995403357507"/>
          <c:h val="0.63117198035358602"/>
        </c:manualLayout>
      </c:layout>
      <c:barChart>
        <c:barDir val="col"/>
        <c:grouping val="clustered"/>
        <c:varyColors val="0"/>
        <c:ser>
          <c:idx val="0"/>
          <c:order val="0"/>
          <c:tx>
            <c:strRef>
              <c:f>Sheet1!$B$1</c:f>
              <c:strCache>
                <c:ptCount val="1"/>
                <c:pt idx="0">
                  <c:v>Electricity demand met (billion units)</c:v>
                </c:pt>
              </c:strCache>
            </c:strRef>
          </c:tx>
          <c:spPr>
            <a:solidFill>
              <a:srgbClr val="D5D7DC"/>
            </a:solidFill>
            <a:ln>
              <a:noFill/>
            </a:ln>
            <a:effectLst/>
          </c:spPr>
          <c:invertIfNegative val="0"/>
          <c:dLbls>
            <c:dLbl>
              <c:idx val="0"/>
              <c:layout>
                <c:manualLayout>
                  <c:x val="-1.7823627487121151E-2"/>
                  <c:y val="4.5711801131349079E-3"/>
                </c:manualLayout>
              </c:layout>
              <c:tx>
                <c:rich>
                  <a:bodyPr/>
                  <a:lstStyle/>
                  <a:p>
                    <a:fld id="{B7D5AC6B-778F-4766-92C5-0FCB97AA940E}" type="VALUE">
                      <a:rPr lang="en-US" sz="600">
                        <a:latin typeface="Open Sans" panose="020B0606030504020204" pitchFamily="34" charset="0"/>
                        <a:ea typeface="Open Sans" panose="020B0606030504020204" pitchFamily="34" charset="0"/>
                        <a:cs typeface="Open Sans" panose="020B060603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4EF-4175-A9F7-2B27C74B8E27}"/>
                </c:ext>
              </c:extLst>
            </c:dLbl>
            <c:dLbl>
              <c:idx val="1"/>
              <c:layout>
                <c:manualLayout>
                  <c:x val="-1.7823627487121144E-2"/>
                  <c:y val="-4.57118011313492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4EF-4175-A9F7-2B27C74B8E27}"/>
                </c:ext>
              </c:extLst>
            </c:dLbl>
            <c:dLbl>
              <c:idx val="2"/>
              <c:layout>
                <c:manualLayout>
                  <c:x val="-2.087515098185806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4EF-4175-A9F7-2B27C74B8E27}"/>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Sheet1!$B$2:$B$5</c:f>
              <c:numCache>
                <c:formatCode>0.0</c:formatCode>
                <c:ptCount val="4"/>
                <c:pt idx="0">
                  <c:v>340.24099999999999</c:v>
                </c:pt>
                <c:pt idx="1">
                  <c:v>364.036</c:v>
                </c:pt>
                <c:pt idx="2">
                  <c:v>321.37299999999999</c:v>
                </c:pt>
                <c:pt idx="3">
                  <c:v>344.11200000000002</c:v>
                </c:pt>
              </c:numCache>
            </c:numRef>
          </c:val>
          <c:extLst>
            <c:ext xmlns:c16="http://schemas.microsoft.com/office/drawing/2014/chart" uri="{C3380CC4-5D6E-409C-BE32-E72D297353CC}">
              <c16:uniqueId val="{00000003-74EF-4175-A9F7-2B27C74B8E27}"/>
            </c:ext>
          </c:extLst>
        </c:ser>
        <c:ser>
          <c:idx val="1"/>
          <c:order val="1"/>
          <c:tx>
            <c:strRef>
              <c:f>Sheet1!$C$1</c:f>
              <c:strCache>
                <c:ptCount val="1"/>
                <c:pt idx="0">
                  <c:v>Peak demand met (GW)</c:v>
                </c:pt>
              </c:strCache>
            </c:strRef>
          </c:tx>
          <c:spPr>
            <a:solidFill>
              <a:srgbClr val="C3E5F5"/>
            </a:solidFill>
            <a:ln>
              <a:noFill/>
            </a:ln>
            <a:effectLst/>
          </c:spPr>
          <c:invertIfNegative val="0"/>
          <c:dLbls>
            <c:dLbl>
              <c:idx val="0"/>
              <c:layout>
                <c:manualLayout>
                  <c:x val="3.4792059121866396E-3"/>
                  <c:y val="2.35682737631295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4EF-4175-A9F7-2B27C74B8E27}"/>
                </c:ext>
              </c:extLst>
            </c:dLbl>
            <c:dLbl>
              <c:idx val="1"/>
              <c:layout>
                <c:manualLayout>
                  <c:x val="0"/>
                  <c:y val="-3.600666896377996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4EF-4175-A9F7-2B27C74B8E27}"/>
                </c:ext>
              </c:extLst>
            </c:dLbl>
            <c:dLbl>
              <c:idx val="2"/>
              <c:layout>
                <c:manualLayout>
                  <c:x val="3.6806259962324302E-3"/>
                  <c:y val="3.36018013336797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4EF-4175-A9F7-2B27C74B8E27}"/>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Sheet1!$C$2:$C$5</c:f>
              <c:numCache>
                <c:formatCode>0.0</c:formatCode>
                <c:ptCount val="4"/>
                <c:pt idx="0">
                  <c:v>191.51400000000001</c:v>
                </c:pt>
                <c:pt idx="1">
                  <c:v>200.53899999999999</c:v>
                </c:pt>
                <c:pt idx="2">
                  <c:v>183.39400000000001</c:v>
                </c:pt>
                <c:pt idx="3">
                  <c:v>199.298</c:v>
                </c:pt>
              </c:numCache>
            </c:numRef>
          </c:val>
          <c:extLst>
            <c:ext xmlns:c16="http://schemas.microsoft.com/office/drawing/2014/chart" uri="{C3380CC4-5D6E-409C-BE32-E72D297353CC}">
              <c16:uniqueId val="{00000007-74EF-4175-A9F7-2B27C74B8E27}"/>
            </c:ext>
          </c:extLst>
        </c:ser>
        <c:ser>
          <c:idx val="2"/>
          <c:order val="2"/>
          <c:tx>
            <c:strRef>
              <c:f>Sheet1!$D$1</c:f>
              <c:strCache>
                <c:ptCount val="1"/>
                <c:pt idx="0">
                  <c:v>Column3</c:v>
                </c:pt>
              </c:strCache>
            </c:strRef>
          </c:tx>
          <c:spPr>
            <a:solidFill>
              <a:srgbClr val="9D9D9C"/>
            </a:solidFill>
            <a:ln>
              <a:noFill/>
            </a:ln>
            <a:effectLst/>
          </c:spPr>
          <c:invertIfNegative val="0"/>
          <c:dLbls>
            <c:dLbl>
              <c:idx val="1"/>
              <c:layout>
                <c:manualLayout>
                  <c:x val="-7.3264744239965899E-3"/>
                  <c:y val="-9.77433841814200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4EF-4175-A9F7-2B27C74B8E27}"/>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Sheet1!$D$2:$D$5</c:f>
              <c:numCache>
                <c:formatCode>0.0</c:formatCode>
                <c:ptCount val="4"/>
                <c:pt idx="0">
                  <c:v>400.654</c:v>
                </c:pt>
                <c:pt idx="1">
                  <c:v>385.274</c:v>
                </c:pt>
                <c:pt idx="2">
                  <c:v>343.13200000000001</c:v>
                </c:pt>
                <c:pt idx="3">
                  <c:v>371.53399999999999</c:v>
                </c:pt>
              </c:numCache>
            </c:numRef>
          </c:val>
          <c:extLst>
            <c:ext xmlns:c16="http://schemas.microsoft.com/office/drawing/2014/chart" uri="{C3380CC4-5D6E-409C-BE32-E72D297353CC}">
              <c16:uniqueId val="{00000009-74EF-4175-A9F7-2B27C74B8E27}"/>
            </c:ext>
          </c:extLst>
        </c:ser>
        <c:ser>
          <c:idx val="3"/>
          <c:order val="3"/>
          <c:tx>
            <c:strRef>
              <c:f>Sheet1!$E$1</c:f>
              <c:strCache>
                <c:ptCount val="1"/>
                <c:pt idx="0">
                  <c:v>Column2</c:v>
                </c:pt>
              </c:strCache>
            </c:strRef>
          </c:tx>
          <c:spPr>
            <a:solidFill>
              <a:srgbClr val="009CD8"/>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Sheet1!$E$2:$E$5</c:f>
              <c:numCache>
                <c:formatCode>0.0</c:formatCode>
                <c:ptCount val="4"/>
                <c:pt idx="0">
                  <c:v>211.85599999999999</c:v>
                </c:pt>
                <c:pt idx="1">
                  <c:v>199.47200000000001</c:v>
                </c:pt>
                <c:pt idx="2">
                  <c:v>205.03100000000001</c:v>
                </c:pt>
                <c:pt idx="3">
                  <c:v>210.72499999999999</c:v>
                </c:pt>
              </c:numCache>
            </c:numRef>
          </c:val>
          <c:extLst>
            <c:ext xmlns:c16="http://schemas.microsoft.com/office/drawing/2014/chart" uri="{C3380CC4-5D6E-409C-BE32-E72D297353CC}">
              <c16:uniqueId val="{0000000A-74EF-4175-A9F7-2B27C74B8E27}"/>
            </c:ext>
          </c:extLst>
        </c:ser>
        <c:dLbls>
          <c:showLegendKey val="0"/>
          <c:showVal val="0"/>
          <c:showCatName val="0"/>
          <c:showSerName val="0"/>
          <c:showPercent val="0"/>
          <c:showBubbleSize val="0"/>
        </c:dLbls>
        <c:gapWidth val="274"/>
        <c:overlap val="-40"/>
        <c:axId val="173970032"/>
        <c:axId val="321977168"/>
      </c:bar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scaling>
        <c:delete val="1"/>
        <c:axPos val="l"/>
        <c:numFmt formatCode="0.0" sourceLinked="1"/>
        <c:majorTickMark val="none"/>
        <c:minorTickMark val="none"/>
        <c:tickLblPos val="nextTo"/>
        <c:crossAx val="173970032"/>
        <c:crosses val="autoZero"/>
        <c:crossBetween val="between"/>
      </c:valAx>
      <c:spPr>
        <a:noFill/>
        <a:ln>
          <a:noFill/>
        </a:ln>
        <a:effectLst/>
      </c:spPr>
    </c:plotArea>
    <c:legend>
      <c:legendPos val="r"/>
      <c:legendEntry>
        <c:idx val="2"/>
        <c:delete val="1"/>
      </c:legendEntry>
      <c:legendEntry>
        <c:idx val="3"/>
        <c:delete val="1"/>
      </c:legendEntry>
      <c:layout>
        <c:manualLayout>
          <c:xMode val="edge"/>
          <c:yMode val="edge"/>
          <c:x val="2.5855600389340736E-3"/>
          <c:y val="0.88258174665033584"/>
          <c:w val="0.90310176800474906"/>
          <c:h val="0.1174182533496641"/>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Real</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-time </a:t>
            </a: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market</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snapshot </a:t>
            </a:r>
            <a:r>
              <a:rPr lang="en-US" sz="8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(IEX)</a:t>
            </a:r>
            <a:endParaRPr lang="en-US" sz="8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5.2763505748951904E-3"/>
          <c:y val="1.5406170959974283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8.0877851531298506E-2"/>
          <c:y val="0.19676894989355184"/>
          <c:w val="0.82280530797918427"/>
          <c:h val="0.54601168200207439"/>
        </c:manualLayout>
      </c:layout>
      <c:barChart>
        <c:barDir val="col"/>
        <c:grouping val="clustered"/>
        <c:varyColors val="0"/>
        <c:ser>
          <c:idx val="0"/>
          <c:order val="0"/>
          <c:tx>
            <c:strRef>
              <c:f>Sheet1!$B$1</c:f>
              <c:strCache>
                <c:ptCount val="1"/>
                <c:pt idx="0">
                  <c:v>Volume (FY22), million units</c:v>
                </c:pt>
              </c:strCache>
            </c:strRef>
          </c:tx>
          <c:spPr>
            <a:solidFill>
              <a:srgbClr val="C3E5F5"/>
            </a:solidFill>
            <a:ln>
              <a:noFill/>
            </a:ln>
            <a:effectLst/>
          </c:spPr>
          <c:invertIfNegative val="0"/>
          <c:dLbls>
            <c:dLbl>
              <c:idx val="0"/>
              <c:layout>
                <c:manualLayout>
                  <c:x val="0"/>
                  <c:y val="2.31092564399613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E11-4806-9EA9-5C36005B135F}"/>
                </c:ext>
              </c:extLst>
            </c:dLbl>
            <c:dLbl>
              <c:idx val="1"/>
              <c:layout>
                <c:manualLayout>
                  <c:x val="3.8923265334779549E-17"/>
                  <c:y val="2.31092564399614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E11-4806-9EA9-5C36005B135F}"/>
                </c:ext>
              </c:extLst>
            </c:dLbl>
            <c:spPr>
              <a:noFill/>
              <a:ln>
                <a:noFill/>
              </a:ln>
              <a:effectLst/>
            </c:spPr>
            <c:txPr>
              <a:bodyPr rot="0" spcFirstLastPara="1" vertOverflow="ellipsis" vert="horz" wrap="square" lIns="38100" tIns="19050" rIns="38100" bIns="19050" anchor="ctr" anchorCtr="0">
                <a:spAutoFit/>
              </a:bodyPr>
              <a:lstStyle/>
              <a:p>
                <a:pPr algn="ctr">
                  <a:defRPr lang="en-GB"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Sheet1!$B$2:$B$5</c:f>
              <c:numCache>
                <c:formatCode>0</c:formatCode>
                <c:ptCount val="4"/>
                <c:pt idx="0">
                  <c:v>4635.3999999999996</c:v>
                </c:pt>
                <c:pt idx="1">
                  <c:v>5298.0643399999999</c:v>
                </c:pt>
                <c:pt idx="2">
                  <c:v>4822</c:v>
                </c:pt>
                <c:pt idx="3">
                  <c:v>5152</c:v>
                </c:pt>
              </c:numCache>
            </c:numRef>
          </c:val>
          <c:extLst>
            <c:ext xmlns:c16="http://schemas.microsoft.com/office/drawing/2014/chart" uri="{C3380CC4-5D6E-409C-BE32-E72D297353CC}">
              <c16:uniqueId val="{00000003-D399-436E-BF33-0801B6FF3345}"/>
            </c:ext>
          </c:extLst>
        </c:ser>
        <c:ser>
          <c:idx val="1"/>
          <c:order val="1"/>
          <c:tx>
            <c:strRef>
              <c:f>Sheet1!$C$1</c:f>
              <c:strCache>
                <c:ptCount val="1"/>
                <c:pt idx="0">
                  <c:v>Volume (FY23), million units</c:v>
                </c:pt>
              </c:strCache>
            </c:strRef>
          </c:tx>
          <c:spPr>
            <a:solidFill>
              <a:srgbClr val="009CD8"/>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GB"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Sheet1!$C$2:$C$5</c:f>
              <c:numCache>
                <c:formatCode>0</c:formatCode>
                <c:ptCount val="4"/>
                <c:pt idx="0">
                  <c:v>6237</c:v>
                </c:pt>
                <c:pt idx="1">
                  <c:v>6589.02</c:v>
                </c:pt>
                <c:pt idx="2">
                  <c:v>5435</c:v>
                </c:pt>
                <c:pt idx="3">
                  <c:v>5914.4318899999998</c:v>
                </c:pt>
              </c:numCache>
            </c:numRef>
          </c:val>
          <c:extLst>
            <c:ext xmlns:c16="http://schemas.microsoft.com/office/drawing/2014/chart" uri="{C3380CC4-5D6E-409C-BE32-E72D297353CC}">
              <c16:uniqueId val="{00000007-D399-436E-BF33-0801B6FF3345}"/>
            </c:ext>
          </c:extLst>
        </c:ser>
        <c:dLbls>
          <c:showLegendKey val="0"/>
          <c:showVal val="1"/>
          <c:showCatName val="0"/>
          <c:showSerName val="0"/>
          <c:showPercent val="0"/>
          <c:showBubbleSize val="0"/>
        </c:dLbls>
        <c:gapWidth val="274"/>
        <c:axId val="173970032"/>
        <c:axId val="321977168"/>
      </c:barChart>
      <c:lineChart>
        <c:grouping val="standard"/>
        <c:varyColors val="0"/>
        <c:ser>
          <c:idx val="2"/>
          <c:order val="2"/>
          <c:tx>
            <c:strRef>
              <c:f>Sheet1!$D$1</c:f>
              <c:strCache>
                <c:ptCount val="1"/>
                <c:pt idx="0">
                  <c:v>Price (FY22), INR/kWh</c:v>
                </c:pt>
              </c:strCache>
            </c:strRef>
          </c:tx>
          <c:spPr>
            <a:ln w="28575" cap="rnd">
              <a:solidFill>
                <a:srgbClr val="9D9D9C"/>
              </a:solidFill>
              <a:round/>
            </a:ln>
            <a:effectLst/>
          </c:spPr>
          <c:marker>
            <c:symbol val="none"/>
          </c:marker>
          <c:dLbls>
            <c:dLbl>
              <c:idx val="0"/>
              <c:layout>
                <c:manualLayout>
                  <c:x val="-0.12926574103453387"/>
                  <c:y val="6.7447488612170877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11-4806-9EA9-5C36005B135F}"/>
                </c:ext>
              </c:extLst>
            </c:dLbl>
            <c:dLbl>
              <c:idx val="1"/>
              <c:layout>
                <c:manualLayout>
                  <c:x val="-6.1326165797305272E-2"/>
                  <c:y val="4.68929877660444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E11-4806-9EA9-5C36005B135F}"/>
                </c:ext>
              </c:extLst>
            </c:dLbl>
            <c:spPr>
              <a:noFill/>
              <a:ln>
                <a:noFill/>
              </a:ln>
              <a:effectLst/>
            </c:spPr>
            <c:txPr>
              <a:bodyPr rot="0" spcFirstLastPara="1" vertOverflow="ellipsis" vert="horz" wrap="square" lIns="38100" tIns="19050" rIns="38100" bIns="19050" anchor="ctr" anchorCtr="0">
                <a:spAutoFit/>
              </a:bodyPr>
              <a:lstStyle/>
              <a:p>
                <a:pPr algn="ctr">
                  <a:defRPr lang="en-GB"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Q1</c:v>
                </c:pt>
                <c:pt idx="1">
                  <c:v>Q2</c:v>
                </c:pt>
                <c:pt idx="2">
                  <c:v>Q3</c:v>
                </c:pt>
                <c:pt idx="3">
                  <c:v>Q4</c:v>
                </c:pt>
              </c:strCache>
            </c:strRef>
          </c:cat>
          <c:val>
            <c:numRef>
              <c:f>Sheet1!$D$2:$D$5</c:f>
              <c:numCache>
                <c:formatCode>0.00</c:formatCode>
                <c:ptCount val="4"/>
                <c:pt idx="0">
                  <c:v>3.0207431936833933</c:v>
                </c:pt>
                <c:pt idx="1">
                  <c:v>3.7978095426659166</c:v>
                </c:pt>
                <c:pt idx="2">
                  <c:v>4.9426980506014102</c:v>
                </c:pt>
                <c:pt idx="3">
                  <c:v>5.5663742236024847</c:v>
                </c:pt>
              </c:numCache>
            </c:numRef>
          </c:val>
          <c:smooth val="0"/>
          <c:extLst>
            <c:ext xmlns:c16="http://schemas.microsoft.com/office/drawing/2014/chart" uri="{C3380CC4-5D6E-409C-BE32-E72D297353CC}">
              <c16:uniqueId val="{0000000B-D399-436E-BF33-0801B6FF3345}"/>
            </c:ext>
          </c:extLst>
        </c:ser>
        <c:ser>
          <c:idx val="3"/>
          <c:order val="3"/>
          <c:tx>
            <c:strRef>
              <c:f>Sheet1!$E$1</c:f>
              <c:strCache>
                <c:ptCount val="1"/>
                <c:pt idx="0">
                  <c:v>Price (FY23), INR/kWh</c:v>
                </c:pt>
              </c:strCache>
            </c:strRef>
          </c:tx>
          <c:spPr>
            <a:ln w="28575" cap="rnd">
              <a:solidFill>
                <a:srgbClr val="666666"/>
              </a:solidFill>
              <a:round/>
            </a:ln>
            <a:effectLst/>
          </c:spPr>
          <c:marker>
            <c:symbol val="none"/>
          </c:marker>
          <c:dLbls>
            <c:dLbl>
              <c:idx val="1"/>
              <c:layout>
                <c:manualLayout>
                  <c:x val="-4.4553583160614647E-2"/>
                  <c:y val="-3.9189295743893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399-436E-BF33-0801B6FF3345}"/>
                </c:ext>
              </c:extLst>
            </c:dLbl>
            <c:dLbl>
              <c:idx val="2"/>
              <c:layout>
                <c:manualLayout>
                  <c:x val="-4.0307359708287867E-2"/>
                  <c:y val="-8.54078086238164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8D4-439D-BDFC-DA8FED1B013E}"/>
                </c:ext>
              </c:extLst>
            </c:dLbl>
            <c:dLbl>
              <c:idx val="3"/>
              <c:layout>
                <c:manualLayout>
                  <c:x val="-1.9076242446653891E-2"/>
                  <c:y val="-2.37831247839193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11-4806-9EA9-5C36005B135F}"/>
                </c:ext>
              </c:extLst>
            </c:dLbl>
            <c:spPr>
              <a:noFill/>
              <a:ln>
                <a:noFill/>
              </a:ln>
              <a:effectLst/>
            </c:spPr>
            <c:txPr>
              <a:bodyPr rot="0" spcFirstLastPara="1" vertOverflow="ellipsis" vert="horz" wrap="square" lIns="38100" tIns="19050" rIns="38100" bIns="19050" anchor="ctr" anchorCtr="0">
                <a:spAutoFit/>
              </a:bodyPr>
              <a:lstStyle/>
              <a:p>
                <a:pPr algn="ctr">
                  <a:defRPr lang="en-GB"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Q1</c:v>
                </c:pt>
                <c:pt idx="1">
                  <c:v>Q2</c:v>
                </c:pt>
                <c:pt idx="2">
                  <c:v>Q3</c:v>
                </c:pt>
                <c:pt idx="3">
                  <c:v>Q4</c:v>
                </c:pt>
              </c:strCache>
            </c:strRef>
          </c:cat>
          <c:val>
            <c:numRef>
              <c:f>Sheet1!$E$2:$E$5</c:f>
              <c:numCache>
                <c:formatCode>0.00</c:formatCode>
                <c:ptCount val="4"/>
                <c:pt idx="0">
                  <c:v>7.1631072631072623</c:v>
                </c:pt>
                <c:pt idx="1">
                  <c:v>4.8472050872815675</c:v>
                </c:pt>
                <c:pt idx="2">
                  <c:v>4.4945921803127868</c:v>
                </c:pt>
                <c:pt idx="3">
                  <c:v>5.8004330877042358</c:v>
                </c:pt>
              </c:numCache>
            </c:numRef>
          </c:val>
          <c:smooth val="0"/>
          <c:extLst>
            <c:ext xmlns:c16="http://schemas.microsoft.com/office/drawing/2014/chart" uri="{C3380CC4-5D6E-409C-BE32-E72D297353CC}">
              <c16:uniqueId val="{0000000F-D399-436E-BF33-0801B6FF3345}"/>
            </c:ext>
          </c:extLst>
        </c:ser>
        <c:dLbls>
          <c:showLegendKey val="0"/>
          <c:showVal val="1"/>
          <c:showCatName val="0"/>
          <c:showSerName val="0"/>
          <c:showPercent val="0"/>
          <c:showBubbleSize val="0"/>
        </c:dLbls>
        <c:marker val="1"/>
        <c:smooth val="0"/>
        <c:axId val="314230592"/>
        <c:axId val="314249392"/>
      </c:line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max val="8000"/>
          <c:min val="0"/>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3970032"/>
        <c:crosses val="autoZero"/>
        <c:crossBetween val="between"/>
        <c:majorUnit val="4000"/>
      </c:valAx>
      <c:valAx>
        <c:axId val="314249392"/>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lgn="ctr">
              <a:defRPr lang="en-GB" sz="5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14230592"/>
        <c:crosses val="max"/>
        <c:crossBetween val="between"/>
      </c:valAx>
      <c:catAx>
        <c:axId val="314230592"/>
        <c:scaling>
          <c:orientation val="minMax"/>
        </c:scaling>
        <c:delete val="1"/>
        <c:axPos val="b"/>
        <c:numFmt formatCode="General" sourceLinked="1"/>
        <c:majorTickMark val="out"/>
        <c:minorTickMark val="none"/>
        <c:tickLblPos val="nextTo"/>
        <c:crossAx val="314249392"/>
        <c:crosses val="autoZero"/>
        <c:auto val="1"/>
        <c:lblAlgn val="ctr"/>
        <c:lblOffset val="100"/>
        <c:noMultiLvlLbl val="0"/>
      </c:catAx>
      <c:spPr>
        <a:noFill/>
        <a:ln w="25400">
          <a:noFill/>
        </a:ln>
        <a:effectLst/>
      </c:spPr>
    </c:plotArea>
    <c:legend>
      <c:legendPos val="b"/>
      <c:layout>
        <c:manualLayout>
          <c:xMode val="edge"/>
          <c:yMode val="edge"/>
          <c:x val="0"/>
          <c:y val="0.86607716092559917"/>
          <c:w val="1"/>
          <c:h val="0.13392269013580479"/>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101425778256472"/>
          <c:y val="0.23009193889275634"/>
          <c:w val="0.43273384955369903"/>
          <c:h val="0.74002935240666956"/>
        </c:manualLayout>
      </c:layout>
      <c:barChart>
        <c:barDir val="bar"/>
        <c:grouping val="clustered"/>
        <c:varyColors val="0"/>
        <c:ser>
          <c:idx val="0"/>
          <c:order val="0"/>
          <c:tx>
            <c:strRef>
              <c:f>Sheet1!$B$1</c:f>
              <c:strCache>
                <c:ptCount val="1"/>
                <c:pt idx="0">
                  <c:v>Capacity sanctioned (MW)</c:v>
                </c:pt>
              </c:strCache>
            </c:strRef>
          </c:tx>
          <c:spPr>
            <a:solidFill>
              <a:srgbClr val="575756"/>
            </a:solidFill>
            <a:ln>
              <a:noFill/>
            </a:ln>
            <a:effectLst/>
          </c:spPr>
          <c:invertIfNegative val="0"/>
          <c:dLbls>
            <c:dLbl>
              <c:idx val="0"/>
              <c:layout>
                <c:manualLayout>
                  <c:x val="-1.7823627487121151E-2"/>
                  <c:y val="4.57118011313491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C2-4075-8DED-71B5F4148345}"/>
                </c:ext>
              </c:extLst>
            </c:dLbl>
            <c:dLbl>
              <c:idx val="1"/>
              <c:layout>
                <c:manualLayout>
                  <c:x val="-1.7823627487121144E-2"/>
                  <c:y val="-4.57118011313493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AC2-4075-8DED-71B5F4148345}"/>
                </c:ext>
              </c:extLst>
            </c:dLbl>
            <c:dLbl>
              <c:idx val="9"/>
              <c:layout>
                <c:manualLayout>
                  <c:x val="-1.4490157531972475E-2"/>
                  <c:y val="4.550188761177072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AC2-4075-8DED-71B5F4148345}"/>
                </c:ext>
              </c:extLst>
            </c:dLbl>
            <c:dLbl>
              <c:idx val="10"/>
              <c:layout>
                <c:manualLayout>
                  <c:x val="-2.41502625532873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AC2-4075-8DED-71B5F4148345}"/>
                </c:ext>
              </c:extLst>
            </c:dLbl>
            <c:dLbl>
              <c:idx val="12"/>
              <c:layout>
                <c:manualLayout>
                  <c:x val="-1.0602550456034998E-2"/>
                  <c:y val="-4.127219394064081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AC2-4075-8DED-71B5F4148345}"/>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Hinduja Renewables</c:v>
                </c:pt>
                <c:pt idx="1">
                  <c:v>Avaada</c:v>
                </c:pt>
                <c:pt idx="2">
                  <c:v>O2 Power</c:v>
                </c:pt>
                <c:pt idx="3">
                  <c:v>Sprng Energy</c:v>
                </c:pt>
                <c:pt idx="4">
                  <c:v>EDF</c:v>
                </c:pt>
                <c:pt idx="5">
                  <c:v>JSW Energy</c:v>
                </c:pt>
                <c:pt idx="6">
                  <c:v>Greenko Energy</c:v>
                </c:pt>
                <c:pt idx="7">
                  <c:v>SJVN Limited</c:v>
                </c:pt>
                <c:pt idx="8">
                  <c:v>NTPC</c:v>
                </c:pt>
                <c:pt idx="9">
                  <c:v>Tata Power </c:v>
                </c:pt>
              </c:strCache>
            </c:strRef>
          </c:cat>
          <c:val>
            <c:numRef>
              <c:f>Sheet1!$B$2:$B$11</c:f>
              <c:numCache>
                <c:formatCode>General</c:formatCode>
                <c:ptCount val="10"/>
                <c:pt idx="0">
                  <c:v>320</c:v>
                </c:pt>
                <c:pt idx="1">
                  <c:v>325</c:v>
                </c:pt>
                <c:pt idx="2">
                  <c:v>360</c:v>
                </c:pt>
                <c:pt idx="3">
                  <c:v>360</c:v>
                </c:pt>
                <c:pt idx="4">
                  <c:v>430</c:v>
                </c:pt>
                <c:pt idx="5">
                  <c:v>600</c:v>
                </c:pt>
                <c:pt idx="6">
                  <c:v>700</c:v>
                </c:pt>
                <c:pt idx="7">
                  <c:v>893</c:v>
                </c:pt>
                <c:pt idx="8">
                  <c:v>1040</c:v>
                </c:pt>
                <c:pt idx="9">
                  <c:v>1705</c:v>
                </c:pt>
              </c:numCache>
            </c:numRef>
          </c:val>
          <c:extLst>
            <c:ext xmlns:c16="http://schemas.microsoft.com/office/drawing/2014/chart" uri="{C3380CC4-5D6E-409C-BE32-E72D297353CC}">
              <c16:uniqueId val="{00000004-EAC2-4075-8DED-71B5F4148345}"/>
            </c:ext>
          </c:extLst>
        </c:ser>
        <c:dLbls>
          <c:showLegendKey val="0"/>
          <c:showVal val="0"/>
          <c:showCatName val="0"/>
          <c:showSerName val="0"/>
          <c:showPercent val="0"/>
          <c:showBubbleSize val="0"/>
        </c:dLbls>
        <c:gapWidth val="46"/>
        <c:overlap val="-2"/>
        <c:axId val="144068608"/>
        <c:axId val="144070528"/>
      </c:barChart>
      <c:catAx>
        <c:axId val="144068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44070528"/>
        <c:crosses val="autoZero"/>
        <c:auto val="1"/>
        <c:lblAlgn val="ctr"/>
        <c:lblOffset val="100"/>
        <c:noMultiLvlLbl val="0"/>
      </c:catAx>
      <c:valAx>
        <c:axId val="144070528"/>
        <c:scaling>
          <c:orientation val="minMax"/>
        </c:scaling>
        <c:delete val="1"/>
        <c:axPos val="b"/>
        <c:numFmt formatCode="General" sourceLinked="1"/>
        <c:majorTickMark val="none"/>
        <c:minorTickMark val="none"/>
        <c:tickLblPos val="none"/>
        <c:crossAx val="1440686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Change in key renewable energy stock prices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(indexed</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 to 100)</a:t>
            </a:r>
          </a:p>
        </c:rich>
      </c:tx>
      <c:layout>
        <c:manualLayout>
          <c:xMode val="edge"/>
          <c:yMode val="edge"/>
          <c:x val="2.9791669310987074E-3"/>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0691562814625795"/>
          <c:y val="0.10682735869756955"/>
          <c:w val="0.84310418614126892"/>
          <c:h val="0.64108515792055132"/>
        </c:manualLayout>
      </c:layout>
      <c:lineChart>
        <c:grouping val="standard"/>
        <c:varyColors val="0"/>
        <c:ser>
          <c:idx val="0"/>
          <c:order val="0"/>
          <c:tx>
            <c:strRef>
              <c:f>Sheet1!$B$1</c:f>
              <c:strCache>
                <c:ptCount val="1"/>
                <c:pt idx="0">
                  <c:v>Azure Power Global Ltd (NYSE)</c:v>
                </c:pt>
              </c:strCache>
            </c:strRef>
          </c:tx>
          <c:spPr>
            <a:ln w="28575" cap="rnd">
              <a:solidFill>
                <a:srgbClr val="71C9EB"/>
              </a:solidFill>
              <a:round/>
            </a:ln>
            <a:effectLst/>
          </c:spPr>
          <c:marker>
            <c:symbol val="circle"/>
            <c:size val="5"/>
            <c:spPr>
              <a:solidFill>
                <a:srgbClr val="71C9EB"/>
              </a:solidFill>
              <a:ln w="9525">
                <a:solidFill>
                  <a:srgbClr val="71C9EB"/>
                </a:solidFill>
              </a:ln>
              <a:effectLst/>
            </c:spPr>
          </c:marker>
          <c:cat>
            <c:numRef>
              <c:f>Sheet1!$A$2:$A$58</c:f>
              <c:numCache>
                <c:formatCode>mmm\-yy</c:formatCode>
                <c:ptCount val="39"/>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pt idx="37">
                  <c:v>44958</c:v>
                </c:pt>
                <c:pt idx="38">
                  <c:v>44986</c:v>
                </c:pt>
              </c:numCache>
              <c:extLst/>
            </c:numRef>
          </c:cat>
          <c:val>
            <c:numRef>
              <c:f>Sheet1!$B$2:$B$58</c:f>
              <c:numCache>
                <c:formatCode>0.0</c:formatCode>
                <c:ptCount val="39"/>
                <c:pt idx="0">
                  <c:v>98.24</c:v>
                </c:pt>
                <c:pt idx="1">
                  <c:v>128</c:v>
                </c:pt>
                <c:pt idx="2">
                  <c:v>122.4</c:v>
                </c:pt>
                <c:pt idx="3">
                  <c:v>116.16</c:v>
                </c:pt>
                <c:pt idx="4">
                  <c:v>117.99999999999999</c:v>
                </c:pt>
                <c:pt idx="5">
                  <c:v>127.67999999999999</c:v>
                </c:pt>
                <c:pt idx="6">
                  <c:v>165.91999999999996</c:v>
                </c:pt>
                <c:pt idx="7">
                  <c:v>199.36</c:v>
                </c:pt>
                <c:pt idx="8">
                  <c:v>238.4</c:v>
                </c:pt>
                <c:pt idx="9">
                  <c:v>213.35999999999996</c:v>
                </c:pt>
                <c:pt idx="10">
                  <c:v>302.79999999999995</c:v>
                </c:pt>
                <c:pt idx="11">
                  <c:v>326.15999999999997</c:v>
                </c:pt>
                <c:pt idx="12" formatCode="#,##0.0">
                  <c:v>303.27999999999992</c:v>
                </c:pt>
                <c:pt idx="13" formatCode="#,##0.0">
                  <c:v>242.55999999999995</c:v>
                </c:pt>
                <c:pt idx="14" formatCode="#,##0.0">
                  <c:v>217.51999999999995</c:v>
                </c:pt>
                <c:pt idx="15" formatCode="#,##0.0">
                  <c:v>186.31999999999994</c:v>
                </c:pt>
                <c:pt idx="16" formatCode="#,##0.0">
                  <c:v>166.47999999999993</c:v>
                </c:pt>
                <c:pt idx="17" formatCode="#,##0.0">
                  <c:v>215.35999999999996</c:v>
                </c:pt>
                <c:pt idx="18">
                  <c:v>208.39999999999995</c:v>
                </c:pt>
                <c:pt idx="19">
                  <c:v>179.67999999999995</c:v>
                </c:pt>
                <c:pt idx="20">
                  <c:v>175.99999999999994</c:v>
                </c:pt>
                <c:pt idx="21">
                  <c:v>190.31999999999994</c:v>
                </c:pt>
                <c:pt idx="22">
                  <c:v>164.79999999999998</c:v>
                </c:pt>
                <c:pt idx="23">
                  <c:v>145.19999999999996</c:v>
                </c:pt>
                <c:pt idx="24">
                  <c:v>116.07999999999998</c:v>
                </c:pt>
                <c:pt idx="25">
                  <c:v>132.4</c:v>
                </c:pt>
                <c:pt idx="26">
                  <c:v>133.12</c:v>
                </c:pt>
                <c:pt idx="27" formatCode="General">
                  <c:v>133.12</c:v>
                </c:pt>
                <c:pt idx="28" formatCode="General">
                  <c:v>118.88000000000001</c:v>
                </c:pt>
                <c:pt idx="29" formatCode="General">
                  <c:v>91.200000000000017</c:v>
                </c:pt>
                <c:pt idx="30" formatCode="General">
                  <c:v>97.920000000000016</c:v>
                </c:pt>
                <c:pt idx="31" formatCode="General">
                  <c:v>28.72</c:v>
                </c:pt>
                <c:pt idx="32" formatCode="General">
                  <c:v>44</c:v>
                </c:pt>
                <c:pt idx="33" formatCode="General">
                  <c:v>46.32</c:v>
                </c:pt>
                <c:pt idx="34" formatCode="General">
                  <c:v>45.68</c:v>
                </c:pt>
                <c:pt idx="35" formatCode="General">
                  <c:v>34.479999999999997</c:v>
                </c:pt>
                <c:pt idx="36" formatCode="General">
                  <c:v>32.479999999999997</c:v>
                </c:pt>
                <c:pt idx="37" formatCode="General">
                  <c:v>26.56</c:v>
                </c:pt>
                <c:pt idx="38" formatCode="General">
                  <c:v>19.920000000000002</c:v>
                </c:pt>
              </c:numCache>
              <c:extLst/>
            </c:numRef>
          </c:val>
          <c:smooth val="0"/>
          <c:extLst>
            <c:ext xmlns:c16="http://schemas.microsoft.com/office/drawing/2014/chart" uri="{C3380CC4-5D6E-409C-BE32-E72D297353CC}">
              <c16:uniqueId val="{00000000-0D20-44E4-98CE-74F0068F9BC5}"/>
            </c:ext>
          </c:extLst>
        </c:ser>
        <c:ser>
          <c:idx val="1"/>
          <c:order val="1"/>
          <c:tx>
            <c:strRef>
              <c:f>Sheet1!$C$1</c:f>
              <c:strCache>
                <c:ptCount val="1"/>
                <c:pt idx="0">
                  <c:v>Adani Green Energy (BSE)</c:v>
                </c:pt>
              </c:strCache>
            </c:strRef>
          </c:tx>
          <c:spPr>
            <a:ln w="28575" cap="rnd">
              <a:solidFill>
                <a:srgbClr val="009CD8"/>
              </a:solidFill>
              <a:round/>
            </a:ln>
            <a:effectLst/>
          </c:spPr>
          <c:marker>
            <c:symbol val="circle"/>
            <c:size val="5"/>
            <c:spPr>
              <a:solidFill>
                <a:srgbClr val="009CD8"/>
              </a:solidFill>
              <a:ln w="9525">
                <a:solidFill>
                  <a:srgbClr val="009CD8"/>
                </a:solidFill>
              </a:ln>
              <a:effectLst/>
            </c:spPr>
          </c:marker>
          <c:cat>
            <c:numRef>
              <c:f>Sheet1!$A$2:$A$58</c:f>
              <c:numCache>
                <c:formatCode>mmm\-yy</c:formatCode>
                <c:ptCount val="39"/>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pt idx="37">
                  <c:v>44958</c:v>
                </c:pt>
                <c:pt idx="38">
                  <c:v>44986</c:v>
                </c:pt>
              </c:numCache>
              <c:extLst/>
            </c:numRef>
          </c:cat>
          <c:val>
            <c:numRef>
              <c:f>Sheet1!$C$2:$C$58</c:f>
              <c:numCache>
                <c:formatCode>0.0</c:formatCode>
                <c:ptCount val="39"/>
                <c:pt idx="0">
                  <c:v>121.09300095877278</c:v>
                </c:pt>
                <c:pt idx="1">
                  <c:v>99.041227229146699</c:v>
                </c:pt>
                <c:pt idx="2">
                  <c:v>97.954618088846289</c:v>
                </c:pt>
                <c:pt idx="3">
                  <c:v>132.91786513263023</c:v>
                </c:pt>
                <c:pt idx="4">
                  <c:v>158.90060722275487</c:v>
                </c:pt>
                <c:pt idx="5">
                  <c:v>229.37040588047302</c:v>
                </c:pt>
                <c:pt idx="6">
                  <c:v>230.52</c:v>
                </c:pt>
                <c:pt idx="7">
                  <c:v>289.39</c:v>
                </c:pt>
                <c:pt idx="8">
                  <c:v>471.46</c:v>
                </c:pt>
                <c:pt idx="9">
                  <c:v>547.39533397251523</c:v>
                </c:pt>
                <c:pt idx="10">
                  <c:v>726.36625119846622</c:v>
                </c:pt>
                <c:pt idx="11">
                  <c:v>672.79642058165564</c:v>
                </c:pt>
                <c:pt idx="12" formatCode="#,##0.0">
                  <c:v>639.42473633748818</c:v>
                </c:pt>
                <c:pt idx="13" formatCode="#,##0.0">
                  <c:v>743.37488015340386</c:v>
                </c:pt>
                <c:pt idx="14" formatCode="#,##0.0">
                  <c:v>700.77341003515517</c:v>
                </c:pt>
                <c:pt idx="15" formatCode="#,##0.0">
                  <c:v>650.30361137743705</c:v>
                </c:pt>
                <c:pt idx="16" formatCode="#,##0.0">
                  <c:v>809.86257590284458</c:v>
                </c:pt>
                <c:pt idx="17" formatCode="#,##0.0">
                  <c:v>718.39565356343905</c:v>
                </c:pt>
                <c:pt idx="18">
                  <c:v>563.95014381591579</c:v>
                </c:pt>
                <c:pt idx="19">
                  <c:v>682.86992649408774</c:v>
                </c:pt>
                <c:pt idx="20">
                  <c:v>732.88590604026865</c:v>
                </c:pt>
                <c:pt idx="21">
                  <c:v>736.88079258549078</c:v>
                </c:pt>
                <c:pt idx="22">
                  <c:v>827.99616490891697</c:v>
                </c:pt>
                <c:pt idx="23">
                  <c:v>850.27165228507545</c:v>
                </c:pt>
                <c:pt idx="24">
                  <c:v>1200.2876318312565</c:v>
                </c:pt>
                <c:pt idx="25">
                  <c:v>1178.2678171939922</c:v>
                </c:pt>
                <c:pt idx="26">
                  <c:v>1223.8414829018859</c:v>
                </c:pt>
                <c:pt idx="27">
                  <c:v>1029.8817513582617</c:v>
                </c:pt>
                <c:pt idx="28">
                  <c:v>1212.7836369447111</c:v>
                </c:pt>
                <c:pt idx="29">
                  <c:v>1230.8596995845321</c:v>
                </c:pt>
                <c:pt idx="30">
                  <c:v>1386.0338766379036</c:v>
                </c:pt>
                <c:pt idx="31">
                  <c:v>1557.494407158837</c:v>
                </c:pt>
                <c:pt idx="32">
                  <c:v>1444.2633429210616</c:v>
                </c:pt>
                <c:pt idx="33">
                  <c:v>1345.6120166187286</c:v>
                </c:pt>
                <c:pt idx="34">
                  <c:v>1321.8024928092048</c:v>
                </c:pt>
                <c:pt idx="35">
                  <c:v>1243.0361137743691</c:v>
                </c:pt>
                <c:pt idx="36">
                  <c:v>782.39</c:v>
                </c:pt>
                <c:pt idx="37">
                  <c:v>310.35000000000002</c:v>
                </c:pt>
                <c:pt idx="38">
                  <c:v>563.66</c:v>
                </c:pt>
              </c:numCache>
              <c:extLst/>
            </c:numRef>
          </c:val>
          <c:smooth val="0"/>
          <c:extLst>
            <c:ext xmlns:c16="http://schemas.microsoft.com/office/drawing/2014/chart" uri="{C3380CC4-5D6E-409C-BE32-E72D297353CC}">
              <c16:uniqueId val="{00000001-0D20-44E4-98CE-74F0068F9BC5}"/>
            </c:ext>
          </c:extLst>
        </c:ser>
        <c:ser>
          <c:idx val="2"/>
          <c:order val="2"/>
          <c:tx>
            <c:strRef>
              <c:f>Sheet1!$D$1</c:f>
              <c:strCache>
                <c:ptCount val="1"/>
                <c:pt idx="0">
                  <c:v>Inox Wind (BSE)</c:v>
                </c:pt>
              </c:strCache>
            </c:strRef>
          </c:tx>
          <c:spPr>
            <a:ln w="28575" cap="rnd">
              <a:solidFill>
                <a:srgbClr val="C3E5F5"/>
              </a:solidFill>
              <a:round/>
            </a:ln>
            <a:effectLst/>
          </c:spPr>
          <c:marker>
            <c:symbol val="circle"/>
            <c:size val="5"/>
            <c:spPr>
              <a:solidFill>
                <a:srgbClr val="C3E5F5"/>
              </a:solidFill>
              <a:ln w="9525">
                <a:solidFill>
                  <a:srgbClr val="C3E5F5"/>
                </a:solidFill>
              </a:ln>
              <a:effectLst/>
            </c:spPr>
          </c:marker>
          <c:cat>
            <c:numRef>
              <c:f>Sheet1!$A$2:$A$58</c:f>
              <c:numCache>
                <c:formatCode>mmm\-yy</c:formatCode>
                <c:ptCount val="39"/>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pt idx="37">
                  <c:v>44958</c:v>
                </c:pt>
                <c:pt idx="38">
                  <c:v>44986</c:v>
                </c:pt>
              </c:numCache>
              <c:extLst/>
            </c:numRef>
          </c:cat>
          <c:val>
            <c:numRef>
              <c:f>Sheet1!$D$2:$D$58</c:f>
              <c:numCache>
                <c:formatCode>0.0</c:formatCode>
                <c:ptCount val="39"/>
                <c:pt idx="0">
                  <c:v>116.17440225035163</c:v>
                </c:pt>
                <c:pt idx="1">
                  <c:v>94.374120956399437</c:v>
                </c:pt>
                <c:pt idx="2">
                  <c:v>51.758087201125178</c:v>
                </c:pt>
                <c:pt idx="3">
                  <c:v>74.964838255977497</c:v>
                </c:pt>
                <c:pt idx="4">
                  <c:v>73.839662447257382</c:v>
                </c:pt>
                <c:pt idx="5">
                  <c:v>112.0956399437412</c:v>
                </c:pt>
                <c:pt idx="6">
                  <c:v>98.73</c:v>
                </c:pt>
                <c:pt idx="7">
                  <c:v>118.85</c:v>
                </c:pt>
                <c:pt idx="8">
                  <c:v>109.7</c:v>
                </c:pt>
                <c:pt idx="9">
                  <c:v>107.59493670886076</c:v>
                </c:pt>
                <c:pt idx="10">
                  <c:v>142.19409282700423</c:v>
                </c:pt>
                <c:pt idx="11">
                  <c:v>172.85513361462731</c:v>
                </c:pt>
                <c:pt idx="12" formatCode="#,##0.0">
                  <c:v>184.72573839662448</c:v>
                </c:pt>
                <c:pt idx="13" formatCode="#,##0.0">
                  <c:v>191.75808720112516</c:v>
                </c:pt>
                <c:pt idx="14" formatCode="#,##0.0">
                  <c:v>195.10548523206748</c:v>
                </c:pt>
                <c:pt idx="15" formatCode="#,##0.0">
                  <c:v>217.18706047819967</c:v>
                </c:pt>
                <c:pt idx="16" formatCode="#,##0.0">
                  <c:v>206.2728551336146</c:v>
                </c:pt>
                <c:pt idx="17" formatCode="#,##0.0">
                  <c:v>232.46132208157525</c:v>
                </c:pt>
                <c:pt idx="18">
                  <c:v>396.20253164556959</c:v>
                </c:pt>
                <c:pt idx="19">
                  <c:v>300.42194092827003</c:v>
                </c:pt>
                <c:pt idx="20">
                  <c:v>275.66807313642755</c:v>
                </c:pt>
                <c:pt idx="21">
                  <c:v>334.17721518987338</c:v>
                </c:pt>
                <c:pt idx="22">
                  <c:v>337.13080168776366</c:v>
                </c:pt>
                <c:pt idx="23">
                  <c:v>325.45710267229254</c:v>
                </c:pt>
                <c:pt idx="24">
                  <c:v>348.1012658227848</c:v>
                </c:pt>
                <c:pt idx="25">
                  <c:v>312.79887482419127</c:v>
                </c:pt>
                <c:pt idx="26">
                  <c:v>311.67369901547113</c:v>
                </c:pt>
                <c:pt idx="27">
                  <c:v>214.17721518987338</c:v>
                </c:pt>
                <c:pt idx="28">
                  <c:v>250.21097046413499</c:v>
                </c:pt>
                <c:pt idx="29">
                  <c:v>222.36286919831218</c:v>
                </c:pt>
                <c:pt idx="30">
                  <c:v>249.08579465541484</c:v>
                </c:pt>
                <c:pt idx="31">
                  <c:v>313.64275668073128</c:v>
                </c:pt>
                <c:pt idx="32">
                  <c:v>415.7524613220815</c:v>
                </c:pt>
                <c:pt idx="33">
                  <c:v>425.51336146272854</c:v>
                </c:pt>
                <c:pt idx="34">
                  <c:v>358.70604781997184</c:v>
                </c:pt>
                <c:pt idx="35">
                  <c:v>306.72292545710263</c:v>
                </c:pt>
                <c:pt idx="36">
                  <c:v>268.64</c:v>
                </c:pt>
                <c:pt idx="37">
                  <c:v>286.77999999999997</c:v>
                </c:pt>
                <c:pt idx="38">
                  <c:v>262.73</c:v>
                </c:pt>
              </c:numCache>
              <c:extLst/>
            </c:numRef>
          </c:val>
          <c:smooth val="0"/>
          <c:extLst>
            <c:ext xmlns:c16="http://schemas.microsoft.com/office/drawing/2014/chart" uri="{C3380CC4-5D6E-409C-BE32-E72D297353CC}">
              <c16:uniqueId val="{00000002-0D20-44E4-98CE-74F0068F9BC5}"/>
            </c:ext>
          </c:extLst>
        </c:ser>
        <c:ser>
          <c:idx val="3"/>
          <c:order val="3"/>
          <c:tx>
            <c:strRef>
              <c:f>Sheet1!$E$1</c:f>
              <c:strCache>
                <c:ptCount val="1"/>
                <c:pt idx="0">
                  <c:v>Suzlon Energy (BSE)</c:v>
                </c:pt>
              </c:strCache>
            </c:strRef>
          </c:tx>
          <c:spPr>
            <a:ln w="28575" cap="rnd">
              <a:solidFill>
                <a:srgbClr val="D5D7DC"/>
              </a:solidFill>
              <a:round/>
            </a:ln>
            <a:effectLst/>
          </c:spPr>
          <c:marker>
            <c:symbol val="circle"/>
            <c:size val="5"/>
            <c:spPr>
              <a:solidFill>
                <a:srgbClr val="D5D7DC"/>
              </a:solidFill>
              <a:ln w="9525">
                <a:solidFill>
                  <a:srgbClr val="D5D7DC"/>
                </a:solidFill>
              </a:ln>
              <a:effectLst/>
            </c:spPr>
          </c:marker>
          <c:cat>
            <c:numRef>
              <c:f>Sheet1!$A$2:$A$58</c:f>
              <c:numCache>
                <c:formatCode>mmm\-yy</c:formatCode>
                <c:ptCount val="39"/>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pt idx="37">
                  <c:v>44958</c:v>
                </c:pt>
                <c:pt idx="38">
                  <c:v>44986</c:v>
                </c:pt>
              </c:numCache>
              <c:extLst/>
            </c:numRef>
          </c:cat>
          <c:val>
            <c:numRef>
              <c:f>Sheet1!$E$2:$E$58</c:f>
              <c:numCache>
                <c:formatCode>0.0</c:formatCode>
                <c:ptCount val="39"/>
                <c:pt idx="0">
                  <c:v>129.72972972972971</c:v>
                </c:pt>
                <c:pt idx="1">
                  <c:v>145.94594594594594</c:v>
                </c:pt>
                <c:pt idx="2">
                  <c:v>105.40540540540538</c:v>
                </c:pt>
                <c:pt idx="3">
                  <c:v>140.54054054054052</c:v>
                </c:pt>
                <c:pt idx="4">
                  <c:v>151.35135135135133</c:v>
                </c:pt>
                <c:pt idx="5">
                  <c:v>272.97297297297291</c:v>
                </c:pt>
                <c:pt idx="6">
                  <c:v>237.83783783783781</c:v>
                </c:pt>
                <c:pt idx="7">
                  <c:v>202.70270270270265</c:v>
                </c:pt>
                <c:pt idx="8">
                  <c:v>156.75675675675672</c:v>
                </c:pt>
                <c:pt idx="9">
                  <c:v>197.29729729729723</c:v>
                </c:pt>
                <c:pt idx="10">
                  <c:v>186.48648648648646</c:v>
                </c:pt>
                <c:pt idx="11">
                  <c:v>345.94594594594599</c:v>
                </c:pt>
                <c:pt idx="12">
                  <c:v>342.16216216216208</c:v>
                </c:pt>
                <c:pt idx="13">
                  <c:v>314.05405405405395</c:v>
                </c:pt>
                <c:pt idx="14">
                  <c:v>269.72972972972968</c:v>
                </c:pt>
                <c:pt idx="15" formatCode="#,##0.0">
                  <c:v>262.16216216216208</c:v>
                </c:pt>
                <c:pt idx="16" formatCode="#,##0.0">
                  <c:v>308.10810810810801</c:v>
                </c:pt>
                <c:pt idx="17" formatCode="#,##0.0">
                  <c:v>437.8378378378377</c:v>
                </c:pt>
                <c:pt idx="18">
                  <c:v>340.54054054054046</c:v>
                </c:pt>
                <c:pt idx="19">
                  <c:v>327.02702702702697</c:v>
                </c:pt>
                <c:pt idx="20">
                  <c:v>348.64864864864859</c:v>
                </c:pt>
                <c:pt idx="21">
                  <c:v>364.86486486486484</c:v>
                </c:pt>
                <c:pt idx="22">
                  <c:v>370.27027027027026</c:v>
                </c:pt>
                <c:pt idx="23">
                  <c:v>551.35135135135135</c:v>
                </c:pt>
                <c:pt idx="24">
                  <c:v>645.94594594594594</c:v>
                </c:pt>
                <c:pt idx="25">
                  <c:v>508.10810810810813</c:v>
                </c:pt>
                <c:pt idx="26">
                  <c:v>494.59459459459464</c:v>
                </c:pt>
                <c:pt idx="27">
                  <c:v>348.10810810810813</c:v>
                </c:pt>
                <c:pt idx="28">
                  <c:v>364.86486486486484</c:v>
                </c:pt>
                <c:pt idx="29">
                  <c:v>369.18918918918916</c:v>
                </c:pt>
                <c:pt idx="30">
                  <c:v>354.05405405405401</c:v>
                </c:pt>
                <c:pt idx="31">
                  <c:v>442.16216216216208</c:v>
                </c:pt>
                <c:pt idx="32">
                  <c:v>471.3513513513513</c:v>
                </c:pt>
                <c:pt idx="33">
                  <c:v>449.72972972972963</c:v>
                </c:pt>
                <c:pt idx="34">
                  <c:v>488.10810810810796</c:v>
                </c:pt>
                <c:pt idx="35">
                  <c:v>567.56756756756738</c:v>
                </c:pt>
                <c:pt idx="36" formatCode="#,##0.00">
                  <c:v>529.72972972972957</c:v>
                </c:pt>
                <c:pt idx="37" formatCode="#,##0.00">
                  <c:v>443.243243243243</c:v>
                </c:pt>
                <c:pt idx="38" formatCode="#,##0.00">
                  <c:v>427.0270270270268</c:v>
                </c:pt>
              </c:numCache>
              <c:extLst/>
            </c:numRef>
          </c:val>
          <c:smooth val="0"/>
          <c:extLst>
            <c:ext xmlns:c16="http://schemas.microsoft.com/office/drawing/2014/chart" uri="{C3380CC4-5D6E-409C-BE32-E72D297353CC}">
              <c16:uniqueId val="{00000003-0D20-44E4-98CE-74F0068F9BC5}"/>
            </c:ext>
          </c:extLst>
        </c:ser>
        <c:ser>
          <c:idx val="4"/>
          <c:order val="4"/>
          <c:tx>
            <c:strRef>
              <c:f>Sheet1!$F$1</c:f>
              <c:strCache>
                <c:ptCount val="1"/>
                <c:pt idx="0">
                  <c:v>Sterling &amp; Wilson Solar (BSE)</c:v>
                </c:pt>
              </c:strCache>
            </c:strRef>
          </c:tx>
          <c:spPr>
            <a:ln w="28575" cap="rnd">
              <a:solidFill>
                <a:srgbClr val="9D9D9C"/>
              </a:solidFill>
              <a:round/>
            </a:ln>
            <a:effectLst/>
          </c:spPr>
          <c:marker>
            <c:symbol val="circle"/>
            <c:size val="5"/>
            <c:spPr>
              <a:solidFill>
                <a:srgbClr val="9D9D9C"/>
              </a:solidFill>
              <a:ln w="28575">
                <a:solidFill>
                  <a:srgbClr val="9D9D9C"/>
                </a:solidFill>
              </a:ln>
              <a:effectLst/>
            </c:spPr>
          </c:marker>
          <c:cat>
            <c:numRef>
              <c:f>Sheet1!$A$2:$A$58</c:f>
              <c:numCache>
                <c:formatCode>mmm\-yy</c:formatCode>
                <c:ptCount val="39"/>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pt idx="37">
                  <c:v>44958</c:v>
                </c:pt>
                <c:pt idx="38">
                  <c:v>44986</c:v>
                </c:pt>
              </c:numCache>
              <c:extLst/>
            </c:numRef>
          </c:cat>
          <c:val>
            <c:numRef>
              <c:f>Sheet1!$F$2:$F$58</c:f>
              <c:numCache>
                <c:formatCode>0.0</c:formatCode>
                <c:ptCount val="39"/>
                <c:pt idx="0">
                  <c:v>90.705227343025058</c:v>
                </c:pt>
                <c:pt idx="1">
                  <c:v>51.469223631302206</c:v>
                </c:pt>
                <c:pt idx="2">
                  <c:v>21.558923600371177</c:v>
                </c:pt>
                <c:pt idx="3">
                  <c:v>51.237240952675549</c:v>
                </c:pt>
                <c:pt idx="4">
                  <c:v>44.633467367769889</c:v>
                </c:pt>
                <c:pt idx="5">
                  <c:v>67.939993813795255</c:v>
                </c:pt>
                <c:pt idx="6">
                  <c:v>69.209999999999994</c:v>
                </c:pt>
                <c:pt idx="7">
                  <c:v>78.180000000000007</c:v>
                </c:pt>
                <c:pt idx="8">
                  <c:v>69.81</c:v>
                </c:pt>
                <c:pt idx="9">
                  <c:v>67.073925146922377</c:v>
                </c:pt>
                <c:pt idx="10">
                  <c:v>68.806062480668132</c:v>
                </c:pt>
                <c:pt idx="11">
                  <c:v>80.343334364367493</c:v>
                </c:pt>
                <c:pt idx="12">
                  <c:v>71.951747602845685</c:v>
                </c:pt>
                <c:pt idx="13">
                  <c:v>70.018558614290171</c:v>
                </c:pt>
                <c:pt idx="14">
                  <c:v>81.388802969378332</c:v>
                </c:pt>
                <c:pt idx="15" formatCode="#,##0.0">
                  <c:v>92.935354160222758</c:v>
                </c:pt>
                <c:pt idx="16" formatCode="#,##0.0">
                  <c:v>69.619548407052321</c:v>
                </c:pt>
                <c:pt idx="17" formatCode="#,##0.0">
                  <c:v>84.40148468914326</c:v>
                </c:pt>
                <c:pt idx="18">
                  <c:v>88.277141973399353</c:v>
                </c:pt>
                <c:pt idx="19">
                  <c:v>96.427466749149445</c:v>
                </c:pt>
                <c:pt idx="20">
                  <c:v>123.72409526755342</c:v>
                </c:pt>
                <c:pt idx="21">
                  <c:v>134.37983297247146</c:v>
                </c:pt>
                <c:pt idx="22">
                  <c:v>123.63130219610275</c:v>
                </c:pt>
                <c:pt idx="23">
                  <c:v>118.28023507578106</c:v>
                </c:pt>
                <c:pt idx="24">
                  <c:v>121.97649242189925</c:v>
                </c:pt>
                <c:pt idx="25">
                  <c:v>98.762759047324536</c:v>
                </c:pt>
                <c:pt idx="26">
                  <c:v>98.376121249613433</c:v>
                </c:pt>
                <c:pt idx="27">
                  <c:v>87.506959480358873</c:v>
                </c:pt>
                <c:pt idx="28">
                  <c:v>84.658212186823448</c:v>
                </c:pt>
                <c:pt idx="29">
                  <c:v>91.787813176616226</c:v>
                </c:pt>
                <c:pt idx="30">
                  <c:v>88.261676461490964</c:v>
                </c:pt>
                <c:pt idx="31">
                  <c:v>92.097123414785102</c:v>
                </c:pt>
                <c:pt idx="32">
                  <c:v>95.901639344262378</c:v>
                </c:pt>
                <c:pt idx="33">
                  <c:v>91.005258274048956</c:v>
                </c:pt>
                <c:pt idx="34">
                  <c:v>89.876275904732509</c:v>
                </c:pt>
                <c:pt idx="35">
                  <c:v>83.721002165171726</c:v>
                </c:pt>
                <c:pt idx="36" formatCode="#,##0.00">
                  <c:v>88.540055675842922</c:v>
                </c:pt>
                <c:pt idx="37" formatCode="#,##0.00">
                  <c:v>90.349520569130888</c:v>
                </c:pt>
                <c:pt idx="38" formatCode="#,##0.00">
                  <c:v>90.19486545004645</c:v>
                </c:pt>
              </c:numCache>
              <c:extLst/>
            </c:numRef>
          </c:val>
          <c:smooth val="0"/>
          <c:extLst>
            <c:ext xmlns:c16="http://schemas.microsoft.com/office/drawing/2014/chart" uri="{C3380CC4-5D6E-409C-BE32-E72D297353CC}">
              <c16:uniqueId val="{00000004-0D20-44E4-98CE-74F0068F9BC5}"/>
            </c:ext>
          </c:extLst>
        </c:ser>
        <c:ser>
          <c:idx val="5"/>
          <c:order val="5"/>
          <c:tx>
            <c:strRef>
              <c:f>Sheet1!$G$1</c:f>
              <c:strCache>
                <c:ptCount val="1"/>
                <c:pt idx="0">
                  <c:v>Borosil Renewables (BSE)</c:v>
                </c:pt>
              </c:strCache>
            </c:strRef>
          </c:tx>
          <c:spPr>
            <a:ln w="28575" cap="rnd">
              <a:solidFill>
                <a:srgbClr val="87BD41"/>
              </a:solidFill>
              <a:round/>
            </a:ln>
            <a:effectLst/>
          </c:spPr>
          <c:marker>
            <c:symbol val="circle"/>
            <c:size val="5"/>
            <c:spPr>
              <a:solidFill>
                <a:srgbClr val="87BD41"/>
              </a:solidFill>
              <a:ln w="9525">
                <a:solidFill>
                  <a:srgbClr val="87BD41"/>
                </a:solidFill>
              </a:ln>
              <a:effectLst/>
            </c:spPr>
          </c:marker>
          <c:cat>
            <c:numRef>
              <c:f>Sheet1!$A$2:$A$58</c:f>
              <c:numCache>
                <c:formatCode>mmm\-yy</c:formatCode>
                <c:ptCount val="39"/>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pt idx="37">
                  <c:v>44958</c:v>
                </c:pt>
                <c:pt idx="38">
                  <c:v>44986</c:v>
                </c:pt>
              </c:numCache>
              <c:extLst/>
            </c:numRef>
          </c:cat>
          <c:val>
            <c:numRef>
              <c:f>Sheet1!$G$2:$G$58</c:f>
              <c:numCache>
                <c:formatCode>0.0</c:formatCode>
                <c:ptCount val="39"/>
                <c:pt idx="0">
                  <c:v>112.2942884801549</c:v>
                </c:pt>
                <c:pt idx="1">
                  <c:v>142.07808970635691</c:v>
                </c:pt>
                <c:pt idx="2">
                  <c:v>24.040012907389485</c:v>
                </c:pt>
                <c:pt idx="3">
                  <c:v>24.136818328493064</c:v>
                </c:pt>
                <c:pt idx="4">
                  <c:v>22.555663117134564</c:v>
                </c:pt>
                <c:pt idx="5">
                  <c:v>85.70506615037111</c:v>
                </c:pt>
                <c:pt idx="6">
                  <c:v>50.177476605356581</c:v>
                </c:pt>
                <c:pt idx="7">
                  <c:v>49.983865763149424</c:v>
                </c:pt>
                <c:pt idx="8">
                  <c:v>47.07970313004197</c:v>
                </c:pt>
                <c:pt idx="9">
                  <c:v>59.503065505001643</c:v>
                </c:pt>
                <c:pt idx="10">
                  <c:v>81.122942884801589</c:v>
                </c:pt>
                <c:pt idx="11">
                  <c:v>193.90125847047446</c:v>
                </c:pt>
                <c:pt idx="12">
                  <c:v>176.86995805098428</c:v>
                </c:pt>
                <c:pt idx="13">
                  <c:v>181.85866408518891</c:v>
                </c:pt>
                <c:pt idx="14">
                  <c:v>158.23168764117469</c:v>
                </c:pt>
                <c:pt idx="15" formatCode="#,##0.0">
                  <c:v>149.13197805743798</c:v>
                </c:pt>
                <c:pt idx="16" formatCode="#,##0.0">
                  <c:v>173.91416585995495</c:v>
                </c:pt>
                <c:pt idx="17" formatCode="#,##0.0">
                  <c:v>172.24265892223309</c:v>
                </c:pt>
                <c:pt idx="18">
                  <c:v>203.09777347531477</c:v>
                </c:pt>
                <c:pt idx="19">
                  <c:v>190.25492094223958</c:v>
                </c:pt>
                <c:pt idx="20">
                  <c:v>199.09648273636674</c:v>
                </c:pt>
                <c:pt idx="21">
                  <c:v>290.12584704743489</c:v>
                </c:pt>
                <c:pt idx="22">
                  <c:v>379.57405614714452</c:v>
                </c:pt>
                <c:pt idx="23">
                  <c:v>402.87189415940657</c:v>
                </c:pt>
                <c:pt idx="24">
                  <c:v>412.97192642788025</c:v>
                </c:pt>
                <c:pt idx="25">
                  <c:v>375.15327525008092</c:v>
                </c:pt>
                <c:pt idx="26">
                  <c:v>374.47563730235589</c:v>
                </c:pt>
                <c:pt idx="27">
                  <c:v>356.23104227170086</c:v>
                </c:pt>
                <c:pt idx="28">
                  <c:v>355.37270087124909</c:v>
                </c:pt>
                <c:pt idx="29">
                  <c:v>388.41561794127171</c:v>
                </c:pt>
                <c:pt idx="30">
                  <c:v>398.51565020974539</c:v>
                </c:pt>
                <c:pt idx="31">
                  <c:v>366.69893514036818</c:v>
                </c:pt>
                <c:pt idx="32">
                  <c:v>375.28234914488576</c:v>
                </c:pt>
                <c:pt idx="33">
                  <c:v>365.13714101323035</c:v>
                </c:pt>
                <c:pt idx="34">
                  <c:v>350.84866085834165</c:v>
                </c:pt>
                <c:pt idx="35">
                  <c:v>328.99645046789306</c:v>
                </c:pt>
                <c:pt idx="36" formatCode="#,##0.00">
                  <c:v>307.77670216198788</c:v>
                </c:pt>
                <c:pt idx="37" formatCode="#,##0.00">
                  <c:v>302.80735721200404</c:v>
                </c:pt>
                <c:pt idx="38" formatCode="#,##0.00">
                  <c:v>265.15004840271069</c:v>
                </c:pt>
              </c:numCache>
              <c:extLst/>
            </c:numRef>
          </c:val>
          <c:smooth val="0"/>
          <c:extLst>
            <c:ext xmlns:c16="http://schemas.microsoft.com/office/drawing/2014/chart" uri="{C3380CC4-5D6E-409C-BE32-E72D297353CC}">
              <c16:uniqueId val="{00000005-0D20-44E4-98CE-74F0068F9BC5}"/>
            </c:ext>
          </c:extLst>
        </c:ser>
        <c:ser>
          <c:idx val="6"/>
          <c:order val="6"/>
          <c:tx>
            <c:strRef>
              <c:f>Sheet1!$H$1</c:f>
              <c:strCache>
                <c:ptCount val="1"/>
                <c:pt idx="0">
                  <c:v>Sensex</c:v>
                </c:pt>
              </c:strCache>
            </c:strRef>
          </c:tx>
          <c:spPr>
            <a:ln w="38100" cap="rnd">
              <a:solidFill>
                <a:srgbClr val="575756"/>
              </a:solidFill>
              <a:round/>
            </a:ln>
            <a:effectLst/>
          </c:spPr>
          <c:marker>
            <c:symbol val="circle"/>
            <c:size val="5"/>
            <c:spPr>
              <a:solidFill>
                <a:schemeClr val="bg1"/>
              </a:solidFill>
              <a:ln w="38100">
                <a:solidFill>
                  <a:srgbClr val="575756"/>
                </a:solidFill>
              </a:ln>
              <a:effectLst/>
            </c:spPr>
          </c:marker>
          <c:cat>
            <c:numRef>
              <c:f>Sheet1!$A$2:$A$58</c:f>
              <c:numCache>
                <c:formatCode>mmm\-yy</c:formatCode>
                <c:ptCount val="39"/>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pt idx="37">
                  <c:v>44958</c:v>
                </c:pt>
                <c:pt idx="38">
                  <c:v>44986</c:v>
                </c:pt>
              </c:numCache>
              <c:extLst/>
            </c:numRef>
          </c:cat>
          <c:val>
            <c:numRef>
              <c:f>Sheet1!$H$2:$H$58</c:f>
              <c:numCache>
                <c:formatCode>0.0</c:formatCode>
                <c:ptCount val="39"/>
                <c:pt idx="0">
                  <c:v>98.714661991858193</c:v>
                </c:pt>
                <c:pt idx="1">
                  <c:v>92.833498247674044</c:v>
                </c:pt>
                <c:pt idx="2">
                  <c:v>71.868611185313156</c:v>
                </c:pt>
                <c:pt idx="3">
                  <c:v>81.732274455600901</c:v>
                </c:pt>
                <c:pt idx="4">
                  <c:v>78.596752682302281</c:v>
                </c:pt>
                <c:pt idx="5">
                  <c:v>84.636689909811849</c:v>
                </c:pt>
                <c:pt idx="6">
                  <c:v>91.16</c:v>
                </c:pt>
                <c:pt idx="7">
                  <c:v>93.64</c:v>
                </c:pt>
                <c:pt idx="8">
                  <c:v>92.28</c:v>
                </c:pt>
                <c:pt idx="9">
                  <c:v>96.025402787723053</c:v>
                </c:pt>
                <c:pt idx="10">
                  <c:v>107.01992110291096</c:v>
                </c:pt>
                <c:pt idx="11">
                  <c:v>115.75030530565233</c:v>
                </c:pt>
                <c:pt idx="12">
                  <c:v>112.19775467630332</c:v>
                </c:pt>
                <c:pt idx="13">
                  <c:v>119.01948768766182</c:v>
                </c:pt>
                <c:pt idx="14">
                  <c:v>120.01130079357658</c:v>
                </c:pt>
                <c:pt idx="15" formatCode="#,##0.0">
                  <c:v>118.16009893890836</c:v>
                </c:pt>
                <c:pt idx="16" formatCode="#,##0.0">
                  <c:v>124.63980235488957</c:v>
                </c:pt>
                <c:pt idx="17" formatCode="#,##0.0">
                  <c:v>127.16994871252889</c:v>
                </c:pt>
                <c:pt idx="18">
                  <c:v>127.47169105152651</c:v>
                </c:pt>
                <c:pt idx="19">
                  <c:v>137.90206657626683</c:v>
                </c:pt>
                <c:pt idx="20">
                  <c:v>143.32363562673353</c:v>
                </c:pt>
                <c:pt idx="21">
                  <c:v>143.7613413959559</c:v>
                </c:pt>
                <c:pt idx="22">
                  <c:v>138.32653718184099</c:v>
                </c:pt>
                <c:pt idx="23">
                  <c:v>141.2085789070276</c:v>
                </c:pt>
                <c:pt idx="24">
                  <c:v>140.62766187986836</c:v>
                </c:pt>
                <c:pt idx="25">
                  <c:v>136.34468050654317</c:v>
                </c:pt>
                <c:pt idx="26">
                  <c:v>141.97139459355685</c:v>
                </c:pt>
                <c:pt idx="27">
                  <c:v>141.97212180035069</c:v>
                </c:pt>
                <c:pt idx="28">
                  <c:v>134.69423620743234</c:v>
                </c:pt>
                <c:pt idx="29">
                  <c:v>128.51911123694481</c:v>
                </c:pt>
                <c:pt idx="30">
                  <c:v>139.55158974677201</c:v>
                </c:pt>
                <c:pt idx="31">
                  <c:v>144.31920596774981</c:v>
                </c:pt>
                <c:pt idx="32">
                  <c:v>139.20415458089371</c:v>
                </c:pt>
                <c:pt idx="33">
                  <c:v>147.2887064300109</c:v>
                </c:pt>
                <c:pt idx="34">
                  <c:v>152.98246898341816</c:v>
                </c:pt>
                <c:pt idx="35">
                  <c:v>148.68424050764844</c:v>
                </c:pt>
                <c:pt idx="36" formatCode="#,##0.00">
                  <c:v>144.35030617830037</c:v>
                </c:pt>
                <c:pt idx="37" formatCode="#,##0.00">
                  <c:v>142.9255141473233</c:v>
                </c:pt>
                <c:pt idx="38" formatCode="#,##0.00">
                  <c:v>142.99678041312126</c:v>
                </c:pt>
              </c:numCache>
              <c:extLst/>
            </c:numRef>
          </c:val>
          <c:smooth val="0"/>
          <c:extLst>
            <c:ext xmlns:c16="http://schemas.microsoft.com/office/drawing/2014/chart" uri="{C3380CC4-5D6E-409C-BE32-E72D297353CC}">
              <c16:uniqueId val="{00000006-0D20-44E4-98CE-74F0068F9BC5}"/>
            </c:ext>
          </c:extLst>
        </c:ser>
        <c:dLbls>
          <c:showLegendKey val="0"/>
          <c:showVal val="0"/>
          <c:showCatName val="0"/>
          <c:showSerName val="0"/>
          <c:showPercent val="0"/>
          <c:showBubbleSize val="0"/>
        </c:dLbls>
        <c:marker val="1"/>
        <c:smooth val="0"/>
        <c:axId val="979424864"/>
        <c:axId val="978063184"/>
      </c:lineChart>
      <c:dateAx>
        <c:axId val="979424864"/>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063184"/>
        <c:crosses val="autoZero"/>
        <c:auto val="1"/>
        <c:lblOffset val="100"/>
        <c:baseTimeUnit val="months"/>
      </c:dateAx>
      <c:valAx>
        <c:axId val="978063184"/>
        <c:scaling>
          <c:orientation val="minMax"/>
          <c:max val="16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dirty="0">
                    <a:latin typeface="Open Sans" panose="020B0606030504020204" pitchFamily="34" charset="0"/>
                    <a:ea typeface="Open Sans" panose="020B0606030504020204" pitchFamily="34" charset="0"/>
                    <a:cs typeface="Open Sans" panose="020B0606030504020204" pitchFamily="34" charset="0"/>
                  </a:rPr>
                  <a:t>Value of stocks</a:t>
                </a:r>
                <a:r>
                  <a:rPr lang="en-US" sz="700" baseline="0" dirty="0">
                    <a:latin typeface="Open Sans" panose="020B0606030504020204" pitchFamily="34" charset="0"/>
                    <a:ea typeface="Open Sans" panose="020B0606030504020204" pitchFamily="34" charset="0"/>
                    <a:cs typeface="Open Sans" panose="020B0606030504020204" pitchFamily="34" charset="0"/>
                  </a:rPr>
                  <a:t> (indexed to 100)</a:t>
                </a:r>
                <a:endParaRPr lang="en-US" sz="700" dirty="0">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9.1970970610001646E-3"/>
              <c:y val="0.27673581382541618"/>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9424864"/>
        <c:crosses val="autoZero"/>
        <c:crossBetween val="between"/>
        <c:majorUnit val="200"/>
      </c:valAx>
      <c:spPr>
        <a:noFill/>
        <a:ln>
          <a:noFill/>
        </a:ln>
        <a:effectLst/>
      </c:spPr>
    </c:plotArea>
    <c:legend>
      <c:legendPos val="b"/>
      <c:layout>
        <c:manualLayout>
          <c:xMode val="edge"/>
          <c:yMode val="edge"/>
          <c:x val="0"/>
          <c:y val="0.90934761236861461"/>
          <c:w val="0.99269163717030295"/>
          <c:h val="9.0652387631385334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84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000" b="1" dirty="0"/>
              <a:t>Bond yields* and key financial rates</a:t>
            </a:r>
          </a:p>
        </c:rich>
      </c:tx>
      <c:layout>
        <c:manualLayout>
          <c:xMode val="edge"/>
          <c:yMode val="edge"/>
          <c:x val="1.4054499510807047E-3"/>
          <c:y val="0"/>
        </c:manualLayout>
      </c:layout>
      <c:overlay val="0"/>
      <c:spPr>
        <a:noFill/>
        <a:ln>
          <a:noFill/>
        </a:ln>
        <a:effectLst/>
      </c:spPr>
      <c:txPr>
        <a:bodyPr rot="0" spcFirstLastPara="1" vertOverflow="ellipsis" vert="horz" wrap="square" anchor="ctr" anchorCtr="1"/>
        <a:lstStyle/>
        <a:p>
          <a:pPr>
            <a:defRPr lang="en-US" sz="84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6.1565539561922719E-2"/>
          <c:y val="8.2445931270061279E-2"/>
          <c:w val="0.92360030050166808"/>
          <c:h val="0.67143627249706472"/>
        </c:manualLayout>
      </c:layout>
      <c:lineChart>
        <c:grouping val="standard"/>
        <c:varyColors val="0"/>
        <c:ser>
          <c:idx val="0"/>
          <c:order val="0"/>
          <c:tx>
            <c:strRef>
              <c:f>Sheet1!$B$1</c:f>
              <c:strCache>
                <c:ptCount val="1"/>
                <c:pt idx="0">
                  <c:v>Repo rate</c:v>
                </c:pt>
              </c:strCache>
            </c:strRef>
          </c:tx>
          <c:spPr>
            <a:ln w="28575" cap="rnd">
              <a:solidFill>
                <a:srgbClr val="71C9EB"/>
              </a:solidFill>
              <a:round/>
            </a:ln>
            <a:effectLst/>
          </c:spPr>
          <c:marker>
            <c:symbol val="none"/>
          </c:marker>
          <c:cat>
            <c:numRef>
              <c:f>Sheet1!$A$2:$A$58</c:f>
              <c:numCache>
                <c:formatCode>mmm\-yy</c:formatCode>
                <c:ptCount val="42"/>
                <c:pt idx="0">
                  <c:v>43739</c:v>
                </c:pt>
                <c:pt idx="1">
                  <c:v>43770</c:v>
                </c:pt>
                <c:pt idx="2">
                  <c:v>43800</c:v>
                </c:pt>
                <c:pt idx="3">
                  <c:v>43831</c:v>
                </c:pt>
                <c:pt idx="4">
                  <c:v>43862</c:v>
                </c:pt>
                <c:pt idx="5">
                  <c:v>43891</c:v>
                </c:pt>
                <c:pt idx="6">
                  <c:v>43922</c:v>
                </c:pt>
                <c:pt idx="7">
                  <c:v>43952</c:v>
                </c:pt>
                <c:pt idx="8">
                  <c:v>43983</c:v>
                </c:pt>
                <c:pt idx="9">
                  <c:v>44013</c:v>
                </c:pt>
                <c:pt idx="10">
                  <c:v>44044</c:v>
                </c:pt>
                <c:pt idx="11">
                  <c:v>44075</c:v>
                </c:pt>
                <c:pt idx="12">
                  <c:v>44105</c:v>
                </c:pt>
                <c:pt idx="13">
                  <c:v>44136</c:v>
                </c:pt>
                <c:pt idx="14">
                  <c:v>44166</c:v>
                </c:pt>
                <c:pt idx="15">
                  <c:v>44197</c:v>
                </c:pt>
                <c:pt idx="16">
                  <c:v>44228</c:v>
                </c:pt>
                <c:pt idx="17">
                  <c:v>44256</c:v>
                </c:pt>
                <c:pt idx="18">
                  <c:v>44287</c:v>
                </c:pt>
                <c:pt idx="19">
                  <c:v>44317</c:v>
                </c:pt>
                <c:pt idx="20">
                  <c:v>44348</c:v>
                </c:pt>
                <c:pt idx="21">
                  <c:v>44378</c:v>
                </c:pt>
                <c:pt idx="22">
                  <c:v>44409</c:v>
                </c:pt>
                <c:pt idx="23">
                  <c:v>44440</c:v>
                </c:pt>
                <c:pt idx="24">
                  <c:v>44470</c:v>
                </c:pt>
                <c:pt idx="25">
                  <c:v>44501</c:v>
                </c:pt>
                <c:pt idx="26">
                  <c:v>44531</c:v>
                </c:pt>
                <c:pt idx="27">
                  <c:v>44562</c:v>
                </c:pt>
                <c:pt idx="28">
                  <c:v>44593</c:v>
                </c:pt>
                <c:pt idx="29">
                  <c:v>44621</c:v>
                </c:pt>
                <c:pt idx="30">
                  <c:v>44652</c:v>
                </c:pt>
                <c:pt idx="31">
                  <c:v>44682</c:v>
                </c:pt>
                <c:pt idx="32">
                  <c:v>44713</c:v>
                </c:pt>
                <c:pt idx="33">
                  <c:v>44743</c:v>
                </c:pt>
                <c:pt idx="34">
                  <c:v>44774</c:v>
                </c:pt>
                <c:pt idx="35">
                  <c:v>44805</c:v>
                </c:pt>
                <c:pt idx="36">
                  <c:v>44835</c:v>
                </c:pt>
                <c:pt idx="37">
                  <c:v>44866</c:v>
                </c:pt>
                <c:pt idx="38">
                  <c:v>44896</c:v>
                </c:pt>
                <c:pt idx="39">
                  <c:v>44927</c:v>
                </c:pt>
                <c:pt idx="40">
                  <c:v>44958</c:v>
                </c:pt>
                <c:pt idx="41">
                  <c:v>44986</c:v>
                </c:pt>
              </c:numCache>
              <c:extLst/>
            </c:numRef>
          </c:cat>
          <c:val>
            <c:numRef>
              <c:f>Sheet1!$B$2:$B$58</c:f>
              <c:numCache>
                <c:formatCode>0.00%</c:formatCode>
                <c:ptCount val="42"/>
                <c:pt idx="0">
                  <c:v>5.1499999999999997E-2</c:v>
                </c:pt>
                <c:pt idx="1">
                  <c:v>5.1499999999999997E-2</c:v>
                </c:pt>
                <c:pt idx="2">
                  <c:v>5.1499999999999997E-2</c:v>
                </c:pt>
                <c:pt idx="3">
                  <c:v>5.1499999999999997E-2</c:v>
                </c:pt>
                <c:pt idx="4">
                  <c:v>5.1499999999999997E-2</c:v>
                </c:pt>
                <c:pt idx="5">
                  <c:v>4.3999999999999997E-2</c:v>
                </c:pt>
                <c:pt idx="6">
                  <c:v>4.3999999999999997E-2</c:v>
                </c:pt>
                <c:pt idx="7">
                  <c:v>0.04</c:v>
                </c:pt>
                <c:pt idx="8">
                  <c:v>0.04</c:v>
                </c:pt>
                <c:pt idx="9">
                  <c:v>0.04</c:v>
                </c:pt>
                <c:pt idx="10">
                  <c:v>0.04</c:v>
                </c:pt>
                <c:pt idx="11">
                  <c:v>0.04</c:v>
                </c:pt>
                <c:pt idx="12">
                  <c:v>0.04</c:v>
                </c:pt>
                <c:pt idx="13">
                  <c:v>0.04</c:v>
                </c:pt>
                <c:pt idx="14">
                  <c:v>0.04</c:v>
                </c:pt>
                <c:pt idx="15">
                  <c:v>0.04</c:v>
                </c:pt>
                <c:pt idx="16">
                  <c:v>0.04</c:v>
                </c:pt>
                <c:pt idx="17">
                  <c:v>0.04</c:v>
                </c:pt>
                <c:pt idx="18">
                  <c:v>0.04</c:v>
                </c:pt>
                <c:pt idx="19">
                  <c:v>0.04</c:v>
                </c:pt>
                <c:pt idx="20">
                  <c:v>0.04</c:v>
                </c:pt>
                <c:pt idx="21">
                  <c:v>0.04</c:v>
                </c:pt>
                <c:pt idx="22">
                  <c:v>0.04</c:v>
                </c:pt>
                <c:pt idx="23">
                  <c:v>0.04</c:v>
                </c:pt>
                <c:pt idx="24">
                  <c:v>0.04</c:v>
                </c:pt>
                <c:pt idx="25">
                  <c:v>0.04</c:v>
                </c:pt>
                <c:pt idx="26">
                  <c:v>0.04</c:v>
                </c:pt>
                <c:pt idx="27">
                  <c:v>0.04</c:v>
                </c:pt>
                <c:pt idx="28">
                  <c:v>0.04</c:v>
                </c:pt>
                <c:pt idx="29">
                  <c:v>0.04</c:v>
                </c:pt>
                <c:pt idx="30">
                  <c:v>0.04</c:v>
                </c:pt>
                <c:pt idx="31">
                  <c:v>4.3999999999999997E-2</c:v>
                </c:pt>
                <c:pt idx="32">
                  <c:v>4.9000000000000002E-2</c:v>
                </c:pt>
                <c:pt idx="33">
                  <c:v>4.9000000000000002E-2</c:v>
                </c:pt>
                <c:pt idx="34">
                  <c:v>5.3999999999999999E-2</c:v>
                </c:pt>
                <c:pt idx="35">
                  <c:v>5.8999999999999997E-2</c:v>
                </c:pt>
                <c:pt idx="36">
                  <c:v>5.8999999999999997E-2</c:v>
                </c:pt>
                <c:pt idx="37">
                  <c:v>5.8999999999999997E-2</c:v>
                </c:pt>
                <c:pt idx="38">
                  <c:v>6.25E-2</c:v>
                </c:pt>
                <c:pt idx="39">
                  <c:v>6.25E-2</c:v>
                </c:pt>
                <c:pt idx="40">
                  <c:v>6.5000000000000002E-2</c:v>
                </c:pt>
                <c:pt idx="41">
                  <c:v>6.5000000000000002E-2</c:v>
                </c:pt>
              </c:numCache>
              <c:extLst/>
            </c:numRef>
          </c:val>
          <c:smooth val="0"/>
          <c:extLst>
            <c:ext xmlns:c16="http://schemas.microsoft.com/office/drawing/2014/chart" uri="{C3380CC4-5D6E-409C-BE32-E72D297353CC}">
              <c16:uniqueId val="{00000000-12DE-4005-9614-FCF7136C1147}"/>
            </c:ext>
          </c:extLst>
        </c:ser>
        <c:ser>
          <c:idx val="2"/>
          <c:order val="1"/>
          <c:tx>
            <c:strRef>
              <c:f>Sheet1!$D$1</c:f>
              <c:strCache>
                <c:ptCount val="1"/>
                <c:pt idx="0">
                  <c:v>SBI MCLR (1-year)</c:v>
                </c:pt>
              </c:strCache>
            </c:strRef>
          </c:tx>
          <c:spPr>
            <a:ln w="28575" cap="rnd">
              <a:solidFill>
                <a:srgbClr val="C3E5F5"/>
              </a:solidFill>
              <a:round/>
            </a:ln>
            <a:effectLst/>
          </c:spPr>
          <c:marker>
            <c:symbol val="none"/>
          </c:marker>
          <c:cat>
            <c:numRef>
              <c:f>Sheet1!$A$2:$A$58</c:f>
              <c:numCache>
                <c:formatCode>mmm\-yy</c:formatCode>
                <c:ptCount val="42"/>
                <c:pt idx="0">
                  <c:v>43739</c:v>
                </c:pt>
                <c:pt idx="1">
                  <c:v>43770</c:v>
                </c:pt>
                <c:pt idx="2">
                  <c:v>43800</c:v>
                </c:pt>
                <c:pt idx="3">
                  <c:v>43831</c:v>
                </c:pt>
                <c:pt idx="4">
                  <c:v>43862</c:v>
                </c:pt>
                <c:pt idx="5">
                  <c:v>43891</c:v>
                </c:pt>
                <c:pt idx="6">
                  <c:v>43922</c:v>
                </c:pt>
                <c:pt idx="7">
                  <c:v>43952</c:v>
                </c:pt>
                <c:pt idx="8">
                  <c:v>43983</c:v>
                </c:pt>
                <c:pt idx="9">
                  <c:v>44013</c:v>
                </c:pt>
                <c:pt idx="10">
                  <c:v>44044</c:v>
                </c:pt>
                <c:pt idx="11">
                  <c:v>44075</c:v>
                </c:pt>
                <c:pt idx="12">
                  <c:v>44105</c:v>
                </c:pt>
                <c:pt idx="13">
                  <c:v>44136</c:v>
                </c:pt>
                <c:pt idx="14">
                  <c:v>44166</c:v>
                </c:pt>
                <c:pt idx="15">
                  <c:v>44197</c:v>
                </c:pt>
                <c:pt idx="16">
                  <c:v>44228</c:v>
                </c:pt>
                <c:pt idx="17">
                  <c:v>44256</c:v>
                </c:pt>
                <c:pt idx="18">
                  <c:v>44287</c:v>
                </c:pt>
                <c:pt idx="19">
                  <c:v>44317</c:v>
                </c:pt>
                <c:pt idx="20">
                  <c:v>44348</c:v>
                </c:pt>
                <c:pt idx="21">
                  <c:v>44378</c:v>
                </c:pt>
                <c:pt idx="22">
                  <c:v>44409</c:v>
                </c:pt>
                <c:pt idx="23">
                  <c:v>44440</c:v>
                </c:pt>
                <c:pt idx="24">
                  <c:v>44470</c:v>
                </c:pt>
                <c:pt idx="25">
                  <c:v>44501</c:v>
                </c:pt>
                <c:pt idx="26">
                  <c:v>44531</c:v>
                </c:pt>
                <c:pt idx="27">
                  <c:v>44562</c:v>
                </c:pt>
                <c:pt idx="28">
                  <c:v>44593</c:v>
                </c:pt>
                <c:pt idx="29">
                  <c:v>44621</c:v>
                </c:pt>
                <c:pt idx="30">
                  <c:v>44652</c:v>
                </c:pt>
                <c:pt idx="31">
                  <c:v>44682</c:v>
                </c:pt>
                <c:pt idx="32">
                  <c:v>44713</c:v>
                </c:pt>
                <c:pt idx="33">
                  <c:v>44743</c:v>
                </c:pt>
                <c:pt idx="34">
                  <c:v>44774</c:v>
                </c:pt>
                <c:pt idx="35">
                  <c:v>44805</c:v>
                </c:pt>
                <c:pt idx="36">
                  <c:v>44835</c:v>
                </c:pt>
                <c:pt idx="37">
                  <c:v>44866</c:v>
                </c:pt>
                <c:pt idx="38">
                  <c:v>44896</c:v>
                </c:pt>
                <c:pt idx="39">
                  <c:v>44927</c:v>
                </c:pt>
                <c:pt idx="40">
                  <c:v>44958</c:v>
                </c:pt>
                <c:pt idx="41">
                  <c:v>44986</c:v>
                </c:pt>
              </c:numCache>
              <c:extLst/>
            </c:numRef>
          </c:cat>
          <c:val>
            <c:numRef>
              <c:f>Sheet1!$D$2:$D$58</c:f>
              <c:numCache>
                <c:formatCode>0.00%</c:formatCode>
                <c:ptCount val="42"/>
                <c:pt idx="0">
                  <c:v>8.0500000000000002E-2</c:v>
                </c:pt>
                <c:pt idx="1">
                  <c:v>0.08</c:v>
                </c:pt>
                <c:pt idx="2">
                  <c:v>7.9000000000000001E-2</c:v>
                </c:pt>
                <c:pt idx="3">
                  <c:v>7.9000000000000001E-2</c:v>
                </c:pt>
                <c:pt idx="4">
                  <c:v>7.85E-2</c:v>
                </c:pt>
                <c:pt idx="5">
                  <c:v>7.7499999999999999E-2</c:v>
                </c:pt>
                <c:pt idx="6">
                  <c:v>7.3999999999999996E-2</c:v>
                </c:pt>
                <c:pt idx="7">
                  <c:v>7.2499999999999995E-2</c:v>
                </c:pt>
                <c:pt idx="8">
                  <c:v>7.0000000000000007E-2</c:v>
                </c:pt>
                <c:pt idx="9">
                  <c:v>7.0000000000000007E-2</c:v>
                </c:pt>
                <c:pt idx="10">
                  <c:v>7.0000000000000007E-2</c:v>
                </c:pt>
                <c:pt idx="11">
                  <c:v>7.0000000000000007E-2</c:v>
                </c:pt>
                <c:pt idx="12">
                  <c:v>7.0000000000000007E-2</c:v>
                </c:pt>
                <c:pt idx="13">
                  <c:v>7.0000000000000007E-2</c:v>
                </c:pt>
                <c:pt idx="14">
                  <c:v>7.0000000000000007E-2</c:v>
                </c:pt>
                <c:pt idx="15">
                  <c:v>7.0000000000000007E-2</c:v>
                </c:pt>
                <c:pt idx="16">
                  <c:v>7.0000000000000007E-2</c:v>
                </c:pt>
                <c:pt idx="17">
                  <c:v>7.0000000000000007E-2</c:v>
                </c:pt>
                <c:pt idx="18">
                  <c:v>7.0000000000000007E-2</c:v>
                </c:pt>
                <c:pt idx="19">
                  <c:v>7.0000000000000007E-2</c:v>
                </c:pt>
                <c:pt idx="20">
                  <c:v>7.0000000000000007E-2</c:v>
                </c:pt>
                <c:pt idx="21">
                  <c:v>7.0000000000000007E-2</c:v>
                </c:pt>
                <c:pt idx="22">
                  <c:v>7.0000000000000007E-2</c:v>
                </c:pt>
                <c:pt idx="23">
                  <c:v>7.0000000000000007E-2</c:v>
                </c:pt>
                <c:pt idx="24">
                  <c:v>7.0000000000000007E-2</c:v>
                </c:pt>
                <c:pt idx="25">
                  <c:v>7.0000000000000007E-2</c:v>
                </c:pt>
                <c:pt idx="26">
                  <c:v>7.0000000000000007E-2</c:v>
                </c:pt>
                <c:pt idx="27">
                  <c:v>7.0000000000000007E-2</c:v>
                </c:pt>
                <c:pt idx="28">
                  <c:v>7.0000000000000007E-2</c:v>
                </c:pt>
                <c:pt idx="29">
                  <c:v>7.0000000000000007E-2</c:v>
                </c:pt>
                <c:pt idx="30">
                  <c:v>7.0999999999999994E-2</c:v>
                </c:pt>
                <c:pt idx="31">
                  <c:v>7.1999999999999995E-2</c:v>
                </c:pt>
                <c:pt idx="32">
                  <c:v>7.3999999999999996E-2</c:v>
                </c:pt>
                <c:pt idx="33">
                  <c:v>7.4999999999999997E-2</c:v>
                </c:pt>
                <c:pt idx="34">
                  <c:v>7.6999999999999999E-2</c:v>
                </c:pt>
                <c:pt idx="35">
                  <c:v>7.6999999999999999E-2</c:v>
                </c:pt>
                <c:pt idx="36">
                  <c:v>7.9500000000000001E-2</c:v>
                </c:pt>
                <c:pt idx="37">
                  <c:v>8.0500000000000002E-2</c:v>
                </c:pt>
                <c:pt idx="38">
                  <c:v>8.3000000000000004E-2</c:v>
                </c:pt>
                <c:pt idx="39">
                  <c:v>8.4000000000000005E-2</c:v>
                </c:pt>
                <c:pt idx="40">
                  <c:v>8.5000000000000006E-2</c:v>
                </c:pt>
                <c:pt idx="41">
                  <c:v>8.5000000000000006E-2</c:v>
                </c:pt>
              </c:numCache>
              <c:extLst/>
            </c:numRef>
          </c:val>
          <c:smooth val="0"/>
          <c:extLst>
            <c:ext xmlns:c16="http://schemas.microsoft.com/office/drawing/2014/chart" uri="{C3380CC4-5D6E-409C-BE32-E72D297353CC}">
              <c16:uniqueId val="{00000001-12DE-4005-9614-FCF7136C1147}"/>
            </c:ext>
          </c:extLst>
        </c:ser>
        <c:ser>
          <c:idx val="3"/>
          <c:order val="2"/>
          <c:tx>
            <c:strRef>
              <c:f>Sheet1!$E$1</c:f>
              <c:strCache>
                <c:ptCount val="1"/>
                <c:pt idx="0">
                  <c:v>Treasury bond yield (INR, 10-year)</c:v>
                </c:pt>
              </c:strCache>
            </c:strRef>
          </c:tx>
          <c:spPr>
            <a:ln w="38100" cap="rnd">
              <a:solidFill>
                <a:srgbClr val="009CD8"/>
              </a:solidFill>
              <a:round/>
            </a:ln>
            <a:effectLst/>
          </c:spPr>
          <c:marker>
            <c:symbol val="circle"/>
            <c:size val="5"/>
            <c:spPr>
              <a:solidFill>
                <a:schemeClr val="bg1"/>
              </a:solidFill>
              <a:ln w="38100">
                <a:solidFill>
                  <a:srgbClr val="009CD8"/>
                </a:solidFill>
              </a:ln>
              <a:effectLst/>
            </c:spPr>
          </c:marker>
          <c:cat>
            <c:numRef>
              <c:f>Sheet1!$A$2:$A$58</c:f>
              <c:numCache>
                <c:formatCode>mmm\-yy</c:formatCode>
                <c:ptCount val="42"/>
                <c:pt idx="0">
                  <c:v>43739</c:v>
                </c:pt>
                <c:pt idx="1">
                  <c:v>43770</c:v>
                </c:pt>
                <c:pt idx="2">
                  <c:v>43800</c:v>
                </c:pt>
                <c:pt idx="3">
                  <c:v>43831</c:v>
                </c:pt>
                <c:pt idx="4">
                  <c:v>43862</c:v>
                </c:pt>
                <c:pt idx="5">
                  <c:v>43891</c:v>
                </c:pt>
                <c:pt idx="6">
                  <c:v>43922</c:v>
                </c:pt>
                <c:pt idx="7">
                  <c:v>43952</c:v>
                </c:pt>
                <c:pt idx="8">
                  <c:v>43983</c:v>
                </c:pt>
                <c:pt idx="9">
                  <c:v>44013</c:v>
                </c:pt>
                <c:pt idx="10">
                  <c:v>44044</c:v>
                </c:pt>
                <c:pt idx="11">
                  <c:v>44075</c:v>
                </c:pt>
                <c:pt idx="12">
                  <c:v>44105</c:v>
                </c:pt>
                <c:pt idx="13">
                  <c:v>44136</c:v>
                </c:pt>
                <c:pt idx="14">
                  <c:v>44166</c:v>
                </c:pt>
                <c:pt idx="15">
                  <c:v>44197</c:v>
                </c:pt>
                <c:pt idx="16">
                  <c:v>44228</c:v>
                </c:pt>
                <c:pt idx="17">
                  <c:v>44256</c:v>
                </c:pt>
                <c:pt idx="18">
                  <c:v>44287</c:v>
                </c:pt>
                <c:pt idx="19">
                  <c:v>44317</c:v>
                </c:pt>
                <c:pt idx="20">
                  <c:v>44348</c:v>
                </c:pt>
                <c:pt idx="21">
                  <c:v>44378</c:v>
                </c:pt>
                <c:pt idx="22">
                  <c:v>44409</c:v>
                </c:pt>
                <c:pt idx="23">
                  <c:v>44440</c:v>
                </c:pt>
                <c:pt idx="24">
                  <c:v>44470</c:v>
                </c:pt>
                <c:pt idx="25">
                  <c:v>44501</c:v>
                </c:pt>
                <c:pt idx="26">
                  <c:v>44531</c:v>
                </c:pt>
                <c:pt idx="27">
                  <c:v>44562</c:v>
                </c:pt>
                <c:pt idx="28">
                  <c:v>44593</c:v>
                </c:pt>
                <c:pt idx="29">
                  <c:v>44621</c:v>
                </c:pt>
                <c:pt idx="30">
                  <c:v>44652</c:v>
                </c:pt>
                <c:pt idx="31">
                  <c:v>44682</c:v>
                </c:pt>
                <c:pt idx="32">
                  <c:v>44713</c:v>
                </c:pt>
                <c:pt idx="33">
                  <c:v>44743</c:v>
                </c:pt>
                <c:pt idx="34">
                  <c:v>44774</c:v>
                </c:pt>
                <c:pt idx="35">
                  <c:v>44805</c:v>
                </c:pt>
                <c:pt idx="36">
                  <c:v>44835</c:v>
                </c:pt>
                <c:pt idx="37">
                  <c:v>44866</c:v>
                </c:pt>
                <c:pt idx="38">
                  <c:v>44896</c:v>
                </c:pt>
                <c:pt idx="39">
                  <c:v>44927</c:v>
                </c:pt>
                <c:pt idx="40">
                  <c:v>44958</c:v>
                </c:pt>
                <c:pt idx="41">
                  <c:v>44986</c:v>
                </c:pt>
              </c:numCache>
              <c:extLst/>
            </c:numRef>
          </c:cat>
          <c:val>
            <c:numRef>
              <c:f>Sheet1!$E$2:$E$58</c:f>
              <c:numCache>
                <c:formatCode>0.00%</c:formatCode>
                <c:ptCount val="42"/>
                <c:pt idx="0">
                  <c:v>6.6400000000000001E-2</c:v>
                </c:pt>
                <c:pt idx="1">
                  <c:v>6.5699999999999995E-2</c:v>
                </c:pt>
                <c:pt idx="2">
                  <c:v>6.59E-2</c:v>
                </c:pt>
                <c:pt idx="3">
                  <c:v>6.5799999999999997E-2</c:v>
                </c:pt>
                <c:pt idx="4">
                  <c:v>6.4699999999999994E-2</c:v>
                </c:pt>
                <c:pt idx="5">
                  <c:v>6.4299999999999996E-2</c:v>
                </c:pt>
                <c:pt idx="6">
                  <c:v>6.1699999999999998E-2</c:v>
                </c:pt>
                <c:pt idx="7">
                  <c:v>6.0299999999999999E-2</c:v>
                </c:pt>
                <c:pt idx="8">
                  <c:v>5.8999999999999997E-2</c:v>
                </c:pt>
                <c:pt idx="9">
                  <c:v>5.8599999999999999E-2</c:v>
                </c:pt>
                <c:pt idx="10">
                  <c:v>6.0699999999999997E-2</c:v>
                </c:pt>
                <c:pt idx="11">
                  <c:v>6.0299999999999999E-2</c:v>
                </c:pt>
                <c:pt idx="12">
                  <c:v>5.9299999999999999E-2</c:v>
                </c:pt>
                <c:pt idx="13">
                  <c:v>5.8999999999999997E-2</c:v>
                </c:pt>
                <c:pt idx="14">
                  <c:v>5.8999999999999997E-2</c:v>
                </c:pt>
                <c:pt idx="15">
                  <c:v>5.8999999999999997E-2</c:v>
                </c:pt>
                <c:pt idx="16">
                  <c:v>6.2300000000000001E-2</c:v>
                </c:pt>
                <c:pt idx="17">
                  <c:v>6.1800000000000001E-2</c:v>
                </c:pt>
                <c:pt idx="18">
                  <c:v>6.0229999999999999E-2</c:v>
                </c:pt>
                <c:pt idx="19">
                  <c:v>6.0199999999999997E-2</c:v>
                </c:pt>
                <c:pt idx="20">
                  <c:v>6.0380000000000003E-2</c:v>
                </c:pt>
                <c:pt idx="21">
                  <c:v>6.2E-2</c:v>
                </c:pt>
                <c:pt idx="22">
                  <c:v>6.2100000000000002E-2</c:v>
                </c:pt>
                <c:pt idx="23">
                  <c:v>6.2199999999999998E-2</c:v>
                </c:pt>
                <c:pt idx="24">
                  <c:v>6.2399999999999997E-2</c:v>
                </c:pt>
                <c:pt idx="25">
                  <c:v>6.3799999999999996E-2</c:v>
                </c:pt>
                <c:pt idx="26">
                  <c:v>6.3500000000000001E-2</c:v>
                </c:pt>
                <c:pt idx="27">
                  <c:v>6.4349999999999991E-2</c:v>
                </c:pt>
                <c:pt idx="28">
                  <c:v>6.8320000000000006E-2</c:v>
                </c:pt>
                <c:pt idx="29">
                  <c:v>6.8659999999999999E-2</c:v>
                </c:pt>
                <c:pt idx="30">
                  <c:v>7.1360000000000007E-2</c:v>
                </c:pt>
                <c:pt idx="31">
                  <c:v>7.4200000000000002E-2</c:v>
                </c:pt>
                <c:pt idx="32">
                  <c:v>7.4499999999999997E-2</c:v>
                </c:pt>
                <c:pt idx="33">
                  <c:v>7.3200000000000001E-2</c:v>
                </c:pt>
                <c:pt idx="34">
                  <c:v>7.1900000000000006E-2</c:v>
                </c:pt>
                <c:pt idx="35">
                  <c:v>7.3999999999999996E-2</c:v>
                </c:pt>
                <c:pt idx="36">
                  <c:v>7.4451000000000003E-2</c:v>
                </c:pt>
                <c:pt idx="37">
                  <c:v>7.281E-2</c:v>
                </c:pt>
                <c:pt idx="38">
                  <c:v>7.3270000000000002E-2</c:v>
                </c:pt>
                <c:pt idx="39">
                  <c:v>7.3400000000000007E-2</c:v>
                </c:pt>
                <c:pt idx="40">
                  <c:v>7.46E-2</c:v>
                </c:pt>
                <c:pt idx="41">
                  <c:v>7.3200000000000001E-2</c:v>
                </c:pt>
              </c:numCache>
              <c:extLst/>
            </c:numRef>
          </c:val>
          <c:smooth val="0"/>
          <c:extLst>
            <c:ext xmlns:c16="http://schemas.microsoft.com/office/drawing/2014/chart" uri="{C3380CC4-5D6E-409C-BE32-E72D297353CC}">
              <c16:uniqueId val="{00000002-12DE-4005-9614-FCF7136C1147}"/>
            </c:ext>
          </c:extLst>
        </c:ser>
        <c:ser>
          <c:idx val="5"/>
          <c:order val="3"/>
          <c:tx>
            <c:strRef>
              <c:f>Sheet1!$G$1</c:f>
              <c:strCache>
                <c:ptCount val="1"/>
                <c:pt idx="0">
                  <c:v>NTPC bond yield (INR, 8.66%, 10-year)</c:v>
                </c:pt>
              </c:strCache>
            </c:strRef>
          </c:tx>
          <c:spPr>
            <a:ln w="38100" cap="rnd">
              <a:solidFill>
                <a:srgbClr val="575756"/>
              </a:solidFill>
              <a:round/>
            </a:ln>
            <a:effectLst/>
          </c:spPr>
          <c:marker>
            <c:symbol val="circle"/>
            <c:size val="5"/>
            <c:spPr>
              <a:solidFill>
                <a:schemeClr val="bg1"/>
              </a:solidFill>
              <a:ln w="38100">
                <a:solidFill>
                  <a:srgbClr val="575756"/>
                </a:solidFill>
              </a:ln>
              <a:effectLst/>
            </c:spPr>
          </c:marker>
          <c:cat>
            <c:numRef>
              <c:f>Sheet1!$A$2:$A$58</c:f>
              <c:numCache>
                <c:formatCode>mmm\-yy</c:formatCode>
                <c:ptCount val="42"/>
                <c:pt idx="0">
                  <c:v>43739</c:v>
                </c:pt>
                <c:pt idx="1">
                  <c:v>43770</c:v>
                </c:pt>
                <c:pt idx="2">
                  <c:v>43800</c:v>
                </c:pt>
                <c:pt idx="3">
                  <c:v>43831</c:v>
                </c:pt>
                <c:pt idx="4">
                  <c:v>43862</c:v>
                </c:pt>
                <c:pt idx="5">
                  <c:v>43891</c:v>
                </c:pt>
                <c:pt idx="6">
                  <c:v>43922</c:v>
                </c:pt>
                <c:pt idx="7">
                  <c:v>43952</c:v>
                </c:pt>
                <c:pt idx="8">
                  <c:v>43983</c:v>
                </c:pt>
                <c:pt idx="9">
                  <c:v>44013</c:v>
                </c:pt>
                <c:pt idx="10">
                  <c:v>44044</c:v>
                </c:pt>
                <c:pt idx="11">
                  <c:v>44075</c:v>
                </c:pt>
                <c:pt idx="12">
                  <c:v>44105</c:v>
                </c:pt>
                <c:pt idx="13">
                  <c:v>44136</c:v>
                </c:pt>
                <c:pt idx="14">
                  <c:v>44166</c:v>
                </c:pt>
                <c:pt idx="15">
                  <c:v>44197</c:v>
                </c:pt>
                <c:pt idx="16">
                  <c:v>44228</c:v>
                </c:pt>
                <c:pt idx="17">
                  <c:v>44256</c:v>
                </c:pt>
                <c:pt idx="18">
                  <c:v>44287</c:v>
                </c:pt>
                <c:pt idx="19">
                  <c:v>44317</c:v>
                </c:pt>
                <c:pt idx="20">
                  <c:v>44348</c:v>
                </c:pt>
                <c:pt idx="21">
                  <c:v>44378</c:v>
                </c:pt>
                <c:pt idx="22">
                  <c:v>44409</c:v>
                </c:pt>
                <c:pt idx="23">
                  <c:v>44440</c:v>
                </c:pt>
                <c:pt idx="24">
                  <c:v>44470</c:v>
                </c:pt>
                <c:pt idx="25">
                  <c:v>44501</c:v>
                </c:pt>
                <c:pt idx="26">
                  <c:v>44531</c:v>
                </c:pt>
                <c:pt idx="27">
                  <c:v>44562</c:v>
                </c:pt>
                <c:pt idx="28">
                  <c:v>44593</c:v>
                </c:pt>
                <c:pt idx="29">
                  <c:v>44621</c:v>
                </c:pt>
                <c:pt idx="30">
                  <c:v>44652</c:v>
                </c:pt>
                <c:pt idx="31">
                  <c:v>44682</c:v>
                </c:pt>
                <c:pt idx="32">
                  <c:v>44713</c:v>
                </c:pt>
                <c:pt idx="33">
                  <c:v>44743</c:v>
                </c:pt>
                <c:pt idx="34">
                  <c:v>44774</c:v>
                </c:pt>
                <c:pt idx="35">
                  <c:v>44805</c:v>
                </c:pt>
                <c:pt idx="36">
                  <c:v>44835</c:v>
                </c:pt>
                <c:pt idx="37">
                  <c:v>44866</c:v>
                </c:pt>
                <c:pt idx="38">
                  <c:v>44896</c:v>
                </c:pt>
                <c:pt idx="39">
                  <c:v>44927</c:v>
                </c:pt>
                <c:pt idx="40">
                  <c:v>44958</c:v>
                </c:pt>
                <c:pt idx="41">
                  <c:v>44986</c:v>
                </c:pt>
              </c:numCache>
              <c:extLst/>
            </c:numRef>
          </c:cat>
          <c:val>
            <c:numRef>
              <c:f>Sheet1!$G$2:$G$58</c:f>
              <c:numCache>
                <c:formatCode>0.00%</c:formatCode>
                <c:ptCount val="42"/>
                <c:pt idx="0">
                  <c:v>6.9839272897362067E-2</c:v>
                </c:pt>
                <c:pt idx="1">
                  <c:v>7.3195675876699923E-2</c:v>
                </c:pt>
                <c:pt idx="2">
                  <c:v>7.5198742635342541E-2</c:v>
                </c:pt>
                <c:pt idx="3">
                  <c:v>7.7314525488795638E-2</c:v>
                </c:pt>
                <c:pt idx="4">
                  <c:v>7.629955947136563E-2</c:v>
                </c:pt>
                <c:pt idx="5">
                  <c:v>7.9376718606782762E-2</c:v>
                </c:pt>
                <c:pt idx="6">
                  <c:v>7.2167268060567169E-2</c:v>
                </c:pt>
                <c:pt idx="7">
                  <c:v>7.5173611111111108E-2</c:v>
                </c:pt>
                <c:pt idx="8">
                  <c:v>7.2046589018302826E-2</c:v>
                </c:pt>
                <c:pt idx="9">
                  <c:v>7.2400000000000006E-2</c:v>
                </c:pt>
                <c:pt idx="10">
                  <c:v>7.2800000000000004E-2</c:v>
                </c:pt>
                <c:pt idx="11">
                  <c:v>7.2800000000000004E-2</c:v>
                </c:pt>
                <c:pt idx="12">
                  <c:v>7.0751633986928103E-2</c:v>
                </c:pt>
                <c:pt idx="13">
                  <c:v>7.5060889462872593E-2</c:v>
                </c:pt>
                <c:pt idx="14">
                  <c:v>7.5418459233971391E-2</c:v>
                </c:pt>
                <c:pt idx="15">
                  <c:v>7.5195151388852702E-2</c:v>
                </c:pt>
                <c:pt idx="16">
                  <c:v>7.545261156875234E-2</c:v>
                </c:pt>
                <c:pt idx="17">
                  <c:v>7.6867221084378309E-2</c:v>
                </c:pt>
                <c:pt idx="18">
                  <c:v>7.5964912280701749E-2</c:v>
                </c:pt>
                <c:pt idx="19">
                  <c:v>7.2776167065843098E-2</c:v>
                </c:pt>
                <c:pt idx="20">
                  <c:v>7.277922514497015E-2</c:v>
                </c:pt>
                <c:pt idx="21">
                  <c:v>7.5435540069686405E-2</c:v>
                </c:pt>
                <c:pt idx="22">
                  <c:v>7.3702127659574457E-2</c:v>
                </c:pt>
                <c:pt idx="23">
                  <c:v>7.3639455782312915E-2</c:v>
                </c:pt>
                <c:pt idx="24">
                  <c:v>7.395388556789069E-2</c:v>
                </c:pt>
                <c:pt idx="25">
                  <c:v>7.4978354978354977E-2</c:v>
                </c:pt>
                <c:pt idx="26">
                  <c:v>7.8727272727272715E-2</c:v>
                </c:pt>
                <c:pt idx="27">
                  <c:v>8.0699999999999994E-2</c:v>
                </c:pt>
                <c:pt idx="28">
                  <c:v>8.0501227039488352E-2</c:v>
                </c:pt>
                <c:pt idx="29">
                  <c:v>8.0381673720947497E-2</c:v>
                </c:pt>
                <c:pt idx="30">
                  <c:v>7.9668080330447741E-2</c:v>
                </c:pt>
                <c:pt idx="31">
                  <c:v>8.0181473079949994E-2</c:v>
                </c:pt>
                <c:pt idx="32">
                  <c:v>7.974143884494618E-2</c:v>
                </c:pt>
                <c:pt idx="33">
                  <c:v>7.8870999999999997E-2</c:v>
                </c:pt>
                <c:pt idx="34">
                  <c:v>7.8728000000000006E-2</c:v>
                </c:pt>
                <c:pt idx="35">
                  <c:v>7.9186999999999994E-2</c:v>
                </c:pt>
                <c:pt idx="36">
                  <c:v>7.9093981185496376E-2</c:v>
                </c:pt>
                <c:pt idx="37">
                  <c:v>7.7529095792300801E-2</c:v>
                </c:pt>
                <c:pt idx="38">
                  <c:v>8.3914728682170536E-2</c:v>
                </c:pt>
                <c:pt idx="39">
                  <c:v>8.1786071813081992E-2</c:v>
                </c:pt>
                <c:pt idx="40">
                  <c:v>8.1786071813081992E-2</c:v>
                </c:pt>
                <c:pt idx="41">
                  <c:v>8.3269230769230762E-2</c:v>
                </c:pt>
              </c:numCache>
              <c:extLst/>
            </c:numRef>
          </c:val>
          <c:smooth val="0"/>
          <c:extLst>
            <c:ext xmlns:c16="http://schemas.microsoft.com/office/drawing/2014/chart" uri="{C3380CC4-5D6E-409C-BE32-E72D297353CC}">
              <c16:uniqueId val="{00000003-12DE-4005-9614-FCF7136C1147}"/>
            </c:ext>
          </c:extLst>
        </c:ser>
        <c:ser>
          <c:idx val="6"/>
          <c:order val="4"/>
          <c:tx>
            <c:strRef>
              <c:f>Sheet1!$H$1</c:f>
              <c:strCache>
                <c:ptCount val="1"/>
                <c:pt idx="0">
                  <c:v>ReNew Power bond yield (USD, 6.67%, 5-year)</c:v>
                </c:pt>
              </c:strCache>
            </c:strRef>
          </c:tx>
          <c:spPr>
            <a:ln w="38100" cap="rnd">
              <a:solidFill>
                <a:srgbClr val="87BD41"/>
              </a:solidFill>
              <a:round/>
            </a:ln>
            <a:effectLst/>
          </c:spPr>
          <c:marker>
            <c:symbol val="circle"/>
            <c:size val="5"/>
            <c:spPr>
              <a:solidFill>
                <a:schemeClr val="bg1"/>
              </a:solidFill>
              <a:ln w="25400">
                <a:solidFill>
                  <a:srgbClr val="87BD41"/>
                </a:solidFill>
              </a:ln>
              <a:effectLst/>
            </c:spPr>
          </c:marker>
          <c:cat>
            <c:numRef>
              <c:f>Sheet1!$A$2:$A$58</c:f>
              <c:numCache>
                <c:formatCode>mmm\-yy</c:formatCode>
                <c:ptCount val="42"/>
                <c:pt idx="0">
                  <c:v>43739</c:v>
                </c:pt>
                <c:pt idx="1">
                  <c:v>43770</c:v>
                </c:pt>
                <c:pt idx="2">
                  <c:v>43800</c:v>
                </c:pt>
                <c:pt idx="3">
                  <c:v>43831</c:v>
                </c:pt>
                <c:pt idx="4">
                  <c:v>43862</c:v>
                </c:pt>
                <c:pt idx="5">
                  <c:v>43891</c:v>
                </c:pt>
                <c:pt idx="6">
                  <c:v>43922</c:v>
                </c:pt>
                <c:pt idx="7">
                  <c:v>43952</c:v>
                </c:pt>
                <c:pt idx="8">
                  <c:v>43983</c:v>
                </c:pt>
                <c:pt idx="9">
                  <c:v>44013</c:v>
                </c:pt>
                <c:pt idx="10">
                  <c:v>44044</c:v>
                </c:pt>
                <c:pt idx="11">
                  <c:v>44075</c:v>
                </c:pt>
                <c:pt idx="12">
                  <c:v>44105</c:v>
                </c:pt>
                <c:pt idx="13">
                  <c:v>44136</c:v>
                </c:pt>
                <c:pt idx="14">
                  <c:v>44166</c:v>
                </c:pt>
                <c:pt idx="15">
                  <c:v>44197</c:v>
                </c:pt>
                <c:pt idx="16">
                  <c:v>44228</c:v>
                </c:pt>
                <c:pt idx="17">
                  <c:v>44256</c:v>
                </c:pt>
                <c:pt idx="18">
                  <c:v>44287</c:v>
                </c:pt>
                <c:pt idx="19">
                  <c:v>44317</c:v>
                </c:pt>
                <c:pt idx="20">
                  <c:v>44348</c:v>
                </c:pt>
                <c:pt idx="21">
                  <c:v>44378</c:v>
                </c:pt>
                <c:pt idx="22">
                  <c:v>44409</c:v>
                </c:pt>
                <c:pt idx="23">
                  <c:v>44440</c:v>
                </c:pt>
                <c:pt idx="24">
                  <c:v>44470</c:v>
                </c:pt>
                <c:pt idx="25">
                  <c:v>44501</c:v>
                </c:pt>
                <c:pt idx="26">
                  <c:v>44531</c:v>
                </c:pt>
                <c:pt idx="27">
                  <c:v>44562</c:v>
                </c:pt>
                <c:pt idx="28">
                  <c:v>44593</c:v>
                </c:pt>
                <c:pt idx="29">
                  <c:v>44621</c:v>
                </c:pt>
                <c:pt idx="30">
                  <c:v>44652</c:v>
                </c:pt>
                <c:pt idx="31">
                  <c:v>44682</c:v>
                </c:pt>
                <c:pt idx="32">
                  <c:v>44713</c:v>
                </c:pt>
                <c:pt idx="33">
                  <c:v>44743</c:v>
                </c:pt>
                <c:pt idx="34">
                  <c:v>44774</c:v>
                </c:pt>
                <c:pt idx="35">
                  <c:v>44805</c:v>
                </c:pt>
                <c:pt idx="36">
                  <c:v>44835</c:v>
                </c:pt>
                <c:pt idx="37">
                  <c:v>44866</c:v>
                </c:pt>
                <c:pt idx="38">
                  <c:v>44896</c:v>
                </c:pt>
                <c:pt idx="39">
                  <c:v>44927</c:v>
                </c:pt>
                <c:pt idx="40">
                  <c:v>44958</c:v>
                </c:pt>
                <c:pt idx="41">
                  <c:v>44986</c:v>
                </c:pt>
              </c:numCache>
              <c:extLst/>
            </c:numRef>
          </c:cat>
          <c:val>
            <c:numRef>
              <c:f>Sheet1!$H$2:$H$58</c:f>
              <c:numCache>
                <c:formatCode>0.00%</c:formatCode>
                <c:ptCount val="42"/>
                <c:pt idx="0">
                  <c:v>6.5844027640671279E-2</c:v>
                </c:pt>
                <c:pt idx="1">
                  <c:v>6.4959096221269955E-2</c:v>
                </c:pt>
                <c:pt idx="2">
                  <c:v>6.4313952367177712E-2</c:v>
                </c:pt>
                <c:pt idx="3">
                  <c:v>6.3372921615201902E-2</c:v>
                </c:pt>
                <c:pt idx="4">
                  <c:v>6.3560129597865445E-2</c:v>
                </c:pt>
                <c:pt idx="5">
                  <c:v>8.167013591281988E-2</c:v>
                </c:pt>
                <c:pt idx="6">
                  <c:v>7.6446991404011455E-2</c:v>
                </c:pt>
                <c:pt idx="7">
                  <c:v>6.7798332994511087E-2</c:v>
                </c:pt>
                <c:pt idx="8">
                  <c:v>6.5915604308726158E-2</c:v>
                </c:pt>
                <c:pt idx="9">
                  <c:v>6.4519249371251697E-2</c:v>
                </c:pt>
                <c:pt idx="10">
                  <c:v>6.3535911602209935E-2</c:v>
                </c:pt>
                <c:pt idx="11">
                  <c:v>6.4444444444444443E-2</c:v>
                </c:pt>
                <c:pt idx="12">
                  <c:v>6.3487530934703981E-2</c:v>
                </c:pt>
                <c:pt idx="13">
                  <c:v>6.2552752508674855E-2</c:v>
                </c:pt>
                <c:pt idx="14">
                  <c:v>6.2954223690420003E-2</c:v>
                </c:pt>
                <c:pt idx="15">
                  <c:v>6.3097152587267058E-2</c:v>
                </c:pt>
                <c:pt idx="16">
                  <c:v>6.3306757782839784E-2</c:v>
                </c:pt>
                <c:pt idx="17">
                  <c:v>6.3294742835452597E-2</c:v>
                </c:pt>
                <c:pt idx="18">
                  <c:v>6.3384966264373274E-2</c:v>
                </c:pt>
                <c:pt idx="19">
                  <c:v>6.3258725341426403E-2</c:v>
                </c:pt>
                <c:pt idx="20">
                  <c:v>6.3222748815165875E-2</c:v>
                </c:pt>
                <c:pt idx="21">
                  <c:v>6.3632894485785158E-2</c:v>
                </c:pt>
                <c:pt idx="22">
                  <c:v>6.3354863221884494E-2</c:v>
                </c:pt>
                <c:pt idx="23">
                  <c:v>6.388276984963126E-2</c:v>
                </c:pt>
                <c:pt idx="24">
                  <c:v>6.3596491228070179E-2</c:v>
                </c:pt>
                <c:pt idx="25">
                  <c:v>6.4394670785865998E-2</c:v>
                </c:pt>
                <c:pt idx="26">
                  <c:v>6.412844918757811E-2</c:v>
                </c:pt>
                <c:pt idx="27">
                  <c:v>6.4066852367688026E-2</c:v>
                </c:pt>
                <c:pt idx="28">
                  <c:v>6.4788732394366194E-2</c:v>
                </c:pt>
                <c:pt idx="29">
                  <c:v>6.4832814930015553E-2</c:v>
                </c:pt>
                <c:pt idx="30">
                  <c:v>6.5649606299212598E-2</c:v>
                </c:pt>
                <c:pt idx="31">
                  <c:v>6.5727236893969254E-2</c:v>
                </c:pt>
                <c:pt idx="32">
                  <c:v>6.4757281553398063E-2</c:v>
                </c:pt>
                <c:pt idx="33">
                  <c:v>6.4799999999999996E-2</c:v>
                </c:pt>
                <c:pt idx="34">
                  <c:v>6.4799999999999996E-2</c:v>
                </c:pt>
              </c:numCache>
              <c:extLst/>
            </c:numRef>
          </c:val>
          <c:smooth val="0"/>
          <c:extLst>
            <c:ext xmlns:c16="http://schemas.microsoft.com/office/drawing/2014/chart" uri="{C3380CC4-5D6E-409C-BE32-E72D297353CC}">
              <c16:uniqueId val="{00000004-12DE-4005-9614-FCF7136C1147}"/>
            </c:ext>
          </c:extLst>
        </c:ser>
        <c:ser>
          <c:idx val="7"/>
          <c:order val="5"/>
          <c:tx>
            <c:strRef>
              <c:f>Sheet1!$I$1</c:f>
              <c:strCache>
                <c:ptCount val="1"/>
                <c:pt idx="0">
                  <c:v>Adani Green Energy bond yield (USD, 6.25%, 5-year)</c:v>
                </c:pt>
              </c:strCache>
            </c:strRef>
          </c:tx>
          <c:spPr>
            <a:ln w="38100" cap="rnd">
              <a:solidFill>
                <a:srgbClr val="9D9D9C"/>
              </a:solidFill>
              <a:round/>
            </a:ln>
            <a:effectLst/>
          </c:spPr>
          <c:marker>
            <c:symbol val="circle"/>
            <c:size val="5"/>
            <c:spPr>
              <a:solidFill>
                <a:schemeClr val="bg1"/>
              </a:solidFill>
              <a:ln w="38100">
                <a:solidFill>
                  <a:srgbClr val="9D9D9C"/>
                </a:solidFill>
              </a:ln>
              <a:effectLst/>
            </c:spPr>
          </c:marker>
          <c:cat>
            <c:numRef>
              <c:f>Sheet1!$A$2:$A$58</c:f>
              <c:numCache>
                <c:formatCode>mmm\-yy</c:formatCode>
                <c:ptCount val="42"/>
                <c:pt idx="0">
                  <c:v>43739</c:v>
                </c:pt>
                <c:pt idx="1">
                  <c:v>43770</c:v>
                </c:pt>
                <c:pt idx="2">
                  <c:v>43800</c:v>
                </c:pt>
                <c:pt idx="3">
                  <c:v>43831</c:v>
                </c:pt>
                <c:pt idx="4">
                  <c:v>43862</c:v>
                </c:pt>
                <c:pt idx="5">
                  <c:v>43891</c:v>
                </c:pt>
                <c:pt idx="6">
                  <c:v>43922</c:v>
                </c:pt>
                <c:pt idx="7">
                  <c:v>43952</c:v>
                </c:pt>
                <c:pt idx="8">
                  <c:v>43983</c:v>
                </c:pt>
                <c:pt idx="9">
                  <c:v>44013</c:v>
                </c:pt>
                <c:pt idx="10">
                  <c:v>44044</c:v>
                </c:pt>
                <c:pt idx="11">
                  <c:v>44075</c:v>
                </c:pt>
                <c:pt idx="12">
                  <c:v>44105</c:v>
                </c:pt>
                <c:pt idx="13">
                  <c:v>44136</c:v>
                </c:pt>
                <c:pt idx="14">
                  <c:v>44166</c:v>
                </c:pt>
                <c:pt idx="15">
                  <c:v>44197</c:v>
                </c:pt>
                <c:pt idx="16">
                  <c:v>44228</c:v>
                </c:pt>
                <c:pt idx="17">
                  <c:v>44256</c:v>
                </c:pt>
                <c:pt idx="18">
                  <c:v>44287</c:v>
                </c:pt>
                <c:pt idx="19">
                  <c:v>44317</c:v>
                </c:pt>
                <c:pt idx="20">
                  <c:v>44348</c:v>
                </c:pt>
                <c:pt idx="21">
                  <c:v>44378</c:v>
                </c:pt>
                <c:pt idx="22">
                  <c:v>44409</c:v>
                </c:pt>
                <c:pt idx="23">
                  <c:v>44440</c:v>
                </c:pt>
                <c:pt idx="24">
                  <c:v>44470</c:v>
                </c:pt>
                <c:pt idx="25">
                  <c:v>44501</c:v>
                </c:pt>
                <c:pt idx="26">
                  <c:v>44531</c:v>
                </c:pt>
                <c:pt idx="27">
                  <c:v>44562</c:v>
                </c:pt>
                <c:pt idx="28">
                  <c:v>44593</c:v>
                </c:pt>
                <c:pt idx="29">
                  <c:v>44621</c:v>
                </c:pt>
                <c:pt idx="30">
                  <c:v>44652</c:v>
                </c:pt>
                <c:pt idx="31">
                  <c:v>44682</c:v>
                </c:pt>
                <c:pt idx="32">
                  <c:v>44713</c:v>
                </c:pt>
                <c:pt idx="33">
                  <c:v>44743</c:v>
                </c:pt>
                <c:pt idx="34">
                  <c:v>44774</c:v>
                </c:pt>
                <c:pt idx="35">
                  <c:v>44805</c:v>
                </c:pt>
                <c:pt idx="36">
                  <c:v>44835</c:v>
                </c:pt>
                <c:pt idx="37">
                  <c:v>44866</c:v>
                </c:pt>
                <c:pt idx="38">
                  <c:v>44896</c:v>
                </c:pt>
                <c:pt idx="39">
                  <c:v>44927</c:v>
                </c:pt>
                <c:pt idx="40">
                  <c:v>44958</c:v>
                </c:pt>
                <c:pt idx="41">
                  <c:v>44986</c:v>
                </c:pt>
              </c:numCache>
              <c:extLst/>
            </c:numRef>
          </c:cat>
          <c:val>
            <c:numRef>
              <c:f>Sheet1!$I$2:$I$58</c:f>
              <c:numCache>
                <c:formatCode>0.00%</c:formatCode>
                <c:ptCount val="42"/>
                <c:pt idx="0">
                  <c:v>5.8757168374541695E-2</c:v>
                </c:pt>
                <c:pt idx="1">
                  <c:v>5.8548009367681501E-2</c:v>
                </c:pt>
                <c:pt idx="2">
                  <c:v>5.8080104079546509E-2</c:v>
                </c:pt>
                <c:pt idx="3">
                  <c:v>5.7662145954423837E-2</c:v>
                </c:pt>
                <c:pt idx="4">
                  <c:v>5.8015408892601872E-2</c:v>
                </c:pt>
                <c:pt idx="5">
                  <c:v>6.9957465860756657E-2</c:v>
                </c:pt>
                <c:pt idx="6">
                  <c:v>6.4267352185089971E-2</c:v>
                </c:pt>
                <c:pt idx="7">
                  <c:v>6.0898372795478904E-2</c:v>
                </c:pt>
                <c:pt idx="8">
                  <c:v>5.9665871121718374E-2</c:v>
                </c:pt>
                <c:pt idx="9">
                  <c:v>5.9068141007466213E-2</c:v>
                </c:pt>
                <c:pt idx="10">
                  <c:v>5.8107103012272218E-2</c:v>
                </c:pt>
                <c:pt idx="11">
                  <c:v>5.8036957934812887E-2</c:v>
                </c:pt>
                <c:pt idx="12">
                  <c:v>5.7571849668386146E-2</c:v>
                </c:pt>
                <c:pt idx="13">
                  <c:v>5.6658507841537482E-2</c:v>
                </c:pt>
                <c:pt idx="14">
                  <c:v>5.6210090835506793E-2</c:v>
                </c:pt>
                <c:pt idx="15">
                  <c:v>5.6028686687584046E-2</c:v>
                </c:pt>
                <c:pt idx="16">
                  <c:v>5.6134363211783722E-2</c:v>
                </c:pt>
                <c:pt idx="17">
                  <c:v>5.6504836814031283E-2</c:v>
                </c:pt>
                <c:pt idx="18">
                  <c:v>5.6316453415029735E-2</c:v>
                </c:pt>
                <c:pt idx="19">
                  <c:v>5.5163283318623128E-2</c:v>
                </c:pt>
                <c:pt idx="20">
                  <c:v>5.6275886907977669E-2</c:v>
                </c:pt>
                <c:pt idx="21">
                  <c:v>5.7208237986270026E-2</c:v>
                </c:pt>
                <c:pt idx="22">
                  <c:v>5.7208237986270026E-2</c:v>
                </c:pt>
                <c:pt idx="23">
                  <c:v>5.7534750989597719E-2</c:v>
                </c:pt>
                <c:pt idx="24">
                  <c:v>5.7934742306266225E-2</c:v>
                </c:pt>
                <c:pt idx="25">
                  <c:v>5.7934742306266225E-2</c:v>
                </c:pt>
                <c:pt idx="26">
                  <c:v>5.7423741271591326E-2</c:v>
                </c:pt>
                <c:pt idx="27">
                  <c:v>5.7271144506551824E-2</c:v>
                </c:pt>
                <c:pt idx="28">
                  <c:v>5.8735081289352509E-2</c:v>
                </c:pt>
                <c:pt idx="29">
                  <c:v>5.9523809523809521E-2</c:v>
                </c:pt>
                <c:pt idx="30">
                  <c:v>6.1576354679802957E-2</c:v>
                </c:pt>
                <c:pt idx="31">
                  <c:v>6.25E-2</c:v>
                </c:pt>
                <c:pt idx="32">
                  <c:v>6.5022888056595923E-2</c:v>
                </c:pt>
                <c:pt idx="33">
                  <c:v>6.3613000000000003E-2</c:v>
                </c:pt>
                <c:pt idx="34">
                  <c:v>6.4479999999999996E-2</c:v>
                </c:pt>
                <c:pt idx="35">
                  <c:v>6.8640999999999994E-2</c:v>
                </c:pt>
                <c:pt idx="36">
                  <c:v>6.8324678874009295E-2</c:v>
                </c:pt>
                <c:pt idx="37">
                  <c:v>6.4766839378238336E-2</c:v>
                </c:pt>
                <c:pt idx="38">
                  <c:v>6.3971340839303989E-2</c:v>
                </c:pt>
                <c:pt idx="39">
                  <c:v>6.9583611667780015E-2</c:v>
                </c:pt>
                <c:pt idx="40">
                  <c:v>6.7516474019660808E-2</c:v>
                </c:pt>
                <c:pt idx="41">
                  <c:v>6.6263782866836304E-2</c:v>
                </c:pt>
              </c:numCache>
              <c:extLst/>
            </c:numRef>
          </c:val>
          <c:smooth val="0"/>
          <c:extLst>
            <c:ext xmlns:c16="http://schemas.microsoft.com/office/drawing/2014/chart" uri="{C3380CC4-5D6E-409C-BE32-E72D297353CC}">
              <c16:uniqueId val="{00000005-12DE-4005-9614-FCF7136C1147}"/>
            </c:ext>
          </c:extLst>
        </c:ser>
        <c:dLbls>
          <c:showLegendKey val="0"/>
          <c:showVal val="0"/>
          <c:showCatName val="0"/>
          <c:showSerName val="0"/>
          <c:showPercent val="0"/>
          <c:showBubbleSize val="0"/>
        </c:dLbls>
        <c:smooth val="0"/>
        <c:axId val="173970032"/>
        <c:axId val="321977168"/>
      </c:lineChart>
      <c:dateAx>
        <c:axId val="17397003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Offset val="100"/>
        <c:baseTimeUnit val="months"/>
      </c:dateAx>
      <c:valAx>
        <c:axId val="321977168"/>
        <c:scaling>
          <c:orientation val="minMax"/>
          <c:max val="0.1"/>
          <c:min val="3.0000000000000006E-2"/>
        </c:scaling>
        <c:delete val="0"/>
        <c:axPos val="l"/>
        <c:majorGridlines>
          <c:spPr>
            <a:ln w="9525" cap="flat" cmpd="sng" algn="ctr">
              <a:solidFill>
                <a:schemeClr val="tx1">
                  <a:lumMod val="15000"/>
                  <a:lumOff val="85000"/>
                </a:schemeClr>
              </a:solidFill>
              <a:round/>
            </a:ln>
            <a:effectLst/>
          </c:spPr>
        </c:majorGridlines>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3970032"/>
        <c:crosses val="autoZero"/>
        <c:crossBetween val="between"/>
        <c:majorUnit val="5.000000000000001E-3"/>
        <c:minorUnit val="1.0000000000000002E-3"/>
      </c:valAx>
      <c:spPr>
        <a:noFill/>
        <a:ln>
          <a:noFill/>
        </a:ln>
        <a:effectLst/>
      </c:spPr>
    </c:plotArea>
    <c:legend>
      <c:legendPos val="b"/>
      <c:layout>
        <c:manualLayout>
          <c:xMode val="edge"/>
          <c:yMode val="edge"/>
          <c:x val="0"/>
          <c:y val="0.90922751316092365"/>
          <c:w val="0.99960574274452507"/>
          <c:h val="8.744259876002311E-2"/>
        </c:manualLayout>
      </c:layout>
      <c:overlay val="0"/>
      <c:spPr>
        <a:noFill/>
        <a:ln>
          <a:noFill/>
        </a:ln>
        <a:effectLst/>
      </c:spPr>
      <c:txPr>
        <a:bodyPr rot="0" spcFirstLastPara="1" vertOverflow="ellipsis" vert="horz" wrap="square" anchor="ctr" anchorCtr="1"/>
        <a:lstStyle/>
        <a:p>
          <a:pP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Electric</a:t>
            </a:r>
            <a:r>
              <a:rPr lang="en-US" sz="1000" b="1" baseline="0" dirty="0">
                <a:solidFill>
                  <a:srgbClr val="575756"/>
                </a:solidFill>
                <a:latin typeface="Open Sans" panose="020B0606030504020204" pitchFamily="34" charset="0"/>
                <a:ea typeface="Open Sans" panose="020B0606030504020204" pitchFamily="34" charset="0"/>
                <a:cs typeface="Open Sans" panose="020B0606030504020204" pitchFamily="34" charset="0"/>
              </a:rPr>
              <a:t> vehicle</a:t>
            </a: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 sales in India</a:t>
            </a:r>
          </a:p>
        </c:rich>
      </c:tx>
      <c:layout>
        <c:manualLayout>
          <c:xMode val="edge"/>
          <c:yMode val="edge"/>
          <c:x val="4.861058680202185E-4"/>
          <c:y val="8.820915253984114E-4"/>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9.1612284829664825E-2"/>
          <c:y val="9.9612606713655114E-2"/>
          <c:w val="0.8276251632922722"/>
          <c:h val="0.76344212379157439"/>
        </c:manualLayout>
      </c:layout>
      <c:barChart>
        <c:barDir val="col"/>
        <c:grouping val="clustered"/>
        <c:varyColors val="0"/>
        <c:ser>
          <c:idx val="0"/>
          <c:order val="0"/>
          <c:tx>
            <c:strRef>
              <c:f>Sheet1!$B$1</c:f>
              <c:strCache>
                <c:ptCount val="1"/>
                <c:pt idx="0">
                  <c:v>Electric vehicles (EV) (left Y-axis)</c:v>
                </c:pt>
              </c:strCache>
            </c:strRef>
          </c:tx>
          <c:spPr>
            <a:solidFill>
              <a:srgbClr val="9D9D9C"/>
            </a:solidFill>
            <a:ln>
              <a:solidFill>
                <a:srgbClr val="9D9D9C"/>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6DEC-4A50-B586-567BC7575F22}"/>
                </c:ext>
              </c:extLst>
            </c:dLbl>
            <c:dLbl>
              <c:idx val="1"/>
              <c:delete val="1"/>
              <c:extLst>
                <c:ext xmlns:c15="http://schemas.microsoft.com/office/drawing/2012/chart" uri="{CE6537A1-D6FC-4f65-9D91-7224C49458BB}"/>
                <c:ext xmlns:c16="http://schemas.microsoft.com/office/drawing/2014/chart" uri="{C3380CC4-5D6E-409C-BE32-E72D297353CC}">
                  <c16:uniqueId val="{00000001-6DEC-4A50-B586-567BC7575F22}"/>
                </c:ext>
              </c:extLst>
            </c:dLbl>
            <c:dLbl>
              <c:idx val="2"/>
              <c:delete val="1"/>
              <c:extLst>
                <c:ext xmlns:c15="http://schemas.microsoft.com/office/drawing/2012/chart" uri="{CE6537A1-D6FC-4f65-9D91-7224C49458BB}"/>
                <c:ext xmlns:c16="http://schemas.microsoft.com/office/drawing/2014/chart" uri="{C3380CC4-5D6E-409C-BE32-E72D297353CC}">
                  <c16:uniqueId val="{00000002-6DEC-4A50-B586-567BC7575F22}"/>
                </c:ext>
              </c:extLst>
            </c:dLbl>
            <c:dLbl>
              <c:idx val="3"/>
              <c:delete val="1"/>
              <c:extLst>
                <c:ext xmlns:c15="http://schemas.microsoft.com/office/drawing/2012/chart" uri="{CE6537A1-D6FC-4f65-9D91-7224C49458BB}"/>
                <c:ext xmlns:c16="http://schemas.microsoft.com/office/drawing/2014/chart" uri="{C3380CC4-5D6E-409C-BE32-E72D297353CC}">
                  <c16:uniqueId val="{00000003-6DEC-4A50-B586-567BC7575F22}"/>
                </c:ext>
              </c:extLst>
            </c:dLbl>
            <c:dLbl>
              <c:idx val="4"/>
              <c:delete val="1"/>
              <c:extLst>
                <c:ext xmlns:c15="http://schemas.microsoft.com/office/drawing/2012/chart" uri="{CE6537A1-D6FC-4f65-9D91-7224C49458BB}"/>
                <c:ext xmlns:c16="http://schemas.microsoft.com/office/drawing/2014/chart" uri="{C3380CC4-5D6E-409C-BE32-E72D297353CC}">
                  <c16:uniqueId val="{00000004-6DEC-4A50-B586-567BC7575F22}"/>
                </c:ext>
              </c:extLst>
            </c:dLbl>
            <c:dLbl>
              <c:idx val="5"/>
              <c:delete val="1"/>
              <c:extLst>
                <c:ext xmlns:c15="http://schemas.microsoft.com/office/drawing/2012/chart" uri="{CE6537A1-D6FC-4f65-9D91-7224C49458BB}"/>
                <c:ext xmlns:c16="http://schemas.microsoft.com/office/drawing/2014/chart" uri="{C3380CC4-5D6E-409C-BE32-E72D297353CC}">
                  <c16:uniqueId val="{00000005-6DEC-4A50-B586-567BC7575F22}"/>
                </c:ext>
              </c:extLst>
            </c:dLbl>
            <c:dLbl>
              <c:idx val="6"/>
              <c:delete val="1"/>
              <c:extLst>
                <c:ext xmlns:c15="http://schemas.microsoft.com/office/drawing/2012/chart" uri="{CE6537A1-D6FC-4f65-9D91-7224C49458BB}"/>
                <c:ext xmlns:c16="http://schemas.microsoft.com/office/drawing/2014/chart" uri="{C3380CC4-5D6E-409C-BE32-E72D297353CC}">
                  <c16:uniqueId val="{00000006-6DEC-4A50-B586-567BC7575F22}"/>
                </c:ext>
              </c:extLst>
            </c:dLbl>
            <c:dLbl>
              <c:idx val="7"/>
              <c:delete val="1"/>
              <c:extLst>
                <c:ext xmlns:c15="http://schemas.microsoft.com/office/drawing/2012/chart" uri="{CE6537A1-D6FC-4f65-9D91-7224C49458BB}"/>
                <c:ext xmlns:c16="http://schemas.microsoft.com/office/drawing/2014/chart" uri="{C3380CC4-5D6E-409C-BE32-E72D297353CC}">
                  <c16:uniqueId val="{00000007-6DEC-4A50-B586-567BC7575F22}"/>
                </c:ext>
              </c:extLst>
            </c:dLbl>
            <c:dLbl>
              <c:idx val="8"/>
              <c:delete val="1"/>
              <c:extLst>
                <c:ext xmlns:c15="http://schemas.microsoft.com/office/drawing/2012/chart" uri="{CE6537A1-D6FC-4f65-9D91-7224C49458BB}"/>
                <c:ext xmlns:c16="http://schemas.microsoft.com/office/drawing/2014/chart" uri="{C3380CC4-5D6E-409C-BE32-E72D297353CC}">
                  <c16:uniqueId val="{00000008-6DEC-4A50-B586-567BC7575F22}"/>
                </c:ext>
              </c:extLst>
            </c:dLbl>
            <c:dLbl>
              <c:idx val="9"/>
              <c:delete val="1"/>
              <c:extLst>
                <c:ext xmlns:c15="http://schemas.microsoft.com/office/drawing/2012/chart" uri="{CE6537A1-D6FC-4f65-9D91-7224C49458BB}"/>
                <c:ext xmlns:c16="http://schemas.microsoft.com/office/drawing/2014/chart" uri="{C3380CC4-5D6E-409C-BE32-E72D297353CC}">
                  <c16:uniqueId val="{00000009-6DEC-4A50-B586-567BC7575F22}"/>
                </c:ext>
              </c:extLst>
            </c:dLbl>
            <c:dLbl>
              <c:idx val="10"/>
              <c:layout>
                <c:manualLayout>
                  <c:x val="0"/>
                  <c:y val="-0.138749255414585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DEC-4A50-B586-567BC7575F22}"/>
                </c:ext>
              </c:extLst>
            </c:dLbl>
            <c:dLbl>
              <c:idx val="11"/>
              <c:layout>
                <c:manualLayout>
                  <c:x val="7.6752948082003964E-17"/>
                  <c:y val="-0.167129784931205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DEC-4A50-B586-567BC7575F22}"/>
                </c:ext>
              </c:extLst>
            </c:dLbl>
            <c:dLbl>
              <c:idx val="12"/>
              <c:layout>
                <c:manualLayout>
                  <c:x val="-2.0933046050908323E-3"/>
                  <c:y val="-0.104010864937671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DEC-4A50-B586-567BC7575F22}"/>
                </c:ext>
              </c:extLst>
            </c:dLbl>
            <c:dLbl>
              <c:idx val="13"/>
              <c:layout>
                <c:manualLayout>
                  <c:x val="-7.5934479795417962E-17"/>
                  <c:y val="-4.40540358861621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DEC-4A50-B586-567BC7575F22}"/>
                </c:ext>
              </c:extLst>
            </c:dLbl>
            <c:dLbl>
              <c:idx val="14"/>
              <c:layout>
                <c:manualLayout>
                  <c:x val="-2.0932864019620853E-3"/>
                  <c:y val="-0.1292890789090454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DEC-4A50-B586-567BC7575F22}"/>
                </c:ext>
              </c:extLst>
            </c:dLbl>
            <c:dLbl>
              <c:idx val="15"/>
              <c:layout>
                <c:manualLayout>
                  <c:x val="-4.1865728039241707E-3"/>
                  <c:y val="-0.110368725897965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DEC-4A50-B586-567BC7575F22}"/>
                </c:ext>
              </c:extLst>
            </c:dLbl>
            <c:dLbl>
              <c:idx val="16"/>
              <c:layout>
                <c:manualLayout>
                  <c:x val="-3.520639278952218E-2"/>
                  <c:y val="-2.18613301332722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DEC-4A50-B586-567BC7575F22}"/>
                </c:ext>
              </c:extLst>
            </c:dLbl>
            <c:dLbl>
              <c:idx val="17"/>
              <c:layout>
                <c:manualLayout>
                  <c:x val="-6.2128928452097696E-3"/>
                  <c:y val="-8.2209038014833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DEC-4A50-B586-567BC7575F22}"/>
                </c:ext>
              </c:extLst>
            </c:dLbl>
            <c:spPr>
              <a:solidFill>
                <a:srgbClr val="C3E5F5"/>
              </a:solidFill>
              <a:ln>
                <a:noFill/>
              </a:ln>
              <a:effectLst/>
            </c:spPr>
            <c:txPr>
              <a:bodyPr rot="0" spcFirstLastPara="1" vertOverflow="ellipsis" vert="horz" wrap="square" lIns="38100" tIns="19050" rIns="38100" bIns="19050" anchor="ctr" anchorCtr="0">
                <a:spAutoFit/>
              </a:bodyPr>
              <a:lstStyle/>
              <a:p>
                <a:pPr algn="ctr">
                  <a:defRPr lang="en-GB" sz="800" b="1" i="0" u="none" strike="noStrike" kern="1200" baseline="0">
                    <a:solidFill>
                      <a:schemeClr val="accent2"/>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FY21</c:v>
                </c:pt>
                <c:pt idx="16">
                  <c:v>FY22</c:v>
                </c:pt>
                <c:pt idx="17">
                  <c:v>FY23</c:v>
                </c:pt>
              </c:strCache>
            </c:strRef>
          </c:cat>
          <c:val>
            <c:numRef>
              <c:f>Sheet1!$B$2:$B$19</c:f>
              <c:numCache>
                <c:formatCode>#,##0</c:formatCode>
                <c:ptCount val="18"/>
                <c:pt idx="0">
                  <c:v>1317</c:v>
                </c:pt>
                <c:pt idx="1">
                  <c:v>2064</c:v>
                </c:pt>
                <c:pt idx="2">
                  <c:v>4130</c:v>
                </c:pt>
                <c:pt idx="3">
                  <c:v>11201</c:v>
                </c:pt>
                <c:pt idx="4">
                  <c:v>5608</c:v>
                </c:pt>
                <c:pt idx="5">
                  <c:v>4697</c:v>
                </c:pt>
                <c:pt idx="6">
                  <c:v>7561</c:v>
                </c:pt>
                <c:pt idx="7">
                  <c:v>4133</c:v>
                </c:pt>
                <c:pt idx="8">
                  <c:v>3055</c:v>
                </c:pt>
                <c:pt idx="9">
                  <c:v>2433</c:v>
                </c:pt>
                <c:pt idx="10">
                  <c:v>18062</c:v>
                </c:pt>
                <c:pt idx="11">
                  <c:v>56648</c:v>
                </c:pt>
                <c:pt idx="12">
                  <c:v>96788</c:v>
                </c:pt>
                <c:pt idx="13">
                  <c:v>146574</c:v>
                </c:pt>
                <c:pt idx="14">
                  <c:v>166289</c:v>
                </c:pt>
                <c:pt idx="15">
                  <c:v>128884</c:v>
                </c:pt>
                <c:pt idx="16">
                  <c:v>453856</c:v>
                </c:pt>
                <c:pt idx="17">
                  <c:v>1159319</c:v>
                </c:pt>
              </c:numCache>
            </c:numRef>
          </c:val>
          <c:extLst>
            <c:ext xmlns:c16="http://schemas.microsoft.com/office/drawing/2014/chart" uri="{C3380CC4-5D6E-409C-BE32-E72D297353CC}">
              <c16:uniqueId val="{00000012-6DEC-4A50-B586-567BC7575F22}"/>
            </c:ext>
          </c:extLst>
        </c:ser>
        <c:ser>
          <c:idx val="1"/>
          <c:order val="1"/>
          <c:tx>
            <c:strRef>
              <c:f>Sheet1!$C$1</c:f>
              <c:strCache>
                <c:ptCount val="1"/>
                <c:pt idx="0">
                  <c:v>Hybrid vehicles (left Y-axis)</c:v>
                </c:pt>
              </c:strCache>
            </c:strRef>
          </c:tx>
          <c:spPr>
            <a:solidFill>
              <a:srgbClr val="009CD8"/>
            </a:solidFill>
            <a:ln>
              <a:noFill/>
            </a:ln>
            <a:effectLst/>
          </c:spPr>
          <c:invertIfNegative val="0"/>
          <c:dLbls>
            <c:delete val="1"/>
          </c:dLbls>
          <c:cat>
            <c:strRef>
              <c:f>Sheet1!$A$2:$A$19</c:f>
              <c:strCache>
                <c:ptCount val="18"/>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FY21</c:v>
                </c:pt>
                <c:pt idx="16">
                  <c:v>FY22</c:v>
                </c:pt>
                <c:pt idx="17">
                  <c:v>FY23</c:v>
                </c:pt>
              </c:strCache>
            </c:strRef>
          </c:cat>
          <c:val>
            <c:numRef>
              <c:f>Sheet1!$C$2:$C$19</c:f>
              <c:numCache>
                <c:formatCode>#,##0</c:formatCode>
                <c:ptCount val="18"/>
                <c:pt idx="0">
                  <c:v>8</c:v>
                </c:pt>
                <c:pt idx="1">
                  <c:v>5</c:v>
                </c:pt>
                <c:pt idx="2">
                  <c:v>5</c:v>
                </c:pt>
                <c:pt idx="3">
                  <c:v>26</c:v>
                </c:pt>
                <c:pt idx="4">
                  <c:v>43</c:v>
                </c:pt>
                <c:pt idx="5">
                  <c:v>38</c:v>
                </c:pt>
                <c:pt idx="6">
                  <c:v>38</c:v>
                </c:pt>
                <c:pt idx="7">
                  <c:v>47</c:v>
                </c:pt>
                <c:pt idx="8">
                  <c:v>34</c:v>
                </c:pt>
                <c:pt idx="9">
                  <c:v>31</c:v>
                </c:pt>
                <c:pt idx="10">
                  <c:v>1981</c:v>
                </c:pt>
                <c:pt idx="11">
                  <c:v>19730</c:v>
                </c:pt>
                <c:pt idx="12">
                  <c:v>52840</c:v>
                </c:pt>
                <c:pt idx="13">
                  <c:v>90034</c:v>
                </c:pt>
                <c:pt idx="14">
                  <c:v>96993</c:v>
                </c:pt>
                <c:pt idx="15">
                  <c:v>97354</c:v>
                </c:pt>
                <c:pt idx="16">
                  <c:v>126303</c:v>
                </c:pt>
                <c:pt idx="17">
                  <c:v>235144</c:v>
                </c:pt>
              </c:numCache>
            </c:numRef>
          </c:val>
          <c:extLst>
            <c:ext xmlns:c16="http://schemas.microsoft.com/office/drawing/2014/chart" uri="{C3380CC4-5D6E-409C-BE32-E72D297353CC}">
              <c16:uniqueId val="{00000013-6DEC-4A50-B586-567BC7575F22}"/>
            </c:ext>
          </c:extLst>
        </c:ser>
        <c:dLbls>
          <c:showLegendKey val="0"/>
          <c:showVal val="1"/>
          <c:showCatName val="0"/>
          <c:showSerName val="0"/>
          <c:showPercent val="0"/>
          <c:showBubbleSize val="0"/>
        </c:dLbls>
        <c:gapWidth val="150"/>
        <c:axId val="979424864"/>
        <c:axId val="978063184"/>
      </c:barChart>
      <c:lineChart>
        <c:grouping val="stacked"/>
        <c:varyColors val="0"/>
        <c:ser>
          <c:idx val="2"/>
          <c:order val="2"/>
          <c:tx>
            <c:strRef>
              <c:f>Sheet1!$D$1</c:f>
              <c:strCache>
                <c:ptCount val="1"/>
                <c:pt idx="0">
                  <c:v>Electric vehicles as % of overall vehicle sales (Right Y-axis)</c:v>
                </c:pt>
              </c:strCache>
            </c:strRef>
          </c:tx>
          <c:spPr>
            <a:ln w="28575" cap="rnd">
              <a:solidFill>
                <a:srgbClr val="87BD41"/>
              </a:solidFill>
              <a:round/>
            </a:ln>
            <a:effectLst/>
          </c:spPr>
          <c:marker>
            <c:symbol val="circle"/>
            <c:size val="5"/>
            <c:spPr>
              <a:solidFill>
                <a:srgbClr val="87BD41"/>
              </a:solidFill>
              <a:ln w="9525">
                <a:solidFill>
                  <a:srgbClr val="87BD41"/>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14-6DEC-4A50-B586-567BC7575F22}"/>
                </c:ext>
              </c:extLst>
            </c:dLbl>
            <c:dLbl>
              <c:idx val="1"/>
              <c:delete val="1"/>
              <c:extLst>
                <c:ext xmlns:c15="http://schemas.microsoft.com/office/drawing/2012/chart" uri="{CE6537A1-D6FC-4f65-9D91-7224C49458BB}"/>
                <c:ext xmlns:c16="http://schemas.microsoft.com/office/drawing/2014/chart" uri="{C3380CC4-5D6E-409C-BE32-E72D297353CC}">
                  <c16:uniqueId val="{00000015-6DEC-4A50-B586-567BC7575F22}"/>
                </c:ext>
              </c:extLst>
            </c:dLbl>
            <c:dLbl>
              <c:idx val="2"/>
              <c:delete val="1"/>
              <c:extLst>
                <c:ext xmlns:c15="http://schemas.microsoft.com/office/drawing/2012/chart" uri="{CE6537A1-D6FC-4f65-9D91-7224C49458BB}"/>
                <c:ext xmlns:c16="http://schemas.microsoft.com/office/drawing/2014/chart" uri="{C3380CC4-5D6E-409C-BE32-E72D297353CC}">
                  <c16:uniqueId val="{00000016-6DEC-4A50-B586-567BC7575F22}"/>
                </c:ext>
              </c:extLst>
            </c:dLbl>
            <c:dLbl>
              <c:idx val="3"/>
              <c:delete val="1"/>
              <c:extLst>
                <c:ext xmlns:c15="http://schemas.microsoft.com/office/drawing/2012/chart" uri="{CE6537A1-D6FC-4f65-9D91-7224C49458BB}"/>
                <c:ext xmlns:c16="http://schemas.microsoft.com/office/drawing/2014/chart" uri="{C3380CC4-5D6E-409C-BE32-E72D297353CC}">
                  <c16:uniqueId val="{00000017-6DEC-4A50-B586-567BC7575F22}"/>
                </c:ext>
              </c:extLst>
            </c:dLbl>
            <c:dLbl>
              <c:idx val="4"/>
              <c:delete val="1"/>
              <c:extLst>
                <c:ext xmlns:c15="http://schemas.microsoft.com/office/drawing/2012/chart" uri="{CE6537A1-D6FC-4f65-9D91-7224C49458BB}"/>
                <c:ext xmlns:c16="http://schemas.microsoft.com/office/drawing/2014/chart" uri="{C3380CC4-5D6E-409C-BE32-E72D297353CC}">
                  <c16:uniqueId val="{00000018-6DEC-4A50-B586-567BC7575F22}"/>
                </c:ext>
              </c:extLst>
            </c:dLbl>
            <c:dLbl>
              <c:idx val="5"/>
              <c:delete val="1"/>
              <c:extLst>
                <c:ext xmlns:c15="http://schemas.microsoft.com/office/drawing/2012/chart" uri="{CE6537A1-D6FC-4f65-9D91-7224C49458BB}"/>
                <c:ext xmlns:c16="http://schemas.microsoft.com/office/drawing/2014/chart" uri="{C3380CC4-5D6E-409C-BE32-E72D297353CC}">
                  <c16:uniqueId val="{00000019-6DEC-4A50-B586-567BC7575F22}"/>
                </c:ext>
              </c:extLst>
            </c:dLbl>
            <c:dLbl>
              <c:idx val="6"/>
              <c:delete val="1"/>
              <c:extLst>
                <c:ext xmlns:c15="http://schemas.microsoft.com/office/drawing/2012/chart" uri="{CE6537A1-D6FC-4f65-9D91-7224C49458BB}"/>
                <c:ext xmlns:c16="http://schemas.microsoft.com/office/drawing/2014/chart" uri="{C3380CC4-5D6E-409C-BE32-E72D297353CC}">
                  <c16:uniqueId val="{0000001A-6DEC-4A50-B586-567BC7575F22}"/>
                </c:ext>
              </c:extLst>
            </c:dLbl>
            <c:dLbl>
              <c:idx val="7"/>
              <c:delete val="1"/>
              <c:extLst>
                <c:ext xmlns:c15="http://schemas.microsoft.com/office/drawing/2012/chart" uri="{CE6537A1-D6FC-4f65-9D91-7224C49458BB}"/>
                <c:ext xmlns:c16="http://schemas.microsoft.com/office/drawing/2014/chart" uri="{C3380CC4-5D6E-409C-BE32-E72D297353CC}">
                  <c16:uniqueId val="{0000001B-6DEC-4A50-B586-567BC7575F22}"/>
                </c:ext>
              </c:extLst>
            </c:dLbl>
            <c:dLbl>
              <c:idx val="8"/>
              <c:delete val="1"/>
              <c:extLst>
                <c:ext xmlns:c15="http://schemas.microsoft.com/office/drawing/2012/chart" uri="{CE6537A1-D6FC-4f65-9D91-7224C49458BB}"/>
                <c:ext xmlns:c16="http://schemas.microsoft.com/office/drawing/2014/chart" uri="{C3380CC4-5D6E-409C-BE32-E72D297353CC}">
                  <c16:uniqueId val="{0000001C-6DEC-4A50-B586-567BC7575F22}"/>
                </c:ext>
              </c:extLst>
            </c:dLbl>
            <c:dLbl>
              <c:idx val="9"/>
              <c:delete val="1"/>
              <c:extLst>
                <c:ext xmlns:c15="http://schemas.microsoft.com/office/drawing/2012/chart" uri="{CE6537A1-D6FC-4f65-9D91-7224C49458BB}"/>
                <c:ext xmlns:c16="http://schemas.microsoft.com/office/drawing/2014/chart" uri="{C3380CC4-5D6E-409C-BE32-E72D297353CC}">
                  <c16:uniqueId val="{0000001D-6DEC-4A50-B586-567BC7575F22}"/>
                </c:ext>
              </c:extLst>
            </c:dLbl>
            <c:dLbl>
              <c:idx val="15"/>
              <c:layout>
                <c:manualLayout>
                  <c:x val="-4.4427402020967614E-2"/>
                  <c:y val="-6.60281482551120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6DEC-4A50-B586-567BC7575F22}"/>
                </c:ext>
              </c:extLst>
            </c:dLbl>
            <c:dLbl>
              <c:idx val="16"/>
              <c:layout>
                <c:manualLayout>
                  <c:x val="-3.4072580612284666E-2"/>
                  <c:y val="-2.17617431702015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6DEC-4A50-B586-567BC7575F22}"/>
                </c:ext>
              </c:extLst>
            </c:dLbl>
            <c:dLbl>
              <c:idx val="17"/>
              <c:layout>
                <c:manualLayout>
                  <c:x val="-4.0285473457494433E-2"/>
                  <c:y val="4.1476102863374185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5.3648248184359523E-2"/>
                      <c:h val="4.0361600262909574E-2"/>
                    </c:manualLayout>
                  </c15:layout>
                </c:ext>
                <c:ext xmlns:c16="http://schemas.microsoft.com/office/drawing/2014/chart" uri="{C3380CC4-5D6E-409C-BE32-E72D297353CC}">
                  <c16:uniqueId val="{00000020-6DEC-4A50-B586-567BC7575F22}"/>
                </c:ext>
              </c:extLst>
            </c:dLbl>
            <c:spPr>
              <a:solidFill>
                <a:srgbClr val="C3E5F5"/>
              </a:solid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2"/>
                    </a:solidFill>
                    <a:latin typeface="Calibri" panose="020F0502020204030204" pitchFamily="34" charset="0"/>
                    <a:ea typeface="+mn-ea"/>
                    <a:cs typeface="Calibri" panose="020F050202020403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FY21</c:v>
                </c:pt>
                <c:pt idx="16">
                  <c:v>FY22</c:v>
                </c:pt>
                <c:pt idx="17">
                  <c:v>FY23</c:v>
                </c:pt>
              </c:strCache>
            </c:strRef>
          </c:cat>
          <c:val>
            <c:numRef>
              <c:f>Sheet1!$D$2:$D$19</c:f>
              <c:numCache>
                <c:formatCode>0.00%</c:formatCode>
                <c:ptCount val="18"/>
                <c:pt idx="0">
                  <c:v>2.4480177283324873E-4</c:v>
                </c:pt>
                <c:pt idx="1">
                  <c:v>3.145202286488918E-4</c:v>
                </c:pt>
                <c:pt idx="2">
                  <c:v>5.5817290142193537E-4</c:v>
                </c:pt>
                <c:pt idx="3">
                  <c:v>1.4567895614739574E-3</c:v>
                </c:pt>
                <c:pt idx="4">
                  <c:v>5.8316635412984836E-4</c:v>
                </c:pt>
                <c:pt idx="5">
                  <c:v>3.594244739524005E-4</c:v>
                </c:pt>
                <c:pt idx="6">
                  <c:v>4.9524337763450518E-4</c:v>
                </c:pt>
                <c:pt idx="7">
                  <c:v>2.6004788077336338E-4</c:v>
                </c:pt>
                <c:pt idx="8">
                  <c:v>1.8707357710949339E-4</c:v>
                </c:pt>
                <c:pt idx="9">
                  <c:v>1.3885209438381231E-4</c:v>
                </c:pt>
                <c:pt idx="10">
                  <c:v>9.8970508355643522E-4</c:v>
                </c:pt>
                <c:pt idx="11">
                  <c:v>2.9117321814974245E-3</c:v>
                </c:pt>
                <c:pt idx="12">
                  <c:v>4.5216942328777177E-3</c:v>
                </c:pt>
                <c:pt idx="13">
                  <c:v>6.4988386031740175E-3</c:v>
                </c:pt>
                <c:pt idx="14">
                  <c:v>7.6204635308057571E-3</c:v>
                </c:pt>
                <c:pt idx="15">
                  <c:v>8.5000000000000006E-3</c:v>
                </c:pt>
                <c:pt idx="16">
                  <c:v>2.53E-2</c:v>
                </c:pt>
                <c:pt idx="17">
                  <c:v>5.3499999999999999E-2</c:v>
                </c:pt>
              </c:numCache>
            </c:numRef>
          </c:val>
          <c:smooth val="0"/>
          <c:extLst>
            <c:ext xmlns:c16="http://schemas.microsoft.com/office/drawing/2014/chart" uri="{C3380CC4-5D6E-409C-BE32-E72D297353CC}">
              <c16:uniqueId val="{00000021-6DEC-4A50-B586-567BC7575F22}"/>
            </c:ext>
          </c:extLst>
        </c:ser>
        <c:dLbls>
          <c:showLegendKey val="0"/>
          <c:showVal val="1"/>
          <c:showCatName val="0"/>
          <c:showSerName val="0"/>
          <c:showPercent val="0"/>
          <c:showBubbleSize val="0"/>
        </c:dLbls>
        <c:marker val="1"/>
        <c:smooth val="0"/>
        <c:axId val="978604608"/>
        <c:axId val="978347920"/>
      </c:lineChart>
      <c:catAx>
        <c:axId val="97942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063184"/>
        <c:crosses val="autoZero"/>
        <c:auto val="1"/>
        <c:lblAlgn val="ctr"/>
        <c:lblOffset val="100"/>
        <c:noMultiLvlLbl val="0"/>
      </c:catAx>
      <c:valAx>
        <c:axId val="978063184"/>
        <c:scaling>
          <c:orientation val="minMax"/>
        </c:scaling>
        <c:delete val="0"/>
        <c:axPos val="l"/>
        <c:title>
          <c:tx>
            <c:rich>
              <a:bodyPr rot="-5400000" spcFirstLastPara="1" vertOverflow="ellipsis" vert="horz" wrap="square" anchor="ctr" anchorCtr="1"/>
              <a:lstStyle/>
              <a:p>
                <a:pPr algn="ctr" rtl="0">
                  <a:defRPr lang="en-GB" sz="700" b="0" i="0" u="none" strike="noStrike" kern="1200" baseline="0" dirty="0" smtClean="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defRPr>
                </a:pPr>
                <a:r>
                  <a:rPr lang="en-GB" sz="700" b="0" i="0" u="none" strike="noStrike" kern="1200" baseline="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Vehicle sales</a:t>
                </a:r>
              </a:p>
            </c:rich>
          </c:tx>
          <c:overlay val="0"/>
          <c:spPr>
            <a:noFill/>
            <a:ln>
              <a:noFill/>
            </a:ln>
            <a:effectLst/>
          </c:spPr>
          <c:txPr>
            <a:bodyPr rot="-5400000" spcFirstLastPara="1" vertOverflow="ellipsis" vert="horz" wrap="square" anchor="ctr" anchorCtr="1"/>
            <a:lstStyle/>
            <a:p>
              <a:pPr algn="ctr" rtl="0">
                <a:defRPr lang="en-GB" sz="700" b="0" i="0" u="none" strike="noStrike" kern="1200" baseline="0" dirty="0" smtClean="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9424864"/>
        <c:crosses val="autoZero"/>
        <c:crossBetween val="between"/>
      </c:valAx>
      <c:valAx>
        <c:axId val="978347920"/>
        <c:scaling>
          <c:orientation val="minMax"/>
        </c:scaling>
        <c:delete val="0"/>
        <c:axPos val="r"/>
        <c:title>
          <c:tx>
            <c:rich>
              <a:bodyPr rot="-5400000" spcFirstLastPara="1" vertOverflow="ellipsis" vert="horz" wrap="square" anchor="ctr" anchorCtr="1"/>
              <a:lstStyle/>
              <a:p>
                <a:pPr algn="ctr" rtl="0">
                  <a:defRPr lang="en-GB" sz="700" b="0" i="0" u="none" strike="noStrike" kern="1200" baseline="0" dirty="0" smtClean="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defRPr>
                </a:pPr>
                <a:r>
                  <a:rPr lang="en-GB" sz="700" b="0" i="0" u="none" strike="noStrike" kern="1200" baseline="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Share of EV in overall vehicle sales</a:t>
                </a:r>
              </a:p>
            </c:rich>
          </c:tx>
          <c:layout>
            <c:manualLayout>
              <c:xMode val="edge"/>
              <c:yMode val="edge"/>
              <c:x val="0.97405081754984058"/>
              <c:y val="0.25652356849964769"/>
            </c:manualLayout>
          </c:layout>
          <c:overlay val="0"/>
          <c:spPr>
            <a:noFill/>
            <a:ln>
              <a:noFill/>
            </a:ln>
            <a:effectLst/>
          </c:spPr>
          <c:txPr>
            <a:bodyPr rot="-5400000" spcFirstLastPara="1" vertOverflow="ellipsis" vert="horz" wrap="square" anchor="ctr" anchorCtr="1"/>
            <a:lstStyle/>
            <a:p>
              <a:pPr algn="ctr" rtl="0">
                <a:defRPr lang="en-GB" sz="700" b="0" i="0" u="none" strike="noStrike" kern="1200" baseline="0" dirty="0" smtClean="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604608"/>
        <c:crosses val="max"/>
        <c:crossBetween val="between"/>
      </c:valAx>
      <c:catAx>
        <c:axId val="978604608"/>
        <c:scaling>
          <c:orientation val="minMax"/>
        </c:scaling>
        <c:delete val="1"/>
        <c:axPos val="b"/>
        <c:numFmt formatCode="General" sourceLinked="1"/>
        <c:majorTickMark val="none"/>
        <c:minorTickMark val="none"/>
        <c:tickLblPos val="nextTo"/>
        <c:crossAx val="978347920"/>
        <c:crosses val="autoZero"/>
        <c:auto val="1"/>
        <c:lblAlgn val="ctr"/>
        <c:lblOffset val="100"/>
        <c:noMultiLvlLbl val="0"/>
      </c:catAx>
      <c:spPr>
        <a:noFill/>
        <a:ln>
          <a:noFill/>
        </a:ln>
        <a:effectLst/>
      </c:spPr>
    </c:plotArea>
    <c:legend>
      <c:legendPos val="b"/>
      <c:layout>
        <c:manualLayout>
          <c:xMode val="edge"/>
          <c:yMode val="edge"/>
          <c:x val="0"/>
          <c:y val="0.9174575946262874"/>
          <c:w val="0.99838437847936756"/>
          <c:h val="4.940521312834132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GB" sz="800" b="1" i="0" u="none" strike="noStrike" kern="1200" spc="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r>
              <a:rPr lang="en-GB" sz="800" b="1" baseline="0" dirty="0"/>
              <a:t>FY23 </a:t>
            </a:r>
            <a:r>
              <a:rPr lang="en-GB" sz="800" b="1" dirty="0"/>
              <a:t>snapshot</a:t>
            </a:r>
          </a:p>
        </c:rich>
      </c:tx>
      <c:layout>
        <c:manualLayout>
          <c:xMode val="edge"/>
          <c:yMode val="edge"/>
          <c:x val="0.32594063599673134"/>
          <c:y val="4.158152259149746E-3"/>
        </c:manualLayout>
      </c:layout>
      <c:overlay val="0"/>
      <c:spPr>
        <a:noFill/>
        <a:ln>
          <a:noFill/>
        </a:ln>
        <a:effectLst/>
      </c:spPr>
    </c:title>
    <c:autoTitleDeleted val="0"/>
    <c:plotArea>
      <c:layout>
        <c:manualLayout>
          <c:layoutTarget val="inner"/>
          <c:xMode val="edge"/>
          <c:yMode val="edge"/>
          <c:x val="0.17304891536874659"/>
          <c:y val="0.2400025966908278"/>
          <c:w val="0.67629610804658546"/>
          <c:h val="0.65187050785412803"/>
        </c:manualLayout>
      </c:layout>
      <c:barChart>
        <c:barDir val="col"/>
        <c:grouping val="clustered"/>
        <c:varyColors val="0"/>
        <c:ser>
          <c:idx val="0"/>
          <c:order val="0"/>
          <c:tx>
            <c:strRef>
              <c:f>Sheet1!$B$1</c:f>
              <c:strCache>
                <c:ptCount val="1"/>
                <c:pt idx="0">
                  <c:v>Electric vehicles (EV)</c:v>
                </c:pt>
              </c:strCache>
            </c:strRef>
          </c:tx>
          <c:spPr>
            <a:solidFill>
              <a:srgbClr val="9D9D9C"/>
            </a:solidFill>
            <a:ln>
              <a:noFill/>
            </a:ln>
            <a:effectLst/>
          </c:spPr>
          <c:invertIfNegative val="0"/>
          <c:dLbls>
            <c:dLbl>
              <c:idx val="0"/>
              <c:layout>
                <c:manualLayout>
                  <c:x val="0"/>
                  <c:y val="-6.5664106551646284E-2"/>
                </c:manualLayout>
              </c:layout>
              <c:spPr>
                <a:solidFill>
                  <a:srgbClr val="C3E5F5"/>
                </a:solidFill>
                <a:ln>
                  <a:noFill/>
                </a:ln>
                <a:effectLst/>
              </c:spPr>
              <c:txPr>
                <a:bodyPr rot="0" spcFirstLastPara="1" vertOverflow="ellipsis" vert="horz" wrap="square" lIns="38100" tIns="19050" rIns="38100" bIns="19050" anchor="ctr" anchorCtr="0">
                  <a:noAutofit/>
                </a:bodyPr>
                <a:lstStyle/>
                <a:p>
                  <a:pPr algn="ctr">
                    <a:defRPr lang="en-GB" sz="800" b="1" i="0" u="none" strike="noStrike" kern="1200" baseline="0">
                      <a:solidFill>
                        <a:schemeClr val="accent2"/>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EB6-4F89-AD17-71FD23A9CCEF}"/>
                </c:ext>
              </c:extLst>
            </c:dLbl>
            <c:spPr>
              <a:solidFill>
                <a:srgbClr val="C3E5F5"/>
              </a:solidFill>
              <a:ln>
                <a:noFill/>
              </a:ln>
              <a:effectLst/>
            </c:spPr>
            <c:txPr>
              <a:bodyPr rot="0" spcFirstLastPara="1" vertOverflow="ellipsis" vert="horz" wrap="square" lIns="38100" tIns="19050" rIns="38100" bIns="19050" anchor="ctr" anchorCtr="0">
                <a:spAutoFit/>
              </a:bodyPr>
              <a:lstStyle/>
              <a:p>
                <a:pPr algn="ctr">
                  <a:defRPr lang="en-GB" sz="800" b="1" i="0" u="none" strike="noStrike" kern="1200" baseline="0">
                    <a:solidFill>
                      <a:schemeClr val="accent2"/>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Sheet1!$B$2:$B$5</c:f>
              <c:numCache>
                <c:formatCode>#,##0</c:formatCode>
                <c:ptCount val="4"/>
                <c:pt idx="0">
                  <c:v>210941</c:v>
                </c:pt>
                <c:pt idx="1">
                  <c:v>260422</c:v>
                </c:pt>
                <c:pt idx="2">
                  <c:v>337864</c:v>
                </c:pt>
                <c:pt idx="3">
                  <c:v>350092</c:v>
                </c:pt>
              </c:numCache>
            </c:numRef>
          </c:val>
          <c:extLst>
            <c:ext xmlns:c16="http://schemas.microsoft.com/office/drawing/2014/chart" uri="{C3380CC4-5D6E-409C-BE32-E72D297353CC}">
              <c16:uniqueId val="{00000001-8EB6-4F89-AD17-71FD23A9CCEF}"/>
            </c:ext>
          </c:extLst>
        </c:ser>
        <c:ser>
          <c:idx val="1"/>
          <c:order val="1"/>
          <c:tx>
            <c:strRef>
              <c:f>Sheet1!$C$1</c:f>
              <c:strCache>
                <c:ptCount val="1"/>
                <c:pt idx="0">
                  <c:v>Hybrid vehicles</c:v>
                </c:pt>
              </c:strCache>
            </c:strRef>
          </c:tx>
          <c:spPr>
            <a:solidFill>
              <a:srgbClr val="009CD8"/>
            </a:solidFill>
            <a:ln>
              <a:noFill/>
            </a:ln>
            <a:effectLst/>
          </c:spPr>
          <c:invertIfNegative val="0"/>
          <c:cat>
            <c:strRef>
              <c:f>Sheet1!$A$2:$A$5</c:f>
              <c:strCache>
                <c:ptCount val="4"/>
                <c:pt idx="0">
                  <c:v>Q1</c:v>
                </c:pt>
                <c:pt idx="1">
                  <c:v>Q2</c:v>
                </c:pt>
                <c:pt idx="2">
                  <c:v>Q3</c:v>
                </c:pt>
                <c:pt idx="3">
                  <c:v>Q4</c:v>
                </c:pt>
              </c:strCache>
            </c:strRef>
          </c:cat>
          <c:val>
            <c:numRef>
              <c:f>Sheet1!$C$2:$C$5</c:f>
              <c:numCache>
                <c:formatCode>#,##0</c:formatCode>
                <c:ptCount val="4"/>
                <c:pt idx="0">
                  <c:v>34844</c:v>
                </c:pt>
                <c:pt idx="1">
                  <c:v>50330</c:v>
                </c:pt>
                <c:pt idx="2">
                  <c:v>78244</c:v>
                </c:pt>
                <c:pt idx="3">
                  <c:v>71726</c:v>
                </c:pt>
              </c:numCache>
            </c:numRef>
          </c:val>
          <c:extLst>
            <c:ext xmlns:c16="http://schemas.microsoft.com/office/drawing/2014/chart" uri="{C3380CC4-5D6E-409C-BE32-E72D297353CC}">
              <c16:uniqueId val="{00000002-8EB6-4F89-AD17-71FD23A9CCEF}"/>
            </c:ext>
          </c:extLst>
        </c:ser>
        <c:dLbls>
          <c:showLegendKey val="0"/>
          <c:showVal val="0"/>
          <c:showCatName val="0"/>
          <c:showSerName val="0"/>
          <c:showPercent val="0"/>
          <c:showBubbleSize val="0"/>
        </c:dLbls>
        <c:gapWidth val="219"/>
        <c:axId val="263666048"/>
        <c:axId val="603316000"/>
      </c:barChart>
      <c:lineChart>
        <c:grouping val="standard"/>
        <c:varyColors val="0"/>
        <c:ser>
          <c:idx val="2"/>
          <c:order val="2"/>
          <c:tx>
            <c:strRef>
              <c:f>Sheet1!$D$1</c:f>
              <c:strCache>
                <c:ptCount val="1"/>
                <c:pt idx="0">
                  <c:v>Electric vehicles as % of overall vehicle sales</c:v>
                </c:pt>
              </c:strCache>
            </c:strRef>
          </c:tx>
          <c:spPr>
            <a:ln w="28575" cap="rnd">
              <a:solidFill>
                <a:srgbClr val="92D050"/>
              </a:solidFill>
              <a:round/>
            </a:ln>
            <a:effectLst/>
          </c:spPr>
          <c:marker>
            <c:symbol val="circle"/>
            <c:size val="5"/>
            <c:spPr>
              <a:solidFill>
                <a:srgbClr val="92D050"/>
              </a:solidFill>
              <a:ln w="9525">
                <a:solidFill>
                  <a:srgbClr val="92D050"/>
                </a:solidFill>
                <a:tailEnd type="oval"/>
              </a:ln>
              <a:effectLst/>
            </c:spPr>
          </c:marker>
          <c:dPt>
            <c:idx val="1"/>
            <c:marker>
              <c:spPr>
                <a:solidFill>
                  <a:srgbClr val="92D050"/>
                </a:solidFill>
                <a:ln w="9525">
                  <a:solidFill>
                    <a:srgbClr val="92D050"/>
                  </a:solidFill>
                  <a:headEnd type="oval"/>
                  <a:tailEnd type="oval"/>
                </a:ln>
                <a:effectLst/>
              </c:spPr>
            </c:marker>
            <c:bubble3D val="0"/>
            <c:extLst>
              <c:ext xmlns:c16="http://schemas.microsoft.com/office/drawing/2014/chart" uri="{C3380CC4-5D6E-409C-BE32-E72D297353CC}">
                <c16:uniqueId val="{00000003-8EB6-4F89-AD17-71FD23A9CCEF}"/>
              </c:ext>
            </c:extLst>
          </c:dPt>
          <c:dLbls>
            <c:dLbl>
              <c:idx val="1"/>
              <c:layout>
                <c:manualLayout>
                  <c:x val="-7.8093149808471887E-2"/>
                  <c:y val="0.1377670871735537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EB6-4F89-AD17-71FD23A9CCEF}"/>
                </c:ext>
              </c:extLst>
            </c:dLbl>
            <c:dLbl>
              <c:idx val="2"/>
              <c:layout>
                <c:manualLayout>
                  <c:x val="-8.232526288253561E-2"/>
                  <c:y val="7.93989924609792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EB6-4F89-AD17-71FD23A9CCEF}"/>
                </c:ext>
              </c:extLst>
            </c:dLbl>
            <c:spPr>
              <a:solidFill>
                <a:srgbClr val="C3E5F5"/>
              </a:solidFill>
              <a:ln>
                <a:noFill/>
              </a:ln>
              <a:effectLst/>
            </c:spPr>
            <c:txPr>
              <a:bodyPr rot="0" spcFirstLastPara="1" vertOverflow="ellipsis" vert="horz" wrap="square" lIns="38100" tIns="19050" rIns="38100" bIns="19050" anchor="ctr" anchorCtr="0">
                <a:spAutoFit/>
              </a:bodyPr>
              <a:lstStyle/>
              <a:p>
                <a:pPr algn="ctr">
                  <a:defRPr lang="en-GB" sz="800" b="0" i="0" u="none" strike="noStrike" kern="1200" baseline="0">
                    <a:solidFill>
                      <a:schemeClr val="accent2"/>
                    </a:solidFill>
                    <a:latin typeface="Calibri" panose="020F0502020204030204" pitchFamily="34" charset="0"/>
                    <a:ea typeface="+mn-ea"/>
                    <a:cs typeface="Calibri" panose="020F050202020403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Q1</c:v>
                </c:pt>
                <c:pt idx="1">
                  <c:v>Q2</c:v>
                </c:pt>
                <c:pt idx="2">
                  <c:v>Q3</c:v>
                </c:pt>
                <c:pt idx="3">
                  <c:v>Q4</c:v>
                </c:pt>
              </c:strCache>
            </c:strRef>
          </c:cat>
          <c:val>
            <c:numRef>
              <c:f>Sheet1!$D$2:$D$5</c:f>
              <c:numCache>
                <c:formatCode>0.00%</c:formatCode>
                <c:ptCount val="4"/>
                <c:pt idx="0">
                  <c:v>4.3546820601272185E-2</c:v>
                </c:pt>
                <c:pt idx="1">
                  <c:v>5.3988286112085469E-2</c:v>
                </c:pt>
                <c:pt idx="2">
                  <c:v>5.355952795379218E-2</c:v>
                </c:pt>
                <c:pt idx="3">
                  <c:v>6.1449543786828223E-2</c:v>
                </c:pt>
              </c:numCache>
            </c:numRef>
          </c:val>
          <c:smooth val="0"/>
          <c:extLst>
            <c:ext xmlns:c16="http://schemas.microsoft.com/office/drawing/2014/chart" uri="{C3380CC4-5D6E-409C-BE32-E72D297353CC}">
              <c16:uniqueId val="{00000005-8EB6-4F89-AD17-71FD23A9CCEF}"/>
            </c:ext>
          </c:extLst>
        </c:ser>
        <c:dLbls>
          <c:showLegendKey val="0"/>
          <c:showVal val="0"/>
          <c:showCatName val="0"/>
          <c:showSerName val="0"/>
          <c:showPercent val="0"/>
          <c:showBubbleSize val="0"/>
        </c:dLbls>
        <c:marker val="1"/>
        <c:smooth val="0"/>
        <c:axId val="482202752"/>
        <c:axId val="986222112"/>
      </c:lineChart>
      <c:catAx>
        <c:axId val="263666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GB" sz="6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crossAx val="603316000"/>
        <c:crosses val="autoZero"/>
        <c:auto val="1"/>
        <c:lblAlgn val="ctr"/>
        <c:lblOffset val="100"/>
        <c:noMultiLvlLbl val="0"/>
      </c:catAx>
      <c:valAx>
        <c:axId val="60331600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GB" sz="6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crossAx val="263666048"/>
        <c:crosses val="autoZero"/>
        <c:crossBetween val="between"/>
        <c:majorUnit val="50000"/>
      </c:valAx>
      <c:valAx>
        <c:axId val="986222112"/>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lang="en-GB" sz="6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crossAx val="482202752"/>
        <c:crosses val="max"/>
        <c:crossBetween val="between"/>
        <c:majorUnit val="1.0000000000000002E-2"/>
      </c:valAx>
      <c:catAx>
        <c:axId val="482202752"/>
        <c:scaling>
          <c:orientation val="minMax"/>
        </c:scaling>
        <c:delete val="1"/>
        <c:axPos val="b"/>
        <c:numFmt formatCode="General" sourceLinked="1"/>
        <c:majorTickMark val="out"/>
        <c:minorTickMark val="none"/>
        <c:tickLblPos val="nextTo"/>
        <c:crossAx val="98622211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bg1">
          <a:lumMod val="75000"/>
        </a:schemeClr>
      </a:solidFill>
    </a:ln>
    <a:effectLst/>
  </c:spPr>
  <c:txPr>
    <a:bodyPr/>
    <a:lstStyle/>
    <a:p>
      <a:pPr algn="ctr">
        <a:defRPr lang="en-GB" sz="8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RE</a:t>
            </a:r>
            <a:r>
              <a:rPr lang="en-US" sz="1000" b="1" baseline="0" dirty="0">
                <a:latin typeface="Open Sans" panose="020B0606030504020204" pitchFamily="34" charset="0"/>
                <a:ea typeface="Open Sans" panose="020B0606030504020204" pitchFamily="34" charset="0"/>
                <a:cs typeface="Open Sans" panose="020B0606030504020204" pitchFamily="34" charset="0"/>
              </a:rPr>
              <a:t> capacity addition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(MW)</a:t>
            </a:r>
          </a:p>
        </c:rich>
      </c:tx>
      <c:layout>
        <c:manualLayout>
          <c:xMode val="edge"/>
          <c:yMode val="edge"/>
          <c:x val="2.6792749156558178E-3"/>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5.2498703603273224E-2"/>
          <c:y val="0.16939155881284582"/>
          <c:w val="0.94461095748055346"/>
          <c:h val="0.63322560701598096"/>
        </c:manualLayout>
      </c:layout>
      <c:barChart>
        <c:barDir val="col"/>
        <c:grouping val="stacked"/>
        <c:varyColors val="0"/>
        <c:ser>
          <c:idx val="0"/>
          <c:order val="0"/>
          <c:tx>
            <c:strRef>
              <c:f>Sheet1!$B$1</c:f>
              <c:strCache>
                <c:ptCount val="1"/>
                <c:pt idx="0">
                  <c:v>Solar (grid-scale)</c:v>
                </c:pt>
              </c:strCache>
            </c:strRef>
          </c:tx>
          <c:spPr>
            <a:solidFill>
              <a:srgbClr val="009CD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4020202020204" charset="0"/>
                    <a:ea typeface="Open Sans" panose="020B0604020202020204" charset="0"/>
                    <a:cs typeface="Open Sans" panose="020B060402020202020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16"/>
                <c:pt idx="0">
                  <c:v>Q1 FY20</c:v>
                </c:pt>
                <c:pt idx="1">
                  <c:v>Q2 FY20</c:v>
                </c:pt>
                <c:pt idx="2">
                  <c:v>Q3 FY20</c:v>
                </c:pt>
                <c:pt idx="3">
                  <c:v>Q4 FY20</c:v>
                </c:pt>
                <c:pt idx="4">
                  <c:v>Q1 FY21</c:v>
                </c:pt>
                <c:pt idx="5">
                  <c:v>Q2 FY21</c:v>
                </c:pt>
                <c:pt idx="6">
                  <c:v>Q3 FY21</c:v>
                </c:pt>
                <c:pt idx="7">
                  <c:v>Q4 FY21</c:v>
                </c:pt>
                <c:pt idx="8">
                  <c:v>Q1 FY22</c:v>
                </c:pt>
                <c:pt idx="9">
                  <c:v>Q2 FY22</c:v>
                </c:pt>
                <c:pt idx="10">
                  <c:v>Q3 FY22</c:v>
                </c:pt>
                <c:pt idx="11">
                  <c:v>Q4 FY22</c:v>
                </c:pt>
                <c:pt idx="12">
                  <c:v>Q1 FY23</c:v>
                </c:pt>
                <c:pt idx="13">
                  <c:v>Q2 FY23</c:v>
                </c:pt>
                <c:pt idx="14">
                  <c:v>Q3 FY23</c:v>
                </c:pt>
                <c:pt idx="15">
                  <c:v>Q4 FY23</c:v>
                </c:pt>
              </c:strCache>
            </c:strRef>
          </c:cat>
          <c:val>
            <c:numRef>
              <c:f>Sheet1!$B$2:$B$21</c:f>
              <c:numCache>
                <c:formatCode>#,##0</c:formatCode>
                <c:ptCount val="16"/>
                <c:pt idx="0">
                  <c:v>1228.5400000000009</c:v>
                </c:pt>
                <c:pt idx="1">
                  <c:v>1692.4599999999991</c:v>
                </c:pt>
                <c:pt idx="2">
                  <c:v>1425.8400000000001</c:v>
                </c:pt>
                <c:pt idx="3">
                  <c:v>1878.119999999999</c:v>
                </c:pt>
                <c:pt idx="4">
                  <c:v>716.66000000000349</c:v>
                </c:pt>
                <c:pt idx="5">
                  <c:v>529.27000000000044</c:v>
                </c:pt>
                <c:pt idx="6">
                  <c:v>1124.5699999999924</c:v>
                </c:pt>
                <c:pt idx="7">
                  <c:v>1402.4400000000214</c:v>
                </c:pt>
                <c:pt idx="8">
                  <c:v>1653.4599999999846</c:v>
                </c:pt>
                <c:pt idx="9">
                  <c:v>3401.9300000000003</c:v>
                </c:pt>
                <c:pt idx="10">
                  <c:v>2372</c:v>
                </c:pt>
                <c:pt idx="11">
                  <c:v>4190</c:v>
                </c:pt>
                <c:pt idx="12">
                  <c:v>3709.1800000000003</c:v>
                </c:pt>
                <c:pt idx="13">
                  <c:v>3108.1800000000003</c:v>
                </c:pt>
                <c:pt idx="14">
                  <c:v>1932</c:v>
                </c:pt>
                <c:pt idx="15">
                  <c:v>2677.0199999999968</c:v>
                </c:pt>
              </c:numCache>
            </c:numRef>
          </c:val>
          <c:extLst>
            <c:ext xmlns:c16="http://schemas.microsoft.com/office/drawing/2014/chart" uri="{C3380CC4-5D6E-409C-BE32-E72D297353CC}">
              <c16:uniqueId val="{00000000-AFFA-4B44-B33A-5B03958576C4}"/>
            </c:ext>
          </c:extLst>
        </c:ser>
        <c:ser>
          <c:idx val="1"/>
          <c:order val="1"/>
          <c:tx>
            <c:strRef>
              <c:f>Sheet1!$C$1</c:f>
              <c:strCache>
                <c:ptCount val="1"/>
                <c:pt idx="0">
                  <c:v>Wind</c:v>
                </c:pt>
              </c:strCache>
            </c:strRef>
          </c:tx>
          <c:spPr>
            <a:solidFill>
              <a:srgbClr val="C3E5F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4020202020204" charset="0"/>
                    <a:ea typeface="Open Sans" panose="020B0604020202020204" charset="0"/>
                    <a:cs typeface="Open Sans" panose="020B060402020202020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16"/>
                <c:pt idx="0">
                  <c:v>Q1 FY20</c:v>
                </c:pt>
                <c:pt idx="1">
                  <c:v>Q2 FY20</c:v>
                </c:pt>
                <c:pt idx="2">
                  <c:v>Q3 FY20</c:v>
                </c:pt>
                <c:pt idx="3">
                  <c:v>Q4 FY20</c:v>
                </c:pt>
                <c:pt idx="4">
                  <c:v>Q1 FY21</c:v>
                </c:pt>
                <c:pt idx="5">
                  <c:v>Q2 FY21</c:v>
                </c:pt>
                <c:pt idx="6">
                  <c:v>Q3 FY21</c:v>
                </c:pt>
                <c:pt idx="7">
                  <c:v>Q4 FY21</c:v>
                </c:pt>
                <c:pt idx="8">
                  <c:v>Q1 FY22</c:v>
                </c:pt>
                <c:pt idx="9">
                  <c:v>Q2 FY22</c:v>
                </c:pt>
                <c:pt idx="10">
                  <c:v>Q3 FY22</c:v>
                </c:pt>
                <c:pt idx="11">
                  <c:v>Q4 FY22</c:v>
                </c:pt>
                <c:pt idx="12">
                  <c:v>Q1 FY23</c:v>
                </c:pt>
                <c:pt idx="13">
                  <c:v>Q2 FY23</c:v>
                </c:pt>
                <c:pt idx="14">
                  <c:v>Q3 FY23</c:v>
                </c:pt>
                <c:pt idx="15">
                  <c:v>Q4 FY23</c:v>
                </c:pt>
              </c:strCache>
            </c:strRef>
          </c:cat>
          <c:val>
            <c:numRef>
              <c:f>Sheet1!$C$2:$C$21</c:f>
              <c:numCache>
                <c:formatCode>#,##0</c:formatCode>
                <c:ptCount val="16"/>
                <c:pt idx="0">
                  <c:v>463.15000000000146</c:v>
                </c:pt>
                <c:pt idx="1">
                  <c:v>841.19999999999709</c:v>
                </c:pt>
                <c:pt idx="2">
                  <c:v>348.36000000000058</c:v>
                </c:pt>
                <c:pt idx="3">
                  <c:v>390.56999999999971</c:v>
                </c:pt>
                <c:pt idx="4">
                  <c:v>160.30000000000291</c:v>
                </c:pt>
                <c:pt idx="5">
                  <c:v>294.59999999999854</c:v>
                </c:pt>
                <c:pt idx="6">
                  <c:v>500</c:v>
                </c:pt>
                <c:pt idx="7">
                  <c:v>623</c:v>
                </c:pt>
                <c:pt idx="8">
                  <c:v>239.59999999999854</c:v>
                </c:pt>
                <c:pt idx="9">
                  <c:v>383.80000000000291</c:v>
                </c:pt>
                <c:pt idx="10">
                  <c:v>212</c:v>
                </c:pt>
                <c:pt idx="11">
                  <c:v>275</c:v>
                </c:pt>
                <c:pt idx="12">
                  <c:v>430.44999999999709</c:v>
                </c:pt>
                <c:pt idx="13">
                  <c:v>878.05000000000291</c:v>
                </c:pt>
                <c:pt idx="14" formatCode="0">
                  <c:v>263.69999999999709</c:v>
                </c:pt>
                <c:pt idx="15">
                  <c:v>703.34999999999854</c:v>
                </c:pt>
              </c:numCache>
            </c:numRef>
          </c:val>
          <c:extLst>
            <c:ext xmlns:c16="http://schemas.microsoft.com/office/drawing/2014/chart" uri="{C3380CC4-5D6E-409C-BE32-E72D297353CC}">
              <c16:uniqueId val="{00000001-AFFA-4B44-B33A-5B03958576C4}"/>
            </c:ext>
          </c:extLst>
        </c:ser>
        <c:ser>
          <c:idx val="2"/>
          <c:order val="2"/>
          <c:tx>
            <c:strRef>
              <c:f>Sheet1!$D$1</c:f>
              <c:strCache>
                <c:ptCount val="1"/>
                <c:pt idx="0">
                  <c:v>Small hydro</c:v>
                </c:pt>
              </c:strCache>
            </c:strRef>
          </c:tx>
          <c:spPr>
            <a:solidFill>
              <a:srgbClr val="87BD41"/>
            </a:solidFill>
            <a:ln>
              <a:noFill/>
            </a:ln>
            <a:effectLst/>
          </c:spPr>
          <c:invertIfNegative val="0"/>
          <c:dLbls>
            <c:delete val="1"/>
          </c:dLbls>
          <c:cat>
            <c:strRef>
              <c:f>Sheet1!$A$2:$A$21</c:f>
              <c:strCache>
                <c:ptCount val="16"/>
                <c:pt idx="0">
                  <c:v>Q1 FY20</c:v>
                </c:pt>
                <c:pt idx="1">
                  <c:v>Q2 FY20</c:v>
                </c:pt>
                <c:pt idx="2">
                  <c:v>Q3 FY20</c:v>
                </c:pt>
                <c:pt idx="3">
                  <c:v>Q4 FY20</c:v>
                </c:pt>
                <c:pt idx="4">
                  <c:v>Q1 FY21</c:v>
                </c:pt>
                <c:pt idx="5">
                  <c:v>Q2 FY21</c:v>
                </c:pt>
                <c:pt idx="6">
                  <c:v>Q3 FY21</c:v>
                </c:pt>
                <c:pt idx="7">
                  <c:v>Q4 FY21</c:v>
                </c:pt>
                <c:pt idx="8">
                  <c:v>Q1 FY22</c:v>
                </c:pt>
                <c:pt idx="9">
                  <c:v>Q2 FY22</c:v>
                </c:pt>
                <c:pt idx="10">
                  <c:v>Q3 FY22</c:v>
                </c:pt>
                <c:pt idx="11">
                  <c:v>Q4 FY22</c:v>
                </c:pt>
                <c:pt idx="12">
                  <c:v>Q1 FY23</c:v>
                </c:pt>
                <c:pt idx="13">
                  <c:v>Q2 FY23</c:v>
                </c:pt>
                <c:pt idx="14">
                  <c:v>Q3 FY23</c:v>
                </c:pt>
                <c:pt idx="15">
                  <c:v>Q4 FY23</c:v>
                </c:pt>
              </c:strCache>
            </c:strRef>
          </c:cat>
          <c:val>
            <c:numRef>
              <c:f>Sheet1!$D$2:$D$21</c:f>
              <c:numCache>
                <c:formatCode>#,##0</c:formatCode>
                <c:ptCount val="16"/>
                <c:pt idx="0">
                  <c:v>10.600000000000364</c:v>
                </c:pt>
                <c:pt idx="1">
                  <c:v>7.0600000000004002</c:v>
                </c:pt>
                <c:pt idx="2">
                  <c:v>36.75</c:v>
                </c:pt>
                <c:pt idx="3">
                  <c:v>35.599999999999454</c:v>
                </c:pt>
                <c:pt idx="4">
                  <c:v>5</c:v>
                </c:pt>
                <c:pt idx="5">
                  <c:v>51.8100000000004</c:v>
                </c:pt>
                <c:pt idx="6">
                  <c:v>10.484999999999673</c:v>
                </c:pt>
                <c:pt idx="7">
                  <c:v>36.350000000000364</c:v>
                </c:pt>
                <c:pt idx="8">
                  <c:v>7</c:v>
                </c:pt>
                <c:pt idx="9">
                  <c:v>16</c:v>
                </c:pt>
                <c:pt idx="10">
                  <c:v>30</c:v>
                </c:pt>
                <c:pt idx="11">
                  <c:v>10</c:v>
                </c:pt>
                <c:pt idx="12">
                  <c:v>39</c:v>
                </c:pt>
                <c:pt idx="13">
                  <c:v>11.600000000000364</c:v>
                </c:pt>
                <c:pt idx="14" formatCode="0">
                  <c:v>36.149999999999636</c:v>
                </c:pt>
                <c:pt idx="15">
                  <c:v>8.6500000000005457</c:v>
                </c:pt>
              </c:numCache>
            </c:numRef>
          </c:val>
          <c:extLst>
            <c:ext xmlns:c16="http://schemas.microsoft.com/office/drawing/2014/chart" uri="{C3380CC4-5D6E-409C-BE32-E72D297353CC}">
              <c16:uniqueId val="{00000002-AFFA-4B44-B33A-5B03958576C4}"/>
            </c:ext>
          </c:extLst>
        </c:ser>
        <c:ser>
          <c:idx val="3"/>
          <c:order val="3"/>
          <c:tx>
            <c:strRef>
              <c:f>Sheet1!$E$1</c:f>
              <c:strCache>
                <c:ptCount val="1"/>
                <c:pt idx="0">
                  <c:v>Biomass/Other RES</c:v>
                </c:pt>
              </c:strCache>
            </c:strRef>
          </c:tx>
          <c:spPr>
            <a:solidFill>
              <a:srgbClr val="9D9D9C"/>
            </a:solidFill>
            <a:ln>
              <a:noFill/>
            </a:ln>
            <a:effectLst/>
          </c:spPr>
          <c:invertIfNegative val="0"/>
          <c:dLbls>
            <c:delete val="1"/>
          </c:dLbls>
          <c:cat>
            <c:strRef>
              <c:f>Sheet1!$A$2:$A$21</c:f>
              <c:strCache>
                <c:ptCount val="16"/>
                <c:pt idx="0">
                  <c:v>Q1 FY20</c:v>
                </c:pt>
                <c:pt idx="1">
                  <c:v>Q2 FY20</c:v>
                </c:pt>
                <c:pt idx="2">
                  <c:v>Q3 FY20</c:v>
                </c:pt>
                <c:pt idx="3">
                  <c:v>Q4 FY20</c:v>
                </c:pt>
                <c:pt idx="4">
                  <c:v>Q1 FY21</c:v>
                </c:pt>
                <c:pt idx="5">
                  <c:v>Q2 FY21</c:v>
                </c:pt>
                <c:pt idx="6">
                  <c:v>Q3 FY21</c:v>
                </c:pt>
                <c:pt idx="7">
                  <c:v>Q4 FY21</c:v>
                </c:pt>
                <c:pt idx="8">
                  <c:v>Q1 FY22</c:v>
                </c:pt>
                <c:pt idx="9">
                  <c:v>Q2 FY22</c:v>
                </c:pt>
                <c:pt idx="10">
                  <c:v>Q3 FY22</c:v>
                </c:pt>
                <c:pt idx="11">
                  <c:v>Q4 FY22</c:v>
                </c:pt>
                <c:pt idx="12">
                  <c:v>Q1 FY23</c:v>
                </c:pt>
                <c:pt idx="13">
                  <c:v>Q2 FY23</c:v>
                </c:pt>
                <c:pt idx="14">
                  <c:v>Q3 FY23</c:v>
                </c:pt>
                <c:pt idx="15">
                  <c:v>Q4 FY23</c:v>
                </c:pt>
              </c:strCache>
            </c:strRef>
          </c:cat>
          <c:val>
            <c:numRef>
              <c:f>Sheet1!$E$2:$E$21</c:f>
              <c:numCache>
                <c:formatCode>#,##0</c:formatCode>
                <c:ptCount val="16"/>
                <c:pt idx="0">
                  <c:v>28</c:v>
                </c:pt>
                <c:pt idx="1">
                  <c:v>676.30999999999949</c:v>
                </c:pt>
                <c:pt idx="2">
                  <c:v>0</c:v>
                </c:pt>
                <c:pt idx="3">
                  <c:v>55</c:v>
                </c:pt>
                <c:pt idx="4">
                  <c:v>28.040000000000873</c:v>
                </c:pt>
                <c:pt idx="5">
                  <c:v>285.40999999999985</c:v>
                </c:pt>
                <c:pt idx="6">
                  <c:v>0</c:v>
                </c:pt>
                <c:pt idx="7">
                  <c:v>0</c:v>
                </c:pt>
                <c:pt idx="8">
                  <c:v>25</c:v>
                </c:pt>
                <c:pt idx="9">
                  <c:v>237.89000000000124</c:v>
                </c:pt>
                <c:pt idx="10">
                  <c:v>32</c:v>
                </c:pt>
                <c:pt idx="11">
                  <c:v>73</c:v>
                </c:pt>
                <c:pt idx="12">
                  <c:v>0</c:v>
                </c:pt>
                <c:pt idx="13">
                  <c:v>18.479999999999563</c:v>
                </c:pt>
                <c:pt idx="14" formatCode="0">
                  <c:v>31.389999999999418</c:v>
                </c:pt>
                <c:pt idx="15">
                  <c:v>69.81000000000131</c:v>
                </c:pt>
              </c:numCache>
            </c:numRef>
          </c:val>
          <c:extLst>
            <c:ext xmlns:c16="http://schemas.microsoft.com/office/drawing/2014/chart" uri="{C3380CC4-5D6E-409C-BE32-E72D297353CC}">
              <c16:uniqueId val="{00000003-AFFA-4B44-B33A-5B03958576C4}"/>
            </c:ext>
          </c:extLst>
        </c:ser>
        <c:ser>
          <c:idx val="4"/>
          <c:order val="4"/>
          <c:tx>
            <c:strRef>
              <c:f>Sheet1!$F$1</c:f>
              <c:strCache>
                <c:ptCount val="1"/>
                <c:pt idx="0">
                  <c:v>Solar (rooftop)</c:v>
                </c:pt>
              </c:strCache>
            </c:strRef>
          </c:tx>
          <c:spPr>
            <a:solidFill>
              <a:schemeClr val="bg1">
                <a:lumMod val="75000"/>
              </a:schemeClr>
            </a:solidFill>
            <a:ln>
              <a:noFill/>
            </a:ln>
            <a:effectLst/>
          </c:spPr>
          <c:invertIfNegative val="0"/>
          <c:dLbls>
            <c:delete val="1"/>
          </c:dLbls>
          <c:cat>
            <c:strRef>
              <c:f>Sheet1!$A$2:$A$21</c:f>
              <c:strCache>
                <c:ptCount val="16"/>
                <c:pt idx="0">
                  <c:v>Q1 FY20</c:v>
                </c:pt>
                <c:pt idx="1">
                  <c:v>Q2 FY20</c:v>
                </c:pt>
                <c:pt idx="2">
                  <c:v>Q3 FY20</c:v>
                </c:pt>
                <c:pt idx="3">
                  <c:v>Q4 FY20</c:v>
                </c:pt>
                <c:pt idx="4">
                  <c:v>Q1 FY21</c:v>
                </c:pt>
                <c:pt idx="5">
                  <c:v>Q2 FY21</c:v>
                </c:pt>
                <c:pt idx="6">
                  <c:v>Q3 FY21</c:v>
                </c:pt>
                <c:pt idx="7">
                  <c:v>Q4 FY21</c:v>
                </c:pt>
                <c:pt idx="8">
                  <c:v>Q1 FY22</c:v>
                </c:pt>
                <c:pt idx="9">
                  <c:v>Q2 FY22</c:v>
                </c:pt>
                <c:pt idx="10">
                  <c:v>Q3 FY22</c:v>
                </c:pt>
                <c:pt idx="11">
                  <c:v>Q4 FY22</c:v>
                </c:pt>
                <c:pt idx="12">
                  <c:v>Q1 FY23</c:v>
                </c:pt>
                <c:pt idx="13">
                  <c:v>Q2 FY23</c:v>
                </c:pt>
                <c:pt idx="14">
                  <c:v>Q3 FY23</c:v>
                </c:pt>
                <c:pt idx="15">
                  <c:v>Q4 FY23</c:v>
                </c:pt>
              </c:strCache>
            </c:strRef>
          </c:cat>
          <c:val>
            <c:numRef>
              <c:f>Sheet1!$F$2:$F$21</c:f>
              <c:numCache>
                <c:formatCode>#,##0</c:formatCode>
                <c:ptCount val="16"/>
                <c:pt idx="0">
                  <c:v>253.85</c:v>
                </c:pt>
                <c:pt idx="1">
                  <c:v>188.089</c:v>
                </c:pt>
                <c:pt idx="2">
                  <c:v>77.63</c:v>
                </c:pt>
                <c:pt idx="3">
                  <c:v>276.99</c:v>
                </c:pt>
                <c:pt idx="4">
                  <c:v>301.55</c:v>
                </c:pt>
                <c:pt idx="5">
                  <c:v>399.13999999999896</c:v>
                </c:pt>
                <c:pt idx="6">
                  <c:v>289.33000000000129</c:v>
                </c:pt>
                <c:pt idx="7">
                  <c:v>818.94999999999982</c:v>
                </c:pt>
                <c:pt idx="8">
                  <c:v>596.65999999999985</c:v>
                </c:pt>
                <c:pt idx="9">
                  <c:v>537.72000000000025</c:v>
                </c:pt>
                <c:pt idx="10">
                  <c:v>700</c:v>
                </c:pt>
                <c:pt idx="11">
                  <c:v>460</c:v>
                </c:pt>
                <c:pt idx="13">
                  <c:v>874.52000000000044</c:v>
                </c:pt>
                <c:pt idx="14" formatCode="0">
                  <c:v>556.88000000000011</c:v>
                </c:pt>
                <c:pt idx="15">
                  <c:v>800.82999999999993</c:v>
                </c:pt>
              </c:numCache>
            </c:numRef>
          </c:val>
          <c:extLst>
            <c:ext xmlns:c16="http://schemas.microsoft.com/office/drawing/2014/chart" uri="{C3380CC4-5D6E-409C-BE32-E72D297353CC}">
              <c16:uniqueId val="{00000004-AFFA-4B44-B33A-5B03958576C4}"/>
            </c:ext>
          </c:extLst>
        </c:ser>
        <c:dLbls>
          <c:dLblPos val="ctr"/>
          <c:showLegendKey val="0"/>
          <c:showVal val="1"/>
          <c:showCatName val="0"/>
          <c:showSerName val="0"/>
          <c:showPercent val="0"/>
          <c:showBubbleSize val="0"/>
        </c:dLbls>
        <c:gapWidth val="150"/>
        <c:overlap val="100"/>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spPr>
        <a:noFill/>
        <a:ln>
          <a:noFill/>
        </a:ln>
        <a:effectLst/>
      </c:spPr>
    </c:plotArea>
    <c:legend>
      <c:legendPos val="b"/>
      <c:layout>
        <c:manualLayout>
          <c:xMode val="edge"/>
          <c:yMode val="edge"/>
          <c:x val="0.26907109166360954"/>
          <c:y val="0.91797486303082876"/>
          <c:w val="0.53621213176474003"/>
          <c:h val="8.2025005425983635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Source-wise daily generation</a:t>
            </a: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(FY23)</a:t>
            </a:r>
          </a:p>
        </c:rich>
      </c:tx>
      <c:layout>
        <c:manualLayout>
          <c:xMode val="edge"/>
          <c:yMode val="edge"/>
          <c:x val="6.0740073859195595E-3"/>
          <c:y val="1.2081039996803756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7.0028935185185187E-2"/>
          <c:y val="0.12739569790745936"/>
          <c:w val="0.86319606914857339"/>
          <c:h val="0.63057910278277418"/>
        </c:manualLayout>
      </c:layout>
      <c:areaChart>
        <c:grouping val="stacked"/>
        <c:varyColors val="0"/>
        <c:ser>
          <c:idx val="0"/>
          <c:order val="0"/>
          <c:tx>
            <c:strRef>
              <c:f>Sheet1!$B$1</c:f>
              <c:strCache>
                <c:ptCount val="1"/>
                <c:pt idx="0">
                  <c:v>Coal</c:v>
                </c:pt>
              </c:strCache>
            </c:strRef>
          </c:tx>
          <c:spPr>
            <a:solidFill>
              <a:srgbClr val="009CD8"/>
            </a:solidFill>
            <a:ln>
              <a:solidFill>
                <a:srgbClr val="009CD8"/>
              </a:solidFill>
            </a:ln>
            <a:effectLst/>
          </c:spPr>
          <c:cat>
            <c:numRef>
              <c:f>Sheet1!$A$2:$A$366</c:f>
              <c:numCache>
                <c:formatCode>m/d/yyyy</c:formatCode>
                <c:ptCount val="365"/>
                <c:pt idx="0">
                  <c:v>44652</c:v>
                </c:pt>
                <c:pt idx="1">
                  <c:v>44653</c:v>
                </c:pt>
                <c:pt idx="2">
                  <c:v>44654</c:v>
                </c:pt>
                <c:pt idx="3">
                  <c:v>44655</c:v>
                </c:pt>
                <c:pt idx="4">
                  <c:v>44656</c:v>
                </c:pt>
                <c:pt idx="5">
                  <c:v>44657</c:v>
                </c:pt>
                <c:pt idx="6">
                  <c:v>44658</c:v>
                </c:pt>
                <c:pt idx="7">
                  <c:v>44659</c:v>
                </c:pt>
                <c:pt idx="8">
                  <c:v>44660</c:v>
                </c:pt>
                <c:pt idx="9">
                  <c:v>44661</c:v>
                </c:pt>
                <c:pt idx="10">
                  <c:v>44662</c:v>
                </c:pt>
                <c:pt idx="11">
                  <c:v>44663</c:v>
                </c:pt>
                <c:pt idx="12">
                  <c:v>44664</c:v>
                </c:pt>
                <c:pt idx="13">
                  <c:v>44665</c:v>
                </c:pt>
                <c:pt idx="14">
                  <c:v>44666</c:v>
                </c:pt>
                <c:pt idx="15">
                  <c:v>44667</c:v>
                </c:pt>
                <c:pt idx="16">
                  <c:v>44668</c:v>
                </c:pt>
                <c:pt idx="17">
                  <c:v>44669</c:v>
                </c:pt>
                <c:pt idx="18">
                  <c:v>44670</c:v>
                </c:pt>
                <c:pt idx="19">
                  <c:v>44671</c:v>
                </c:pt>
                <c:pt idx="20">
                  <c:v>44672</c:v>
                </c:pt>
                <c:pt idx="21">
                  <c:v>44673</c:v>
                </c:pt>
                <c:pt idx="22">
                  <c:v>44674</c:v>
                </c:pt>
                <c:pt idx="23">
                  <c:v>44675</c:v>
                </c:pt>
                <c:pt idx="24">
                  <c:v>44676</c:v>
                </c:pt>
                <c:pt idx="25">
                  <c:v>44677</c:v>
                </c:pt>
                <c:pt idx="26">
                  <c:v>44678</c:v>
                </c:pt>
                <c:pt idx="27">
                  <c:v>44679</c:v>
                </c:pt>
                <c:pt idx="28">
                  <c:v>44680</c:v>
                </c:pt>
                <c:pt idx="29">
                  <c:v>44681</c:v>
                </c:pt>
                <c:pt idx="30">
                  <c:v>44682</c:v>
                </c:pt>
                <c:pt idx="31">
                  <c:v>44683</c:v>
                </c:pt>
                <c:pt idx="32">
                  <c:v>44684</c:v>
                </c:pt>
                <c:pt idx="33">
                  <c:v>44685</c:v>
                </c:pt>
                <c:pt idx="34">
                  <c:v>44686</c:v>
                </c:pt>
                <c:pt idx="35">
                  <c:v>44687</c:v>
                </c:pt>
                <c:pt idx="36">
                  <c:v>44688</c:v>
                </c:pt>
                <c:pt idx="37">
                  <c:v>44689</c:v>
                </c:pt>
                <c:pt idx="38">
                  <c:v>44690</c:v>
                </c:pt>
                <c:pt idx="39">
                  <c:v>44691</c:v>
                </c:pt>
                <c:pt idx="40">
                  <c:v>44692</c:v>
                </c:pt>
                <c:pt idx="41">
                  <c:v>44693</c:v>
                </c:pt>
                <c:pt idx="42">
                  <c:v>44694</c:v>
                </c:pt>
                <c:pt idx="43">
                  <c:v>44695</c:v>
                </c:pt>
                <c:pt idx="44">
                  <c:v>44696</c:v>
                </c:pt>
                <c:pt idx="45">
                  <c:v>44697</c:v>
                </c:pt>
                <c:pt idx="46">
                  <c:v>44698</c:v>
                </c:pt>
                <c:pt idx="47">
                  <c:v>44699</c:v>
                </c:pt>
                <c:pt idx="48">
                  <c:v>44700</c:v>
                </c:pt>
                <c:pt idx="49">
                  <c:v>44701</c:v>
                </c:pt>
                <c:pt idx="50">
                  <c:v>44702</c:v>
                </c:pt>
                <c:pt idx="51">
                  <c:v>44703</c:v>
                </c:pt>
                <c:pt idx="52">
                  <c:v>44704</c:v>
                </c:pt>
                <c:pt idx="53">
                  <c:v>44705</c:v>
                </c:pt>
                <c:pt idx="54">
                  <c:v>44706</c:v>
                </c:pt>
                <c:pt idx="55">
                  <c:v>44707</c:v>
                </c:pt>
                <c:pt idx="56">
                  <c:v>44708</c:v>
                </c:pt>
                <c:pt idx="57">
                  <c:v>44709</c:v>
                </c:pt>
                <c:pt idx="58">
                  <c:v>44710</c:v>
                </c:pt>
                <c:pt idx="59">
                  <c:v>44711</c:v>
                </c:pt>
                <c:pt idx="60">
                  <c:v>44712</c:v>
                </c:pt>
                <c:pt idx="61">
                  <c:v>44713</c:v>
                </c:pt>
                <c:pt idx="62">
                  <c:v>44714</c:v>
                </c:pt>
                <c:pt idx="63">
                  <c:v>44715</c:v>
                </c:pt>
                <c:pt idx="64">
                  <c:v>44716</c:v>
                </c:pt>
                <c:pt idx="65">
                  <c:v>44717</c:v>
                </c:pt>
                <c:pt idx="66">
                  <c:v>44718</c:v>
                </c:pt>
                <c:pt idx="67">
                  <c:v>44719</c:v>
                </c:pt>
                <c:pt idx="68">
                  <c:v>44720</c:v>
                </c:pt>
                <c:pt idx="69">
                  <c:v>44721</c:v>
                </c:pt>
                <c:pt idx="70">
                  <c:v>44722</c:v>
                </c:pt>
                <c:pt idx="71">
                  <c:v>44723</c:v>
                </c:pt>
                <c:pt idx="72">
                  <c:v>44724</c:v>
                </c:pt>
                <c:pt idx="73">
                  <c:v>44725</c:v>
                </c:pt>
                <c:pt idx="74">
                  <c:v>44726</c:v>
                </c:pt>
                <c:pt idx="75">
                  <c:v>44727</c:v>
                </c:pt>
                <c:pt idx="76">
                  <c:v>44728</c:v>
                </c:pt>
                <c:pt idx="77">
                  <c:v>44729</c:v>
                </c:pt>
                <c:pt idx="78">
                  <c:v>44730</c:v>
                </c:pt>
                <c:pt idx="79">
                  <c:v>44731</c:v>
                </c:pt>
                <c:pt idx="80">
                  <c:v>44732</c:v>
                </c:pt>
                <c:pt idx="81">
                  <c:v>44733</c:v>
                </c:pt>
                <c:pt idx="82">
                  <c:v>44734</c:v>
                </c:pt>
                <c:pt idx="83">
                  <c:v>44735</c:v>
                </c:pt>
                <c:pt idx="84">
                  <c:v>44736</c:v>
                </c:pt>
                <c:pt idx="85">
                  <c:v>44737</c:v>
                </c:pt>
                <c:pt idx="86">
                  <c:v>44738</c:v>
                </c:pt>
                <c:pt idx="87">
                  <c:v>44739</c:v>
                </c:pt>
                <c:pt idx="88">
                  <c:v>44740</c:v>
                </c:pt>
                <c:pt idx="89">
                  <c:v>44741</c:v>
                </c:pt>
                <c:pt idx="90">
                  <c:v>44742</c:v>
                </c:pt>
                <c:pt idx="91">
                  <c:v>44743</c:v>
                </c:pt>
                <c:pt idx="92">
                  <c:v>44744</c:v>
                </c:pt>
                <c:pt idx="93">
                  <c:v>44745</c:v>
                </c:pt>
                <c:pt idx="94">
                  <c:v>44746</c:v>
                </c:pt>
                <c:pt idx="95">
                  <c:v>44747</c:v>
                </c:pt>
                <c:pt idx="96">
                  <c:v>44748</c:v>
                </c:pt>
                <c:pt idx="97">
                  <c:v>44749</c:v>
                </c:pt>
                <c:pt idx="98">
                  <c:v>44750</c:v>
                </c:pt>
                <c:pt idx="99">
                  <c:v>44751</c:v>
                </c:pt>
                <c:pt idx="100">
                  <c:v>44752</c:v>
                </c:pt>
                <c:pt idx="101">
                  <c:v>44753</c:v>
                </c:pt>
                <c:pt idx="102">
                  <c:v>44754</c:v>
                </c:pt>
                <c:pt idx="103">
                  <c:v>44755</c:v>
                </c:pt>
                <c:pt idx="104">
                  <c:v>44756</c:v>
                </c:pt>
                <c:pt idx="105">
                  <c:v>44757</c:v>
                </c:pt>
                <c:pt idx="106">
                  <c:v>44758</c:v>
                </c:pt>
                <c:pt idx="107">
                  <c:v>44759</c:v>
                </c:pt>
                <c:pt idx="108">
                  <c:v>44760</c:v>
                </c:pt>
                <c:pt idx="109">
                  <c:v>44761</c:v>
                </c:pt>
                <c:pt idx="110">
                  <c:v>44762</c:v>
                </c:pt>
                <c:pt idx="111">
                  <c:v>44763</c:v>
                </c:pt>
                <c:pt idx="112">
                  <c:v>44764</c:v>
                </c:pt>
                <c:pt idx="113">
                  <c:v>44765</c:v>
                </c:pt>
                <c:pt idx="114">
                  <c:v>44766</c:v>
                </c:pt>
                <c:pt idx="115">
                  <c:v>44767</c:v>
                </c:pt>
                <c:pt idx="116">
                  <c:v>44768</c:v>
                </c:pt>
                <c:pt idx="117">
                  <c:v>44769</c:v>
                </c:pt>
                <c:pt idx="118">
                  <c:v>44770</c:v>
                </c:pt>
                <c:pt idx="119">
                  <c:v>44771</c:v>
                </c:pt>
                <c:pt idx="120">
                  <c:v>44772</c:v>
                </c:pt>
                <c:pt idx="121">
                  <c:v>44773</c:v>
                </c:pt>
                <c:pt idx="122">
                  <c:v>44774</c:v>
                </c:pt>
                <c:pt idx="123">
                  <c:v>44775</c:v>
                </c:pt>
                <c:pt idx="124">
                  <c:v>44776</c:v>
                </c:pt>
                <c:pt idx="125">
                  <c:v>44777</c:v>
                </c:pt>
                <c:pt idx="126">
                  <c:v>44778</c:v>
                </c:pt>
                <c:pt idx="127">
                  <c:v>44779</c:v>
                </c:pt>
                <c:pt idx="128">
                  <c:v>44780</c:v>
                </c:pt>
                <c:pt idx="129">
                  <c:v>44781</c:v>
                </c:pt>
                <c:pt idx="130">
                  <c:v>44782</c:v>
                </c:pt>
                <c:pt idx="131">
                  <c:v>44783</c:v>
                </c:pt>
                <c:pt idx="132">
                  <c:v>44784</c:v>
                </c:pt>
                <c:pt idx="133">
                  <c:v>44785</c:v>
                </c:pt>
                <c:pt idx="134">
                  <c:v>44786</c:v>
                </c:pt>
                <c:pt idx="135">
                  <c:v>44787</c:v>
                </c:pt>
                <c:pt idx="136">
                  <c:v>44788</c:v>
                </c:pt>
                <c:pt idx="137">
                  <c:v>44789</c:v>
                </c:pt>
                <c:pt idx="138">
                  <c:v>44790</c:v>
                </c:pt>
                <c:pt idx="139">
                  <c:v>44791</c:v>
                </c:pt>
                <c:pt idx="140">
                  <c:v>44792</c:v>
                </c:pt>
                <c:pt idx="141">
                  <c:v>44793</c:v>
                </c:pt>
                <c:pt idx="142">
                  <c:v>44794</c:v>
                </c:pt>
                <c:pt idx="143">
                  <c:v>44795</c:v>
                </c:pt>
                <c:pt idx="144">
                  <c:v>44796</c:v>
                </c:pt>
                <c:pt idx="145">
                  <c:v>44797</c:v>
                </c:pt>
                <c:pt idx="146">
                  <c:v>44798</c:v>
                </c:pt>
                <c:pt idx="147">
                  <c:v>44799</c:v>
                </c:pt>
                <c:pt idx="148">
                  <c:v>44800</c:v>
                </c:pt>
                <c:pt idx="149">
                  <c:v>44801</c:v>
                </c:pt>
                <c:pt idx="150">
                  <c:v>44802</c:v>
                </c:pt>
                <c:pt idx="151">
                  <c:v>44803</c:v>
                </c:pt>
                <c:pt idx="152">
                  <c:v>44804</c:v>
                </c:pt>
                <c:pt idx="153">
                  <c:v>44805</c:v>
                </c:pt>
                <c:pt idx="154">
                  <c:v>44806</c:v>
                </c:pt>
                <c:pt idx="155">
                  <c:v>44807</c:v>
                </c:pt>
                <c:pt idx="156">
                  <c:v>44808</c:v>
                </c:pt>
                <c:pt idx="157">
                  <c:v>44809</c:v>
                </c:pt>
                <c:pt idx="158">
                  <c:v>44810</c:v>
                </c:pt>
                <c:pt idx="159">
                  <c:v>44811</c:v>
                </c:pt>
                <c:pt idx="160">
                  <c:v>44812</c:v>
                </c:pt>
                <c:pt idx="161">
                  <c:v>44813</c:v>
                </c:pt>
                <c:pt idx="162">
                  <c:v>44814</c:v>
                </c:pt>
                <c:pt idx="163">
                  <c:v>44815</c:v>
                </c:pt>
                <c:pt idx="164">
                  <c:v>44816</c:v>
                </c:pt>
                <c:pt idx="165">
                  <c:v>44817</c:v>
                </c:pt>
                <c:pt idx="166">
                  <c:v>44818</c:v>
                </c:pt>
                <c:pt idx="167">
                  <c:v>44819</c:v>
                </c:pt>
                <c:pt idx="168">
                  <c:v>44820</c:v>
                </c:pt>
                <c:pt idx="169">
                  <c:v>44821</c:v>
                </c:pt>
                <c:pt idx="170">
                  <c:v>44822</c:v>
                </c:pt>
                <c:pt idx="171">
                  <c:v>44823</c:v>
                </c:pt>
                <c:pt idx="172">
                  <c:v>44824</c:v>
                </c:pt>
                <c:pt idx="173">
                  <c:v>44825</c:v>
                </c:pt>
                <c:pt idx="174">
                  <c:v>44826</c:v>
                </c:pt>
                <c:pt idx="175">
                  <c:v>44827</c:v>
                </c:pt>
                <c:pt idx="176">
                  <c:v>44828</c:v>
                </c:pt>
                <c:pt idx="177">
                  <c:v>44829</c:v>
                </c:pt>
                <c:pt idx="178">
                  <c:v>44830</c:v>
                </c:pt>
                <c:pt idx="179">
                  <c:v>44831</c:v>
                </c:pt>
                <c:pt idx="180">
                  <c:v>44832</c:v>
                </c:pt>
                <c:pt idx="181">
                  <c:v>44833</c:v>
                </c:pt>
                <c:pt idx="182">
                  <c:v>44834</c:v>
                </c:pt>
                <c:pt idx="183">
                  <c:v>44835</c:v>
                </c:pt>
                <c:pt idx="184">
                  <c:v>44836</c:v>
                </c:pt>
                <c:pt idx="185">
                  <c:v>44837</c:v>
                </c:pt>
                <c:pt idx="186">
                  <c:v>44838</c:v>
                </c:pt>
                <c:pt idx="187">
                  <c:v>44839</c:v>
                </c:pt>
                <c:pt idx="188">
                  <c:v>44840</c:v>
                </c:pt>
                <c:pt idx="189">
                  <c:v>44841</c:v>
                </c:pt>
                <c:pt idx="190">
                  <c:v>44842</c:v>
                </c:pt>
                <c:pt idx="191">
                  <c:v>44843</c:v>
                </c:pt>
                <c:pt idx="192">
                  <c:v>44844</c:v>
                </c:pt>
                <c:pt idx="193">
                  <c:v>44845</c:v>
                </c:pt>
                <c:pt idx="194">
                  <c:v>44846</c:v>
                </c:pt>
                <c:pt idx="195">
                  <c:v>44847</c:v>
                </c:pt>
                <c:pt idx="196">
                  <c:v>44848</c:v>
                </c:pt>
                <c:pt idx="197">
                  <c:v>44849</c:v>
                </c:pt>
                <c:pt idx="198">
                  <c:v>44850</c:v>
                </c:pt>
                <c:pt idx="199">
                  <c:v>44851</c:v>
                </c:pt>
                <c:pt idx="200">
                  <c:v>44852</c:v>
                </c:pt>
                <c:pt idx="201">
                  <c:v>44853</c:v>
                </c:pt>
                <c:pt idx="202">
                  <c:v>44854</c:v>
                </c:pt>
                <c:pt idx="203">
                  <c:v>44855</c:v>
                </c:pt>
                <c:pt idx="204">
                  <c:v>44856</c:v>
                </c:pt>
                <c:pt idx="205">
                  <c:v>44857</c:v>
                </c:pt>
                <c:pt idx="206">
                  <c:v>44858</c:v>
                </c:pt>
                <c:pt idx="207">
                  <c:v>44859</c:v>
                </c:pt>
                <c:pt idx="208">
                  <c:v>44860</c:v>
                </c:pt>
                <c:pt idx="209">
                  <c:v>44861</c:v>
                </c:pt>
                <c:pt idx="210">
                  <c:v>44862</c:v>
                </c:pt>
                <c:pt idx="211">
                  <c:v>44863</c:v>
                </c:pt>
                <c:pt idx="212">
                  <c:v>44864</c:v>
                </c:pt>
                <c:pt idx="213">
                  <c:v>44865</c:v>
                </c:pt>
                <c:pt idx="214">
                  <c:v>44866</c:v>
                </c:pt>
                <c:pt idx="215">
                  <c:v>44867</c:v>
                </c:pt>
                <c:pt idx="216">
                  <c:v>44868</c:v>
                </c:pt>
                <c:pt idx="217">
                  <c:v>44869</c:v>
                </c:pt>
                <c:pt idx="218">
                  <c:v>44870</c:v>
                </c:pt>
                <c:pt idx="219">
                  <c:v>44871</c:v>
                </c:pt>
                <c:pt idx="220">
                  <c:v>44872</c:v>
                </c:pt>
                <c:pt idx="221">
                  <c:v>44873</c:v>
                </c:pt>
                <c:pt idx="222">
                  <c:v>44874</c:v>
                </c:pt>
                <c:pt idx="223">
                  <c:v>44875</c:v>
                </c:pt>
                <c:pt idx="224">
                  <c:v>44876</c:v>
                </c:pt>
                <c:pt idx="225">
                  <c:v>44877</c:v>
                </c:pt>
                <c:pt idx="226">
                  <c:v>44878</c:v>
                </c:pt>
                <c:pt idx="227">
                  <c:v>44879</c:v>
                </c:pt>
                <c:pt idx="228">
                  <c:v>44880</c:v>
                </c:pt>
                <c:pt idx="229">
                  <c:v>44881</c:v>
                </c:pt>
                <c:pt idx="230">
                  <c:v>44882</c:v>
                </c:pt>
                <c:pt idx="231">
                  <c:v>44883</c:v>
                </c:pt>
                <c:pt idx="232">
                  <c:v>44884</c:v>
                </c:pt>
                <c:pt idx="233">
                  <c:v>44885</c:v>
                </c:pt>
                <c:pt idx="234">
                  <c:v>44886</c:v>
                </c:pt>
                <c:pt idx="235">
                  <c:v>44887</c:v>
                </c:pt>
                <c:pt idx="236">
                  <c:v>44888</c:v>
                </c:pt>
                <c:pt idx="237">
                  <c:v>44889</c:v>
                </c:pt>
                <c:pt idx="238">
                  <c:v>44890</c:v>
                </c:pt>
                <c:pt idx="239">
                  <c:v>44891</c:v>
                </c:pt>
                <c:pt idx="240">
                  <c:v>44892</c:v>
                </c:pt>
                <c:pt idx="241">
                  <c:v>44893</c:v>
                </c:pt>
                <c:pt idx="242">
                  <c:v>44894</c:v>
                </c:pt>
                <c:pt idx="243">
                  <c:v>44895</c:v>
                </c:pt>
                <c:pt idx="244">
                  <c:v>44896</c:v>
                </c:pt>
                <c:pt idx="245">
                  <c:v>44897</c:v>
                </c:pt>
                <c:pt idx="246">
                  <c:v>44898</c:v>
                </c:pt>
                <c:pt idx="247">
                  <c:v>44899</c:v>
                </c:pt>
                <c:pt idx="248">
                  <c:v>44900</c:v>
                </c:pt>
                <c:pt idx="249">
                  <c:v>44901</c:v>
                </c:pt>
                <c:pt idx="250">
                  <c:v>44902</c:v>
                </c:pt>
                <c:pt idx="251">
                  <c:v>44903</c:v>
                </c:pt>
                <c:pt idx="252">
                  <c:v>44904</c:v>
                </c:pt>
                <c:pt idx="253">
                  <c:v>44905</c:v>
                </c:pt>
                <c:pt idx="254">
                  <c:v>44906</c:v>
                </c:pt>
                <c:pt idx="255">
                  <c:v>44907</c:v>
                </c:pt>
                <c:pt idx="256">
                  <c:v>44908</c:v>
                </c:pt>
                <c:pt idx="257">
                  <c:v>44909</c:v>
                </c:pt>
                <c:pt idx="258">
                  <c:v>44910</c:v>
                </c:pt>
                <c:pt idx="259">
                  <c:v>44911</c:v>
                </c:pt>
                <c:pt idx="260">
                  <c:v>44912</c:v>
                </c:pt>
                <c:pt idx="261">
                  <c:v>44913</c:v>
                </c:pt>
                <c:pt idx="262">
                  <c:v>44914</c:v>
                </c:pt>
                <c:pt idx="263">
                  <c:v>44915</c:v>
                </c:pt>
                <c:pt idx="264">
                  <c:v>44916</c:v>
                </c:pt>
                <c:pt idx="265">
                  <c:v>44917</c:v>
                </c:pt>
                <c:pt idx="266">
                  <c:v>44918</c:v>
                </c:pt>
                <c:pt idx="267">
                  <c:v>44919</c:v>
                </c:pt>
                <c:pt idx="268">
                  <c:v>44920</c:v>
                </c:pt>
                <c:pt idx="269">
                  <c:v>44921</c:v>
                </c:pt>
                <c:pt idx="270">
                  <c:v>44922</c:v>
                </c:pt>
                <c:pt idx="271">
                  <c:v>44923</c:v>
                </c:pt>
                <c:pt idx="272">
                  <c:v>44924</c:v>
                </c:pt>
                <c:pt idx="273">
                  <c:v>44925</c:v>
                </c:pt>
                <c:pt idx="274">
                  <c:v>44926</c:v>
                </c:pt>
                <c:pt idx="275">
                  <c:v>44927</c:v>
                </c:pt>
                <c:pt idx="276">
                  <c:v>44928</c:v>
                </c:pt>
                <c:pt idx="277">
                  <c:v>44929</c:v>
                </c:pt>
                <c:pt idx="278">
                  <c:v>44930</c:v>
                </c:pt>
                <c:pt idx="279">
                  <c:v>44931</c:v>
                </c:pt>
                <c:pt idx="280">
                  <c:v>44932</c:v>
                </c:pt>
                <c:pt idx="281">
                  <c:v>44933</c:v>
                </c:pt>
                <c:pt idx="282">
                  <c:v>44934</c:v>
                </c:pt>
                <c:pt idx="283">
                  <c:v>44935</c:v>
                </c:pt>
                <c:pt idx="284">
                  <c:v>44936</c:v>
                </c:pt>
                <c:pt idx="285">
                  <c:v>44937</c:v>
                </c:pt>
                <c:pt idx="286">
                  <c:v>44938</c:v>
                </c:pt>
                <c:pt idx="287">
                  <c:v>44939</c:v>
                </c:pt>
                <c:pt idx="288">
                  <c:v>44940</c:v>
                </c:pt>
                <c:pt idx="289">
                  <c:v>44941</c:v>
                </c:pt>
                <c:pt idx="290">
                  <c:v>44942</c:v>
                </c:pt>
                <c:pt idx="291">
                  <c:v>44943</c:v>
                </c:pt>
                <c:pt idx="292">
                  <c:v>44944</c:v>
                </c:pt>
                <c:pt idx="293">
                  <c:v>44945</c:v>
                </c:pt>
                <c:pt idx="294">
                  <c:v>44946</c:v>
                </c:pt>
                <c:pt idx="295">
                  <c:v>44947</c:v>
                </c:pt>
                <c:pt idx="296">
                  <c:v>44948</c:v>
                </c:pt>
                <c:pt idx="297">
                  <c:v>44949</c:v>
                </c:pt>
                <c:pt idx="298">
                  <c:v>44950</c:v>
                </c:pt>
                <c:pt idx="299">
                  <c:v>44951</c:v>
                </c:pt>
                <c:pt idx="300">
                  <c:v>44952</c:v>
                </c:pt>
                <c:pt idx="301">
                  <c:v>44953</c:v>
                </c:pt>
                <c:pt idx="302">
                  <c:v>44954</c:v>
                </c:pt>
                <c:pt idx="303">
                  <c:v>44955</c:v>
                </c:pt>
                <c:pt idx="304">
                  <c:v>44956</c:v>
                </c:pt>
                <c:pt idx="305">
                  <c:v>44957</c:v>
                </c:pt>
                <c:pt idx="306">
                  <c:v>44958</c:v>
                </c:pt>
                <c:pt idx="307">
                  <c:v>44959</c:v>
                </c:pt>
                <c:pt idx="308">
                  <c:v>44960</c:v>
                </c:pt>
                <c:pt idx="309">
                  <c:v>44961</c:v>
                </c:pt>
                <c:pt idx="310">
                  <c:v>44962</c:v>
                </c:pt>
                <c:pt idx="311">
                  <c:v>44963</c:v>
                </c:pt>
                <c:pt idx="312">
                  <c:v>44964</c:v>
                </c:pt>
                <c:pt idx="313">
                  <c:v>44965</c:v>
                </c:pt>
                <c:pt idx="314">
                  <c:v>44966</c:v>
                </c:pt>
                <c:pt idx="315">
                  <c:v>44967</c:v>
                </c:pt>
                <c:pt idx="316">
                  <c:v>44968</c:v>
                </c:pt>
                <c:pt idx="317">
                  <c:v>44969</c:v>
                </c:pt>
                <c:pt idx="318">
                  <c:v>44970</c:v>
                </c:pt>
                <c:pt idx="319">
                  <c:v>44971</c:v>
                </c:pt>
                <c:pt idx="320">
                  <c:v>44972</c:v>
                </c:pt>
                <c:pt idx="321">
                  <c:v>44973</c:v>
                </c:pt>
                <c:pt idx="322">
                  <c:v>44974</c:v>
                </c:pt>
                <c:pt idx="323">
                  <c:v>44975</c:v>
                </c:pt>
                <c:pt idx="324">
                  <c:v>44976</c:v>
                </c:pt>
                <c:pt idx="325">
                  <c:v>44977</c:v>
                </c:pt>
                <c:pt idx="326">
                  <c:v>44978</c:v>
                </c:pt>
                <c:pt idx="327">
                  <c:v>44979</c:v>
                </c:pt>
                <c:pt idx="328">
                  <c:v>44980</c:v>
                </c:pt>
                <c:pt idx="329">
                  <c:v>44981</c:v>
                </c:pt>
                <c:pt idx="330">
                  <c:v>44982</c:v>
                </c:pt>
                <c:pt idx="331">
                  <c:v>44983</c:v>
                </c:pt>
                <c:pt idx="332">
                  <c:v>44984</c:v>
                </c:pt>
                <c:pt idx="333">
                  <c:v>44985</c:v>
                </c:pt>
                <c:pt idx="334">
                  <c:v>44986</c:v>
                </c:pt>
                <c:pt idx="335">
                  <c:v>44987</c:v>
                </c:pt>
                <c:pt idx="336">
                  <c:v>44988</c:v>
                </c:pt>
                <c:pt idx="337">
                  <c:v>44989</c:v>
                </c:pt>
                <c:pt idx="338">
                  <c:v>44990</c:v>
                </c:pt>
                <c:pt idx="339">
                  <c:v>44991</c:v>
                </c:pt>
                <c:pt idx="340">
                  <c:v>44992</c:v>
                </c:pt>
                <c:pt idx="341">
                  <c:v>44993</c:v>
                </c:pt>
                <c:pt idx="342">
                  <c:v>44994</c:v>
                </c:pt>
                <c:pt idx="343">
                  <c:v>44995</c:v>
                </c:pt>
                <c:pt idx="344">
                  <c:v>44996</c:v>
                </c:pt>
                <c:pt idx="345">
                  <c:v>44997</c:v>
                </c:pt>
                <c:pt idx="346">
                  <c:v>44998</c:v>
                </c:pt>
                <c:pt idx="347">
                  <c:v>44999</c:v>
                </c:pt>
                <c:pt idx="348">
                  <c:v>45000</c:v>
                </c:pt>
                <c:pt idx="349">
                  <c:v>45001</c:v>
                </c:pt>
                <c:pt idx="350">
                  <c:v>45002</c:v>
                </c:pt>
                <c:pt idx="351">
                  <c:v>45003</c:v>
                </c:pt>
                <c:pt idx="352">
                  <c:v>45004</c:v>
                </c:pt>
                <c:pt idx="353">
                  <c:v>45005</c:v>
                </c:pt>
                <c:pt idx="354">
                  <c:v>45006</c:v>
                </c:pt>
                <c:pt idx="355">
                  <c:v>45007</c:v>
                </c:pt>
                <c:pt idx="356">
                  <c:v>45008</c:v>
                </c:pt>
                <c:pt idx="357">
                  <c:v>45009</c:v>
                </c:pt>
                <c:pt idx="358">
                  <c:v>45010</c:v>
                </c:pt>
                <c:pt idx="359">
                  <c:v>45011</c:v>
                </c:pt>
                <c:pt idx="360">
                  <c:v>45012</c:v>
                </c:pt>
                <c:pt idx="361">
                  <c:v>45013</c:v>
                </c:pt>
                <c:pt idx="362">
                  <c:v>45014</c:v>
                </c:pt>
                <c:pt idx="363">
                  <c:v>45015</c:v>
                </c:pt>
                <c:pt idx="364">
                  <c:v>45016</c:v>
                </c:pt>
              </c:numCache>
            </c:numRef>
          </c:cat>
          <c:val>
            <c:numRef>
              <c:f>Sheet1!$B$2:$B$366</c:f>
              <c:numCache>
                <c:formatCode>General</c:formatCode>
                <c:ptCount val="365"/>
                <c:pt idx="0">
                  <c:v>3452</c:v>
                </c:pt>
                <c:pt idx="1">
                  <c:v>3414</c:v>
                </c:pt>
                <c:pt idx="2">
                  <c:v>3286</c:v>
                </c:pt>
                <c:pt idx="3">
                  <c:v>3408</c:v>
                </c:pt>
                <c:pt idx="4">
                  <c:v>3425</c:v>
                </c:pt>
                <c:pt idx="5">
                  <c:v>3394</c:v>
                </c:pt>
                <c:pt idx="6">
                  <c:v>3420</c:v>
                </c:pt>
                <c:pt idx="7">
                  <c:v>3438</c:v>
                </c:pt>
                <c:pt idx="8">
                  <c:v>3426</c:v>
                </c:pt>
                <c:pt idx="9">
                  <c:v>3301</c:v>
                </c:pt>
                <c:pt idx="10">
                  <c:v>3384</c:v>
                </c:pt>
                <c:pt idx="11">
                  <c:v>3388</c:v>
                </c:pt>
                <c:pt idx="12">
                  <c:v>3417</c:v>
                </c:pt>
                <c:pt idx="13">
                  <c:v>3402</c:v>
                </c:pt>
                <c:pt idx="14">
                  <c:v>3370</c:v>
                </c:pt>
                <c:pt idx="15">
                  <c:v>3449</c:v>
                </c:pt>
                <c:pt idx="16">
                  <c:v>3307</c:v>
                </c:pt>
                <c:pt idx="17">
                  <c:v>3419</c:v>
                </c:pt>
                <c:pt idx="18">
                  <c:v>3452</c:v>
                </c:pt>
                <c:pt idx="19">
                  <c:v>3432</c:v>
                </c:pt>
                <c:pt idx="20">
                  <c:v>3455</c:v>
                </c:pt>
                <c:pt idx="21">
                  <c:v>3458</c:v>
                </c:pt>
                <c:pt idx="22">
                  <c:v>3482</c:v>
                </c:pt>
                <c:pt idx="23">
                  <c:v>3358</c:v>
                </c:pt>
                <c:pt idx="24">
                  <c:v>3487</c:v>
                </c:pt>
                <c:pt idx="25">
                  <c:v>3493</c:v>
                </c:pt>
                <c:pt idx="26">
                  <c:v>3507</c:v>
                </c:pt>
                <c:pt idx="27">
                  <c:v>3481</c:v>
                </c:pt>
                <c:pt idx="28">
                  <c:v>3445</c:v>
                </c:pt>
                <c:pt idx="29">
                  <c:v>3384</c:v>
                </c:pt>
                <c:pt idx="30">
                  <c:v>3211</c:v>
                </c:pt>
                <c:pt idx="31">
                  <c:v>3338</c:v>
                </c:pt>
                <c:pt idx="32">
                  <c:v>3329</c:v>
                </c:pt>
                <c:pt idx="33">
                  <c:v>3368</c:v>
                </c:pt>
                <c:pt idx="34">
                  <c:v>3299</c:v>
                </c:pt>
                <c:pt idx="35">
                  <c:v>3429</c:v>
                </c:pt>
                <c:pt idx="36">
                  <c:v>3440</c:v>
                </c:pt>
                <c:pt idx="37">
                  <c:v>3306</c:v>
                </c:pt>
                <c:pt idx="38">
                  <c:v>3341</c:v>
                </c:pt>
                <c:pt idx="39">
                  <c:v>3289</c:v>
                </c:pt>
                <c:pt idx="40">
                  <c:v>3303</c:v>
                </c:pt>
                <c:pt idx="41">
                  <c:v>3234</c:v>
                </c:pt>
                <c:pt idx="42">
                  <c:v>3213</c:v>
                </c:pt>
                <c:pt idx="43">
                  <c:v>3201</c:v>
                </c:pt>
                <c:pt idx="44">
                  <c:v>3113</c:v>
                </c:pt>
                <c:pt idx="45">
                  <c:v>3205</c:v>
                </c:pt>
                <c:pt idx="46">
                  <c:v>3291</c:v>
                </c:pt>
                <c:pt idx="47">
                  <c:v>3377</c:v>
                </c:pt>
                <c:pt idx="48">
                  <c:v>3344</c:v>
                </c:pt>
                <c:pt idx="49">
                  <c:v>3194</c:v>
                </c:pt>
                <c:pt idx="50">
                  <c:v>2872</c:v>
                </c:pt>
                <c:pt idx="51">
                  <c:v>2626</c:v>
                </c:pt>
                <c:pt idx="52">
                  <c:v>2604</c:v>
                </c:pt>
                <c:pt idx="53">
                  <c:v>2840</c:v>
                </c:pt>
                <c:pt idx="54">
                  <c:v>3126</c:v>
                </c:pt>
                <c:pt idx="55">
                  <c:v>3148</c:v>
                </c:pt>
                <c:pt idx="56">
                  <c:v>3073</c:v>
                </c:pt>
                <c:pt idx="57">
                  <c:v>3054</c:v>
                </c:pt>
                <c:pt idx="58">
                  <c:v>2966</c:v>
                </c:pt>
                <c:pt idx="59">
                  <c:v>3195</c:v>
                </c:pt>
                <c:pt idx="60">
                  <c:v>3274</c:v>
                </c:pt>
                <c:pt idx="61">
                  <c:v>3258</c:v>
                </c:pt>
                <c:pt idx="62">
                  <c:v>3313</c:v>
                </c:pt>
                <c:pt idx="63">
                  <c:v>3296</c:v>
                </c:pt>
                <c:pt idx="64">
                  <c:v>3332</c:v>
                </c:pt>
                <c:pt idx="65">
                  <c:v>3230</c:v>
                </c:pt>
                <c:pt idx="66">
                  <c:v>3355</c:v>
                </c:pt>
                <c:pt idx="67">
                  <c:v>3340</c:v>
                </c:pt>
                <c:pt idx="68">
                  <c:v>3279</c:v>
                </c:pt>
                <c:pt idx="69">
                  <c:v>3235</c:v>
                </c:pt>
                <c:pt idx="70">
                  <c:v>3298</c:v>
                </c:pt>
                <c:pt idx="71">
                  <c:v>3269</c:v>
                </c:pt>
                <c:pt idx="72">
                  <c:v>3188</c:v>
                </c:pt>
                <c:pt idx="73">
                  <c:v>3388</c:v>
                </c:pt>
                <c:pt idx="74">
                  <c:v>3434</c:v>
                </c:pt>
                <c:pt idx="75">
                  <c:v>3335</c:v>
                </c:pt>
                <c:pt idx="76">
                  <c:v>3223</c:v>
                </c:pt>
                <c:pt idx="77">
                  <c:v>3154</c:v>
                </c:pt>
                <c:pt idx="78">
                  <c:v>3108</c:v>
                </c:pt>
                <c:pt idx="79">
                  <c:v>2880</c:v>
                </c:pt>
                <c:pt idx="80">
                  <c:v>2871</c:v>
                </c:pt>
                <c:pt idx="81">
                  <c:v>2870</c:v>
                </c:pt>
                <c:pt idx="82">
                  <c:v>2870</c:v>
                </c:pt>
                <c:pt idx="83">
                  <c:v>3219</c:v>
                </c:pt>
                <c:pt idx="84">
                  <c:v>3201</c:v>
                </c:pt>
                <c:pt idx="85">
                  <c:v>3160</c:v>
                </c:pt>
                <c:pt idx="86">
                  <c:v>3095</c:v>
                </c:pt>
                <c:pt idx="87">
                  <c:v>3228</c:v>
                </c:pt>
                <c:pt idx="88">
                  <c:v>3270</c:v>
                </c:pt>
                <c:pt idx="89">
                  <c:v>3130</c:v>
                </c:pt>
                <c:pt idx="90">
                  <c:v>2833</c:v>
                </c:pt>
                <c:pt idx="91">
                  <c:v>2803</c:v>
                </c:pt>
                <c:pt idx="92">
                  <c:v>2876</c:v>
                </c:pt>
                <c:pt idx="93">
                  <c:v>2766</c:v>
                </c:pt>
                <c:pt idx="94">
                  <c:v>2980</c:v>
                </c:pt>
                <c:pt idx="95">
                  <c:v>3016</c:v>
                </c:pt>
                <c:pt idx="96">
                  <c:v>2996</c:v>
                </c:pt>
                <c:pt idx="97">
                  <c:v>3014</c:v>
                </c:pt>
                <c:pt idx="98">
                  <c:v>2982</c:v>
                </c:pt>
                <c:pt idx="99">
                  <c:v>2761</c:v>
                </c:pt>
                <c:pt idx="100">
                  <c:v>2523</c:v>
                </c:pt>
                <c:pt idx="101">
                  <c:v>2677</c:v>
                </c:pt>
                <c:pt idx="102">
                  <c:v>2694</c:v>
                </c:pt>
                <c:pt idx="103">
                  <c:v>2733</c:v>
                </c:pt>
                <c:pt idx="104">
                  <c:v>2658</c:v>
                </c:pt>
                <c:pt idx="105">
                  <c:v>2683</c:v>
                </c:pt>
                <c:pt idx="106">
                  <c:v>2707</c:v>
                </c:pt>
                <c:pt idx="107">
                  <c:v>2583</c:v>
                </c:pt>
                <c:pt idx="108">
                  <c:v>2847</c:v>
                </c:pt>
                <c:pt idx="109">
                  <c:v>2960</c:v>
                </c:pt>
                <c:pt idx="110">
                  <c:v>2812</c:v>
                </c:pt>
                <c:pt idx="111">
                  <c:v>2576</c:v>
                </c:pt>
                <c:pt idx="112">
                  <c:v>2696</c:v>
                </c:pt>
                <c:pt idx="113">
                  <c:v>2643</c:v>
                </c:pt>
                <c:pt idx="114">
                  <c:v>2455</c:v>
                </c:pt>
                <c:pt idx="115">
                  <c:v>2639</c:v>
                </c:pt>
                <c:pt idx="116">
                  <c:v>2855</c:v>
                </c:pt>
                <c:pt idx="117">
                  <c:v>2910</c:v>
                </c:pt>
                <c:pt idx="118">
                  <c:v>2877</c:v>
                </c:pt>
                <c:pt idx="119">
                  <c:v>2933</c:v>
                </c:pt>
                <c:pt idx="120">
                  <c:v>2792</c:v>
                </c:pt>
                <c:pt idx="121">
                  <c:v>2605</c:v>
                </c:pt>
                <c:pt idx="122">
                  <c:v>2725</c:v>
                </c:pt>
                <c:pt idx="123">
                  <c:v>2851</c:v>
                </c:pt>
                <c:pt idx="124">
                  <c:v>2997</c:v>
                </c:pt>
                <c:pt idx="125">
                  <c:v>2983</c:v>
                </c:pt>
                <c:pt idx="126">
                  <c:v>2862</c:v>
                </c:pt>
                <c:pt idx="127">
                  <c:v>2758</c:v>
                </c:pt>
                <c:pt idx="128">
                  <c:v>2545</c:v>
                </c:pt>
                <c:pt idx="129">
                  <c:v>2654</c:v>
                </c:pt>
                <c:pt idx="130">
                  <c:v>2663</c:v>
                </c:pt>
                <c:pt idx="131">
                  <c:v>2655</c:v>
                </c:pt>
                <c:pt idx="132">
                  <c:v>2445</c:v>
                </c:pt>
                <c:pt idx="133">
                  <c:v>2576</c:v>
                </c:pt>
                <c:pt idx="134">
                  <c:v>2680</c:v>
                </c:pt>
                <c:pt idx="135">
                  <c:v>2468</c:v>
                </c:pt>
                <c:pt idx="136">
                  <c:v>2306</c:v>
                </c:pt>
                <c:pt idx="137">
                  <c:v>2545</c:v>
                </c:pt>
                <c:pt idx="138">
                  <c:v>2735</c:v>
                </c:pt>
                <c:pt idx="139">
                  <c:v>2806</c:v>
                </c:pt>
                <c:pt idx="140">
                  <c:v>2811</c:v>
                </c:pt>
                <c:pt idx="141">
                  <c:v>2707</c:v>
                </c:pt>
                <c:pt idx="142">
                  <c:v>2577</c:v>
                </c:pt>
                <c:pt idx="143">
                  <c:v>2694</c:v>
                </c:pt>
                <c:pt idx="144">
                  <c:v>2792</c:v>
                </c:pt>
                <c:pt idx="145">
                  <c:v>2820</c:v>
                </c:pt>
                <c:pt idx="146">
                  <c:v>2872</c:v>
                </c:pt>
                <c:pt idx="147">
                  <c:v>3028</c:v>
                </c:pt>
                <c:pt idx="148">
                  <c:v>2991</c:v>
                </c:pt>
                <c:pt idx="149">
                  <c:v>2910</c:v>
                </c:pt>
                <c:pt idx="150">
                  <c:v>3061</c:v>
                </c:pt>
                <c:pt idx="151">
                  <c:v>3163</c:v>
                </c:pt>
                <c:pt idx="152">
                  <c:v>3112</c:v>
                </c:pt>
                <c:pt idx="153">
                  <c:v>3098</c:v>
                </c:pt>
                <c:pt idx="154">
                  <c:v>3156</c:v>
                </c:pt>
                <c:pt idx="155">
                  <c:v>3174</c:v>
                </c:pt>
                <c:pt idx="156">
                  <c:v>2945</c:v>
                </c:pt>
                <c:pt idx="157">
                  <c:v>3116</c:v>
                </c:pt>
                <c:pt idx="158">
                  <c:v>3225</c:v>
                </c:pt>
                <c:pt idx="159">
                  <c:v>3240</c:v>
                </c:pt>
                <c:pt idx="160">
                  <c:v>3188</c:v>
                </c:pt>
                <c:pt idx="161">
                  <c:v>3112</c:v>
                </c:pt>
                <c:pt idx="162">
                  <c:v>3044</c:v>
                </c:pt>
                <c:pt idx="163">
                  <c:v>2765</c:v>
                </c:pt>
                <c:pt idx="164">
                  <c:v>2760</c:v>
                </c:pt>
                <c:pt idx="165">
                  <c:v>2754</c:v>
                </c:pt>
                <c:pt idx="166">
                  <c:v>2761</c:v>
                </c:pt>
                <c:pt idx="167">
                  <c:v>2626</c:v>
                </c:pt>
                <c:pt idx="168">
                  <c:v>2500</c:v>
                </c:pt>
                <c:pt idx="169">
                  <c:v>2548</c:v>
                </c:pt>
                <c:pt idx="170">
                  <c:v>2629</c:v>
                </c:pt>
                <c:pt idx="171">
                  <c:v>2813</c:v>
                </c:pt>
                <c:pt idx="172">
                  <c:v>2862</c:v>
                </c:pt>
                <c:pt idx="173">
                  <c:v>2810</c:v>
                </c:pt>
                <c:pt idx="174">
                  <c:v>2672</c:v>
                </c:pt>
                <c:pt idx="175">
                  <c:v>2565</c:v>
                </c:pt>
                <c:pt idx="176">
                  <c:v>2524</c:v>
                </c:pt>
                <c:pt idx="177">
                  <c:v>2522</c:v>
                </c:pt>
                <c:pt idx="178">
                  <c:v>2797</c:v>
                </c:pt>
                <c:pt idx="179">
                  <c:v>2835</c:v>
                </c:pt>
                <c:pt idx="180">
                  <c:v>2916</c:v>
                </c:pt>
                <c:pt idx="181">
                  <c:v>2946</c:v>
                </c:pt>
                <c:pt idx="182">
                  <c:v>2933</c:v>
                </c:pt>
                <c:pt idx="183">
                  <c:v>2933</c:v>
                </c:pt>
                <c:pt idx="184">
                  <c:v>2672</c:v>
                </c:pt>
                <c:pt idx="185">
                  <c:v>2979</c:v>
                </c:pt>
                <c:pt idx="186">
                  <c:v>2831</c:v>
                </c:pt>
                <c:pt idx="187">
                  <c:v>2706</c:v>
                </c:pt>
                <c:pt idx="188">
                  <c:v>2723</c:v>
                </c:pt>
                <c:pt idx="189">
                  <c:v>2709</c:v>
                </c:pt>
                <c:pt idx="190">
                  <c:v>2648</c:v>
                </c:pt>
                <c:pt idx="191">
                  <c:v>2579</c:v>
                </c:pt>
                <c:pt idx="192">
                  <c:v>2656</c:v>
                </c:pt>
                <c:pt idx="193">
                  <c:v>2646</c:v>
                </c:pt>
                <c:pt idx="194">
                  <c:v>2652</c:v>
                </c:pt>
                <c:pt idx="195">
                  <c:v>2667</c:v>
                </c:pt>
                <c:pt idx="196">
                  <c:v>2643</c:v>
                </c:pt>
                <c:pt idx="197">
                  <c:v>2615</c:v>
                </c:pt>
                <c:pt idx="198">
                  <c:v>2518</c:v>
                </c:pt>
                <c:pt idx="199">
                  <c:v>2684</c:v>
                </c:pt>
                <c:pt idx="200">
                  <c:v>2731</c:v>
                </c:pt>
                <c:pt idx="201">
                  <c:v>2738</c:v>
                </c:pt>
                <c:pt idx="202">
                  <c:v>2745</c:v>
                </c:pt>
                <c:pt idx="203">
                  <c:v>2732</c:v>
                </c:pt>
                <c:pt idx="204">
                  <c:v>2648</c:v>
                </c:pt>
                <c:pt idx="205">
                  <c:v>2451</c:v>
                </c:pt>
                <c:pt idx="206">
                  <c:v>2198</c:v>
                </c:pt>
                <c:pt idx="207">
                  <c:v>2198</c:v>
                </c:pt>
                <c:pt idx="208">
                  <c:v>2298</c:v>
                </c:pt>
                <c:pt idx="209">
                  <c:v>2514</c:v>
                </c:pt>
                <c:pt idx="210">
                  <c:v>2641</c:v>
                </c:pt>
                <c:pt idx="211">
                  <c:v>2635</c:v>
                </c:pt>
                <c:pt idx="212">
                  <c:v>2547</c:v>
                </c:pt>
                <c:pt idx="213">
                  <c:v>2677</c:v>
                </c:pt>
                <c:pt idx="214">
                  <c:v>2764</c:v>
                </c:pt>
                <c:pt idx="215">
                  <c:v>2796</c:v>
                </c:pt>
                <c:pt idx="216">
                  <c:v>2827</c:v>
                </c:pt>
                <c:pt idx="217">
                  <c:v>2821</c:v>
                </c:pt>
                <c:pt idx="218">
                  <c:v>2814</c:v>
                </c:pt>
                <c:pt idx="219">
                  <c:v>2763</c:v>
                </c:pt>
                <c:pt idx="220">
                  <c:v>2888</c:v>
                </c:pt>
                <c:pt idx="221">
                  <c:v>2952</c:v>
                </c:pt>
                <c:pt idx="222">
                  <c:v>2967</c:v>
                </c:pt>
                <c:pt idx="223">
                  <c:v>2938</c:v>
                </c:pt>
                <c:pt idx="224">
                  <c:v>2916</c:v>
                </c:pt>
                <c:pt idx="225">
                  <c:v>2861</c:v>
                </c:pt>
                <c:pt idx="226">
                  <c:v>2755</c:v>
                </c:pt>
                <c:pt idx="227">
                  <c:v>2864</c:v>
                </c:pt>
                <c:pt idx="228">
                  <c:v>2936</c:v>
                </c:pt>
                <c:pt idx="229">
                  <c:v>2976</c:v>
                </c:pt>
                <c:pt idx="230">
                  <c:v>2967</c:v>
                </c:pt>
                <c:pt idx="231">
                  <c:v>2934</c:v>
                </c:pt>
                <c:pt idx="232">
                  <c:v>2951</c:v>
                </c:pt>
                <c:pt idx="233">
                  <c:v>2951</c:v>
                </c:pt>
                <c:pt idx="234">
                  <c:v>2951</c:v>
                </c:pt>
                <c:pt idx="235">
                  <c:v>2951</c:v>
                </c:pt>
                <c:pt idx="236">
                  <c:v>2951</c:v>
                </c:pt>
                <c:pt idx="237">
                  <c:v>3027</c:v>
                </c:pt>
                <c:pt idx="238">
                  <c:v>3027</c:v>
                </c:pt>
                <c:pt idx="239">
                  <c:v>3039</c:v>
                </c:pt>
                <c:pt idx="240">
                  <c:v>2970</c:v>
                </c:pt>
                <c:pt idx="241">
                  <c:v>3051</c:v>
                </c:pt>
                <c:pt idx="242">
                  <c:v>3053</c:v>
                </c:pt>
                <c:pt idx="243">
                  <c:v>3031</c:v>
                </c:pt>
                <c:pt idx="244">
                  <c:v>3021</c:v>
                </c:pt>
                <c:pt idx="245">
                  <c:v>3095</c:v>
                </c:pt>
                <c:pt idx="246">
                  <c:v>3070</c:v>
                </c:pt>
                <c:pt idx="247">
                  <c:v>2948</c:v>
                </c:pt>
                <c:pt idx="248">
                  <c:v>3004</c:v>
                </c:pt>
                <c:pt idx="249">
                  <c:v>3060</c:v>
                </c:pt>
                <c:pt idx="250">
                  <c:v>3060</c:v>
                </c:pt>
                <c:pt idx="251">
                  <c:v>3060</c:v>
                </c:pt>
                <c:pt idx="252">
                  <c:v>3060</c:v>
                </c:pt>
                <c:pt idx="253">
                  <c:v>3060</c:v>
                </c:pt>
                <c:pt idx="254">
                  <c:v>3060</c:v>
                </c:pt>
                <c:pt idx="255">
                  <c:v>3060</c:v>
                </c:pt>
                <c:pt idx="256">
                  <c:v>3060</c:v>
                </c:pt>
                <c:pt idx="257">
                  <c:v>3060</c:v>
                </c:pt>
                <c:pt idx="258">
                  <c:v>3060</c:v>
                </c:pt>
                <c:pt idx="259">
                  <c:v>3060</c:v>
                </c:pt>
                <c:pt idx="260">
                  <c:v>3060</c:v>
                </c:pt>
                <c:pt idx="261">
                  <c:v>3060</c:v>
                </c:pt>
                <c:pt idx="262">
                  <c:v>3060</c:v>
                </c:pt>
                <c:pt idx="263">
                  <c:v>3060</c:v>
                </c:pt>
                <c:pt idx="264">
                  <c:v>3060</c:v>
                </c:pt>
                <c:pt idx="265">
                  <c:v>3060</c:v>
                </c:pt>
                <c:pt idx="266">
                  <c:v>3060</c:v>
                </c:pt>
                <c:pt idx="267">
                  <c:v>3060</c:v>
                </c:pt>
                <c:pt idx="268">
                  <c:v>3060</c:v>
                </c:pt>
                <c:pt idx="269">
                  <c:v>3060</c:v>
                </c:pt>
                <c:pt idx="270">
                  <c:v>3391</c:v>
                </c:pt>
                <c:pt idx="271">
                  <c:v>3451</c:v>
                </c:pt>
                <c:pt idx="272">
                  <c:v>3502</c:v>
                </c:pt>
                <c:pt idx="273">
                  <c:v>3487</c:v>
                </c:pt>
                <c:pt idx="274">
                  <c:v>3447</c:v>
                </c:pt>
                <c:pt idx="275">
                  <c:v>3295</c:v>
                </c:pt>
                <c:pt idx="276">
                  <c:v>3389</c:v>
                </c:pt>
                <c:pt idx="277">
                  <c:v>3427</c:v>
                </c:pt>
                <c:pt idx="278">
                  <c:v>3331</c:v>
                </c:pt>
                <c:pt idx="279">
                  <c:v>3347</c:v>
                </c:pt>
                <c:pt idx="280">
                  <c:v>3405</c:v>
                </c:pt>
                <c:pt idx="281">
                  <c:v>3513</c:v>
                </c:pt>
                <c:pt idx="282">
                  <c:v>3407</c:v>
                </c:pt>
                <c:pt idx="283">
                  <c:v>3490</c:v>
                </c:pt>
                <c:pt idx="284">
                  <c:v>3485</c:v>
                </c:pt>
                <c:pt idx="285">
                  <c:v>3513</c:v>
                </c:pt>
                <c:pt idx="286">
                  <c:v>3480</c:v>
                </c:pt>
                <c:pt idx="287">
                  <c:v>3518</c:v>
                </c:pt>
                <c:pt idx="288">
                  <c:v>3319</c:v>
                </c:pt>
                <c:pt idx="289">
                  <c:v>3177</c:v>
                </c:pt>
                <c:pt idx="290">
                  <c:v>3308</c:v>
                </c:pt>
                <c:pt idx="291">
                  <c:v>3387</c:v>
                </c:pt>
                <c:pt idx="292">
                  <c:v>3460</c:v>
                </c:pt>
                <c:pt idx="293">
                  <c:v>3448</c:v>
                </c:pt>
                <c:pt idx="294">
                  <c:v>3466</c:v>
                </c:pt>
                <c:pt idx="295">
                  <c:v>3439</c:v>
                </c:pt>
                <c:pt idx="296">
                  <c:v>3345</c:v>
                </c:pt>
                <c:pt idx="297">
                  <c:v>3383</c:v>
                </c:pt>
                <c:pt idx="298">
                  <c:v>3441</c:v>
                </c:pt>
                <c:pt idx="299">
                  <c:v>3373</c:v>
                </c:pt>
                <c:pt idx="300">
                  <c:v>3072</c:v>
                </c:pt>
                <c:pt idx="301">
                  <c:v>3178</c:v>
                </c:pt>
                <c:pt idx="302">
                  <c:v>3284</c:v>
                </c:pt>
                <c:pt idx="303">
                  <c:v>3215</c:v>
                </c:pt>
                <c:pt idx="304">
                  <c:v>3262</c:v>
                </c:pt>
                <c:pt idx="305">
                  <c:v>3248</c:v>
                </c:pt>
                <c:pt idx="306">
                  <c:v>3239</c:v>
                </c:pt>
                <c:pt idx="307">
                  <c:v>3358</c:v>
                </c:pt>
                <c:pt idx="308">
                  <c:v>3390</c:v>
                </c:pt>
                <c:pt idx="309">
                  <c:v>3400</c:v>
                </c:pt>
                <c:pt idx="310">
                  <c:v>3305</c:v>
                </c:pt>
                <c:pt idx="311">
                  <c:v>3401</c:v>
                </c:pt>
                <c:pt idx="312">
                  <c:v>3475</c:v>
                </c:pt>
                <c:pt idx="313">
                  <c:v>3515</c:v>
                </c:pt>
                <c:pt idx="314">
                  <c:v>3501</c:v>
                </c:pt>
                <c:pt idx="315">
                  <c:v>3445</c:v>
                </c:pt>
                <c:pt idx="316">
                  <c:v>3457</c:v>
                </c:pt>
                <c:pt idx="317">
                  <c:v>3299</c:v>
                </c:pt>
                <c:pt idx="318">
                  <c:v>3311</c:v>
                </c:pt>
                <c:pt idx="319">
                  <c:v>3460</c:v>
                </c:pt>
                <c:pt idx="320">
                  <c:v>3508</c:v>
                </c:pt>
                <c:pt idx="321">
                  <c:v>3512</c:v>
                </c:pt>
                <c:pt idx="322">
                  <c:v>3546</c:v>
                </c:pt>
                <c:pt idx="323">
                  <c:v>3529</c:v>
                </c:pt>
                <c:pt idx="324">
                  <c:v>3420</c:v>
                </c:pt>
                <c:pt idx="325">
                  <c:v>3488</c:v>
                </c:pt>
                <c:pt idx="326">
                  <c:v>3514</c:v>
                </c:pt>
                <c:pt idx="327">
                  <c:v>3570</c:v>
                </c:pt>
                <c:pt idx="328">
                  <c:v>3582</c:v>
                </c:pt>
                <c:pt idx="329">
                  <c:v>3612</c:v>
                </c:pt>
                <c:pt idx="330">
                  <c:v>3565</c:v>
                </c:pt>
                <c:pt idx="331">
                  <c:v>3485</c:v>
                </c:pt>
                <c:pt idx="332">
                  <c:v>3582</c:v>
                </c:pt>
                <c:pt idx="333">
                  <c:v>3567</c:v>
                </c:pt>
                <c:pt idx="334">
                  <c:v>3551</c:v>
                </c:pt>
                <c:pt idx="335">
                  <c:v>3585</c:v>
                </c:pt>
                <c:pt idx="336">
                  <c:v>3630</c:v>
                </c:pt>
                <c:pt idx="337">
                  <c:v>3647</c:v>
                </c:pt>
                <c:pt idx="338">
                  <c:v>3469</c:v>
                </c:pt>
                <c:pt idx="339">
                  <c:v>3571</c:v>
                </c:pt>
                <c:pt idx="340">
                  <c:v>3337</c:v>
                </c:pt>
                <c:pt idx="341">
                  <c:v>3149</c:v>
                </c:pt>
                <c:pt idx="342">
                  <c:v>3290</c:v>
                </c:pt>
                <c:pt idx="343">
                  <c:v>3505</c:v>
                </c:pt>
                <c:pt idx="344">
                  <c:v>3561</c:v>
                </c:pt>
                <c:pt idx="345">
                  <c:v>3502</c:v>
                </c:pt>
                <c:pt idx="346">
                  <c:v>3634</c:v>
                </c:pt>
                <c:pt idx="347">
                  <c:v>3681</c:v>
                </c:pt>
                <c:pt idx="348">
                  <c:v>3694</c:v>
                </c:pt>
                <c:pt idx="349">
                  <c:v>3579</c:v>
                </c:pt>
                <c:pt idx="350">
                  <c:v>3371</c:v>
                </c:pt>
                <c:pt idx="351">
                  <c:v>3177</c:v>
                </c:pt>
                <c:pt idx="352">
                  <c:v>2878</c:v>
                </c:pt>
                <c:pt idx="353">
                  <c:v>3030</c:v>
                </c:pt>
                <c:pt idx="354">
                  <c:v>3133</c:v>
                </c:pt>
                <c:pt idx="355">
                  <c:v>3250</c:v>
                </c:pt>
                <c:pt idx="356">
                  <c:v>3336</c:v>
                </c:pt>
                <c:pt idx="357">
                  <c:v>3321</c:v>
                </c:pt>
                <c:pt idx="358">
                  <c:v>3420</c:v>
                </c:pt>
                <c:pt idx="359">
                  <c:v>3275</c:v>
                </c:pt>
                <c:pt idx="360">
                  <c:v>3403</c:v>
                </c:pt>
                <c:pt idx="361">
                  <c:v>3554</c:v>
                </c:pt>
                <c:pt idx="362">
                  <c:v>3580</c:v>
                </c:pt>
                <c:pt idx="363">
                  <c:v>3543</c:v>
                </c:pt>
                <c:pt idx="364">
                  <c:v>3335</c:v>
                </c:pt>
              </c:numCache>
            </c:numRef>
          </c:val>
          <c:extLst>
            <c:ext xmlns:c16="http://schemas.microsoft.com/office/drawing/2014/chart" uri="{C3380CC4-5D6E-409C-BE32-E72D297353CC}">
              <c16:uniqueId val="{00000000-3DDC-4BD1-8F7B-C12896DDD855}"/>
            </c:ext>
          </c:extLst>
        </c:ser>
        <c:ser>
          <c:idx val="1"/>
          <c:order val="1"/>
          <c:tx>
            <c:strRef>
              <c:f>Sheet1!$C$1</c:f>
              <c:strCache>
                <c:ptCount val="1"/>
                <c:pt idx="0">
                  <c:v>Hydro</c:v>
                </c:pt>
              </c:strCache>
            </c:strRef>
          </c:tx>
          <c:spPr>
            <a:solidFill>
              <a:srgbClr val="71C9EB"/>
            </a:solidFill>
            <a:ln>
              <a:solidFill>
                <a:srgbClr val="71C9EB"/>
              </a:solidFill>
            </a:ln>
            <a:effectLst/>
          </c:spPr>
          <c:cat>
            <c:numRef>
              <c:f>Sheet1!$A$2:$A$366</c:f>
              <c:numCache>
                <c:formatCode>m/d/yyyy</c:formatCode>
                <c:ptCount val="365"/>
                <c:pt idx="0">
                  <c:v>44652</c:v>
                </c:pt>
                <c:pt idx="1">
                  <c:v>44653</c:v>
                </c:pt>
                <c:pt idx="2">
                  <c:v>44654</c:v>
                </c:pt>
                <c:pt idx="3">
                  <c:v>44655</c:v>
                </c:pt>
                <c:pt idx="4">
                  <c:v>44656</c:v>
                </c:pt>
                <c:pt idx="5">
                  <c:v>44657</c:v>
                </c:pt>
                <c:pt idx="6">
                  <c:v>44658</c:v>
                </c:pt>
                <c:pt idx="7">
                  <c:v>44659</c:v>
                </c:pt>
                <c:pt idx="8">
                  <c:v>44660</c:v>
                </c:pt>
                <c:pt idx="9">
                  <c:v>44661</c:v>
                </c:pt>
                <c:pt idx="10">
                  <c:v>44662</c:v>
                </c:pt>
                <c:pt idx="11">
                  <c:v>44663</c:v>
                </c:pt>
                <c:pt idx="12">
                  <c:v>44664</c:v>
                </c:pt>
                <c:pt idx="13">
                  <c:v>44665</c:v>
                </c:pt>
                <c:pt idx="14">
                  <c:v>44666</c:v>
                </c:pt>
                <c:pt idx="15">
                  <c:v>44667</c:v>
                </c:pt>
                <c:pt idx="16">
                  <c:v>44668</c:v>
                </c:pt>
                <c:pt idx="17">
                  <c:v>44669</c:v>
                </c:pt>
                <c:pt idx="18">
                  <c:v>44670</c:v>
                </c:pt>
                <c:pt idx="19">
                  <c:v>44671</c:v>
                </c:pt>
                <c:pt idx="20">
                  <c:v>44672</c:v>
                </c:pt>
                <c:pt idx="21">
                  <c:v>44673</c:v>
                </c:pt>
                <c:pt idx="22">
                  <c:v>44674</c:v>
                </c:pt>
                <c:pt idx="23">
                  <c:v>44675</c:v>
                </c:pt>
                <c:pt idx="24">
                  <c:v>44676</c:v>
                </c:pt>
                <c:pt idx="25">
                  <c:v>44677</c:v>
                </c:pt>
                <c:pt idx="26">
                  <c:v>44678</c:v>
                </c:pt>
                <c:pt idx="27">
                  <c:v>44679</c:v>
                </c:pt>
                <c:pt idx="28">
                  <c:v>44680</c:v>
                </c:pt>
                <c:pt idx="29">
                  <c:v>44681</c:v>
                </c:pt>
                <c:pt idx="30">
                  <c:v>44682</c:v>
                </c:pt>
                <c:pt idx="31">
                  <c:v>44683</c:v>
                </c:pt>
                <c:pt idx="32">
                  <c:v>44684</c:v>
                </c:pt>
                <c:pt idx="33">
                  <c:v>44685</c:v>
                </c:pt>
                <c:pt idx="34">
                  <c:v>44686</c:v>
                </c:pt>
                <c:pt idx="35">
                  <c:v>44687</c:v>
                </c:pt>
                <c:pt idx="36">
                  <c:v>44688</c:v>
                </c:pt>
                <c:pt idx="37">
                  <c:v>44689</c:v>
                </c:pt>
                <c:pt idx="38">
                  <c:v>44690</c:v>
                </c:pt>
                <c:pt idx="39">
                  <c:v>44691</c:v>
                </c:pt>
                <c:pt idx="40">
                  <c:v>44692</c:v>
                </c:pt>
                <c:pt idx="41">
                  <c:v>44693</c:v>
                </c:pt>
                <c:pt idx="42">
                  <c:v>44694</c:v>
                </c:pt>
                <c:pt idx="43">
                  <c:v>44695</c:v>
                </c:pt>
                <c:pt idx="44">
                  <c:v>44696</c:v>
                </c:pt>
                <c:pt idx="45">
                  <c:v>44697</c:v>
                </c:pt>
                <c:pt idx="46">
                  <c:v>44698</c:v>
                </c:pt>
                <c:pt idx="47">
                  <c:v>44699</c:v>
                </c:pt>
                <c:pt idx="48">
                  <c:v>44700</c:v>
                </c:pt>
                <c:pt idx="49">
                  <c:v>44701</c:v>
                </c:pt>
                <c:pt idx="50">
                  <c:v>44702</c:v>
                </c:pt>
                <c:pt idx="51">
                  <c:v>44703</c:v>
                </c:pt>
                <c:pt idx="52">
                  <c:v>44704</c:v>
                </c:pt>
                <c:pt idx="53">
                  <c:v>44705</c:v>
                </c:pt>
                <c:pt idx="54">
                  <c:v>44706</c:v>
                </c:pt>
                <c:pt idx="55">
                  <c:v>44707</c:v>
                </c:pt>
                <c:pt idx="56">
                  <c:v>44708</c:v>
                </c:pt>
                <c:pt idx="57">
                  <c:v>44709</c:v>
                </c:pt>
                <c:pt idx="58">
                  <c:v>44710</c:v>
                </c:pt>
                <c:pt idx="59">
                  <c:v>44711</c:v>
                </c:pt>
                <c:pt idx="60">
                  <c:v>44712</c:v>
                </c:pt>
                <c:pt idx="61">
                  <c:v>44713</c:v>
                </c:pt>
                <c:pt idx="62">
                  <c:v>44714</c:v>
                </c:pt>
                <c:pt idx="63">
                  <c:v>44715</c:v>
                </c:pt>
                <c:pt idx="64">
                  <c:v>44716</c:v>
                </c:pt>
                <c:pt idx="65">
                  <c:v>44717</c:v>
                </c:pt>
                <c:pt idx="66">
                  <c:v>44718</c:v>
                </c:pt>
                <c:pt idx="67">
                  <c:v>44719</c:v>
                </c:pt>
                <c:pt idx="68">
                  <c:v>44720</c:v>
                </c:pt>
                <c:pt idx="69">
                  <c:v>44721</c:v>
                </c:pt>
                <c:pt idx="70">
                  <c:v>44722</c:v>
                </c:pt>
                <c:pt idx="71">
                  <c:v>44723</c:v>
                </c:pt>
                <c:pt idx="72">
                  <c:v>44724</c:v>
                </c:pt>
                <c:pt idx="73">
                  <c:v>44725</c:v>
                </c:pt>
                <c:pt idx="74">
                  <c:v>44726</c:v>
                </c:pt>
                <c:pt idx="75">
                  <c:v>44727</c:v>
                </c:pt>
                <c:pt idx="76">
                  <c:v>44728</c:v>
                </c:pt>
                <c:pt idx="77">
                  <c:v>44729</c:v>
                </c:pt>
                <c:pt idx="78">
                  <c:v>44730</c:v>
                </c:pt>
                <c:pt idx="79">
                  <c:v>44731</c:v>
                </c:pt>
                <c:pt idx="80">
                  <c:v>44732</c:v>
                </c:pt>
                <c:pt idx="81">
                  <c:v>44733</c:v>
                </c:pt>
                <c:pt idx="82">
                  <c:v>44734</c:v>
                </c:pt>
                <c:pt idx="83">
                  <c:v>44735</c:v>
                </c:pt>
                <c:pt idx="84">
                  <c:v>44736</c:v>
                </c:pt>
                <c:pt idx="85">
                  <c:v>44737</c:v>
                </c:pt>
                <c:pt idx="86">
                  <c:v>44738</c:v>
                </c:pt>
                <c:pt idx="87">
                  <c:v>44739</c:v>
                </c:pt>
                <c:pt idx="88">
                  <c:v>44740</c:v>
                </c:pt>
                <c:pt idx="89">
                  <c:v>44741</c:v>
                </c:pt>
                <c:pt idx="90">
                  <c:v>44742</c:v>
                </c:pt>
                <c:pt idx="91">
                  <c:v>44743</c:v>
                </c:pt>
                <c:pt idx="92">
                  <c:v>44744</c:v>
                </c:pt>
                <c:pt idx="93">
                  <c:v>44745</c:v>
                </c:pt>
                <c:pt idx="94">
                  <c:v>44746</c:v>
                </c:pt>
                <c:pt idx="95">
                  <c:v>44747</c:v>
                </c:pt>
                <c:pt idx="96">
                  <c:v>44748</c:v>
                </c:pt>
                <c:pt idx="97">
                  <c:v>44749</c:v>
                </c:pt>
                <c:pt idx="98">
                  <c:v>44750</c:v>
                </c:pt>
                <c:pt idx="99">
                  <c:v>44751</c:v>
                </c:pt>
                <c:pt idx="100">
                  <c:v>44752</c:v>
                </c:pt>
                <c:pt idx="101">
                  <c:v>44753</c:v>
                </c:pt>
                <c:pt idx="102">
                  <c:v>44754</c:v>
                </c:pt>
                <c:pt idx="103">
                  <c:v>44755</c:v>
                </c:pt>
                <c:pt idx="104">
                  <c:v>44756</c:v>
                </c:pt>
                <c:pt idx="105">
                  <c:v>44757</c:v>
                </c:pt>
                <c:pt idx="106">
                  <c:v>44758</c:v>
                </c:pt>
                <c:pt idx="107">
                  <c:v>44759</c:v>
                </c:pt>
                <c:pt idx="108">
                  <c:v>44760</c:v>
                </c:pt>
                <c:pt idx="109">
                  <c:v>44761</c:v>
                </c:pt>
                <c:pt idx="110">
                  <c:v>44762</c:v>
                </c:pt>
                <c:pt idx="111">
                  <c:v>44763</c:v>
                </c:pt>
                <c:pt idx="112">
                  <c:v>44764</c:v>
                </c:pt>
                <c:pt idx="113">
                  <c:v>44765</c:v>
                </c:pt>
                <c:pt idx="114">
                  <c:v>44766</c:v>
                </c:pt>
                <c:pt idx="115">
                  <c:v>44767</c:v>
                </c:pt>
                <c:pt idx="116">
                  <c:v>44768</c:v>
                </c:pt>
                <c:pt idx="117">
                  <c:v>44769</c:v>
                </c:pt>
                <c:pt idx="118">
                  <c:v>44770</c:v>
                </c:pt>
                <c:pt idx="119">
                  <c:v>44771</c:v>
                </c:pt>
                <c:pt idx="120">
                  <c:v>44772</c:v>
                </c:pt>
                <c:pt idx="121">
                  <c:v>44773</c:v>
                </c:pt>
                <c:pt idx="122">
                  <c:v>44774</c:v>
                </c:pt>
                <c:pt idx="123">
                  <c:v>44775</c:v>
                </c:pt>
                <c:pt idx="124">
                  <c:v>44776</c:v>
                </c:pt>
                <c:pt idx="125">
                  <c:v>44777</c:v>
                </c:pt>
                <c:pt idx="126">
                  <c:v>44778</c:v>
                </c:pt>
                <c:pt idx="127">
                  <c:v>44779</c:v>
                </c:pt>
                <c:pt idx="128">
                  <c:v>44780</c:v>
                </c:pt>
                <c:pt idx="129">
                  <c:v>44781</c:v>
                </c:pt>
                <c:pt idx="130">
                  <c:v>44782</c:v>
                </c:pt>
                <c:pt idx="131">
                  <c:v>44783</c:v>
                </c:pt>
                <c:pt idx="132">
                  <c:v>44784</c:v>
                </c:pt>
                <c:pt idx="133">
                  <c:v>44785</c:v>
                </c:pt>
                <c:pt idx="134">
                  <c:v>44786</c:v>
                </c:pt>
                <c:pt idx="135">
                  <c:v>44787</c:v>
                </c:pt>
                <c:pt idx="136">
                  <c:v>44788</c:v>
                </c:pt>
                <c:pt idx="137">
                  <c:v>44789</c:v>
                </c:pt>
                <c:pt idx="138">
                  <c:v>44790</c:v>
                </c:pt>
                <c:pt idx="139">
                  <c:v>44791</c:v>
                </c:pt>
                <c:pt idx="140">
                  <c:v>44792</c:v>
                </c:pt>
                <c:pt idx="141">
                  <c:v>44793</c:v>
                </c:pt>
                <c:pt idx="142">
                  <c:v>44794</c:v>
                </c:pt>
                <c:pt idx="143">
                  <c:v>44795</c:v>
                </c:pt>
                <c:pt idx="144">
                  <c:v>44796</c:v>
                </c:pt>
                <c:pt idx="145">
                  <c:v>44797</c:v>
                </c:pt>
                <c:pt idx="146">
                  <c:v>44798</c:v>
                </c:pt>
                <c:pt idx="147">
                  <c:v>44799</c:v>
                </c:pt>
                <c:pt idx="148">
                  <c:v>44800</c:v>
                </c:pt>
                <c:pt idx="149">
                  <c:v>44801</c:v>
                </c:pt>
                <c:pt idx="150">
                  <c:v>44802</c:v>
                </c:pt>
                <c:pt idx="151">
                  <c:v>44803</c:v>
                </c:pt>
                <c:pt idx="152">
                  <c:v>44804</c:v>
                </c:pt>
                <c:pt idx="153">
                  <c:v>44805</c:v>
                </c:pt>
                <c:pt idx="154">
                  <c:v>44806</c:v>
                </c:pt>
                <c:pt idx="155">
                  <c:v>44807</c:v>
                </c:pt>
                <c:pt idx="156">
                  <c:v>44808</c:v>
                </c:pt>
                <c:pt idx="157">
                  <c:v>44809</c:v>
                </c:pt>
                <c:pt idx="158">
                  <c:v>44810</c:v>
                </c:pt>
                <c:pt idx="159">
                  <c:v>44811</c:v>
                </c:pt>
                <c:pt idx="160">
                  <c:v>44812</c:v>
                </c:pt>
                <c:pt idx="161">
                  <c:v>44813</c:v>
                </c:pt>
                <c:pt idx="162">
                  <c:v>44814</c:v>
                </c:pt>
                <c:pt idx="163">
                  <c:v>44815</c:v>
                </c:pt>
                <c:pt idx="164">
                  <c:v>44816</c:v>
                </c:pt>
                <c:pt idx="165">
                  <c:v>44817</c:v>
                </c:pt>
                <c:pt idx="166">
                  <c:v>44818</c:v>
                </c:pt>
                <c:pt idx="167">
                  <c:v>44819</c:v>
                </c:pt>
                <c:pt idx="168">
                  <c:v>44820</c:v>
                </c:pt>
                <c:pt idx="169">
                  <c:v>44821</c:v>
                </c:pt>
                <c:pt idx="170">
                  <c:v>44822</c:v>
                </c:pt>
                <c:pt idx="171">
                  <c:v>44823</c:v>
                </c:pt>
                <c:pt idx="172">
                  <c:v>44824</c:v>
                </c:pt>
                <c:pt idx="173">
                  <c:v>44825</c:v>
                </c:pt>
                <c:pt idx="174">
                  <c:v>44826</c:v>
                </c:pt>
                <c:pt idx="175">
                  <c:v>44827</c:v>
                </c:pt>
                <c:pt idx="176">
                  <c:v>44828</c:v>
                </c:pt>
                <c:pt idx="177">
                  <c:v>44829</c:v>
                </c:pt>
                <c:pt idx="178">
                  <c:v>44830</c:v>
                </c:pt>
                <c:pt idx="179">
                  <c:v>44831</c:v>
                </c:pt>
                <c:pt idx="180">
                  <c:v>44832</c:v>
                </c:pt>
                <c:pt idx="181">
                  <c:v>44833</c:v>
                </c:pt>
                <c:pt idx="182">
                  <c:v>44834</c:v>
                </c:pt>
                <c:pt idx="183">
                  <c:v>44835</c:v>
                </c:pt>
                <c:pt idx="184">
                  <c:v>44836</c:v>
                </c:pt>
                <c:pt idx="185">
                  <c:v>44837</c:v>
                </c:pt>
                <c:pt idx="186">
                  <c:v>44838</c:v>
                </c:pt>
                <c:pt idx="187">
                  <c:v>44839</c:v>
                </c:pt>
                <c:pt idx="188">
                  <c:v>44840</c:v>
                </c:pt>
                <c:pt idx="189">
                  <c:v>44841</c:v>
                </c:pt>
                <c:pt idx="190">
                  <c:v>44842</c:v>
                </c:pt>
                <c:pt idx="191">
                  <c:v>44843</c:v>
                </c:pt>
                <c:pt idx="192">
                  <c:v>44844</c:v>
                </c:pt>
                <c:pt idx="193">
                  <c:v>44845</c:v>
                </c:pt>
                <c:pt idx="194">
                  <c:v>44846</c:v>
                </c:pt>
                <c:pt idx="195">
                  <c:v>44847</c:v>
                </c:pt>
                <c:pt idx="196">
                  <c:v>44848</c:v>
                </c:pt>
                <c:pt idx="197">
                  <c:v>44849</c:v>
                </c:pt>
                <c:pt idx="198">
                  <c:v>44850</c:v>
                </c:pt>
                <c:pt idx="199">
                  <c:v>44851</c:v>
                </c:pt>
                <c:pt idx="200">
                  <c:v>44852</c:v>
                </c:pt>
                <c:pt idx="201">
                  <c:v>44853</c:v>
                </c:pt>
                <c:pt idx="202">
                  <c:v>44854</c:v>
                </c:pt>
                <c:pt idx="203">
                  <c:v>44855</c:v>
                </c:pt>
                <c:pt idx="204">
                  <c:v>44856</c:v>
                </c:pt>
                <c:pt idx="205">
                  <c:v>44857</c:v>
                </c:pt>
                <c:pt idx="206">
                  <c:v>44858</c:v>
                </c:pt>
                <c:pt idx="207">
                  <c:v>44859</c:v>
                </c:pt>
                <c:pt idx="208">
                  <c:v>44860</c:v>
                </c:pt>
                <c:pt idx="209">
                  <c:v>44861</c:v>
                </c:pt>
                <c:pt idx="210">
                  <c:v>44862</c:v>
                </c:pt>
                <c:pt idx="211">
                  <c:v>44863</c:v>
                </c:pt>
                <c:pt idx="212">
                  <c:v>44864</c:v>
                </c:pt>
                <c:pt idx="213">
                  <c:v>44865</c:v>
                </c:pt>
                <c:pt idx="214">
                  <c:v>44866</c:v>
                </c:pt>
                <c:pt idx="215">
                  <c:v>44867</c:v>
                </c:pt>
                <c:pt idx="216">
                  <c:v>44868</c:v>
                </c:pt>
                <c:pt idx="217">
                  <c:v>44869</c:v>
                </c:pt>
                <c:pt idx="218">
                  <c:v>44870</c:v>
                </c:pt>
                <c:pt idx="219">
                  <c:v>44871</c:v>
                </c:pt>
                <c:pt idx="220">
                  <c:v>44872</c:v>
                </c:pt>
                <c:pt idx="221">
                  <c:v>44873</c:v>
                </c:pt>
                <c:pt idx="222">
                  <c:v>44874</c:v>
                </c:pt>
                <c:pt idx="223">
                  <c:v>44875</c:v>
                </c:pt>
                <c:pt idx="224">
                  <c:v>44876</c:v>
                </c:pt>
                <c:pt idx="225">
                  <c:v>44877</c:v>
                </c:pt>
                <c:pt idx="226">
                  <c:v>44878</c:v>
                </c:pt>
                <c:pt idx="227">
                  <c:v>44879</c:v>
                </c:pt>
                <c:pt idx="228">
                  <c:v>44880</c:v>
                </c:pt>
                <c:pt idx="229">
                  <c:v>44881</c:v>
                </c:pt>
                <c:pt idx="230">
                  <c:v>44882</c:v>
                </c:pt>
                <c:pt idx="231">
                  <c:v>44883</c:v>
                </c:pt>
                <c:pt idx="232">
                  <c:v>44884</c:v>
                </c:pt>
                <c:pt idx="233">
                  <c:v>44885</c:v>
                </c:pt>
                <c:pt idx="234">
                  <c:v>44886</c:v>
                </c:pt>
                <c:pt idx="235">
                  <c:v>44887</c:v>
                </c:pt>
                <c:pt idx="236">
                  <c:v>44888</c:v>
                </c:pt>
                <c:pt idx="237">
                  <c:v>44889</c:v>
                </c:pt>
                <c:pt idx="238">
                  <c:v>44890</c:v>
                </c:pt>
                <c:pt idx="239">
                  <c:v>44891</c:v>
                </c:pt>
                <c:pt idx="240">
                  <c:v>44892</c:v>
                </c:pt>
                <c:pt idx="241">
                  <c:v>44893</c:v>
                </c:pt>
                <c:pt idx="242">
                  <c:v>44894</c:v>
                </c:pt>
                <c:pt idx="243">
                  <c:v>44895</c:v>
                </c:pt>
                <c:pt idx="244">
                  <c:v>44896</c:v>
                </c:pt>
                <c:pt idx="245">
                  <c:v>44897</c:v>
                </c:pt>
                <c:pt idx="246">
                  <c:v>44898</c:v>
                </c:pt>
                <c:pt idx="247">
                  <c:v>44899</c:v>
                </c:pt>
                <c:pt idx="248">
                  <c:v>44900</c:v>
                </c:pt>
                <c:pt idx="249">
                  <c:v>44901</c:v>
                </c:pt>
                <c:pt idx="250">
                  <c:v>44902</c:v>
                </c:pt>
                <c:pt idx="251">
                  <c:v>44903</c:v>
                </c:pt>
                <c:pt idx="252">
                  <c:v>44904</c:v>
                </c:pt>
                <c:pt idx="253">
                  <c:v>44905</c:v>
                </c:pt>
                <c:pt idx="254">
                  <c:v>44906</c:v>
                </c:pt>
                <c:pt idx="255">
                  <c:v>44907</c:v>
                </c:pt>
                <c:pt idx="256">
                  <c:v>44908</c:v>
                </c:pt>
                <c:pt idx="257">
                  <c:v>44909</c:v>
                </c:pt>
                <c:pt idx="258">
                  <c:v>44910</c:v>
                </c:pt>
                <c:pt idx="259">
                  <c:v>44911</c:v>
                </c:pt>
                <c:pt idx="260">
                  <c:v>44912</c:v>
                </c:pt>
                <c:pt idx="261">
                  <c:v>44913</c:v>
                </c:pt>
                <c:pt idx="262">
                  <c:v>44914</c:v>
                </c:pt>
                <c:pt idx="263">
                  <c:v>44915</c:v>
                </c:pt>
                <c:pt idx="264">
                  <c:v>44916</c:v>
                </c:pt>
                <c:pt idx="265">
                  <c:v>44917</c:v>
                </c:pt>
                <c:pt idx="266">
                  <c:v>44918</c:v>
                </c:pt>
                <c:pt idx="267">
                  <c:v>44919</c:v>
                </c:pt>
                <c:pt idx="268">
                  <c:v>44920</c:v>
                </c:pt>
                <c:pt idx="269">
                  <c:v>44921</c:v>
                </c:pt>
                <c:pt idx="270">
                  <c:v>44922</c:v>
                </c:pt>
                <c:pt idx="271">
                  <c:v>44923</c:v>
                </c:pt>
                <c:pt idx="272">
                  <c:v>44924</c:v>
                </c:pt>
                <c:pt idx="273">
                  <c:v>44925</c:v>
                </c:pt>
                <c:pt idx="274">
                  <c:v>44926</c:v>
                </c:pt>
                <c:pt idx="275">
                  <c:v>44927</c:v>
                </c:pt>
                <c:pt idx="276">
                  <c:v>44928</c:v>
                </c:pt>
                <c:pt idx="277">
                  <c:v>44929</c:v>
                </c:pt>
                <c:pt idx="278">
                  <c:v>44930</c:v>
                </c:pt>
                <c:pt idx="279">
                  <c:v>44931</c:v>
                </c:pt>
                <c:pt idx="280">
                  <c:v>44932</c:v>
                </c:pt>
                <c:pt idx="281">
                  <c:v>44933</c:v>
                </c:pt>
                <c:pt idx="282">
                  <c:v>44934</c:v>
                </c:pt>
                <c:pt idx="283">
                  <c:v>44935</c:v>
                </c:pt>
                <c:pt idx="284">
                  <c:v>44936</c:v>
                </c:pt>
                <c:pt idx="285">
                  <c:v>44937</c:v>
                </c:pt>
                <c:pt idx="286">
                  <c:v>44938</c:v>
                </c:pt>
                <c:pt idx="287">
                  <c:v>44939</c:v>
                </c:pt>
                <c:pt idx="288">
                  <c:v>44940</c:v>
                </c:pt>
                <c:pt idx="289">
                  <c:v>44941</c:v>
                </c:pt>
                <c:pt idx="290">
                  <c:v>44942</c:v>
                </c:pt>
                <c:pt idx="291">
                  <c:v>44943</c:v>
                </c:pt>
                <c:pt idx="292">
                  <c:v>44944</c:v>
                </c:pt>
                <c:pt idx="293">
                  <c:v>44945</c:v>
                </c:pt>
                <c:pt idx="294">
                  <c:v>44946</c:v>
                </c:pt>
                <c:pt idx="295">
                  <c:v>44947</c:v>
                </c:pt>
                <c:pt idx="296">
                  <c:v>44948</c:v>
                </c:pt>
                <c:pt idx="297">
                  <c:v>44949</c:v>
                </c:pt>
                <c:pt idx="298">
                  <c:v>44950</c:v>
                </c:pt>
                <c:pt idx="299">
                  <c:v>44951</c:v>
                </c:pt>
                <c:pt idx="300">
                  <c:v>44952</c:v>
                </c:pt>
                <c:pt idx="301">
                  <c:v>44953</c:v>
                </c:pt>
                <c:pt idx="302">
                  <c:v>44954</c:v>
                </c:pt>
                <c:pt idx="303">
                  <c:v>44955</c:v>
                </c:pt>
                <c:pt idx="304">
                  <c:v>44956</c:v>
                </c:pt>
                <c:pt idx="305">
                  <c:v>44957</c:v>
                </c:pt>
                <c:pt idx="306">
                  <c:v>44958</c:v>
                </c:pt>
                <c:pt idx="307">
                  <c:v>44959</c:v>
                </c:pt>
                <c:pt idx="308">
                  <c:v>44960</c:v>
                </c:pt>
                <c:pt idx="309">
                  <c:v>44961</c:v>
                </c:pt>
                <c:pt idx="310">
                  <c:v>44962</c:v>
                </c:pt>
                <c:pt idx="311">
                  <c:v>44963</c:v>
                </c:pt>
                <c:pt idx="312">
                  <c:v>44964</c:v>
                </c:pt>
                <c:pt idx="313">
                  <c:v>44965</c:v>
                </c:pt>
                <c:pt idx="314">
                  <c:v>44966</c:v>
                </c:pt>
                <c:pt idx="315">
                  <c:v>44967</c:v>
                </c:pt>
                <c:pt idx="316">
                  <c:v>44968</c:v>
                </c:pt>
                <c:pt idx="317">
                  <c:v>44969</c:v>
                </c:pt>
                <c:pt idx="318">
                  <c:v>44970</c:v>
                </c:pt>
                <c:pt idx="319">
                  <c:v>44971</c:v>
                </c:pt>
                <c:pt idx="320">
                  <c:v>44972</c:v>
                </c:pt>
                <c:pt idx="321">
                  <c:v>44973</c:v>
                </c:pt>
                <c:pt idx="322">
                  <c:v>44974</c:v>
                </c:pt>
                <c:pt idx="323">
                  <c:v>44975</c:v>
                </c:pt>
                <c:pt idx="324">
                  <c:v>44976</c:v>
                </c:pt>
                <c:pt idx="325">
                  <c:v>44977</c:v>
                </c:pt>
                <c:pt idx="326">
                  <c:v>44978</c:v>
                </c:pt>
                <c:pt idx="327">
                  <c:v>44979</c:v>
                </c:pt>
                <c:pt idx="328">
                  <c:v>44980</c:v>
                </c:pt>
                <c:pt idx="329">
                  <c:v>44981</c:v>
                </c:pt>
                <c:pt idx="330">
                  <c:v>44982</c:v>
                </c:pt>
                <c:pt idx="331">
                  <c:v>44983</c:v>
                </c:pt>
                <c:pt idx="332">
                  <c:v>44984</c:v>
                </c:pt>
                <c:pt idx="333">
                  <c:v>44985</c:v>
                </c:pt>
                <c:pt idx="334">
                  <c:v>44986</c:v>
                </c:pt>
                <c:pt idx="335">
                  <c:v>44987</c:v>
                </c:pt>
                <c:pt idx="336">
                  <c:v>44988</c:v>
                </c:pt>
                <c:pt idx="337">
                  <c:v>44989</c:v>
                </c:pt>
                <c:pt idx="338">
                  <c:v>44990</c:v>
                </c:pt>
                <c:pt idx="339">
                  <c:v>44991</c:v>
                </c:pt>
                <c:pt idx="340">
                  <c:v>44992</c:v>
                </c:pt>
                <c:pt idx="341">
                  <c:v>44993</c:v>
                </c:pt>
                <c:pt idx="342">
                  <c:v>44994</c:v>
                </c:pt>
                <c:pt idx="343">
                  <c:v>44995</c:v>
                </c:pt>
                <c:pt idx="344">
                  <c:v>44996</c:v>
                </c:pt>
                <c:pt idx="345">
                  <c:v>44997</c:v>
                </c:pt>
                <c:pt idx="346">
                  <c:v>44998</c:v>
                </c:pt>
                <c:pt idx="347">
                  <c:v>44999</c:v>
                </c:pt>
                <c:pt idx="348">
                  <c:v>45000</c:v>
                </c:pt>
                <c:pt idx="349">
                  <c:v>45001</c:v>
                </c:pt>
                <c:pt idx="350">
                  <c:v>45002</c:v>
                </c:pt>
                <c:pt idx="351">
                  <c:v>45003</c:v>
                </c:pt>
                <c:pt idx="352">
                  <c:v>45004</c:v>
                </c:pt>
                <c:pt idx="353">
                  <c:v>45005</c:v>
                </c:pt>
                <c:pt idx="354">
                  <c:v>45006</c:v>
                </c:pt>
                <c:pt idx="355">
                  <c:v>45007</c:v>
                </c:pt>
                <c:pt idx="356">
                  <c:v>45008</c:v>
                </c:pt>
                <c:pt idx="357">
                  <c:v>45009</c:v>
                </c:pt>
                <c:pt idx="358">
                  <c:v>45010</c:v>
                </c:pt>
                <c:pt idx="359">
                  <c:v>45011</c:v>
                </c:pt>
                <c:pt idx="360">
                  <c:v>45012</c:v>
                </c:pt>
                <c:pt idx="361">
                  <c:v>45013</c:v>
                </c:pt>
                <c:pt idx="362">
                  <c:v>45014</c:v>
                </c:pt>
                <c:pt idx="363">
                  <c:v>45015</c:v>
                </c:pt>
                <c:pt idx="364">
                  <c:v>45016</c:v>
                </c:pt>
              </c:numCache>
            </c:numRef>
          </c:cat>
          <c:val>
            <c:numRef>
              <c:f>Sheet1!$C$2:$C$366</c:f>
              <c:numCache>
                <c:formatCode>General</c:formatCode>
                <c:ptCount val="365"/>
                <c:pt idx="0">
                  <c:v>390</c:v>
                </c:pt>
                <c:pt idx="1">
                  <c:v>383</c:v>
                </c:pt>
                <c:pt idx="2">
                  <c:v>397</c:v>
                </c:pt>
                <c:pt idx="3">
                  <c:v>449</c:v>
                </c:pt>
                <c:pt idx="4">
                  <c:v>463</c:v>
                </c:pt>
                <c:pt idx="5">
                  <c:v>453</c:v>
                </c:pt>
                <c:pt idx="6">
                  <c:v>460</c:v>
                </c:pt>
                <c:pt idx="7">
                  <c:v>476</c:v>
                </c:pt>
                <c:pt idx="8">
                  <c:v>453</c:v>
                </c:pt>
                <c:pt idx="9">
                  <c:v>421</c:v>
                </c:pt>
                <c:pt idx="10">
                  <c:v>458</c:v>
                </c:pt>
                <c:pt idx="11">
                  <c:v>455</c:v>
                </c:pt>
                <c:pt idx="12">
                  <c:v>440</c:v>
                </c:pt>
                <c:pt idx="13">
                  <c:v>390</c:v>
                </c:pt>
                <c:pt idx="14">
                  <c:v>361</c:v>
                </c:pt>
                <c:pt idx="15">
                  <c:v>358</c:v>
                </c:pt>
                <c:pt idx="16">
                  <c:v>322</c:v>
                </c:pt>
                <c:pt idx="17">
                  <c:v>376</c:v>
                </c:pt>
                <c:pt idx="18">
                  <c:v>408</c:v>
                </c:pt>
                <c:pt idx="19">
                  <c:v>415</c:v>
                </c:pt>
                <c:pt idx="20">
                  <c:v>400</c:v>
                </c:pt>
                <c:pt idx="21">
                  <c:v>381</c:v>
                </c:pt>
                <c:pt idx="22">
                  <c:v>395</c:v>
                </c:pt>
                <c:pt idx="23">
                  <c:v>345</c:v>
                </c:pt>
                <c:pt idx="24">
                  <c:v>372</c:v>
                </c:pt>
                <c:pt idx="25">
                  <c:v>393</c:v>
                </c:pt>
                <c:pt idx="26">
                  <c:v>415</c:v>
                </c:pt>
                <c:pt idx="27">
                  <c:v>423</c:v>
                </c:pt>
                <c:pt idx="28">
                  <c:v>424</c:v>
                </c:pt>
                <c:pt idx="29">
                  <c:v>393</c:v>
                </c:pt>
                <c:pt idx="30">
                  <c:v>349</c:v>
                </c:pt>
                <c:pt idx="31">
                  <c:v>389</c:v>
                </c:pt>
                <c:pt idx="32">
                  <c:v>426</c:v>
                </c:pt>
                <c:pt idx="33">
                  <c:v>415</c:v>
                </c:pt>
                <c:pt idx="34">
                  <c:v>415</c:v>
                </c:pt>
                <c:pt idx="35">
                  <c:v>389</c:v>
                </c:pt>
                <c:pt idx="36">
                  <c:v>390</c:v>
                </c:pt>
                <c:pt idx="37">
                  <c:v>375</c:v>
                </c:pt>
                <c:pt idx="38">
                  <c:v>389</c:v>
                </c:pt>
                <c:pt idx="39">
                  <c:v>411</c:v>
                </c:pt>
                <c:pt idx="40">
                  <c:v>431</c:v>
                </c:pt>
                <c:pt idx="41">
                  <c:v>457</c:v>
                </c:pt>
                <c:pt idx="42">
                  <c:v>494</c:v>
                </c:pt>
                <c:pt idx="43">
                  <c:v>522</c:v>
                </c:pt>
                <c:pt idx="44">
                  <c:v>497</c:v>
                </c:pt>
                <c:pt idx="45">
                  <c:v>536</c:v>
                </c:pt>
                <c:pt idx="46">
                  <c:v>540</c:v>
                </c:pt>
                <c:pt idx="47">
                  <c:v>515</c:v>
                </c:pt>
                <c:pt idx="48">
                  <c:v>463</c:v>
                </c:pt>
                <c:pt idx="49">
                  <c:v>442</c:v>
                </c:pt>
                <c:pt idx="50">
                  <c:v>444</c:v>
                </c:pt>
                <c:pt idx="51">
                  <c:v>419</c:v>
                </c:pt>
                <c:pt idx="52">
                  <c:v>427</c:v>
                </c:pt>
                <c:pt idx="53">
                  <c:v>440</c:v>
                </c:pt>
                <c:pt idx="54">
                  <c:v>446</c:v>
                </c:pt>
                <c:pt idx="55">
                  <c:v>393</c:v>
                </c:pt>
                <c:pt idx="56">
                  <c:v>397</c:v>
                </c:pt>
                <c:pt idx="57">
                  <c:v>449</c:v>
                </c:pt>
                <c:pt idx="58">
                  <c:v>432</c:v>
                </c:pt>
                <c:pt idx="59">
                  <c:v>453</c:v>
                </c:pt>
                <c:pt idx="60">
                  <c:v>474</c:v>
                </c:pt>
                <c:pt idx="61">
                  <c:v>452</c:v>
                </c:pt>
                <c:pt idx="62">
                  <c:v>449</c:v>
                </c:pt>
                <c:pt idx="63">
                  <c:v>487</c:v>
                </c:pt>
                <c:pt idx="64">
                  <c:v>493</c:v>
                </c:pt>
                <c:pt idx="65">
                  <c:v>483</c:v>
                </c:pt>
                <c:pt idx="66">
                  <c:v>499</c:v>
                </c:pt>
                <c:pt idx="67">
                  <c:v>512</c:v>
                </c:pt>
                <c:pt idx="68">
                  <c:v>529</c:v>
                </c:pt>
                <c:pt idx="69">
                  <c:v>554</c:v>
                </c:pt>
                <c:pt idx="70">
                  <c:v>537</c:v>
                </c:pt>
                <c:pt idx="71">
                  <c:v>519</c:v>
                </c:pt>
                <c:pt idx="72">
                  <c:v>517</c:v>
                </c:pt>
                <c:pt idx="73">
                  <c:v>529</c:v>
                </c:pt>
                <c:pt idx="74">
                  <c:v>526</c:v>
                </c:pt>
                <c:pt idx="75">
                  <c:v>558</c:v>
                </c:pt>
                <c:pt idx="76">
                  <c:v>545</c:v>
                </c:pt>
                <c:pt idx="77">
                  <c:v>514</c:v>
                </c:pt>
                <c:pt idx="78">
                  <c:v>487</c:v>
                </c:pt>
                <c:pt idx="79">
                  <c:v>475</c:v>
                </c:pt>
                <c:pt idx="80">
                  <c:v>465</c:v>
                </c:pt>
                <c:pt idx="81">
                  <c:v>480</c:v>
                </c:pt>
                <c:pt idx="82">
                  <c:v>480</c:v>
                </c:pt>
                <c:pt idx="83">
                  <c:v>464</c:v>
                </c:pt>
                <c:pt idx="84">
                  <c:v>466</c:v>
                </c:pt>
                <c:pt idx="85">
                  <c:v>480</c:v>
                </c:pt>
                <c:pt idx="86">
                  <c:v>485</c:v>
                </c:pt>
                <c:pt idx="87">
                  <c:v>558</c:v>
                </c:pt>
                <c:pt idx="88">
                  <c:v>580</c:v>
                </c:pt>
                <c:pt idx="89">
                  <c:v>579</c:v>
                </c:pt>
                <c:pt idx="90">
                  <c:v>563</c:v>
                </c:pt>
                <c:pt idx="91">
                  <c:v>562</c:v>
                </c:pt>
                <c:pt idx="92">
                  <c:v>592</c:v>
                </c:pt>
                <c:pt idx="93">
                  <c:v>583</c:v>
                </c:pt>
                <c:pt idx="94">
                  <c:v>610</c:v>
                </c:pt>
                <c:pt idx="95">
                  <c:v>623</c:v>
                </c:pt>
                <c:pt idx="96">
                  <c:v>637</c:v>
                </c:pt>
                <c:pt idx="97">
                  <c:v>614</c:v>
                </c:pt>
                <c:pt idx="98">
                  <c:v>604</c:v>
                </c:pt>
                <c:pt idx="99">
                  <c:v>597</c:v>
                </c:pt>
                <c:pt idx="100">
                  <c:v>580</c:v>
                </c:pt>
                <c:pt idx="101">
                  <c:v>617</c:v>
                </c:pt>
                <c:pt idx="102">
                  <c:v>644</c:v>
                </c:pt>
                <c:pt idx="103">
                  <c:v>651</c:v>
                </c:pt>
                <c:pt idx="104">
                  <c:v>675</c:v>
                </c:pt>
                <c:pt idx="105">
                  <c:v>690</c:v>
                </c:pt>
                <c:pt idx="106">
                  <c:v>702</c:v>
                </c:pt>
                <c:pt idx="107">
                  <c:v>697</c:v>
                </c:pt>
                <c:pt idx="108">
                  <c:v>707</c:v>
                </c:pt>
                <c:pt idx="109">
                  <c:v>734</c:v>
                </c:pt>
                <c:pt idx="110">
                  <c:v>684</c:v>
                </c:pt>
                <c:pt idx="111">
                  <c:v>742</c:v>
                </c:pt>
                <c:pt idx="112">
                  <c:v>748</c:v>
                </c:pt>
                <c:pt idx="113">
                  <c:v>730</c:v>
                </c:pt>
                <c:pt idx="114">
                  <c:v>743</c:v>
                </c:pt>
                <c:pt idx="115">
                  <c:v>772</c:v>
                </c:pt>
                <c:pt idx="116">
                  <c:v>807</c:v>
                </c:pt>
                <c:pt idx="117">
                  <c:v>806</c:v>
                </c:pt>
                <c:pt idx="118">
                  <c:v>796</c:v>
                </c:pt>
                <c:pt idx="119">
                  <c:v>716</c:v>
                </c:pt>
                <c:pt idx="120">
                  <c:v>757</c:v>
                </c:pt>
                <c:pt idx="121">
                  <c:v>723</c:v>
                </c:pt>
                <c:pt idx="122">
                  <c:v>737</c:v>
                </c:pt>
                <c:pt idx="123">
                  <c:v>759</c:v>
                </c:pt>
                <c:pt idx="124">
                  <c:v>762</c:v>
                </c:pt>
                <c:pt idx="125">
                  <c:v>753</c:v>
                </c:pt>
                <c:pt idx="126">
                  <c:v>736</c:v>
                </c:pt>
                <c:pt idx="127">
                  <c:v>753</c:v>
                </c:pt>
                <c:pt idx="128">
                  <c:v>755</c:v>
                </c:pt>
                <c:pt idx="129">
                  <c:v>770</c:v>
                </c:pt>
                <c:pt idx="130">
                  <c:v>757</c:v>
                </c:pt>
                <c:pt idx="131">
                  <c:v>762</c:v>
                </c:pt>
                <c:pt idx="132">
                  <c:v>775</c:v>
                </c:pt>
                <c:pt idx="133">
                  <c:v>790</c:v>
                </c:pt>
                <c:pt idx="134">
                  <c:v>836</c:v>
                </c:pt>
                <c:pt idx="135">
                  <c:v>821</c:v>
                </c:pt>
                <c:pt idx="136">
                  <c:v>785</c:v>
                </c:pt>
                <c:pt idx="137">
                  <c:v>798</c:v>
                </c:pt>
                <c:pt idx="138">
                  <c:v>825</c:v>
                </c:pt>
                <c:pt idx="139">
                  <c:v>830</c:v>
                </c:pt>
                <c:pt idx="140">
                  <c:v>825</c:v>
                </c:pt>
                <c:pt idx="141">
                  <c:v>824</c:v>
                </c:pt>
                <c:pt idx="142">
                  <c:v>815</c:v>
                </c:pt>
                <c:pt idx="143">
                  <c:v>833</c:v>
                </c:pt>
                <c:pt idx="144">
                  <c:v>769</c:v>
                </c:pt>
                <c:pt idx="145">
                  <c:v>818</c:v>
                </c:pt>
                <c:pt idx="146">
                  <c:v>839</c:v>
                </c:pt>
                <c:pt idx="147">
                  <c:v>848</c:v>
                </c:pt>
                <c:pt idx="148">
                  <c:v>816</c:v>
                </c:pt>
                <c:pt idx="149">
                  <c:v>802</c:v>
                </c:pt>
                <c:pt idx="150">
                  <c:v>878</c:v>
                </c:pt>
                <c:pt idx="151">
                  <c:v>880</c:v>
                </c:pt>
                <c:pt idx="152">
                  <c:v>851</c:v>
                </c:pt>
                <c:pt idx="153">
                  <c:v>848</c:v>
                </c:pt>
                <c:pt idx="154">
                  <c:v>853</c:v>
                </c:pt>
                <c:pt idx="155">
                  <c:v>841</c:v>
                </c:pt>
                <c:pt idx="156">
                  <c:v>825</c:v>
                </c:pt>
                <c:pt idx="157">
                  <c:v>821</c:v>
                </c:pt>
                <c:pt idx="158">
                  <c:v>806</c:v>
                </c:pt>
                <c:pt idx="159">
                  <c:v>813</c:v>
                </c:pt>
                <c:pt idx="160">
                  <c:v>827</c:v>
                </c:pt>
                <c:pt idx="161">
                  <c:v>829</c:v>
                </c:pt>
                <c:pt idx="162">
                  <c:v>819</c:v>
                </c:pt>
                <c:pt idx="163">
                  <c:v>784</c:v>
                </c:pt>
                <c:pt idx="164">
                  <c:v>826</c:v>
                </c:pt>
                <c:pt idx="165">
                  <c:v>834</c:v>
                </c:pt>
                <c:pt idx="166">
                  <c:v>838</c:v>
                </c:pt>
                <c:pt idx="167">
                  <c:v>809</c:v>
                </c:pt>
                <c:pt idx="168">
                  <c:v>816</c:v>
                </c:pt>
                <c:pt idx="169">
                  <c:v>828</c:v>
                </c:pt>
                <c:pt idx="170">
                  <c:v>815</c:v>
                </c:pt>
                <c:pt idx="171">
                  <c:v>796</c:v>
                </c:pt>
                <c:pt idx="172">
                  <c:v>769</c:v>
                </c:pt>
                <c:pt idx="173">
                  <c:v>783</c:v>
                </c:pt>
                <c:pt idx="174">
                  <c:v>790</c:v>
                </c:pt>
                <c:pt idx="175">
                  <c:v>807</c:v>
                </c:pt>
                <c:pt idx="176">
                  <c:v>785</c:v>
                </c:pt>
                <c:pt idx="177">
                  <c:v>754</c:v>
                </c:pt>
                <c:pt idx="178">
                  <c:v>794</c:v>
                </c:pt>
                <c:pt idx="179">
                  <c:v>783</c:v>
                </c:pt>
                <c:pt idx="180">
                  <c:v>734</c:v>
                </c:pt>
                <c:pt idx="181">
                  <c:v>716</c:v>
                </c:pt>
                <c:pt idx="182">
                  <c:v>686</c:v>
                </c:pt>
                <c:pt idx="183">
                  <c:v>686</c:v>
                </c:pt>
                <c:pt idx="184">
                  <c:v>646</c:v>
                </c:pt>
                <c:pt idx="185">
                  <c:v>673</c:v>
                </c:pt>
                <c:pt idx="186">
                  <c:v>661</c:v>
                </c:pt>
                <c:pt idx="187">
                  <c:v>659</c:v>
                </c:pt>
                <c:pt idx="188">
                  <c:v>663</c:v>
                </c:pt>
                <c:pt idx="189">
                  <c:v>653</c:v>
                </c:pt>
                <c:pt idx="190">
                  <c:v>658</c:v>
                </c:pt>
                <c:pt idx="191">
                  <c:v>663</c:v>
                </c:pt>
                <c:pt idx="192">
                  <c:v>651</c:v>
                </c:pt>
                <c:pt idx="193">
                  <c:v>656</c:v>
                </c:pt>
                <c:pt idx="194">
                  <c:v>680</c:v>
                </c:pt>
                <c:pt idx="195">
                  <c:v>658</c:v>
                </c:pt>
                <c:pt idx="196">
                  <c:v>624</c:v>
                </c:pt>
                <c:pt idx="197">
                  <c:v>608</c:v>
                </c:pt>
                <c:pt idx="198">
                  <c:v>588</c:v>
                </c:pt>
                <c:pt idx="199">
                  <c:v>585</c:v>
                </c:pt>
                <c:pt idx="200">
                  <c:v>557</c:v>
                </c:pt>
                <c:pt idx="201">
                  <c:v>557</c:v>
                </c:pt>
                <c:pt idx="202">
                  <c:v>557</c:v>
                </c:pt>
                <c:pt idx="203">
                  <c:v>532</c:v>
                </c:pt>
                <c:pt idx="204">
                  <c:v>486</c:v>
                </c:pt>
                <c:pt idx="205">
                  <c:v>487</c:v>
                </c:pt>
                <c:pt idx="206">
                  <c:v>476</c:v>
                </c:pt>
                <c:pt idx="207">
                  <c:v>476</c:v>
                </c:pt>
                <c:pt idx="208">
                  <c:v>474</c:v>
                </c:pt>
                <c:pt idx="209">
                  <c:v>493</c:v>
                </c:pt>
                <c:pt idx="210">
                  <c:v>482</c:v>
                </c:pt>
                <c:pt idx="211">
                  <c:v>461</c:v>
                </c:pt>
                <c:pt idx="212">
                  <c:v>398</c:v>
                </c:pt>
                <c:pt idx="213">
                  <c:v>430</c:v>
                </c:pt>
                <c:pt idx="214">
                  <c:v>430</c:v>
                </c:pt>
                <c:pt idx="215">
                  <c:v>444</c:v>
                </c:pt>
                <c:pt idx="216">
                  <c:v>422</c:v>
                </c:pt>
                <c:pt idx="217">
                  <c:v>428</c:v>
                </c:pt>
                <c:pt idx="218">
                  <c:v>435</c:v>
                </c:pt>
                <c:pt idx="219">
                  <c:v>403</c:v>
                </c:pt>
                <c:pt idx="220">
                  <c:v>412</c:v>
                </c:pt>
                <c:pt idx="221">
                  <c:v>407</c:v>
                </c:pt>
                <c:pt idx="222">
                  <c:v>387</c:v>
                </c:pt>
                <c:pt idx="223">
                  <c:v>375</c:v>
                </c:pt>
                <c:pt idx="224">
                  <c:v>354</c:v>
                </c:pt>
                <c:pt idx="225">
                  <c:v>352</c:v>
                </c:pt>
                <c:pt idx="226">
                  <c:v>314</c:v>
                </c:pt>
                <c:pt idx="227">
                  <c:v>365</c:v>
                </c:pt>
                <c:pt idx="228">
                  <c:v>373</c:v>
                </c:pt>
                <c:pt idx="229">
                  <c:v>353</c:v>
                </c:pt>
                <c:pt idx="230">
                  <c:v>342</c:v>
                </c:pt>
                <c:pt idx="231">
                  <c:v>368</c:v>
                </c:pt>
                <c:pt idx="232">
                  <c:v>308</c:v>
                </c:pt>
                <c:pt idx="233">
                  <c:v>308</c:v>
                </c:pt>
                <c:pt idx="234">
                  <c:v>308</c:v>
                </c:pt>
                <c:pt idx="235">
                  <c:v>308</c:v>
                </c:pt>
                <c:pt idx="236">
                  <c:v>308</c:v>
                </c:pt>
                <c:pt idx="237">
                  <c:v>318</c:v>
                </c:pt>
                <c:pt idx="238">
                  <c:v>318</c:v>
                </c:pt>
                <c:pt idx="239">
                  <c:v>318</c:v>
                </c:pt>
                <c:pt idx="240">
                  <c:v>282</c:v>
                </c:pt>
                <c:pt idx="241">
                  <c:v>329</c:v>
                </c:pt>
                <c:pt idx="242">
                  <c:v>306</c:v>
                </c:pt>
                <c:pt idx="243">
                  <c:v>316</c:v>
                </c:pt>
                <c:pt idx="244">
                  <c:v>315</c:v>
                </c:pt>
                <c:pt idx="245">
                  <c:v>329</c:v>
                </c:pt>
                <c:pt idx="246">
                  <c:v>304</c:v>
                </c:pt>
                <c:pt idx="247">
                  <c:v>273</c:v>
                </c:pt>
                <c:pt idx="248">
                  <c:v>287</c:v>
                </c:pt>
                <c:pt idx="249">
                  <c:v>294</c:v>
                </c:pt>
                <c:pt idx="250">
                  <c:v>307</c:v>
                </c:pt>
                <c:pt idx="251">
                  <c:v>292</c:v>
                </c:pt>
                <c:pt idx="252">
                  <c:v>282</c:v>
                </c:pt>
                <c:pt idx="253">
                  <c:v>277</c:v>
                </c:pt>
                <c:pt idx="254">
                  <c:v>251</c:v>
                </c:pt>
                <c:pt idx="255">
                  <c:v>268</c:v>
                </c:pt>
                <c:pt idx="256">
                  <c:v>275</c:v>
                </c:pt>
                <c:pt idx="257">
                  <c:v>280</c:v>
                </c:pt>
                <c:pt idx="258">
                  <c:v>288</c:v>
                </c:pt>
                <c:pt idx="259">
                  <c:v>306</c:v>
                </c:pt>
                <c:pt idx="260">
                  <c:v>312</c:v>
                </c:pt>
                <c:pt idx="261">
                  <c:v>267</c:v>
                </c:pt>
                <c:pt idx="262">
                  <c:v>299</c:v>
                </c:pt>
                <c:pt idx="263">
                  <c:v>313</c:v>
                </c:pt>
                <c:pt idx="264">
                  <c:v>307</c:v>
                </c:pt>
                <c:pt idx="265">
                  <c:v>314</c:v>
                </c:pt>
                <c:pt idx="266">
                  <c:v>313</c:v>
                </c:pt>
                <c:pt idx="267">
                  <c:v>304</c:v>
                </c:pt>
                <c:pt idx="268">
                  <c:v>276</c:v>
                </c:pt>
                <c:pt idx="269">
                  <c:v>299</c:v>
                </c:pt>
                <c:pt idx="270">
                  <c:v>296</c:v>
                </c:pt>
                <c:pt idx="271">
                  <c:v>319</c:v>
                </c:pt>
                <c:pt idx="272">
                  <c:v>319</c:v>
                </c:pt>
                <c:pt idx="273">
                  <c:v>308</c:v>
                </c:pt>
                <c:pt idx="274">
                  <c:v>275</c:v>
                </c:pt>
                <c:pt idx="275">
                  <c:v>244</c:v>
                </c:pt>
                <c:pt idx="276">
                  <c:v>269</c:v>
                </c:pt>
                <c:pt idx="277">
                  <c:v>287</c:v>
                </c:pt>
                <c:pt idx="278">
                  <c:v>279</c:v>
                </c:pt>
                <c:pt idx="279">
                  <c:v>293</c:v>
                </c:pt>
                <c:pt idx="280">
                  <c:v>297</c:v>
                </c:pt>
                <c:pt idx="281">
                  <c:v>304</c:v>
                </c:pt>
                <c:pt idx="282">
                  <c:v>272</c:v>
                </c:pt>
                <c:pt idx="283">
                  <c:v>302</c:v>
                </c:pt>
                <c:pt idx="284">
                  <c:v>309</c:v>
                </c:pt>
                <c:pt idx="285">
                  <c:v>304</c:v>
                </c:pt>
                <c:pt idx="286">
                  <c:v>296</c:v>
                </c:pt>
                <c:pt idx="287">
                  <c:v>298</c:v>
                </c:pt>
                <c:pt idx="288">
                  <c:v>276</c:v>
                </c:pt>
                <c:pt idx="289">
                  <c:v>245</c:v>
                </c:pt>
                <c:pt idx="290">
                  <c:v>270</c:v>
                </c:pt>
                <c:pt idx="291">
                  <c:v>282</c:v>
                </c:pt>
                <c:pt idx="292">
                  <c:v>279</c:v>
                </c:pt>
                <c:pt idx="293">
                  <c:v>280</c:v>
                </c:pt>
                <c:pt idx="294">
                  <c:v>303</c:v>
                </c:pt>
                <c:pt idx="295">
                  <c:v>295</c:v>
                </c:pt>
                <c:pt idx="296">
                  <c:v>257</c:v>
                </c:pt>
                <c:pt idx="297">
                  <c:v>265</c:v>
                </c:pt>
                <c:pt idx="298">
                  <c:v>272</c:v>
                </c:pt>
                <c:pt idx="299">
                  <c:v>263</c:v>
                </c:pt>
                <c:pt idx="300">
                  <c:v>233</c:v>
                </c:pt>
                <c:pt idx="301">
                  <c:v>247</c:v>
                </c:pt>
                <c:pt idx="302">
                  <c:v>259</c:v>
                </c:pt>
                <c:pt idx="303">
                  <c:v>237</c:v>
                </c:pt>
                <c:pt idx="304">
                  <c:v>278</c:v>
                </c:pt>
                <c:pt idx="305">
                  <c:v>285</c:v>
                </c:pt>
                <c:pt idx="306">
                  <c:v>270</c:v>
                </c:pt>
                <c:pt idx="307">
                  <c:v>265</c:v>
                </c:pt>
                <c:pt idx="308">
                  <c:v>271</c:v>
                </c:pt>
                <c:pt idx="309">
                  <c:v>283</c:v>
                </c:pt>
                <c:pt idx="310">
                  <c:v>263</c:v>
                </c:pt>
                <c:pt idx="311">
                  <c:v>297</c:v>
                </c:pt>
                <c:pt idx="312">
                  <c:v>320</c:v>
                </c:pt>
                <c:pt idx="313">
                  <c:v>326</c:v>
                </c:pt>
                <c:pt idx="314">
                  <c:v>322</c:v>
                </c:pt>
                <c:pt idx="315">
                  <c:v>302</c:v>
                </c:pt>
                <c:pt idx="316">
                  <c:v>327</c:v>
                </c:pt>
                <c:pt idx="317">
                  <c:v>276</c:v>
                </c:pt>
                <c:pt idx="318">
                  <c:v>295</c:v>
                </c:pt>
                <c:pt idx="319">
                  <c:v>329</c:v>
                </c:pt>
                <c:pt idx="320">
                  <c:v>346</c:v>
                </c:pt>
                <c:pt idx="321">
                  <c:v>340</c:v>
                </c:pt>
                <c:pt idx="322">
                  <c:v>346</c:v>
                </c:pt>
                <c:pt idx="323">
                  <c:v>341</c:v>
                </c:pt>
                <c:pt idx="324">
                  <c:v>319</c:v>
                </c:pt>
                <c:pt idx="325">
                  <c:v>342</c:v>
                </c:pt>
                <c:pt idx="326">
                  <c:v>364</c:v>
                </c:pt>
                <c:pt idx="327">
                  <c:v>344</c:v>
                </c:pt>
                <c:pt idx="328">
                  <c:v>327</c:v>
                </c:pt>
                <c:pt idx="329">
                  <c:v>349</c:v>
                </c:pt>
                <c:pt idx="330">
                  <c:v>348</c:v>
                </c:pt>
                <c:pt idx="331">
                  <c:v>294</c:v>
                </c:pt>
                <c:pt idx="332">
                  <c:v>312</c:v>
                </c:pt>
                <c:pt idx="333">
                  <c:v>327</c:v>
                </c:pt>
                <c:pt idx="334">
                  <c:v>296</c:v>
                </c:pt>
                <c:pt idx="335">
                  <c:v>281</c:v>
                </c:pt>
                <c:pt idx="336">
                  <c:v>285</c:v>
                </c:pt>
                <c:pt idx="337">
                  <c:v>275</c:v>
                </c:pt>
                <c:pt idx="338">
                  <c:v>245</c:v>
                </c:pt>
                <c:pt idx="339">
                  <c:v>265</c:v>
                </c:pt>
                <c:pt idx="340">
                  <c:v>251</c:v>
                </c:pt>
                <c:pt idx="341">
                  <c:v>237</c:v>
                </c:pt>
                <c:pt idx="342">
                  <c:v>265</c:v>
                </c:pt>
                <c:pt idx="343">
                  <c:v>283</c:v>
                </c:pt>
                <c:pt idx="344">
                  <c:v>270</c:v>
                </c:pt>
                <c:pt idx="345">
                  <c:v>254</c:v>
                </c:pt>
                <c:pt idx="346">
                  <c:v>286</c:v>
                </c:pt>
                <c:pt idx="347">
                  <c:v>296</c:v>
                </c:pt>
                <c:pt idx="348">
                  <c:v>305</c:v>
                </c:pt>
                <c:pt idx="349">
                  <c:v>268</c:v>
                </c:pt>
                <c:pt idx="350">
                  <c:v>249</c:v>
                </c:pt>
                <c:pt idx="351">
                  <c:v>237</c:v>
                </c:pt>
                <c:pt idx="352">
                  <c:v>216</c:v>
                </c:pt>
                <c:pt idx="353">
                  <c:v>250</c:v>
                </c:pt>
                <c:pt idx="354">
                  <c:v>276</c:v>
                </c:pt>
                <c:pt idx="355">
                  <c:v>270</c:v>
                </c:pt>
                <c:pt idx="356">
                  <c:v>260</c:v>
                </c:pt>
                <c:pt idx="357">
                  <c:v>266</c:v>
                </c:pt>
                <c:pt idx="358">
                  <c:v>270</c:v>
                </c:pt>
                <c:pt idx="359">
                  <c:v>234</c:v>
                </c:pt>
                <c:pt idx="360">
                  <c:v>263</c:v>
                </c:pt>
                <c:pt idx="361">
                  <c:v>291</c:v>
                </c:pt>
                <c:pt idx="362">
                  <c:v>288</c:v>
                </c:pt>
                <c:pt idx="363">
                  <c:v>260</c:v>
                </c:pt>
                <c:pt idx="364">
                  <c:v>235</c:v>
                </c:pt>
              </c:numCache>
            </c:numRef>
          </c:val>
          <c:extLst>
            <c:ext xmlns:c16="http://schemas.microsoft.com/office/drawing/2014/chart" uri="{C3380CC4-5D6E-409C-BE32-E72D297353CC}">
              <c16:uniqueId val="{00000001-3DDC-4BD1-8F7B-C12896DDD855}"/>
            </c:ext>
          </c:extLst>
        </c:ser>
        <c:ser>
          <c:idx val="2"/>
          <c:order val="2"/>
          <c:tx>
            <c:strRef>
              <c:f>Sheet1!$D$1</c:f>
              <c:strCache>
                <c:ptCount val="1"/>
                <c:pt idx="0">
                  <c:v>Solar</c:v>
                </c:pt>
              </c:strCache>
            </c:strRef>
          </c:tx>
          <c:spPr>
            <a:solidFill>
              <a:srgbClr val="87BD41"/>
            </a:solidFill>
            <a:ln>
              <a:solidFill>
                <a:srgbClr val="87BD41"/>
              </a:solidFill>
            </a:ln>
            <a:effectLst/>
          </c:spPr>
          <c:cat>
            <c:numRef>
              <c:f>Sheet1!$A$2:$A$366</c:f>
              <c:numCache>
                <c:formatCode>m/d/yyyy</c:formatCode>
                <c:ptCount val="365"/>
                <c:pt idx="0">
                  <c:v>44652</c:v>
                </c:pt>
                <c:pt idx="1">
                  <c:v>44653</c:v>
                </c:pt>
                <c:pt idx="2">
                  <c:v>44654</c:v>
                </c:pt>
                <c:pt idx="3">
                  <c:v>44655</c:v>
                </c:pt>
                <c:pt idx="4">
                  <c:v>44656</c:v>
                </c:pt>
                <c:pt idx="5">
                  <c:v>44657</c:v>
                </c:pt>
                <c:pt idx="6">
                  <c:v>44658</c:v>
                </c:pt>
                <c:pt idx="7">
                  <c:v>44659</c:v>
                </c:pt>
                <c:pt idx="8">
                  <c:v>44660</c:v>
                </c:pt>
                <c:pt idx="9">
                  <c:v>44661</c:v>
                </c:pt>
                <c:pt idx="10">
                  <c:v>44662</c:v>
                </c:pt>
                <c:pt idx="11">
                  <c:v>44663</c:v>
                </c:pt>
                <c:pt idx="12">
                  <c:v>44664</c:v>
                </c:pt>
                <c:pt idx="13">
                  <c:v>44665</c:v>
                </c:pt>
                <c:pt idx="14">
                  <c:v>44666</c:v>
                </c:pt>
                <c:pt idx="15">
                  <c:v>44667</c:v>
                </c:pt>
                <c:pt idx="16">
                  <c:v>44668</c:v>
                </c:pt>
                <c:pt idx="17">
                  <c:v>44669</c:v>
                </c:pt>
                <c:pt idx="18">
                  <c:v>44670</c:v>
                </c:pt>
                <c:pt idx="19">
                  <c:v>44671</c:v>
                </c:pt>
                <c:pt idx="20">
                  <c:v>44672</c:v>
                </c:pt>
                <c:pt idx="21">
                  <c:v>44673</c:v>
                </c:pt>
                <c:pt idx="22">
                  <c:v>44674</c:v>
                </c:pt>
                <c:pt idx="23">
                  <c:v>44675</c:v>
                </c:pt>
                <c:pt idx="24">
                  <c:v>44676</c:v>
                </c:pt>
                <c:pt idx="25">
                  <c:v>44677</c:v>
                </c:pt>
                <c:pt idx="26">
                  <c:v>44678</c:v>
                </c:pt>
                <c:pt idx="27">
                  <c:v>44679</c:v>
                </c:pt>
                <c:pt idx="28">
                  <c:v>44680</c:v>
                </c:pt>
                <c:pt idx="29">
                  <c:v>44681</c:v>
                </c:pt>
                <c:pt idx="30">
                  <c:v>44682</c:v>
                </c:pt>
                <c:pt idx="31">
                  <c:v>44683</c:v>
                </c:pt>
                <c:pt idx="32">
                  <c:v>44684</c:v>
                </c:pt>
                <c:pt idx="33">
                  <c:v>44685</c:v>
                </c:pt>
                <c:pt idx="34">
                  <c:v>44686</c:v>
                </c:pt>
                <c:pt idx="35">
                  <c:v>44687</c:v>
                </c:pt>
                <c:pt idx="36">
                  <c:v>44688</c:v>
                </c:pt>
                <c:pt idx="37">
                  <c:v>44689</c:v>
                </c:pt>
                <c:pt idx="38">
                  <c:v>44690</c:v>
                </c:pt>
                <c:pt idx="39">
                  <c:v>44691</c:v>
                </c:pt>
                <c:pt idx="40">
                  <c:v>44692</c:v>
                </c:pt>
                <c:pt idx="41">
                  <c:v>44693</c:v>
                </c:pt>
                <c:pt idx="42">
                  <c:v>44694</c:v>
                </c:pt>
                <c:pt idx="43">
                  <c:v>44695</c:v>
                </c:pt>
                <c:pt idx="44">
                  <c:v>44696</c:v>
                </c:pt>
                <c:pt idx="45">
                  <c:v>44697</c:v>
                </c:pt>
                <c:pt idx="46">
                  <c:v>44698</c:v>
                </c:pt>
                <c:pt idx="47">
                  <c:v>44699</c:v>
                </c:pt>
                <c:pt idx="48">
                  <c:v>44700</c:v>
                </c:pt>
                <c:pt idx="49">
                  <c:v>44701</c:v>
                </c:pt>
                <c:pt idx="50">
                  <c:v>44702</c:v>
                </c:pt>
                <c:pt idx="51">
                  <c:v>44703</c:v>
                </c:pt>
                <c:pt idx="52">
                  <c:v>44704</c:v>
                </c:pt>
                <c:pt idx="53">
                  <c:v>44705</c:v>
                </c:pt>
                <c:pt idx="54">
                  <c:v>44706</c:v>
                </c:pt>
                <c:pt idx="55">
                  <c:v>44707</c:v>
                </c:pt>
                <c:pt idx="56">
                  <c:v>44708</c:v>
                </c:pt>
                <c:pt idx="57">
                  <c:v>44709</c:v>
                </c:pt>
                <c:pt idx="58">
                  <c:v>44710</c:v>
                </c:pt>
                <c:pt idx="59">
                  <c:v>44711</c:v>
                </c:pt>
                <c:pt idx="60">
                  <c:v>44712</c:v>
                </c:pt>
                <c:pt idx="61">
                  <c:v>44713</c:v>
                </c:pt>
                <c:pt idx="62">
                  <c:v>44714</c:v>
                </c:pt>
                <c:pt idx="63">
                  <c:v>44715</c:v>
                </c:pt>
                <c:pt idx="64">
                  <c:v>44716</c:v>
                </c:pt>
                <c:pt idx="65">
                  <c:v>44717</c:v>
                </c:pt>
                <c:pt idx="66">
                  <c:v>44718</c:v>
                </c:pt>
                <c:pt idx="67">
                  <c:v>44719</c:v>
                </c:pt>
                <c:pt idx="68">
                  <c:v>44720</c:v>
                </c:pt>
                <c:pt idx="69">
                  <c:v>44721</c:v>
                </c:pt>
                <c:pt idx="70">
                  <c:v>44722</c:v>
                </c:pt>
                <c:pt idx="71">
                  <c:v>44723</c:v>
                </c:pt>
                <c:pt idx="72">
                  <c:v>44724</c:v>
                </c:pt>
                <c:pt idx="73">
                  <c:v>44725</c:v>
                </c:pt>
                <c:pt idx="74">
                  <c:v>44726</c:v>
                </c:pt>
                <c:pt idx="75">
                  <c:v>44727</c:v>
                </c:pt>
                <c:pt idx="76">
                  <c:v>44728</c:v>
                </c:pt>
                <c:pt idx="77">
                  <c:v>44729</c:v>
                </c:pt>
                <c:pt idx="78">
                  <c:v>44730</c:v>
                </c:pt>
                <c:pt idx="79">
                  <c:v>44731</c:v>
                </c:pt>
                <c:pt idx="80">
                  <c:v>44732</c:v>
                </c:pt>
                <c:pt idx="81">
                  <c:v>44733</c:v>
                </c:pt>
                <c:pt idx="82">
                  <c:v>44734</c:v>
                </c:pt>
                <c:pt idx="83">
                  <c:v>44735</c:v>
                </c:pt>
                <c:pt idx="84">
                  <c:v>44736</c:v>
                </c:pt>
                <c:pt idx="85">
                  <c:v>44737</c:v>
                </c:pt>
                <c:pt idx="86">
                  <c:v>44738</c:v>
                </c:pt>
                <c:pt idx="87">
                  <c:v>44739</c:v>
                </c:pt>
                <c:pt idx="88">
                  <c:v>44740</c:v>
                </c:pt>
                <c:pt idx="89">
                  <c:v>44741</c:v>
                </c:pt>
                <c:pt idx="90">
                  <c:v>44742</c:v>
                </c:pt>
                <c:pt idx="91">
                  <c:v>44743</c:v>
                </c:pt>
                <c:pt idx="92">
                  <c:v>44744</c:v>
                </c:pt>
                <c:pt idx="93">
                  <c:v>44745</c:v>
                </c:pt>
                <c:pt idx="94">
                  <c:v>44746</c:v>
                </c:pt>
                <c:pt idx="95">
                  <c:v>44747</c:v>
                </c:pt>
                <c:pt idx="96">
                  <c:v>44748</c:v>
                </c:pt>
                <c:pt idx="97">
                  <c:v>44749</c:v>
                </c:pt>
                <c:pt idx="98">
                  <c:v>44750</c:v>
                </c:pt>
                <c:pt idx="99">
                  <c:v>44751</c:v>
                </c:pt>
                <c:pt idx="100">
                  <c:v>44752</c:v>
                </c:pt>
                <c:pt idx="101">
                  <c:v>44753</c:v>
                </c:pt>
                <c:pt idx="102">
                  <c:v>44754</c:v>
                </c:pt>
                <c:pt idx="103">
                  <c:v>44755</c:v>
                </c:pt>
                <c:pt idx="104">
                  <c:v>44756</c:v>
                </c:pt>
                <c:pt idx="105">
                  <c:v>44757</c:v>
                </c:pt>
                <c:pt idx="106">
                  <c:v>44758</c:v>
                </c:pt>
                <c:pt idx="107">
                  <c:v>44759</c:v>
                </c:pt>
                <c:pt idx="108">
                  <c:v>44760</c:v>
                </c:pt>
                <c:pt idx="109">
                  <c:v>44761</c:v>
                </c:pt>
                <c:pt idx="110">
                  <c:v>44762</c:v>
                </c:pt>
                <c:pt idx="111">
                  <c:v>44763</c:v>
                </c:pt>
                <c:pt idx="112">
                  <c:v>44764</c:v>
                </c:pt>
                <c:pt idx="113">
                  <c:v>44765</c:v>
                </c:pt>
                <c:pt idx="114">
                  <c:v>44766</c:v>
                </c:pt>
                <c:pt idx="115">
                  <c:v>44767</c:v>
                </c:pt>
                <c:pt idx="116">
                  <c:v>44768</c:v>
                </c:pt>
                <c:pt idx="117">
                  <c:v>44769</c:v>
                </c:pt>
                <c:pt idx="118">
                  <c:v>44770</c:v>
                </c:pt>
                <c:pt idx="119">
                  <c:v>44771</c:v>
                </c:pt>
                <c:pt idx="120">
                  <c:v>44772</c:v>
                </c:pt>
                <c:pt idx="121">
                  <c:v>44773</c:v>
                </c:pt>
                <c:pt idx="122">
                  <c:v>44774</c:v>
                </c:pt>
                <c:pt idx="123">
                  <c:v>44775</c:v>
                </c:pt>
                <c:pt idx="124">
                  <c:v>44776</c:v>
                </c:pt>
                <c:pt idx="125">
                  <c:v>44777</c:v>
                </c:pt>
                <c:pt idx="126">
                  <c:v>44778</c:v>
                </c:pt>
                <c:pt idx="127">
                  <c:v>44779</c:v>
                </c:pt>
                <c:pt idx="128">
                  <c:v>44780</c:v>
                </c:pt>
                <c:pt idx="129">
                  <c:v>44781</c:v>
                </c:pt>
                <c:pt idx="130">
                  <c:v>44782</c:v>
                </c:pt>
                <c:pt idx="131">
                  <c:v>44783</c:v>
                </c:pt>
                <c:pt idx="132">
                  <c:v>44784</c:v>
                </c:pt>
                <c:pt idx="133">
                  <c:v>44785</c:v>
                </c:pt>
                <c:pt idx="134">
                  <c:v>44786</c:v>
                </c:pt>
                <c:pt idx="135">
                  <c:v>44787</c:v>
                </c:pt>
                <c:pt idx="136">
                  <c:v>44788</c:v>
                </c:pt>
                <c:pt idx="137">
                  <c:v>44789</c:v>
                </c:pt>
                <c:pt idx="138">
                  <c:v>44790</c:v>
                </c:pt>
                <c:pt idx="139">
                  <c:v>44791</c:v>
                </c:pt>
                <c:pt idx="140">
                  <c:v>44792</c:v>
                </c:pt>
                <c:pt idx="141">
                  <c:v>44793</c:v>
                </c:pt>
                <c:pt idx="142">
                  <c:v>44794</c:v>
                </c:pt>
                <c:pt idx="143">
                  <c:v>44795</c:v>
                </c:pt>
                <c:pt idx="144">
                  <c:v>44796</c:v>
                </c:pt>
                <c:pt idx="145">
                  <c:v>44797</c:v>
                </c:pt>
                <c:pt idx="146">
                  <c:v>44798</c:v>
                </c:pt>
                <c:pt idx="147">
                  <c:v>44799</c:v>
                </c:pt>
                <c:pt idx="148">
                  <c:v>44800</c:v>
                </c:pt>
                <c:pt idx="149">
                  <c:v>44801</c:v>
                </c:pt>
                <c:pt idx="150">
                  <c:v>44802</c:v>
                </c:pt>
                <c:pt idx="151">
                  <c:v>44803</c:v>
                </c:pt>
                <c:pt idx="152">
                  <c:v>44804</c:v>
                </c:pt>
                <c:pt idx="153">
                  <c:v>44805</c:v>
                </c:pt>
                <c:pt idx="154">
                  <c:v>44806</c:v>
                </c:pt>
                <c:pt idx="155">
                  <c:v>44807</c:v>
                </c:pt>
                <c:pt idx="156">
                  <c:v>44808</c:v>
                </c:pt>
                <c:pt idx="157">
                  <c:v>44809</c:v>
                </c:pt>
                <c:pt idx="158">
                  <c:v>44810</c:v>
                </c:pt>
                <c:pt idx="159">
                  <c:v>44811</c:v>
                </c:pt>
                <c:pt idx="160">
                  <c:v>44812</c:v>
                </c:pt>
                <c:pt idx="161">
                  <c:v>44813</c:v>
                </c:pt>
                <c:pt idx="162">
                  <c:v>44814</c:v>
                </c:pt>
                <c:pt idx="163">
                  <c:v>44815</c:v>
                </c:pt>
                <c:pt idx="164">
                  <c:v>44816</c:v>
                </c:pt>
                <c:pt idx="165">
                  <c:v>44817</c:v>
                </c:pt>
                <c:pt idx="166">
                  <c:v>44818</c:v>
                </c:pt>
                <c:pt idx="167">
                  <c:v>44819</c:v>
                </c:pt>
                <c:pt idx="168">
                  <c:v>44820</c:v>
                </c:pt>
                <c:pt idx="169">
                  <c:v>44821</c:v>
                </c:pt>
                <c:pt idx="170">
                  <c:v>44822</c:v>
                </c:pt>
                <c:pt idx="171">
                  <c:v>44823</c:v>
                </c:pt>
                <c:pt idx="172">
                  <c:v>44824</c:v>
                </c:pt>
                <c:pt idx="173">
                  <c:v>44825</c:v>
                </c:pt>
                <c:pt idx="174">
                  <c:v>44826</c:v>
                </c:pt>
                <c:pt idx="175">
                  <c:v>44827</c:v>
                </c:pt>
                <c:pt idx="176">
                  <c:v>44828</c:v>
                </c:pt>
                <c:pt idx="177">
                  <c:v>44829</c:v>
                </c:pt>
                <c:pt idx="178">
                  <c:v>44830</c:v>
                </c:pt>
                <c:pt idx="179">
                  <c:v>44831</c:v>
                </c:pt>
                <c:pt idx="180">
                  <c:v>44832</c:v>
                </c:pt>
                <c:pt idx="181">
                  <c:v>44833</c:v>
                </c:pt>
                <c:pt idx="182">
                  <c:v>44834</c:v>
                </c:pt>
                <c:pt idx="183">
                  <c:v>44835</c:v>
                </c:pt>
                <c:pt idx="184">
                  <c:v>44836</c:v>
                </c:pt>
                <c:pt idx="185">
                  <c:v>44837</c:v>
                </c:pt>
                <c:pt idx="186">
                  <c:v>44838</c:v>
                </c:pt>
                <c:pt idx="187">
                  <c:v>44839</c:v>
                </c:pt>
                <c:pt idx="188">
                  <c:v>44840</c:v>
                </c:pt>
                <c:pt idx="189">
                  <c:v>44841</c:v>
                </c:pt>
                <c:pt idx="190">
                  <c:v>44842</c:v>
                </c:pt>
                <c:pt idx="191">
                  <c:v>44843</c:v>
                </c:pt>
                <c:pt idx="192">
                  <c:v>44844</c:v>
                </c:pt>
                <c:pt idx="193">
                  <c:v>44845</c:v>
                </c:pt>
                <c:pt idx="194">
                  <c:v>44846</c:v>
                </c:pt>
                <c:pt idx="195">
                  <c:v>44847</c:v>
                </c:pt>
                <c:pt idx="196">
                  <c:v>44848</c:v>
                </c:pt>
                <c:pt idx="197">
                  <c:v>44849</c:v>
                </c:pt>
                <c:pt idx="198">
                  <c:v>44850</c:v>
                </c:pt>
                <c:pt idx="199">
                  <c:v>44851</c:v>
                </c:pt>
                <c:pt idx="200">
                  <c:v>44852</c:v>
                </c:pt>
                <c:pt idx="201">
                  <c:v>44853</c:v>
                </c:pt>
                <c:pt idx="202">
                  <c:v>44854</c:v>
                </c:pt>
                <c:pt idx="203">
                  <c:v>44855</c:v>
                </c:pt>
                <c:pt idx="204">
                  <c:v>44856</c:v>
                </c:pt>
                <c:pt idx="205">
                  <c:v>44857</c:v>
                </c:pt>
                <c:pt idx="206">
                  <c:v>44858</c:v>
                </c:pt>
                <c:pt idx="207">
                  <c:v>44859</c:v>
                </c:pt>
                <c:pt idx="208">
                  <c:v>44860</c:v>
                </c:pt>
                <c:pt idx="209">
                  <c:v>44861</c:v>
                </c:pt>
                <c:pt idx="210">
                  <c:v>44862</c:v>
                </c:pt>
                <c:pt idx="211">
                  <c:v>44863</c:v>
                </c:pt>
                <c:pt idx="212">
                  <c:v>44864</c:v>
                </c:pt>
                <c:pt idx="213">
                  <c:v>44865</c:v>
                </c:pt>
                <c:pt idx="214">
                  <c:v>44866</c:v>
                </c:pt>
                <c:pt idx="215">
                  <c:v>44867</c:v>
                </c:pt>
                <c:pt idx="216">
                  <c:v>44868</c:v>
                </c:pt>
                <c:pt idx="217">
                  <c:v>44869</c:v>
                </c:pt>
                <c:pt idx="218">
                  <c:v>44870</c:v>
                </c:pt>
                <c:pt idx="219">
                  <c:v>44871</c:v>
                </c:pt>
                <c:pt idx="220">
                  <c:v>44872</c:v>
                </c:pt>
                <c:pt idx="221">
                  <c:v>44873</c:v>
                </c:pt>
                <c:pt idx="222">
                  <c:v>44874</c:v>
                </c:pt>
                <c:pt idx="223">
                  <c:v>44875</c:v>
                </c:pt>
                <c:pt idx="224">
                  <c:v>44876</c:v>
                </c:pt>
                <c:pt idx="225">
                  <c:v>44877</c:v>
                </c:pt>
                <c:pt idx="226">
                  <c:v>44878</c:v>
                </c:pt>
                <c:pt idx="227">
                  <c:v>44879</c:v>
                </c:pt>
                <c:pt idx="228">
                  <c:v>44880</c:v>
                </c:pt>
                <c:pt idx="229">
                  <c:v>44881</c:v>
                </c:pt>
                <c:pt idx="230">
                  <c:v>44882</c:v>
                </c:pt>
                <c:pt idx="231">
                  <c:v>44883</c:v>
                </c:pt>
                <c:pt idx="232">
                  <c:v>44884</c:v>
                </c:pt>
                <c:pt idx="233">
                  <c:v>44885</c:v>
                </c:pt>
                <c:pt idx="234">
                  <c:v>44886</c:v>
                </c:pt>
                <c:pt idx="235">
                  <c:v>44887</c:v>
                </c:pt>
                <c:pt idx="236">
                  <c:v>44888</c:v>
                </c:pt>
                <c:pt idx="237">
                  <c:v>44889</c:v>
                </c:pt>
                <c:pt idx="238">
                  <c:v>44890</c:v>
                </c:pt>
                <c:pt idx="239">
                  <c:v>44891</c:v>
                </c:pt>
                <c:pt idx="240">
                  <c:v>44892</c:v>
                </c:pt>
                <c:pt idx="241">
                  <c:v>44893</c:v>
                </c:pt>
                <c:pt idx="242">
                  <c:v>44894</c:v>
                </c:pt>
                <c:pt idx="243">
                  <c:v>44895</c:v>
                </c:pt>
                <c:pt idx="244">
                  <c:v>44896</c:v>
                </c:pt>
                <c:pt idx="245">
                  <c:v>44897</c:v>
                </c:pt>
                <c:pt idx="246">
                  <c:v>44898</c:v>
                </c:pt>
                <c:pt idx="247">
                  <c:v>44899</c:v>
                </c:pt>
                <c:pt idx="248">
                  <c:v>44900</c:v>
                </c:pt>
                <c:pt idx="249">
                  <c:v>44901</c:v>
                </c:pt>
                <c:pt idx="250">
                  <c:v>44902</c:v>
                </c:pt>
                <c:pt idx="251">
                  <c:v>44903</c:v>
                </c:pt>
                <c:pt idx="252">
                  <c:v>44904</c:v>
                </c:pt>
                <c:pt idx="253">
                  <c:v>44905</c:v>
                </c:pt>
                <c:pt idx="254">
                  <c:v>44906</c:v>
                </c:pt>
                <c:pt idx="255">
                  <c:v>44907</c:v>
                </c:pt>
                <c:pt idx="256">
                  <c:v>44908</c:v>
                </c:pt>
                <c:pt idx="257">
                  <c:v>44909</c:v>
                </c:pt>
                <c:pt idx="258">
                  <c:v>44910</c:v>
                </c:pt>
                <c:pt idx="259">
                  <c:v>44911</c:v>
                </c:pt>
                <c:pt idx="260">
                  <c:v>44912</c:v>
                </c:pt>
                <c:pt idx="261">
                  <c:v>44913</c:v>
                </c:pt>
                <c:pt idx="262">
                  <c:v>44914</c:v>
                </c:pt>
                <c:pt idx="263">
                  <c:v>44915</c:v>
                </c:pt>
                <c:pt idx="264">
                  <c:v>44916</c:v>
                </c:pt>
                <c:pt idx="265">
                  <c:v>44917</c:v>
                </c:pt>
                <c:pt idx="266">
                  <c:v>44918</c:v>
                </c:pt>
                <c:pt idx="267">
                  <c:v>44919</c:v>
                </c:pt>
                <c:pt idx="268">
                  <c:v>44920</c:v>
                </c:pt>
                <c:pt idx="269">
                  <c:v>44921</c:v>
                </c:pt>
                <c:pt idx="270">
                  <c:v>44922</c:v>
                </c:pt>
                <c:pt idx="271">
                  <c:v>44923</c:v>
                </c:pt>
                <c:pt idx="272">
                  <c:v>44924</c:v>
                </c:pt>
                <c:pt idx="273">
                  <c:v>44925</c:v>
                </c:pt>
                <c:pt idx="274">
                  <c:v>44926</c:v>
                </c:pt>
                <c:pt idx="275">
                  <c:v>44927</c:v>
                </c:pt>
                <c:pt idx="276">
                  <c:v>44928</c:v>
                </c:pt>
                <c:pt idx="277">
                  <c:v>44929</c:v>
                </c:pt>
                <c:pt idx="278">
                  <c:v>44930</c:v>
                </c:pt>
                <c:pt idx="279">
                  <c:v>44931</c:v>
                </c:pt>
                <c:pt idx="280">
                  <c:v>44932</c:v>
                </c:pt>
                <c:pt idx="281">
                  <c:v>44933</c:v>
                </c:pt>
                <c:pt idx="282">
                  <c:v>44934</c:v>
                </c:pt>
                <c:pt idx="283">
                  <c:v>44935</c:v>
                </c:pt>
                <c:pt idx="284">
                  <c:v>44936</c:v>
                </c:pt>
                <c:pt idx="285">
                  <c:v>44937</c:v>
                </c:pt>
                <c:pt idx="286">
                  <c:v>44938</c:v>
                </c:pt>
                <c:pt idx="287">
                  <c:v>44939</c:v>
                </c:pt>
                <c:pt idx="288">
                  <c:v>44940</c:v>
                </c:pt>
                <c:pt idx="289">
                  <c:v>44941</c:v>
                </c:pt>
                <c:pt idx="290">
                  <c:v>44942</c:v>
                </c:pt>
                <c:pt idx="291">
                  <c:v>44943</c:v>
                </c:pt>
                <c:pt idx="292">
                  <c:v>44944</c:v>
                </c:pt>
                <c:pt idx="293">
                  <c:v>44945</c:v>
                </c:pt>
                <c:pt idx="294">
                  <c:v>44946</c:v>
                </c:pt>
                <c:pt idx="295">
                  <c:v>44947</c:v>
                </c:pt>
                <c:pt idx="296">
                  <c:v>44948</c:v>
                </c:pt>
                <c:pt idx="297">
                  <c:v>44949</c:v>
                </c:pt>
                <c:pt idx="298">
                  <c:v>44950</c:v>
                </c:pt>
                <c:pt idx="299">
                  <c:v>44951</c:v>
                </c:pt>
                <c:pt idx="300">
                  <c:v>44952</c:v>
                </c:pt>
                <c:pt idx="301">
                  <c:v>44953</c:v>
                </c:pt>
                <c:pt idx="302">
                  <c:v>44954</c:v>
                </c:pt>
                <c:pt idx="303">
                  <c:v>44955</c:v>
                </c:pt>
                <c:pt idx="304">
                  <c:v>44956</c:v>
                </c:pt>
                <c:pt idx="305">
                  <c:v>44957</c:v>
                </c:pt>
                <c:pt idx="306">
                  <c:v>44958</c:v>
                </c:pt>
                <c:pt idx="307">
                  <c:v>44959</c:v>
                </c:pt>
                <c:pt idx="308">
                  <c:v>44960</c:v>
                </c:pt>
                <c:pt idx="309">
                  <c:v>44961</c:v>
                </c:pt>
                <c:pt idx="310">
                  <c:v>44962</c:v>
                </c:pt>
                <c:pt idx="311">
                  <c:v>44963</c:v>
                </c:pt>
                <c:pt idx="312">
                  <c:v>44964</c:v>
                </c:pt>
                <c:pt idx="313">
                  <c:v>44965</c:v>
                </c:pt>
                <c:pt idx="314">
                  <c:v>44966</c:v>
                </c:pt>
                <c:pt idx="315">
                  <c:v>44967</c:v>
                </c:pt>
                <c:pt idx="316">
                  <c:v>44968</c:v>
                </c:pt>
                <c:pt idx="317">
                  <c:v>44969</c:v>
                </c:pt>
                <c:pt idx="318">
                  <c:v>44970</c:v>
                </c:pt>
                <c:pt idx="319">
                  <c:v>44971</c:v>
                </c:pt>
                <c:pt idx="320">
                  <c:v>44972</c:v>
                </c:pt>
                <c:pt idx="321">
                  <c:v>44973</c:v>
                </c:pt>
                <c:pt idx="322">
                  <c:v>44974</c:v>
                </c:pt>
                <c:pt idx="323">
                  <c:v>44975</c:v>
                </c:pt>
                <c:pt idx="324">
                  <c:v>44976</c:v>
                </c:pt>
                <c:pt idx="325">
                  <c:v>44977</c:v>
                </c:pt>
                <c:pt idx="326">
                  <c:v>44978</c:v>
                </c:pt>
                <c:pt idx="327">
                  <c:v>44979</c:v>
                </c:pt>
                <c:pt idx="328">
                  <c:v>44980</c:v>
                </c:pt>
                <c:pt idx="329">
                  <c:v>44981</c:v>
                </c:pt>
                <c:pt idx="330">
                  <c:v>44982</c:v>
                </c:pt>
                <c:pt idx="331">
                  <c:v>44983</c:v>
                </c:pt>
                <c:pt idx="332">
                  <c:v>44984</c:v>
                </c:pt>
                <c:pt idx="333">
                  <c:v>44985</c:v>
                </c:pt>
                <c:pt idx="334">
                  <c:v>44986</c:v>
                </c:pt>
                <c:pt idx="335">
                  <c:v>44987</c:v>
                </c:pt>
                <c:pt idx="336">
                  <c:v>44988</c:v>
                </c:pt>
                <c:pt idx="337">
                  <c:v>44989</c:v>
                </c:pt>
                <c:pt idx="338">
                  <c:v>44990</c:v>
                </c:pt>
                <c:pt idx="339">
                  <c:v>44991</c:v>
                </c:pt>
                <c:pt idx="340">
                  <c:v>44992</c:v>
                </c:pt>
                <c:pt idx="341">
                  <c:v>44993</c:v>
                </c:pt>
                <c:pt idx="342">
                  <c:v>44994</c:v>
                </c:pt>
                <c:pt idx="343">
                  <c:v>44995</c:v>
                </c:pt>
                <c:pt idx="344">
                  <c:v>44996</c:v>
                </c:pt>
                <c:pt idx="345">
                  <c:v>44997</c:v>
                </c:pt>
                <c:pt idx="346">
                  <c:v>44998</c:v>
                </c:pt>
                <c:pt idx="347">
                  <c:v>44999</c:v>
                </c:pt>
                <c:pt idx="348">
                  <c:v>45000</c:v>
                </c:pt>
                <c:pt idx="349">
                  <c:v>45001</c:v>
                </c:pt>
                <c:pt idx="350">
                  <c:v>45002</c:v>
                </c:pt>
                <c:pt idx="351">
                  <c:v>45003</c:v>
                </c:pt>
                <c:pt idx="352">
                  <c:v>45004</c:v>
                </c:pt>
                <c:pt idx="353">
                  <c:v>45005</c:v>
                </c:pt>
                <c:pt idx="354">
                  <c:v>45006</c:v>
                </c:pt>
                <c:pt idx="355">
                  <c:v>45007</c:v>
                </c:pt>
                <c:pt idx="356">
                  <c:v>45008</c:v>
                </c:pt>
                <c:pt idx="357">
                  <c:v>45009</c:v>
                </c:pt>
                <c:pt idx="358">
                  <c:v>45010</c:v>
                </c:pt>
                <c:pt idx="359">
                  <c:v>45011</c:v>
                </c:pt>
                <c:pt idx="360">
                  <c:v>45012</c:v>
                </c:pt>
                <c:pt idx="361">
                  <c:v>45013</c:v>
                </c:pt>
                <c:pt idx="362">
                  <c:v>45014</c:v>
                </c:pt>
                <c:pt idx="363">
                  <c:v>45015</c:v>
                </c:pt>
                <c:pt idx="364">
                  <c:v>45016</c:v>
                </c:pt>
              </c:numCache>
            </c:numRef>
          </c:cat>
          <c:val>
            <c:numRef>
              <c:f>Sheet1!$D$2:$D$366</c:f>
              <c:numCache>
                <c:formatCode>0</c:formatCode>
                <c:ptCount val="365"/>
                <c:pt idx="0">
                  <c:v>262.83999999999997</c:v>
                </c:pt>
                <c:pt idx="1">
                  <c:v>260.81</c:v>
                </c:pt>
                <c:pt idx="2">
                  <c:v>263.2</c:v>
                </c:pt>
                <c:pt idx="3">
                  <c:v>266.08</c:v>
                </c:pt>
                <c:pt idx="4">
                  <c:v>259.70999999999998</c:v>
                </c:pt>
                <c:pt idx="5">
                  <c:v>264.13</c:v>
                </c:pt>
                <c:pt idx="6">
                  <c:v>266.06</c:v>
                </c:pt>
                <c:pt idx="7">
                  <c:v>259.62</c:v>
                </c:pt>
                <c:pt idx="8">
                  <c:v>255.11</c:v>
                </c:pt>
                <c:pt idx="9">
                  <c:v>247.34</c:v>
                </c:pt>
                <c:pt idx="10">
                  <c:v>253.09</c:v>
                </c:pt>
                <c:pt idx="11">
                  <c:v>258.56</c:v>
                </c:pt>
                <c:pt idx="12">
                  <c:v>253.26</c:v>
                </c:pt>
                <c:pt idx="13">
                  <c:v>246.29</c:v>
                </c:pt>
                <c:pt idx="14">
                  <c:v>252.67</c:v>
                </c:pt>
                <c:pt idx="15">
                  <c:v>256.39</c:v>
                </c:pt>
                <c:pt idx="16">
                  <c:v>259.45999999999998</c:v>
                </c:pt>
                <c:pt idx="17">
                  <c:v>265.91000000000003</c:v>
                </c:pt>
                <c:pt idx="18">
                  <c:v>261.10000000000002</c:v>
                </c:pt>
                <c:pt idx="19">
                  <c:v>251.58</c:v>
                </c:pt>
                <c:pt idx="20">
                  <c:v>247.77</c:v>
                </c:pt>
                <c:pt idx="21">
                  <c:v>260.98</c:v>
                </c:pt>
                <c:pt idx="22">
                  <c:v>251.36</c:v>
                </c:pt>
                <c:pt idx="23">
                  <c:v>264.41000000000003</c:v>
                </c:pt>
                <c:pt idx="24">
                  <c:v>264.35000000000002</c:v>
                </c:pt>
                <c:pt idx="25">
                  <c:v>274.24</c:v>
                </c:pt>
                <c:pt idx="26">
                  <c:v>274.64</c:v>
                </c:pt>
                <c:pt idx="27">
                  <c:v>274.14999999999998</c:v>
                </c:pt>
                <c:pt idx="28">
                  <c:v>281.32</c:v>
                </c:pt>
                <c:pt idx="29">
                  <c:v>274.01</c:v>
                </c:pt>
                <c:pt idx="30">
                  <c:v>274.27999999999997</c:v>
                </c:pt>
                <c:pt idx="31">
                  <c:v>269.38</c:v>
                </c:pt>
                <c:pt idx="32">
                  <c:v>268.91000000000003</c:v>
                </c:pt>
                <c:pt idx="33">
                  <c:v>248.32</c:v>
                </c:pt>
                <c:pt idx="34">
                  <c:v>257.31</c:v>
                </c:pt>
                <c:pt idx="35">
                  <c:v>266.69</c:v>
                </c:pt>
                <c:pt idx="36">
                  <c:v>268.45</c:v>
                </c:pt>
                <c:pt idx="37">
                  <c:v>259.58</c:v>
                </c:pt>
                <c:pt idx="38">
                  <c:v>254.85</c:v>
                </c:pt>
                <c:pt idx="39">
                  <c:v>252.95</c:v>
                </c:pt>
                <c:pt idx="40">
                  <c:v>200.06</c:v>
                </c:pt>
                <c:pt idx="41">
                  <c:v>221.04</c:v>
                </c:pt>
                <c:pt idx="42">
                  <c:v>250.31</c:v>
                </c:pt>
                <c:pt idx="43">
                  <c:v>274.42</c:v>
                </c:pt>
                <c:pt idx="44">
                  <c:v>260.83</c:v>
                </c:pt>
                <c:pt idx="45">
                  <c:v>248.97</c:v>
                </c:pt>
                <c:pt idx="46">
                  <c:v>249.94</c:v>
                </c:pt>
                <c:pt idx="47">
                  <c:v>233.09</c:v>
                </c:pt>
                <c:pt idx="48">
                  <c:v>236.07</c:v>
                </c:pt>
                <c:pt idx="49">
                  <c:v>240.44</c:v>
                </c:pt>
                <c:pt idx="50">
                  <c:v>242.91</c:v>
                </c:pt>
                <c:pt idx="51">
                  <c:v>271.83999999999997</c:v>
                </c:pt>
                <c:pt idx="52">
                  <c:v>248.15</c:v>
                </c:pt>
                <c:pt idx="53">
                  <c:v>269.79000000000002</c:v>
                </c:pt>
                <c:pt idx="54">
                  <c:v>273.32</c:v>
                </c:pt>
                <c:pt idx="55">
                  <c:v>277.08</c:v>
                </c:pt>
                <c:pt idx="56">
                  <c:v>282.14999999999998</c:v>
                </c:pt>
                <c:pt idx="57">
                  <c:v>270.48</c:v>
                </c:pt>
                <c:pt idx="58">
                  <c:v>277.91000000000003</c:v>
                </c:pt>
                <c:pt idx="59">
                  <c:v>281.39</c:v>
                </c:pt>
                <c:pt idx="60">
                  <c:v>268.5</c:v>
                </c:pt>
                <c:pt idx="61">
                  <c:v>279.43</c:v>
                </c:pt>
                <c:pt idx="62">
                  <c:v>277.22000000000003</c:v>
                </c:pt>
                <c:pt idx="63">
                  <c:v>281.17</c:v>
                </c:pt>
                <c:pt idx="64">
                  <c:v>283.74</c:v>
                </c:pt>
                <c:pt idx="65">
                  <c:v>305.74</c:v>
                </c:pt>
                <c:pt idx="66">
                  <c:v>253.54</c:v>
                </c:pt>
                <c:pt idx="67">
                  <c:v>265.61</c:v>
                </c:pt>
                <c:pt idx="68">
                  <c:v>273.36</c:v>
                </c:pt>
                <c:pt idx="69">
                  <c:v>284.08</c:v>
                </c:pt>
                <c:pt idx="70">
                  <c:v>272.91000000000003</c:v>
                </c:pt>
                <c:pt idx="71">
                  <c:v>277.01</c:v>
                </c:pt>
                <c:pt idx="72">
                  <c:v>272.58999999999997</c:v>
                </c:pt>
                <c:pt idx="73">
                  <c:v>249.07</c:v>
                </c:pt>
                <c:pt idx="74">
                  <c:v>263.02999999999997</c:v>
                </c:pt>
                <c:pt idx="75">
                  <c:v>253.54</c:v>
                </c:pt>
                <c:pt idx="76">
                  <c:v>261.10000000000002</c:v>
                </c:pt>
                <c:pt idx="77">
                  <c:v>259.60000000000002</c:v>
                </c:pt>
                <c:pt idx="78">
                  <c:v>224.77</c:v>
                </c:pt>
                <c:pt idx="79">
                  <c:v>252.06</c:v>
                </c:pt>
                <c:pt idx="80">
                  <c:v>245.07</c:v>
                </c:pt>
                <c:pt idx="81">
                  <c:v>209.49</c:v>
                </c:pt>
                <c:pt idx="82">
                  <c:v>209.49</c:v>
                </c:pt>
                <c:pt idx="83">
                  <c:v>264.91000000000003</c:v>
                </c:pt>
                <c:pt idx="84">
                  <c:v>270.13</c:v>
                </c:pt>
                <c:pt idx="85">
                  <c:v>249.28</c:v>
                </c:pt>
                <c:pt idx="86">
                  <c:v>259.87</c:v>
                </c:pt>
                <c:pt idx="87">
                  <c:v>237.04</c:v>
                </c:pt>
                <c:pt idx="88">
                  <c:v>241.22</c:v>
                </c:pt>
                <c:pt idx="89">
                  <c:v>250.93</c:v>
                </c:pt>
                <c:pt idx="90">
                  <c:v>236.46</c:v>
                </c:pt>
                <c:pt idx="91">
                  <c:v>205.29</c:v>
                </c:pt>
                <c:pt idx="92">
                  <c:v>194.4</c:v>
                </c:pt>
                <c:pt idx="93">
                  <c:v>198.01</c:v>
                </c:pt>
                <c:pt idx="94">
                  <c:v>210.58</c:v>
                </c:pt>
                <c:pt idx="95">
                  <c:v>220.6</c:v>
                </c:pt>
                <c:pt idx="96">
                  <c:v>209.82</c:v>
                </c:pt>
                <c:pt idx="97">
                  <c:v>200.61</c:v>
                </c:pt>
                <c:pt idx="98">
                  <c:v>197.95</c:v>
                </c:pt>
                <c:pt idx="99">
                  <c:v>195.62</c:v>
                </c:pt>
                <c:pt idx="100">
                  <c:v>183.22</c:v>
                </c:pt>
                <c:pt idx="101">
                  <c:v>190.6</c:v>
                </c:pt>
                <c:pt idx="102">
                  <c:v>208.05</c:v>
                </c:pt>
                <c:pt idx="103">
                  <c:v>199.68</c:v>
                </c:pt>
                <c:pt idx="104">
                  <c:v>206.38</c:v>
                </c:pt>
                <c:pt idx="105">
                  <c:v>198.95</c:v>
                </c:pt>
                <c:pt idx="106">
                  <c:v>220.51</c:v>
                </c:pt>
                <c:pt idx="107">
                  <c:v>205.12</c:v>
                </c:pt>
                <c:pt idx="108">
                  <c:v>195.37</c:v>
                </c:pt>
                <c:pt idx="109">
                  <c:v>225.7</c:v>
                </c:pt>
                <c:pt idx="110">
                  <c:v>258.2</c:v>
                </c:pt>
                <c:pt idx="111">
                  <c:v>220.26</c:v>
                </c:pt>
                <c:pt idx="112">
                  <c:v>188.55</c:v>
                </c:pt>
                <c:pt idx="113">
                  <c:v>181.61</c:v>
                </c:pt>
                <c:pt idx="114">
                  <c:v>208.28</c:v>
                </c:pt>
                <c:pt idx="115">
                  <c:v>221.44</c:v>
                </c:pt>
                <c:pt idx="116">
                  <c:v>156.22999999999999</c:v>
                </c:pt>
                <c:pt idx="117">
                  <c:v>193.58</c:v>
                </c:pt>
                <c:pt idx="118">
                  <c:v>220.75</c:v>
                </c:pt>
                <c:pt idx="119">
                  <c:v>244.53</c:v>
                </c:pt>
                <c:pt idx="120">
                  <c:v>240.45</c:v>
                </c:pt>
                <c:pt idx="121">
                  <c:v>249.11</c:v>
                </c:pt>
                <c:pt idx="122">
                  <c:v>218.73</c:v>
                </c:pt>
                <c:pt idx="123">
                  <c:v>237.08</c:v>
                </c:pt>
                <c:pt idx="124">
                  <c:v>226.46</c:v>
                </c:pt>
                <c:pt idx="125">
                  <c:v>195.94</c:v>
                </c:pt>
                <c:pt idx="126">
                  <c:v>204.45</c:v>
                </c:pt>
                <c:pt idx="127">
                  <c:v>220.52</c:v>
                </c:pt>
                <c:pt idx="128">
                  <c:v>202.61</c:v>
                </c:pt>
                <c:pt idx="129">
                  <c:v>192.42</c:v>
                </c:pt>
                <c:pt idx="130">
                  <c:v>231.38</c:v>
                </c:pt>
                <c:pt idx="131">
                  <c:v>248.57</c:v>
                </c:pt>
                <c:pt idx="132">
                  <c:v>224.57</c:v>
                </c:pt>
                <c:pt idx="133">
                  <c:v>223.05</c:v>
                </c:pt>
                <c:pt idx="134">
                  <c:v>193.05</c:v>
                </c:pt>
                <c:pt idx="135">
                  <c:v>208.64</c:v>
                </c:pt>
                <c:pt idx="136">
                  <c:v>196.62</c:v>
                </c:pt>
                <c:pt idx="137">
                  <c:v>237.1</c:v>
                </c:pt>
                <c:pt idx="138">
                  <c:v>214.07</c:v>
                </c:pt>
                <c:pt idx="139">
                  <c:v>232.34</c:v>
                </c:pt>
                <c:pt idx="140">
                  <c:v>238.49</c:v>
                </c:pt>
                <c:pt idx="141">
                  <c:v>218.26</c:v>
                </c:pt>
                <c:pt idx="142">
                  <c:v>234.9</c:v>
                </c:pt>
                <c:pt idx="143">
                  <c:v>229.42</c:v>
                </c:pt>
                <c:pt idx="144">
                  <c:v>228.63</c:v>
                </c:pt>
                <c:pt idx="145">
                  <c:v>213.73</c:v>
                </c:pt>
                <c:pt idx="146">
                  <c:v>231.83</c:v>
                </c:pt>
                <c:pt idx="147">
                  <c:v>237.22</c:v>
                </c:pt>
                <c:pt idx="148">
                  <c:v>255.42</c:v>
                </c:pt>
                <c:pt idx="149">
                  <c:v>247.45</c:v>
                </c:pt>
                <c:pt idx="150">
                  <c:v>229.41</c:v>
                </c:pt>
                <c:pt idx="151">
                  <c:v>253.05</c:v>
                </c:pt>
                <c:pt idx="152">
                  <c:v>264.92</c:v>
                </c:pt>
                <c:pt idx="153">
                  <c:v>301.08</c:v>
                </c:pt>
                <c:pt idx="154">
                  <c:v>272.54000000000002</c:v>
                </c:pt>
                <c:pt idx="155">
                  <c:v>289.17</c:v>
                </c:pt>
                <c:pt idx="156">
                  <c:v>260.81</c:v>
                </c:pt>
                <c:pt idx="157">
                  <c:v>267.66000000000003</c:v>
                </c:pt>
                <c:pt idx="158">
                  <c:v>270.16000000000003</c:v>
                </c:pt>
                <c:pt idx="159">
                  <c:v>264.08999999999997</c:v>
                </c:pt>
                <c:pt idx="160">
                  <c:v>235.68</c:v>
                </c:pt>
                <c:pt idx="161">
                  <c:v>252.44</c:v>
                </c:pt>
                <c:pt idx="162">
                  <c:v>229.2</c:v>
                </c:pt>
                <c:pt idx="163">
                  <c:v>228.79</c:v>
                </c:pt>
                <c:pt idx="164">
                  <c:v>223.17</c:v>
                </c:pt>
                <c:pt idx="165">
                  <c:v>236.97</c:v>
                </c:pt>
                <c:pt idx="166">
                  <c:v>235.68</c:v>
                </c:pt>
                <c:pt idx="167">
                  <c:v>218.15</c:v>
                </c:pt>
                <c:pt idx="168">
                  <c:v>261.02</c:v>
                </c:pt>
                <c:pt idx="169">
                  <c:v>275.16000000000003</c:v>
                </c:pt>
                <c:pt idx="170">
                  <c:v>282.5</c:v>
                </c:pt>
                <c:pt idx="171">
                  <c:v>264.31</c:v>
                </c:pt>
                <c:pt idx="172">
                  <c:v>261.76</c:v>
                </c:pt>
                <c:pt idx="173">
                  <c:v>265.77999999999997</c:v>
                </c:pt>
                <c:pt idx="174">
                  <c:v>266.27999999999997</c:v>
                </c:pt>
                <c:pt idx="175">
                  <c:v>266.92</c:v>
                </c:pt>
                <c:pt idx="176">
                  <c:v>269.66000000000003</c:v>
                </c:pt>
                <c:pt idx="177">
                  <c:v>275.27999999999997</c:v>
                </c:pt>
                <c:pt idx="178">
                  <c:v>235.38</c:v>
                </c:pt>
                <c:pt idx="179">
                  <c:v>267.54000000000002</c:v>
                </c:pt>
                <c:pt idx="180">
                  <c:v>258.91000000000003</c:v>
                </c:pt>
                <c:pt idx="181">
                  <c:v>253.5</c:v>
                </c:pt>
                <c:pt idx="182">
                  <c:v>242</c:v>
                </c:pt>
                <c:pt idx="183">
                  <c:v>242</c:v>
                </c:pt>
                <c:pt idx="184">
                  <c:v>276.39999999999998</c:v>
                </c:pt>
                <c:pt idx="185">
                  <c:v>288.89</c:v>
                </c:pt>
                <c:pt idx="186">
                  <c:v>261.95999999999998</c:v>
                </c:pt>
                <c:pt idx="187">
                  <c:v>250.32</c:v>
                </c:pt>
                <c:pt idx="188">
                  <c:v>206.53</c:v>
                </c:pt>
                <c:pt idx="189">
                  <c:v>230.42</c:v>
                </c:pt>
                <c:pt idx="190">
                  <c:v>243.91</c:v>
                </c:pt>
                <c:pt idx="191">
                  <c:v>225.63</c:v>
                </c:pt>
                <c:pt idx="192">
                  <c:v>228.04</c:v>
                </c:pt>
                <c:pt idx="193">
                  <c:v>249.13</c:v>
                </c:pt>
                <c:pt idx="194">
                  <c:v>246.39</c:v>
                </c:pt>
                <c:pt idx="195">
                  <c:v>261.36</c:v>
                </c:pt>
                <c:pt idx="196">
                  <c:v>270.60000000000002</c:v>
                </c:pt>
                <c:pt idx="197">
                  <c:v>264.79000000000002</c:v>
                </c:pt>
                <c:pt idx="198">
                  <c:v>262.33</c:v>
                </c:pt>
                <c:pt idx="199">
                  <c:v>266.54000000000002</c:v>
                </c:pt>
                <c:pt idx="200">
                  <c:v>266.49</c:v>
                </c:pt>
                <c:pt idx="201">
                  <c:v>270.91000000000003</c:v>
                </c:pt>
                <c:pt idx="202">
                  <c:v>264.63</c:v>
                </c:pt>
                <c:pt idx="203">
                  <c:v>258.52999999999997</c:v>
                </c:pt>
                <c:pt idx="204">
                  <c:v>276.69</c:v>
                </c:pt>
                <c:pt idx="205">
                  <c:v>288.43</c:v>
                </c:pt>
                <c:pt idx="206">
                  <c:v>281.85000000000002</c:v>
                </c:pt>
                <c:pt idx="207">
                  <c:v>281.85000000000002</c:v>
                </c:pt>
                <c:pt idx="208">
                  <c:v>289.13</c:v>
                </c:pt>
                <c:pt idx="209">
                  <c:v>272.77999999999997</c:v>
                </c:pt>
                <c:pt idx="210">
                  <c:v>260.14999999999998</c:v>
                </c:pt>
                <c:pt idx="211">
                  <c:v>260.8</c:v>
                </c:pt>
                <c:pt idx="212">
                  <c:v>253.87</c:v>
                </c:pt>
                <c:pt idx="213">
                  <c:v>279.77</c:v>
                </c:pt>
                <c:pt idx="214">
                  <c:v>228.97</c:v>
                </c:pt>
                <c:pt idx="215">
                  <c:v>229.79</c:v>
                </c:pt>
                <c:pt idx="216">
                  <c:v>241.17</c:v>
                </c:pt>
                <c:pt idx="217">
                  <c:v>258.10000000000002</c:v>
                </c:pt>
                <c:pt idx="218">
                  <c:v>269.08999999999997</c:v>
                </c:pt>
                <c:pt idx="219">
                  <c:v>238.31</c:v>
                </c:pt>
                <c:pt idx="220">
                  <c:v>260.58</c:v>
                </c:pt>
                <c:pt idx="221">
                  <c:v>244.35</c:v>
                </c:pt>
                <c:pt idx="222">
                  <c:v>249.99</c:v>
                </c:pt>
                <c:pt idx="223">
                  <c:v>248.05</c:v>
                </c:pt>
                <c:pt idx="224">
                  <c:v>215.86</c:v>
                </c:pt>
                <c:pt idx="225">
                  <c:v>222.1</c:v>
                </c:pt>
                <c:pt idx="226">
                  <c:v>234.8</c:v>
                </c:pt>
                <c:pt idx="227">
                  <c:v>231.35</c:v>
                </c:pt>
                <c:pt idx="228">
                  <c:v>241.36</c:v>
                </c:pt>
                <c:pt idx="229">
                  <c:v>264.60000000000002</c:v>
                </c:pt>
                <c:pt idx="230">
                  <c:v>274.55</c:v>
                </c:pt>
                <c:pt idx="231">
                  <c:v>267.73</c:v>
                </c:pt>
                <c:pt idx="232">
                  <c:v>273.06</c:v>
                </c:pt>
                <c:pt idx="233">
                  <c:v>273.06</c:v>
                </c:pt>
                <c:pt idx="234">
                  <c:v>273.06</c:v>
                </c:pt>
                <c:pt idx="235">
                  <c:v>273.06</c:v>
                </c:pt>
                <c:pt idx="236">
                  <c:v>273.06</c:v>
                </c:pt>
                <c:pt idx="237">
                  <c:v>260.69</c:v>
                </c:pt>
                <c:pt idx="238">
                  <c:v>260.69</c:v>
                </c:pt>
                <c:pt idx="239">
                  <c:v>265.82</c:v>
                </c:pt>
                <c:pt idx="240">
                  <c:v>256.02</c:v>
                </c:pt>
                <c:pt idx="241">
                  <c:v>250.17</c:v>
                </c:pt>
                <c:pt idx="242">
                  <c:v>251.01</c:v>
                </c:pt>
                <c:pt idx="243">
                  <c:v>266.08999999999997</c:v>
                </c:pt>
                <c:pt idx="244">
                  <c:v>243.74</c:v>
                </c:pt>
                <c:pt idx="245">
                  <c:v>233.36</c:v>
                </c:pt>
                <c:pt idx="246">
                  <c:v>234.23</c:v>
                </c:pt>
                <c:pt idx="247">
                  <c:v>244.18</c:v>
                </c:pt>
                <c:pt idx="248">
                  <c:v>242.17</c:v>
                </c:pt>
                <c:pt idx="249">
                  <c:v>247.77</c:v>
                </c:pt>
                <c:pt idx="250">
                  <c:v>231.28</c:v>
                </c:pt>
                <c:pt idx="251">
                  <c:v>243.5</c:v>
                </c:pt>
                <c:pt idx="252">
                  <c:v>216.54</c:v>
                </c:pt>
                <c:pt idx="253">
                  <c:v>196.95</c:v>
                </c:pt>
                <c:pt idx="254">
                  <c:v>200.63</c:v>
                </c:pt>
                <c:pt idx="255">
                  <c:v>202.23</c:v>
                </c:pt>
                <c:pt idx="256">
                  <c:v>216.25</c:v>
                </c:pt>
                <c:pt idx="257">
                  <c:v>243.83</c:v>
                </c:pt>
                <c:pt idx="258">
                  <c:v>275.77</c:v>
                </c:pt>
                <c:pt idx="259">
                  <c:v>283.48</c:v>
                </c:pt>
                <c:pt idx="260">
                  <c:v>268.70999999999998</c:v>
                </c:pt>
                <c:pt idx="261">
                  <c:v>264.77999999999997</c:v>
                </c:pt>
                <c:pt idx="262">
                  <c:v>252.57</c:v>
                </c:pt>
                <c:pt idx="263">
                  <c:v>247.06</c:v>
                </c:pt>
                <c:pt idx="264">
                  <c:v>268.02999999999997</c:v>
                </c:pt>
                <c:pt idx="265">
                  <c:v>280.27</c:v>
                </c:pt>
                <c:pt idx="266">
                  <c:v>286.83</c:v>
                </c:pt>
                <c:pt idx="267">
                  <c:v>277.94</c:v>
                </c:pt>
                <c:pt idx="268">
                  <c:v>229.46</c:v>
                </c:pt>
                <c:pt idx="269">
                  <c:v>229.05</c:v>
                </c:pt>
                <c:pt idx="270">
                  <c:v>251.72</c:v>
                </c:pt>
                <c:pt idx="271">
                  <c:v>270.42</c:v>
                </c:pt>
                <c:pt idx="272">
                  <c:v>245.08</c:v>
                </c:pt>
                <c:pt idx="273">
                  <c:v>257.86</c:v>
                </c:pt>
                <c:pt idx="274">
                  <c:v>272.87</c:v>
                </c:pt>
                <c:pt idx="275">
                  <c:v>279.5</c:v>
                </c:pt>
                <c:pt idx="276">
                  <c:v>279.45</c:v>
                </c:pt>
                <c:pt idx="277">
                  <c:v>262.2</c:v>
                </c:pt>
                <c:pt idx="278">
                  <c:v>267.75</c:v>
                </c:pt>
                <c:pt idx="279">
                  <c:v>254.14</c:v>
                </c:pt>
                <c:pt idx="280">
                  <c:v>238.13</c:v>
                </c:pt>
                <c:pt idx="281">
                  <c:v>241.49</c:v>
                </c:pt>
                <c:pt idx="282">
                  <c:v>268.04000000000002</c:v>
                </c:pt>
                <c:pt idx="283">
                  <c:v>262.29000000000002</c:v>
                </c:pt>
                <c:pt idx="284">
                  <c:v>296.63</c:v>
                </c:pt>
                <c:pt idx="285">
                  <c:v>295.32</c:v>
                </c:pt>
                <c:pt idx="286">
                  <c:v>286.05</c:v>
                </c:pt>
                <c:pt idx="287">
                  <c:v>265.98</c:v>
                </c:pt>
                <c:pt idx="288">
                  <c:v>290.83</c:v>
                </c:pt>
                <c:pt idx="289">
                  <c:v>306.8</c:v>
                </c:pt>
                <c:pt idx="290">
                  <c:v>314.37</c:v>
                </c:pt>
                <c:pt idx="291">
                  <c:v>311.77</c:v>
                </c:pt>
                <c:pt idx="292">
                  <c:v>307.79000000000002</c:v>
                </c:pt>
                <c:pt idx="293">
                  <c:v>277.02</c:v>
                </c:pt>
                <c:pt idx="294">
                  <c:v>276.51</c:v>
                </c:pt>
                <c:pt idx="295">
                  <c:v>264.24</c:v>
                </c:pt>
                <c:pt idx="296">
                  <c:v>257.7</c:v>
                </c:pt>
                <c:pt idx="297">
                  <c:v>234.57</c:v>
                </c:pt>
                <c:pt idx="298">
                  <c:v>239.86</c:v>
                </c:pt>
                <c:pt idx="299">
                  <c:v>297.99</c:v>
                </c:pt>
                <c:pt idx="300">
                  <c:v>297.52</c:v>
                </c:pt>
                <c:pt idx="301">
                  <c:v>305.56</c:v>
                </c:pt>
                <c:pt idx="302">
                  <c:v>313.66000000000003</c:v>
                </c:pt>
                <c:pt idx="303">
                  <c:v>269.11</c:v>
                </c:pt>
                <c:pt idx="304">
                  <c:v>242.01</c:v>
                </c:pt>
                <c:pt idx="305">
                  <c:v>272.93</c:v>
                </c:pt>
                <c:pt idx="306">
                  <c:v>285.2</c:v>
                </c:pt>
                <c:pt idx="307">
                  <c:v>291.22000000000003</c:v>
                </c:pt>
                <c:pt idx="308">
                  <c:v>308.01</c:v>
                </c:pt>
                <c:pt idx="309">
                  <c:v>304.02999999999997</c:v>
                </c:pt>
                <c:pt idx="310">
                  <c:v>321.52</c:v>
                </c:pt>
                <c:pt idx="311">
                  <c:v>308.73</c:v>
                </c:pt>
                <c:pt idx="312">
                  <c:v>305.94</c:v>
                </c:pt>
                <c:pt idx="313">
                  <c:v>317.52999999999997</c:v>
                </c:pt>
                <c:pt idx="314">
                  <c:v>303.95999999999998</c:v>
                </c:pt>
                <c:pt idx="315">
                  <c:v>319.32</c:v>
                </c:pt>
                <c:pt idx="316">
                  <c:v>319.62</c:v>
                </c:pt>
                <c:pt idx="317">
                  <c:v>333.41</c:v>
                </c:pt>
                <c:pt idx="318">
                  <c:v>345.11</c:v>
                </c:pt>
                <c:pt idx="319">
                  <c:v>336.86</c:v>
                </c:pt>
                <c:pt idx="320">
                  <c:v>338.98</c:v>
                </c:pt>
                <c:pt idx="321">
                  <c:v>320.52</c:v>
                </c:pt>
                <c:pt idx="322">
                  <c:v>335.66</c:v>
                </c:pt>
                <c:pt idx="323">
                  <c:v>327.96</c:v>
                </c:pt>
                <c:pt idx="324">
                  <c:v>330.24</c:v>
                </c:pt>
                <c:pt idx="325">
                  <c:v>326.58999999999997</c:v>
                </c:pt>
                <c:pt idx="326">
                  <c:v>331.3</c:v>
                </c:pt>
                <c:pt idx="327">
                  <c:v>321.29000000000002</c:v>
                </c:pt>
                <c:pt idx="328">
                  <c:v>325.67</c:v>
                </c:pt>
                <c:pt idx="329">
                  <c:v>317.73</c:v>
                </c:pt>
                <c:pt idx="330">
                  <c:v>333.35</c:v>
                </c:pt>
                <c:pt idx="331">
                  <c:v>328.76</c:v>
                </c:pt>
                <c:pt idx="332">
                  <c:v>325.67</c:v>
                </c:pt>
                <c:pt idx="333">
                  <c:v>310.94</c:v>
                </c:pt>
                <c:pt idx="334">
                  <c:v>311.39999999999998</c:v>
                </c:pt>
                <c:pt idx="335">
                  <c:v>356.37</c:v>
                </c:pt>
                <c:pt idx="336">
                  <c:v>314.64999999999998</c:v>
                </c:pt>
                <c:pt idx="337">
                  <c:v>289.39</c:v>
                </c:pt>
                <c:pt idx="338">
                  <c:v>318.75</c:v>
                </c:pt>
                <c:pt idx="339">
                  <c:v>315.33</c:v>
                </c:pt>
                <c:pt idx="340">
                  <c:v>301.52</c:v>
                </c:pt>
                <c:pt idx="341">
                  <c:v>324.27999999999997</c:v>
                </c:pt>
                <c:pt idx="342">
                  <c:v>315.05</c:v>
                </c:pt>
                <c:pt idx="343">
                  <c:v>330.04</c:v>
                </c:pt>
                <c:pt idx="344">
                  <c:v>333.09</c:v>
                </c:pt>
                <c:pt idx="345">
                  <c:v>306.54000000000002</c:v>
                </c:pt>
                <c:pt idx="346">
                  <c:v>302.06</c:v>
                </c:pt>
                <c:pt idx="347">
                  <c:v>318.69</c:v>
                </c:pt>
                <c:pt idx="348">
                  <c:v>244.46</c:v>
                </c:pt>
                <c:pt idx="349">
                  <c:v>249.09</c:v>
                </c:pt>
                <c:pt idx="350">
                  <c:v>242.02</c:v>
                </c:pt>
                <c:pt idx="351">
                  <c:v>276.77</c:v>
                </c:pt>
                <c:pt idx="352">
                  <c:v>276.54000000000002</c:v>
                </c:pt>
                <c:pt idx="353">
                  <c:v>320.36</c:v>
                </c:pt>
                <c:pt idx="354">
                  <c:v>335.21</c:v>
                </c:pt>
                <c:pt idx="355">
                  <c:v>325.04000000000002</c:v>
                </c:pt>
                <c:pt idx="356">
                  <c:v>323.52</c:v>
                </c:pt>
                <c:pt idx="357">
                  <c:v>313.75</c:v>
                </c:pt>
                <c:pt idx="358">
                  <c:v>309.16000000000003</c:v>
                </c:pt>
                <c:pt idx="359">
                  <c:v>317.89</c:v>
                </c:pt>
                <c:pt idx="360">
                  <c:v>343.92</c:v>
                </c:pt>
                <c:pt idx="361">
                  <c:v>342.48</c:v>
                </c:pt>
                <c:pt idx="362">
                  <c:v>300.27999999999997</c:v>
                </c:pt>
                <c:pt idx="363">
                  <c:v>273.64</c:v>
                </c:pt>
                <c:pt idx="364">
                  <c:v>324.74</c:v>
                </c:pt>
              </c:numCache>
            </c:numRef>
          </c:val>
          <c:extLst>
            <c:ext xmlns:c16="http://schemas.microsoft.com/office/drawing/2014/chart" uri="{C3380CC4-5D6E-409C-BE32-E72D297353CC}">
              <c16:uniqueId val="{00000002-3DDC-4BD1-8F7B-C12896DDD855}"/>
            </c:ext>
          </c:extLst>
        </c:ser>
        <c:ser>
          <c:idx val="3"/>
          <c:order val="3"/>
          <c:tx>
            <c:strRef>
              <c:f>Sheet1!$E$1</c:f>
              <c:strCache>
                <c:ptCount val="1"/>
                <c:pt idx="0">
                  <c:v>Gas/naptha/diesel</c:v>
                </c:pt>
              </c:strCache>
            </c:strRef>
          </c:tx>
          <c:spPr>
            <a:solidFill>
              <a:srgbClr val="B4D48C"/>
            </a:solidFill>
            <a:ln>
              <a:solidFill>
                <a:srgbClr val="B4D48C"/>
              </a:solidFill>
            </a:ln>
            <a:effectLst/>
          </c:spPr>
          <c:cat>
            <c:numRef>
              <c:f>Sheet1!$A$2:$A$366</c:f>
              <c:numCache>
                <c:formatCode>m/d/yyyy</c:formatCode>
                <c:ptCount val="365"/>
                <c:pt idx="0">
                  <c:v>44652</c:v>
                </c:pt>
                <c:pt idx="1">
                  <c:v>44653</c:v>
                </c:pt>
                <c:pt idx="2">
                  <c:v>44654</c:v>
                </c:pt>
                <c:pt idx="3">
                  <c:v>44655</c:v>
                </c:pt>
                <c:pt idx="4">
                  <c:v>44656</c:v>
                </c:pt>
                <c:pt idx="5">
                  <c:v>44657</c:v>
                </c:pt>
                <c:pt idx="6">
                  <c:v>44658</c:v>
                </c:pt>
                <c:pt idx="7">
                  <c:v>44659</c:v>
                </c:pt>
                <c:pt idx="8">
                  <c:v>44660</c:v>
                </c:pt>
                <c:pt idx="9">
                  <c:v>44661</c:v>
                </c:pt>
                <c:pt idx="10">
                  <c:v>44662</c:v>
                </c:pt>
                <c:pt idx="11">
                  <c:v>44663</c:v>
                </c:pt>
                <c:pt idx="12">
                  <c:v>44664</c:v>
                </c:pt>
                <c:pt idx="13">
                  <c:v>44665</c:v>
                </c:pt>
                <c:pt idx="14">
                  <c:v>44666</c:v>
                </c:pt>
                <c:pt idx="15">
                  <c:v>44667</c:v>
                </c:pt>
                <c:pt idx="16">
                  <c:v>44668</c:v>
                </c:pt>
                <c:pt idx="17">
                  <c:v>44669</c:v>
                </c:pt>
                <c:pt idx="18">
                  <c:v>44670</c:v>
                </c:pt>
                <c:pt idx="19">
                  <c:v>44671</c:v>
                </c:pt>
                <c:pt idx="20">
                  <c:v>44672</c:v>
                </c:pt>
                <c:pt idx="21">
                  <c:v>44673</c:v>
                </c:pt>
                <c:pt idx="22">
                  <c:v>44674</c:v>
                </c:pt>
                <c:pt idx="23">
                  <c:v>44675</c:v>
                </c:pt>
                <c:pt idx="24">
                  <c:v>44676</c:v>
                </c:pt>
                <c:pt idx="25">
                  <c:v>44677</c:v>
                </c:pt>
                <c:pt idx="26">
                  <c:v>44678</c:v>
                </c:pt>
                <c:pt idx="27">
                  <c:v>44679</c:v>
                </c:pt>
                <c:pt idx="28">
                  <c:v>44680</c:v>
                </c:pt>
                <c:pt idx="29">
                  <c:v>44681</c:v>
                </c:pt>
                <c:pt idx="30">
                  <c:v>44682</c:v>
                </c:pt>
                <c:pt idx="31">
                  <c:v>44683</c:v>
                </c:pt>
                <c:pt idx="32">
                  <c:v>44684</c:v>
                </c:pt>
                <c:pt idx="33">
                  <c:v>44685</c:v>
                </c:pt>
                <c:pt idx="34">
                  <c:v>44686</c:v>
                </c:pt>
                <c:pt idx="35">
                  <c:v>44687</c:v>
                </c:pt>
                <c:pt idx="36">
                  <c:v>44688</c:v>
                </c:pt>
                <c:pt idx="37">
                  <c:v>44689</c:v>
                </c:pt>
                <c:pt idx="38">
                  <c:v>44690</c:v>
                </c:pt>
                <c:pt idx="39">
                  <c:v>44691</c:v>
                </c:pt>
                <c:pt idx="40">
                  <c:v>44692</c:v>
                </c:pt>
                <c:pt idx="41">
                  <c:v>44693</c:v>
                </c:pt>
                <c:pt idx="42">
                  <c:v>44694</c:v>
                </c:pt>
                <c:pt idx="43">
                  <c:v>44695</c:v>
                </c:pt>
                <c:pt idx="44">
                  <c:v>44696</c:v>
                </c:pt>
                <c:pt idx="45">
                  <c:v>44697</c:v>
                </c:pt>
                <c:pt idx="46">
                  <c:v>44698</c:v>
                </c:pt>
                <c:pt idx="47">
                  <c:v>44699</c:v>
                </c:pt>
                <c:pt idx="48">
                  <c:v>44700</c:v>
                </c:pt>
                <c:pt idx="49">
                  <c:v>44701</c:v>
                </c:pt>
                <c:pt idx="50">
                  <c:v>44702</c:v>
                </c:pt>
                <c:pt idx="51">
                  <c:v>44703</c:v>
                </c:pt>
                <c:pt idx="52">
                  <c:v>44704</c:v>
                </c:pt>
                <c:pt idx="53">
                  <c:v>44705</c:v>
                </c:pt>
                <c:pt idx="54">
                  <c:v>44706</c:v>
                </c:pt>
                <c:pt idx="55">
                  <c:v>44707</c:v>
                </c:pt>
                <c:pt idx="56">
                  <c:v>44708</c:v>
                </c:pt>
                <c:pt idx="57">
                  <c:v>44709</c:v>
                </c:pt>
                <c:pt idx="58">
                  <c:v>44710</c:v>
                </c:pt>
                <c:pt idx="59">
                  <c:v>44711</c:v>
                </c:pt>
                <c:pt idx="60">
                  <c:v>44712</c:v>
                </c:pt>
                <c:pt idx="61">
                  <c:v>44713</c:v>
                </c:pt>
                <c:pt idx="62">
                  <c:v>44714</c:v>
                </c:pt>
                <c:pt idx="63">
                  <c:v>44715</c:v>
                </c:pt>
                <c:pt idx="64">
                  <c:v>44716</c:v>
                </c:pt>
                <c:pt idx="65">
                  <c:v>44717</c:v>
                </c:pt>
                <c:pt idx="66">
                  <c:v>44718</c:v>
                </c:pt>
                <c:pt idx="67">
                  <c:v>44719</c:v>
                </c:pt>
                <c:pt idx="68">
                  <c:v>44720</c:v>
                </c:pt>
                <c:pt idx="69">
                  <c:v>44721</c:v>
                </c:pt>
                <c:pt idx="70">
                  <c:v>44722</c:v>
                </c:pt>
                <c:pt idx="71">
                  <c:v>44723</c:v>
                </c:pt>
                <c:pt idx="72">
                  <c:v>44724</c:v>
                </c:pt>
                <c:pt idx="73">
                  <c:v>44725</c:v>
                </c:pt>
                <c:pt idx="74">
                  <c:v>44726</c:v>
                </c:pt>
                <c:pt idx="75">
                  <c:v>44727</c:v>
                </c:pt>
                <c:pt idx="76">
                  <c:v>44728</c:v>
                </c:pt>
                <c:pt idx="77">
                  <c:v>44729</c:v>
                </c:pt>
                <c:pt idx="78">
                  <c:v>44730</c:v>
                </c:pt>
                <c:pt idx="79">
                  <c:v>44731</c:v>
                </c:pt>
                <c:pt idx="80">
                  <c:v>44732</c:v>
                </c:pt>
                <c:pt idx="81">
                  <c:v>44733</c:v>
                </c:pt>
                <c:pt idx="82">
                  <c:v>44734</c:v>
                </c:pt>
                <c:pt idx="83">
                  <c:v>44735</c:v>
                </c:pt>
                <c:pt idx="84">
                  <c:v>44736</c:v>
                </c:pt>
                <c:pt idx="85">
                  <c:v>44737</c:v>
                </c:pt>
                <c:pt idx="86">
                  <c:v>44738</c:v>
                </c:pt>
                <c:pt idx="87">
                  <c:v>44739</c:v>
                </c:pt>
                <c:pt idx="88">
                  <c:v>44740</c:v>
                </c:pt>
                <c:pt idx="89">
                  <c:v>44741</c:v>
                </c:pt>
                <c:pt idx="90">
                  <c:v>44742</c:v>
                </c:pt>
                <c:pt idx="91">
                  <c:v>44743</c:v>
                </c:pt>
                <c:pt idx="92">
                  <c:v>44744</c:v>
                </c:pt>
                <c:pt idx="93">
                  <c:v>44745</c:v>
                </c:pt>
                <c:pt idx="94">
                  <c:v>44746</c:v>
                </c:pt>
                <c:pt idx="95">
                  <c:v>44747</c:v>
                </c:pt>
                <c:pt idx="96">
                  <c:v>44748</c:v>
                </c:pt>
                <c:pt idx="97">
                  <c:v>44749</c:v>
                </c:pt>
                <c:pt idx="98">
                  <c:v>44750</c:v>
                </c:pt>
                <c:pt idx="99">
                  <c:v>44751</c:v>
                </c:pt>
                <c:pt idx="100">
                  <c:v>44752</c:v>
                </c:pt>
                <c:pt idx="101">
                  <c:v>44753</c:v>
                </c:pt>
                <c:pt idx="102">
                  <c:v>44754</c:v>
                </c:pt>
                <c:pt idx="103">
                  <c:v>44755</c:v>
                </c:pt>
                <c:pt idx="104">
                  <c:v>44756</c:v>
                </c:pt>
                <c:pt idx="105">
                  <c:v>44757</c:v>
                </c:pt>
                <c:pt idx="106">
                  <c:v>44758</c:v>
                </c:pt>
                <c:pt idx="107">
                  <c:v>44759</c:v>
                </c:pt>
                <c:pt idx="108">
                  <c:v>44760</c:v>
                </c:pt>
                <c:pt idx="109">
                  <c:v>44761</c:v>
                </c:pt>
                <c:pt idx="110">
                  <c:v>44762</c:v>
                </c:pt>
                <c:pt idx="111">
                  <c:v>44763</c:v>
                </c:pt>
                <c:pt idx="112">
                  <c:v>44764</c:v>
                </c:pt>
                <c:pt idx="113">
                  <c:v>44765</c:v>
                </c:pt>
                <c:pt idx="114">
                  <c:v>44766</c:v>
                </c:pt>
                <c:pt idx="115">
                  <c:v>44767</c:v>
                </c:pt>
                <c:pt idx="116">
                  <c:v>44768</c:v>
                </c:pt>
                <c:pt idx="117">
                  <c:v>44769</c:v>
                </c:pt>
                <c:pt idx="118">
                  <c:v>44770</c:v>
                </c:pt>
                <c:pt idx="119">
                  <c:v>44771</c:v>
                </c:pt>
                <c:pt idx="120">
                  <c:v>44772</c:v>
                </c:pt>
                <c:pt idx="121">
                  <c:v>44773</c:v>
                </c:pt>
                <c:pt idx="122">
                  <c:v>44774</c:v>
                </c:pt>
                <c:pt idx="123">
                  <c:v>44775</c:v>
                </c:pt>
                <c:pt idx="124">
                  <c:v>44776</c:v>
                </c:pt>
                <c:pt idx="125">
                  <c:v>44777</c:v>
                </c:pt>
                <c:pt idx="126">
                  <c:v>44778</c:v>
                </c:pt>
                <c:pt idx="127">
                  <c:v>44779</c:v>
                </c:pt>
                <c:pt idx="128">
                  <c:v>44780</c:v>
                </c:pt>
                <c:pt idx="129">
                  <c:v>44781</c:v>
                </c:pt>
                <c:pt idx="130">
                  <c:v>44782</c:v>
                </c:pt>
                <c:pt idx="131">
                  <c:v>44783</c:v>
                </c:pt>
                <c:pt idx="132">
                  <c:v>44784</c:v>
                </c:pt>
                <c:pt idx="133">
                  <c:v>44785</c:v>
                </c:pt>
                <c:pt idx="134">
                  <c:v>44786</c:v>
                </c:pt>
                <c:pt idx="135">
                  <c:v>44787</c:v>
                </c:pt>
                <c:pt idx="136">
                  <c:v>44788</c:v>
                </c:pt>
                <c:pt idx="137">
                  <c:v>44789</c:v>
                </c:pt>
                <c:pt idx="138">
                  <c:v>44790</c:v>
                </c:pt>
                <c:pt idx="139">
                  <c:v>44791</c:v>
                </c:pt>
                <c:pt idx="140">
                  <c:v>44792</c:v>
                </c:pt>
                <c:pt idx="141">
                  <c:v>44793</c:v>
                </c:pt>
                <c:pt idx="142">
                  <c:v>44794</c:v>
                </c:pt>
                <c:pt idx="143">
                  <c:v>44795</c:v>
                </c:pt>
                <c:pt idx="144">
                  <c:v>44796</c:v>
                </c:pt>
                <c:pt idx="145">
                  <c:v>44797</c:v>
                </c:pt>
                <c:pt idx="146">
                  <c:v>44798</c:v>
                </c:pt>
                <c:pt idx="147">
                  <c:v>44799</c:v>
                </c:pt>
                <c:pt idx="148">
                  <c:v>44800</c:v>
                </c:pt>
                <c:pt idx="149">
                  <c:v>44801</c:v>
                </c:pt>
                <c:pt idx="150">
                  <c:v>44802</c:v>
                </c:pt>
                <c:pt idx="151">
                  <c:v>44803</c:v>
                </c:pt>
                <c:pt idx="152">
                  <c:v>44804</c:v>
                </c:pt>
                <c:pt idx="153">
                  <c:v>44805</c:v>
                </c:pt>
                <c:pt idx="154">
                  <c:v>44806</c:v>
                </c:pt>
                <c:pt idx="155">
                  <c:v>44807</c:v>
                </c:pt>
                <c:pt idx="156">
                  <c:v>44808</c:v>
                </c:pt>
                <c:pt idx="157">
                  <c:v>44809</c:v>
                </c:pt>
                <c:pt idx="158">
                  <c:v>44810</c:v>
                </c:pt>
                <c:pt idx="159">
                  <c:v>44811</c:v>
                </c:pt>
                <c:pt idx="160">
                  <c:v>44812</c:v>
                </c:pt>
                <c:pt idx="161">
                  <c:v>44813</c:v>
                </c:pt>
                <c:pt idx="162">
                  <c:v>44814</c:v>
                </c:pt>
                <c:pt idx="163">
                  <c:v>44815</c:v>
                </c:pt>
                <c:pt idx="164">
                  <c:v>44816</c:v>
                </c:pt>
                <c:pt idx="165">
                  <c:v>44817</c:v>
                </c:pt>
                <c:pt idx="166">
                  <c:v>44818</c:v>
                </c:pt>
                <c:pt idx="167">
                  <c:v>44819</c:v>
                </c:pt>
                <c:pt idx="168">
                  <c:v>44820</c:v>
                </c:pt>
                <c:pt idx="169">
                  <c:v>44821</c:v>
                </c:pt>
                <c:pt idx="170">
                  <c:v>44822</c:v>
                </c:pt>
                <c:pt idx="171">
                  <c:v>44823</c:v>
                </c:pt>
                <c:pt idx="172">
                  <c:v>44824</c:v>
                </c:pt>
                <c:pt idx="173">
                  <c:v>44825</c:v>
                </c:pt>
                <c:pt idx="174">
                  <c:v>44826</c:v>
                </c:pt>
                <c:pt idx="175">
                  <c:v>44827</c:v>
                </c:pt>
                <c:pt idx="176">
                  <c:v>44828</c:v>
                </c:pt>
                <c:pt idx="177">
                  <c:v>44829</c:v>
                </c:pt>
                <c:pt idx="178">
                  <c:v>44830</c:v>
                </c:pt>
                <c:pt idx="179">
                  <c:v>44831</c:v>
                </c:pt>
                <c:pt idx="180">
                  <c:v>44832</c:v>
                </c:pt>
                <c:pt idx="181">
                  <c:v>44833</c:v>
                </c:pt>
                <c:pt idx="182">
                  <c:v>44834</c:v>
                </c:pt>
                <c:pt idx="183">
                  <c:v>44835</c:v>
                </c:pt>
                <c:pt idx="184">
                  <c:v>44836</c:v>
                </c:pt>
                <c:pt idx="185">
                  <c:v>44837</c:v>
                </c:pt>
                <c:pt idx="186">
                  <c:v>44838</c:v>
                </c:pt>
                <c:pt idx="187">
                  <c:v>44839</c:v>
                </c:pt>
                <c:pt idx="188">
                  <c:v>44840</c:v>
                </c:pt>
                <c:pt idx="189">
                  <c:v>44841</c:v>
                </c:pt>
                <c:pt idx="190">
                  <c:v>44842</c:v>
                </c:pt>
                <c:pt idx="191">
                  <c:v>44843</c:v>
                </c:pt>
                <c:pt idx="192">
                  <c:v>44844</c:v>
                </c:pt>
                <c:pt idx="193">
                  <c:v>44845</c:v>
                </c:pt>
                <c:pt idx="194">
                  <c:v>44846</c:v>
                </c:pt>
                <c:pt idx="195">
                  <c:v>44847</c:v>
                </c:pt>
                <c:pt idx="196">
                  <c:v>44848</c:v>
                </c:pt>
                <c:pt idx="197">
                  <c:v>44849</c:v>
                </c:pt>
                <c:pt idx="198">
                  <c:v>44850</c:v>
                </c:pt>
                <c:pt idx="199">
                  <c:v>44851</c:v>
                </c:pt>
                <c:pt idx="200">
                  <c:v>44852</c:v>
                </c:pt>
                <c:pt idx="201">
                  <c:v>44853</c:v>
                </c:pt>
                <c:pt idx="202">
                  <c:v>44854</c:v>
                </c:pt>
                <c:pt idx="203">
                  <c:v>44855</c:v>
                </c:pt>
                <c:pt idx="204">
                  <c:v>44856</c:v>
                </c:pt>
                <c:pt idx="205">
                  <c:v>44857</c:v>
                </c:pt>
                <c:pt idx="206">
                  <c:v>44858</c:v>
                </c:pt>
                <c:pt idx="207">
                  <c:v>44859</c:v>
                </c:pt>
                <c:pt idx="208">
                  <c:v>44860</c:v>
                </c:pt>
                <c:pt idx="209">
                  <c:v>44861</c:v>
                </c:pt>
                <c:pt idx="210">
                  <c:v>44862</c:v>
                </c:pt>
                <c:pt idx="211">
                  <c:v>44863</c:v>
                </c:pt>
                <c:pt idx="212">
                  <c:v>44864</c:v>
                </c:pt>
                <c:pt idx="213">
                  <c:v>44865</c:v>
                </c:pt>
                <c:pt idx="214">
                  <c:v>44866</c:v>
                </c:pt>
                <c:pt idx="215">
                  <c:v>44867</c:v>
                </c:pt>
                <c:pt idx="216">
                  <c:v>44868</c:v>
                </c:pt>
                <c:pt idx="217">
                  <c:v>44869</c:v>
                </c:pt>
                <c:pt idx="218">
                  <c:v>44870</c:v>
                </c:pt>
                <c:pt idx="219">
                  <c:v>44871</c:v>
                </c:pt>
                <c:pt idx="220">
                  <c:v>44872</c:v>
                </c:pt>
                <c:pt idx="221">
                  <c:v>44873</c:v>
                </c:pt>
                <c:pt idx="222">
                  <c:v>44874</c:v>
                </c:pt>
                <c:pt idx="223">
                  <c:v>44875</c:v>
                </c:pt>
                <c:pt idx="224">
                  <c:v>44876</c:v>
                </c:pt>
                <c:pt idx="225">
                  <c:v>44877</c:v>
                </c:pt>
                <c:pt idx="226">
                  <c:v>44878</c:v>
                </c:pt>
                <c:pt idx="227">
                  <c:v>44879</c:v>
                </c:pt>
                <c:pt idx="228">
                  <c:v>44880</c:v>
                </c:pt>
                <c:pt idx="229">
                  <c:v>44881</c:v>
                </c:pt>
                <c:pt idx="230">
                  <c:v>44882</c:v>
                </c:pt>
                <c:pt idx="231">
                  <c:v>44883</c:v>
                </c:pt>
                <c:pt idx="232">
                  <c:v>44884</c:v>
                </c:pt>
                <c:pt idx="233">
                  <c:v>44885</c:v>
                </c:pt>
                <c:pt idx="234">
                  <c:v>44886</c:v>
                </c:pt>
                <c:pt idx="235">
                  <c:v>44887</c:v>
                </c:pt>
                <c:pt idx="236">
                  <c:v>44888</c:v>
                </c:pt>
                <c:pt idx="237">
                  <c:v>44889</c:v>
                </c:pt>
                <c:pt idx="238">
                  <c:v>44890</c:v>
                </c:pt>
                <c:pt idx="239">
                  <c:v>44891</c:v>
                </c:pt>
                <c:pt idx="240">
                  <c:v>44892</c:v>
                </c:pt>
                <c:pt idx="241">
                  <c:v>44893</c:v>
                </c:pt>
                <c:pt idx="242">
                  <c:v>44894</c:v>
                </c:pt>
                <c:pt idx="243">
                  <c:v>44895</c:v>
                </c:pt>
                <c:pt idx="244">
                  <c:v>44896</c:v>
                </c:pt>
                <c:pt idx="245">
                  <c:v>44897</c:v>
                </c:pt>
                <c:pt idx="246">
                  <c:v>44898</c:v>
                </c:pt>
                <c:pt idx="247">
                  <c:v>44899</c:v>
                </c:pt>
                <c:pt idx="248">
                  <c:v>44900</c:v>
                </c:pt>
                <c:pt idx="249">
                  <c:v>44901</c:v>
                </c:pt>
                <c:pt idx="250">
                  <c:v>44902</c:v>
                </c:pt>
                <c:pt idx="251">
                  <c:v>44903</c:v>
                </c:pt>
                <c:pt idx="252">
                  <c:v>44904</c:v>
                </c:pt>
                <c:pt idx="253">
                  <c:v>44905</c:v>
                </c:pt>
                <c:pt idx="254">
                  <c:v>44906</c:v>
                </c:pt>
                <c:pt idx="255">
                  <c:v>44907</c:v>
                </c:pt>
                <c:pt idx="256">
                  <c:v>44908</c:v>
                </c:pt>
                <c:pt idx="257">
                  <c:v>44909</c:v>
                </c:pt>
                <c:pt idx="258">
                  <c:v>44910</c:v>
                </c:pt>
                <c:pt idx="259">
                  <c:v>44911</c:v>
                </c:pt>
                <c:pt idx="260">
                  <c:v>44912</c:v>
                </c:pt>
                <c:pt idx="261">
                  <c:v>44913</c:v>
                </c:pt>
                <c:pt idx="262">
                  <c:v>44914</c:v>
                </c:pt>
                <c:pt idx="263">
                  <c:v>44915</c:v>
                </c:pt>
                <c:pt idx="264">
                  <c:v>44916</c:v>
                </c:pt>
                <c:pt idx="265">
                  <c:v>44917</c:v>
                </c:pt>
                <c:pt idx="266">
                  <c:v>44918</c:v>
                </c:pt>
                <c:pt idx="267">
                  <c:v>44919</c:v>
                </c:pt>
                <c:pt idx="268">
                  <c:v>44920</c:v>
                </c:pt>
                <c:pt idx="269">
                  <c:v>44921</c:v>
                </c:pt>
                <c:pt idx="270">
                  <c:v>44922</c:v>
                </c:pt>
                <c:pt idx="271">
                  <c:v>44923</c:v>
                </c:pt>
                <c:pt idx="272">
                  <c:v>44924</c:v>
                </c:pt>
                <c:pt idx="273">
                  <c:v>44925</c:v>
                </c:pt>
                <c:pt idx="274">
                  <c:v>44926</c:v>
                </c:pt>
                <c:pt idx="275">
                  <c:v>44927</c:v>
                </c:pt>
                <c:pt idx="276">
                  <c:v>44928</c:v>
                </c:pt>
                <c:pt idx="277">
                  <c:v>44929</c:v>
                </c:pt>
                <c:pt idx="278">
                  <c:v>44930</c:v>
                </c:pt>
                <c:pt idx="279">
                  <c:v>44931</c:v>
                </c:pt>
                <c:pt idx="280">
                  <c:v>44932</c:v>
                </c:pt>
                <c:pt idx="281">
                  <c:v>44933</c:v>
                </c:pt>
                <c:pt idx="282">
                  <c:v>44934</c:v>
                </c:pt>
                <c:pt idx="283">
                  <c:v>44935</c:v>
                </c:pt>
                <c:pt idx="284">
                  <c:v>44936</c:v>
                </c:pt>
                <c:pt idx="285">
                  <c:v>44937</c:v>
                </c:pt>
                <c:pt idx="286">
                  <c:v>44938</c:v>
                </c:pt>
                <c:pt idx="287">
                  <c:v>44939</c:v>
                </c:pt>
                <c:pt idx="288">
                  <c:v>44940</c:v>
                </c:pt>
                <c:pt idx="289">
                  <c:v>44941</c:v>
                </c:pt>
                <c:pt idx="290">
                  <c:v>44942</c:v>
                </c:pt>
                <c:pt idx="291">
                  <c:v>44943</c:v>
                </c:pt>
                <c:pt idx="292">
                  <c:v>44944</c:v>
                </c:pt>
                <c:pt idx="293">
                  <c:v>44945</c:v>
                </c:pt>
                <c:pt idx="294">
                  <c:v>44946</c:v>
                </c:pt>
                <c:pt idx="295">
                  <c:v>44947</c:v>
                </c:pt>
                <c:pt idx="296">
                  <c:v>44948</c:v>
                </c:pt>
                <c:pt idx="297">
                  <c:v>44949</c:v>
                </c:pt>
                <c:pt idx="298">
                  <c:v>44950</c:v>
                </c:pt>
                <c:pt idx="299">
                  <c:v>44951</c:v>
                </c:pt>
                <c:pt idx="300">
                  <c:v>44952</c:v>
                </c:pt>
                <c:pt idx="301">
                  <c:v>44953</c:v>
                </c:pt>
                <c:pt idx="302">
                  <c:v>44954</c:v>
                </c:pt>
                <c:pt idx="303">
                  <c:v>44955</c:v>
                </c:pt>
                <c:pt idx="304">
                  <c:v>44956</c:v>
                </c:pt>
                <c:pt idx="305">
                  <c:v>44957</c:v>
                </c:pt>
                <c:pt idx="306">
                  <c:v>44958</c:v>
                </c:pt>
                <c:pt idx="307">
                  <c:v>44959</c:v>
                </c:pt>
                <c:pt idx="308">
                  <c:v>44960</c:v>
                </c:pt>
                <c:pt idx="309">
                  <c:v>44961</c:v>
                </c:pt>
                <c:pt idx="310">
                  <c:v>44962</c:v>
                </c:pt>
                <c:pt idx="311">
                  <c:v>44963</c:v>
                </c:pt>
                <c:pt idx="312">
                  <c:v>44964</c:v>
                </c:pt>
                <c:pt idx="313">
                  <c:v>44965</c:v>
                </c:pt>
                <c:pt idx="314">
                  <c:v>44966</c:v>
                </c:pt>
                <c:pt idx="315">
                  <c:v>44967</c:v>
                </c:pt>
                <c:pt idx="316">
                  <c:v>44968</c:v>
                </c:pt>
                <c:pt idx="317">
                  <c:v>44969</c:v>
                </c:pt>
                <c:pt idx="318">
                  <c:v>44970</c:v>
                </c:pt>
                <c:pt idx="319">
                  <c:v>44971</c:v>
                </c:pt>
                <c:pt idx="320">
                  <c:v>44972</c:v>
                </c:pt>
                <c:pt idx="321">
                  <c:v>44973</c:v>
                </c:pt>
                <c:pt idx="322">
                  <c:v>44974</c:v>
                </c:pt>
                <c:pt idx="323">
                  <c:v>44975</c:v>
                </c:pt>
                <c:pt idx="324">
                  <c:v>44976</c:v>
                </c:pt>
                <c:pt idx="325">
                  <c:v>44977</c:v>
                </c:pt>
                <c:pt idx="326">
                  <c:v>44978</c:v>
                </c:pt>
                <c:pt idx="327">
                  <c:v>44979</c:v>
                </c:pt>
                <c:pt idx="328">
                  <c:v>44980</c:v>
                </c:pt>
                <c:pt idx="329">
                  <c:v>44981</c:v>
                </c:pt>
                <c:pt idx="330">
                  <c:v>44982</c:v>
                </c:pt>
                <c:pt idx="331">
                  <c:v>44983</c:v>
                </c:pt>
                <c:pt idx="332">
                  <c:v>44984</c:v>
                </c:pt>
                <c:pt idx="333">
                  <c:v>44985</c:v>
                </c:pt>
                <c:pt idx="334">
                  <c:v>44986</c:v>
                </c:pt>
                <c:pt idx="335">
                  <c:v>44987</c:v>
                </c:pt>
                <c:pt idx="336">
                  <c:v>44988</c:v>
                </c:pt>
                <c:pt idx="337">
                  <c:v>44989</c:v>
                </c:pt>
                <c:pt idx="338">
                  <c:v>44990</c:v>
                </c:pt>
                <c:pt idx="339">
                  <c:v>44991</c:v>
                </c:pt>
                <c:pt idx="340">
                  <c:v>44992</c:v>
                </c:pt>
                <c:pt idx="341">
                  <c:v>44993</c:v>
                </c:pt>
                <c:pt idx="342">
                  <c:v>44994</c:v>
                </c:pt>
                <c:pt idx="343">
                  <c:v>44995</c:v>
                </c:pt>
                <c:pt idx="344">
                  <c:v>44996</c:v>
                </c:pt>
                <c:pt idx="345">
                  <c:v>44997</c:v>
                </c:pt>
                <c:pt idx="346">
                  <c:v>44998</c:v>
                </c:pt>
                <c:pt idx="347">
                  <c:v>44999</c:v>
                </c:pt>
                <c:pt idx="348">
                  <c:v>45000</c:v>
                </c:pt>
                <c:pt idx="349">
                  <c:v>45001</c:v>
                </c:pt>
                <c:pt idx="350">
                  <c:v>45002</c:v>
                </c:pt>
                <c:pt idx="351">
                  <c:v>45003</c:v>
                </c:pt>
                <c:pt idx="352">
                  <c:v>45004</c:v>
                </c:pt>
                <c:pt idx="353">
                  <c:v>45005</c:v>
                </c:pt>
                <c:pt idx="354">
                  <c:v>45006</c:v>
                </c:pt>
                <c:pt idx="355">
                  <c:v>45007</c:v>
                </c:pt>
                <c:pt idx="356">
                  <c:v>45008</c:v>
                </c:pt>
                <c:pt idx="357">
                  <c:v>45009</c:v>
                </c:pt>
                <c:pt idx="358">
                  <c:v>45010</c:v>
                </c:pt>
                <c:pt idx="359">
                  <c:v>45011</c:v>
                </c:pt>
                <c:pt idx="360">
                  <c:v>45012</c:v>
                </c:pt>
                <c:pt idx="361">
                  <c:v>45013</c:v>
                </c:pt>
                <c:pt idx="362">
                  <c:v>45014</c:v>
                </c:pt>
                <c:pt idx="363">
                  <c:v>45015</c:v>
                </c:pt>
                <c:pt idx="364">
                  <c:v>45016</c:v>
                </c:pt>
              </c:numCache>
            </c:numRef>
          </c:cat>
          <c:val>
            <c:numRef>
              <c:f>Sheet1!$E$2:$E$366</c:f>
              <c:numCache>
                <c:formatCode>General</c:formatCode>
                <c:ptCount val="365"/>
                <c:pt idx="0">
                  <c:v>62</c:v>
                </c:pt>
                <c:pt idx="1">
                  <c:v>65</c:v>
                </c:pt>
                <c:pt idx="2">
                  <c:v>66</c:v>
                </c:pt>
                <c:pt idx="3">
                  <c:v>65</c:v>
                </c:pt>
                <c:pt idx="4">
                  <c:v>63</c:v>
                </c:pt>
                <c:pt idx="5">
                  <c:v>69</c:v>
                </c:pt>
                <c:pt idx="6">
                  <c:v>68</c:v>
                </c:pt>
                <c:pt idx="7">
                  <c:v>70</c:v>
                </c:pt>
                <c:pt idx="8">
                  <c:v>68</c:v>
                </c:pt>
                <c:pt idx="9">
                  <c:v>74</c:v>
                </c:pt>
                <c:pt idx="10">
                  <c:v>79</c:v>
                </c:pt>
                <c:pt idx="11">
                  <c:v>77</c:v>
                </c:pt>
                <c:pt idx="12">
                  <c:v>74</c:v>
                </c:pt>
                <c:pt idx="13">
                  <c:v>67</c:v>
                </c:pt>
                <c:pt idx="14">
                  <c:v>63</c:v>
                </c:pt>
                <c:pt idx="15">
                  <c:v>65</c:v>
                </c:pt>
                <c:pt idx="16">
                  <c:v>61</c:v>
                </c:pt>
                <c:pt idx="17">
                  <c:v>67</c:v>
                </c:pt>
                <c:pt idx="18">
                  <c:v>75</c:v>
                </c:pt>
                <c:pt idx="19">
                  <c:v>80</c:v>
                </c:pt>
                <c:pt idx="20">
                  <c:v>82</c:v>
                </c:pt>
                <c:pt idx="21">
                  <c:v>70</c:v>
                </c:pt>
                <c:pt idx="22">
                  <c:v>82</c:v>
                </c:pt>
                <c:pt idx="23">
                  <c:v>81</c:v>
                </c:pt>
                <c:pt idx="24">
                  <c:v>87</c:v>
                </c:pt>
                <c:pt idx="25">
                  <c:v>91</c:v>
                </c:pt>
                <c:pt idx="26">
                  <c:v>95</c:v>
                </c:pt>
                <c:pt idx="27">
                  <c:v>94</c:v>
                </c:pt>
                <c:pt idx="28">
                  <c:v>106</c:v>
                </c:pt>
                <c:pt idx="29">
                  <c:v>107</c:v>
                </c:pt>
                <c:pt idx="30">
                  <c:v>97</c:v>
                </c:pt>
                <c:pt idx="31">
                  <c:v>88</c:v>
                </c:pt>
                <c:pt idx="32">
                  <c:v>80</c:v>
                </c:pt>
                <c:pt idx="33">
                  <c:v>80</c:v>
                </c:pt>
                <c:pt idx="34">
                  <c:v>67</c:v>
                </c:pt>
                <c:pt idx="35">
                  <c:v>68</c:v>
                </c:pt>
                <c:pt idx="36">
                  <c:v>69</c:v>
                </c:pt>
                <c:pt idx="37">
                  <c:v>72</c:v>
                </c:pt>
                <c:pt idx="38">
                  <c:v>80</c:v>
                </c:pt>
                <c:pt idx="39">
                  <c:v>81</c:v>
                </c:pt>
                <c:pt idx="40">
                  <c:v>79</c:v>
                </c:pt>
                <c:pt idx="41">
                  <c:v>80</c:v>
                </c:pt>
                <c:pt idx="42">
                  <c:v>72</c:v>
                </c:pt>
                <c:pt idx="43">
                  <c:v>70</c:v>
                </c:pt>
                <c:pt idx="44">
                  <c:v>66</c:v>
                </c:pt>
                <c:pt idx="45">
                  <c:v>63</c:v>
                </c:pt>
                <c:pt idx="46">
                  <c:v>69</c:v>
                </c:pt>
                <c:pt idx="47">
                  <c:v>75</c:v>
                </c:pt>
                <c:pt idx="48">
                  <c:v>80</c:v>
                </c:pt>
                <c:pt idx="49">
                  <c:v>86</c:v>
                </c:pt>
                <c:pt idx="50">
                  <c:v>68</c:v>
                </c:pt>
                <c:pt idx="51">
                  <c:v>55</c:v>
                </c:pt>
                <c:pt idx="52">
                  <c:v>50</c:v>
                </c:pt>
                <c:pt idx="53">
                  <c:v>47</c:v>
                </c:pt>
                <c:pt idx="54">
                  <c:v>52</c:v>
                </c:pt>
                <c:pt idx="55">
                  <c:v>51</c:v>
                </c:pt>
                <c:pt idx="56">
                  <c:v>56</c:v>
                </c:pt>
                <c:pt idx="57">
                  <c:v>58</c:v>
                </c:pt>
                <c:pt idx="58">
                  <c:v>54</c:v>
                </c:pt>
                <c:pt idx="59">
                  <c:v>53</c:v>
                </c:pt>
                <c:pt idx="60">
                  <c:v>59</c:v>
                </c:pt>
                <c:pt idx="61">
                  <c:v>58</c:v>
                </c:pt>
                <c:pt idx="62">
                  <c:v>59</c:v>
                </c:pt>
                <c:pt idx="63">
                  <c:v>65</c:v>
                </c:pt>
                <c:pt idx="64">
                  <c:v>60</c:v>
                </c:pt>
                <c:pt idx="65">
                  <c:v>55</c:v>
                </c:pt>
                <c:pt idx="66">
                  <c:v>67</c:v>
                </c:pt>
                <c:pt idx="67">
                  <c:v>85</c:v>
                </c:pt>
                <c:pt idx="68">
                  <c:v>98</c:v>
                </c:pt>
                <c:pt idx="69">
                  <c:v>102</c:v>
                </c:pt>
                <c:pt idx="70">
                  <c:v>104</c:v>
                </c:pt>
                <c:pt idx="71">
                  <c:v>90</c:v>
                </c:pt>
                <c:pt idx="72">
                  <c:v>59</c:v>
                </c:pt>
                <c:pt idx="73">
                  <c:v>73</c:v>
                </c:pt>
                <c:pt idx="74">
                  <c:v>102</c:v>
                </c:pt>
                <c:pt idx="75">
                  <c:v>94</c:v>
                </c:pt>
                <c:pt idx="76">
                  <c:v>90</c:v>
                </c:pt>
                <c:pt idx="77">
                  <c:v>72</c:v>
                </c:pt>
                <c:pt idx="78">
                  <c:v>58</c:v>
                </c:pt>
                <c:pt idx="79">
                  <c:v>57</c:v>
                </c:pt>
                <c:pt idx="80">
                  <c:v>53</c:v>
                </c:pt>
                <c:pt idx="81">
                  <c:v>56</c:v>
                </c:pt>
                <c:pt idx="82">
                  <c:v>56</c:v>
                </c:pt>
                <c:pt idx="83">
                  <c:v>57</c:v>
                </c:pt>
                <c:pt idx="84">
                  <c:v>63</c:v>
                </c:pt>
                <c:pt idx="85">
                  <c:v>63</c:v>
                </c:pt>
                <c:pt idx="86">
                  <c:v>58</c:v>
                </c:pt>
                <c:pt idx="87">
                  <c:v>67</c:v>
                </c:pt>
                <c:pt idx="88">
                  <c:v>78</c:v>
                </c:pt>
                <c:pt idx="89">
                  <c:v>71</c:v>
                </c:pt>
                <c:pt idx="90">
                  <c:v>60</c:v>
                </c:pt>
                <c:pt idx="91">
                  <c:v>52</c:v>
                </c:pt>
                <c:pt idx="92">
                  <c:v>52</c:v>
                </c:pt>
                <c:pt idx="93">
                  <c:v>53</c:v>
                </c:pt>
                <c:pt idx="94">
                  <c:v>56</c:v>
                </c:pt>
                <c:pt idx="95">
                  <c:v>60</c:v>
                </c:pt>
                <c:pt idx="96">
                  <c:v>65</c:v>
                </c:pt>
                <c:pt idx="97">
                  <c:v>64</c:v>
                </c:pt>
                <c:pt idx="98">
                  <c:v>61</c:v>
                </c:pt>
                <c:pt idx="99">
                  <c:v>61</c:v>
                </c:pt>
                <c:pt idx="100">
                  <c:v>62</c:v>
                </c:pt>
                <c:pt idx="101">
                  <c:v>61</c:v>
                </c:pt>
                <c:pt idx="102">
                  <c:v>60</c:v>
                </c:pt>
                <c:pt idx="103">
                  <c:v>63</c:v>
                </c:pt>
                <c:pt idx="104">
                  <c:v>56</c:v>
                </c:pt>
                <c:pt idx="105">
                  <c:v>56</c:v>
                </c:pt>
                <c:pt idx="106">
                  <c:v>54</c:v>
                </c:pt>
                <c:pt idx="107">
                  <c:v>56</c:v>
                </c:pt>
                <c:pt idx="108">
                  <c:v>58</c:v>
                </c:pt>
                <c:pt idx="109">
                  <c:v>62</c:v>
                </c:pt>
                <c:pt idx="110">
                  <c:v>57</c:v>
                </c:pt>
                <c:pt idx="111">
                  <c:v>56</c:v>
                </c:pt>
                <c:pt idx="112">
                  <c:v>57</c:v>
                </c:pt>
                <c:pt idx="113">
                  <c:v>57</c:v>
                </c:pt>
                <c:pt idx="114">
                  <c:v>57</c:v>
                </c:pt>
                <c:pt idx="115">
                  <c:v>73</c:v>
                </c:pt>
                <c:pt idx="116">
                  <c:v>63</c:v>
                </c:pt>
                <c:pt idx="117">
                  <c:v>63</c:v>
                </c:pt>
                <c:pt idx="118">
                  <c:v>63</c:v>
                </c:pt>
                <c:pt idx="119">
                  <c:v>63</c:v>
                </c:pt>
                <c:pt idx="120">
                  <c:v>58</c:v>
                </c:pt>
                <c:pt idx="121">
                  <c:v>59</c:v>
                </c:pt>
                <c:pt idx="122">
                  <c:v>59</c:v>
                </c:pt>
                <c:pt idx="123">
                  <c:v>65</c:v>
                </c:pt>
                <c:pt idx="124">
                  <c:v>64</c:v>
                </c:pt>
                <c:pt idx="125">
                  <c:v>65</c:v>
                </c:pt>
                <c:pt idx="126">
                  <c:v>63</c:v>
                </c:pt>
                <c:pt idx="127">
                  <c:v>58</c:v>
                </c:pt>
                <c:pt idx="128">
                  <c:v>62</c:v>
                </c:pt>
                <c:pt idx="129">
                  <c:v>61</c:v>
                </c:pt>
                <c:pt idx="130">
                  <c:v>55</c:v>
                </c:pt>
                <c:pt idx="131">
                  <c:v>58</c:v>
                </c:pt>
                <c:pt idx="132">
                  <c:v>54</c:v>
                </c:pt>
                <c:pt idx="133">
                  <c:v>58</c:v>
                </c:pt>
                <c:pt idx="134">
                  <c:v>57</c:v>
                </c:pt>
                <c:pt idx="135">
                  <c:v>58</c:v>
                </c:pt>
                <c:pt idx="136">
                  <c:v>57</c:v>
                </c:pt>
                <c:pt idx="137">
                  <c:v>55</c:v>
                </c:pt>
                <c:pt idx="138">
                  <c:v>60</c:v>
                </c:pt>
                <c:pt idx="139">
                  <c:v>61</c:v>
                </c:pt>
                <c:pt idx="140">
                  <c:v>64</c:v>
                </c:pt>
                <c:pt idx="141">
                  <c:v>61</c:v>
                </c:pt>
                <c:pt idx="142">
                  <c:v>60</c:v>
                </c:pt>
                <c:pt idx="143">
                  <c:v>59</c:v>
                </c:pt>
                <c:pt idx="144">
                  <c:v>58</c:v>
                </c:pt>
                <c:pt idx="145">
                  <c:v>60</c:v>
                </c:pt>
                <c:pt idx="146">
                  <c:v>62</c:v>
                </c:pt>
                <c:pt idx="147">
                  <c:v>61</c:v>
                </c:pt>
                <c:pt idx="148">
                  <c:v>59</c:v>
                </c:pt>
                <c:pt idx="149">
                  <c:v>54</c:v>
                </c:pt>
                <c:pt idx="150">
                  <c:v>59</c:v>
                </c:pt>
                <c:pt idx="151">
                  <c:v>60</c:v>
                </c:pt>
                <c:pt idx="152">
                  <c:v>59</c:v>
                </c:pt>
                <c:pt idx="153">
                  <c:v>60</c:v>
                </c:pt>
                <c:pt idx="154">
                  <c:v>61</c:v>
                </c:pt>
                <c:pt idx="155">
                  <c:v>63</c:v>
                </c:pt>
                <c:pt idx="156">
                  <c:v>58</c:v>
                </c:pt>
                <c:pt idx="157">
                  <c:v>60</c:v>
                </c:pt>
                <c:pt idx="158">
                  <c:v>63</c:v>
                </c:pt>
                <c:pt idx="159">
                  <c:v>60</c:v>
                </c:pt>
                <c:pt idx="160">
                  <c:v>60</c:v>
                </c:pt>
                <c:pt idx="161">
                  <c:v>61</c:v>
                </c:pt>
                <c:pt idx="162">
                  <c:v>60</c:v>
                </c:pt>
                <c:pt idx="163">
                  <c:v>57</c:v>
                </c:pt>
                <c:pt idx="164">
                  <c:v>59</c:v>
                </c:pt>
                <c:pt idx="165">
                  <c:v>59</c:v>
                </c:pt>
                <c:pt idx="166">
                  <c:v>58</c:v>
                </c:pt>
                <c:pt idx="167">
                  <c:v>57</c:v>
                </c:pt>
                <c:pt idx="168">
                  <c:v>55</c:v>
                </c:pt>
                <c:pt idx="169">
                  <c:v>54</c:v>
                </c:pt>
                <c:pt idx="170">
                  <c:v>55</c:v>
                </c:pt>
                <c:pt idx="171">
                  <c:v>60</c:v>
                </c:pt>
                <c:pt idx="172">
                  <c:v>56</c:v>
                </c:pt>
                <c:pt idx="173">
                  <c:v>56</c:v>
                </c:pt>
                <c:pt idx="174">
                  <c:v>56</c:v>
                </c:pt>
                <c:pt idx="175">
                  <c:v>54</c:v>
                </c:pt>
                <c:pt idx="176">
                  <c:v>49</c:v>
                </c:pt>
                <c:pt idx="177">
                  <c:v>51</c:v>
                </c:pt>
                <c:pt idx="178">
                  <c:v>56</c:v>
                </c:pt>
                <c:pt idx="179">
                  <c:v>55</c:v>
                </c:pt>
                <c:pt idx="180">
                  <c:v>56</c:v>
                </c:pt>
                <c:pt idx="181">
                  <c:v>54</c:v>
                </c:pt>
                <c:pt idx="182">
                  <c:v>55</c:v>
                </c:pt>
                <c:pt idx="183">
                  <c:v>55</c:v>
                </c:pt>
                <c:pt idx="184">
                  <c:v>53</c:v>
                </c:pt>
                <c:pt idx="185">
                  <c:v>57</c:v>
                </c:pt>
                <c:pt idx="186">
                  <c:v>52</c:v>
                </c:pt>
                <c:pt idx="187">
                  <c:v>51</c:v>
                </c:pt>
                <c:pt idx="188">
                  <c:v>51</c:v>
                </c:pt>
                <c:pt idx="189">
                  <c:v>45</c:v>
                </c:pt>
                <c:pt idx="190">
                  <c:v>43</c:v>
                </c:pt>
                <c:pt idx="191">
                  <c:v>42</c:v>
                </c:pt>
                <c:pt idx="192">
                  <c:v>43</c:v>
                </c:pt>
                <c:pt idx="193">
                  <c:v>44</c:v>
                </c:pt>
                <c:pt idx="194">
                  <c:v>45</c:v>
                </c:pt>
                <c:pt idx="195">
                  <c:v>45</c:v>
                </c:pt>
                <c:pt idx="196">
                  <c:v>46</c:v>
                </c:pt>
                <c:pt idx="197">
                  <c:v>37</c:v>
                </c:pt>
                <c:pt idx="198">
                  <c:v>37</c:v>
                </c:pt>
                <c:pt idx="199">
                  <c:v>49</c:v>
                </c:pt>
                <c:pt idx="200">
                  <c:v>49</c:v>
                </c:pt>
                <c:pt idx="201">
                  <c:v>54</c:v>
                </c:pt>
                <c:pt idx="202">
                  <c:v>54</c:v>
                </c:pt>
                <c:pt idx="203">
                  <c:v>51</c:v>
                </c:pt>
                <c:pt idx="204">
                  <c:v>50</c:v>
                </c:pt>
                <c:pt idx="205">
                  <c:v>50</c:v>
                </c:pt>
                <c:pt idx="206">
                  <c:v>48</c:v>
                </c:pt>
                <c:pt idx="207">
                  <c:v>48</c:v>
                </c:pt>
                <c:pt idx="208">
                  <c:v>52</c:v>
                </c:pt>
                <c:pt idx="209">
                  <c:v>53</c:v>
                </c:pt>
                <c:pt idx="210">
                  <c:v>47</c:v>
                </c:pt>
                <c:pt idx="211">
                  <c:v>44</c:v>
                </c:pt>
                <c:pt idx="212">
                  <c:v>42</c:v>
                </c:pt>
                <c:pt idx="213">
                  <c:v>48</c:v>
                </c:pt>
                <c:pt idx="214">
                  <c:v>51</c:v>
                </c:pt>
                <c:pt idx="215">
                  <c:v>47</c:v>
                </c:pt>
                <c:pt idx="216">
                  <c:v>43</c:v>
                </c:pt>
                <c:pt idx="217">
                  <c:v>48</c:v>
                </c:pt>
                <c:pt idx="218">
                  <c:v>44</c:v>
                </c:pt>
                <c:pt idx="219">
                  <c:v>44</c:v>
                </c:pt>
                <c:pt idx="220">
                  <c:v>52</c:v>
                </c:pt>
                <c:pt idx="221">
                  <c:v>56</c:v>
                </c:pt>
                <c:pt idx="222">
                  <c:v>55</c:v>
                </c:pt>
                <c:pt idx="223">
                  <c:v>52</c:v>
                </c:pt>
                <c:pt idx="224">
                  <c:v>55</c:v>
                </c:pt>
                <c:pt idx="225">
                  <c:v>52</c:v>
                </c:pt>
                <c:pt idx="226">
                  <c:v>50</c:v>
                </c:pt>
                <c:pt idx="227">
                  <c:v>56</c:v>
                </c:pt>
                <c:pt idx="228">
                  <c:v>55</c:v>
                </c:pt>
                <c:pt idx="229">
                  <c:v>52</c:v>
                </c:pt>
                <c:pt idx="230">
                  <c:v>49</c:v>
                </c:pt>
                <c:pt idx="231">
                  <c:v>51</c:v>
                </c:pt>
                <c:pt idx="232">
                  <c:v>46</c:v>
                </c:pt>
                <c:pt idx="233">
                  <c:v>46</c:v>
                </c:pt>
                <c:pt idx="234">
                  <c:v>46</c:v>
                </c:pt>
                <c:pt idx="235">
                  <c:v>46</c:v>
                </c:pt>
                <c:pt idx="236">
                  <c:v>46</c:v>
                </c:pt>
                <c:pt idx="237">
                  <c:v>56</c:v>
                </c:pt>
                <c:pt idx="238">
                  <c:v>56</c:v>
                </c:pt>
                <c:pt idx="239">
                  <c:v>55</c:v>
                </c:pt>
                <c:pt idx="240">
                  <c:v>52</c:v>
                </c:pt>
                <c:pt idx="241">
                  <c:v>54</c:v>
                </c:pt>
                <c:pt idx="242">
                  <c:v>52</c:v>
                </c:pt>
                <c:pt idx="243">
                  <c:v>50</c:v>
                </c:pt>
                <c:pt idx="244">
                  <c:v>57</c:v>
                </c:pt>
                <c:pt idx="245">
                  <c:v>51</c:v>
                </c:pt>
                <c:pt idx="246">
                  <c:v>59</c:v>
                </c:pt>
                <c:pt idx="247">
                  <c:v>52</c:v>
                </c:pt>
                <c:pt idx="248">
                  <c:v>56</c:v>
                </c:pt>
                <c:pt idx="249">
                  <c:v>56</c:v>
                </c:pt>
                <c:pt idx="250">
                  <c:v>60</c:v>
                </c:pt>
                <c:pt idx="251">
                  <c:v>58</c:v>
                </c:pt>
                <c:pt idx="252">
                  <c:v>49</c:v>
                </c:pt>
                <c:pt idx="253">
                  <c:v>52</c:v>
                </c:pt>
                <c:pt idx="254">
                  <c:v>51</c:v>
                </c:pt>
                <c:pt idx="255">
                  <c:v>51</c:v>
                </c:pt>
                <c:pt idx="256">
                  <c:v>51</c:v>
                </c:pt>
                <c:pt idx="257">
                  <c:v>52</c:v>
                </c:pt>
                <c:pt idx="258">
                  <c:v>56</c:v>
                </c:pt>
                <c:pt idx="259">
                  <c:v>57</c:v>
                </c:pt>
                <c:pt idx="260">
                  <c:v>55</c:v>
                </c:pt>
                <c:pt idx="261">
                  <c:v>49</c:v>
                </c:pt>
                <c:pt idx="262">
                  <c:v>49</c:v>
                </c:pt>
                <c:pt idx="263">
                  <c:v>55</c:v>
                </c:pt>
                <c:pt idx="264">
                  <c:v>51</c:v>
                </c:pt>
                <c:pt idx="265">
                  <c:v>52</c:v>
                </c:pt>
                <c:pt idx="266">
                  <c:v>56</c:v>
                </c:pt>
                <c:pt idx="267">
                  <c:v>53</c:v>
                </c:pt>
                <c:pt idx="268">
                  <c:v>55</c:v>
                </c:pt>
                <c:pt idx="269">
                  <c:v>59</c:v>
                </c:pt>
                <c:pt idx="270">
                  <c:v>60</c:v>
                </c:pt>
                <c:pt idx="271">
                  <c:v>58</c:v>
                </c:pt>
                <c:pt idx="272">
                  <c:v>59</c:v>
                </c:pt>
                <c:pt idx="273">
                  <c:v>60</c:v>
                </c:pt>
                <c:pt idx="274">
                  <c:v>58</c:v>
                </c:pt>
                <c:pt idx="275">
                  <c:v>53</c:v>
                </c:pt>
                <c:pt idx="276">
                  <c:v>55</c:v>
                </c:pt>
                <c:pt idx="277">
                  <c:v>57</c:v>
                </c:pt>
                <c:pt idx="278">
                  <c:v>61</c:v>
                </c:pt>
                <c:pt idx="279">
                  <c:v>53</c:v>
                </c:pt>
                <c:pt idx="280">
                  <c:v>57</c:v>
                </c:pt>
                <c:pt idx="281">
                  <c:v>66</c:v>
                </c:pt>
                <c:pt idx="282">
                  <c:v>59</c:v>
                </c:pt>
                <c:pt idx="283">
                  <c:v>64</c:v>
                </c:pt>
                <c:pt idx="284">
                  <c:v>62</c:v>
                </c:pt>
                <c:pt idx="285">
                  <c:v>60</c:v>
                </c:pt>
                <c:pt idx="286">
                  <c:v>73</c:v>
                </c:pt>
                <c:pt idx="287">
                  <c:v>69</c:v>
                </c:pt>
                <c:pt idx="288">
                  <c:v>59</c:v>
                </c:pt>
                <c:pt idx="289">
                  <c:v>55</c:v>
                </c:pt>
                <c:pt idx="290">
                  <c:v>60</c:v>
                </c:pt>
                <c:pt idx="291">
                  <c:v>58</c:v>
                </c:pt>
                <c:pt idx="292">
                  <c:v>55</c:v>
                </c:pt>
                <c:pt idx="293">
                  <c:v>53</c:v>
                </c:pt>
                <c:pt idx="294">
                  <c:v>59</c:v>
                </c:pt>
                <c:pt idx="295">
                  <c:v>61</c:v>
                </c:pt>
                <c:pt idx="296">
                  <c:v>54</c:v>
                </c:pt>
                <c:pt idx="297">
                  <c:v>60</c:v>
                </c:pt>
                <c:pt idx="298">
                  <c:v>52</c:v>
                </c:pt>
                <c:pt idx="299">
                  <c:v>50</c:v>
                </c:pt>
                <c:pt idx="300">
                  <c:v>52</c:v>
                </c:pt>
                <c:pt idx="301">
                  <c:v>53</c:v>
                </c:pt>
                <c:pt idx="302">
                  <c:v>57</c:v>
                </c:pt>
                <c:pt idx="303">
                  <c:v>57</c:v>
                </c:pt>
                <c:pt idx="304">
                  <c:v>63</c:v>
                </c:pt>
                <c:pt idx="305">
                  <c:v>64</c:v>
                </c:pt>
                <c:pt idx="306">
                  <c:v>59</c:v>
                </c:pt>
                <c:pt idx="307">
                  <c:v>61</c:v>
                </c:pt>
                <c:pt idx="308">
                  <c:v>66</c:v>
                </c:pt>
                <c:pt idx="309">
                  <c:v>67</c:v>
                </c:pt>
                <c:pt idx="310">
                  <c:v>56</c:v>
                </c:pt>
                <c:pt idx="311">
                  <c:v>61</c:v>
                </c:pt>
                <c:pt idx="312">
                  <c:v>68</c:v>
                </c:pt>
                <c:pt idx="313">
                  <c:v>66</c:v>
                </c:pt>
                <c:pt idx="314">
                  <c:v>67</c:v>
                </c:pt>
                <c:pt idx="315">
                  <c:v>67</c:v>
                </c:pt>
                <c:pt idx="316">
                  <c:v>64</c:v>
                </c:pt>
                <c:pt idx="317">
                  <c:v>55</c:v>
                </c:pt>
                <c:pt idx="318">
                  <c:v>59</c:v>
                </c:pt>
                <c:pt idx="319">
                  <c:v>67</c:v>
                </c:pt>
                <c:pt idx="320">
                  <c:v>63</c:v>
                </c:pt>
                <c:pt idx="321">
                  <c:v>71</c:v>
                </c:pt>
                <c:pt idx="322">
                  <c:v>78</c:v>
                </c:pt>
                <c:pt idx="323">
                  <c:v>73</c:v>
                </c:pt>
                <c:pt idx="324">
                  <c:v>67</c:v>
                </c:pt>
                <c:pt idx="325">
                  <c:v>69</c:v>
                </c:pt>
                <c:pt idx="326">
                  <c:v>71</c:v>
                </c:pt>
                <c:pt idx="327">
                  <c:v>76</c:v>
                </c:pt>
                <c:pt idx="328">
                  <c:v>66</c:v>
                </c:pt>
                <c:pt idx="329">
                  <c:v>65</c:v>
                </c:pt>
                <c:pt idx="330">
                  <c:v>64</c:v>
                </c:pt>
                <c:pt idx="331">
                  <c:v>54</c:v>
                </c:pt>
                <c:pt idx="332">
                  <c:v>62</c:v>
                </c:pt>
                <c:pt idx="333">
                  <c:v>67</c:v>
                </c:pt>
                <c:pt idx="334">
                  <c:v>69</c:v>
                </c:pt>
                <c:pt idx="335">
                  <c:v>67</c:v>
                </c:pt>
                <c:pt idx="336">
                  <c:v>65</c:v>
                </c:pt>
                <c:pt idx="337">
                  <c:v>67</c:v>
                </c:pt>
                <c:pt idx="338">
                  <c:v>57</c:v>
                </c:pt>
                <c:pt idx="339">
                  <c:v>63</c:v>
                </c:pt>
                <c:pt idx="340">
                  <c:v>58</c:v>
                </c:pt>
                <c:pt idx="341">
                  <c:v>50</c:v>
                </c:pt>
                <c:pt idx="342">
                  <c:v>42</c:v>
                </c:pt>
                <c:pt idx="343">
                  <c:v>45</c:v>
                </c:pt>
                <c:pt idx="344">
                  <c:v>46</c:v>
                </c:pt>
                <c:pt idx="345">
                  <c:v>45</c:v>
                </c:pt>
                <c:pt idx="346">
                  <c:v>56</c:v>
                </c:pt>
                <c:pt idx="347">
                  <c:v>67</c:v>
                </c:pt>
                <c:pt idx="348">
                  <c:v>80</c:v>
                </c:pt>
                <c:pt idx="349">
                  <c:v>65</c:v>
                </c:pt>
                <c:pt idx="350">
                  <c:v>60</c:v>
                </c:pt>
                <c:pt idx="351">
                  <c:v>59</c:v>
                </c:pt>
                <c:pt idx="352">
                  <c:v>47</c:v>
                </c:pt>
                <c:pt idx="353">
                  <c:v>52</c:v>
                </c:pt>
                <c:pt idx="354">
                  <c:v>56</c:v>
                </c:pt>
                <c:pt idx="355">
                  <c:v>56</c:v>
                </c:pt>
                <c:pt idx="356">
                  <c:v>55</c:v>
                </c:pt>
                <c:pt idx="357">
                  <c:v>50</c:v>
                </c:pt>
                <c:pt idx="358">
                  <c:v>48</c:v>
                </c:pt>
                <c:pt idx="359">
                  <c:v>48</c:v>
                </c:pt>
                <c:pt idx="360">
                  <c:v>49</c:v>
                </c:pt>
                <c:pt idx="361">
                  <c:v>61</c:v>
                </c:pt>
                <c:pt idx="362">
                  <c:v>60</c:v>
                </c:pt>
                <c:pt idx="363">
                  <c:v>57</c:v>
                </c:pt>
                <c:pt idx="364">
                  <c:v>66</c:v>
                </c:pt>
              </c:numCache>
            </c:numRef>
          </c:val>
          <c:extLst>
            <c:ext xmlns:c16="http://schemas.microsoft.com/office/drawing/2014/chart" uri="{C3380CC4-5D6E-409C-BE32-E72D297353CC}">
              <c16:uniqueId val="{00000003-3DDC-4BD1-8F7B-C12896DDD855}"/>
            </c:ext>
          </c:extLst>
        </c:ser>
        <c:ser>
          <c:idx val="4"/>
          <c:order val="4"/>
          <c:tx>
            <c:strRef>
              <c:f>Sheet1!$F$1</c:f>
              <c:strCache>
                <c:ptCount val="1"/>
                <c:pt idx="0">
                  <c:v>Nuclear</c:v>
                </c:pt>
              </c:strCache>
            </c:strRef>
          </c:tx>
          <c:spPr>
            <a:solidFill>
              <a:srgbClr val="9D9D9C"/>
            </a:solidFill>
            <a:ln>
              <a:solidFill>
                <a:srgbClr val="9D9D9C"/>
              </a:solidFill>
            </a:ln>
            <a:effectLst/>
          </c:spPr>
          <c:cat>
            <c:numRef>
              <c:f>Sheet1!$A$2:$A$366</c:f>
              <c:numCache>
                <c:formatCode>m/d/yyyy</c:formatCode>
                <c:ptCount val="365"/>
                <c:pt idx="0">
                  <c:v>44652</c:v>
                </c:pt>
                <c:pt idx="1">
                  <c:v>44653</c:v>
                </c:pt>
                <c:pt idx="2">
                  <c:v>44654</c:v>
                </c:pt>
                <c:pt idx="3">
                  <c:v>44655</c:v>
                </c:pt>
                <c:pt idx="4">
                  <c:v>44656</c:v>
                </c:pt>
                <c:pt idx="5">
                  <c:v>44657</c:v>
                </c:pt>
                <c:pt idx="6">
                  <c:v>44658</c:v>
                </c:pt>
                <c:pt idx="7">
                  <c:v>44659</c:v>
                </c:pt>
                <c:pt idx="8">
                  <c:v>44660</c:v>
                </c:pt>
                <c:pt idx="9">
                  <c:v>44661</c:v>
                </c:pt>
                <c:pt idx="10">
                  <c:v>44662</c:v>
                </c:pt>
                <c:pt idx="11">
                  <c:v>44663</c:v>
                </c:pt>
                <c:pt idx="12">
                  <c:v>44664</c:v>
                </c:pt>
                <c:pt idx="13">
                  <c:v>44665</c:v>
                </c:pt>
                <c:pt idx="14">
                  <c:v>44666</c:v>
                </c:pt>
                <c:pt idx="15">
                  <c:v>44667</c:v>
                </c:pt>
                <c:pt idx="16">
                  <c:v>44668</c:v>
                </c:pt>
                <c:pt idx="17">
                  <c:v>44669</c:v>
                </c:pt>
                <c:pt idx="18">
                  <c:v>44670</c:v>
                </c:pt>
                <c:pt idx="19">
                  <c:v>44671</c:v>
                </c:pt>
                <c:pt idx="20">
                  <c:v>44672</c:v>
                </c:pt>
                <c:pt idx="21">
                  <c:v>44673</c:v>
                </c:pt>
                <c:pt idx="22">
                  <c:v>44674</c:v>
                </c:pt>
                <c:pt idx="23">
                  <c:v>44675</c:v>
                </c:pt>
                <c:pt idx="24">
                  <c:v>44676</c:v>
                </c:pt>
                <c:pt idx="25">
                  <c:v>44677</c:v>
                </c:pt>
                <c:pt idx="26">
                  <c:v>44678</c:v>
                </c:pt>
                <c:pt idx="27">
                  <c:v>44679</c:v>
                </c:pt>
                <c:pt idx="28">
                  <c:v>44680</c:v>
                </c:pt>
                <c:pt idx="29">
                  <c:v>44681</c:v>
                </c:pt>
                <c:pt idx="30">
                  <c:v>44682</c:v>
                </c:pt>
                <c:pt idx="31">
                  <c:v>44683</c:v>
                </c:pt>
                <c:pt idx="32">
                  <c:v>44684</c:v>
                </c:pt>
                <c:pt idx="33">
                  <c:v>44685</c:v>
                </c:pt>
                <c:pt idx="34">
                  <c:v>44686</c:v>
                </c:pt>
                <c:pt idx="35">
                  <c:v>44687</c:v>
                </c:pt>
                <c:pt idx="36">
                  <c:v>44688</c:v>
                </c:pt>
                <c:pt idx="37">
                  <c:v>44689</c:v>
                </c:pt>
                <c:pt idx="38">
                  <c:v>44690</c:v>
                </c:pt>
                <c:pt idx="39">
                  <c:v>44691</c:v>
                </c:pt>
                <c:pt idx="40">
                  <c:v>44692</c:v>
                </c:pt>
                <c:pt idx="41">
                  <c:v>44693</c:v>
                </c:pt>
                <c:pt idx="42">
                  <c:v>44694</c:v>
                </c:pt>
                <c:pt idx="43">
                  <c:v>44695</c:v>
                </c:pt>
                <c:pt idx="44">
                  <c:v>44696</c:v>
                </c:pt>
                <c:pt idx="45">
                  <c:v>44697</c:v>
                </c:pt>
                <c:pt idx="46">
                  <c:v>44698</c:v>
                </c:pt>
                <c:pt idx="47">
                  <c:v>44699</c:v>
                </c:pt>
                <c:pt idx="48">
                  <c:v>44700</c:v>
                </c:pt>
                <c:pt idx="49">
                  <c:v>44701</c:v>
                </c:pt>
                <c:pt idx="50">
                  <c:v>44702</c:v>
                </c:pt>
                <c:pt idx="51">
                  <c:v>44703</c:v>
                </c:pt>
                <c:pt idx="52">
                  <c:v>44704</c:v>
                </c:pt>
                <c:pt idx="53">
                  <c:v>44705</c:v>
                </c:pt>
                <c:pt idx="54">
                  <c:v>44706</c:v>
                </c:pt>
                <c:pt idx="55">
                  <c:v>44707</c:v>
                </c:pt>
                <c:pt idx="56">
                  <c:v>44708</c:v>
                </c:pt>
                <c:pt idx="57">
                  <c:v>44709</c:v>
                </c:pt>
                <c:pt idx="58">
                  <c:v>44710</c:v>
                </c:pt>
                <c:pt idx="59">
                  <c:v>44711</c:v>
                </c:pt>
                <c:pt idx="60">
                  <c:v>44712</c:v>
                </c:pt>
                <c:pt idx="61">
                  <c:v>44713</c:v>
                </c:pt>
                <c:pt idx="62">
                  <c:v>44714</c:v>
                </c:pt>
                <c:pt idx="63">
                  <c:v>44715</c:v>
                </c:pt>
                <c:pt idx="64">
                  <c:v>44716</c:v>
                </c:pt>
                <c:pt idx="65">
                  <c:v>44717</c:v>
                </c:pt>
                <c:pt idx="66">
                  <c:v>44718</c:v>
                </c:pt>
                <c:pt idx="67">
                  <c:v>44719</c:v>
                </c:pt>
                <c:pt idx="68">
                  <c:v>44720</c:v>
                </c:pt>
                <c:pt idx="69">
                  <c:v>44721</c:v>
                </c:pt>
                <c:pt idx="70">
                  <c:v>44722</c:v>
                </c:pt>
                <c:pt idx="71">
                  <c:v>44723</c:v>
                </c:pt>
                <c:pt idx="72">
                  <c:v>44724</c:v>
                </c:pt>
                <c:pt idx="73">
                  <c:v>44725</c:v>
                </c:pt>
                <c:pt idx="74">
                  <c:v>44726</c:v>
                </c:pt>
                <c:pt idx="75">
                  <c:v>44727</c:v>
                </c:pt>
                <c:pt idx="76">
                  <c:v>44728</c:v>
                </c:pt>
                <c:pt idx="77">
                  <c:v>44729</c:v>
                </c:pt>
                <c:pt idx="78">
                  <c:v>44730</c:v>
                </c:pt>
                <c:pt idx="79">
                  <c:v>44731</c:v>
                </c:pt>
                <c:pt idx="80">
                  <c:v>44732</c:v>
                </c:pt>
                <c:pt idx="81">
                  <c:v>44733</c:v>
                </c:pt>
                <c:pt idx="82">
                  <c:v>44734</c:v>
                </c:pt>
                <c:pt idx="83">
                  <c:v>44735</c:v>
                </c:pt>
                <c:pt idx="84">
                  <c:v>44736</c:v>
                </c:pt>
                <c:pt idx="85">
                  <c:v>44737</c:v>
                </c:pt>
                <c:pt idx="86">
                  <c:v>44738</c:v>
                </c:pt>
                <c:pt idx="87">
                  <c:v>44739</c:v>
                </c:pt>
                <c:pt idx="88">
                  <c:v>44740</c:v>
                </c:pt>
                <c:pt idx="89">
                  <c:v>44741</c:v>
                </c:pt>
                <c:pt idx="90">
                  <c:v>44742</c:v>
                </c:pt>
                <c:pt idx="91">
                  <c:v>44743</c:v>
                </c:pt>
                <c:pt idx="92">
                  <c:v>44744</c:v>
                </c:pt>
                <c:pt idx="93">
                  <c:v>44745</c:v>
                </c:pt>
                <c:pt idx="94">
                  <c:v>44746</c:v>
                </c:pt>
                <c:pt idx="95">
                  <c:v>44747</c:v>
                </c:pt>
                <c:pt idx="96">
                  <c:v>44748</c:v>
                </c:pt>
                <c:pt idx="97">
                  <c:v>44749</c:v>
                </c:pt>
                <c:pt idx="98">
                  <c:v>44750</c:v>
                </c:pt>
                <c:pt idx="99">
                  <c:v>44751</c:v>
                </c:pt>
                <c:pt idx="100">
                  <c:v>44752</c:v>
                </c:pt>
                <c:pt idx="101">
                  <c:v>44753</c:v>
                </c:pt>
                <c:pt idx="102">
                  <c:v>44754</c:v>
                </c:pt>
                <c:pt idx="103">
                  <c:v>44755</c:v>
                </c:pt>
                <c:pt idx="104">
                  <c:v>44756</c:v>
                </c:pt>
                <c:pt idx="105">
                  <c:v>44757</c:v>
                </c:pt>
                <c:pt idx="106">
                  <c:v>44758</c:v>
                </c:pt>
                <c:pt idx="107">
                  <c:v>44759</c:v>
                </c:pt>
                <c:pt idx="108">
                  <c:v>44760</c:v>
                </c:pt>
                <c:pt idx="109">
                  <c:v>44761</c:v>
                </c:pt>
                <c:pt idx="110">
                  <c:v>44762</c:v>
                </c:pt>
                <c:pt idx="111">
                  <c:v>44763</c:v>
                </c:pt>
                <c:pt idx="112">
                  <c:v>44764</c:v>
                </c:pt>
                <c:pt idx="113">
                  <c:v>44765</c:v>
                </c:pt>
                <c:pt idx="114">
                  <c:v>44766</c:v>
                </c:pt>
                <c:pt idx="115">
                  <c:v>44767</c:v>
                </c:pt>
                <c:pt idx="116">
                  <c:v>44768</c:v>
                </c:pt>
                <c:pt idx="117">
                  <c:v>44769</c:v>
                </c:pt>
                <c:pt idx="118">
                  <c:v>44770</c:v>
                </c:pt>
                <c:pt idx="119">
                  <c:v>44771</c:v>
                </c:pt>
                <c:pt idx="120">
                  <c:v>44772</c:v>
                </c:pt>
                <c:pt idx="121">
                  <c:v>44773</c:v>
                </c:pt>
                <c:pt idx="122">
                  <c:v>44774</c:v>
                </c:pt>
                <c:pt idx="123">
                  <c:v>44775</c:v>
                </c:pt>
                <c:pt idx="124">
                  <c:v>44776</c:v>
                </c:pt>
                <c:pt idx="125">
                  <c:v>44777</c:v>
                </c:pt>
                <c:pt idx="126">
                  <c:v>44778</c:v>
                </c:pt>
                <c:pt idx="127">
                  <c:v>44779</c:v>
                </c:pt>
                <c:pt idx="128">
                  <c:v>44780</c:v>
                </c:pt>
                <c:pt idx="129">
                  <c:v>44781</c:v>
                </c:pt>
                <c:pt idx="130">
                  <c:v>44782</c:v>
                </c:pt>
                <c:pt idx="131">
                  <c:v>44783</c:v>
                </c:pt>
                <c:pt idx="132">
                  <c:v>44784</c:v>
                </c:pt>
                <c:pt idx="133">
                  <c:v>44785</c:v>
                </c:pt>
                <c:pt idx="134">
                  <c:v>44786</c:v>
                </c:pt>
                <c:pt idx="135">
                  <c:v>44787</c:v>
                </c:pt>
                <c:pt idx="136">
                  <c:v>44788</c:v>
                </c:pt>
                <c:pt idx="137">
                  <c:v>44789</c:v>
                </c:pt>
                <c:pt idx="138">
                  <c:v>44790</c:v>
                </c:pt>
                <c:pt idx="139">
                  <c:v>44791</c:v>
                </c:pt>
                <c:pt idx="140">
                  <c:v>44792</c:v>
                </c:pt>
                <c:pt idx="141">
                  <c:v>44793</c:v>
                </c:pt>
                <c:pt idx="142">
                  <c:v>44794</c:v>
                </c:pt>
                <c:pt idx="143">
                  <c:v>44795</c:v>
                </c:pt>
                <c:pt idx="144">
                  <c:v>44796</c:v>
                </c:pt>
                <c:pt idx="145">
                  <c:v>44797</c:v>
                </c:pt>
                <c:pt idx="146">
                  <c:v>44798</c:v>
                </c:pt>
                <c:pt idx="147">
                  <c:v>44799</c:v>
                </c:pt>
                <c:pt idx="148">
                  <c:v>44800</c:v>
                </c:pt>
                <c:pt idx="149">
                  <c:v>44801</c:v>
                </c:pt>
                <c:pt idx="150">
                  <c:v>44802</c:v>
                </c:pt>
                <c:pt idx="151">
                  <c:v>44803</c:v>
                </c:pt>
                <c:pt idx="152">
                  <c:v>44804</c:v>
                </c:pt>
                <c:pt idx="153">
                  <c:v>44805</c:v>
                </c:pt>
                <c:pt idx="154">
                  <c:v>44806</c:v>
                </c:pt>
                <c:pt idx="155">
                  <c:v>44807</c:v>
                </c:pt>
                <c:pt idx="156">
                  <c:v>44808</c:v>
                </c:pt>
                <c:pt idx="157">
                  <c:v>44809</c:v>
                </c:pt>
                <c:pt idx="158">
                  <c:v>44810</c:v>
                </c:pt>
                <c:pt idx="159">
                  <c:v>44811</c:v>
                </c:pt>
                <c:pt idx="160">
                  <c:v>44812</c:v>
                </c:pt>
                <c:pt idx="161">
                  <c:v>44813</c:v>
                </c:pt>
                <c:pt idx="162">
                  <c:v>44814</c:v>
                </c:pt>
                <c:pt idx="163">
                  <c:v>44815</c:v>
                </c:pt>
                <c:pt idx="164">
                  <c:v>44816</c:v>
                </c:pt>
                <c:pt idx="165">
                  <c:v>44817</c:v>
                </c:pt>
                <c:pt idx="166">
                  <c:v>44818</c:v>
                </c:pt>
                <c:pt idx="167">
                  <c:v>44819</c:v>
                </c:pt>
                <c:pt idx="168">
                  <c:v>44820</c:v>
                </c:pt>
                <c:pt idx="169">
                  <c:v>44821</c:v>
                </c:pt>
                <c:pt idx="170">
                  <c:v>44822</c:v>
                </c:pt>
                <c:pt idx="171">
                  <c:v>44823</c:v>
                </c:pt>
                <c:pt idx="172">
                  <c:v>44824</c:v>
                </c:pt>
                <c:pt idx="173">
                  <c:v>44825</c:v>
                </c:pt>
                <c:pt idx="174">
                  <c:v>44826</c:v>
                </c:pt>
                <c:pt idx="175">
                  <c:v>44827</c:v>
                </c:pt>
                <c:pt idx="176">
                  <c:v>44828</c:v>
                </c:pt>
                <c:pt idx="177">
                  <c:v>44829</c:v>
                </c:pt>
                <c:pt idx="178">
                  <c:v>44830</c:v>
                </c:pt>
                <c:pt idx="179">
                  <c:v>44831</c:v>
                </c:pt>
                <c:pt idx="180">
                  <c:v>44832</c:v>
                </c:pt>
                <c:pt idx="181">
                  <c:v>44833</c:v>
                </c:pt>
                <c:pt idx="182">
                  <c:v>44834</c:v>
                </c:pt>
                <c:pt idx="183">
                  <c:v>44835</c:v>
                </c:pt>
                <c:pt idx="184">
                  <c:v>44836</c:v>
                </c:pt>
                <c:pt idx="185">
                  <c:v>44837</c:v>
                </c:pt>
                <c:pt idx="186">
                  <c:v>44838</c:v>
                </c:pt>
                <c:pt idx="187">
                  <c:v>44839</c:v>
                </c:pt>
                <c:pt idx="188">
                  <c:v>44840</c:v>
                </c:pt>
                <c:pt idx="189">
                  <c:v>44841</c:v>
                </c:pt>
                <c:pt idx="190">
                  <c:v>44842</c:v>
                </c:pt>
                <c:pt idx="191">
                  <c:v>44843</c:v>
                </c:pt>
                <c:pt idx="192">
                  <c:v>44844</c:v>
                </c:pt>
                <c:pt idx="193">
                  <c:v>44845</c:v>
                </c:pt>
                <c:pt idx="194">
                  <c:v>44846</c:v>
                </c:pt>
                <c:pt idx="195">
                  <c:v>44847</c:v>
                </c:pt>
                <c:pt idx="196">
                  <c:v>44848</c:v>
                </c:pt>
                <c:pt idx="197">
                  <c:v>44849</c:v>
                </c:pt>
                <c:pt idx="198">
                  <c:v>44850</c:v>
                </c:pt>
                <c:pt idx="199">
                  <c:v>44851</c:v>
                </c:pt>
                <c:pt idx="200">
                  <c:v>44852</c:v>
                </c:pt>
                <c:pt idx="201">
                  <c:v>44853</c:v>
                </c:pt>
                <c:pt idx="202">
                  <c:v>44854</c:v>
                </c:pt>
                <c:pt idx="203">
                  <c:v>44855</c:v>
                </c:pt>
                <c:pt idx="204">
                  <c:v>44856</c:v>
                </c:pt>
                <c:pt idx="205">
                  <c:v>44857</c:v>
                </c:pt>
                <c:pt idx="206">
                  <c:v>44858</c:v>
                </c:pt>
                <c:pt idx="207">
                  <c:v>44859</c:v>
                </c:pt>
                <c:pt idx="208">
                  <c:v>44860</c:v>
                </c:pt>
                <c:pt idx="209">
                  <c:v>44861</c:v>
                </c:pt>
                <c:pt idx="210">
                  <c:v>44862</c:v>
                </c:pt>
                <c:pt idx="211">
                  <c:v>44863</c:v>
                </c:pt>
                <c:pt idx="212">
                  <c:v>44864</c:v>
                </c:pt>
                <c:pt idx="213">
                  <c:v>44865</c:v>
                </c:pt>
                <c:pt idx="214">
                  <c:v>44866</c:v>
                </c:pt>
                <c:pt idx="215">
                  <c:v>44867</c:v>
                </c:pt>
                <c:pt idx="216">
                  <c:v>44868</c:v>
                </c:pt>
                <c:pt idx="217">
                  <c:v>44869</c:v>
                </c:pt>
                <c:pt idx="218">
                  <c:v>44870</c:v>
                </c:pt>
                <c:pt idx="219">
                  <c:v>44871</c:v>
                </c:pt>
                <c:pt idx="220">
                  <c:v>44872</c:v>
                </c:pt>
                <c:pt idx="221">
                  <c:v>44873</c:v>
                </c:pt>
                <c:pt idx="222">
                  <c:v>44874</c:v>
                </c:pt>
                <c:pt idx="223">
                  <c:v>44875</c:v>
                </c:pt>
                <c:pt idx="224">
                  <c:v>44876</c:v>
                </c:pt>
                <c:pt idx="225">
                  <c:v>44877</c:v>
                </c:pt>
                <c:pt idx="226">
                  <c:v>44878</c:v>
                </c:pt>
                <c:pt idx="227">
                  <c:v>44879</c:v>
                </c:pt>
                <c:pt idx="228">
                  <c:v>44880</c:v>
                </c:pt>
                <c:pt idx="229">
                  <c:v>44881</c:v>
                </c:pt>
                <c:pt idx="230">
                  <c:v>44882</c:v>
                </c:pt>
                <c:pt idx="231">
                  <c:v>44883</c:v>
                </c:pt>
                <c:pt idx="232">
                  <c:v>44884</c:v>
                </c:pt>
                <c:pt idx="233">
                  <c:v>44885</c:v>
                </c:pt>
                <c:pt idx="234">
                  <c:v>44886</c:v>
                </c:pt>
                <c:pt idx="235">
                  <c:v>44887</c:v>
                </c:pt>
                <c:pt idx="236">
                  <c:v>44888</c:v>
                </c:pt>
                <c:pt idx="237">
                  <c:v>44889</c:v>
                </c:pt>
                <c:pt idx="238">
                  <c:v>44890</c:v>
                </c:pt>
                <c:pt idx="239">
                  <c:v>44891</c:v>
                </c:pt>
                <c:pt idx="240">
                  <c:v>44892</c:v>
                </c:pt>
                <c:pt idx="241">
                  <c:v>44893</c:v>
                </c:pt>
                <c:pt idx="242">
                  <c:v>44894</c:v>
                </c:pt>
                <c:pt idx="243">
                  <c:v>44895</c:v>
                </c:pt>
                <c:pt idx="244">
                  <c:v>44896</c:v>
                </c:pt>
                <c:pt idx="245">
                  <c:v>44897</c:v>
                </c:pt>
                <c:pt idx="246">
                  <c:v>44898</c:v>
                </c:pt>
                <c:pt idx="247">
                  <c:v>44899</c:v>
                </c:pt>
                <c:pt idx="248">
                  <c:v>44900</c:v>
                </c:pt>
                <c:pt idx="249">
                  <c:v>44901</c:v>
                </c:pt>
                <c:pt idx="250">
                  <c:v>44902</c:v>
                </c:pt>
                <c:pt idx="251">
                  <c:v>44903</c:v>
                </c:pt>
                <c:pt idx="252">
                  <c:v>44904</c:v>
                </c:pt>
                <c:pt idx="253">
                  <c:v>44905</c:v>
                </c:pt>
                <c:pt idx="254">
                  <c:v>44906</c:v>
                </c:pt>
                <c:pt idx="255">
                  <c:v>44907</c:v>
                </c:pt>
                <c:pt idx="256">
                  <c:v>44908</c:v>
                </c:pt>
                <c:pt idx="257">
                  <c:v>44909</c:v>
                </c:pt>
                <c:pt idx="258">
                  <c:v>44910</c:v>
                </c:pt>
                <c:pt idx="259">
                  <c:v>44911</c:v>
                </c:pt>
                <c:pt idx="260">
                  <c:v>44912</c:v>
                </c:pt>
                <c:pt idx="261">
                  <c:v>44913</c:v>
                </c:pt>
                <c:pt idx="262">
                  <c:v>44914</c:v>
                </c:pt>
                <c:pt idx="263">
                  <c:v>44915</c:v>
                </c:pt>
                <c:pt idx="264">
                  <c:v>44916</c:v>
                </c:pt>
                <c:pt idx="265">
                  <c:v>44917</c:v>
                </c:pt>
                <c:pt idx="266">
                  <c:v>44918</c:v>
                </c:pt>
                <c:pt idx="267">
                  <c:v>44919</c:v>
                </c:pt>
                <c:pt idx="268">
                  <c:v>44920</c:v>
                </c:pt>
                <c:pt idx="269">
                  <c:v>44921</c:v>
                </c:pt>
                <c:pt idx="270">
                  <c:v>44922</c:v>
                </c:pt>
                <c:pt idx="271">
                  <c:v>44923</c:v>
                </c:pt>
                <c:pt idx="272">
                  <c:v>44924</c:v>
                </c:pt>
                <c:pt idx="273">
                  <c:v>44925</c:v>
                </c:pt>
                <c:pt idx="274">
                  <c:v>44926</c:v>
                </c:pt>
                <c:pt idx="275">
                  <c:v>44927</c:v>
                </c:pt>
                <c:pt idx="276">
                  <c:v>44928</c:v>
                </c:pt>
                <c:pt idx="277">
                  <c:v>44929</c:v>
                </c:pt>
                <c:pt idx="278">
                  <c:v>44930</c:v>
                </c:pt>
                <c:pt idx="279">
                  <c:v>44931</c:v>
                </c:pt>
                <c:pt idx="280">
                  <c:v>44932</c:v>
                </c:pt>
                <c:pt idx="281">
                  <c:v>44933</c:v>
                </c:pt>
                <c:pt idx="282">
                  <c:v>44934</c:v>
                </c:pt>
                <c:pt idx="283">
                  <c:v>44935</c:v>
                </c:pt>
                <c:pt idx="284">
                  <c:v>44936</c:v>
                </c:pt>
                <c:pt idx="285">
                  <c:v>44937</c:v>
                </c:pt>
                <c:pt idx="286">
                  <c:v>44938</c:v>
                </c:pt>
                <c:pt idx="287">
                  <c:v>44939</c:v>
                </c:pt>
                <c:pt idx="288">
                  <c:v>44940</c:v>
                </c:pt>
                <c:pt idx="289">
                  <c:v>44941</c:v>
                </c:pt>
                <c:pt idx="290">
                  <c:v>44942</c:v>
                </c:pt>
                <c:pt idx="291">
                  <c:v>44943</c:v>
                </c:pt>
                <c:pt idx="292">
                  <c:v>44944</c:v>
                </c:pt>
                <c:pt idx="293">
                  <c:v>44945</c:v>
                </c:pt>
                <c:pt idx="294">
                  <c:v>44946</c:v>
                </c:pt>
                <c:pt idx="295">
                  <c:v>44947</c:v>
                </c:pt>
                <c:pt idx="296">
                  <c:v>44948</c:v>
                </c:pt>
                <c:pt idx="297">
                  <c:v>44949</c:v>
                </c:pt>
                <c:pt idx="298">
                  <c:v>44950</c:v>
                </c:pt>
                <c:pt idx="299">
                  <c:v>44951</c:v>
                </c:pt>
                <c:pt idx="300">
                  <c:v>44952</c:v>
                </c:pt>
                <c:pt idx="301">
                  <c:v>44953</c:v>
                </c:pt>
                <c:pt idx="302">
                  <c:v>44954</c:v>
                </c:pt>
                <c:pt idx="303">
                  <c:v>44955</c:v>
                </c:pt>
                <c:pt idx="304">
                  <c:v>44956</c:v>
                </c:pt>
                <c:pt idx="305">
                  <c:v>44957</c:v>
                </c:pt>
                <c:pt idx="306">
                  <c:v>44958</c:v>
                </c:pt>
                <c:pt idx="307">
                  <c:v>44959</c:v>
                </c:pt>
                <c:pt idx="308">
                  <c:v>44960</c:v>
                </c:pt>
                <c:pt idx="309">
                  <c:v>44961</c:v>
                </c:pt>
                <c:pt idx="310">
                  <c:v>44962</c:v>
                </c:pt>
                <c:pt idx="311">
                  <c:v>44963</c:v>
                </c:pt>
                <c:pt idx="312">
                  <c:v>44964</c:v>
                </c:pt>
                <c:pt idx="313">
                  <c:v>44965</c:v>
                </c:pt>
                <c:pt idx="314">
                  <c:v>44966</c:v>
                </c:pt>
                <c:pt idx="315">
                  <c:v>44967</c:v>
                </c:pt>
                <c:pt idx="316">
                  <c:v>44968</c:v>
                </c:pt>
                <c:pt idx="317">
                  <c:v>44969</c:v>
                </c:pt>
                <c:pt idx="318">
                  <c:v>44970</c:v>
                </c:pt>
                <c:pt idx="319">
                  <c:v>44971</c:v>
                </c:pt>
                <c:pt idx="320">
                  <c:v>44972</c:v>
                </c:pt>
                <c:pt idx="321">
                  <c:v>44973</c:v>
                </c:pt>
                <c:pt idx="322">
                  <c:v>44974</c:v>
                </c:pt>
                <c:pt idx="323">
                  <c:v>44975</c:v>
                </c:pt>
                <c:pt idx="324">
                  <c:v>44976</c:v>
                </c:pt>
                <c:pt idx="325">
                  <c:v>44977</c:v>
                </c:pt>
                <c:pt idx="326">
                  <c:v>44978</c:v>
                </c:pt>
                <c:pt idx="327">
                  <c:v>44979</c:v>
                </c:pt>
                <c:pt idx="328">
                  <c:v>44980</c:v>
                </c:pt>
                <c:pt idx="329">
                  <c:v>44981</c:v>
                </c:pt>
                <c:pt idx="330">
                  <c:v>44982</c:v>
                </c:pt>
                <c:pt idx="331">
                  <c:v>44983</c:v>
                </c:pt>
                <c:pt idx="332">
                  <c:v>44984</c:v>
                </c:pt>
                <c:pt idx="333">
                  <c:v>44985</c:v>
                </c:pt>
                <c:pt idx="334">
                  <c:v>44986</c:v>
                </c:pt>
                <c:pt idx="335">
                  <c:v>44987</c:v>
                </c:pt>
                <c:pt idx="336">
                  <c:v>44988</c:v>
                </c:pt>
                <c:pt idx="337">
                  <c:v>44989</c:v>
                </c:pt>
                <c:pt idx="338">
                  <c:v>44990</c:v>
                </c:pt>
                <c:pt idx="339">
                  <c:v>44991</c:v>
                </c:pt>
                <c:pt idx="340">
                  <c:v>44992</c:v>
                </c:pt>
                <c:pt idx="341">
                  <c:v>44993</c:v>
                </c:pt>
                <c:pt idx="342">
                  <c:v>44994</c:v>
                </c:pt>
                <c:pt idx="343">
                  <c:v>44995</c:v>
                </c:pt>
                <c:pt idx="344">
                  <c:v>44996</c:v>
                </c:pt>
                <c:pt idx="345">
                  <c:v>44997</c:v>
                </c:pt>
                <c:pt idx="346">
                  <c:v>44998</c:v>
                </c:pt>
                <c:pt idx="347">
                  <c:v>44999</c:v>
                </c:pt>
                <c:pt idx="348">
                  <c:v>45000</c:v>
                </c:pt>
                <c:pt idx="349">
                  <c:v>45001</c:v>
                </c:pt>
                <c:pt idx="350">
                  <c:v>45002</c:v>
                </c:pt>
                <c:pt idx="351">
                  <c:v>45003</c:v>
                </c:pt>
                <c:pt idx="352">
                  <c:v>45004</c:v>
                </c:pt>
                <c:pt idx="353">
                  <c:v>45005</c:v>
                </c:pt>
                <c:pt idx="354">
                  <c:v>45006</c:v>
                </c:pt>
                <c:pt idx="355">
                  <c:v>45007</c:v>
                </c:pt>
                <c:pt idx="356">
                  <c:v>45008</c:v>
                </c:pt>
                <c:pt idx="357">
                  <c:v>45009</c:v>
                </c:pt>
                <c:pt idx="358">
                  <c:v>45010</c:v>
                </c:pt>
                <c:pt idx="359">
                  <c:v>45011</c:v>
                </c:pt>
                <c:pt idx="360">
                  <c:v>45012</c:v>
                </c:pt>
                <c:pt idx="361">
                  <c:v>45013</c:v>
                </c:pt>
                <c:pt idx="362">
                  <c:v>45014</c:v>
                </c:pt>
                <c:pt idx="363">
                  <c:v>45015</c:v>
                </c:pt>
                <c:pt idx="364">
                  <c:v>45016</c:v>
                </c:pt>
              </c:numCache>
            </c:numRef>
          </c:cat>
          <c:val>
            <c:numRef>
              <c:f>Sheet1!$F$2:$F$366</c:f>
              <c:numCache>
                <c:formatCode>General</c:formatCode>
                <c:ptCount val="365"/>
                <c:pt idx="0">
                  <c:v>112</c:v>
                </c:pt>
                <c:pt idx="1">
                  <c:v>111</c:v>
                </c:pt>
                <c:pt idx="2">
                  <c:v>112</c:v>
                </c:pt>
                <c:pt idx="3">
                  <c:v>110</c:v>
                </c:pt>
                <c:pt idx="4">
                  <c:v>110</c:v>
                </c:pt>
                <c:pt idx="5">
                  <c:v>111</c:v>
                </c:pt>
                <c:pt idx="6">
                  <c:v>110</c:v>
                </c:pt>
                <c:pt idx="7">
                  <c:v>111</c:v>
                </c:pt>
                <c:pt idx="8">
                  <c:v>110</c:v>
                </c:pt>
                <c:pt idx="9">
                  <c:v>110</c:v>
                </c:pt>
                <c:pt idx="10">
                  <c:v>110</c:v>
                </c:pt>
                <c:pt idx="11">
                  <c:v>105</c:v>
                </c:pt>
                <c:pt idx="12">
                  <c:v>105</c:v>
                </c:pt>
                <c:pt idx="13">
                  <c:v>105</c:v>
                </c:pt>
                <c:pt idx="14">
                  <c:v>105</c:v>
                </c:pt>
                <c:pt idx="15">
                  <c:v>105</c:v>
                </c:pt>
                <c:pt idx="16">
                  <c:v>104</c:v>
                </c:pt>
                <c:pt idx="17">
                  <c:v>104</c:v>
                </c:pt>
                <c:pt idx="18">
                  <c:v>102</c:v>
                </c:pt>
                <c:pt idx="19">
                  <c:v>102</c:v>
                </c:pt>
                <c:pt idx="20">
                  <c:v>103</c:v>
                </c:pt>
                <c:pt idx="21">
                  <c:v>101</c:v>
                </c:pt>
                <c:pt idx="22">
                  <c:v>101</c:v>
                </c:pt>
                <c:pt idx="23">
                  <c:v>101</c:v>
                </c:pt>
                <c:pt idx="24">
                  <c:v>101</c:v>
                </c:pt>
                <c:pt idx="25">
                  <c:v>101</c:v>
                </c:pt>
                <c:pt idx="26">
                  <c:v>100</c:v>
                </c:pt>
                <c:pt idx="27">
                  <c:v>100</c:v>
                </c:pt>
                <c:pt idx="28">
                  <c:v>100</c:v>
                </c:pt>
                <c:pt idx="29">
                  <c:v>104</c:v>
                </c:pt>
                <c:pt idx="30">
                  <c:v>104</c:v>
                </c:pt>
                <c:pt idx="31">
                  <c:v>104</c:v>
                </c:pt>
                <c:pt idx="32">
                  <c:v>104</c:v>
                </c:pt>
                <c:pt idx="33">
                  <c:v>105</c:v>
                </c:pt>
                <c:pt idx="34">
                  <c:v>104</c:v>
                </c:pt>
                <c:pt idx="35">
                  <c:v>104</c:v>
                </c:pt>
                <c:pt idx="36">
                  <c:v>104</c:v>
                </c:pt>
                <c:pt idx="37">
                  <c:v>104</c:v>
                </c:pt>
                <c:pt idx="38">
                  <c:v>104</c:v>
                </c:pt>
                <c:pt idx="39">
                  <c:v>103</c:v>
                </c:pt>
                <c:pt idx="40">
                  <c:v>100</c:v>
                </c:pt>
                <c:pt idx="41">
                  <c:v>100</c:v>
                </c:pt>
                <c:pt idx="42">
                  <c:v>103</c:v>
                </c:pt>
                <c:pt idx="43">
                  <c:v>103</c:v>
                </c:pt>
                <c:pt idx="44">
                  <c:v>104</c:v>
                </c:pt>
                <c:pt idx="45">
                  <c:v>104</c:v>
                </c:pt>
                <c:pt idx="46">
                  <c:v>104</c:v>
                </c:pt>
                <c:pt idx="47">
                  <c:v>104</c:v>
                </c:pt>
                <c:pt idx="48">
                  <c:v>102</c:v>
                </c:pt>
                <c:pt idx="49">
                  <c:v>102</c:v>
                </c:pt>
                <c:pt idx="50">
                  <c:v>103</c:v>
                </c:pt>
                <c:pt idx="51">
                  <c:v>103</c:v>
                </c:pt>
                <c:pt idx="52">
                  <c:v>100</c:v>
                </c:pt>
                <c:pt idx="53">
                  <c:v>98</c:v>
                </c:pt>
                <c:pt idx="54">
                  <c:v>96</c:v>
                </c:pt>
                <c:pt idx="55">
                  <c:v>97</c:v>
                </c:pt>
                <c:pt idx="56">
                  <c:v>97</c:v>
                </c:pt>
                <c:pt idx="57">
                  <c:v>97</c:v>
                </c:pt>
                <c:pt idx="58">
                  <c:v>97</c:v>
                </c:pt>
                <c:pt idx="59">
                  <c:v>101</c:v>
                </c:pt>
                <c:pt idx="60">
                  <c:v>112</c:v>
                </c:pt>
                <c:pt idx="61">
                  <c:v>114</c:v>
                </c:pt>
                <c:pt idx="62">
                  <c:v>119</c:v>
                </c:pt>
                <c:pt idx="63">
                  <c:v>120</c:v>
                </c:pt>
                <c:pt idx="64">
                  <c:v>117</c:v>
                </c:pt>
                <c:pt idx="65">
                  <c:v>108</c:v>
                </c:pt>
                <c:pt idx="66">
                  <c:v>101</c:v>
                </c:pt>
                <c:pt idx="67">
                  <c:v>103</c:v>
                </c:pt>
                <c:pt idx="68">
                  <c:v>113</c:v>
                </c:pt>
                <c:pt idx="69">
                  <c:v>115</c:v>
                </c:pt>
                <c:pt idx="70">
                  <c:v>114</c:v>
                </c:pt>
                <c:pt idx="71">
                  <c:v>114</c:v>
                </c:pt>
                <c:pt idx="72">
                  <c:v>113</c:v>
                </c:pt>
                <c:pt idx="73">
                  <c:v>115</c:v>
                </c:pt>
                <c:pt idx="74">
                  <c:v>117</c:v>
                </c:pt>
                <c:pt idx="75">
                  <c:v>119</c:v>
                </c:pt>
                <c:pt idx="76">
                  <c:v>119</c:v>
                </c:pt>
                <c:pt idx="77">
                  <c:v>119</c:v>
                </c:pt>
                <c:pt idx="78">
                  <c:v>120</c:v>
                </c:pt>
                <c:pt idx="79">
                  <c:v>120</c:v>
                </c:pt>
                <c:pt idx="80">
                  <c:v>116</c:v>
                </c:pt>
                <c:pt idx="81">
                  <c:v>115</c:v>
                </c:pt>
                <c:pt idx="82">
                  <c:v>115</c:v>
                </c:pt>
                <c:pt idx="83">
                  <c:v>120</c:v>
                </c:pt>
                <c:pt idx="84">
                  <c:v>120</c:v>
                </c:pt>
                <c:pt idx="85">
                  <c:v>124</c:v>
                </c:pt>
                <c:pt idx="86">
                  <c:v>128</c:v>
                </c:pt>
                <c:pt idx="87">
                  <c:v>128</c:v>
                </c:pt>
                <c:pt idx="88">
                  <c:v>129</c:v>
                </c:pt>
                <c:pt idx="89">
                  <c:v>128</c:v>
                </c:pt>
                <c:pt idx="90">
                  <c:v>129</c:v>
                </c:pt>
                <c:pt idx="91">
                  <c:v>130</c:v>
                </c:pt>
                <c:pt idx="92">
                  <c:v>129</c:v>
                </c:pt>
                <c:pt idx="93">
                  <c:v>129</c:v>
                </c:pt>
                <c:pt idx="94">
                  <c:v>129</c:v>
                </c:pt>
                <c:pt idx="95">
                  <c:v>129</c:v>
                </c:pt>
                <c:pt idx="96">
                  <c:v>130</c:v>
                </c:pt>
                <c:pt idx="97">
                  <c:v>129</c:v>
                </c:pt>
                <c:pt idx="98">
                  <c:v>130</c:v>
                </c:pt>
                <c:pt idx="99">
                  <c:v>130</c:v>
                </c:pt>
                <c:pt idx="100">
                  <c:v>130</c:v>
                </c:pt>
                <c:pt idx="101">
                  <c:v>123</c:v>
                </c:pt>
                <c:pt idx="102">
                  <c:v>105</c:v>
                </c:pt>
                <c:pt idx="103">
                  <c:v>109</c:v>
                </c:pt>
                <c:pt idx="104">
                  <c:v>117</c:v>
                </c:pt>
                <c:pt idx="105">
                  <c:v>110</c:v>
                </c:pt>
                <c:pt idx="106">
                  <c:v>107</c:v>
                </c:pt>
                <c:pt idx="107">
                  <c:v>108</c:v>
                </c:pt>
                <c:pt idx="108">
                  <c:v>121</c:v>
                </c:pt>
                <c:pt idx="109">
                  <c:v>129</c:v>
                </c:pt>
                <c:pt idx="110">
                  <c:v>132</c:v>
                </c:pt>
                <c:pt idx="111">
                  <c:v>137</c:v>
                </c:pt>
                <c:pt idx="112">
                  <c:v>136</c:v>
                </c:pt>
                <c:pt idx="113">
                  <c:v>137</c:v>
                </c:pt>
                <c:pt idx="114">
                  <c:v>118</c:v>
                </c:pt>
                <c:pt idx="115">
                  <c:v>113</c:v>
                </c:pt>
                <c:pt idx="116">
                  <c:v>111</c:v>
                </c:pt>
                <c:pt idx="117">
                  <c:v>110</c:v>
                </c:pt>
                <c:pt idx="118">
                  <c:v>107</c:v>
                </c:pt>
                <c:pt idx="119">
                  <c:v>109</c:v>
                </c:pt>
                <c:pt idx="120">
                  <c:v>109</c:v>
                </c:pt>
                <c:pt idx="121">
                  <c:v>108</c:v>
                </c:pt>
                <c:pt idx="122">
                  <c:v>109</c:v>
                </c:pt>
                <c:pt idx="123">
                  <c:v>109</c:v>
                </c:pt>
                <c:pt idx="124">
                  <c:v>109</c:v>
                </c:pt>
                <c:pt idx="125">
                  <c:v>109</c:v>
                </c:pt>
                <c:pt idx="126">
                  <c:v>110</c:v>
                </c:pt>
                <c:pt idx="127">
                  <c:v>108</c:v>
                </c:pt>
                <c:pt idx="128">
                  <c:v>108</c:v>
                </c:pt>
                <c:pt idx="129">
                  <c:v>107</c:v>
                </c:pt>
                <c:pt idx="130">
                  <c:v>110</c:v>
                </c:pt>
                <c:pt idx="131">
                  <c:v>111</c:v>
                </c:pt>
                <c:pt idx="132">
                  <c:v>112</c:v>
                </c:pt>
                <c:pt idx="133">
                  <c:v>112</c:v>
                </c:pt>
                <c:pt idx="134">
                  <c:v>112</c:v>
                </c:pt>
                <c:pt idx="135">
                  <c:v>113</c:v>
                </c:pt>
                <c:pt idx="136">
                  <c:v>116</c:v>
                </c:pt>
                <c:pt idx="137">
                  <c:v>117</c:v>
                </c:pt>
                <c:pt idx="138">
                  <c:v>114</c:v>
                </c:pt>
                <c:pt idx="139">
                  <c:v>112</c:v>
                </c:pt>
                <c:pt idx="140">
                  <c:v>114</c:v>
                </c:pt>
                <c:pt idx="141">
                  <c:v>111</c:v>
                </c:pt>
                <c:pt idx="142">
                  <c:v>107</c:v>
                </c:pt>
                <c:pt idx="143">
                  <c:v>102</c:v>
                </c:pt>
                <c:pt idx="144">
                  <c:v>109</c:v>
                </c:pt>
                <c:pt idx="145">
                  <c:v>110</c:v>
                </c:pt>
                <c:pt idx="146">
                  <c:v>112</c:v>
                </c:pt>
                <c:pt idx="147">
                  <c:v>116</c:v>
                </c:pt>
                <c:pt idx="148">
                  <c:v>120</c:v>
                </c:pt>
                <c:pt idx="149">
                  <c:v>116</c:v>
                </c:pt>
                <c:pt idx="150">
                  <c:v>115</c:v>
                </c:pt>
                <c:pt idx="151">
                  <c:v>116</c:v>
                </c:pt>
                <c:pt idx="152">
                  <c:v>118</c:v>
                </c:pt>
                <c:pt idx="153">
                  <c:v>119</c:v>
                </c:pt>
                <c:pt idx="154">
                  <c:v>120</c:v>
                </c:pt>
                <c:pt idx="155">
                  <c:v>120</c:v>
                </c:pt>
                <c:pt idx="156">
                  <c:v>120</c:v>
                </c:pt>
                <c:pt idx="157">
                  <c:v>115</c:v>
                </c:pt>
                <c:pt idx="158">
                  <c:v>115</c:v>
                </c:pt>
                <c:pt idx="159">
                  <c:v>116</c:v>
                </c:pt>
                <c:pt idx="160">
                  <c:v>115</c:v>
                </c:pt>
                <c:pt idx="161">
                  <c:v>114</c:v>
                </c:pt>
                <c:pt idx="162">
                  <c:v>113</c:v>
                </c:pt>
                <c:pt idx="163">
                  <c:v>111</c:v>
                </c:pt>
                <c:pt idx="164">
                  <c:v>110</c:v>
                </c:pt>
                <c:pt idx="165">
                  <c:v>103</c:v>
                </c:pt>
                <c:pt idx="166">
                  <c:v>100</c:v>
                </c:pt>
                <c:pt idx="167">
                  <c:v>93</c:v>
                </c:pt>
                <c:pt idx="168">
                  <c:v>94</c:v>
                </c:pt>
                <c:pt idx="169">
                  <c:v>94</c:v>
                </c:pt>
                <c:pt idx="170">
                  <c:v>94</c:v>
                </c:pt>
                <c:pt idx="171">
                  <c:v>97</c:v>
                </c:pt>
                <c:pt idx="172">
                  <c:v>98</c:v>
                </c:pt>
                <c:pt idx="173">
                  <c:v>99</c:v>
                </c:pt>
                <c:pt idx="174">
                  <c:v>111</c:v>
                </c:pt>
                <c:pt idx="175">
                  <c:v>121</c:v>
                </c:pt>
                <c:pt idx="176">
                  <c:v>112</c:v>
                </c:pt>
                <c:pt idx="177">
                  <c:v>114</c:v>
                </c:pt>
                <c:pt idx="178">
                  <c:v>121</c:v>
                </c:pt>
                <c:pt idx="179">
                  <c:v>124</c:v>
                </c:pt>
                <c:pt idx="180">
                  <c:v>125</c:v>
                </c:pt>
                <c:pt idx="181">
                  <c:v>113</c:v>
                </c:pt>
                <c:pt idx="182">
                  <c:v>128</c:v>
                </c:pt>
                <c:pt idx="183">
                  <c:v>128</c:v>
                </c:pt>
                <c:pt idx="184">
                  <c:v>130</c:v>
                </c:pt>
                <c:pt idx="185">
                  <c:v>133</c:v>
                </c:pt>
                <c:pt idx="186">
                  <c:v>134</c:v>
                </c:pt>
                <c:pt idx="187">
                  <c:v>134</c:v>
                </c:pt>
                <c:pt idx="188">
                  <c:v>134</c:v>
                </c:pt>
                <c:pt idx="189">
                  <c:v>134</c:v>
                </c:pt>
                <c:pt idx="190">
                  <c:v>134</c:v>
                </c:pt>
                <c:pt idx="191">
                  <c:v>134</c:v>
                </c:pt>
                <c:pt idx="192">
                  <c:v>133</c:v>
                </c:pt>
                <c:pt idx="193">
                  <c:v>134</c:v>
                </c:pt>
                <c:pt idx="194">
                  <c:v>132</c:v>
                </c:pt>
                <c:pt idx="195">
                  <c:v>134</c:v>
                </c:pt>
                <c:pt idx="196">
                  <c:v>136</c:v>
                </c:pt>
                <c:pt idx="197">
                  <c:v>136</c:v>
                </c:pt>
                <c:pt idx="198">
                  <c:v>136</c:v>
                </c:pt>
                <c:pt idx="199">
                  <c:v>128</c:v>
                </c:pt>
                <c:pt idx="200">
                  <c:v>127</c:v>
                </c:pt>
                <c:pt idx="201">
                  <c:v>128</c:v>
                </c:pt>
                <c:pt idx="202">
                  <c:v>135</c:v>
                </c:pt>
                <c:pt idx="203">
                  <c:v>139</c:v>
                </c:pt>
                <c:pt idx="204">
                  <c:v>140</c:v>
                </c:pt>
                <c:pt idx="205">
                  <c:v>138</c:v>
                </c:pt>
                <c:pt idx="206">
                  <c:v>138</c:v>
                </c:pt>
                <c:pt idx="207">
                  <c:v>138</c:v>
                </c:pt>
                <c:pt idx="208">
                  <c:v>142</c:v>
                </c:pt>
                <c:pt idx="209">
                  <c:v>139</c:v>
                </c:pt>
                <c:pt idx="210">
                  <c:v>132</c:v>
                </c:pt>
                <c:pt idx="211">
                  <c:v>132</c:v>
                </c:pt>
                <c:pt idx="212">
                  <c:v>132</c:v>
                </c:pt>
                <c:pt idx="213">
                  <c:v>137</c:v>
                </c:pt>
                <c:pt idx="214">
                  <c:v>137</c:v>
                </c:pt>
                <c:pt idx="215">
                  <c:v>136</c:v>
                </c:pt>
                <c:pt idx="216">
                  <c:v>136</c:v>
                </c:pt>
                <c:pt idx="217">
                  <c:v>128</c:v>
                </c:pt>
                <c:pt idx="218">
                  <c:v>126</c:v>
                </c:pt>
                <c:pt idx="219">
                  <c:v>126</c:v>
                </c:pt>
                <c:pt idx="220">
                  <c:v>115</c:v>
                </c:pt>
                <c:pt idx="221">
                  <c:v>123</c:v>
                </c:pt>
                <c:pt idx="222">
                  <c:v>124</c:v>
                </c:pt>
                <c:pt idx="223">
                  <c:v>125</c:v>
                </c:pt>
                <c:pt idx="224">
                  <c:v>125</c:v>
                </c:pt>
                <c:pt idx="225">
                  <c:v>131</c:v>
                </c:pt>
                <c:pt idx="226">
                  <c:v>133</c:v>
                </c:pt>
                <c:pt idx="227">
                  <c:v>132</c:v>
                </c:pt>
                <c:pt idx="228">
                  <c:v>132</c:v>
                </c:pt>
                <c:pt idx="229">
                  <c:v>132</c:v>
                </c:pt>
                <c:pt idx="230">
                  <c:v>132</c:v>
                </c:pt>
                <c:pt idx="231">
                  <c:v>131</c:v>
                </c:pt>
                <c:pt idx="232">
                  <c:v>133</c:v>
                </c:pt>
                <c:pt idx="233">
                  <c:v>133</c:v>
                </c:pt>
                <c:pt idx="234">
                  <c:v>133</c:v>
                </c:pt>
                <c:pt idx="235">
                  <c:v>133</c:v>
                </c:pt>
                <c:pt idx="236">
                  <c:v>133</c:v>
                </c:pt>
                <c:pt idx="237">
                  <c:v>123</c:v>
                </c:pt>
                <c:pt idx="238">
                  <c:v>123</c:v>
                </c:pt>
                <c:pt idx="239">
                  <c:v>126</c:v>
                </c:pt>
                <c:pt idx="240">
                  <c:v>127</c:v>
                </c:pt>
                <c:pt idx="241">
                  <c:v>121</c:v>
                </c:pt>
                <c:pt idx="242">
                  <c:v>127</c:v>
                </c:pt>
                <c:pt idx="243">
                  <c:v>112</c:v>
                </c:pt>
                <c:pt idx="244">
                  <c:v>105</c:v>
                </c:pt>
                <c:pt idx="245">
                  <c:v>124</c:v>
                </c:pt>
                <c:pt idx="246">
                  <c:v>128</c:v>
                </c:pt>
                <c:pt idx="247">
                  <c:v>127</c:v>
                </c:pt>
                <c:pt idx="248">
                  <c:v>127</c:v>
                </c:pt>
                <c:pt idx="249">
                  <c:v>120</c:v>
                </c:pt>
                <c:pt idx="250">
                  <c:v>110</c:v>
                </c:pt>
                <c:pt idx="251">
                  <c:v>107</c:v>
                </c:pt>
                <c:pt idx="252">
                  <c:v>107</c:v>
                </c:pt>
                <c:pt idx="253">
                  <c:v>111</c:v>
                </c:pt>
                <c:pt idx="254">
                  <c:v>112</c:v>
                </c:pt>
                <c:pt idx="255">
                  <c:v>112</c:v>
                </c:pt>
                <c:pt idx="256">
                  <c:v>112</c:v>
                </c:pt>
                <c:pt idx="257">
                  <c:v>112</c:v>
                </c:pt>
                <c:pt idx="258">
                  <c:v>106</c:v>
                </c:pt>
                <c:pt idx="259">
                  <c:v>110</c:v>
                </c:pt>
                <c:pt idx="260">
                  <c:v>124</c:v>
                </c:pt>
                <c:pt idx="261">
                  <c:v>124</c:v>
                </c:pt>
                <c:pt idx="262">
                  <c:v>133</c:v>
                </c:pt>
                <c:pt idx="263">
                  <c:v>133</c:v>
                </c:pt>
                <c:pt idx="264">
                  <c:v>133</c:v>
                </c:pt>
                <c:pt idx="265">
                  <c:v>132</c:v>
                </c:pt>
                <c:pt idx="266">
                  <c:v>128</c:v>
                </c:pt>
                <c:pt idx="267">
                  <c:v>128</c:v>
                </c:pt>
                <c:pt idx="268">
                  <c:v>128</c:v>
                </c:pt>
                <c:pt idx="269">
                  <c:v>129</c:v>
                </c:pt>
                <c:pt idx="270">
                  <c:v>128</c:v>
                </c:pt>
                <c:pt idx="271">
                  <c:v>128</c:v>
                </c:pt>
                <c:pt idx="272">
                  <c:v>122</c:v>
                </c:pt>
                <c:pt idx="273">
                  <c:v>128</c:v>
                </c:pt>
                <c:pt idx="274">
                  <c:v>128</c:v>
                </c:pt>
                <c:pt idx="275">
                  <c:v>134</c:v>
                </c:pt>
                <c:pt idx="276">
                  <c:v>135</c:v>
                </c:pt>
                <c:pt idx="277">
                  <c:v>135</c:v>
                </c:pt>
                <c:pt idx="278">
                  <c:v>135</c:v>
                </c:pt>
                <c:pt idx="279">
                  <c:v>128</c:v>
                </c:pt>
                <c:pt idx="280">
                  <c:v>120</c:v>
                </c:pt>
                <c:pt idx="281">
                  <c:v>112</c:v>
                </c:pt>
                <c:pt idx="282">
                  <c:v>116</c:v>
                </c:pt>
                <c:pt idx="283">
                  <c:v>115</c:v>
                </c:pt>
                <c:pt idx="284">
                  <c:v>123</c:v>
                </c:pt>
                <c:pt idx="285">
                  <c:v>134</c:v>
                </c:pt>
                <c:pt idx="286">
                  <c:v>129</c:v>
                </c:pt>
                <c:pt idx="287">
                  <c:v>132</c:v>
                </c:pt>
                <c:pt idx="288">
                  <c:v>130</c:v>
                </c:pt>
                <c:pt idx="289">
                  <c:v>130</c:v>
                </c:pt>
                <c:pt idx="290">
                  <c:v>136</c:v>
                </c:pt>
                <c:pt idx="291">
                  <c:v>139</c:v>
                </c:pt>
                <c:pt idx="292">
                  <c:v>139</c:v>
                </c:pt>
                <c:pt idx="293">
                  <c:v>139</c:v>
                </c:pt>
                <c:pt idx="294">
                  <c:v>139</c:v>
                </c:pt>
                <c:pt idx="295">
                  <c:v>139</c:v>
                </c:pt>
                <c:pt idx="296">
                  <c:v>140</c:v>
                </c:pt>
                <c:pt idx="297">
                  <c:v>140</c:v>
                </c:pt>
                <c:pt idx="298">
                  <c:v>139</c:v>
                </c:pt>
                <c:pt idx="299">
                  <c:v>131</c:v>
                </c:pt>
                <c:pt idx="300">
                  <c:v>126</c:v>
                </c:pt>
                <c:pt idx="301">
                  <c:v>132</c:v>
                </c:pt>
                <c:pt idx="302">
                  <c:v>138</c:v>
                </c:pt>
                <c:pt idx="303">
                  <c:v>138</c:v>
                </c:pt>
                <c:pt idx="304">
                  <c:v>139</c:v>
                </c:pt>
                <c:pt idx="305">
                  <c:v>138</c:v>
                </c:pt>
                <c:pt idx="306">
                  <c:v>130</c:v>
                </c:pt>
                <c:pt idx="307">
                  <c:v>139</c:v>
                </c:pt>
                <c:pt idx="308">
                  <c:v>139</c:v>
                </c:pt>
                <c:pt idx="309">
                  <c:v>139</c:v>
                </c:pt>
                <c:pt idx="310">
                  <c:v>139</c:v>
                </c:pt>
                <c:pt idx="311">
                  <c:v>139</c:v>
                </c:pt>
                <c:pt idx="312">
                  <c:v>139</c:v>
                </c:pt>
                <c:pt idx="313">
                  <c:v>139</c:v>
                </c:pt>
                <c:pt idx="314">
                  <c:v>139</c:v>
                </c:pt>
                <c:pt idx="315">
                  <c:v>139</c:v>
                </c:pt>
                <c:pt idx="316">
                  <c:v>139</c:v>
                </c:pt>
                <c:pt idx="317">
                  <c:v>139</c:v>
                </c:pt>
                <c:pt idx="318">
                  <c:v>139</c:v>
                </c:pt>
                <c:pt idx="319">
                  <c:v>139</c:v>
                </c:pt>
                <c:pt idx="320">
                  <c:v>139</c:v>
                </c:pt>
                <c:pt idx="321">
                  <c:v>139</c:v>
                </c:pt>
                <c:pt idx="322">
                  <c:v>139</c:v>
                </c:pt>
                <c:pt idx="323">
                  <c:v>133</c:v>
                </c:pt>
                <c:pt idx="324">
                  <c:v>133</c:v>
                </c:pt>
                <c:pt idx="325">
                  <c:v>133</c:v>
                </c:pt>
                <c:pt idx="326">
                  <c:v>128</c:v>
                </c:pt>
                <c:pt idx="327">
                  <c:v>128</c:v>
                </c:pt>
                <c:pt idx="328">
                  <c:v>128</c:v>
                </c:pt>
                <c:pt idx="329">
                  <c:v>121</c:v>
                </c:pt>
                <c:pt idx="330">
                  <c:v>117</c:v>
                </c:pt>
                <c:pt idx="331">
                  <c:v>119</c:v>
                </c:pt>
                <c:pt idx="332">
                  <c:v>124</c:v>
                </c:pt>
                <c:pt idx="333">
                  <c:v>127</c:v>
                </c:pt>
                <c:pt idx="334">
                  <c:v>127</c:v>
                </c:pt>
                <c:pt idx="335">
                  <c:v>128</c:v>
                </c:pt>
                <c:pt idx="336">
                  <c:v>132</c:v>
                </c:pt>
                <c:pt idx="337">
                  <c:v>132</c:v>
                </c:pt>
                <c:pt idx="338">
                  <c:v>128</c:v>
                </c:pt>
                <c:pt idx="339">
                  <c:v>132</c:v>
                </c:pt>
                <c:pt idx="340">
                  <c:v>140</c:v>
                </c:pt>
                <c:pt idx="341">
                  <c:v>145</c:v>
                </c:pt>
                <c:pt idx="342">
                  <c:v>144</c:v>
                </c:pt>
                <c:pt idx="343">
                  <c:v>134</c:v>
                </c:pt>
                <c:pt idx="344">
                  <c:v>139</c:v>
                </c:pt>
                <c:pt idx="345">
                  <c:v>136</c:v>
                </c:pt>
                <c:pt idx="346">
                  <c:v>145</c:v>
                </c:pt>
                <c:pt idx="347">
                  <c:v>145</c:v>
                </c:pt>
                <c:pt idx="348">
                  <c:v>146</c:v>
                </c:pt>
                <c:pt idx="349">
                  <c:v>144</c:v>
                </c:pt>
                <c:pt idx="350">
                  <c:v>133</c:v>
                </c:pt>
                <c:pt idx="351">
                  <c:v>133</c:v>
                </c:pt>
                <c:pt idx="352">
                  <c:v>131</c:v>
                </c:pt>
                <c:pt idx="353">
                  <c:v>131</c:v>
                </c:pt>
                <c:pt idx="354">
                  <c:v>131</c:v>
                </c:pt>
                <c:pt idx="355">
                  <c:v>132</c:v>
                </c:pt>
                <c:pt idx="356">
                  <c:v>132</c:v>
                </c:pt>
                <c:pt idx="357">
                  <c:v>132</c:v>
                </c:pt>
                <c:pt idx="358">
                  <c:v>132</c:v>
                </c:pt>
                <c:pt idx="359">
                  <c:v>133</c:v>
                </c:pt>
                <c:pt idx="360">
                  <c:v>133</c:v>
                </c:pt>
                <c:pt idx="361">
                  <c:v>133</c:v>
                </c:pt>
                <c:pt idx="362">
                  <c:v>133</c:v>
                </c:pt>
                <c:pt idx="363">
                  <c:v>135</c:v>
                </c:pt>
                <c:pt idx="364">
                  <c:v>138</c:v>
                </c:pt>
              </c:numCache>
            </c:numRef>
          </c:val>
          <c:extLst>
            <c:ext xmlns:c16="http://schemas.microsoft.com/office/drawing/2014/chart" uri="{C3380CC4-5D6E-409C-BE32-E72D297353CC}">
              <c16:uniqueId val="{00000004-3DDC-4BD1-8F7B-C12896DDD855}"/>
            </c:ext>
          </c:extLst>
        </c:ser>
        <c:ser>
          <c:idx val="5"/>
          <c:order val="5"/>
          <c:tx>
            <c:strRef>
              <c:f>Sheet1!$G$1</c:f>
              <c:strCache>
                <c:ptCount val="1"/>
                <c:pt idx="0">
                  <c:v>Wind</c:v>
                </c:pt>
              </c:strCache>
            </c:strRef>
          </c:tx>
          <c:spPr>
            <a:solidFill>
              <a:srgbClr val="D5D7DC"/>
            </a:solidFill>
            <a:ln>
              <a:solidFill>
                <a:srgbClr val="D5D7DC"/>
              </a:solidFill>
            </a:ln>
            <a:effectLst/>
          </c:spPr>
          <c:cat>
            <c:numRef>
              <c:f>Sheet1!$A$2:$A$366</c:f>
              <c:numCache>
                <c:formatCode>m/d/yyyy</c:formatCode>
                <c:ptCount val="365"/>
                <c:pt idx="0">
                  <c:v>44652</c:v>
                </c:pt>
                <c:pt idx="1">
                  <c:v>44653</c:v>
                </c:pt>
                <c:pt idx="2">
                  <c:v>44654</c:v>
                </c:pt>
                <c:pt idx="3">
                  <c:v>44655</c:v>
                </c:pt>
                <c:pt idx="4">
                  <c:v>44656</c:v>
                </c:pt>
                <c:pt idx="5">
                  <c:v>44657</c:v>
                </c:pt>
                <c:pt idx="6">
                  <c:v>44658</c:v>
                </c:pt>
                <c:pt idx="7">
                  <c:v>44659</c:v>
                </c:pt>
                <c:pt idx="8">
                  <c:v>44660</c:v>
                </c:pt>
                <c:pt idx="9">
                  <c:v>44661</c:v>
                </c:pt>
                <c:pt idx="10">
                  <c:v>44662</c:v>
                </c:pt>
                <c:pt idx="11">
                  <c:v>44663</c:v>
                </c:pt>
                <c:pt idx="12">
                  <c:v>44664</c:v>
                </c:pt>
                <c:pt idx="13">
                  <c:v>44665</c:v>
                </c:pt>
                <c:pt idx="14">
                  <c:v>44666</c:v>
                </c:pt>
                <c:pt idx="15">
                  <c:v>44667</c:v>
                </c:pt>
                <c:pt idx="16">
                  <c:v>44668</c:v>
                </c:pt>
                <c:pt idx="17">
                  <c:v>44669</c:v>
                </c:pt>
                <c:pt idx="18">
                  <c:v>44670</c:v>
                </c:pt>
                <c:pt idx="19">
                  <c:v>44671</c:v>
                </c:pt>
                <c:pt idx="20">
                  <c:v>44672</c:v>
                </c:pt>
                <c:pt idx="21">
                  <c:v>44673</c:v>
                </c:pt>
                <c:pt idx="22">
                  <c:v>44674</c:v>
                </c:pt>
                <c:pt idx="23">
                  <c:v>44675</c:v>
                </c:pt>
                <c:pt idx="24">
                  <c:v>44676</c:v>
                </c:pt>
                <c:pt idx="25">
                  <c:v>44677</c:v>
                </c:pt>
                <c:pt idx="26">
                  <c:v>44678</c:v>
                </c:pt>
                <c:pt idx="27">
                  <c:v>44679</c:v>
                </c:pt>
                <c:pt idx="28">
                  <c:v>44680</c:v>
                </c:pt>
                <c:pt idx="29">
                  <c:v>44681</c:v>
                </c:pt>
                <c:pt idx="30">
                  <c:v>44682</c:v>
                </c:pt>
                <c:pt idx="31">
                  <c:v>44683</c:v>
                </c:pt>
                <c:pt idx="32">
                  <c:v>44684</c:v>
                </c:pt>
                <c:pt idx="33">
                  <c:v>44685</c:v>
                </c:pt>
                <c:pt idx="34">
                  <c:v>44686</c:v>
                </c:pt>
                <c:pt idx="35">
                  <c:v>44687</c:v>
                </c:pt>
                <c:pt idx="36">
                  <c:v>44688</c:v>
                </c:pt>
                <c:pt idx="37">
                  <c:v>44689</c:v>
                </c:pt>
                <c:pt idx="38">
                  <c:v>44690</c:v>
                </c:pt>
                <c:pt idx="39">
                  <c:v>44691</c:v>
                </c:pt>
                <c:pt idx="40">
                  <c:v>44692</c:v>
                </c:pt>
                <c:pt idx="41">
                  <c:v>44693</c:v>
                </c:pt>
                <c:pt idx="42">
                  <c:v>44694</c:v>
                </c:pt>
                <c:pt idx="43">
                  <c:v>44695</c:v>
                </c:pt>
                <c:pt idx="44">
                  <c:v>44696</c:v>
                </c:pt>
                <c:pt idx="45">
                  <c:v>44697</c:v>
                </c:pt>
                <c:pt idx="46">
                  <c:v>44698</c:v>
                </c:pt>
                <c:pt idx="47">
                  <c:v>44699</c:v>
                </c:pt>
                <c:pt idx="48">
                  <c:v>44700</c:v>
                </c:pt>
                <c:pt idx="49">
                  <c:v>44701</c:v>
                </c:pt>
                <c:pt idx="50">
                  <c:v>44702</c:v>
                </c:pt>
                <c:pt idx="51">
                  <c:v>44703</c:v>
                </c:pt>
                <c:pt idx="52">
                  <c:v>44704</c:v>
                </c:pt>
                <c:pt idx="53">
                  <c:v>44705</c:v>
                </c:pt>
                <c:pt idx="54">
                  <c:v>44706</c:v>
                </c:pt>
                <c:pt idx="55">
                  <c:v>44707</c:v>
                </c:pt>
                <c:pt idx="56">
                  <c:v>44708</c:v>
                </c:pt>
                <c:pt idx="57">
                  <c:v>44709</c:v>
                </c:pt>
                <c:pt idx="58">
                  <c:v>44710</c:v>
                </c:pt>
                <c:pt idx="59">
                  <c:v>44711</c:v>
                </c:pt>
                <c:pt idx="60">
                  <c:v>44712</c:v>
                </c:pt>
                <c:pt idx="61">
                  <c:v>44713</c:v>
                </c:pt>
                <c:pt idx="62">
                  <c:v>44714</c:v>
                </c:pt>
                <c:pt idx="63">
                  <c:v>44715</c:v>
                </c:pt>
                <c:pt idx="64">
                  <c:v>44716</c:v>
                </c:pt>
                <c:pt idx="65">
                  <c:v>44717</c:v>
                </c:pt>
                <c:pt idx="66">
                  <c:v>44718</c:v>
                </c:pt>
                <c:pt idx="67">
                  <c:v>44719</c:v>
                </c:pt>
                <c:pt idx="68">
                  <c:v>44720</c:v>
                </c:pt>
                <c:pt idx="69">
                  <c:v>44721</c:v>
                </c:pt>
                <c:pt idx="70">
                  <c:v>44722</c:v>
                </c:pt>
                <c:pt idx="71">
                  <c:v>44723</c:v>
                </c:pt>
                <c:pt idx="72">
                  <c:v>44724</c:v>
                </c:pt>
                <c:pt idx="73">
                  <c:v>44725</c:v>
                </c:pt>
                <c:pt idx="74">
                  <c:v>44726</c:v>
                </c:pt>
                <c:pt idx="75">
                  <c:v>44727</c:v>
                </c:pt>
                <c:pt idx="76">
                  <c:v>44728</c:v>
                </c:pt>
                <c:pt idx="77">
                  <c:v>44729</c:v>
                </c:pt>
                <c:pt idx="78">
                  <c:v>44730</c:v>
                </c:pt>
                <c:pt idx="79">
                  <c:v>44731</c:v>
                </c:pt>
                <c:pt idx="80">
                  <c:v>44732</c:v>
                </c:pt>
                <c:pt idx="81">
                  <c:v>44733</c:v>
                </c:pt>
                <c:pt idx="82">
                  <c:v>44734</c:v>
                </c:pt>
                <c:pt idx="83">
                  <c:v>44735</c:v>
                </c:pt>
                <c:pt idx="84">
                  <c:v>44736</c:v>
                </c:pt>
                <c:pt idx="85">
                  <c:v>44737</c:v>
                </c:pt>
                <c:pt idx="86">
                  <c:v>44738</c:v>
                </c:pt>
                <c:pt idx="87">
                  <c:v>44739</c:v>
                </c:pt>
                <c:pt idx="88">
                  <c:v>44740</c:v>
                </c:pt>
                <c:pt idx="89">
                  <c:v>44741</c:v>
                </c:pt>
                <c:pt idx="90">
                  <c:v>44742</c:v>
                </c:pt>
                <c:pt idx="91">
                  <c:v>44743</c:v>
                </c:pt>
                <c:pt idx="92">
                  <c:v>44744</c:v>
                </c:pt>
                <c:pt idx="93">
                  <c:v>44745</c:v>
                </c:pt>
                <c:pt idx="94">
                  <c:v>44746</c:v>
                </c:pt>
                <c:pt idx="95">
                  <c:v>44747</c:v>
                </c:pt>
                <c:pt idx="96">
                  <c:v>44748</c:v>
                </c:pt>
                <c:pt idx="97">
                  <c:v>44749</c:v>
                </c:pt>
                <c:pt idx="98">
                  <c:v>44750</c:v>
                </c:pt>
                <c:pt idx="99">
                  <c:v>44751</c:v>
                </c:pt>
                <c:pt idx="100">
                  <c:v>44752</c:v>
                </c:pt>
                <c:pt idx="101">
                  <c:v>44753</c:v>
                </c:pt>
                <c:pt idx="102">
                  <c:v>44754</c:v>
                </c:pt>
                <c:pt idx="103">
                  <c:v>44755</c:v>
                </c:pt>
                <c:pt idx="104">
                  <c:v>44756</c:v>
                </c:pt>
                <c:pt idx="105">
                  <c:v>44757</c:v>
                </c:pt>
                <c:pt idx="106">
                  <c:v>44758</c:v>
                </c:pt>
                <c:pt idx="107">
                  <c:v>44759</c:v>
                </c:pt>
                <c:pt idx="108">
                  <c:v>44760</c:v>
                </c:pt>
                <c:pt idx="109">
                  <c:v>44761</c:v>
                </c:pt>
                <c:pt idx="110">
                  <c:v>44762</c:v>
                </c:pt>
                <c:pt idx="111">
                  <c:v>44763</c:v>
                </c:pt>
                <c:pt idx="112">
                  <c:v>44764</c:v>
                </c:pt>
                <c:pt idx="113">
                  <c:v>44765</c:v>
                </c:pt>
                <c:pt idx="114">
                  <c:v>44766</c:v>
                </c:pt>
                <c:pt idx="115">
                  <c:v>44767</c:v>
                </c:pt>
                <c:pt idx="116">
                  <c:v>44768</c:v>
                </c:pt>
                <c:pt idx="117">
                  <c:v>44769</c:v>
                </c:pt>
                <c:pt idx="118">
                  <c:v>44770</c:v>
                </c:pt>
                <c:pt idx="119">
                  <c:v>44771</c:v>
                </c:pt>
                <c:pt idx="120">
                  <c:v>44772</c:v>
                </c:pt>
                <c:pt idx="121">
                  <c:v>44773</c:v>
                </c:pt>
                <c:pt idx="122">
                  <c:v>44774</c:v>
                </c:pt>
                <c:pt idx="123">
                  <c:v>44775</c:v>
                </c:pt>
                <c:pt idx="124">
                  <c:v>44776</c:v>
                </c:pt>
                <c:pt idx="125">
                  <c:v>44777</c:v>
                </c:pt>
                <c:pt idx="126">
                  <c:v>44778</c:v>
                </c:pt>
                <c:pt idx="127">
                  <c:v>44779</c:v>
                </c:pt>
                <c:pt idx="128">
                  <c:v>44780</c:v>
                </c:pt>
                <c:pt idx="129">
                  <c:v>44781</c:v>
                </c:pt>
                <c:pt idx="130">
                  <c:v>44782</c:v>
                </c:pt>
                <c:pt idx="131">
                  <c:v>44783</c:v>
                </c:pt>
                <c:pt idx="132">
                  <c:v>44784</c:v>
                </c:pt>
                <c:pt idx="133">
                  <c:v>44785</c:v>
                </c:pt>
                <c:pt idx="134">
                  <c:v>44786</c:v>
                </c:pt>
                <c:pt idx="135">
                  <c:v>44787</c:v>
                </c:pt>
                <c:pt idx="136">
                  <c:v>44788</c:v>
                </c:pt>
                <c:pt idx="137">
                  <c:v>44789</c:v>
                </c:pt>
                <c:pt idx="138">
                  <c:v>44790</c:v>
                </c:pt>
                <c:pt idx="139">
                  <c:v>44791</c:v>
                </c:pt>
                <c:pt idx="140">
                  <c:v>44792</c:v>
                </c:pt>
                <c:pt idx="141">
                  <c:v>44793</c:v>
                </c:pt>
                <c:pt idx="142">
                  <c:v>44794</c:v>
                </c:pt>
                <c:pt idx="143">
                  <c:v>44795</c:v>
                </c:pt>
                <c:pt idx="144">
                  <c:v>44796</c:v>
                </c:pt>
                <c:pt idx="145">
                  <c:v>44797</c:v>
                </c:pt>
                <c:pt idx="146">
                  <c:v>44798</c:v>
                </c:pt>
                <c:pt idx="147">
                  <c:v>44799</c:v>
                </c:pt>
                <c:pt idx="148">
                  <c:v>44800</c:v>
                </c:pt>
                <c:pt idx="149">
                  <c:v>44801</c:v>
                </c:pt>
                <c:pt idx="150">
                  <c:v>44802</c:v>
                </c:pt>
                <c:pt idx="151">
                  <c:v>44803</c:v>
                </c:pt>
                <c:pt idx="152">
                  <c:v>44804</c:v>
                </c:pt>
                <c:pt idx="153">
                  <c:v>44805</c:v>
                </c:pt>
                <c:pt idx="154">
                  <c:v>44806</c:v>
                </c:pt>
                <c:pt idx="155">
                  <c:v>44807</c:v>
                </c:pt>
                <c:pt idx="156">
                  <c:v>44808</c:v>
                </c:pt>
                <c:pt idx="157">
                  <c:v>44809</c:v>
                </c:pt>
                <c:pt idx="158">
                  <c:v>44810</c:v>
                </c:pt>
                <c:pt idx="159">
                  <c:v>44811</c:v>
                </c:pt>
                <c:pt idx="160">
                  <c:v>44812</c:v>
                </c:pt>
                <c:pt idx="161">
                  <c:v>44813</c:v>
                </c:pt>
                <c:pt idx="162">
                  <c:v>44814</c:v>
                </c:pt>
                <c:pt idx="163">
                  <c:v>44815</c:v>
                </c:pt>
                <c:pt idx="164">
                  <c:v>44816</c:v>
                </c:pt>
                <c:pt idx="165">
                  <c:v>44817</c:v>
                </c:pt>
                <c:pt idx="166">
                  <c:v>44818</c:v>
                </c:pt>
                <c:pt idx="167">
                  <c:v>44819</c:v>
                </c:pt>
                <c:pt idx="168">
                  <c:v>44820</c:v>
                </c:pt>
                <c:pt idx="169">
                  <c:v>44821</c:v>
                </c:pt>
                <c:pt idx="170">
                  <c:v>44822</c:v>
                </c:pt>
                <c:pt idx="171">
                  <c:v>44823</c:v>
                </c:pt>
                <c:pt idx="172">
                  <c:v>44824</c:v>
                </c:pt>
                <c:pt idx="173">
                  <c:v>44825</c:v>
                </c:pt>
                <c:pt idx="174">
                  <c:v>44826</c:v>
                </c:pt>
                <c:pt idx="175">
                  <c:v>44827</c:v>
                </c:pt>
                <c:pt idx="176">
                  <c:v>44828</c:v>
                </c:pt>
                <c:pt idx="177">
                  <c:v>44829</c:v>
                </c:pt>
                <c:pt idx="178">
                  <c:v>44830</c:v>
                </c:pt>
                <c:pt idx="179">
                  <c:v>44831</c:v>
                </c:pt>
                <c:pt idx="180">
                  <c:v>44832</c:v>
                </c:pt>
                <c:pt idx="181">
                  <c:v>44833</c:v>
                </c:pt>
                <c:pt idx="182">
                  <c:v>44834</c:v>
                </c:pt>
                <c:pt idx="183">
                  <c:v>44835</c:v>
                </c:pt>
                <c:pt idx="184">
                  <c:v>44836</c:v>
                </c:pt>
                <c:pt idx="185">
                  <c:v>44837</c:v>
                </c:pt>
                <c:pt idx="186">
                  <c:v>44838</c:v>
                </c:pt>
                <c:pt idx="187">
                  <c:v>44839</c:v>
                </c:pt>
                <c:pt idx="188">
                  <c:v>44840</c:v>
                </c:pt>
                <c:pt idx="189">
                  <c:v>44841</c:v>
                </c:pt>
                <c:pt idx="190">
                  <c:v>44842</c:v>
                </c:pt>
                <c:pt idx="191">
                  <c:v>44843</c:v>
                </c:pt>
                <c:pt idx="192">
                  <c:v>44844</c:v>
                </c:pt>
                <c:pt idx="193">
                  <c:v>44845</c:v>
                </c:pt>
                <c:pt idx="194">
                  <c:v>44846</c:v>
                </c:pt>
                <c:pt idx="195">
                  <c:v>44847</c:v>
                </c:pt>
                <c:pt idx="196">
                  <c:v>44848</c:v>
                </c:pt>
                <c:pt idx="197">
                  <c:v>44849</c:v>
                </c:pt>
                <c:pt idx="198">
                  <c:v>44850</c:v>
                </c:pt>
                <c:pt idx="199">
                  <c:v>44851</c:v>
                </c:pt>
                <c:pt idx="200">
                  <c:v>44852</c:v>
                </c:pt>
                <c:pt idx="201">
                  <c:v>44853</c:v>
                </c:pt>
                <c:pt idx="202">
                  <c:v>44854</c:v>
                </c:pt>
                <c:pt idx="203">
                  <c:v>44855</c:v>
                </c:pt>
                <c:pt idx="204">
                  <c:v>44856</c:v>
                </c:pt>
                <c:pt idx="205">
                  <c:v>44857</c:v>
                </c:pt>
                <c:pt idx="206">
                  <c:v>44858</c:v>
                </c:pt>
                <c:pt idx="207">
                  <c:v>44859</c:v>
                </c:pt>
                <c:pt idx="208">
                  <c:v>44860</c:v>
                </c:pt>
                <c:pt idx="209">
                  <c:v>44861</c:v>
                </c:pt>
                <c:pt idx="210">
                  <c:v>44862</c:v>
                </c:pt>
                <c:pt idx="211">
                  <c:v>44863</c:v>
                </c:pt>
                <c:pt idx="212">
                  <c:v>44864</c:v>
                </c:pt>
                <c:pt idx="213">
                  <c:v>44865</c:v>
                </c:pt>
                <c:pt idx="214">
                  <c:v>44866</c:v>
                </c:pt>
                <c:pt idx="215">
                  <c:v>44867</c:v>
                </c:pt>
                <c:pt idx="216">
                  <c:v>44868</c:v>
                </c:pt>
                <c:pt idx="217">
                  <c:v>44869</c:v>
                </c:pt>
                <c:pt idx="218">
                  <c:v>44870</c:v>
                </c:pt>
                <c:pt idx="219">
                  <c:v>44871</c:v>
                </c:pt>
                <c:pt idx="220">
                  <c:v>44872</c:v>
                </c:pt>
                <c:pt idx="221">
                  <c:v>44873</c:v>
                </c:pt>
                <c:pt idx="222">
                  <c:v>44874</c:v>
                </c:pt>
                <c:pt idx="223">
                  <c:v>44875</c:v>
                </c:pt>
                <c:pt idx="224">
                  <c:v>44876</c:v>
                </c:pt>
                <c:pt idx="225">
                  <c:v>44877</c:v>
                </c:pt>
                <c:pt idx="226">
                  <c:v>44878</c:v>
                </c:pt>
                <c:pt idx="227">
                  <c:v>44879</c:v>
                </c:pt>
                <c:pt idx="228">
                  <c:v>44880</c:v>
                </c:pt>
                <c:pt idx="229">
                  <c:v>44881</c:v>
                </c:pt>
                <c:pt idx="230">
                  <c:v>44882</c:v>
                </c:pt>
                <c:pt idx="231">
                  <c:v>44883</c:v>
                </c:pt>
                <c:pt idx="232">
                  <c:v>44884</c:v>
                </c:pt>
                <c:pt idx="233">
                  <c:v>44885</c:v>
                </c:pt>
                <c:pt idx="234">
                  <c:v>44886</c:v>
                </c:pt>
                <c:pt idx="235">
                  <c:v>44887</c:v>
                </c:pt>
                <c:pt idx="236">
                  <c:v>44888</c:v>
                </c:pt>
                <c:pt idx="237">
                  <c:v>44889</c:v>
                </c:pt>
                <c:pt idx="238">
                  <c:v>44890</c:v>
                </c:pt>
                <c:pt idx="239">
                  <c:v>44891</c:v>
                </c:pt>
                <c:pt idx="240">
                  <c:v>44892</c:v>
                </c:pt>
                <c:pt idx="241">
                  <c:v>44893</c:v>
                </c:pt>
                <c:pt idx="242">
                  <c:v>44894</c:v>
                </c:pt>
                <c:pt idx="243">
                  <c:v>44895</c:v>
                </c:pt>
                <c:pt idx="244">
                  <c:v>44896</c:v>
                </c:pt>
                <c:pt idx="245">
                  <c:v>44897</c:v>
                </c:pt>
                <c:pt idx="246">
                  <c:v>44898</c:v>
                </c:pt>
                <c:pt idx="247">
                  <c:v>44899</c:v>
                </c:pt>
                <c:pt idx="248">
                  <c:v>44900</c:v>
                </c:pt>
                <c:pt idx="249">
                  <c:v>44901</c:v>
                </c:pt>
                <c:pt idx="250">
                  <c:v>44902</c:v>
                </c:pt>
                <c:pt idx="251">
                  <c:v>44903</c:v>
                </c:pt>
                <c:pt idx="252">
                  <c:v>44904</c:v>
                </c:pt>
                <c:pt idx="253">
                  <c:v>44905</c:v>
                </c:pt>
                <c:pt idx="254">
                  <c:v>44906</c:v>
                </c:pt>
                <c:pt idx="255">
                  <c:v>44907</c:v>
                </c:pt>
                <c:pt idx="256">
                  <c:v>44908</c:v>
                </c:pt>
                <c:pt idx="257">
                  <c:v>44909</c:v>
                </c:pt>
                <c:pt idx="258">
                  <c:v>44910</c:v>
                </c:pt>
                <c:pt idx="259">
                  <c:v>44911</c:v>
                </c:pt>
                <c:pt idx="260">
                  <c:v>44912</c:v>
                </c:pt>
                <c:pt idx="261">
                  <c:v>44913</c:v>
                </c:pt>
                <c:pt idx="262">
                  <c:v>44914</c:v>
                </c:pt>
                <c:pt idx="263">
                  <c:v>44915</c:v>
                </c:pt>
                <c:pt idx="264">
                  <c:v>44916</c:v>
                </c:pt>
                <c:pt idx="265">
                  <c:v>44917</c:v>
                </c:pt>
                <c:pt idx="266">
                  <c:v>44918</c:v>
                </c:pt>
                <c:pt idx="267">
                  <c:v>44919</c:v>
                </c:pt>
                <c:pt idx="268">
                  <c:v>44920</c:v>
                </c:pt>
                <c:pt idx="269">
                  <c:v>44921</c:v>
                </c:pt>
                <c:pt idx="270">
                  <c:v>44922</c:v>
                </c:pt>
                <c:pt idx="271">
                  <c:v>44923</c:v>
                </c:pt>
                <c:pt idx="272">
                  <c:v>44924</c:v>
                </c:pt>
                <c:pt idx="273">
                  <c:v>44925</c:v>
                </c:pt>
                <c:pt idx="274">
                  <c:v>44926</c:v>
                </c:pt>
                <c:pt idx="275">
                  <c:v>44927</c:v>
                </c:pt>
                <c:pt idx="276">
                  <c:v>44928</c:v>
                </c:pt>
                <c:pt idx="277">
                  <c:v>44929</c:v>
                </c:pt>
                <c:pt idx="278">
                  <c:v>44930</c:v>
                </c:pt>
                <c:pt idx="279">
                  <c:v>44931</c:v>
                </c:pt>
                <c:pt idx="280">
                  <c:v>44932</c:v>
                </c:pt>
                <c:pt idx="281">
                  <c:v>44933</c:v>
                </c:pt>
                <c:pt idx="282">
                  <c:v>44934</c:v>
                </c:pt>
                <c:pt idx="283">
                  <c:v>44935</c:v>
                </c:pt>
                <c:pt idx="284">
                  <c:v>44936</c:v>
                </c:pt>
                <c:pt idx="285">
                  <c:v>44937</c:v>
                </c:pt>
                <c:pt idx="286">
                  <c:v>44938</c:v>
                </c:pt>
                <c:pt idx="287">
                  <c:v>44939</c:v>
                </c:pt>
                <c:pt idx="288">
                  <c:v>44940</c:v>
                </c:pt>
                <c:pt idx="289">
                  <c:v>44941</c:v>
                </c:pt>
                <c:pt idx="290">
                  <c:v>44942</c:v>
                </c:pt>
                <c:pt idx="291">
                  <c:v>44943</c:v>
                </c:pt>
                <c:pt idx="292">
                  <c:v>44944</c:v>
                </c:pt>
                <c:pt idx="293">
                  <c:v>44945</c:v>
                </c:pt>
                <c:pt idx="294">
                  <c:v>44946</c:v>
                </c:pt>
                <c:pt idx="295">
                  <c:v>44947</c:v>
                </c:pt>
                <c:pt idx="296">
                  <c:v>44948</c:v>
                </c:pt>
                <c:pt idx="297">
                  <c:v>44949</c:v>
                </c:pt>
                <c:pt idx="298">
                  <c:v>44950</c:v>
                </c:pt>
                <c:pt idx="299">
                  <c:v>44951</c:v>
                </c:pt>
                <c:pt idx="300">
                  <c:v>44952</c:v>
                </c:pt>
                <c:pt idx="301">
                  <c:v>44953</c:v>
                </c:pt>
                <c:pt idx="302">
                  <c:v>44954</c:v>
                </c:pt>
                <c:pt idx="303">
                  <c:v>44955</c:v>
                </c:pt>
                <c:pt idx="304">
                  <c:v>44956</c:v>
                </c:pt>
                <c:pt idx="305">
                  <c:v>44957</c:v>
                </c:pt>
                <c:pt idx="306">
                  <c:v>44958</c:v>
                </c:pt>
                <c:pt idx="307">
                  <c:v>44959</c:v>
                </c:pt>
                <c:pt idx="308">
                  <c:v>44960</c:v>
                </c:pt>
                <c:pt idx="309">
                  <c:v>44961</c:v>
                </c:pt>
                <c:pt idx="310">
                  <c:v>44962</c:v>
                </c:pt>
                <c:pt idx="311">
                  <c:v>44963</c:v>
                </c:pt>
                <c:pt idx="312">
                  <c:v>44964</c:v>
                </c:pt>
                <c:pt idx="313">
                  <c:v>44965</c:v>
                </c:pt>
                <c:pt idx="314">
                  <c:v>44966</c:v>
                </c:pt>
                <c:pt idx="315">
                  <c:v>44967</c:v>
                </c:pt>
                <c:pt idx="316">
                  <c:v>44968</c:v>
                </c:pt>
                <c:pt idx="317">
                  <c:v>44969</c:v>
                </c:pt>
                <c:pt idx="318">
                  <c:v>44970</c:v>
                </c:pt>
                <c:pt idx="319">
                  <c:v>44971</c:v>
                </c:pt>
                <c:pt idx="320">
                  <c:v>44972</c:v>
                </c:pt>
                <c:pt idx="321">
                  <c:v>44973</c:v>
                </c:pt>
                <c:pt idx="322">
                  <c:v>44974</c:v>
                </c:pt>
                <c:pt idx="323">
                  <c:v>44975</c:v>
                </c:pt>
                <c:pt idx="324">
                  <c:v>44976</c:v>
                </c:pt>
                <c:pt idx="325">
                  <c:v>44977</c:v>
                </c:pt>
                <c:pt idx="326">
                  <c:v>44978</c:v>
                </c:pt>
                <c:pt idx="327">
                  <c:v>44979</c:v>
                </c:pt>
                <c:pt idx="328">
                  <c:v>44980</c:v>
                </c:pt>
                <c:pt idx="329">
                  <c:v>44981</c:v>
                </c:pt>
                <c:pt idx="330">
                  <c:v>44982</c:v>
                </c:pt>
                <c:pt idx="331">
                  <c:v>44983</c:v>
                </c:pt>
                <c:pt idx="332">
                  <c:v>44984</c:v>
                </c:pt>
                <c:pt idx="333">
                  <c:v>44985</c:v>
                </c:pt>
                <c:pt idx="334">
                  <c:v>44986</c:v>
                </c:pt>
                <c:pt idx="335">
                  <c:v>44987</c:v>
                </c:pt>
                <c:pt idx="336">
                  <c:v>44988</c:v>
                </c:pt>
                <c:pt idx="337">
                  <c:v>44989</c:v>
                </c:pt>
                <c:pt idx="338">
                  <c:v>44990</c:v>
                </c:pt>
                <c:pt idx="339">
                  <c:v>44991</c:v>
                </c:pt>
                <c:pt idx="340">
                  <c:v>44992</c:v>
                </c:pt>
                <c:pt idx="341">
                  <c:v>44993</c:v>
                </c:pt>
                <c:pt idx="342">
                  <c:v>44994</c:v>
                </c:pt>
                <c:pt idx="343">
                  <c:v>44995</c:v>
                </c:pt>
                <c:pt idx="344">
                  <c:v>44996</c:v>
                </c:pt>
                <c:pt idx="345">
                  <c:v>44997</c:v>
                </c:pt>
                <c:pt idx="346">
                  <c:v>44998</c:v>
                </c:pt>
                <c:pt idx="347">
                  <c:v>44999</c:v>
                </c:pt>
                <c:pt idx="348">
                  <c:v>45000</c:v>
                </c:pt>
                <c:pt idx="349">
                  <c:v>45001</c:v>
                </c:pt>
                <c:pt idx="350">
                  <c:v>45002</c:v>
                </c:pt>
                <c:pt idx="351">
                  <c:v>45003</c:v>
                </c:pt>
                <c:pt idx="352">
                  <c:v>45004</c:v>
                </c:pt>
                <c:pt idx="353">
                  <c:v>45005</c:v>
                </c:pt>
                <c:pt idx="354">
                  <c:v>45006</c:v>
                </c:pt>
                <c:pt idx="355">
                  <c:v>45007</c:v>
                </c:pt>
                <c:pt idx="356">
                  <c:v>45008</c:v>
                </c:pt>
                <c:pt idx="357">
                  <c:v>45009</c:v>
                </c:pt>
                <c:pt idx="358">
                  <c:v>45010</c:v>
                </c:pt>
                <c:pt idx="359">
                  <c:v>45011</c:v>
                </c:pt>
                <c:pt idx="360">
                  <c:v>45012</c:v>
                </c:pt>
                <c:pt idx="361">
                  <c:v>45013</c:v>
                </c:pt>
                <c:pt idx="362">
                  <c:v>45014</c:v>
                </c:pt>
                <c:pt idx="363">
                  <c:v>45015</c:v>
                </c:pt>
                <c:pt idx="364">
                  <c:v>45016</c:v>
                </c:pt>
              </c:numCache>
            </c:numRef>
          </c:cat>
          <c:val>
            <c:numRef>
              <c:f>Sheet1!$G$2:$G$366</c:f>
              <c:numCache>
                <c:formatCode>General</c:formatCode>
                <c:ptCount val="365"/>
                <c:pt idx="0">
                  <c:v>119</c:v>
                </c:pt>
                <c:pt idx="1">
                  <c:v>111</c:v>
                </c:pt>
                <c:pt idx="2">
                  <c:v>91</c:v>
                </c:pt>
                <c:pt idx="3">
                  <c:v>85</c:v>
                </c:pt>
                <c:pt idx="4">
                  <c:v>85</c:v>
                </c:pt>
                <c:pt idx="5">
                  <c:v>99</c:v>
                </c:pt>
                <c:pt idx="6">
                  <c:v>105</c:v>
                </c:pt>
                <c:pt idx="7">
                  <c:v>143</c:v>
                </c:pt>
                <c:pt idx="8">
                  <c:v>136</c:v>
                </c:pt>
                <c:pt idx="9">
                  <c:v>129</c:v>
                </c:pt>
                <c:pt idx="10">
                  <c:v>142</c:v>
                </c:pt>
                <c:pt idx="11">
                  <c:v>166</c:v>
                </c:pt>
                <c:pt idx="12">
                  <c:v>135</c:v>
                </c:pt>
                <c:pt idx="13">
                  <c:v>127</c:v>
                </c:pt>
                <c:pt idx="14">
                  <c:v>171</c:v>
                </c:pt>
                <c:pt idx="15">
                  <c:v>181</c:v>
                </c:pt>
                <c:pt idx="16">
                  <c:v>208</c:v>
                </c:pt>
                <c:pt idx="17">
                  <c:v>179</c:v>
                </c:pt>
                <c:pt idx="18">
                  <c:v>158</c:v>
                </c:pt>
                <c:pt idx="19">
                  <c:v>134</c:v>
                </c:pt>
                <c:pt idx="20">
                  <c:v>139</c:v>
                </c:pt>
                <c:pt idx="21">
                  <c:v>110</c:v>
                </c:pt>
                <c:pt idx="22">
                  <c:v>99</c:v>
                </c:pt>
                <c:pt idx="23">
                  <c:v>141</c:v>
                </c:pt>
                <c:pt idx="24">
                  <c:v>152</c:v>
                </c:pt>
                <c:pt idx="25">
                  <c:v>130</c:v>
                </c:pt>
                <c:pt idx="26">
                  <c:v>116</c:v>
                </c:pt>
                <c:pt idx="27">
                  <c:v>168</c:v>
                </c:pt>
                <c:pt idx="28">
                  <c:v>189</c:v>
                </c:pt>
                <c:pt idx="29">
                  <c:v>268</c:v>
                </c:pt>
                <c:pt idx="30">
                  <c:v>314</c:v>
                </c:pt>
                <c:pt idx="31">
                  <c:v>300</c:v>
                </c:pt>
                <c:pt idx="32">
                  <c:v>273</c:v>
                </c:pt>
                <c:pt idx="33">
                  <c:v>177</c:v>
                </c:pt>
                <c:pt idx="34">
                  <c:v>140</c:v>
                </c:pt>
                <c:pt idx="35">
                  <c:v>150</c:v>
                </c:pt>
                <c:pt idx="36">
                  <c:v>177</c:v>
                </c:pt>
                <c:pt idx="37">
                  <c:v>227</c:v>
                </c:pt>
                <c:pt idx="38">
                  <c:v>300</c:v>
                </c:pt>
                <c:pt idx="39">
                  <c:v>349</c:v>
                </c:pt>
                <c:pt idx="40">
                  <c:v>361</c:v>
                </c:pt>
                <c:pt idx="41">
                  <c:v>409</c:v>
                </c:pt>
                <c:pt idx="42">
                  <c:v>348</c:v>
                </c:pt>
                <c:pt idx="43">
                  <c:v>351</c:v>
                </c:pt>
                <c:pt idx="44">
                  <c:v>336</c:v>
                </c:pt>
                <c:pt idx="45">
                  <c:v>319</c:v>
                </c:pt>
                <c:pt idx="46">
                  <c:v>234</c:v>
                </c:pt>
                <c:pt idx="47">
                  <c:v>164</c:v>
                </c:pt>
                <c:pt idx="48">
                  <c:v>223</c:v>
                </c:pt>
                <c:pt idx="49">
                  <c:v>399</c:v>
                </c:pt>
                <c:pt idx="50">
                  <c:v>526</c:v>
                </c:pt>
                <c:pt idx="51">
                  <c:v>555</c:v>
                </c:pt>
                <c:pt idx="52">
                  <c:v>505</c:v>
                </c:pt>
                <c:pt idx="53">
                  <c:v>323</c:v>
                </c:pt>
                <c:pt idx="54">
                  <c:v>211</c:v>
                </c:pt>
                <c:pt idx="55">
                  <c:v>347</c:v>
                </c:pt>
                <c:pt idx="56">
                  <c:v>467</c:v>
                </c:pt>
                <c:pt idx="57">
                  <c:v>446</c:v>
                </c:pt>
                <c:pt idx="58">
                  <c:v>437</c:v>
                </c:pt>
                <c:pt idx="59">
                  <c:v>385</c:v>
                </c:pt>
                <c:pt idx="60">
                  <c:v>366</c:v>
                </c:pt>
                <c:pt idx="61">
                  <c:v>350</c:v>
                </c:pt>
                <c:pt idx="62">
                  <c:v>359</c:v>
                </c:pt>
                <c:pt idx="63">
                  <c:v>359</c:v>
                </c:pt>
                <c:pt idx="64">
                  <c:v>318</c:v>
                </c:pt>
                <c:pt idx="65">
                  <c:v>327</c:v>
                </c:pt>
                <c:pt idx="66">
                  <c:v>287</c:v>
                </c:pt>
                <c:pt idx="67">
                  <c:v>380</c:v>
                </c:pt>
                <c:pt idx="68">
                  <c:v>435</c:v>
                </c:pt>
                <c:pt idx="69">
                  <c:v>419</c:v>
                </c:pt>
                <c:pt idx="70">
                  <c:v>385</c:v>
                </c:pt>
                <c:pt idx="71">
                  <c:v>368</c:v>
                </c:pt>
                <c:pt idx="72">
                  <c:v>274</c:v>
                </c:pt>
                <c:pt idx="73">
                  <c:v>196</c:v>
                </c:pt>
                <c:pt idx="74">
                  <c:v>188</c:v>
                </c:pt>
                <c:pt idx="75">
                  <c:v>244</c:v>
                </c:pt>
                <c:pt idx="76">
                  <c:v>280</c:v>
                </c:pt>
                <c:pt idx="77">
                  <c:v>229</c:v>
                </c:pt>
                <c:pt idx="78">
                  <c:v>217</c:v>
                </c:pt>
                <c:pt idx="79">
                  <c:v>249</c:v>
                </c:pt>
                <c:pt idx="80">
                  <c:v>372</c:v>
                </c:pt>
                <c:pt idx="81">
                  <c:v>399</c:v>
                </c:pt>
                <c:pt idx="82">
                  <c:v>399</c:v>
                </c:pt>
                <c:pt idx="83">
                  <c:v>213</c:v>
                </c:pt>
                <c:pt idx="84">
                  <c:v>284</c:v>
                </c:pt>
                <c:pt idx="85">
                  <c:v>327</c:v>
                </c:pt>
                <c:pt idx="86">
                  <c:v>354</c:v>
                </c:pt>
                <c:pt idx="87">
                  <c:v>321</c:v>
                </c:pt>
                <c:pt idx="88">
                  <c:v>337</c:v>
                </c:pt>
                <c:pt idx="89">
                  <c:v>410</c:v>
                </c:pt>
                <c:pt idx="90">
                  <c:v>422</c:v>
                </c:pt>
                <c:pt idx="91">
                  <c:v>415</c:v>
                </c:pt>
                <c:pt idx="92">
                  <c:v>338</c:v>
                </c:pt>
                <c:pt idx="93">
                  <c:v>321</c:v>
                </c:pt>
                <c:pt idx="94">
                  <c:v>319</c:v>
                </c:pt>
                <c:pt idx="95">
                  <c:v>350</c:v>
                </c:pt>
                <c:pt idx="96">
                  <c:v>294</c:v>
                </c:pt>
                <c:pt idx="97">
                  <c:v>354</c:v>
                </c:pt>
                <c:pt idx="98">
                  <c:v>416</c:v>
                </c:pt>
                <c:pt idx="99">
                  <c:v>456</c:v>
                </c:pt>
                <c:pt idx="100">
                  <c:v>473</c:v>
                </c:pt>
                <c:pt idx="101">
                  <c:v>474</c:v>
                </c:pt>
                <c:pt idx="102">
                  <c:v>492</c:v>
                </c:pt>
                <c:pt idx="103">
                  <c:v>448</c:v>
                </c:pt>
                <c:pt idx="104">
                  <c:v>408</c:v>
                </c:pt>
                <c:pt idx="105">
                  <c:v>400</c:v>
                </c:pt>
                <c:pt idx="106">
                  <c:v>407</c:v>
                </c:pt>
                <c:pt idx="107">
                  <c:v>334</c:v>
                </c:pt>
                <c:pt idx="108">
                  <c:v>286</c:v>
                </c:pt>
                <c:pt idx="109">
                  <c:v>270</c:v>
                </c:pt>
                <c:pt idx="110">
                  <c:v>305</c:v>
                </c:pt>
                <c:pt idx="111">
                  <c:v>336</c:v>
                </c:pt>
                <c:pt idx="112">
                  <c:v>277</c:v>
                </c:pt>
                <c:pt idx="113">
                  <c:v>327</c:v>
                </c:pt>
                <c:pt idx="114">
                  <c:v>347</c:v>
                </c:pt>
                <c:pt idx="115">
                  <c:v>273</c:v>
                </c:pt>
                <c:pt idx="116">
                  <c:v>164</c:v>
                </c:pt>
                <c:pt idx="117">
                  <c:v>119</c:v>
                </c:pt>
                <c:pt idx="118">
                  <c:v>125</c:v>
                </c:pt>
                <c:pt idx="119">
                  <c:v>138</c:v>
                </c:pt>
                <c:pt idx="120">
                  <c:v>184</c:v>
                </c:pt>
                <c:pt idx="121">
                  <c:v>227</c:v>
                </c:pt>
                <c:pt idx="122">
                  <c:v>276</c:v>
                </c:pt>
                <c:pt idx="123">
                  <c:v>253</c:v>
                </c:pt>
                <c:pt idx="124">
                  <c:v>165</c:v>
                </c:pt>
                <c:pt idx="125">
                  <c:v>160</c:v>
                </c:pt>
                <c:pt idx="126">
                  <c:v>256</c:v>
                </c:pt>
                <c:pt idx="127">
                  <c:v>298</c:v>
                </c:pt>
                <c:pt idx="128">
                  <c:v>311</c:v>
                </c:pt>
                <c:pt idx="129">
                  <c:v>343</c:v>
                </c:pt>
                <c:pt idx="130">
                  <c:v>365</c:v>
                </c:pt>
                <c:pt idx="131">
                  <c:v>394</c:v>
                </c:pt>
                <c:pt idx="132">
                  <c:v>436</c:v>
                </c:pt>
                <c:pt idx="133">
                  <c:v>429</c:v>
                </c:pt>
                <c:pt idx="134">
                  <c:v>403</c:v>
                </c:pt>
                <c:pt idx="135">
                  <c:v>393</c:v>
                </c:pt>
                <c:pt idx="136">
                  <c:v>263</c:v>
                </c:pt>
                <c:pt idx="137">
                  <c:v>236</c:v>
                </c:pt>
                <c:pt idx="138">
                  <c:v>309</c:v>
                </c:pt>
                <c:pt idx="139">
                  <c:v>356</c:v>
                </c:pt>
                <c:pt idx="140">
                  <c:v>341</c:v>
                </c:pt>
                <c:pt idx="141">
                  <c:v>305</c:v>
                </c:pt>
                <c:pt idx="142">
                  <c:v>354</c:v>
                </c:pt>
                <c:pt idx="143">
                  <c:v>438</c:v>
                </c:pt>
                <c:pt idx="144">
                  <c:v>445</c:v>
                </c:pt>
                <c:pt idx="145">
                  <c:v>358</c:v>
                </c:pt>
                <c:pt idx="146">
                  <c:v>240</c:v>
                </c:pt>
                <c:pt idx="147">
                  <c:v>148</c:v>
                </c:pt>
                <c:pt idx="148">
                  <c:v>172</c:v>
                </c:pt>
                <c:pt idx="149">
                  <c:v>155</c:v>
                </c:pt>
                <c:pt idx="150">
                  <c:v>67</c:v>
                </c:pt>
                <c:pt idx="151">
                  <c:v>34</c:v>
                </c:pt>
                <c:pt idx="152">
                  <c:v>64</c:v>
                </c:pt>
                <c:pt idx="153">
                  <c:v>77</c:v>
                </c:pt>
                <c:pt idx="154">
                  <c:v>65</c:v>
                </c:pt>
                <c:pt idx="155">
                  <c:v>127</c:v>
                </c:pt>
                <c:pt idx="156">
                  <c:v>245</c:v>
                </c:pt>
                <c:pt idx="157">
                  <c:v>172</c:v>
                </c:pt>
                <c:pt idx="158">
                  <c:v>147</c:v>
                </c:pt>
                <c:pt idx="159">
                  <c:v>151</c:v>
                </c:pt>
                <c:pt idx="160">
                  <c:v>183</c:v>
                </c:pt>
                <c:pt idx="161">
                  <c:v>198</c:v>
                </c:pt>
                <c:pt idx="162">
                  <c:v>235</c:v>
                </c:pt>
                <c:pt idx="163">
                  <c:v>279</c:v>
                </c:pt>
                <c:pt idx="164">
                  <c:v>309</c:v>
                </c:pt>
                <c:pt idx="165">
                  <c:v>266</c:v>
                </c:pt>
                <c:pt idx="166">
                  <c:v>229</c:v>
                </c:pt>
                <c:pt idx="167">
                  <c:v>291</c:v>
                </c:pt>
                <c:pt idx="168">
                  <c:v>342</c:v>
                </c:pt>
                <c:pt idx="169">
                  <c:v>279</c:v>
                </c:pt>
                <c:pt idx="170">
                  <c:v>188</c:v>
                </c:pt>
                <c:pt idx="171">
                  <c:v>250</c:v>
                </c:pt>
                <c:pt idx="172">
                  <c:v>253</c:v>
                </c:pt>
                <c:pt idx="173">
                  <c:v>243</c:v>
                </c:pt>
                <c:pt idx="174">
                  <c:v>307</c:v>
                </c:pt>
                <c:pt idx="175">
                  <c:v>337</c:v>
                </c:pt>
                <c:pt idx="176">
                  <c:v>310</c:v>
                </c:pt>
                <c:pt idx="177">
                  <c:v>186</c:v>
                </c:pt>
                <c:pt idx="178">
                  <c:v>110</c:v>
                </c:pt>
                <c:pt idx="179">
                  <c:v>107</c:v>
                </c:pt>
                <c:pt idx="180">
                  <c:v>168</c:v>
                </c:pt>
                <c:pt idx="181">
                  <c:v>169</c:v>
                </c:pt>
                <c:pt idx="182">
                  <c:v>220</c:v>
                </c:pt>
                <c:pt idx="183">
                  <c:v>220</c:v>
                </c:pt>
                <c:pt idx="184">
                  <c:v>244</c:v>
                </c:pt>
                <c:pt idx="185">
                  <c:v>218</c:v>
                </c:pt>
                <c:pt idx="186">
                  <c:v>171</c:v>
                </c:pt>
                <c:pt idx="187">
                  <c:v>169</c:v>
                </c:pt>
                <c:pt idx="188">
                  <c:v>207</c:v>
                </c:pt>
                <c:pt idx="189">
                  <c:v>167</c:v>
                </c:pt>
                <c:pt idx="190">
                  <c:v>111</c:v>
                </c:pt>
                <c:pt idx="191">
                  <c:v>50</c:v>
                </c:pt>
                <c:pt idx="192">
                  <c:v>31</c:v>
                </c:pt>
                <c:pt idx="193">
                  <c:v>41</c:v>
                </c:pt>
                <c:pt idx="194">
                  <c:v>43</c:v>
                </c:pt>
                <c:pt idx="195">
                  <c:v>58</c:v>
                </c:pt>
                <c:pt idx="196">
                  <c:v>84</c:v>
                </c:pt>
                <c:pt idx="197">
                  <c:v>88</c:v>
                </c:pt>
                <c:pt idx="198">
                  <c:v>76</c:v>
                </c:pt>
                <c:pt idx="199">
                  <c:v>55</c:v>
                </c:pt>
                <c:pt idx="200">
                  <c:v>75</c:v>
                </c:pt>
                <c:pt idx="201">
                  <c:v>76</c:v>
                </c:pt>
                <c:pt idx="202">
                  <c:v>68</c:v>
                </c:pt>
                <c:pt idx="203">
                  <c:v>90</c:v>
                </c:pt>
                <c:pt idx="204">
                  <c:v>112</c:v>
                </c:pt>
                <c:pt idx="205">
                  <c:v>80</c:v>
                </c:pt>
                <c:pt idx="206">
                  <c:v>61</c:v>
                </c:pt>
                <c:pt idx="207">
                  <c:v>61</c:v>
                </c:pt>
                <c:pt idx="208">
                  <c:v>67</c:v>
                </c:pt>
                <c:pt idx="209">
                  <c:v>60</c:v>
                </c:pt>
                <c:pt idx="210">
                  <c:v>67</c:v>
                </c:pt>
                <c:pt idx="211">
                  <c:v>95</c:v>
                </c:pt>
                <c:pt idx="212">
                  <c:v>99</c:v>
                </c:pt>
                <c:pt idx="213">
                  <c:v>86</c:v>
                </c:pt>
                <c:pt idx="214">
                  <c:v>70</c:v>
                </c:pt>
                <c:pt idx="215">
                  <c:v>65</c:v>
                </c:pt>
                <c:pt idx="216">
                  <c:v>80</c:v>
                </c:pt>
                <c:pt idx="217">
                  <c:v>95</c:v>
                </c:pt>
                <c:pt idx="218">
                  <c:v>104</c:v>
                </c:pt>
                <c:pt idx="219">
                  <c:v>83</c:v>
                </c:pt>
                <c:pt idx="220">
                  <c:v>74</c:v>
                </c:pt>
                <c:pt idx="221">
                  <c:v>80</c:v>
                </c:pt>
                <c:pt idx="222">
                  <c:v>83</c:v>
                </c:pt>
                <c:pt idx="223">
                  <c:v>113</c:v>
                </c:pt>
                <c:pt idx="224">
                  <c:v>159</c:v>
                </c:pt>
                <c:pt idx="225">
                  <c:v>131</c:v>
                </c:pt>
                <c:pt idx="226">
                  <c:v>98</c:v>
                </c:pt>
                <c:pt idx="227">
                  <c:v>92</c:v>
                </c:pt>
                <c:pt idx="228">
                  <c:v>72</c:v>
                </c:pt>
                <c:pt idx="229">
                  <c:v>64</c:v>
                </c:pt>
                <c:pt idx="230">
                  <c:v>68</c:v>
                </c:pt>
                <c:pt idx="231">
                  <c:v>53</c:v>
                </c:pt>
                <c:pt idx="232">
                  <c:v>65</c:v>
                </c:pt>
                <c:pt idx="233">
                  <c:v>65</c:v>
                </c:pt>
                <c:pt idx="234">
                  <c:v>65</c:v>
                </c:pt>
                <c:pt idx="235">
                  <c:v>65</c:v>
                </c:pt>
                <c:pt idx="236">
                  <c:v>65</c:v>
                </c:pt>
                <c:pt idx="237">
                  <c:v>75</c:v>
                </c:pt>
                <c:pt idx="238">
                  <c:v>75</c:v>
                </c:pt>
                <c:pt idx="239">
                  <c:v>61</c:v>
                </c:pt>
                <c:pt idx="240">
                  <c:v>36</c:v>
                </c:pt>
                <c:pt idx="241">
                  <c:v>44</c:v>
                </c:pt>
                <c:pt idx="242">
                  <c:v>88</c:v>
                </c:pt>
                <c:pt idx="243">
                  <c:v>133</c:v>
                </c:pt>
                <c:pt idx="244">
                  <c:v>129</c:v>
                </c:pt>
                <c:pt idx="245">
                  <c:v>63</c:v>
                </c:pt>
                <c:pt idx="246">
                  <c:v>80</c:v>
                </c:pt>
                <c:pt idx="247">
                  <c:v>108</c:v>
                </c:pt>
                <c:pt idx="248">
                  <c:v>139</c:v>
                </c:pt>
                <c:pt idx="249">
                  <c:v>151</c:v>
                </c:pt>
                <c:pt idx="250">
                  <c:v>117</c:v>
                </c:pt>
                <c:pt idx="251">
                  <c:v>109</c:v>
                </c:pt>
                <c:pt idx="252">
                  <c:v>158</c:v>
                </c:pt>
                <c:pt idx="253">
                  <c:v>220</c:v>
                </c:pt>
                <c:pt idx="254">
                  <c:v>213</c:v>
                </c:pt>
                <c:pt idx="255">
                  <c:v>192</c:v>
                </c:pt>
                <c:pt idx="256">
                  <c:v>227</c:v>
                </c:pt>
                <c:pt idx="257">
                  <c:v>198</c:v>
                </c:pt>
                <c:pt idx="258">
                  <c:v>120</c:v>
                </c:pt>
                <c:pt idx="259">
                  <c:v>82</c:v>
                </c:pt>
                <c:pt idx="260">
                  <c:v>82</c:v>
                </c:pt>
                <c:pt idx="261">
                  <c:v>110</c:v>
                </c:pt>
                <c:pt idx="262">
                  <c:v>86</c:v>
                </c:pt>
                <c:pt idx="263">
                  <c:v>88</c:v>
                </c:pt>
                <c:pt idx="264">
                  <c:v>122</c:v>
                </c:pt>
                <c:pt idx="265">
                  <c:v>125</c:v>
                </c:pt>
                <c:pt idx="266">
                  <c:v>84</c:v>
                </c:pt>
                <c:pt idx="267">
                  <c:v>94</c:v>
                </c:pt>
                <c:pt idx="268">
                  <c:v>128</c:v>
                </c:pt>
                <c:pt idx="269">
                  <c:v>168</c:v>
                </c:pt>
                <c:pt idx="270">
                  <c:v>146</c:v>
                </c:pt>
                <c:pt idx="271">
                  <c:v>93</c:v>
                </c:pt>
                <c:pt idx="272">
                  <c:v>82</c:v>
                </c:pt>
                <c:pt idx="273">
                  <c:v>121</c:v>
                </c:pt>
                <c:pt idx="274">
                  <c:v>132</c:v>
                </c:pt>
                <c:pt idx="275">
                  <c:v>78</c:v>
                </c:pt>
                <c:pt idx="276">
                  <c:v>88</c:v>
                </c:pt>
                <c:pt idx="277">
                  <c:v>171</c:v>
                </c:pt>
                <c:pt idx="278">
                  <c:v>259</c:v>
                </c:pt>
                <c:pt idx="279">
                  <c:v>274</c:v>
                </c:pt>
                <c:pt idx="280">
                  <c:v>242</c:v>
                </c:pt>
                <c:pt idx="281">
                  <c:v>172</c:v>
                </c:pt>
                <c:pt idx="282">
                  <c:v>108</c:v>
                </c:pt>
                <c:pt idx="283">
                  <c:v>88</c:v>
                </c:pt>
                <c:pt idx="284">
                  <c:v>94</c:v>
                </c:pt>
                <c:pt idx="285">
                  <c:v>111</c:v>
                </c:pt>
                <c:pt idx="286">
                  <c:v>136</c:v>
                </c:pt>
                <c:pt idx="287">
                  <c:v>83</c:v>
                </c:pt>
                <c:pt idx="288">
                  <c:v>116</c:v>
                </c:pt>
                <c:pt idx="289">
                  <c:v>114</c:v>
                </c:pt>
                <c:pt idx="290">
                  <c:v>92</c:v>
                </c:pt>
                <c:pt idx="291">
                  <c:v>135</c:v>
                </c:pt>
                <c:pt idx="292">
                  <c:v>160</c:v>
                </c:pt>
                <c:pt idx="293">
                  <c:v>197</c:v>
                </c:pt>
                <c:pt idx="294">
                  <c:v>176</c:v>
                </c:pt>
                <c:pt idx="295">
                  <c:v>170</c:v>
                </c:pt>
                <c:pt idx="296">
                  <c:v>172</c:v>
                </c:pt>
                <c:pt idx="297">
                  <c:v>233</c:v>
                </c:pt>
                <c:pt idx="298">
                  <c:v>163</c:v>
                </c:pt>
                <c:pt idx="299">
                  <c:v>161</c:v>
                </c:pt>
                <c:pt idx="300">
                  <c:v>247</c:v>
                </c:pt>
                <c:pt idx="301">
                  <c:v>278</c:v>
                </c:pt>
                <c:pt idx="302">
                  <c:v>201</c:v>
                </c:pt>
                <c:pt idx="303">
                  <c:v>171</c:v>
                </c:pt>
                <c:pt idx="304">
                  <c:v>125</c:v>
                </c:pt>
                <c:pt idx="305">
                  <c:v>215</c:v>
                </c:pt>
                <c:pt idx="306">
                  <c:v>227</c:v>
                </c:pt>
                <c:pt idx="307">
                  <c:v>178</c:v>
                </c:pt>
                <c:pt idx="308">
                  <c:v>118</c:v>
                </c:pt>
                <c:pt idx="309">
                  <c:v>79</c:v>
                </c:pt>
                <c:pt idx="310">
                  <c:v>97</c:v>
                </c:pt>
                <c:pt idx="311">
                  <c:v>110</c:v>
                </c:pt>
                <c:pt idx="312">
                  <c:v>69</c:v>
                </c:pt>
                <c:pt idx="313">
                  <c:v>73</c:v>
                </c:pt>
                <c:pt idx="314">
                  <c:v>119</c:v>
                </c:pt>
                <c:pt idx="315">
                  <c:v>152</c:v>
                </c:pt>
                <c:pt idx="316">
                  <c:v>98</c:v>
                </c:pt>
                <c:pt idx="317">
                  <c:v>176</c:v>
                </c:pt>
                <c:pt idx="318">
                  <c:v>175</c:v>
                </c:pt>
                <c:pt idx="319">
                  <c:v>76</c:v>
                </c:pt>
                <c:pt idx="320">
                  <c:v>64</c:v>
                </c:pt>
                <c:pt idx="321">
                  <c:v>107</c:v>
                </c:pt>
                <c:pt idx="322">
                  <c:v>95</c:v>
                </c:pt>
                <c:pt idx="323">
                  <c:v>80</c:v>
                </c:pt>
                <c:pt idx="324">
                  <c:v>84</c:v>
                </c:pt>
                <c:pt idx="325">
                  <c:v>127</c:v>
                </c:pt>
                <c:pt idx="326">
                  <c:v>110</c:v>
                </c:pt>
                <c:pt idx="327">
                  <c:v>108</c:v>
                </c:pt>
                <c:pt idx="328">
                  <c:v>103</c:v>
                </c:pt>
                <c:pt idx="329">
                  <c:v>83</c:v>
                </c:pt>
                <c:pt idx="330">
                  <c:v>104</c:v>
                </c:pt>
                <c:pt idx="331">
                  <c:v>136</c:v>
                </c:pt>
                <c:pt idx="332">
                  <c:v>116</c:v>
                </c:pt>
                <c:pt idx="333">
                  <c:v>148</c:v>
                </c:pt>
                <c:pt idx="334">
                  <c:v>169</c:v>
                </c:pt>
                <c:pt idx="335">
                  <c:v>189</c:v>
                </c:pt>
                <c:pt idx="336">
                  <c:v>184</c:v>
                </c:pt>
                <c:pt idx="337">
                  <c:v>194</c:v>
                </c:pt>
                <c:pt idx="338">
                  <c:v>154</c:v>
                </c:pt>
                <c:pt idx="339">
                  <c:v>133</c:v>
                </c:pt>
                <c:pt idx="340">
                  <c:v>166</c:v>
                </c:pt>
                <c:pt idx="341">
                  <c:v>157</c:v>
                </c:pt>
                <c:pt idx="342">
                  <c:v>137</c:v>
                </c:pt>
                <c:pt idx="343">
                  <c:v>114</c:v>
                </c:pt>
                <c:pt idx="344">
                  <c:v>118</c:v>
                </c:pt>
                <c:pt idx="345">
                  <c:v>139</c:v>
                </c:pt>
                <c:pt idx="346">
                  <c:v>123</c:v>
                </c:pt>
                <c:pt idx="347">
                  <c:v>91</c:v>
                </c:pt>
                <c:pt idx="348">
                  <c:v>109</c:v>
                </c:pt>
                <c:pt idx="349">
                  <c:v>95</c:v>
                </c:pt>
                <c:pt idx="350">
                  <c:v>117</c:v>
                </c:pt>
                <c:pt idx="351">
                  <c:v>109</c:v>
                </c:pt>
                <c:pt idx="352">
                  <c:v>154</c:v>
                </c:pt>
                <c:pt idx="353">
                  <c:v>120</c:v>
                </c:pt>
                <c:pt idx="354">
                  <c:v>97</c:v>
                </c:pt>
                <c:pt idx="355">
                  <c:v>98</c:v>
                </c:pt>
                <c:pt idx="356">
                  <c:v>114</c:v>
                </c:pt>
                <c:pt idx="357">
                  <c:v>196</c:v>
                </c:pt>
                <c:pt idx="358">
                  <c:v>110</c:v>
                </c:pt>
                <c:pt idx="359">
                  <c:v>125</c:v>
                </c:pt>
                <c:pt idx="360">
                  <c:v>113</c:v>
                </c:pt>
                <c:pt idx="361">
                  <c:v>100</c:v>
                </c:pt>
                <c:pt idx="362">
                  <c:v>130</c:v>
                </c:pt>
                <c:pt idx="363">
                  <c:v>148</c:v>
                </c:pt>
                <c:pt idx="364">
                  <c:v>152</c:v>
                </c:pt>
              </c:numCache>
            </c:numRef>
          </c:val>
          <c:extLst>
            <c:ext xmlns:c16="http://schemas.microsoft.com/office/drawing/2014/chart" uri="{C3380CC4-5D6E-409C-BE32-E72D297353CC}">
              <c16:uniqueId val="{00000005-3DDC-4BD1-8F7B-C12896DDD855}"/>
            </c:ext>
          </c:extLst>
        </c:ser>
        <c:ser>
          <c:idx val="6"/>
          <c:order val="6"/>
          <c:tx>
            <c:strRef>
              <c:f>Sheet1!$H$1</c:f>
              <c:strCache>
                <c:ptCount val="1"/>
                <c:pt idx="0">
                  <c:v>Lignite</c:v>
                </c:pt>
              </c:strCache>
            </c:strRef>
          </c:tx>
          <c:spPr>
            <a:solidFill>
              <a:srgbClr val="575756"/>
            </a:solidFill>
            <a:ln>
              <a:solidFill>
                <a:srgbClr val="575756"/>
              </a:solidFill>
            </a:ln>
            <a:effectLst/>
          </c:spPr>
          <c:cat>
            <c:numRef>
              <c:f>Sheet1!$A$2:$A$366</c:f>
              <c:numCache>
                <c:formatCode>m/d/yyyy</c:formatCode>
                <c:ptCount val="365"/>
                <c:pt idx="0">
                  <c:v>44652</c:v>
                </c:pt>
                <c:pt idx="1">
                  <c:v>44653</c:v>
                </c:pt>
                <c:pt idx="2">
                  <c:v>44654</c:v>
                </c:pt>
                <c:pt idx="3">
                  <c:v>44655</c:v>
                </c:pt>
                <c:pt idx="4">
                  <c:v>44656</c:v>
                </c:pt>
                <c:pt idx="5">
                  <c:v>44657</c:v>
                </c:pt>
                <c:pt idx="6">
                  <c:v>44658</c:v>
                </c:pt>
                <c:pt idx="7">
                  <c:v>44659</c:v>
                </c:pt>
                <c:pt idx="8">
                  <c:v>44660</c:v>
                </c:pt>
                <c:pt idx="9">
                  <c:v>44661</c:v>
                </c:pt>
                <c:pt idx="10">
                  <c:v>44662</c:v>
                </c:pt>
                <c:pt idx="11">
                  <c:v>44663</c:v>
                </c:pt>
                <c:pt idx="12">
                  <c:v>44664</c:v>
                </c:pt>
                <c:pt idx="13">
                  <c:v>44665</c:v>
                </c:pt>
                <c:pt idx="14">
                  <c:v>44666</c:v>
                </c:pt>
                <c:pt idx="15">
                  <c:v>44667</c:v>
                </c:pt>
                <c:pt idx="16">
                  <c:v>44668</c:v>
                </c:pt>
                <c:pt idx="17">
                  <c:v>44669</c:v>
                </c:pt>
                <c:pt idx="18">
                  <c:v>44670</c:v>
                </c:pt>
                <c:pt idx="19">
                  <c:v>44671</c:v>
                </c:pt>
                <c:pt idx="20">
                  <c:v>44672</c:v>
                </c:pt>
                <c:pt idx="21">
                  <c:v>44673</c:v>
                </c:pt>
                <c:pt idx="22">
                  <c:v>44674</c:v>
                </c:pt>
                <c:pt idx="23">
                  <c:v>44675</c:v>
                </c:pt>
                <c:pt idx="24">
                  <c:v>44676</c:v>
                </c:pt>
                <c:pt idx="25">
                  <c:v>44677</c:v>
                </c:pt>
                <c:pt idx="26">
                  <c:v>44678</c:v>
                </c:pt>
                <c:pt idx="27">
                  <c:v>44679</c:v>
                </c:pt>
                <c:pt idx="28">
                  <c:v>44680</c:v>
                </c:pt>
                <c:pt idx="29">
                  <c:v>44681</c:v>
                </c:pt>
                <c:pt idx="30">
                  <c:v>44682</c:v>
                </c:pt>
                <c:pt idx="31">
                  <c:v>44683</c:v>
                </c:pt>
                <c:pt idx="32">
                  <c:v>44684</c:v>
                </c:pt>
                <c:pt idx="33">
                  <c:v>44685</c:v>
                </c:pt>
                <c:pt idx="34">
                  <c:v>44686</c:v>
                </c:pt>
                <c:pt idx="35">
                  <c:v>44687</c:v>
                </c:pt>
                <c:pt idx="36">
                  <c:v>44688</c:v>
                </c:pt>
                <c:pt idx="37">
                  <c:v>44689</c:v>
                </c:pt>
                <c:pt idx="38">
                  <c:v>44690</c:v>
                </c:pt>
                <c:pt idx="39">
                  <c:v>44691</c:v>
                </c:pt>
                <c:pt idx="40">
                  <c:v>44692</c:v>
                </c:pt>
                <c:pt idx="41">
                  <c:v>44693</c:v>
                </c:pt>
                <c:pt idx="42">
                  <c:v>44694</c:v>
                </c:pt>
                <c:pt idx="43">
                  <c:v>44695</c:v>
                </c:pt>
                <c:pt idx="44">
                  <c:v>44696</c:v>
                </c:pt>
                <c:pt idx="45">
                  <c:v>44697</c:v>
                </c:pt>
                <c:pt idx="46">
                  <c:v>44698</c:v>
                </c:pt>
                <c:pt idx="47">
                  <c:v>44699</c:v>
                </c:pt>
                <c:pt idx="48">
                  <c:v>44700</c:v>
                </c:pt>
                <c:pt idx="49">
                  <c:v>44701</c:v>
                </c:pt>
                <c:pt idx="50">
                  <c:v>44702</c:v>
                </c:pt>
                <c:pt idx="51">
                  <c:v>44703</c:v>
                </c:pt>
                <c:pt idx="52">
                  <c:v>44704</c:v>
                </c:pt>
                <c:pt idx="53">
                  <c:v>44705</c:v>
                </c:pt>
                <c:pt idx="54">
                  <c:v>44706</c:v>
                </c:pt>
                <c:pt idx="55">
                  <c:v>44707</c:v>
                </c:pt>
                <c:pt idx="56">
                  <c:v>44708</c:v>
                </c:pt>
                <c:pt idx="57">
                  <c:v>44709</c:v>
                </c:pt>
                <c:pt idx="58">
                  <c:v>44710</c:v>
                </c:pt>
                <c:pt idx="59">
                  <c:v>44711</c:v>
                </c:pt>
                <c:pt idx="60">
                  <c:v>44712</c:v>
                </c:pt>
                <c:pt idx="61">
                  <c:v>44713</c:v>
                </c:pt>
                <c:pt idx="62">
                  <c:v>44714</c:v>
                </c:pt>
                <c:pt idx="63">
                  <c:v>44715</c:v>
                </c:pt>
                <c:pt idx="64">
                  <c:v>44716</c:v>
                </c:pt>
                <c:pt idx="65">
                  <c:v>44717</c:v>
                </c:pt>
                <c:pt idx="66">
                  <c:v>44718</c:v>
                </c:pt>
                <c:pt idx="67">
                  <c:v>44719</c:v>
                </c:pt>
                <c:pt idx="68">
                  <c:v>44720</c:v>
                </c:pt>
                <c:pt idx="69">
                  <c:v>44721</c:v>
                </c:pt>
                <c:pt idx="70">
                  <c:v>44722</c:v>
                </c:pt>
                <c:pt idx="71">
                  <c:v>44723</c:v>
                </c:pt>
                <c:pt idx="72">
                  <c:v>44724</c:v>
                </c:pt>
                <c:pt idx="73">
                  <c:v>44725</c:v>
                </c:pt>
                <c:pt idx="74">
                  <c:v>44726</c:v>
                </c:pt>
                <c:pt idx="75">
                  <c:v>44727</c:v>
                </c:pt>
                <c:pt idx="76">
                  <c:v>44728</c:v>
                </c:pt>
                <c:pt idx="77">
                  <c:v>44729</c:v>
                </c:pt>
                <c:pt idx="78">
                  <c:v>44730</c:v>
                </c:pt>
                <c:pt idx="79">
                  <c:v>44731</c:v>
                </c:pt>
                <c:pt idx="80">
                  <c:v>44732</c:v>
                </c:pt>
                <c:pt idx="81">
                  <c:v>44733</c:v>
                </c:pt>
                <c:pt idx="82">
                  <c:v>44734</c:v>
                </c:pt>
                <c:pt idx="83">
                  <c:v>44735</c:v>
                </c:pt>
                <c:pt idx="84">
                  <c:v>44736</c:v>
                </c:pt>
                <c:pt idx="85">
                  <c:v>44737</c:v>
                </c:pt>
                <c:pt idx="86">
                  <c:v>44738</c:v>
                </c:pt>
                <c:pt idx="87">
                  <c:v>44739</c:v>
                </c:pt>
                <c:pt idx="88">
                  <c:v>44740</c:v>
                </c:pt>
                <c:pt idx="89">
                  <c:v>44741</c:v>
                </c:pt>
                <c:pt idx="90">
                  <c:v>44742</c:v>
                </c:pt>
                <c:pt idx="91">
                  <c:v>44743</c:v>
                </c:pt>
                <c:pt idx="92">
                  <c:v>44744</c:v>
                </c:pt>
                <c:pt idx="93">
                  <c:v>44745</c:v>
                </c:pt>
                <c:pt idx="94">
                  <c:v>44746</c:v>
                </c:pt>
                <c:pt idx="95">
                  <c:v>44747</c:v>
                </c:pt>
                <c:pt idx="96">
                  <c:v>44748</c:v>
                </c:pt>
                <c:pt idx="97">
                  <c:v>44749</c:v>
                </c:pt>
                <c:pt idx="98">
                  <c:v>44750</c:v>
                </c:pt>
                <c:pt idx="99">
                  <c:v>44751</c:v>
                </c:pt>
                <c:pt idx="100">
                  <c:v>44752</c:v>
                </c:pt>
                <c:pt idx="101">
                  <c:v>44753</c:v>
                </c:pt>
                <c:pt idx="102">
                  <c:v>44754</c:v>
                </c:pt>
                <c:pt idx="103">
                  <c:v>44755</c:v>
                </c:pt>
                <c:pt idx="104">
                  <c:v>44756</c:v>
                </c:pt>
                <c:pt idx="105">
                  <c:v>44757</c:v>
                </c:pt>
                <c:pt idx="106">
                  <c:v>44758</c:v>
                </c:pt>
                <c:pt idx="107">
                  <c:v>44759</c:v>
                </c:pt>
                <c:pt idx="108">
                  <c:v>44760</c:v>
                </c:pt>
                <c:pt idx="109">
                  <c:v>44761</c:v>
                </c:pt>
                <c:pt idx="110">
                  <c:v>44762</c:v>
                </c:pt>
                <c:pt idx="111">
                  <c:v>44763</c:v>
                </c:pt>
                <c:pt idx="112">
                  <c:v>44764</c:v>
                </c:pt>
                <c:pt idx="113">
                  <c:v>44765</c:v>
                </c:pt>
                <c:pt idx="114">
                  <c:v>44766</c:v>
                </c:pt>
                <c:pt idx="115">
                  <c:v>44767</c:v>
                </c:pt>
                <c:pt idx="116">
                  <c:v>44768</c:v>
                </c:pt>
                <c:pt idx="117">
                  <c:v>44769</c:v>
                </c:pt>
                <c:pt idx="118">
                  <c:v>44770</c:v>
                </c:pt>
                <c:pt idx="119">
                  <c:v>44771</c:v>
                </c:pt>
                <c:pt idx="120">
                  <c:v>44772</c:v>
                </c:pt>
                <c:pt idx="121">
                  <c:v>44773</c:v>
                </c:pt>
                <c:pt idx="122">
                  <c:v>44774</c:v>
                </c:pt>
                <c:pt idx="123">
                  <c:v>44775</c:v>
                </c:pt>
                <c:pt idx="124">
                  <c:v>44776</c:v>
                </c:pt>
                <c:pt idx="125">
                  <c:v>44777</c:v>
                </c:pt>
                <c:pt idx="126">
                  <c:v>44778</c:v>
                </c:pt>
                <c:pt idx="127">
                  <c:v>44779</c:v>
                </c:pt>
                <c:pt idx="128">
                  <c:v>44780</c:v>
                </c:pt>
                <c:pt idx="129">
                  <c:v>44781</c:v>
                </c:pt>
                <c:pt idx="130">
                  <c:v>44782</c:v>
                </c:pt>
                <c:pt idx="131">
                  <c:v>44783</c:v>
                </c:pt>
                <c:pt idx="132">
                  <c:v>44784</c:v>
                </c:pt>
                <c:pt idx="133">
                  <c:v>44785</c:v>
                </c:pt>
                <c:pt idx="134">
                  <c:v>44786</c:v>
                </c:pt>
                <c:pt idx="135">
                  <c:v>44787</c:v>
                </c:pt>
                <c:pt idx="136">
                  <c:v>44788</c:v>
                </c:pt>
                <c:pt idx="137">
                  <c:v>44789</c:v>
                </c:pt>
                <c:pt idx="138">
                  <c:v>44790</c:v>
                </c:pt>
                <c:pt idx="139">
                  <c:v>44791</c:v>
                </c:pt>
                <c:pt idx="140">
                  <c:v>44792</c:v>
                </c:pt>
                <c:pt idx="141">
                  <c:v>44793</c:v>
                </c:pt>
                <c:pt idx="142">
                  <c:v>44794</c:v>
                </c:pt>
                <c:pt idx="143">
                  <c:v>44795</c:v>
                </c:pt>
                <c:pt idx="144">
                  <c:v>44796</c:v>
                </c:pt>
                <c:pt idx="145">
                  <c:v>44797</c:v>
                </c:pt>
                <c:pt idx="146">
                  <c:v>44798</c:v>
                </c:pt>
                <c:pt idx="147">
                  <c:v>44799</c:v>
                </c:pt>
                <c:pt idx="148">
                  <c:v>44800</c:v>
                </c:pt>
                <c:pt idx="149">
                  <c:v>44801</c:v>
                </c:pt>
                <c:pt idx="150">
                  <c:v>44802</c:v>
                </c:pt>
                <c:pt idx="151">
                  <c:v>44803</c:v>
                </c:pt>
                <c:pt idx="152">
                  <c:v>44804</c:v>
                </c:pt>
                <c:pt idx="153">
                  <c:v>44805</c:v>
                </c:pt>
                <c:pt idx="154">
                  <c:v>44806</c:v>
                </c:pt>
                <c:pt idx="155">
                  <c:v>44807</c:v>
                </c:pt>
                <c:pt idx="156">
                  <c:v>44808</c:v>
                </c:pt>
                <c:pt idx="157">
                  <c:v>44809</c:v>
                </c:pt>
                <c:pt idx="158">
                  <c:v>44810</c:v>
                </c:pt>
                <c:pt idx="159">
                  <c:v>44811</c:v>
                </c:pt>
                <c:pt idx="160">
                  <c:v>44812</c:v>
                </c:pt>
                <c:pt idx="161">
                  <c:v>44813</c:v>
                </c:pt>
                <c:pt idx="162">
                  <c:v>44814</c:v>
                </c:pt>
                <c:pt idx="163">
                  <c:v>44815</c:v>
                </c:pt>
                <c:pt idx="164">
                  <c:v>44816</c:v>
                </c:pt>
                <c:pt idx="165">
                  <c:v>44817</c:v>
                </c:pt>
                <c:pt idx="166">
                  <c:v>44818</c:v>
                </c:pt>
                <c:pt idx="167">
                  <c:v>44819</c:v>
                </c:pt>
                <c:pt idx="168">
                  <c:v>44820</c:v>
                </c:pt>
                <c:pt idx="169">
                  <c:v>44821</c:v>
                </c:pt>
                <c:pt idx="170">
                  <c:v>44822</c:v>
                </c:pt>
                <c:pt idx="171">
                  <c:v>44823</c:v>
                </c:pt>
                <c:pt idx="172">
                  <c:v>44824</c:v>
                </c:pt>
                <c:pt idx="173">
                  <c:v>44825</c:v>
                </c:pt>
                <c:pt idx="174">
                  <c:v>44826</c:v>
                </c:pt>
                <c:pt idx="175">
                  <c:v>44827</c:v>
                </c:pt>
                <c:pt idx="176">
                  <c:v>44828</c:v>
                </c:pt>
                <c:pt idx="177">
                  <c:v>44829</c:v>
                </c:pt>
                <c:pt idx="178">
                  <c:v>44830</c:v>
                </c:pt>
                <c:pt idx="179">
                  <c:v>44831</c:v>
                </c:pt>
                <c:pt idx="180">
                  <c:v>44832</c:v>
                </c:pt>
                <c:pt idx="181">
                  <c:v>44833</c:v>
                </c:pt>
                <c:pt idx="182">
                  <c:v>44834</c:v>
                </c:pt>
                <c:pt idx="183">
                  <c:v>44835</c:v>
                </c:pt>
                <c:pt idx="184">
                  <c:v>44836</c:v>
                </c:pt>
                <c:pt idx="185">
                  <c:v>44837</c:v>
                </c:pt>
                <c:pt idx="186">
                  <c:v>44838</c:v>
                </c:pt>
                <c:pt idx="187">
                  <c:v>44839</c:v>
                </c:pt>
                <c:pt idx="188">
                  <c:v>44840</c:v>
                </c:pt>
                <c:pt idx="189">
                  <c:v>44841</c:v>
                </c:pt>
                <c:pt idx="190">
                  <c:v>44842</c:v>
                </c:pt>
                <c:pt idx="191">
                  <c:v>44843</c:v>
                </c:pt>
                <c:pt idx="192">
                  <c:v>44844</c:v>
                </c:pt>
                <c:pt idx="193">
                  <c:v>44845</c:v>
                </c:pt>
                <c:pt idx="194">
                  <c:v>44846</c:v>
                </c:pt>
                <c:pt idx="195">
                  <c:v>44847</c:v>
                </c:pt>
                <c:pt idx="196">
                  <c:v>44848</c:v>
                </c:pt>
                <c:pt idx="197">
                  <c:v>44849</c:v>
                </c:pt>
                <c:pt idx="198">
                  <c:v>44850</c:v>
                </c:pt>
                <c:pt idx="199">
                  <c:v>44851</c:v>
                </c:pt>
                <c:pt idx="200">
                  <c:v>44852</c:v>
                </c:pt>
                <c:pt idx="201">
                  <c:v>44853</c:v>
                </c:pt>
                <c:pt idx="202">
                  <c:v>44854</c:v>
                </c:pt>
                <c:pt idx="203">
                  <c:v>44855</c:v>
                </c:pt>
                <c:pt idx="204">
                  <c:v>44856</c:v>
                </c:pt>
                <c:pt idx="205">
                  <c:v>44857</c:v>
                </c:pt>
                <c:pt idx="206">
                  <c:v>44858</c:v>
                </c:pt>
                <c:pt idx="207">
                  <c:v>44859</c:v>
                </c:pt>
                <c:pt idx="208">
                  <c:v>44860</c:v>
                </c:pt>
                <c:pt idx="209">
                  <c:v>44861</c:v>
                </c:pt>
                <c:pt idx="210">
                  <c:v>44862</c:v>
                </c:pt>
                <c:pt idx="211">
                  <c:v>44863</c:v>
                </c:pt>
                <c:pt idx="212">
                  <c:v>44864</c:v>
                </c:pt>
                <c:pt idx="213">
                  <c:v>44865</c:v>
                </c:pt>
                <c:pt idx="214">
                  <c:v>44866</c:v>
                </c:pt>
                <c:pt idx="215">
                  <c:v>44867</c:v>
                </c:pt>
                <c:pt idx="216">
                  <c:v>44868</c:v>
                </c:pt>
                <c:pt idx="217">
                  <c:v>44869</c:v>
                </c:pt>
                <c:pt idx="218">
                  <c:v>44870</c:v>
                </c:pt>
                <c:pt idx="219">
                  <c:v>44871</c:v>
                </c:pt>
                <c:pt idx="220">
                  <c:v>44872</c:v>
                </c:pt>
                <c:pt idx="221">
                  <c:v>44873</c:v>
                </c:pt>
                <c:pt idx="222">
                  <c:v>44874</c:v>
                </c:pt>
                <c:pt idx="223">
                  <c:v>44875</c:v>
                </c:pt>
                <c:pt idx="224">
                  <c:v>44876</c:v>
                </c:pt>
                <c:pt idx="225">
                  <c:v>44877</c:v>
                </c:pt>
                <c:pt idx="226">
                  <c:v>44878</c:v>
                </c:pt>
                <c:pt idx="227">
                  <c:v>44879</c:v>
                </c:pt>
                <c:pt idx="228">
                  <c:v>44880</c:v>
                </c:pt>
                <c:pt idx="229">
                  <c:v>44881</c:v>
                </c:pt>
                <c:pt idx="230">
                  <c:v>44882</c:v>
                </c:pt>
                <c:pt idx="231">
                  <c:v>44883</c:v>
                </c:pt>
                <c:pt idx="232">
                  <c:v>44884</c:v>
                </c:pt>
                <c:pt idx="233">
                  <c:v>44885</c:v>
                </c:pt>
                <c:pt idx="234">
                  <c:v>44886</c:v>
                </c:pt>
                <c:pt idx="235">
                  <c:v>44887</c:v>
                </c:pt>
                <c:pt idx="236">
                  <c:v>44888</c:v>
                </c:pt>
                <c:pt idx="237">
                  <c:v>44889</c:v>
                </c:pt>
                <c:pt idx="238">
                  <c:v>44890</c:v>
                </c:pt>
                <c:pt idx="239">
                  <c:v>44891</c:v>
                </c:pt>
                <c:pt idx="240">
                  <c:v>44892</c:v>
                </c:pt>
                <c:pt idx="241">
                  <c:v>44893</c:v>
                </c:pt>
                <c:pt idx="242">
                  <c:v>44894</c:v>
                </c:pt>
                <c:pt idx="243">
                  <c:v>44895</c:v>
                </c:pt>
                <c:pt idx="244">
                  <c:v>44896</c:v>
                </c:pt>
                <c:pt idx="245">
                  <c:v>44897</c:v>
                </c:pt>
                <c:pt idx="246">
                  <c:v>44898</c:v>
                </c:pt>
                <c:pt idx="247">
                  <c:v>44899</c:v>
                </c:pt>
                <c:pt idx="248">
                  <c:v>44900</c:v>
                </c:pt>
                <c:pt idx="249">
                  <c:v>44901</c:v>
                </c:pt>
                <c:pt idx="250">
                  <c:v>44902</c:v>
                </c:pt>
                <c:pt idx="251">
                  <c:v>44903</c:v>
                </c:pt>
                <c:pt idx="252">
                  <c:v>44904</c:v>
                </c:pt>
                <c:pt idx="253">
                  <c:v>44905</c:v>
                </c:pt>
                <c:pt idx="254">
                  <c:v>44906</c:v>
                </c:pt>
                <c:pt idx="255">
                  <c:v>44907</c:v>
                </c:pt>
                <c:pt idx="256">
                  <c:v>44908</c:v>
                </c:pt>
                <c:pt idx="257">
                  <c:v>44909</c:v>
                </c:pt>
                <c:pt idx="258">
                  <c:v>44910</c:v>
                </c:pt>
                <c:pt idx="259">
                  <c:v>44911</c:v>
                </c:pt>
                <c:pt idx="260">
                  <c:v>44912</c:v>
                </c:pt>
                <c:pt idx="261">
                  <c:v>44913</c:v>
                </c:pt>
                <c:pt idx="262">
                  <c:v>44914</c:v>
                </c:pt>
                <c:pt idx="263">
                  <c:v>44915</c:v>
                </c:pt>
                <c:pt idx="264">
                  <c:v>44916</c:v>
                </c:pt>
                <c:pt idx="265">
                  <c:v>44917</c:v>
                </c:pt>
                <c:pt idx="266">
                  <c:v>44918</c:v>
                </c:pt>
                <c:pt idx="267">
                  <c:v>44919</c:v>
                </c:pt>
                <c:pt idx="268">
                  <c:v>44920</c:v>
                </c:pt>
                <c:pt idx="269">
                  <c:v>44921</c:v>
                </c:pt>
                <c:pt idx="270">
                  <c:v>44922</c:v>
                </c:pt>
                <c:pt idx="271">
                  <c:v>44923</c:v>
                </c:pt>
                <c:pt idx="272">
                  <c:v>44924</c:v>
                </c:pt>
                <c:pt idx="273">
                  <c:v>44925</c:v>
                </c:pt>
                <c:pt idx="274">
                  <c:v>44926</c:v>
                </c:pt>
                <c:pt idx="275">
                  <c:v>44927</c:v>
                </c:pt>
                <c:pt idx="276">
                  <c:v>44928</c:v>
                </c:pt>
                <c:pt idx="277">
                  <c:v>44929</c:v>
                </c:pt>
                <c:pt idx="278">
                  <c:v>44930</c:v>
                </c:pt>
                <c:pt idx="279">
                  <c:v>44931</c:v>
                </c:pt>
                <c:pt idx="280">
                  <c:v>44932</c:v>
                </c:pt>
                <c:pt idx="281">
                  <c:v>44933</c:v>
                </c:pt>
                <c:pt idx="282">
                  <c:v>44934</c:v>
                </c:pt>
                <c:pt idx="283">
                  <c:v>44935</c:v>
                </c:pt>
                <c:pt idx="284">
                  <c:v>44936</c:v>
                </c:pt>
                <c:pt idx="285">
                  <c:v>44937</c:v>
                </c:pt>
                <c:pt idx="286">
                  <c:v>44938</c:v>
                </c:pt>
                <c:pt idx="287">
                  <c:v>44939</c:v>
                </c:pt>
                <c:pt idx="288">
                  <c:v>44940</c:v>
                </c:pt>
                <c:pt idx="289">
                  <c:v>44941</c:v>
                </c:pt>
                <c:pt idx="290">
                  <c:v>44942</c:v>
                </c:pt>
                <c:pt idx="291">
                  <c:v>44943</c:v>
                </c:pt>
                <c:pt idx="292">
                  <c:v>44944</c:v>
                </c:pt>
                <c:pt idx="293">
                  <c:v>44945</c:v>
                </c:pt>
                <c:pt idx="294">
                  <c:v>44946</c:v>
                </c:pt>
                <c:pt idx="295">
                  <c:v>44947</c:v>
                </c:pt>
                <c:pt idx="296">
                  <c:v>44948</c:v>
                </c:pt>
                <c:pt idx="297">
                  <c:v>44949</c:v>
                </c:pt>
                <c:pt idx="298">
                  <c:v>44950</c:v>
                </c:pt>
                <c:pt idx="299">
                  <c:v>44951</c:v>
                </c:pt>
                <c:pt idx="300">
                  <c:v>44952</c:v>
                </c:pt>
                <c:pt idx="301">
                  <c:v>44953</c:v>
                </c:pt>
                <c:pt idx="302">
                  <c:v>44954</c:v>
                </c:pt>
                <c:pt idx="303">
                  <c:v>44955</c:v>
                </c:pt>
                <c:pt idx="304">
                  <c:v>44956</c:v>
                </c:pt>
                <c:pt idx="305">
                  <c:v>44957</c:v>
                </c:pt>
                <c:pt idx="306">
                  <c:v>44958</c:v>
                </c:pt>
                <c:pt idx="307">
                  <c:v>44959</c:v>
                </c:pt>
                <c:pt idx="308">
                  <c:v>44960</c:v>
                </c:pt>
                <c:pt idx="309">
                  <c:v>44961</c:v>
                </c:pt>
                <c:pt idx="310">
                  <c:v>44962</c:v>
                </c:pt>
                <c:pt idx="311">
                  <c:v>44963</c:v>
                </c:pt>
                <c:pt idx="312">
                  <c:v>44964</c:v>
                </c:pt>
                <c:pt idx="313">
                  <c:v>44965</c:v>
                </c:pt>
                <c:pt idx="314">
                  <c:v>44966</c:v>
                </c:pt>
                <c:pt idx="315">
                  <c:v>44967</c:v>
                </c:pt>
                <c:pt idx="316">
                  <c:v>44968</c:v>
                </c:pt>
                <c:pt idx="317">
                  <c:v>44969</c:v>
                </c:pt>
                <c:pt idx="318">
                  <c:v>44970</c:v>
                </c:pt>
                <c:pt idx="319">
                  <c:v>44971</c:v>
                </c:pt>
                <c:pt idx="320">
                  <c:v>44972</c:v>
                </c:pt>
                <c:pt idx="321">
                  <c:v>44973</c:v>
                </c:pt>
                <c:pt idx="322">
                  <c:v>44974</c:v>
                </c:pt>
                <c:pt idx="323">
                  <c:v>44975</c:v>
                </c:pt>
                <c:pt idx="324">
                  <c:v>44976</c:v>
                </c:pt>
                <c:pt idx="325">
                  <c:v>44977</c:v>
                </c:pt>
                <c:pt idx="326">
                  <c:v>44978</c:v>
                </c:pt>
                <c:pt idx="327">
                  <c:v>44979</c:v>
                </c:pt>
                <c:pt idx="328">
                  <c:v>44980</c:v>
                </c:pt>
                <c:pt idx="329">
                  <c:v>44981</c:v>
                </c:pt>
                <c:pt idx="330">
                  <c:v>44982</c:v>
                </c:pt>
                <c:pt idx="331">
                  <c:v>44983</c:v>
                </c:pt>
                <c:pt idx="332">
                  <c:v>44984</c:v>
                </c:pt>
                <c:pt idx="333">
                  <c:v>44985</c:v>
                </c:pt>
                <c:pt idx="334">
                  <c:v>44986</c:v>
                </c:pt>
                <c:pt idx="335">
                  <c:v>44987</c:v>
                </c:pt>
                <c:pt idx="336">
                  <c:v>44988</c:v>
                </c:pt>
                <c:pt idx="337">
                  <c:v>44989</c:v>
                </c:pt>
                <c:pt idx="338">
                  <c:v>44990</c:v>
                </c:pt>
                <c:pt idx="339">
                  <c:v>44991</c:v>
                </c:pt>
                <c:pt idx="340">
                  <c:v>44992</c:v>
                </c:pt>
                <c:pt idx="341">
                  <c:v>44993</c:v>
                </c:pt>
                <c:pt idx="342">
                  <c:v>44994</c:v>
                </c:pt>
                <c:pt idx="343">
                  <c:v>44995</c:v>
                </c:pt>
                <c:pt idx="344">
                  <c:v>44996</c:v>
                </c:pt>
                <c:pt idx="345">
                  <c:v>44997</c:v>
                </c:pt>
                <c:pt idx="346">
                  <c:v>44998</c:v>
                </c:pt>
                <c:pt idx="347">
                  <c:v>44999</c:v>
                </c:pt>
                <c:pt idx="348">
                  <c:v>45000</c:v>
                </c:pt>
                <c:pt idx="349">
                  <c:v>45001</c:v>
                </c:pt>
                <c:pt idx="350">
                  <c:v>45002</c:v>
                </c:pt>
                <c:pt idx="351">
                  <c:v>45003</c:v>
                </c:pt>
                <c:pt idx="352">
                  <c:v>45004</c:v>
                </c:pt>
                <c:pt idx="353">
                  <c:v>45005</c:v>
                </c:pt>
                <c:pt idx="354">
                  <c:v>45006</c:v>
                </c:pt>
                <c:pt idx="355">
                  <c:v>45007</c:v>
                </c:pt>
                <c:pt idx="356">
                  <c:v>45008</c:v>
                </c:pt>
                <c:pt idx="357">
                  <c:v>45009</c:v>
                </c:pt>
                <c:pt idx="358">
                  <c:v>45010</c:v>
                </c:pt>
                <c:pt idx="359">
                  <c:v>45011</c:v>
                </c:pt>
                <c:pt idx="360">
                  <c:v>45012</c:v>
                </c:pt>
                <c:pt idx="361">
                  <c:v>45013</c:v>
                </c:pt>
                <c:pt idx="362">
                  <c:v>45014</c:v>
                </c:pt>
                <c:pt idx="363">
                  <c:v>45015</c:v>
                </c:pt>
                <c:pt idx="364">
                  <c:v>45016</c:v>
                </c:pt>
              </c:numCache>
            </c:numRef>
          </c:cat>
          <c:val>
            <c:numRef>
              <c:f>Sheet1!$H$2:$H$366</c:f>
              <c:numCache>
                <c:formatCode>General</c:formatCode>
                <c:ptCount val="365"/>
                <c:pt idx="0">
                  <c:v>79</c:v>
                </c:pt>
                <c:pt idx="1">
                  <c:v>79</c:v>
                </c:pt>
                <c:pt idx="2">
                  <c:v>78</c:v>
                </c:pt>
                <c:pt idx="3">
                  <c:v>78</c:v>
                </c:pt>
                <c:pt idx="4">
                  <c:v>84</c:v>
                </c:pt>
                <c:pt idx="5">
                  <c:v>84</c:v>
                </c:pt>
                <c:pt idx="6">
                  <c:v>83</c:v>
                </c:pt>
                <c:pt idx="7">
                  <c:v>79</c:v>
                </c:pt>
                <c:pt idx="8">
                  <c:v>83</c:v>
                </c:pt>
                <c:pt idx="9">
                  <c:v>81</c:v>
                </c:pt>
                <c:pt idx="10">
                  <c:v>65</c:v>
                </c:pt>
                <c:pt idx="11">
                  <c:v>62</c:v>
                </c:pt>
                <c:pt idx="12">
                  <c:v>71</c:v>
                </c:pt>
                <c:pt idx="13">
                  <c:v>72</c:v>
                </c:pt>
                <c:pt idx="14">
                  <c:v>75</c:v>
                </c:pt>
                <c:pt idx="15">
                  <c:v>77</c:v>
                </c:pt>
                <c:pt idx="16">
                  <c:v>75</c:v>
                </c:pt>
                <c:pt idx="17">
                  <c:v>74</c:v>
                </c:pt>
                <c:pt idx="18">
                  <c:v>76</c:v>
                </c:pt>
                <c:pt idx="19">
                  <c:v>76</c:v>
                </c:pt>
                <c:pt idx="20">
                  <c:v>78</c:v>
                </c:pt>
                <c:pt idx="21">
                  <c:v>75</c:v>
                </c:pt>
                <c:pt idx="22">
                  <c:v>78</c:v>
                </c:pt>
                <c:pt idx="23">
                  <c:v>74</c:v>
                </c:pt>
                <c:pt idx="24">
                  <c:v>68</c:v>
                </c:pt>
                <c:pt idx="25">
                  <c:v>77</c:v>
                </c:pt>
                <c:pt idx="26">
                  <c:v>79</c:v>
                </c:pt>
                <c:pt idx="27">
                  <c:v>81</c:v>
                </c:pt>
                <c:pt idx="28">
                  <c:v>86</c:v>
                </c:pt>
                <c:pt idx="29">
                  <c:v>87</c:v>
                </c:pt>
                <c:pt idx="30">
                  <c:v>89</c:v>
                </c:pt>
                <c:pt idx="31">
                  <c:v>80</c:v>
                </c:pt>
                <c:pt idx="32">
                  <c:v>78</c:v>
                </c:pt>
                <c:pt idx="33">
                  <c:v>81</c:v>
                </c:pt>
                <c:pt idx="34">
                  <c:v>85</c:v>
                </c:pt>
                <c:pt idx="35">
                  <c:v>83</c:v>
                </c:pt>
                <c:pt idx="36">
                  <c:v>89</c:v>
                </c:pt>
                <c:pt idx="37">
                  <c:v>81</c:v>
                </c:pt>
                <c:pt idx="38">
                  <c:v>82</c:v>
                </c:pt>
                <c:pt idx="39">
                  <c:v>87</c:v>
                </c:pt>
                <c:pt idx="40">
                  <c:v>85</c:v>
                </c:pt>
                <c:pt idx="41">
                  <c:v>86</c:v>
                </c:pt>
                <c:pt idx="42">
                  <c:v>83</c:v>
                </c:pt>
                <c:pt idx="43">
                  <c:v>79</c:v>
                </c:pt>
                <c:pt idx="44">
                  <c:v>74</c:v>
                </c:pt>
                <c:pt idx="45">
                  <c:v>96</c:v>
                </c:pt>
                <c:pt idx="46">
                  <c:v>98</c:v>
                </c:pt>
                <c:pt idx="47">
                  <c:v>97</c:v>
                </c:pt>
                <c:pt idx="48">
                  <c:v>105</c:v>
                </c:pt>
                <c:pt idx="49">
                  <c:v>97</c:v>
                </c:pt>
                <c:pt idx="50">
                  <c:v>83</c:v>
                </c:pt>
                <c:pt idx="51">
                  <c:v>78</c:v>
                </c:pt>
                <c:pt idx="52">
                  <c:v>82</c:v>
                </c:pt>
                <c:pt idx="53">
                  <c:v>92</c:v>
                </c:pt>
                <c:pt idx="54">
                  <c:v>93</c:v>
                </c:pt>
                <c:pt idx="55">
                  <c:v>91</c:v>
                </c:pt>
                <c:pt idx="56">
                  <c:v>96</c:v>
                </c:pt>
                <c:pt idx="57">
                  <c:v>99</c:v>
                </c:pt>
                <c:pt idx="58">
                  <c:v>103</c:v>
                </c:pt>
                <c:pt idx="59">
                  <c:v>102</c:v>
                </c:pt>
                <c:pt idx="60">
                  <c:v>109</c:v>
                </c:pt>
                <c:pt idx="61">
                  <c:v>111</c:v>
                </c:pt>
                <c:pt idx="62">
                  <c:v>115</c:v>
                </c:pt>
                <c:pt idx="63">
                  <c:v>112</c:v>
                </c:pt>
                <c:pt idx="64">
                  <c:v>106</c:v>
                </c:pt>
                <c:pt idx="65">
                  <c:v>89</c:v>
                </c:pt>
                <c:pt idx="66">
                  <c:v>73</c:v>
                </c:pt>
                <c:pt idx="67">
                  <c:v>78</c:v>
                </c:pt>
                <c:pt idx="68">
                  <c:v>82</c:v>
                </c:pt>
                <c:pt idx="69">
                  <c:v>88</c:v>
                </c:pt>
                <c:pt idx="70">
                  <c:v>98</c:v>
                </c:pt>
                <c:pt idx="71">
                  <c:v>98</c:v>
                </c:pt>
                <c:pt idx="72">
                  <c:v>103</c:v>
                </c:pt>
                <c:pt idx="73">
                  <c:v>109</c:v>
                </c:pt>
                <c:pt idx="74">
                  <c:v>108</c:v>
                </c:pt>
                <c:pt idx="75">
                  <c:v>102</c:v>
                </c:pt>
                <c:pt idx="76">
                  <c:v>101</c:v>
                </c:pt>
                <c:pt idx="77">
                  <c:v>98</c:v>
                </c:pt>
                <c:pt idx="78">
                  <c:v>102</c:v>
                </c:pt>
                <c:pt idx="79">
                  <c:v>100</c:v>
                </c:pt>
                <c:pt idx="80">
                  <c:v>104</c:v>
                </c:pt>
                <c:pt idx="81">
                  <c:v>104</c:v>
                </c:pt>
                <c:pt idx="82">
                  <c:v>104</c:v>
                </c:pt>
                <c:pt idx="83">
                  <c:v>113</c:v>
                </c:pt>
                <c:pt idx="84">
                  <c:v>114</c:v>
                </c:pt>
                <c:pt idx="85">
                  <c:v>107</c:v>
                </c:pt>
                <c:pt idx="86">
                  <c:v>105</c:v>
                </c:pt>
                <c:pt idx="87">
                  <c:v>109</c:v>
                </c:pt>
                <c:pt idx="88">
                  <c:v>110</c:v>
                </c:pt>
                <c:pt idx="89">
                  <c:v>145</c:v>
                </c:pt>
                <c:pt idx="90">
                  <c:v>108</c:v>
                </c:pt>
                <c:pt idx="91">
                  <c:v>105</c:v>
                </c:pt>
                <c:pt idx="92">
                  <c:v>102</c:v>
                </c:pt>
                <c:pt idx="93">
                  <c:v>93</c:v>
                </c:pt>
                <c:pt idx="94">
                  <c:v>97</c:v>
                </c:pt>
                <c:pt idx="95">
                  <c:v>92</c:v>
                </c:pt>
                <c:pt idx="96">
                  <c:v>94</c:v>
                </c:pt>
                <c:pt idx="97">
                  <c:v>98</c:v>
                </c:pt>
                <c:pt idx="98">
                  <c:v>98</c:v>
                </c:pt>
                <c:pt idx="99">
                  <c:v>91</c:v>
                </c:pt>
                <c:pt idx="100">
                  <c:v>84</c:v>
                </c:pt>
                <c:pt idx="101">
                  <c:v>87</c:v>
                </c:pt>
                <c:pt idx="102">
                  <c:v>84</c:v>
                </c:pt>
                <c:pt idx="103">
                  <c:v>87</c:v>
                </c:pt>
                <c:pt idx="104">
                  <c:v>87</c:v>
                </c:pt>
                <c:pt idx="105">
                  <c:v>92</c:v>
                </c:pt>
                <c:pt idx="106">
                  <c:v>94</c:v>
                </c:pt>
                <c:pt idx="107">
                  <c:v>89</c:v>
                </c:pt>
                <c:pt idx="108">
                  <c:v>92</c:v>
                </c:pt>
                <c:pt idx="109">
                  <c:v>95</c:v>
                </c:pt>
                <c:pt idx="110">
                  <c:v>96</c:v>
                </c:pt>
                <c:pt idx="111">
                  <c:v>95</c:v>
                </c:pt>
                <c:pt idx="112">
                  <c:v>99</c:v>
                </c:pt>
                <c:pt idx="113">
                  <c:v>98</c:v>
                </c:pt>
                <c:pt idx="114">
                  <c:v>94</c:v>
                </c:pt>
                <c:pt idx="115">
                  <c:v>103</c:v>
                </c:pt>
                <c:pt idx="116">
                  <c:v>95</c:v>
                </c:pt>
                <c:pt idx="117">
                  <c:v>89</c:v>
                </c:pt>
                <c:pt idx="118">
                  <c:v>93</c:v>
                </c:pt>
                <c:pt idx="119">
                  <c:v>97</c:v>
                </c:pt>
                <c:pt idx="120">
                  <c:v>99</c:v>
                </c:pt>
                <c:pt idx="121">
                  <c:v>94</c:v>
                </c:pt>
                <c:pt idx="122">
                  <c:v>100</c:v>
                </c:pt>
                <c:pt idx="123">
                  <c:v>103</c:v>
                </c:pt>
                <c:pt idx="124">
                  <c:v>106</c:v>
                </c:pt>
                <c:pt idx="125">
                  <c:v>103</c:v>
                </c:pt>
                <c:pt idx="126">
                  <c:v>103</c:v>
                </c:pt>
                <c:pt idx="127">
                  <c:v>100</c:v>
                </c:pt>
                <c:pt idx="128">
                  <c:v>99</c:v>
                </c:pt>
                <c:pt idx="129">
                  <c:v>97</c:v>
                </c:pt>
                <c:pt idx="130">
                  <c:v>85</c:v>
                </c:pt>
                <c:pt idx="131">
                  <c:v>72</c:v>
                </c:pt>
                <c:pt idx="132">
                  <c:v>77</c:v>
                </c:pt>
                <c:pt idx="133">
                  <c:v>84</c:v>
                </c:pt>
                <c:pt idx="134">
                  <c:v>85</c:v>
                </c:pt>
                <c:pt idx="135">
                  <c:v>79</c:v>
                </c:pt>
                <c:pt idx="136">
                  <c:v>83</c:v>
                </c:pt>
                <c:pt idx="137">
                  <c:v>95</c:v>
                </c:pt>
                <c:pt idx="138">
                  <c:v>96</c:v>
                </c:pt>
                <c:pt idx="139">
                  <c:v>88</c:v>
                </c:pt>
                <c:pt idx="140">
                  <c:v>88</c:v>
                </c:pt>
                <c:pt idx="141">
                  <c:v>83</c:v>
                </c:pt>
                <c:pt idx="142">
                  <c:v>90</c:v>
                </c:pt>
                <c:pt idx="143">
                  <c:v>86</c:v>
                </c:pt>
                <c:pt idx="144">
                  <c:v>85</c:v>
                </c:pt>
                <c:pt idx="145">
                  <c:v>82</c:v>
                </c:pt>
                <c:pt idx="146">
                  <c:v>83</c:v>
                </c:pt>
                <c:pt idx="147">
                  <c:v>83</c:v>
                </c:pt>
                <c:pt idx="148">
                  <c:v>83</c:v>
                </c:pt>
                <c:pt idx="149">
                  <c:v>89</c:v>
                </c:pt>
                <c:pt idx="150">
                  <c:v>91</c:v>
                </c:pt>
                <c:pt idx="151">
                  <c:v>94</c:v>
                </c:pt>
                <c:pt idx="152">
                  <c:v>92</c:v>
                </c:pt>
                <c:pt idx="153">
                  <c:v>89</c:v>
                </c:pt>
                <c:pt idx="154">
                  <c:v>89</c:v>
                </c:pt>
                <c:pt idx="155">
                  <c:v>88</c:v>
                </c:pt>
                <c:pt idx="156">
                  <c:v>82</c:v>
                </c:pt>
                <c:pt idx="157">
                  <c:v>86</c:v>
                </c:pt>
                <c:pt idx="158">
                  <c:v>84</c:v>
                </c:pt>
                <c:pt idx="159">
                  <c:v>74</c:v>
                </c:pt>
                <c:pt idx="160">
                  <c:v>75</c:v>
                </c:pt>
                <c:pt idx="161">
                  <c:v>77</c:v>
                </c:pt>
                <c:pt idx="162">
                  <c:v>81</c:v>
                </c:pt>
                <c:pt idx="163">
                  <c:v>87</c:v>
                </c:pt>
                <c:pt idx="164">
                  <c:v>91</c:v>
                </c:pt>
                <c:pt idx="165">
                  <c:v>90</c:v>
                </c:pt>
                <c:pt idx="166">
                  <c:v>92</c:v>
                </c:pt>
                <c:pt idx="167">
                  <c:v>93</c:v>
                </c:pt>
                <c:pt idx="168">
                  <c:v>92</c:v>
                </c:pt>
                <c:pt idx="169">
                  <c:v>89</c:v>
                </c:pt>
                <c:pt idx="170">
                  <c:v>95</c:v>
                </c:pt>
                <c:pt idx="171">
                  <c:v>76</c:v>
                </c:pt>
                <c:pt idx="172">
                  <c:v>80</c:v>
                </c:pt>
                <c:pt idx="173">
                  <c:v>83</c:v>
                </c:pt>
                <c:pt idx="174">
                  <c:v>75</c:v>
                </c:pt>
                <c:pt idx="175">
                  <c:v>71</c:v>
                </c:pt>
                <c:pt idx="176">
                  <c:v>77</c:v>
                </c:pt>
                <c:pt idx="177">
                  <c:v>86</c:v>
                </c:pt>
                <c:pt idx="178">
                  <c:v>96</c:v>
                </c:pt>
                <c:pt idx="179">
                  <c:v>97</c:v>
                </c:pt>
                <c:pt idx="180">
                  <c:v>93</c:v>
                </c:pt>
                <c:pt idx="181">
                  <c:v>93</c:v>
                </c:pt>
                <c:pt idx="182">
                  <c:v>94</c:v>
                </c:pt>
                <c:pt idx="183">
                  <c:v>94</c:v>
                </c:pt>
                <c:pt idx="184">
                  <c:v>77</c:v>
                </c:pt>
                <c:pt idx="185">
                  <c:v>78</c:v>
                </c:pt>
                <c:pt idx="186">
                  <c:v>80</c:v>
                </c:pt>
                <c:pt idx="187">
                  <c:v>80</c:v>
                </c:pt>
                <c:pt idx="188">
                  <c:v>88</c:v>
                </c:pt>
                <c:pt idx="189">
                  <c:v>92</c:v>
                </c:pt>
                <c:pt idx="190">
                  <c:v>92</c:v>
                </c:pt>
                <c:pt idx="191">
                  <c:v>83</c:v>
                </c:pt>
                <c:pt idx="192">
                  <c:v>81</c:v>
                </c:pt>
                <c:pt idx="193">
                  <c:v>78</c:v>
                </c:pt>
                <c:pt idx="194">
                  <c:v>82</c:v>
                </c:pt>
                <c:pt idx="195">
                  <c:v>81</c:v>
                </c:pt>
                <c:pt idx="196">
                  <c:v>80</c:v>
                </c:pt>
                <c:pt idx="197">
                  <c:v>82</c:v>
                </c:pt>
                <c:pt idx="198">
                  <c:v>78</c:v>
                </c:pt>
                <c:pt idx="199">
                  <c:v>75</c:v>
                </c:pt>
                <c:pt idx="200">
                  <c:v>86</c:v>
                </c:pt>
                <c:pt idx="201">
                  <c:v>87</c:v>
                </c:pt>
                <c:pt idx="202">
                  <c:v>86</c:v>
                </c:pt>
                <c:pt idx="203">
                  <c:v>84</c:v>
                </c:pt>
                <c:pt idx="204">
                  <c:v>98</c:v>
                </c:pt>
                <c:pt idx="205">
                  <c:v>96</c:v>
                </c:pt>
                <c:pt idx="206">
                  <c:v>91</c:v>
                </c:pt>
                <c:pt idx="207">
                  <c:v>91</c:v>
                </c:pt>
                <c:pt idx="208">
                  <c:v>93</c:v>
                </c:pt>
                <c:pt idx="209">
                  <c:v>93</c:v>
                </c:pt>
                <c:pt idx="210">
                  <c:v>92</c:v>
                </c:pt>
                <c:pt idx="211">
                  <c:v>92</c:v>
                </c:pt>
                <c:pt idx="212">
                  <c:v>85</c:v>
                </c:pt>
                <c:pt idx="213">
                  <c:v>97</c:v>
                </c:pt>
                <c:pt idx="214">
                  <c:v>103</c:v>
                </c:pt>
                <c:pt idx="215">
                  <c:v>96</c:v>
                </c:pt>
                <c:pt idx="216">
                  <c:v>86</c:v>
                </c:pt>
                <c:pt idx="217">
                  <c:v>86</c:v>
                </c:pt>
                <c:pt idx="218">
                  <c:v>77</c:v>
                </c:pt>
                <c:pt idx="219">
                  <c:v>68</c:v>
                </c:pt>
                <c:pt idx="220">
                  <c:v>69</c:v>
                </c:pt>
                <c:pt idx="221">
                  <c:v>71</c:v>
                </c:pt>
                <c:pt idx="222">
                  <c:v>77</c:v>
                </c:pt>
                <c:pt idx="223">
                  <c:v>94</c:v>
                </c:pt>
                <c:pt idx="224">
                  <c:v>88</c:v>
                </c:pt>
                <c:pt idx="225">
                  <c:v>86</c:v>
                </c:pt>
                <c:pt idx="226">
                  <c:v>85</c:v>
                </c:pt>
                <c:pt idx="227">
                  <c:v>88</c:v>
                </c:pt>
                <c:pt idx="228">
                  <c:v>89</c:v>
                </c:pt>
                <c:pt idx="229">
                  <c:v>86</c:v>
                </c:pt>
                <c:pt idx="230">
                  <c:v>89</c:v>
                </c:pt>
                <c:pt idx="231">
                  <c:v>91</c:v>
                </c:pt>
                <c:pt idx="232">
                  <c:v>87</c:v>
                </c:pt>
                <c:pt idx="233">
                  <c:v>87</c:v>
                </c:pt>
                <c:pt idx="234">
                  <c:v>87</c:v>
                </c:pt>
                <c:pt idx="235">
                  <c:v>87</c:v>
                </c:pt>
                <c:pt idx="236">
                  <c:v>87</c:v>
                </c:pt>
                <c:pt idx="237">
                  <c:v>85</c:v>
                </c:pt>
                <c:pt idx="238">
                  <c:v>87</c:v>
                </c:pt>
                <c:pt idx="239">
                  <c:v>89</c:v>
                </c:pt>
                <c:pt idx="240">
                  <c:v>92</c:v>
                </c:pt>
                <c:pt idx="241">
                  <c:v>83</c:v>
                </c:pt>
                <c:pt idx="242">
                  <c:v>77</c:v>
                </c:pt>
                <c:pt idx="243">
                  <c:v>81</c:v>
                </c:pt>
                <c:pt idx="244">
                  <c:v>85</c:v>
                </c:pt>
                <c:pt idx="245">
                  <c:v>86</c:v>
                </c:pt>
                <c:pt idx="246">
                  <c:v>94</c:v>
                </c:pt>
                <c:pt idx="247">
                  <c:v>89</c:v>
                </c:pt>
                <c:pt idx="248">
                  <c:v>96</c:v>
                </c:pt>
                <c:pt idx="249">
                  <c:v>97</c:v>
                </c:pt>
                <c:pt idx="250">
                  <c:v>97</c:v>
                </c:pt>
                <c:pt idx="251">
                  <c:v>97</c:v>
                </c:pt>
                <c:pt idx="252">
                  <c:v>97</c:v>
                </c:pt>
                <c:pt idx="253">
                  <c:v>97</c:v>
                </c:pt>
                <c:pt idx="254">
                  <c:v>97</c:v>
                </c:pt>
                <c:pt idx="255">
                  <c:v>97</c:v>
                </c:pt>
                <c:pt idx="256">
                  <c:v>97</c:v>
                </c:pt>
                <c:pt idx="257">
                  <c:v>97</c:v>
                </c:pt>
                <c:pt idx="258">
                  <c:v>97</c:v>
                </c:pt>
                <c:pt idx="259">
                  <c:v>97</c:v>
                </c:pt>
                <c:pt idx="260">
                  <c:v>97</c:v>
                </c:pt>
                <c:pt idx="261">
                  <c:v>97</c:v>
                </c:pt>
                <c:pt idx="262">
                  <c:v>97</c:v>
                </c:pt>
                <c:pt idx="263">
                  <c:v>97</c:v>
                </c:pt>
                <c:pt idx="264">
                  <c:v>97</c:v>
                </c:pt>
                <c:pt idx="265">
                  <c:v>97</c:v>
                </c:pt>
                <c:pt idx="266">
                  <c:v>97</c:v>
                </c:pt>
                <c:pt idx="267">
                  <c:v>97</c:v>
                </c:pt>
                <c:pt idx="268">
                  <c:v>97</c:v>
                </c:pt>
                <c:pt idx="269">
                  <c:v>97</c:v>
                </c:pt>
                <c:pt idx="270">
                  <c:v>64</c:v>
                </c:pt>
                <c:pt idx="271">
                  <c:v>63</c:v>
                </c:pt>
                <c:pt idx="272">
                  <c:v>64</c:v>
                </c:pt>
                <c:pt idx="273">
                  <c:v>60</c:v>
                </c:pt>
                <c:pt idx="274">
                  <c:v>64</c:v>
                </c:pt>
                <c:pt idx="275">
                  <c:v>72</c:v>
                </c:pt>
                <c:pt idx="276">
                  <c:v>79</c:v>
                </c:pt>
                <c:pt idx="277">
                  <c:v>78</c:v>
                </c:pt>
                <c:pt idx="278">
                  <c:v>79</c:v>
                </c:pt>
                <c:pt idx="279">
                  <c:v>81</c:v>
                </c:pt>
                <c:pt idx="280">
                  <c:v>84</c:v>
                </c:pt>
                <c:pt idx="281">
                  <c:v>82</c:v>
                </c:pt>
                <c:pt idx="282">
                  <c:v>93</c:v>
                </c:pt>
                <c:pt idx="283">
                  <c:v>97</c:v>
                </c:pt>
                <c:pt idx="284">
                  <c:v>96</c:v>
                </c:pt>
                <c:pt idx="285">
                  <c:v>95</c:v>
                </c:pt>
                <c:pt idx="286">
                  <c:v>96</c:v>
                </c:pt>
                <c:pt idx="287">
                  <c:v>81</c:v>
                </c:pt>
                <c:pt idx="288">
                  <c:v>99</c:v>
                </c:pt>
                <c:pt idx="289">
                  <c:v>98</c:v>
                </c:pt>
                <c:pt idx="290">
                  <c:v>94</c:v>
                </c:pt>
                <c:pt idx="291">
                  <c:v>89</c:v>
                </c:pt>
                <c:pt idx="292">
                  <c:v>90</c:v>
                </c:pt>
                <c:pt idx="293">
                  <c:v>91</c:v>
                </c:pt>
                <c:pt idx="294">
                  <c:v>90</c:v>
                </c:pt>
                <c:pt idx="295">
                  <c:v>88</c:v>
                </c:pt>
                <c:pt idx="296">
                  <c:v>92</c:v>
                </c:pt>
                <c:pt idx="297">
                  <c:v>98</c:v>
                </c:pt>
                <c:pt idx="298">
                  <c:v>100</c:v>
                </c:pt>
                <c:pt idx="299">
                  <c:v>102</c:v>
                </c:pt>
                <c:pt idx="300">
                  <c:v>101</c:v>
                </c:pt>
                <c:pt idx="301">
                  <c:v>99</c:v>
                </c:pt>
                <c:pt idx="302">
                  <c:v>102</c:v>
                </c:pt>
                <c:pt idx="303">
                  <c:v>107</c:v>
                </c:pt>
                <c:pt idx="304">
                  <c:v>96</c:v>
                </c:pt>
                <c:pt idx="305">
                  <c:v>110</c:v>
                </c:pt>
                <c:pt idx="306">
                  <c:v>115</c:v>
                </c:pt>
                <c:pt idx="307">
                  <c:v>116</c:v>
                </c:pt>
                <c:pt idx="308">
                  <c:v>116</c:v>
                </c:pt>
                <c:pt idx="309">
                  <c:v>110</c:v>
                </c:pt>
                <c:pt idx="310">
                  <c:v>103</c:v>
                </c:pt>
                <c:pt idx="311">
                  <c:v>102</c:v>
                </c:pt>
                <c:pt idx="312">
                  <c:v>100</c:v>
                </c:pt>
                <c:pt idx="313">
                  <c:v>98</c:v>
                </c:pt>
                <c:pt idx="314">
                  <c:v>105</c:v>
                </c:pt>
                <c:pt idx="315">
                  <c:v>110</c:v>
                </c:pt>
                <c:pt idx="316">
                  <c:v>110</c:v>
                </c:pt>
                <c:pt idx="317">
                  <c:v>108</c:v>
                </c:pt>
                <c:pt idx="318">
                  <c:v>111</c:v>
                </c:pt>
                <c:pt idx="319">
                  <c:v>113</c:v>
                </c:pt>
                <c:pt idx="320">
                  <c:v>110</c:v>
                </c:pt>
                <c:pt idx="321">
                  <c:v>112</c:v>
                </c:pt>
                <c:pt idx="322">
                  <c:v>111</c:v>
                </c:pt>
                <c:pt idx="323">
                  <c:v>112</c:v>
                </c:pt>
                <c:pt idx="324">
                  <c:v>111</c:v>
                </c:pt>
                <c:pt idx="325">
                  <c:v>108</c:v>
                </c:pt>
                <c:pt idx="326">
                  <c:v>108</c:v>
                </c:pt>
                <c:pt idx="327">
                  <c:v>112</c:v>
                </c:pt>
                <c:pt idx="328">
                  <c:v>111</c:v>
                </c:pt>
                <c:pt idx="329">
                  <c:v>110</c:v>
                </c:pt>
                <c:pt idx="330">
                  <c:v>107</c:v>
                </c:pt>
                <c:pt idx="331">
                  <c:v>100</c:v>
                </c:pt>
                <c:pt idx="332">
                  <c:v>103</c:v>
                </c:pt>
                <c:pt idx="333">
                  <c:v>99</c:v>
                </c:pt>
                <c:pt idx="334">
                  <c:v>109</c:v>
                </c:pt>
                <c:pt idx="335">
                  <c:v>109</c:v>
                </c:pt>
                <c:pt idx="336">
                  <c:v>99</c:v>
                </c:pt>
                <c:pt idx="337">
                  <c:v>101</c:v>
                </c:pt>
                <c:pt idx="338">
                  <c:v>102</c:v>
                </c:pt>
                <c:pt idx="339">
                  <c:v>108</c:v>
                </c:pt>
                <c:pt idx="340">
                  <c:v>107</c:v>
                </c:pt>
                <c:pt idx="341">
                  <c:v>105</c:v>
                </c:pt>
                <c:pt idx="342">
                  <c:v>107</c:v>
                </c:pt>
                <c:pt idx="343">
                  <c:v>112</c:v>
                </c:pt>
                <c:pt idx="344">
                  <c:v>109</c:v>
                </c:pt>
                <c:pt idx="345">
                  <c:v>114</c:v>
                </c:pt>
                <c:pt idx="346">
                  <c:v>117</c:v>
                </c:pt>
                <c:pt idx="347">
                  <c:v>122</c:v>
                </c:pt>
                <c:pt idx="348">
                  <c:v>123</c:v>
                </c:pt>
                <c:pt idx="349">
                  <c:v>122</c:v>
                </c:pt>
                <c:pt idx="350">
                  <c:v>117</c:v>
                </c:pt>
                <c:pt idx="351">
                  <c:v>110</c:v>
                </c:pt>
                <c:pt idx="352">
                  <c:v>102</c:v>
                </c:pt>
                <c:pt idx="353">
                  <c:v>101</c:v>
                </c:pt>
                <c:pt idx="354">
                  <c:v>101</c:v>
                </c:pt>
                <c:pt idx="355">
                  <c:v>106</c:v>
                </c:pt>
                <c:pt idx="356">
                  <c:v>110</c:v>
                </c:pt>
                <c:pt idx="357">
                  <c:v>111</c:v>
                </c:pt>
                <c:pt idx="358">
                  <c:v>116</c:v>
                </c:pt>
                <c:pt idx="359">
                  <c:v>113</c:v>
                </c:pt>
                <c:pt idx="360">
                  <c:v>119</c:v>
                </c:pt>
                <c:pt idx="361">
                  <c:v>116</c:v>
                </c:pt>
                <c:pt idx="362">
                  <c:v>115</c:v>
                </c:pt>
                <c:pt idx="363">
                  <c:v>114</c:v>
                </c:pt>
                <c:pt idx="364">
                  <c:v>121</c:v>
                </c:pt>
              </c:numCache>
            </c:numRef>
          </c:val>
          <c:extLst>
            <c:ext xmlns:c16="http://schemas.microsoft.com/office/drawing/2014/chart" uri="{C3380CC4-5D6E-409C-BE32-E72D297353CC}">
              <c16:uniqueId val="{00000006-3DDC-4BD1-8F7B-C12896DDD855}"/>
            </c:ext>
          </c:extLst>
        </c:ser>
        <c:ser>
          <c:idx val="7"/>
          <c:order val="7"/>
          <c:tx>
            <c:strRef>
              <c:f>Sheet1!$I$1</c:f>
              <c:strCache>
                <c:ptCount val="1"/>
                <c:pt idx="0">
                  <c:v>Biomass/other RES</c:v>
                </c:pt>
              </c:strCache>
            </c:strRef>
          </c:tx>
          <c:spPr>
            <a:solidFill>
              <a:srgbClr val="F49A70"/>
            </a:solidFill>
            <a:ln>
              <a:solidFill>
                <a:srgbClr val="F49A70"/>
              </a:solidFill>
            </a:ln>
            <a:effectLst/>
          </c:spPr>
          <c:cat>
            <c:numRef>
              <c:f>Sheet1!$A$2:$A$366</c:f>
              <c:numCache>
                <c:formatCode>m/d/yyyy</c:formatCode>
                <c:ptCount val="365"/>
                <c:pt idx="0">
                  <c:v>44652</c:v>
                </c:pt>
                <c:pt idx="1">
                  <c:v>44653</c:v>
                </c:pt>
                <c:pt idx="2">
                  <c:v>44654</c:v>
                </c:pt>
                <c:pt idx="3">
                  <c:v>44655</c:v>
                </c:pt>
                <c:pt idx="4">
                  <c:v>44656</c:v>
                </c:pt>
                <c:pt idx="5">
                  <c:v>44657</c:v>
                </c:pt>
                <c:pt idx="6">
                  <c:v>44658</c:v>
                </c:pt>
                <c:pt idx="7">
                  <c:v>44659</c:v>
                </c:pt>
                <c:pt idx="8">
                  <c:v>44660</c:v>
                </c:pt>
                <c:pt idx="9">
                  <c:v>44661</c:v>
                </c:pt>
                <c:pt idx="10">
                  <c:v>44662</c:v>
                </c:pt>
                <c:pt idx="11">
                  <c:v>44663</c:v>
                </c:pt>
                <c:pt idx="12">
                  <c:v>44664</c:v>
                </c:pt>
                <c:pt idx="13">
                  <c:v>44665</c:v>
                </c:pt>
                <c:pt idx="14">
                  <c:v>44666</c:v>
                </c:pt>
                <c:pt idx="15">
                  <c:v>44667</c:v>
                </c:pt>
                <c:pt idx="16">
                  <c:v>44668</c:v>
                </c:pt>
                <c:pt idx="17">
                  <c:v>44669</c:v>
                </c:pt>
                <c:pt idx="18">
                  <c:v>44670</c:v>
                </c:pt>
                <c:pt idx="19">
                  <c:v>44671</c:v>
                </c:pt>
                <c:pt idx="20">
                  <c:v>44672</c:v>
                </c:pt>
                <c:pt idx="21">
                  <c:v>44673</c:v>
                </c:pt>
                <c:pt idx="22">
                  <c:v>44674</c:v>
                </c:pt>
                <c:pt idx="23">
                  <c:v>44675</c:v>
                </c:pt>
                <c:pt idx="24">
                  <c:v>44676</c:v>
                </c:pt>
                <c:pt idx="25">
                  <c:v>44677</c:v>
                </c:pt>
                <c:pt idx="26">
                  <c:v>44678</c:v>
                </c:pt>
                <c:pt idx="27">
                  <c:v>44679</c:v>
                </c:pt>
                <c:pt idx="28">
                  <c:v>44680</c:v>
                </c:pt>
                <c:pt idx="29">
                  <c:v>44681</c:v>
                </c:pt>
                <c:pt idx="30">
                  <c:v>44682</c:v>
                </c:pt>
                <c:pt idx="31">
                  <c:v>44683</c:v>
                </c:pt>
                <c:pt idx="32">
                  <c:v>44684</c:v>
                </c:pt>
                <c:pt idx="33">
                  <c:v>44685</c:v>
                </c:pt>
                <c:pt idx="34">
                  <c:v>44686</c:v>
                </c:pt>
                <c:pt idx="35">
                  <c:v>44687</c:v>
                </c:pt>
                <c:pt idx="36">
                  <c:v>44688</c:v>
                </c:pt>
                <c:pt idx="37">
                  <c:v>44689</c:v>
                </c:pt>
                <c:pt idx="38">
                  <c:v>44690</c:v>
                </c:pt>
                <c:pt idx="39">
                  <c:v>44691</c:v>
                </c:pt>
                <c:pt idx="40">
                  <c:v>44692</c:v>
                </c:pt>
                <c:pt idx="41">
                  <c:v>44693</c:v>
                </c:pt>
                <c:pt idx="42">
                  <c:v>44694</c:v>
                </c:pt>
                <c:pt idx="43">
                  <c:v>44695</c:v>
                </c:pt>
                <c:pt idx="44">
                  <c:v>44696</c:v>
                </c:pt>
                <c:pt idx="45">
                  <c:v>44697</c:v>
                </c:pt>
                <c:pt idx="46">
                  <c:v>44698</c:v>
                </c:pt>
                <c:pt idx="47">
                  <c:v>44699</c:v>
                </c:pt>
                <c:pt idx="48">
                  <c:v>44700</c:v>
                </c:pt>
                <c:pt idx="49">
                  <c:v>44701</c:v>
                </c:pt>
                <c:pt idx="50">
                  <c:v>44702</c:v>
                </c:pt>
                <c:pt idx="51">
                  <c:v>44703</c:v>
                </c:pt>
                <c:pt idx="52">
                  <c:v>44704</c:v>
                </c:pt>
                <c:pt idx="53">
                  <c:v>44705</c:v>
                </c:pt>
                <c:pt idx="54">
                  <c:v>44706</c:v>
                </c:pt>
                <c:pt idx="55">
                  <c:v>44707</c:v>
                </c:pt>
                <c:pt idx="56">
                  <c:v>44708</c:v>
                </c:pt>
                <c:pt idx="57">
                  <c:v>44709</c:v>
                </c:pt>
                <c:pt idx="58">
                  <c:v>44710</c:v>
                </c:pt>
                <c:pt idx="59">
                  <c:v>44711</c:v>
                </c:pt>
                <c:pt idx="60">
                  <c:v>44712</c:v>
                </c:pt>
                <c:pt idx="61">
                  <c:v>44713</c:v>
                </c:pt>
                <c:pt idx="62">
                  <c:v>44714</c:v>
                </c:pt>
                <c:pt idx="63">
                  <c:v>44715</c:v>
                </c:pt>
                <c:pt idx="64">
                  <c:v>44716</c:v>
                </c:pt>
                <c:pt idx="65">
                  <c:v>44717</c:v>
                </c:pt>
                <c:pt idx="66">
                  <c:v>44718</c:v>
                </c:pt>
                <c:pt idx="67">
                  <c:v>44719</c:v>
                </c:pt>
                <c:pt idx="68">
                  <c:v>44720</c:v>
                </c:pt>
                <c:pt idx="69">
                  <c:v>44721</c:v>
                </c:pt>
                <c:pt idx="70">
                  <c:v>44722</c:v>
                </c:pt>
                <c:pt idx="71">
                  <c:v>44723</c:v>
                </c:pt>
                <c:pt idx="72">
                  <c:v>44724</c:v>
                </c:pt>
                <c:pt idx="73">
                  <c:v>44725</c:v>
                </c:pt>
                <c:pt idx="74">
                  <c:v>44726</c:v>
                </c:pt>
                <c:pt idx="75">
                  <c:v>44727</c:v>
                </c:pt>
                <c:pt idx="76">
                  <c:v>44728</c:v>
                </c:pt>
                <c:pt idx="77">
                  <c:v>44729</c:v>
                </c:pt>
                <c:pt idx="78">
                  <c:v>44730</c:v>
                </c:pt>
                <c:pt idx="79">
                  <c:v>44731</c:v>
                </c:pt>
                <c:pt idx="80">
                  <c:v>44732</c:v>
                </c:pt>
                <c:pt idx="81">
                  <c:v>44733</c:v>
                </c:pt>
                <c:pt idx="82">
                  <c:v>44734</c:v>
                </c:pt>
                <c:pt idx="83">
                  <c:v>44735</c:v>
                </c:pt>
                <c:pt idx="84">
                  <c:v>44736</c:v>
                </c:pt>
                <c:pt idx="85">
                  <c:v>44737</c:v>
                </c:pt>
                <c:pt idx="86">
                  <c:v>44738</c:v>
                </c:pt>
                <c:pt idx="87">
                  <c:v>44739</c:v>
                </c:pt>
                <c:pt idx="88">
                  <c:v>44740</c:v>
                </c:pt>
                <c:pt idx="89">
                  <c:v>44741</c:v>
                </c:pt>
                <c:pt idx="90">
                  <c:v>44742</c:v>
                </c:pt>
                <c:pt idx="91">
                  <c:v>44743</c:v>
                </c:pt>
                <c:pt idx="92">
                  <c:v>44744</c:v>
                </c:pt>
                <c:pt idx="93">
                  <c:v>44745</c:v>
                </c:pt>
                <c:pt idx="94">
                  <c:v>44746</c:v>
                </c:pt>
                <c:pt idx="95">
                  <c:v>44747</c:v>
                </c:pt>
                <c:pt idx="96">
                  <c:v>44748</c:v>
                </c:pt>
                <c:pt idx="97">
                  <c:v>44749</c:v>
                </c:pt>
                <c:pt idx="98">
                  <c:v>44750</c:v>
                </c:pt>
                <c:pt idx="99">
                  <c:v>44751</c:v>
                </c:pt>
                <c:pt idx="100">
                  <c:v>44752</c:v>
                </c:pt>
                <c:pt idx="101">
                  <c:v>44753</c:v>
                </c:pt>
                <c:pt idx="102">
                  <c:v>44754</c:v>
                </c:pt>
                <c:pt idx="103">
                  <c:v>44755</c:v>
                </c:pt>
                <c:pt idx="104">
                  <c:v>44756</c:v>
                </c:pt>
                <c:pt idx="105">
                  <c:v>44757</c:v>
                </c:pt>
                <c:pt idx="106">
                  <c:v>44758</c:v>
                </c:pt>
                <c:pt idx="107">
                  <c:v>44759</c:v>
                </c:pt>
                <c:pt idx="108">
                  <c:v>44760</c:v>
                </c:pt>
                <c:pt idx="109">
                  <c:v>44761</c:v>
                </c:pt>
                <c:pt idx="110">
                  <c:v>44762</c:v>
                </c:pt>
                <c:pt idx="111">
                  <c:v>44763</c:v>
                </c:pt>
                <c:pt idx="112">
                  <c:v>44764</c:v>
                </c:pt>
                <c:pt idx="113">
                  <c:v>44765</c:v>
                </c:pt>
                <c:pt idx="114">
                  <c:v>44766</c:v>
                </c:pt>
                <c:pt idx="115">
                  <c:v>44767</c:v>
                </c:pt>
                <c:pt idx="116">
                  <c:v>44768</c:v>
                </c:pt>
                <c:pt idx="117">
                  <c:v>44769</c:v>
                </c:pt>
                <c:pt idx="118">
                  <c:v>44770</c:v>
                </c:pt>
                <c:pt idx="119">
                  <c:v>44771</c:v>
                </c:pt>
                <c:pt idx="120">
                  <c:v>44772</c:v>
                </c:pt>
                <c:pt idx="121">
                  <c:v>44773</c:v>
                </c:pt>
                <c:pt idx="122">
                  <c:v>44774</c:v>
                </c:pt>
                <c:pt idx="123">
                  <c:v>44775</c:v>
                </c:pt>
                <c:pt idx="124">
                  <c:v>44776</c:v>
                </c:pt>
                <c:pt idx="125">
                  <c:v>44777</c:v>
                </c:pt>
                <c:pt idx="126">
                  <c:v>44778</c:v>
                </c:pt>
                <c:pt idx="127">
                  <c:v>44779</c:v>
                </c:pt>
                <c:pt idx="128">
                  <c:v>44780</c:v>
                </c:pt>
                <c:pt idx="129">
                  <c:v>44781</c:v>
                </c:pt>
                <c:pt idx="130">
                  <c:v>44782</c:v>
                </c:pt>
                <c:pt idx="131">
                  <c:v>44783</c:v>
                </c:pt>
                <c:pt idx="132">
                  <c:v>44784</c:v>
                </c:pt>
                <c:pt idx="133">
                  <c:v>44785</c:v>
                </c:pt>
                <c:pt idx="134">
                  <c:v>44786</c:v>
                </c:pt>
                <c:pt idx="135">
                  <c:v>44787</c:v>
                </c:pt>
                <c:pt idx="136">
                  <c:v>44788</c:v>
                </c:pt>
                <c:pt idx="137">
                  <c:v>44789</c:v>
                </c:pt>
                <c:pt idx="138">
                  <c:v>44790</c:v>
                </c:pt>
                <c:pt idx="139">
                  <c:v>44791</c:v>
                </c:pt>
                <c:pt idx="140">
                  <c:v>44792</c:v>
                </c:pt>
                <c:pt idx="141">
                  <c:v>44793</c:v>
                </c:pt>
                <c:pt idx="142">
                  <c:v>44794</c:v>
                </c:pt>
                <c:pt idx="143">
                  <c:v>44795</c:v>
                </c:pt>
                <c:pt idx="144">
                  <c:v>44796</c:v>
                </c:pt>
                <c:pt idx="145">
                  <c:v>44797</c:v>
                </c:pt>
                <c:pt idx="146">
                  <c:v>44798</c:v>
                </c:pt>
                <c:pt idx="147">
                  <c:v>44799</c:v>
                </c:pt>
                <c:pt idx="148">
                  <c:v>44800</c:v>
                </c:pt>
                <c:pt idx="149">
                  <c:v>44801</c:v>
                </c:pt>
                <c:pt idx="150">
                  <c:v>44802</c:v>
                </c:pt>
                <c:pt idx="151">
                  <c:v>44803</c:v>
                </c:pt>
                <c:pt idx="152">
                  <c:v>44804</c:v>
                </c:pt>
                <c:pt idx="153">
                  <c:v>44805</c:v>
                </c:pt>
                <c:pt idx="154">
                  <c:v>44806</c:v>
                </c:pt>
                <c:pt idx="155">
                  <c:v>44807</c:v>
                </c:pt>
                <c:pt idx="156">
                  <c:v>44808</c:v>
                </c:pt>
                <c:pt idx="157">
                  <c:v>44809</c:v>
                </c:pt>
                <c:pt idx="158">
                  <c:v>44810</c:v>
                </c:pt>
                <c:pt idx="159">
                  <c:v>44811</c:v>
                </c:pt>
                <c:pt idx="160">
                  <c:v>44812</c:v>
                </c:pt>
                <c:pt idx="161">
                  <c:v>44813</c:v>
                </c:pt>
                <c:pt idx="162">
                  <c:v>44814</c:v>
                </c:pt>
                <c:pt idx="163">
                  <c:v>44815</c:v>
                </c:pt>
                <c:pt idx="164">
                  <c:v>44816</c:v>
                </c:pt>
                <c:pt idx="165">
                  <c:v>44817</c:v>
                </c:pt>
                <c:pt idx="166">
                  <c:v>44818</c:v>
                </c:pt>
                <c:pt idx="167">
                  <c:v>44819</c:v>
                </c:pt>
                <c:pt idx="168">
                  <c:v>44820</c:v>
                </c:pt>
                <c:pt idx="169">
                  <c:v>44821</c:v>
                </c:pt>
                <c:pt idx="170">
                  <c:v>44822</c:v>
                </c:pt>
                <c:pt idx="171">
                  <c:v>44823</c:v>
                </c:pt>
                <c:pt idx="172">
                  <c:v>44824</c:v>
                </c:pt>
                <c:pt idx="173">
                  <c:v>44825</c:v>
                </c:pt>
                <c:pt idx="174">
                  <c:v>44826</c:v>
                </c:pt>
                <c:pt idx="175">
                  <c:v>44827</c:v>
                </c:pt>
                <c:pt idx="176">
                  <c:v>44828</c:v>
                </c:pt>
                <c:pt idx="177">
                  <c:v>44829</c:v>
                </c:pt>
                <c:pt idx="178">
                  <c:v>44830</c:v>
                </c:pt>
                <c:pt idx="179">
                  <c:v>44831</c:v>
                </c:pt>
                <c:pt idx="180">
                  <c:v>44832</c:v>
                </c:pt>
                <c:pt idx="181">
                  <c:v>44833</c:v>
                </c:pt>
                <c:pt idx="182">
                  <c:v>44834</c:v>
                </c:pt>
                <c:pt idx="183">
                  <c:v>44835</c:v>
                </c:pt>
                <c:pt idx="184">
                  <c:v>44836</c:v>
                </c:pt>
                <c:pt idx="185">
                  <c:v>44837</c:v>
                </c:pt>
                <c:pt idx="186">
                  <c:v>44838</c:v>
                </c:pt>
                <c:pt idx="187">
                  <c:v>44839</c:v>
                </c:pt>
                <c:pt idx="188">
                  <c:v>44840</c:v>
                </c:pt>
                <c:pt idx="189">
                  <c:v>44841</c:v>
                </c:pt>
                <c:pt idx="190">
                  <c:v>44842</c:v>
                </c:pt>
                <c:pt idx="191">
                  <c:v>44843</c:v>
                </c:pt>
                <c:pt idx="192">
                  <c:v>44844</c:v>
                </c:pt>
                <c:pt idx="193">
                  <c:v>44845</c:v>
                </c:pt>
                <c:pt idx="194">
                  <c:v>44846</c:v>
                </c:pt>
                <c:pt idx="195">
                  <c:v>44847</c:v>
                </c:pt>
                <c:pt idx="196">
                  <c:v>44848</c:v>
                </c:pt>
                <c:pt idx="197">
                  <c:v>44849</c:v>
                </c:pt>
                <c:pt idx="198">
                  <c:v>44850</c:v>
                </c:pt>
                <c:pt idx="199">
                  <c:v>44851</c:v>
                </c:pt>
                <c:pt idx="200">
                  <c:v>44852</c:v>
                </c:pt>
                <c:pt idx="201">
                  <c:v>44853</c:v>
                </c:pt>
                <c:pt idx="202">
                  <c:v>44854</c:v>
                </c:pt>
                <c:pt idx="203">
                  <c:v>44855</c:v>
                </c:pt>
                <c:pt idx="204">
                  <c:v>44856</c:v>
                </c:pt>
                <c:pt idx="205">
                  <c:v>44857</c:v>
                </c:pt>
                <c:pt idx="206">
                  <c:v>44858</c:v>
                </c:pt>
                <c:pt idx="207">
                  <c:v>44859</c:v>
                </c:pt>
                <c:pt idx="208">
                  <c:v>44860</c:v>
                </c:pt>
                <c:pt idx="209">
                  <c:v>44861</c:v>
                </c:pt>
                <c:pt idx="210">
                  <c:v>44862</c:v>
                </c:pt>
                <c:pt idx="211">
                  <c:v>44863</c:v>
                </c:pt>
                <c:pt idx="212">
                  <c:v>44864</c:v>
                </c:pt>
                <c:pt idx="213">
                  <c:v>44865</c:v>
                </c:pt>
                <c:pt idx="214">
                  <c:v>44866</c:v>
                </c:pt>
                <c:pt idx="215">
                  <c:v>44867</c:v>
                </c:pt>
                <c:pt idx="216">
                  <c:v>44868</c:v>
                </c:pt>
                <c:pt idx="217">
                  <c:v>44869</c:v>
                </c:pt>
                <c:pt idx="218">
                  <c:v>44870</c:v>
                </c:pt>
                <c:pt idx="219">
                  <c:v>44871</c:v>
                </c:pt>
                <c:pt idx="220">
                  <c:v>44872</c:v>
                </c:pt>
                <c:pt idx="221">
                  <c:v>44873</c:v>
                </c:pt>
                <c:pt idx="222">
                  <c:v>44874</c:v>
                </c:pt>
                <c:pt idx="223">
                  <c:v>44875</c:v>
                </c:pt>
                <c:pt idx="224">
                  <c:v>44876</c:v>
                </c:pt>
                <c:pt idx="225">
                  <c:v>44877</c:v>
                </c:pt>
                <c:pt idx="226">
                  <c:v>44878</c:v>
                </c:pt>
                <c:pt idx="227">
                  <c:v>44879</c:v>
                </c:pt>
                <c:pt idx="228">
                  <c:v>44880</c:v>
                </c:pt>
                <c:pt idx="229">
                  <c:v>44881</c:v>
                </c:pt>
                <c:pt idx="230">
                  <c:v>44882</c:v>
                </c:pt>
                <c:pt idx="231">
                  <c:v>44883</c:v>
                </c:pt>
                <c:pt idx="232">
                  <c:v>44884</c:v>
                </c:pt>
                <c:pt idx="233">
                  <c:v>44885</c:v>
                </c:pt>
                <c:pt idx="234">
                  <c:v>44886</c:v>
                </c:pt>
                <c:pt idx="235">
                  <c:v>44887</c:v>
                </c:pt>
                <c:pt idx="236">
                  <c:v>44888</c:v>
                </c:pt>
                <c:pt idx="237">
                  <c:v>44889</c:v>
                </c:pt>
                <c:pt idx="238">
                  <c:v>44890</c:v>
                </c:pt>
                <c:pt idx="239">
                  <c:v>44891</c:v>
                </c:pt>
                <c:pt idx="240">
                  <c:v>44892</c:v>
                </c:pt>
                <c:pt idx="241">
                  <c:v>44893</c:v>
                </c:pt>
                <c:pt idx="242">
                  <c:v>44894</c:v>
                </c:pt>
                <c:pt idx="243">
                  <c:v>44895</c:v>
                </c:pt>
                <c:pt idx="244">
                  <c:v>44896</c:v>
                </c:pt>
                <c:pt idx="245">
                  <c:v>44897</c:v>
                </c:pt>
                <c:pt idx="246">
                  <c:v>44898</c:v>
                </c:pt>
                <c:pt idx="247">
                  <c:v>44899</c:v>
                </c:pt>
                <c:pt idx="248">
                  <c:v>44900</c:v>
                </c:pt>
                <c:pt idx="249">
                  <c:v>44901</c:v>
                </c:pt>
                <c:pt idx="250">
                  <c:v>44902</c:v>
                </c:pt>
                <c:pt idx="251">
                  <c:v>44903</c:v>
                </c:pt>
                <c:pt idx="252">
                  <c:v>44904</c:v>
                </c:pt>
                <c:pt idx="253">
                  <c:v>44905</c:v>
                </c:pt>
                <c:pt idx="254">
                  <c:v>44906</c:v>
                </c:pt>
                <c:pt idx="255">
                  <c:v>44907</c:v>
                </c:pt>
                <c:pt idx="256">
                  <c:v>44908</c:v>
                </c:pt>
                <c:pt idx="257">
                  <c:v>44909</c:v>
                </c:pt>
                <c:pt idx="258">
                  <c:v>44910</c:v>
                </c:pt>
                <c:pt idx="259">
                  <c:v>44911</c:v>
                </c:pt>
                <c:pt idx="260">
                  <c:v>44912</c:v>
                </c:pt>
                <c:pt idx="261">
                  <c:v>44913</c:v>
                </c:pt>
                <c:pt idx="262">
                  <c:v>44914</c:v>
                </c:pt>
                <c:pt idx="263">
                  <c:v>44915</c:v>
                </c:pt>
                <c:pt idx="264">
                  <c:v>44916</c:v>
                </c:pt>
                <c:pt idx="265">
                  <c:v>44917</c:v>
                </c:pt>
                <c:pt idx="266">
                  <c:v>44918</c:v>
                </c:pt>
                <c:pt idx="267">
                  <c:v>44919</c:v>
                </c:pt>
                <c:pt idx="268">
                  <c:v>44920</c:v>
                </c:pt>
                <c:pt idx="269">
                  <c:v>44921</c:v>
                </c:pt>
                <c:pt idx="270">
                  <c:v>44922</c:v>
                </c:pt>
                <c:pt idx="271">
                  <c:v>44923</c:v>
                </c:pt>
                <c:pt idx="272">
                  <c:v>44924</c:v>
                </c:pt>
                <c:pt idx="273">
                  <c:v>44925</c:v>
                </c:pt>
                <c:pt idx="274">
                  <c:v>44926</c:v>
                </c:pt>
                <c:pt idx="275">
                  <c:v>44927</c:v>
                </c:pt>
                <c:pt idx="276">
                  <c:v>44928</c:v>
                </c:pt>
                <c:pt idx="277">
                  <c:v>44929</c:v>
                </c:pt>
                <c:pt idx="278">
                  <c:v>44930</c:v>
                </c:pt>
                <c:pt idx="279">
                  <c:v>44931</c:v>
                </c:pt>
                <c:pt idx="280">
                  <c:v>44932</c:v>
                </c:pt>
                <c:pt idx="281">
                  <c:v>44933</c:v>
                </c:pt>
                <c:pt idx="282">
                  <c:v>44934</c:v>
                </c:pt>
                <c:pt idx="283">
                  <c:v>44935</c:v>
                </c:pt>
                <c:pt idx="284">
                  <c:v>44936</c:v>
                </c:pt>
                <c:pt idx="285">
                  <c:v>44937</c:v>
                </c:pt>
                <c:pt idx="286">
                  <c:v>44938</c:v>
                </c:pt>
                <c:pt idx="287">
                  <c:v>44939</c:v>
                </c:pt>
                <c:pt idx="288">
                  <c:v>44940</c:v>
                </c:pt>
                <c:pt idx="289">
                  <c:v>44941</c:v>
                </c:pt>
                <c:pt idx="290">
                  <c:v>44942</c:v>
                </c:pt>
                <c:pt idx="291">
                  <c:v>44943</c:v>
                </c:pt>
                <c:pt idx="292">
                  <c:v>44944</c:v>
                </c:pt>
                <c:pt idx="293">
                  <c:v>44945</c:v>
                </c:pt>
                <c:pt idx="294">
                  <c:v>44946</c:v>
                </c:pt>
                <c:pt idx="295">
                  <c:v>44947</c:v>
                </c:pt>
                <c:pt idx="296">
                  <c:v>44948</c:v>
                </c:pt>
                <c:pt idx="297">
                  <c:v>44949</c:v>
                </c:pt>
                <c:pt idx="298">
                  <c:v>44950</c:v>
                </c:pt>
                <c:pt idx="299">
                  <c:v>44951</c:v>
                </c:pt>
                <c:pt idx="300">
                  <c:v>44952</c:v>
                </c:pt>
                <c:pt idx="301">
                  <c:v>44953</c:v>
                </c:pt>
                <c:pt idx="302">
                  <c:v>44954</c:v>
                </c:pt>
                <c:pt idx="303">
                  <c:v>44955</c:v>
                </c:pt>
                <c:pt idx="304">
                  <c:v>44956</c:v>
                </c:pt>
                <c:pt idx="305">
                  <c:v>44957</c:v>
                </c:pt>
                <c:pt idx="306">
                  <c:v>44958</c:v>
                </c:pt>
                <c:pt idx="307">
                  <c:v>44959</c:v>
                </c:pt>
                <c:pt idx="308">
                  <c:v>44960</c:v>
                </c:pt>
                <c:pt idx="309">
                  <c:v>44961</c:v>
                </c:pt>
                <c:pt idx="310">
                  <c:v>44962</c:v>
                </c:pt>
                <c:pt idx="311">
                  <c:v>44963</c:v>
                </c:pt>
                <c:pt idx="312">
                  <c:v>44964</c:v>
                </c:pt>
                <c:pt idx="313">
                  <c:v>44965</c:v>
                </c:pt>
                <c:pt idx="314">
                  <c:v>44966</c:v>
                </c:pt>
                <c:pt idx="315">
                  <c:v>44967</c:v>
                </c:pt>
                <c:pt idx="316">
                  <c:v>44968</c:v>
                </c:pt>
                <c:pt idx="317">
                  <c:v>44969</c:v>
                </c:pt>
                <c:pt idx="318">
                  <c:v>44970</c:v>
                </c:pt>
                <c:pt idx="319">
                  <c:v>44971</c:v>
                </c:pt>
                <c:pt idx="320">
                  <c:v>44972</c:v>
                </c:pt>
                <c:pt idx="321">
                  <c:v>44973</c:v>
                </c:pt>
                <c:pt idx="322">
                  <c:v>44974</c:v>
                </c:pt>
                <c:pt idx="323">
                  <c:v>44975</c:v>
                </c:pt>
                <c:pt idx="324">
                  <c:v>44976</c:v>
                </c:pt>
                <c:pt idx="325">
                  <c:v>44977</c:v>
                </c:pt>
                <c:pt idx="326">
                  <c:v>44978</c:v>
                </c:pt>
                <c:pt idx="327">
                  <c:v>44979</c:v>
                </c:pt>
                <c:pt idx="328">
                  <c:v>44980</c:v>
                </c:pt>
                <c:pt idx="329">
                  <c:v>44981</c:v>
                </c:pt>
                <c:pt idx="330">
                  <c:v>44982</c:v>
                </c:pt>
                <c:pt idx="331">
                  <c:v>44983</c:v>
                </c:pt>
                <c:pt idx="332">
                  <c:v>44984</c:v>
                </c:pt>
                <c:pt idx="333">
                  <c:v>44985</c:v>
                </c:pt>
                <c:pt idx="334">
                  <c:v>44986</c:v>
                </c:pt>
                <c:pt idx="335">
                  <c:v>44987</c:v>
                </c:pt>
                <c:pt idx="336">
                  <c:v>44988</c:v>
                </c:pt>
                <c:pt idx="337">
                  <c:v>44989</c:v>
                </c:pt>
                <c:pt idx="338">
                  <c:v>44990</c:v>
                </c:pt>
                <c:pt idx="339">
                  <c:v>44991</c:v>
                </c:pt>
                <c:pt idx="340">
                  <c:v>44992</c:v>
                </c:pt>
                <c:pt idx="341">
                  <c:v>44993</c:v>
                </c:pt>
                <c:pt idx="342">
                  <c:v>44994</c:v>
                </c:pt>
                <c:pt idx="343">
                  <c:v>44995</c:v>
                </c:pt>
                <c:pt idx="344">
                  <c:v>44996</c:v>
                </c:pt>
                <c:pt idx="345">
                  <c:v>44997</c:v>
                </c:pt>
                <c:pt idx="346">
                  <c:v>44998</c:v>
                </c:pt>
                <c:pt idx="347">
                  <c:v>44999</c:v>
                </c:pt>
                <c:pt idx="348">
                  <c:v>45000</c:v>
                </c:pt>
                <c:pt idx="349">
                  <c:v>45001</c:v>
                </c:pt>
                <c:pt idx="350">
                  <c:v>45002</c:v>
                </c:pt>
                <c:pt idx="351">
                  <c:v>45003</c:v>
                </c:pt>
                <c:pt idx="352">
                  <c:v>45004</c:v>
                </c:pt>
                <c:pt idx="353">
                  <c:v>45005</c:v>
                </c:pt>
                <c:pt idx="354">
                  <c:v>45006</c:v>
                </c:pt>
                <c:pt idx="355">
                  <c:v>45007</c:v>
                </c:pt>
                <c:pt idx="356">
                  <c:v>45008</c:v>
                </c:pt>
                <c:pt idx="357">
                  <c:v>45009</c:v>
                </c:pt>
                <c:pt idx="358">
                  <c:v>45010</c:v>
                </c:pt>
                <c:pt idx="359">
                  <c:v>45011</c:v>
                </c:pt>
                <c:pt idx="360">
                  <c:v>45012</c:v>
                </c:pt>
                <c:pt idx="361">
                  <c:v>45013</c:v>
                </c:pt>
                <c:pt idx="362">
                  <c:v>45014</c:v>
                </c:pt>
                <c:pt idx="363">
                  <c:v>45015</c:v>
                </c:pt>
                <c:pt idx="364">
                  <c:v>45016</c:v>
                </c:pt>
              </c:numCache>
            </c:numRef>
          </c:cat>
          <c:val>
            <c:numRef>
              <c:f>Sheet1!$I$2:$I$366</c:f>
              <c:numCache>
                <c:formatCode>0</c:formatCode>
                <c:ptCount val="365"/>
                <c:pt idx="0">
                  <c:v>69.55</c:v>
                </c:pt>
                <c:pt idx="1">
                  <c:v>64.34</c:v>
                </c:pt>
                <c:pt idx="2">
                  <c:v>62.999999999999901</c:v>
                </c:pt>
                <c:pt idx="3">
                  <c:v>62.169999999999902</c:v>
                </c:pt>
                <c:pt idx="4">
                  <c:v>63.51</c:v>
                </c:pt>
                <c:pt idx="5">
                  <c:v>64.27</c:v>
                </c:pt>
                <c:pt idx="6">
                  <c:v>65.45</c:v>
                </c:pt>
                <c:pt idx="7">
                  <c:v>64.649999999999906</c:v>
                </c:pt>
                <c:pt idx="8">
                  <c:v>65.27</c:v>
                </c:pt>
                <c:pt idx="9">
                  <c:v>66.009999999999906</c:v>
                </c:pt>
                <c:pt idx="10">
                  <c:v>67.25</c:v>
                </c:pt>
                <c:pt idx="11">
                  <c:v>64.969999999999899</c:v>
                </c:pt>
                <c:pt idx="12">
                  <c:v>64.97</c:v>
                </c:pt>
                <c:pt idx="13">
                  <c:v>66.11</c:v>
                </c:pt>
                <c:pt idx="14">
                  <c:v>65.529999999999902</c:v>
                </c:pt>
                <c:pt idx="15">
                  <c:v>62.72</c:v>
                </c:pt>
                <c:pt idx="16">
                  <c:v>60.01</c:v>
                </c:pt>
                <c:pt idx="17">
                  <c:v>61.709999999999901</c:v>
                </c:pt>
                <c:pt idx="18">
                  <c:v>59.64</c:v>
                </c:pt>
                <c:pt idx="19">
                  <c:v>61.8599999999999</c:v>
                </c:pt>
                <c:pt idx="20">
                  <c:v>66.23</c:v>
                </c:pt>
                <c:pt idx="21">
                  <c:v>63.639999999999901</c:v>
                </c:pt>
                <c:pt idx="22">
                  <c:v>56.08</c:v>
                </c:pt>
                <c:pt idx="23">
                  <c:v>56.42</c:v>
                </c:pt>
                <c:pt idx="24">
                  <c:v>59.06</c:v>
                </c:pt>
                <c:pt idx="25">
                  <c:v>58.14</c:v>
                </c:pt>
                <c:pt idx="26">
                  <c:v>58.84</c:v>
                </c:pt>
                <c:pt idx="27">
                  <c:v>60.959999999999901</c:v>
                </c:pt>
                <c:pt idx="28">
                  <c:v>61.6799999999999</c:v>
                </c:pt>
                <c:pt idx="29">
                  <c:v>58.38</c:v>
                </c:pt>
                <c:pt idx="30">
                  <c:v>59.11</c:v>
                </c:pt>
                <c:pt idx="31">
                  <c:v>55.35</c:v>
                </c:pt>
                <c:pt idx="32">
                  <c:v>55.62</c:v>
                </c:pt>
                <c:pt idx="33">
                  <c:v>57.82</c:v>
                </c:pt>
                <c:pt idx="34">
                  <c:v>56.78</c:v>
                </c:pt>
                <c:pt idx="35">
                  <c:v>53.47</c:v>
                </c:pt>
                <c:pt idx="36">
                  <c:v>55.769999999999897</c:v>
                </c:pt>
                <c:pt idx="37">
                  <c:v>51.419999999999902</c:v>
                </c:pt>
                <c:pt idx="38">
                  <c:v>52.3599999999999</c:v>
                </c:pt>
                <c:pt idx="39">
                  <c:v>23.969999999999899</c:v>
                </c:pt>
                <c:pt idx="40">
                  <c:v>49.94</c:v>
                </c:pt>
                <c:pt idx="41">
                  <c:v>48.329999999999899</c:v>
                </c:pt>
                <c:pt idx="42">
                  <c:v>49.02</c:v>
                </c:pt>
                <c:pt idx="43">
                  <c:v>49.73</c:v>
                </c:pt>
                <c:pt idx="44">
                  <c:v>47.37</c:v>
                </c:pt>
                <c:pt idx="45">
                  <c:v>21.26</c:v>
                </c:pt>
                <c:pt idx="46">
                  <c:v>61.299999999999898</c:v>
                </c:pt>
                <c:pt idx="47">
                  <c:v>20.32</c:v>
                </c:pt>
                <c:pt idx="48">
                  <c:v>50.7</c:v>
                </c:pt>
                <c:pt idx="49">
                  <c:v>46.17</c:v>
                </c:pt>
                <c:pt idx="50">
                  <c:v>49.6</c:v>
                </c:pt>
                <c:pt idx="51">
                  <c:v>63.339999999999897</c:v>
                </c:pt>
                <c:pt idx="52">
                  <c:v>65.099999999999895</c:v>
                </c:pt>
                <c:pt idx="53">
                  <c:v>64.63</c:v>
                </c:pt>
                <c:pt idx="54">
                  <c:v>65.149999999999906</c:v>
                </c:pt>
                <c:pt idx="55">
                  <c:v>67.919999999999902</c:v>
                </c:pt>
                <c:pt idx="56">
                  <c:v>65.319999999999993</c:v>
                </c:pt>
                <c:pt idx="57">
                  <c:v>70.61</c:v>
                </c:pt>
                <c:pt idx="58">
                  <c:v>66.119999999999905</c:v>
                </c:pt>
                <c:pt idx="59">
                  <c:v>69.63</c:v>
                </c:pt>
                <c:pt idx="60">
                  <c:v>63.919999999999902</c:v>
                </c:pt>
                <c:pt idx="61">
                  <c:v>67.02</c:v>
                </c:pt>
                <c:pt idx="62">
                  <c:v>67.27</c:v>
                </c:pt>
                <c:pt idx="63">
                  <c:v>62.24</c:v>
                </c:pt>
                <c:pt idx="64">
                  <c:v>66.329999999999899</c:v>
                </c:pt>
                <c:pt idx="65">
                  <c:v>61.0399999999999</c:v>
                </c:pt>
                <c:pt idx="66">
                  <c:v>61.51</c:v>
                </c:pt>
                <c:pt idx="67">
                  <c:v>61.699999999999903</c:v>
                </c:pt>
                <c:pt idx="68">
                  <c:v>63.11</c:v>
                </c:pt>
                <c:pt idx="69">
                  <c:v>62.729999999999897</c:v>
                </c:pt>
                <c:pt idx="70">
                  <c:v>57.879999999999903</c:v>
                </c:pt>
                <c:pt idx="71">
                  <c:v>60.299999999999898</c:v>
                </c:pt>
                <c:pt idx="72">
                  <c:v>58.82</c:v>
                </c:pt>
                <c:pt idx="73">
                  <c:v>59.139999999999901</c:v>
                </c:pt>
                <c:pt idx="74">
                  <c:v>60.149999999999899</c:v>
                </c:pt>
                <c:pt idx="75">
                  <c:v>59.6799999999999</c:v>
                </c:pt>
                <c:pt idx="76">
                  <c:v>57.239999999999903</c:v>
                </c:pt>
                <c:pt idx="77">
                  <c:v>58.569999999999901</c:v>
                </c:pt>
                <c:pt idx="78">
                  <c:v>56.25</c:v>
                </c:pt>
                <c:pt idx="79">
                  <c:v>59.569999999999901</c:v>
                </c:pt>
                <c:pt idx="80">
                  <c:v>59.13</c:v>
                </c:pt>
                <c:pt idx="81">
                  <c:v>51.89</c:v>
                </c:pt>
                <c:pt idx="82">
                  <c:v>51.89</c:v>
                </c:pt>
                <c:pt idx="83">
                  <c:v>59.09</c:v>
                </c:pt>
                <c:pt idx="84">
                  <c:v>55.479999999999897</c:v>
                </c:pt>
                <c:pt idx="85">
                  <c:v>49.4</c:v>
                </c:pt>
                <c:pt idx="86">
                  <c:v>57.129999999999903</c:v>
                </c:pt>
                <c:pt idx="87">
                  <c:v>57.119999999999898</c:v>
                </c:pt>
                <c:pt idx="88">
                  <c:v>57.25</c:v>
                </c:pt>
                <c:pt idx="89">
                  <c:v>62.58</c:v>
                </c:pt>
                <c:pt idx="90">
                  <c:v>60.25</c:v>
                </c:pt>
                <c:pt idx="91">
                  <c:v>59.1799999999999</c:v>
                </c:pt>
                <c:pt idx="92">
                  <c:v>59.67</c:v>
                </c:pt>
                <c:pt idx="93">
                  <c:v>58.8</c:v>
                </c:pt>
                <c:pt idx="94">
                  <c:v>55.709999999999901</c:v>
                </c:pt>
                <c:pt idx="95">
                  <c:v>52.909999999999897</c:v>
                </c:pt>
                <c:pt idx="96">
                  <c:v>32.89</c:v>
                </c:pt>
                <c:pt idx="97">
                  <c:v>55.389999999999901</c:v>
                </c:pt>
                <c:pt idx="98">
                  <c:v>53.49</c:v>
                </c:pt>
                <c:pt idx="99">
                  <c:v>47.71</c:v>
                </c:pt>
                <c:pt idx="100">
                  <c:v>45.78</c:v>
                </c:pt>
                <c:pt idx="101">
                  <c:v>50.809999999999903</c:v>
                </c:pt>
                <c:pt idx="102">
                  <c:v>56.279999999999902</c:v>
                </c:pt>
                <c:pt idx="103">
                  <c:v>50.55</c:v>
                </c:pt>
                <c:pt idx="104">
                  <c:v>55.16</c:v>
                </c:pt>
                <c:pt idx="105">
                  <c:v>60.05</c:v>
                </c:pt>
                <c:pt idx="106">
                  <c:v>57.9</c:v>
                </c:pt>
                <c:pt idx="107">
                  <c:v>58.29</c:v>
                </c:pt>
                <c:pt idx="108">
                  <c:v>36.49</c:v>
                </c:pt>
                <c:pt idx="109">
                  <c:v>64.789999999999907</c:v>
                </c:pt>
                <c:pt idx="110">
                  <c:v>67.009999999999906</c:v>
                </c:pt>
                <c:pt idx="111">
                  <c:v>60.259999999999899</c:v>
                </c:pt>
                <c:pt idx="112">
                  <c:v>55.619999999999898</c:v>
                </c:pt>
                <c:pt idx="113">
                  <c:v>55.39</c:v>
                </c:pt>
                <c:pt idx="114">
                  <c:v>60.199999999999903</c:v>
                </c:pt>
                <c:pt idx="115">
                  <c:v>66.559999999999903</c:v>
                </c:pt>
                <c:pt idx="116">
                  <c:v>54.17</c:v>
                </c:pt>
                <c:pt idx="117">
                  <c:v>61.489999999999903</c:v>
                </c:pt>
                <c:pt idx="118">
                  <c:v>67.25</c:v>
                </c:pt>
                <c:pt idx="119">
                  <c:v>65.47</c:v>
                </c:pt>
                <c:pt idx="120">
                  <c:v>69.040000000000006</c:v>
                </c:pt>
                <c:pt idx="121">
                  <c:v>63.6</c:v>
                </c:pt>
                <c:pt idx="122">
                  <c:v>62.72</c:v>
                </c:pt>
                <c:pt idx="123">
                  <c:v>59.349999999999902</c:v>
                </c:pt>
                <c:pt idx="124">
                  <c:v>56.5399999999999</c:v>
                </c:pt>
                <c:pt idx="125">
                  <c:v>57.069999999999901</c:v>
                </c:pt>
                <c:pt idx="126">
                  <c:v>58.55</c:v>
                </c:pt>
                <c:pt idx="127">
                  <c:v>62.66</c:v>
                </c:pt>
                <c:pt idx="128">
                  <c:v>59.42</c:v>
                </c:pt>
                <c:pt idx="129">
                  <c:v>52.839999999999897</c:v>
                </c:pt>
                <c:pt idx="130">
                  <c:v>58.619999999999898</c:v>
                </c:pt>
                <c:pt idx="131">
                  <c:v>63.909999999999897</c:v>
                </c:pt>
                <c:pt idx="132">
                  <c:v>59.43</c:v>
                </c:pt>
                <c:pt idx="133">
                  <c:v>61.279999999999902</c:v>
                </c:pt>
                <c:pt idx="134">
                  <c:v>58.399999999999899</c:v>
                </c:pt>
                <c:pt idx="135">
                  <c:v>53.8</c:v>
                </c:pt>
                <c:pt idx="136">
                  <c:v>57.83</c:v>
                </c:pt>
                <c:pt idx="137">
                  <c:v>62.899999999999899</c:v>
                </c:pt>
                <c:pt idx="138">
                  <c:v>66.929999999999893</c:v>
                </c:pt>
                <c:pt idx="139">
                  <c:v>63.75</c:v>
                </c:pt>
                <c:pt idx="140">
                  <c:v>67.510000000000005</c:v>
                </c:pt>
                <c:pt idx="141">
                  <c:v>64.739999999999995</c:v>
                </c:pt>
                <c:pt idx="142">
                  <c:v>63.389999999999901</c:v>
                </c:pt>
                <c:pt idx="143">
                  <c:v>62.58</c:v>
                </c:pt>
                <c:pt idx="144">
                  <c:v>67.72</c:v>
                </c:pt>
                <c:pt idx="145">
                  <c:v>70.269999999999897</c:v>
                </c:pt>
                <c:pt idx="146">
                  <c:v>67.209999999999994</c:v>
                </c:pt>
                <c:pt idx="147">
                  <c:v>65.78</c:v>
                </c:pt>
                <c:pt idx="148">
                  <c:v>62.0399999999999</c:v>
                </c:pt>
                <c:pt idx="149">
                  <c:v>62.17</c:v>
                </c:pt>
                <c:pt idx="150">
                  <c:v>61.59</c:v>
                </c:pt>
                <c:pt idx="151">
                  <c:v>64.949999999999903</c:v>
                </c:pt>
                <c:pt idx="152">
                  <c:v>68.08</c:v>
                </c:pt>
                <c:pt idx="153">
                  <c:v>67.11</c:v>
                </c:pt>
                <c:pt idx="154">
                  <c:v>70.459999999999994</c:v>
                </c:pt>
                <c:pt idx="155">
                  <c:v>71.83</c:v>
                </c:pt>
                <c:pt idx="156">
                  <c:v>69.189999999999898</c:v>
                </c:pt>
                <c:pt idx="157">
                  <c:v>71.34</c:v>
                </c:pt>
                <c:pt idx="158">
                  <c:v>71.84</c:v>
                </c:pt>
                <c:pt idx="159">
                  <c:v>71.91</c:v>
                </c:pt>
                <c:pt idx="160">
                  <c:v>59.38</c:v>
                </c:pt>
                <c:pt idx="161">
                  <c:v>63.559999999999903</c:v>
                </c:pt>
                <c:pt idx="162">
                  <c:v>58.05</c:v>
                </c:pt>
                <c:pt idx="163">
                  <c:v>59.619999999999898</c:v>
                </c:pt>
                <c:pt idx="164">
                  <c:v>62.829999999999899</c:v>
                </c:pt>
                <c:pt idx="165">
                  <c:v>61.16</c:v>
                </c:pt>
                <c:pt idx="166">
                  <c:v>66.319999999999993</c:v>
                </c:pt>
                <c:pt idx="167">
                  <c:v>82.849999999999895</c:v>
                </c:pt>
                <c:pt idx="168">
                  <c:v>63</c:v>
                </c:pt>
                <c:pt idx="169">
                  <c:v>69.84</c:v>
                </c:pt>
                <c:pt idx="170">
                  <c:v>69.499999999999901</c:v>
                </c:pt>
                <c:pt idx="171">
                  <c:v>68.69</c:v>
                </c:pt>
                <c:pt idx="172">
                  <c:v>63.239999999999903</c:v>
                </c:pt>
                <c:pt idx="173">
                  <c:v>64.7</c:v>
                </c:pt>
                <c:pt idx="174">
                  <c:v>57.72</c:v>
                </c:pt>
                <c:pt idx="175">
                  <c:v>57.079999999999899</c:v>
                </c:pt>
                <c:pt idx="176">
                  <c:v>56.34</c:v>
                </c:pt>
                <c:pt idx="177">
                  <c:v>57.14</c:v>
                </c:pt>
                <c:pt idx="178">
                  <c:v>45.64</c:v>
                </c:pt>
                <c:pt idx="179">
                  <c:v>50.62</c:v>
                </c:pt>
                <c:pt idx="180">
                  <c:v>49.41</c:v>
                </c:pt>
                <c:pt idx="181">
                  <c:v>47.499999999999901</c:v>
                </c:pt>
                <c:pt idx="182">
                  <c:v>41.999999999999901</c:v>
                </c:pt>
                <c:pt idx="183">
                  <c:v>41.999999999999901</c:v>
                </c:pt>
                <c:pt idx="184">
                  <c:v>52.599999999999902</c:v>
                </c:pt>
                <c:pt idx="185">
                  <c:v>52.599999999999902</c:v>
                </c:pt>
                <c:pt idx="186">
                  <c:v>48.0399999999999</c:v>
                </c:pt>
                <c:pt idx="187">
                  <c:v>48.68</c:v>
                </c:pt>
                <c:pt idx="188">
                  <c:v>41.729999999999897</c:v>
                </c:pt>
                <c:pt idx="189">
                  <c:v>45.579999999999899</c:v>
                </c:pt>
                <c:pt idx="190">
                  <c:v>56.09</c:v>
                </c:pt>
                <c:pt idx="191">
                  <c:v>42.73</c:v>
                </c:pt>
                <c:pt idx="192">
                  <c:v>49.17</c:v>
                </c:pt>
                <c:pt idx="193">
                  <c:v>46.339999999999897</c:v>
                </c:pt>
                <c:pt idx="194">
                  <c:v>48.03</c:v>
                </c:pt>
                <c:pt idx="195">
                  <c:v>47.66</c:v>
                </c:pt>
                <c:pt idx="196">
                  <c:v>52.88</c:v>
                </c:pt>
                <c:pt idx="197">
                  <c:v>52.21</c:v>
                </c:pt>
                <c:pt idx="198">
                  <c:v>47.67</c:v>
                </c:pt>
                <c:pt idx="199">
                  <c:v>49.46</c:v>
                </c:pt>
                <c:pt idx="200">
                  <c:v>56.51</c:v>
                </c:pt>
                <c:pt idx="201">
                  <c:v>58.12</c:v>
                </c:pt>
                <c:pt idx="202">
                  <c:v>53.5</c:v>
                </c:pt>
                <c:pt idx="203">
                  <c:v>52.519999999999897</c:v>
                </c:pt>
                <c:pt idx="204">
                  <c:v>56.309999999999903</c:v>
                </c:pt>
                <c:pt idx="205">
                  <c:v>58.68</c:v>
                </c:pt>
                <c:pt idx="206">
                  <c:v>60.44</c:v>
                </c:pt>
                <c:pt idx="207">
                  <c:v>60.44</c:v>
                </c:pt>
                <c:pt idx="208">
                  <c:v>64.33</c:v>
                </c:pt>
                <c:pt idx="209">
                  <c:v>63.45</c:v>
                </c:pt>
                <c:pt idx="210">
                  <c:v>57.85</c:v>
                </c:pt>
                <c:pt idx="211">
                  <c:v>58.58</c:v>
                </c:pt>
                <c:pt idx="212">
                  <c:v>50.13</c:v>
                </c:pt>
                <c:pt idx="213">
                  <c:v>61.25</c:v>
                </c:pt>
                <c:pt idx="214">
                  <c:v>49.03</c:v>
                </c:pt>
                <c:pt idx="215">
                  <c:v>48.21</c:v>
                </c:pt>
                <c:pt idx="216">
                  <c:v>50.829999999999899</c:v>
                </c:pt>
                <c:pt idx="217">
                  <c:v>52.159999999999897</c:v>
                </c:pt>
                <c:pt idx="218">
                  <c:v>55.919999999999902</c:v>
                </c:pt>
                <c:pt idx="219">
                  <c:v>53.69</c:v>
                </c:pt>
                <c:pt idx="220">
                  <c:v>53.37</c:v>
                </c:pt>
                <c:pt idx="221">
                  <c:v>55.879999999999903</c:v>
                </c:pt>
                <c:pt idx="222">
                  <c:v>62.13</c:v>
                </c:pt>
                <c:pt idx="223">
                  <c:v>59.03</c:v>
                </c:pt>
                <c:pt idx="224">
                  <c:v>56.239999999999903</c:v>
                </c:pt>
                <c:pt idx="225">
                  <c:v>49.159999999999897</c:v>
                </c:pt>
                <c:pt idx="226">
                  <c:v>54.279999999999902</c:v>
                </c:pt>
                <c:pt idx="227">
                  <c:v>54.839999999999897</c:v>
                </c:pt>
                <c:pt idx="228">
                  <c:v>57.64</c:v>
                </c:pt>
                <c:pt idx="229">
                  <c:v>60.79</c:v>
                </c:pt>
                <c:pt idx="230">
                  <c:v>66.64</c:v>
                </c:pt>
                <c:pt idx="231">
                  <c:v>79.31</c:v>
                </c:pt>
                <c:pt idx="232">
                  <c:v>70.989999999999995</c:v>
                </c:pt>
                <c:pt idx="233">
                  <c:v>70.989999999999995</c:v>
                </c:pt>
                <c:pt idx="234">
                  <c:v>70.989999999999995</c:v>
                </c:pt>
                <c:pt idx="235">
                  <c:v>70.989999999999995</c:v>
                </c:pt>
                <c:pt idx="236">
                  <c:v>70.989999999999995</c:v>
                </c:pt>
                <c:pt idx="237">
                  <c:v>59.309999999999903</c:v>
                </c:pt>
                <c:pt idx="238">
                  <c:v>59.309999999999903</c:v>
                </c:pt>
                <c:pt idx="239">
                  <c:v>68.179999999999893</c:v>
                </c:pt>
                <c:pt idx="240">
                  <c:v>66.059999999999903</c:v>
                </c:pt>
                <c:pt idx="241">
                  <c:v>65.94</c:v>
                </c:pt>
                <c:pt idx="242">
                  <c:v>65.989999999999995</c:v>
                </c:pt>
                <c:pt idx="243">
                  <c:v>72.91</c:v>
                </c:pt>
                <c:pt idx="244">
                  <c:v>74.34</c:v>
                </c:pt>
                <c:pt idx="245">
                  <c:v>70.75</c:v>
                </c:pt>
                <c:pt idx="246">
                  <c:v>74.169999999999902</c:v>
                </c:pt>
                <c:pt idx="247">
                  <c:v>77.91</c:v>
                </c:pt>
                <c:pt idx="248">
                  <c:v>77.03</c:v>
                </c:pt>
                <c:pt idx="249">
                  <c:v>75.23</c:v>
                </c:pt>
                <c:pt idx="250">
                  <c:v>52.72</c:v>
                </c:pt>
                <c:pt idx="251">
                  <c:v>52.499999999999901</c:v>
                </c:pt>
                <c:pt idx="252">
                  <c:v>26.469999999999899</c:v>
                </c:pt>
                <c:pt idx="253">
                  <c:v>48.4</c:v>
                </c:pt>
                <c:pt idx="254">
                  <c:v>47.56</c:v>
                </c:pt>
                <c:pt idx="255">
                  <c:v>46.8599999999999</c:v>
                </c:pt>
                <c:pt idx="256">
                  <c:v>45.889999999999901</c:v>
                </c:pt>
                <c:pt idx="257">
                  <c:v>50.17</c:v>
                </c:pt>
                <c:pt idx="258">
                  <c:v>48.23</c:v>
                </c:pt>
                <c:pt idx="259">
                  <c:v>44.56</c:v>
                </c:pt>
                <c:pt idx="260">
                  <c:v>49.389999999999901</c:v>
                </c:pt>
                <c:pt idx="261">
                  <c:v>53.44</c:v>
                </c:pt>
                <c:pt idx="262">
                  <c:v>52.67</c:v>
                </c:pt>
                <c:pt idx="263">
                  <c:v>58.34</c:v>
                </c:pt>
                <c:pt idx="264">
                  <c:v>53.99</c:v>
                </c:pt>
                <c:pt idx="265">
                  <c:v>55.52</c:v>
                </c:pt>
                <c:pt idx="266">
                  <c:v>52.169999999999902</c:v>
                </c:pt>
                <c:pt idx="267">
                  <c:v>49.06</c:v>
                </c:pt>
                <c:pt idx="268">
                  <c:v>51.54</c:v>
                </c:pt>
                <c:pt idx="269">
                  <c:v>49.42</c:v>
                </c:pt>
                <c:pt idx="270">
                  <c:v>43.489999999999903</c:v>
                </c:pt>
                <c:pt idx="271">
                  <c:v>46.87</c:v>
                </c:pt>
                <c:pt idx="272">
                  <c:v>44.409999999999897</c:v>
                </c:pt>
                <c:pt idx="273">
                  <c:v>51.56</c:v>
                </c:pt>
                <c:pt idx="274">
                  <c:v>49.129999999999903</c:v>
                </c:pt>
                <c:pt idx="275">
                  <c:v>52.5</c:v>
                </c:pt>
                <c:pt idx="276">
                  <c:v>48.55</c:v>
                </c:pt>
                <c:pt idx="277">
                  <c:v>50.219999999999899</c:v>
                </c:pt>
                <c:pt idx="278">
                  <c:v>54.629999999999903</c:v>
                </c:pt>
                <c:pt idx="279">
                  <c:v>52.86</c:v>
                </c:pt>
                <c:pt idx="280">
                  <c:v>56.23</c:v>
                </c:pt>
                <c:pt idx="281">
                  <c:v>57.589999999999897</c:v>
                </c:pt>
                <c:pt idx="282">
                  <c:v>54.96</c:v>
                </c:pt>
                <c:pt idx="283">
                  <c:v>53.709999999999901</c:v>
                </c:pt>
                <c:pt idx="284">
                  <c:v>58.369999999999898</c:v>
                </c:pt>
                <c:pt idx="285">
                  <c:v>52.17</c:v>
                </c:pt>
                <c:pt idx="286">
                  <c:v>52.55</c:v>
                </c:pt>
                <c:pt idx="287">
                  <c:v>58.349999999999902</c:v>
                </c:pt>
                <c:pt idx="288">
                  <c:v>52.86</c:v>
                </c:pt>
                <c:pt idx="289">
                  <c:v>51.41</c:v>
                </c:pt>
                <c:pt idx="290">
                  <c:v>50.12</c:v>
                </c:pt>
                <c:pt idx="291">
                  <c:v>49.229999999999897</c:v>
                </c:pt>
                <c:pt idx="292">
                  <c:v>51.21</c:v>
                </c:pt>
                <c:pt idx="293">
                  <c:v>49.98</c:v>
                </c:pt>
                <c:pt idx="294">
                  <c:v>50.49</c:v>
                </c:pt>
                <c:pt idx="295">
                  <c:v>52.93</c:v>
                </c:pt>
                <c:pt idx="296">
                  <c:v>52.619999999999898</c:v>
                </c:pt>
                <c:pt idx="297">
                  <c:v>52.749999999999901</c:v>
                </c:pt>
                <c:pt idx="298">
                  <c:v>51.38</c:v>
                </c:pt>
                <c:pt idx="299">
                  <c:v>52.009999999999899</c:v>
                </c:pt>
                <c:pt idx="300">
                  <c:v>49.51</c:v>
                </c:pt>
                <c:pt idx="301">
                  <c:v>49.57</c:v>
                </c:pt>
                <c:pt idx="302">
                  <c:v>50.339999999999897</c:v>
                </c:pt>
                <c:pt idx="303">
                  <c:v>49.89</c:v>
                </c:pt>
                <c:pt idx="304">
                  <c:v>49.99</c:v>
                </c:pt>
                <c:pt idx="305">
                  <c:v>53.069999999999901</c:v>
                </c:pt>
                <c:pt idx="306">
                  <c:v>49.269999999999897</c:v>
                </c:pt>
                <c:pt idx="307">
                  <c:v>49.779999999999902</c:v>
                </c:pt>
                <c:pt idx="308">
                  <c:v>52.99</c:v>
                </c:pt>
                <c:pt idx="309">
                  <c:v>50.97</c:v>
                </c:pt>
                <c:pt idx="310">
                  <c:v>53.48</c:v>
                </c:pt>
                <c:pt idx="311">
                  <c:v>51.48</c:v>
                </c:pt>
                <c:pt idx="312">
                  <c:v>54.06</c:v>
                </c:pt>
                <c:pt idx="313">
                  <c:v>50.879999999999903</c:v>
                </c:pt>
                <c:pt idx="314">
                  <c:v>50.7</c:v>
                </c:pt>
                <c:pt idx="315">
                  <c:v>50.68</c:v>
                </c:pt>
                <c:pt idx="316">
                  <c:v>50.829999999999899</c:v>
                </c:pt>
                <c:pt idx="317">
                  <c:v>49.59</c:v>
                </c:pt>
                <c:pt idx="318">
                  <c:v>53.19</c:v>
                </c:pt>
                <c:pt idx="319">
                  <c:v>48.14</c:v>
                </c:pt>
                <c:pt idx="320">
                  <c:v>51.019999999999897</c:v>
                </c:pt>
                <c:pt idx="321">
                  <c:v>48.699999999999903</c:v>
                </c:pt>
                <c:pt idx="322">
                  <c:v>47.519999999999897</c:v>
                </c:pt>
                <c:pt idx="323">
                  <c:v>47.079999999999899</c:v>
                </c:pt>
                <c:pt idx="324">
                  <c:v>47.76</c:v>
                </c:pt>
                <c:pt idx="325">
                  <c:v>53.409999999999897</c:v>
                </c:pt>
                <c:pt idx="326">
                  <c:v>51.64</c:v>
                </c:pt>
                <c:pt idx="327">
                  <c:v>50.149999999999899</c:v>
                </c:pt>
                <c:pt idx="328">
                  <c:v>50.9</c:v>
                </c:pt>
                <c:pt idx="329">
                  <c:v>52.37</c:v>
                </c:pt>
                <c:pt idx="330">
                  <c:v>50.65</c:v>
                </c:pt>
                <c:pt idx="331">
                  <c:v>51.249999999999901</c:v>
                </c:pt>
                <c:pt idx="332">
                  <c:v>47.39</c:v>
                </c:pt>
                <c:pt idx="333">
                  <c:v>23.9</c:v>
                </c:pt>
                <c:pt idx="334">
                  <c:v>53.599999999999902</c:v>
                </c:pt>
                <c:pt idx="335">
                  <c:v>28.28</c:v>
                </c:pt>
                <c:pt idx="336">
                  <c:v>52.349999999999902</c:v>
                </c:pt>
                <c:pt idx="337">
                  <c:v>56.61</c:v>
                </c:pt>
                <c:pt idx="338">
                  <c:v>56.249999999999901</c:v>
                </c:pt>
                <c:pt idx="339">
                  <c:v>60.669999999999902</c:v>
                </c:pt>
                <c:pt idx="340">
                  <c:v>58.48</c:v>
                </c:pt>
                <c:pt idx="341">
                  <c:v>57.72</c:v>
                </c:pt>
                <c:pt idx="342">
                  <c:v>50.95</c:v>
                </c:pt>
                <c:pt idx="343">
                  <c:v>57.959999999999901</c:v>
                </c:pt>
                <c:pt idx="344">
                  <c:v>58.909999999999897</c:v>
                </c:pt>
                <c:pt idx="345">
                  <c:v>49.459999999999901</c:v>
                </c:pt>
                <c:pt idx="346">
                  <c:v>53.94</c:v>
                </c:pt>
                <c:pt idx="347">
                  <c:v>59.31</c:v>
                </c:pt>
                <c:pt idx="348">
                  <c:v>59.54</c:v>
                </c:pt>
                <c:pt idx="349">
                  <c:v>58.91</c:v>
                </c:pt>
                <c:pt idx="350">
                  <c:v>59.98</c:v>
                </c:pt>
                <c:pt idx="351">
                  <c:v>60.23</c:v>
                </c:pt>
                <c:pt idx="352">
                  <c:v>60.72</c:v>
                </c:pt>
                <c:pt idx="353">
                  <c:v>58.639999999999901</c:v>
                </c:pt>
                <c:pt idx="354">
                  <c:v>59.79</c:v>
                </c:pt>
                <c:pt idx="355">
                  <c:v>52.96</c:v>
                </c:pt>
                <c:pt idx="356">
                  <c:v>54.48</c:v>
                </c:pt>
                <c:pt idx="357">
                  <c:v>56.25</c:v>
                </c:pt>
                <c:pt idx="358">
                  <c:v>313.83999999999997</c:v>
                </c:pt>
                <c:pt idx="359">
                  <c:v>53.11</c:v>
                </c:pt>
                <c:pt idx="360">
                  <c:v>53.08</c:v>
                </c:pt>
                <c:pt idx="361">
                  <c:v>52.519999999999897</c:v>
                </c:pt>
                <c:pt idx="362">
                  <c:v>50.72</c:v>
                </c:pt>
                <c:pt idx="363">
                  <c:v>51.3599999999999</c:v>
                </c:pt>
                <c:pt idx="364">
                  <c:v>55.259999999999899</c:v>
                </c:pt>
              </c:numCache>
            </c:numRef>
          </c:val>
          <c:extLst>
            <c:ext xmlns:c16="http://schemas.microsoft.com/office/drawing/2014/chart" uri="{C3380CC4-5D6E-409C-BE32-E72D297353CC}">
              <c16:uniqueId val="{00000007-3DDC-4BD1-8F7B-C12896DDD855}"/>
            </c:ext>
          </c:extLst>
        </c:ser>
        <c:dLbls>
          <c:showLegendKey val="0"/>
          <c:showVal val="0"/>
          <c:showCatName val="0"/>
          <c:showSerName val="0"/>
          <c:showPercent val="0"/>
          <c:showBubbleSize val="0"/>
        </c:dLbls>
        <c:axId val="1611582176"/>
        <c:axId val="1601906384"/>
      </c:areaChart>
      <c:lineChart>
        <c:grouping val="standard"/>
        <c:varyColors val="0"/>
        <c:ser>
          <c:idx val="8"/>
          <c:order val="8"/>
          <c:tx>
            <c:strRef>
              <c:f>Sheet1!$J$1</c:f>
              <c:strCache>
                <c:ptCount val="1"/>
                <c:pt idx="0">
                  <c:v>RE share %</c:v>
                </c:pt>
              </c:strCache>
            </c:strRef>
          </c:tx>
          <c:spPr>
            <a:ln w="19050" cap="rnd">
              <a:solidFill>
                <a:srgbClr val="EA5813"/>
              </a:solidFill>
              <a:round/>
            </a:ln>
            <a:effectLst/>
          </c:spPr>
          <c:marker>
            <c:symbol val="none"/>
          </c:marker>
          <c:cat>
            <c:numRef>
              <c:f>Sheet1!$A$2:$A$366</c:f>
              <c:numCache>
                <c:formatCode>m/d/yyyy</c:formatCode>
                <c:ptCount val="365"/>
                <c:pt idx="0">
                  <c:v>44652</c:v>
                </c:pt>
                <c:pt idx="1">
                  <c:v>44653</c:v>
                </c:pt>
                <c:pt idx="2">
                  <c:v>44654</c:v>
                </c:pt>
                <c:pt idx="3">
                  <c:v>44655</c:v>
                </c:pt>
                <c:pt idx="4">
                  <c:v>44656</c:v>
                </c:pt>
                <c:pt idx="5">
                  <c:v>44657</c:v>
                </c:pt>
                <c:pt idx="6">
                  <c:v>44658</c:v>
                </c:pt>
                <c:pt idx="7">
                  <c:v>44659</c:v>
                </c:pt>
                <c:pt idx="8">
                  <c:v>44660</c:v>
                </c:pt>
                <c:pt idx="9">
                  <c:v>44661</c:v>
                </c:pt>
                <c:pt idx="10">
                  <c:v>44662</c:v>
                </c:pt>
                <c:pt idx="11">
                  <c:v>44663</c:v>
                </c:pt>
                <c:pt idx="12">
                  <c:v>44664</c:v>
                </c:pt>
                <c:pt idx="13">
                  <c:v>44665</c:v>
                </c:pt>
                <c:pt idx="14">
                  <c:v>44666</c:v>
                </c:pt>
                <c:pt idx="15">
                  <c:v>44667</c:v>
                </c:pt>
                <c:pt idx="16">
                  <c:v>44668</c:v>
                </c:pt>
                <c:pt idx="17">
                  <c:v>44669</c:v>
                </c:pt>
                <c:pt idx="18">
                  <c:v>44670</c:v>
                </c:pt>
                <c:pt idx="19">
                  <c:v>44671</c:v>
                </c:pt>
                <c:pt idx="20">
                  <c:v>44672</c:v>
                </c:pt>
                <c:pt idx="21">
                  <c:v>44673</c:v>
                </c:pt>
                <c:pt idx="22">
                  <c:v>44674</c:v>
                </c:pt>
                <c:pt idx="23">
                  <c:v>44675</c:v>
                </c:pt>
                <c:pt idx="24">
                  <c:v>44676</c:v>
                </c:pt>
                <c:pt idx="25">
                  <c:v>44677</c:v>
                </c:pt>
                <c:pt idx="26">
                  <c:v>44678</c:v>
                </c:pt>
                <c:pt idx="27">
                  <c:v>44679</c:v>
                </c:pt>
                <c:pt idx="28">
                  <c:v>44680</c:v>
                </c:pt>
                <c:pt idx="29">
                  <c:v>44681</c:v>
                </c:pt>
                <c:pt idx="30">
                  <c:v>44682</c:v>
                </c:pt>
                <c:pt idx="31">
                  <c:v>44683</c:v>
                </c:pt>
                <c:pt idx="32">
                  <c:v>44684</c:v>
                </c:pt>
                <c:pt idx="33">
                  <c:v>44685</c:v>
                </c:pt>
                <c:pt idx="34">
                  <c:v>44686</c:v>
                </c:pt>
                <c:pt idx="35">
                  <c:v>44687</c:v>
                </c:pt>
                <c:pt idx="36">
                  <c:v>44688</c:v>
                </c:pt>
                <c:pt idx="37">
                  <c:v>44689</c:v>
                </c:pt>
                <c:pt idx="38">
                  <c:v>44690</c:v>
                </c:pt>
                <c:pt idx="39">
                  <c:v>44691</c:v>
                </c:pt>
                <c:pt idx="40">
                  <c:v>44692</c:v>
                </c:pt>
                <c:pt idx="41">
                  <c:v>44693</c:v>
                </c:pt>
                <c:pt idx="42">
                  <c:v>44694</c:v>
                </c:pt>
                <c:pt idx="43">
                  <c:v>44695</c:v>
                </c:pt>
                <c:pt idx="44">
                  <c:v>44696</c:v>
                </c:pt>
                <c:pt idx="45">
                  <c:v>44697</c:v>
                </c:pt>
                <c:pt idx="46">
                  <c:v>44698</c:v>
                </c:pt>
                <c:pt idx="47">
                  <c:v>44699</c:v>
                </c:pt>
                <c:pt idx="48">
                  <c:v>44700</c:v>
                </c:pt>
                <c:pt idx="49">
                  <c:v>44701</c:v>
                </c:pt>
                <c:pt idx="50">
                  <c:v>44702</c:v>
                </c:pt>
                <c:pt idx="51">
                  <c:v>44703</c:v>
                </c:pt>
                <c:pt idx="52">
                  <c:v>44704</c:v>
                </c:pt>
                <c:pt idx="53">
                  <c:v>44705</c:v>
                </c:pt>
                <c:pt idx="54">
                  <c:v>44706</c:v>
                </c:pt>
                <c:pt idx="55">
                  <c:v>44707</c:v>
                </c:pt>
                <c:pt idx="56">
                  <c:v>44708</c:v>
                </c:pt>
                <c:pt idx="57">
                  <c:v>44709</c:v>
                </c:pt>
                <c:pt idx="58">
                  <c:v>44710</c:v>
                </c:pt>
                <c:pt idx="59">
                  <c:v>44711</c:v>
                </c:pt>
                <c:pt idx="60">
                  <c:v>44712</c:v>
                </c:pt>
                <c:pt idx="61">
                  <c:v>44713</c:v>
                </c:pt>
                <c:pt idx="62">
                  <c:v>44714</c:v>
                </c:pt>
                <c:pt idx="63">
                  <c:v>44715</c:v>
                </c:pt>
                <c:pt idx="64">
                  <c:v>44716</c:v>
                </c:pt>
                <c:pt idx="65">
                  <c:v>44717</c:v>
                </c:pt>
                <c:pt idx="66">
                  <c:v>44718</c:v>
                </c:pt>
                <c:pt idx="67">
                  <c:v>44719</c:v>
                </c:pt>
                <c:pt idx="68">
                  <c:v>44720</c:v>
                </c:pt>
                <c:pt idx="69">
                  <c:v>44721</c:v>
                </c:pt>
                <c:pt idx="70">
                  <c:v>44722</c:v>
                </c:pt>
                <c:pt idx="71">
                  <c:v>44723</c:v>
                </c:pt>
                <c:pt idx="72">
                  <c:v>44724</c:v>
                </c:pt>
                <c:pt idx="73">
                  <c:v>44725</c:v>
                </c:pt>
                <c:pt idx="74">
                  <c:v>44726</c:v>
                </c:pt>
                <c:pt idx="75">
                  <c:v>44727</c:v>
                </c:pt>
                <c:pt idx="76">
                  <c:v>44728</c:v>
                </c:pt>
                <c:pt idx="77">
                  <c:v>44729</c:v>
                </c:pt>
                <c:pt idx="78">
                  <c:v>44730</c:v>
                </c:pt>
                <c:pt idx="79">
                  <c:v>44731</c:v>
                </c:pt>
                <c:pt idx="80">
                  <c:v>44732</c:v>
                </c:pt>
                <c:pt idx="81">
                  <c:v>44733</c:v>
                </c:pt>
                <c:pt idx="82">
                  <c:v>44734</c:v>
                </c:pt>
                <c:pt idx="83">
                  <c:v>44735</c:v>
                </c:pt>
                <c:pt idx="84">
                  <c:v>44736</c:v>
                </c:pt>
                <c:pt idx="85">
                  <c:v>44737</c:v>
                </c:pt>
                <c:pt idx="86">
                  <c:v>44738</c:v>
                </c:pt>
                <c:pt idx="87">
                  <c:v>44739</c:v>
                </c:pt>
                <c:pt idx="88">
                  <c:v>44740</c:v>
                </c:pt>
                <c:pt idx="89">
                  <c:v>44741</c:v>
                </c:pt>
                <c:pt idx="90">
                  <c:v>44742</c:v>
                </c:pt>
                <c:pt idx="91">
                  <c:v>44743</c:v>
                </c:pt>
                <c:pt idx="92">
                  <c:v>44744</c:v>
                </c:pt>
                <c:pt idx="93">
                  <c:v>44745</c:v>
                </c:pt>
                <c:pt idx="94">
                  <c:v>44746</c:v>
                </c:pt>
                <c:pt idx="95">
                  <c:v>44747</c:v>
                </c:pt>
                <c:pt idx="96">
                  <c:v>44748</c:v>
                </c:pt>
                <c:pt idx="97">
                  <c:v>44749</c:v>
                </c:pt>
                <c:pt idx="98">
                  <c:v>44750</c:v>
                </c:pt>
                <c:pt idx="99">
                  <c:v>44751</c:v>
                </c:pt>
                <c:pt idx="100">
                  <c:v>44752</c:v>
                </c:pt>
                <c:pt idx="101">
                  <c:v>44753</c:v>
                </c:pt>
                <c:pt idx="102">
                  <c:v>44754</c:v>
                </c:pt>
                <c:pt idx="103">
                  <c:v>44755</c:v>
                </c:pt>
                <c:pt idx="104">
                  <c:v>44756</c:v>
                </c:pt>
                <c:pt idx="105">
                  <c:v>44757</c:v>
                </c:pt>
                <c:pt idx="106">
                  <c:v>44758</c:v>
                </c:pt>
                <c:pt idx="107">
                  <c:v>44759</c:v>
                </c:pt>
                <c:pt idx="108">
                  <c:v>44760</c:v>
                </c:pt>
                <c:pt idx="109">
                  <c:v>44761</c:v>
                </c:pt>
                <c:pt idx="110">
                  <c:v>44762</c:v>
                </c:pt>
                <c:pt idx="111">
                  <c:v>44763</c:v>
                </c:pt>
                <c:pt idx="112">
                  <c:v>44764</c:v>
                </c:pt>
                <c:pt idx="113">
                  <c:v>44765</c:v>
                </c:pt>
                <c:pt idx="114">
                  <c:v>44766</c:v>
                </c:pt>
                <c:pt idx="115">
                  <c:v>44767</c:v>
                </c:pt>
                <c:pt idx="116">
                  <c:v>44768</c:v>
                </c:pt>
                <c:pt idx="117">
                  <c:v>44769</c:v>
                </c:pt>
                <c:pt idx="118">
                  <c:v>44770</c:v>
                </c:pt>
                <c:pt idx="119">
                  <c:v>44771</c:v>
                </c:pt>
                <c:pt idx="120">
                  <c:v>44772</c:v>
                </c:pt>
                <c:pt idx="121">
                  <c:v>44773</c:v>
                </c:pt>
                <c:pt idx="122">
                  <c:v>44774</c:v>
                </c:pt>
                <c:pt idx="123">
                  <c:v>44775</c:v>
                </c:pt>
                <c:pt idx="124">
                  <c:v>44776</c:v>
                </c:pt>
                <c:pt idx="125">
                  <c:v>44777</c:v>
                </c:pt>
                <c:pt idx="126">
                  <c:v>44778</c:v>
                </c:pt>
                <c:pt idx="127">
                  <c:v>44779</c:v>
                </c:pt>
                <c:pt idx="128">
                  <c:v>44780</c:v>
                </c:pt>
                <c:pt idx="129">
                  <c:v>44781</c:v>
                </c:pt>
                <c:pt idx="130">
                  <c:v>44782</c:v>
                </c:pt>
                <c:pt idx="131">
                  <c:v>44783</c:v>
                </c:pt>
                <c:pt idx="132">
                  <c:v>44784</c:v>
                </c:pt>
                <c:pt idx="133">
                  <c:v>44785</c:v>
                </c:pt>
                <c:pt idx="134">
                  <c:v>44786</c:v>
                </c:pt>
                <c:pt idx="135">
                  <c:v>44787</c:v>
                </c:pt>
                <c:pt idx="136">
                  <c:v>44788</c:v>
                </c:pt>
                <c:pt idx="137">
                  <c:v>44789</c:v>
                </c:pt>
                <c:pt idx="138">
                  <c:v>44790</c:v>
                </c:pt>
                <c:pt idx="139">
                  <c:v>44791</c:v>
                </c:pt>
                <c:pt idx="140">
                  <c:v>44792</c:v>
                </c:pt>
                <c:pt idx="141">
                  <c:v>44793</c:v>
                </c:pt>
                <c:pt idx="142">
                  <c:v>44794</c:v>
                </c:pt>
                <c:pt idx="143">
                  <c:v>44795</c:v>
                </c:pt>
                <c:pt idx="144">
                  <c:v>44796</c:v>
                </c:pt>
                <c:pt idx="145">
                  <c:v>44797</c:v>
                </c:pt>
                <c:pt idx="146">
                  <c:v>44798</c:v>
                </c:pt>
                <c:pt idx="147">
                  <c:v>44799</c:v>
                </c:pt>
                <c:pt idx="148">
                  <c:v>44800</c:v>
                </c:pt>
                <c:pt idx="149">
                  <c:v>44801</c:v>
                </c:pt>
                <c:pt idx="150">
                  <c:v>44802</c:v>
                </c:pt>
                <c:pt idx="151">
                  <c:v>44803</c:v>
                </c:pt>
                <c:pt idx="152">
                  <c:v>44804</c:v>
                </c:pt>
                <c:pt idx="153">
                  <c:v>44805</c:v>
                </c:pt>
                <c:pt idx="154">
                  <c:v>44806</c:v>
                </c:pt>
                <c:pt idx="155">
                  <c:v>44807</c:v>
                </c:pt>
                <c:pt idx="156">
                  <c:v>44808</c:v>
                </c:pt>
                <c:pt idx="157">
                  <c:v>44809</c:v>
                </c:pt>
                <c:pt idx="158">
                  <c:v>44810</c:v>
                </c:pt>
                <c:pt idx="159">
                  <c:v>44811</c:v>
                </c:pt>
                <c:pt idx="160">
                  <c:v>44812</c:v>
                </c:pt>
                <c:pt idx="161">
                  <c:v>44813</c:v>
                </c:pt>
                <c:pt idx="162">
                  <c:v>44814</c:v>
                </c:pt>
                <c:pt idx="163">
                  <c:v>44815</c:v>
                </c:pt>
                <c:pt idx="164">
                  <c:v>44816</c:v>
                </c:pt>
                <c:pt idx="165">
                  <c:v>44817</c:v>
                </c:pt>
                <c:pt idx="166">
                  <c:v>44818</c:v>
                </c:pt>
                <c:pt idx="167">
                  <c:v>44819</c:v>
                </c:pt>
                <c:pt idx="168">
                  <c:v>44820</c:v>
                </c:pt>
                <c:pt idx="169">
                  <c:v>44821</c:v>
                </c:pt>
                <c:pt idx="170">
                  <c:v>44822</c:v>
                </c:pt>
                <c:pt idx="171">
                  <c:v>44823</c:v>
                </c:pt>
                <c:pt idx="172">
                  <c:v>44824</c:v>
                </c:pt>
                <c:pt idx="173">
                  <c:v>44825</c:v>
                </c:pt>
                <c:pt idx="174">
                  <c:v>44826</c:v>
                </c:pt>
                <c:pt idx="175">
                  <c:v>44827</c:v>
                </c:pt>
                <c:pt idx="176">
                  <c:v>44828</c:v>
                </c:pt>
                <c:pt idx="177">
                  <c:v>44829</c:v>
                </c:pt>
                <c:pt idx="178">
                  <c:v>44830</c:v>
                </c:pt>
                <c:pt idx="179">
                  <c:v>44831</c:v>
                </c:pt>
                <c:pt idx="180">
                  <c:v>44832</c:v>
                </c:pt>
                <c:pt idx="181">
                  <c:v>44833</c:v>
                </c:pt>
                <c:pt idx="182">
                  <c:v>44834</c:v>
                </c:pt>
                <c:pt idx="183">
                  <c:v>44835</c:v>
                </c:pt>
                <c:pt idx="184">
                  <c:v>44836</c:v>
                </c:pt>
                <c:pt idx="185">
                  <c:v>44837</c:v>
                </c:pt>
                <c:pt idx="186">
                  <c:v>44838</c:v>
                </c:pt>
                <c:pt idx="187">
                  <c:v>44839</c:v>
                </c:pt>
                <c:pt idx="188">
                  <c:v>44840</c:v>
                </c:pt>
                <c:pt idx="189">
                  <c:v>44841</c:v>
                </c:pt>
                <c:pt idx="190">
                  <c:v>44842</c:v>
                </c:pt>
                <c:pt idx="191">
                  <c:v>44843</c:v>
                </c:pt>
                <c:pt idx="192">
                  <c:v>44844</c:v>
                </c:pt>
                <c:pt idx="193">
                  <c:v>44845</c:v>
                </c:pt>
                <c:pt idx="194">
                  <c:v>44846</c:v>
                </c:pt>
                <c:pt idx="195">
                  <c:v>44847</c:v>
                </c:pt>
                <c:pt idx="196">
                  <c:v>44848</c:v>
                </c:pt>
                <c:pt idx="197">
                  <c:v>44849</c:v>
                </c:pt>
                <c:pt idx="198">
                  <c:v>44850</c:v>
                </c:pt>
                <c:pt idx="199">
                  <c:v>44851</c:v>
                </c:pt>
                <c:pt idx="200">
                  <c:v>44852</c:v>
                </c:pt>
                <c:pt idx="201">
                  <c:v>44853</c:v>
                </c:pt>
                <c:pt idx="202">
                  <c:v>44854</c:v>
                </c:pt>
                <c:pt idx="203">
                  <c:v>44855</c:v>
                </c:pt>
                <c:pt idx="204">
                  <c:v>44856</c:v>
                </c:pt>
                <c:pt idx="205">
                  <c:v>44857</c:v>
                </c:pt>
                <c:pt idx="206">
                  <c:v>44858</c:v>
                </c:pt>
                <c:pt idx="207">
                  <c:v>44859</c:v>
                </c:pt>
                <c:pt idx="208">
                  <c:v>44860</c:v>
                </c:pt>
                <c:pt idx="209">
                  <c:v>44861</c:v>
                </c:pt>
                <c:pt idx="210">
                  <c:v>44862</c:v>
                </c:pt>
                <c:pt idx="211">
                  <c:v>44863</c:v>
                </c:pt>
                <c:pt idx="212">
                  <c:v>44864</c:v>
                </c:pt>
                <c:pt idx="213">
                  <c:v>44865</c:v>
                </c:pt>
                <c:pt idx="214">
                  <c:v>44866</c:v>
                </c:pt>
                <c:pt idx="215">
                  <c:v>44867</c:v>
                </c:pt>
                <c:pt idx="216">
                  <c:v>44868</c:v>
                </c:pt>
                <c:pt idx="217">
                  <c:v>44869</c:v>
                </c:pt>
                <c:pt idx="218">
                  <c:v>44870</c:v>
                </c:pt>
                <c:pt idx="219">
                  <c:v>44871</c:v>
                </c:pt>
                <c:pt idx="220">
                  <c:v>44872</c:v>
                </c:pt>
                <c:pt idx="221">
                  <c:v>44873</c:v>
                </c:pt>
                <c:pt idx="222">
                  <c:v>44874</c:v>
                </c:pt>
                <c:pt idx="223">
                  <c:v>44875</c:v>
                </c:pt>
                <c:pt idx="224">
                  <c:v>44876</c:v>
                </c:pt>
                <c:pt idx="225">
                  <c:v>44877</c:v>
                </c:pt>
                <c:pt idx="226">
                  <c:v>44878</c:v>
                </c:pt>
                <c:pt idx="227">
                  <c:v>44879</c:v>
                </c:pt>
                <c:pt idx="228">
                  <c:v>44880</c:v>
                </c:pt>
                <c:pt idx="229">
                  <c:v>44881</c:v>
                </c:pt>
                <c:pt idx="230">
                  <c:v>44882</c:v>
                </c:pt>
                <c:pt idx="231">
                  <c:v>44883</c:v>
                </c:pt>
                <c:pt idx="232">
                  <c:v>44884</c:v>
                </c:pt>
                <c:pt idx="233">
                  <c:v>44885</c:v>
                </c:pt>
                <c:pt idx="234">
                  <c:v>44886</c:v>
                </c:pt>
                <c:pt idx="235">
                  <c:v>44887</c:v>
                </c:pt>
                <c:pt idx="236">
                  <c:v>44888</c:v>
                </c:pt>
                <c:pt idx="237">
                  <c:v>44889</c:v>
                </c:pt>
                <c:pt idx="238">
                  <c:v>44890</c:v>
                </c:pt>
                <c:pt idx="239">
                  <c:v>44891</c:v>
                </c:pt>
                <c:pt idx="240">
                  <c:v>44892</c:v>
                </c:pt>
                <c:pt idx="241">
                  <c:v>44893</c:v>
                </c:pt>
                <c:pt idx="242">
                  <c:v>44894</c:v>
                </c:pt>
                <c:pt idx="243">
                  <c:v>44895</c:v>
                </c:pt>
                <c:pt idx="244">
                  <c:v>44896</c:v>
                </c:pt>
                <c:pt idx="245">
                  <c:v>44897</c:v>
                </c:pt>
                <c:pt idx="246">
                  <c:v>44898</c:v>
                </c:pt>
                <c:pt idx="247">
                  <c:v>44899</c:v>
                </c:pt>
                <c:pt idx="248">
                  <c:v>44900</c:v>
                </c:pt>
                <c:pt idx="249">
                  <c:v>44901</c:v>
                </c:pt>
                <c:pt idx="250">
                  <c:v>44902</c:v>
                </c:pt>
                <c:pt idx="251">
                  <c:v>44903</c:v>
                </c:pt>
                <c:pt idx="252">
                  <c:v>44904</c:v>
                </c:pt>
                <c:pt idx="253">
                  <c:v>44905</c:v>
                </c:pt>
                <c:pt idx="254">
                  <c:v>44906</c:v>
                </c:pt>
                <c:pt idx="255">
                  <c:v>44907</c:v>
                </c:pt>
                <c:pt idx="256">
                  <c:v>44908</c:v>
                </c:pt>
                <c:pt idx="257">
                  <c:v>44909</c:v>
                </c:pt>
                <c:pt idx="258">
                  <c:v>44910</c:v>
                </c:pt>
                <c:pt idx="259">
                  <c:v>44911</c:v>
                </c:pt>
                <c:pt idx="260">
                  <c:v>44912</c:v>
                </c:pt>
                <c:pt idx="261">
                  <c:v>44913</c:v>
                </c:pt>
                <c:pt idx="262">
                  <c:v>44914</c:v>
                </c:pt>
                <c:pt idx="263">
                  <c:v>44915</c:v>
                </c:pt>
                <c:pt idx="264">
                  <c:v>44916</c:v>
                </c:pt>
                <c:pt idx="265">
                  <c:v>44917</c:v>
                </c:pt>
                <c:pt idx="266">
                  <c:v>44918</c:v>
                </c:pt>
                <c:pt idx="267">
                  <c:v>44919</c:v>
                </c:pt>
                <c:pt idx="268">
                  <c:v>44920</c:v>
                </c:pt>
                <c:pt idx="269">
                  <c:v>44921</c:v>
                </c:pt>
                <c:pt idx="270">
                  <c:v>44922</c:v>
                </c:pt>
                <c:pt idx="271">
                  <c:v>44923</c:v>
                </c:pt>
                <c:pt idx="272">
                  <c:v>44924</c:v>
                </c:pt>
                <c:pt idx="273">
                  <c:v>44925</c:v>
                </c:pt>
                <c:pt idx="274">
                  <c:v>44926</c:v>
                </c:pt>
                <c:pt idx="275">
                  <c:v>44927</c:v>
                </c:pt>
                <c:pt idx="276">
                  <c:v>44928</c:v>
                </c:pt>
                <c:pt idx="277">
                  <c:v>44929</c:v>
                </c:pt>
                <c:pt idx="278">
                  <c:v>44930</c:v>
                </c:pt>
                <c:pt idx="279">
                  <c:v>44931</c:v>
                </c:pt>
                <c:pt idx="280">
                  <c:v>44932</c:v>
                </c:pt>
                <c:pt idx="281">
                  <c:v>44933</c:v>
                </c:pt>
                <c:pt idx="282">
                  <c:v>44934</c:v>
                </c:pt>
                <c:pt idx="283">
                  <c:v>44935</c:v>
                </c:pt>
                <c:pt idx="284">
                  <c:v>44936</c:v>
                </c:pt>
                <c:pt idx="285">
                  <c:v>44937</c:v>
                </c:pt>
                <c:pt idx="286">
                  <c:v>44938</c:v>
                </c:pt>
                <c:pt idx="287">
                  <c:v>44939</c:v>
                </c:pt>
                <c:pt idx="288">
                  <c:v>44940</c:v>
                </c:pt>
                <c:pt idx="289">
                  <c:v>44941</c:v>
                </c:pt>
                <c:pt idx="290">
                  <c:v>44942</c:v>
                </c:pt>
                <c:pt idx="291">
                  <c:v>44943</c:v>
                </c:pt>
                <c:pt idx="292">
                  <c:v>44944</c:v>
                </c:pt>
                <c:pt idx="293">
                  <c:v>44945</c:v>
                </c:pt>
                <c:pt idx="294">
                  <c:v>44946</c:v>
                </c:pt>
                <c:pt idx="295">
                  <c:v>44947</c:v>
                </c:pt>
                <c:pt idx="296">
                  <c:v>44948</c:v>
                </c:pt>
                <c:pt idx="297">
                  <c:v>44949</c:v>
                </c:pt>
                <c:pt idx="298">
                  <c:v>44950</c:v>
                </c:pt>
                <c:pt idx="299">
                  <c:v>44951</c:v>
                </c:pt>
                <c:pt idx="300">
                  <c:v>44952</c:v>
                </c:pt>
                <c:pt idx="301">
                  <c:v>44953</c:v>
                </c:pt>
                <c:pt idx="302">
                  <c:v>44954</c:v>
                </c:pt>
                <c:pt idx="303">
                  <c:v>44955</c:v>
                </c:pt>
                <c:pt idx="304">
                  <c:v>44956</c:v>
                </c:pt>
                <c:pt idx="305">
                  <c:v>44957</c:v>
                </c:pt>
                <c:pt idx="306">
                  <c:v>44958</c:v>
                </c:pt>
                <c:pt idx="307">
                  <c:v>44959</c:v>
                </c:pt>
                <c:pt idx="308">
                  <c:v>44960</c:v>
                </c:pt>
                <c:pt idx="309">
                  <c:v>44961</c:v>
                </c:pt>
                <c:pt idx="310">
                  <c:v>44962</c:v>
                </c:pt>
                <c:pt idx="311">
                  <c:v>44963</c:v>
                </c:pt>
                <c:pt idx="312">
                  <c:v>44964</c:v>
                </c:pt>
                <c:pt idx="313">
                  <c:v>44965</c:v>
                </c:pt>
                <c:pt idx="314">
                  <c:v>44966</c:v>
                </c:pt>
                <c:pt idx="315">
                  <c:v>44967</c:v>
                </c:pt>
                <c:pt idx="316">
                  <c:v>44968</c:v>
                </c:pt>
                <c:pt idx="317">
                  <c:v>44969</c:v>
                </c:pt>
                <c:pt idx="318">
                  <c:v>44970</c:v>
                </c:pt>
                <c:pt idx="319">
                  <c:v>44971</c:v>
                </c:pt>
                <c:pt idx="320">
                  <c:v>44972</c:v>
                </c:pt>
                <c:pt idx="321">
                  <c:v>44973</c:v>
                </c:pt>
                <c:pt idx="322">
                  <c:v>44974</c:v>
                </c:pt>
                <c:pt idx="323">
                  <c:v>44975</c:v>
                </c:pt>
                <c:pt idx="324">
                  <c:v>44976</c:v>
                </c:pt>
                <c:pt idx="325">
                  <c:v>44977</c:v>
                </c:pt>
                <c:pt idx="326">
                  <c:v>44978</c:v>
                </c:pt>
                <c:pt idx="327">
                  <c:v>44979</c:v>
                </c:pt>
                <c:pt idx="328">
                  <c:v>44980</c:v>
                </c:pt>
                <c:pt idx="329">
                  <c:v>44981</c:v>
                </c:pt>
                <c:pt idx="330">
                  <c:v>44982</c:v>
                </c:pt>
                <c:pt idx="331">
                  <c:v>44983</c:v>
                </c:pt>
                <c:pt idx="332">
                  <c:v>44984</c:v>
                </c:pt>
                <c:pt idx="333">
                  <c:v>44985</c:v>
                </c:pt>
                <c:pt idx="334">
                  <c:v>44986</c:v>
                </c:pt>
                <c:pt idx="335">
                  <c:v>44987</c:v>
                </c:pt>
                <c:pt idx="336">
                  <c:v>44988</c:v>
                </c:pt>
                <c:pt idx="337">
                  <c:v>44989</c:v>
                </c:pt>
                <c:pt idx="338">
                  <c:v>44990</c:v>
                </c:pt>
                <c:pt idx="339">
                  <c:v>44991</c:v>
                </c:pt>
                <c:pt idx="340">
                  <c:v>44992</c:v>
                </c:pt>
                <c:pt idx="341">
                  <c:v>44993</c:v>
                </c:pt>
                <c:pt idx="342">
                  <c:v>44994</c:v>
                </c:pt>
                <c:pt idx="343">
                  <c:v>44995</c:v>
                </c:pt>
                <c:pt idx="344">
                  <c:v>44996</c:v>
                </c:pt>
                <c:pt idx="345">
                  <c:v>44997</c:v>
                </c:pt>
                <c:pt idx="346">
                  <c:v>44998</c:v>
                </c:pt>
                <c:pt idx="347">
                  <c:v>44999</c:v>
                </c:pt>
                <c:pt idx="348">
                  <c:v>45000</c:v>
                </c:pt>
                <c:pt idx="349">
                  <c:v>45001</c:v>
                </c:pt>
                <c:pt idx="350">
                  <c:v>45002</c:v>
                </c:pt>
                <c:pt idx="351">
                  <c:v>45003</c:v>
                </c:pt>
                <c:pt idx="352">
                  <c:v>45004</c:v>
                </c:pt>
                <c:pt idx="353">
                  <c:v>45005</c:v>
                </c:pt>
                <c:pt idx="354">
                  <c:v>45006</c:v>
                </c:pt>
                <c:pt idx="355">
                  <c:v>45007</c:v>
                </c:pt>
                <c:pt idx="356">
                  <c:v>45008</c:v>
                </c:pt>
                <c:pt idx="357">
                  <c:v>45009</c:v>
                </c:pt>
                <c:pt idx="358">
                  <c:v>45010</c:v>
                </c:pt>
                <c:pt idx="359">
                  <c:v>45011</c:v>
                </c:pt>
                <c:pt idx="360">
                  <c:v>45012</c:v>
                </c:pt>
                <c:pt idx="361">
                  <c:v>45013</c:v>
                </c:pt>
                <c:pt idx="362">
                  <c:v>45014</c:v>
                </c:pt>
                <c:pt idx="363">
                  <c:v>45015</c:v>
                </c:pt>
                <c:pt idx="364">
                  <c:v>45016</c:v>
                </c:pt>
              </c:numCache>
            </c:numRef>
          </c:cat>
          <c:val>
            <c:numRef>
              <c:f>Sheet1!$J$2:$J$366</c:f>
              <c:numCache>
                <c:formatCode>0.0%</c:formatCode>
                <c:ptCount val="365"/>
                <c:pt idx="0">
                  <c:v>9.9000000000000005E-2</c:v>
                </c:pt>
                <c:pt idx="1">
                  <c:v>9.7000000000000003E-2</c:v>
                </c:pt>
                <c:pt idx="2">
                  <c:v>9.6000000000000002E-2</c:v>
                </c:pt>
                <c:pt idx="3">
                  <c:v>9.0999999999999998E-2</c:v>
                </c:pt>
                <c:pt idx="4">
                  <c:v>0.09</c:v>
                </c:pt>
                <c:pt idx="5">
                  <c:v>9.4E-2</c:v>
                </c:pt>
                <c:pt idx="6">
                  <c:v>9.5000000000000001E-2</c:v>
                </c:pt>
                <c:pt idx="7">
                  <c:v>0.10100000000000001</c:v>
                </c:pt>
                <c:pt idx="8">
                  <c:v>9.9000000000000005E-2</c:v>
                </c:pt>
                <c:pt idx="9">
                  <c:v>0.1</c:v>
                </c:pt>
                <c:pt idx="10">
                  <c:v>0.10100000000000001</c:v>
                </c:pt>
                <c:pt idx="11">
                  <c:v>0.107</c:v>
                </c:pt>
                <c:pt idx="12">
                  <c:v>9.9000000000000005E-2</c:v>
                </c:pt>
                <c:pt idx="13">
                  <c:v>9.8000000000000004E-2</c:v>
                </c:pt>
                <c:pt idx="14">
                  <c:v>0.11</c:v>
                </c:pt>
                <c:pt idx="15">
                  <c:v>0.11</c:v>
                </c:pt>
                <c:pt idx="16">
                  <c:v>0.12</c:v>
                </c:pt>
                <c:pt idx="17">
                  <c:v>0.111</c:v>
                </c:pt>
                <c:pt idx="18">
                  <c:v>0.104</c:v>
                </c:pt>
                <c:pt idx="19">
                  <c:v>9.8000000000000004E-2</c:v>
                </c:pt>
                <c:pt idx="20">
                  <c:v>9.9000000000000005E-2</c:v>
                </c:pt>
                <c:pt idx="21">
                  <c:v>9.6000000000000002E-2</c:v>
                </c:pt>
                <c:pt idx="22">
                  <c:v>8.8999999999999996E-2</c:v>
                </c:pt>
                <c:pt idx="23">
                  <c:v>0.104</c:v>
                </c:pt>
                <c:pt idx="24">
                  <c:v>0.104</c:v>
                </c:pt>
                <c:pt idx="25">
                  <c:v>0.1</c:v>
                </c:pt>
                <c:pt idx="26">
                  <c:v>9.7000000000000003E-2</c:v>
                </c:pt>
                <c:pt idx="27">
                  <c:v>0.107</c:v>
                </c:pt>
                <c:pt idx="28">
                  <c:v>0.113</c:v>
                </c:pt>
                <c:pt idx="29">
                  <c:v>0.128</c:v>
                </c:pt>
                <c:pt idx="30">
                  <c:v>0.14399999999999999</c:v>
                </c:pt>
                <c:pt idx="31">
                  <c:v>0.13500000000000001</c:v>
                </c:pt>
                <c:pt idx="32">
                  <c:v>0.129</c:v>
                </c:pt>
                <c:pt idx="33">
                  <c:v>0.107</c:v>
                </c:pt>
                <c:pt idx="34">
                  <c:v>0.10299999999999999</c:v>
                </c:pt>
                <c:pt idx="35">
                  <c:v>0.10299999999999999</c:v>
                </c:pt>
                <c:pt idx="36">
                  <c:v>0.109</c:v>
                </c:pt>
                <c:pt idx="37">
                  <c:v>0.12</c:v>
                </c:pt>
                <c:pt idx="38">
                  <c:v>0.13200000000000001</c:v>
                </c:pt>
                <c:pt idx="39">
                  <c:v>0.13600000000000001</c:v>
                </c:pt>
                <c:pt idx="40">
                  <c:v>0.13300000000000001</c:v>
                </c:pt>
                <c:pt idx="41">
                  <c:v>0.14599999999999999</c:v>
                </c:pt>
                <c:pt idx="42">
                  <c:v>0.14000000000000001</c:v>
                </c:pt>
                <c:pt idx="43">
                  <c:v>0.14499999999999999</c:v>
                </c:pt>
                <c:pt idx="44">
                  <c:v>0.14299999999999999</c:v>
                </c:pt>
                <c:pt idx="45">
                  <c:v>0.128</c:v>
                </c:pt>
                <c:pt idx="46">
                  <c:v>0.11700000000000001</c:v>
                </c:pt>
                <c:pt idx="47">
                  <c:v>9.0999999999999998E-2</c:v>
                </c:pt>
                <c:pt idx="48">
                  <c:v>0.111</c:v>
                </c:pt>
                <c:pt idx="49">
                  <c:v>0.14899999999999999</c:v>
                </c:pt>
                <c:pt idx="50">
                  <c:v>0.187</c:v>
                </c:pt>
                <c:pt idx="51">
                  <c:v>0.21299999999999999</c:v>
                </c:pt>
                <c:pt idx="52">
                  <c:v>0.2</c:v>
                </c:pt>
                <c:pt idx="53">
                  <c:v>0.157</c:v>
                </c:pt>
                <c:pt idx="54">
                  <c:v>0.126</c:v>
                </c:pt>
                <c:pt idx="55">
                  <c:v>0.155</c:v>
                </c:pt>
                <c:pt idx="56">
                  <c:v>0.18</c:v>
                </c:pt>
                <c:pt idx="57">
                  <c:v>0.17299999999999999</c:v>
                </c:pt>
                <c:pt idx="58">
                  <c:v>0.17599999999999999</c:v>
                </c:pt>
                <c:pt idx="59">
                  <c:v>0.159</c:v>
                </c:pt>
                <c:pt idx="60">
                  <c:v>0.14799999999999999</c:v>
                </c:pt>
                <c:pt idx="61">
                  <c:v>0.14899999999999999</c:v>
                </c:pt>
                <c:pt idx="62">
                  <c:v>0.14799999999999999</c:v>
                </c:pt>
                <c:pt idx="63">
                  <c:v>0.14699999999999999</c:v>
                </c:pt>
                <c:pt idx="64">
                  <c:v>0.14000000000000001</c:v>
                </c:pt>
                <c:pt idx="65">
                  <c:v>0.14899999999999999</c:v>
                </c:pt>
                <c:pt idx="66">
                  <c:v>0.128</c:v>
                </c:pt>
                <c:pt idx="67">
                  <c:v>0.14699999999999999</c:v>
                </c:pt>
                <c:pt idx="68">
                  <c:v>0.158</c:v>
                </c:pt>
                <c:pt idx="69">
                  <c:v>0.158</c:v>
                </c:pt>
                <c:pt idx="70">
                  <c:v>0.14699999999999999</c:v>
                </c:pt>
                <c:pt idx="71">
                  <c:v>0.14699999999999999</c:v>
                </c:pt>
                <c:pt idx="72">
                  <c:v>0.13200000000000001</c:v>
                </c:pt>
                <c:pt idx="73">
                  <c:v>0.107</c:v>
                </c:pt>
                <c:pt idx="74">
                  <c:v>0.107</c:v>
                </c:pt>
                <c:pt idx="75">
                  <c:v>0.11700000000000001</c:v>
                </c:pt>
                <c:pt idx="76">
                  <c:v>0.128</c:v>
                </c:pt>
                <c:pt idx="77">
                  <c:v>0.121</c:v>
                </c:pt>
                <c:pt idx="78">
                  <c:v>0.114</c:v>
                </c:pt>
                <c:pt idx="79">
                  <c:v>0.13400000000000001</c:v>
                </c:pt>
                <c:pt idx="80">
                  <c:v>0.158</c:v>
                </c:pt>
                <c:pt idx="81">
                  <c:v>0.154</c:v>
                </c:pt>
                <c:pt idx="82">
                  <c:v>0.154</c:v>
                </c:pt>
                <c:pt idx="83">
                  <c:v>0.11899999999999999</c:v>
                </c:pt>
                <c:pt idx="84">
                  <c:v>0.13300000000000001</c:v>
                </c:pt>
                <c:pt idx="85">
                  <c:v>0.13700000000000001</c:v>
                </c:pt>
                <c:pt idx="86">
                  <c:v>0.14799999999999999</c:v>
                </c:pt>
                <c:pt idx="87">
                  <c:v>0.13100000000000001</c:v>
                </c:pt>
                <c:pt idx="88">
                  <c:v>0.13200000000000001</c:v>
                </c:pt>
                <c:pt idx="89">
                  <c:v>0.151</c:v>
                </c:pt>
                <c:pt idx="90">
                  <c:v>0.16300000000000001</c:v>
                </c:pt>
                <c:pt idx="91">
                  <c:v>0.157</c:v>
                </c:pt>
                <c:pt idx="92">
                  <c:v>0.13600000000000001</c:v>
                </c:pt>
                <c:pt idx="93">
                  <c:v>0.13800000000000001</c:v>
                </c:pt>
                <c:pt idx="94">
                  <c:v>0.13100000000000001</c:v>
                </c:pt>
                <c:pt idx="95">
                  <c:v>0.13700000000000001</c:v>
                </c:pt>
                <c:pt idx="96">
                  <c:v>0.12</c:v>
                </c:pt>
                <c:pt idx="97">
                  <c:v>0.13500000000000001</c:v>
                </c:pt>
                <c:pt idx="98">
                  <c:v>0.14699999999999999</c:v>
                </c:pt>
                <c:pt idx="99">
                  <c:v>0.161</c:v>
                </c:pt>
                <c:pt idx="100">
                  <c:v>0.17199999999999999</c:v>
                </c:pt>
                <c:pt idx="101">
                  <c:v>0.16700000000000001</c:v>
                </c:pt>
                <c:pt idx="102">
                  <c:v>0.17399999999999999</c:v>
                </c:pt>
                <c:pt idx="103">
                  <c:v>0.161</c:v>
                </c:pt>
                <c:pt idx="104">
                  <c:v>0.157</c:v>
                </c:pt>
                <c:pt idx="105">
                  <c:v>0.154</c:v>
                </c:pt>
                <c:pt idx="106">
                  <c:v>0.158</c:v>
                </c:pt>
                <c:pt idx="107">
                  <c:v>0.14499999999999999</c:v>
                </c:pt>
                <c:pt idx="108">
                  <c:v>0.11899999999999999</c:v>
                </c:pt>
                <c:pt idx="109">
                  <c:v>0.123</c:v>
                </c:pt>
                <c:pt idx="110">
                  <c:v>0.14299999999999999</c:v>
                </c:pt>
                <c:pt idx="111">
                  <c:v>0.14599999999999999</c:v>
                </c:pt>
                <c:pt idx="112">
                  <c:v>0.122</c:v>
                </c:pt>
                <c:pt idx="113">
                  <c:v>0.13300000000000001</c:v>
                </c:pt>
                <c:pt idx="114">
                  <c:v>0.151</c:v>
                </c:pt>
                <c:pt idx="115">
                  <c:v>0.13200000000000001</c:v>
                </c:pt>
                <c:pt idx="116">
                  <c:v>8.6999999999999994E-2</c:v>
                </c:pt>
                <c:pt idx="117">
                  <c:v>8.5999999999999993E-2</c:v>
                </c:pt>
                <c:pt idx="118">
                  <c:v>9.5000000000000001E-2</c:v>
                </c:pt>
                <c:pt idx="119">
                  <c:v>0.10299999999999999</c:v>
                </c:pt>
                <c:pt idx="120">
                  <c:v>0.115</c:v>
                </c:pt>
                <c:pt idx="121">
                  <c:v>0.13100000000000001</c:v>
                </c:pt>
                <c:pt idx="122">
                  <c:v>0.13</c:v>
                </c:pt>
                <c:pt idx="123">
                  <c:v>0.124</c:v>
                </c:pt>
                <c:pt idx="124">
                  <c:v>0.1</c:v>
                </c:pt>
                <c:pt idx="125">
                  <c:v>9.2999999999999999E-2</c:v>
                </c:pt>
                <c:pt idx="126">
                  <c:v>0.11799999999999999</c:v>
                </c:pt>
                <c:pt idx="127">
                  <c:v>0.13300000000000001</c:v>
                </c:pt>
                <c:pt idx="128">
                  <c:v>0.13800000000000001</c:v>
                </c:pt>
                <c:pt idx="129">
                  <c:v>0.13800000000000001</c:v>
                </c:pt>
                <c:pt idx="130">
                  <c:v>0.151</c:v>
                </c:pt>
                <c:pt idx="131">
                  <c:v>0.16200000000000001</c:v>
                </c:pt>
                <c:pt idx="132">
                  <c:v>0.17199999999999999</c:v>
                </c:pt>
                <c:pt idx="133">
                  <c:v>0.16500000000000001</c:v>
                </c:pt>
                <c:pt idx="134">
                  <c:v>0.14799999999999999</c:v>
                </c:pt>
                <c:pt idx="135">
                  <c:v>0.156</c:v>
                </c:pt>
                <c:pt idx="136">
                  <c:v>0.13400000000000001</c:v>
                </c:pt>
                <c:pt idx="137">
                  <c:v>0.129</c:v>
                </c:pt>
                <c:pt idx="138">
                  <c:v>0.13300000000000001</c:v>
                </c:pt>
                <c:pt idx="139">
                  <c:v>0.14299999999999999</c:v>
                </c:pt>
                <c:pt idx="140">
                  <c:v>0.14199999999999999</c:v>
                </c:pt>
                <c:pt idx="141">
                  <c:v>0.13400000000000001</c:v>
                </c:pt>
                <c:pt idx="142">
                  <c:v>0.152</c:v>
                </c:pt>
                <c:pt idx="143">
                  <c:v>0.16200000000000001</c:v>
                </c:pt>
                <c:pt idx="144">
                  <c:v>0.16300000000000001</c:v>
                </c:pt>
                <c:pt idx="145">
                  <c:v>0.14199999999999999</c:v>
                </c:pt>
                <c:pt idx="146">
                  <c:v>0.12</c:v>
                </c:pt>
                <c:pt idx="147">
                  <c:v>9.8000000000000004E-2</c:v>
                </c:pt>
                <c:pt idx="148">
                  <c:v>0.107</c:v>
                </c:pt>
                <c:pt idx="149">
                  <c:v>0.105</c:v>
                </c:pt>
                <c:pt idx="150">
                  <c:v>7.8E-2</c:v>
                </c:pt>
                <c:pt idx="151">
                  <c:v>7.4999999999999997E-2</c:v>
                </c:pt>
                <c:pt idx="152">
                  <c:v>8.5999999999999993E-2</c:v>
                </c:pt>
                <c:pt idx="153">
                  <c:v>9.6000000000000002E-2</c:v>
                </c:pt>
                <c:pt idx="154">
                  <c:v>8.6999999999999994E-2</c:v>
                </c:pt>
                <c:pt idx="155">
                  <c:v>0.10199999999999999</c:v>
                </c:pt>
                <c:pt idx="156">
                  <c:v>0.125</c:v>
                </c:pt>
                <c:pt idx="157">
                  <c:v>0.109</c:v>
                </c:pt>
                <c:pt idx="158">
                  <c:v>0.10199999999999999</c:v>
                </c:pt>
                <c:pt idx="159">
                  <c:v>0.10199999999999999</c:v>
                </c:pt>
                <c:pt idx="160">
                  <c:v>0.10100000000000001</c:v>
                </c:pt>
                <c:pt idx="161">
                  <c:v>0.109</c:v>
                </c:pt>
                <c:pt idx="162">
                  <c:v>0.113</c:v>
                </c:pt>
                <c:pt idx="163">
                  <c:v>0.13</c:v>
                </c:pt>
                <c:pt idx="164">
                  <c:v>0.13400000000000001</c:v>
                </c:pt>
                <c:pt idx="165">
                  <c:v>0.128</c:v>
                </c:pt>
                <c:pt idx="166">
                  <c:v>0.121</c:v>
                </c:pt>
                <c:pt idx="167">
                  <c:v>0.13900000000000001</c:v>
                </c:pt>
                <c:pt idx="168">
                  <c:v>0.158</c:v>
                </c:pt>
                <c:pt idx="169">
                  <c:v>0.14699999999999999</c:v>
                </c:pt>
                <c:pt idx="170">
                  <c:v>0.128</c:v>
                </c:pt>
                <c:pt idx="171">
                  <c:v>0.13200000000000001</c:v>
                </c:pt>
                <c:pt idx="172">
                  <c:v>0.13</c:v>
                </c:pt>
                <c:pt idx="173">
                  <c:v>0.13</c:v>
                </c:pt>
                <c:pt idx="174">
                  <c:v>0.14599999999999999</c:v>
                </c:pt>
                <c:pt idx="175">
                  <c:v>0.154</c:v>
                </c:pt>
                <c:pt idx="176">
                  <c:v>0.152</c:v>
                </c:pt>
                <c:pt idx="177">
                  <c:v>0.128</c:v>
                </c:pt>
                <c:pt idx="178">
                  <c:v>9.1999999999999998E-2</c:v>
                </c:pt>
                <c:pt idx="179">
                  <c:v>9.8000000000000004E-2</c:v>
                </c:pt>
                <c:pt idx="180">
                  <c:v>0.108</c:v>
                </c:pt>
                <c:pt idx="181">
                  <c:v>0.107</c:v>
                </c:pt>
                <c:pt idx="182">
                  <c:v>0.115</c:v>
                </c:pt>
                <c:pt idx="183">
                  <c:v>0.115</c:v>
                </c:pt>
                <c:pt idx="184">
                  <c:v>0.13800000000000001</c:v>
                </c:pt>
                <c:pt idx="185">
                  <c:v>0.125</c:v>
                </c:pt>
                <c:pt idx="186">
                  <c:v>0.113</c:v>
                </c:pt>
                <c:pt idx="187">
                  <c:v>0.114</c:v>
                </c:pt>
                <c:pt idx="188">
                  <c:v>0.111</c:v>
                </c:pt>
                <c:pt idx="189">
                  <c:v>0.109</c:v>
                </c:pt>
                <c:pt idx="190">
                  <c:v>0.10299999999999999</c:v>
                </c:pt>
                <c:pt idx="191">
                  <c:v>8.3000000000000004E-2</c:v>
                </c:pt>
                <c:pt idx="192">
                  <c:v>0.08</c:v>
                </c:pt>
                <c:pt idx="193">
                  <c:v>8.5999999999999993E-2</c:v>
                </c:pt>
                <c:pt idx="194">
                  <c:v>8.5999999999999993E-2</c:v>
                </c:pt>
                <c:pt idx="195">
                  <c:v>9.2999999999999999E-2</c:v>
                </c:pt>
                <c:pt idx="196">
                  <c:v>0.104</c:v>
                </c:pt>
                <c:pt idx="197">
                  <c:v>0.108</c:v>
                </c:pt>
                <c:pt idx="198">
                  <c:v>9.9000000000000005E-2</c:v>
                </c:pt>
                <c:pt idx="199">
                  <c:v>9.4E-2</c:v>
                </c:pt>
                <c:pt idx="200">
                  <c:v>0.1</c:v>
                </c:pt>
                <c:pt idx="201">
                  <c:v>0.10199999999999999</c:v>
                </c:pt>
                <c:pt idx="202">
                  <c:v>9.8000000000000004E-2</c:v>
                </c:pt>
                <c:pt idx="203">
                  <c:v>0.104</c:v>
                </c:pt>
                <c:pt idx="204">
                  <c:v>0.122</c:v>
                </c:pt>
                <c:pt idx="205">
                  <c:v>0.127</c:v>
                </c:pt>
                <c:pt idx="206">
                  <c:v>0.12</c:v>
                </c:pt>
                <c:pt idx="207">
                  <c:v>0.11600000000000001</c:v>
                </c:pt>
                <c:pt idx="208">
                  <c:v>0.114</c:v>
                </c:pt>
                <c:pt idx="209">
                  <c:v>0.105</c:v>
                </c:pt>
                <c:pt idx="210">
                  <c:v>0.10199999999999999</c:v>
                </c:pt>
                <c:pt idx="211">
                  <c:v>0.115</c:v>
                </c:pt>
                <c:pt idx="212">
                  <c:v>0.106</c:v>
                </c:pt>
                <c:pt idx="213">
                  <c:v>0.111</c:v>
                </c:pt>
                <c:pt idx="214">
                  <c:v>9.0999999999999998E-2</c:v>
                </c:pt>
                <c:pt idx="215">
                  <c:v>8.8999999999999996E-2</c:v>
                </c:pt>
                <c:pt idx="216">
                  <c:v>9.6000000000000002E-2</c:v>
                </c:pt>
                <c:pt idx="217">
                  <c:v>0.10299999999999999</c:v>
                </c:pt>
                <c:pt idx="218">
                  <c:v>0.109</c:v>
                </c:pt>
                <c:pt idx="219">
                  <c:v>9.9000000000000005E-2</c:v>
                </c:pt>
                <c:pt idx="220">
                  <c:v>9.9000000000000005E-2</c:v>
                </c:pt>
                <c:pt idx="221">
                  <c:v>9.5000000000000001E-2</c:v>
                </c:pt>
                <c:pt idx="222">
                  <c:v>9.9000000000000005E-2</c:v>
                </c:pt>
                <c:pt idx="223">
                  <c:v>0.105</c:v>
                </c:pt>
                <c:pt idx="224">
                  <c:v>0.109</c:v>
                </c:pt>
                <c:pt idx="225">
                  <c:v>0.104</c:v>
                </c:pt>
                <c:pt idx="226">
                  <c:v>0.104</c:v>
                </c:pt>
                <c:pt idx="227">
                  <c:v>9.7000000000000003E-2</c:v>
                </c:pt>
                <c:pt idx="228">
                  <c:v>9.4E-2</c:v>
                </c:pt>
                <c:pt idx="229">
                  <c:v>9.8000000000000004E-2</c:v>
                </c:pt>
                <c:pt idx="230">
                  <c:v>0.10299999999999999</c:v>
                </c:pt>
                <c:pt idx="231">
                  <c:v>0.10100000000000001</c:v>
                </c:pt>
                <c:pt idx="232">
                  <c:v>0.104</c:v>
                </c:pt>
                <c:pt idx="233">
                  <c:v>0.104</c:v>
                </c:pt>
                <c:pt idx="234">
                  <c:v>0.104</c:v>
                </c:pt>
                <c:pt idx="235">
                  <c:v>0.104</c:v>
                </c:pt>
                <c:pt idx="236">
                  <c:v>0.104</c:v>
                </c:pt>
                <c:pt idx="237">
                  <c:v>9.9000000000000005E-2</c:v>
                </c:pt>
                <c:pt idx="238">
                  <c:v>9.9000000000000005E-2</c:v>
                </c:pt>
                <c:pt idx="239">
                  <c:v>9.8000000000000004E-2</c:v>
                </c:pt>
                <c:pt idx="240">
                  <c:v>9.1999999999999998E-2</c:v>
                </c:pt>
                <c:pt idx="241">
                  <c:v>0.09</c:v>
                </c:pt>
                <c:pt idx="242">
                  <c:v>0.10100000000000001</c:v>
                </c:pt>
                <c:pt idx="243">
                  <c:v>0.11600000000000001</c:v>
                </c:pt>
                <c:pt idx="244">
                  <c:v>0.111</c:v>
                </c:pt>
                <c:pt idx="245">
                  <c:v>9.0999999999999998E-2</c:v>
                </c:pt>
                <c:pt idx="246">
                  <c:v>9.6000000000000002E-2</c:v>
                </c:pt>
                <c:pt idx="247">
                  <c:v>0.11</c:v>
                </c:pt>
                <c:pt idx="248">
                  <c:v>0.114</c:v>
                </c:pt>
                <c:pt idx="249">
                  <c:v>0.11600000000000001</c:v>
                </c:pt>
                <c:pt idx="250">
                  <c:v>9.9000000000000005E-2</c:v>
                </c:pt>
                <c:pt idx="251">
                  <c:v>0.10100000000000001</c:v>
                </c:pt>
                <c:pt idx="252">
                  <c:v>0.1</c:v>
                </c:pt>
                <c:pt idx="253">
                  <c:v>0.115</c:v>
                </c:pt>
                <c:pt idx="254">
                  <c:v>0.114</c:v>
                </c:pt>
                <c:pt idx="255">
                  <c:v>0.109</c:v>
                </c:pt>
                <c:pt idx="256">
                  <c:v>0.12</c:v>
                </c:pt>
                <c:pt idx="257">
                  <c:v>0.12</c:v>
                </c:pt>
                <c:pt idx="258">
                  <c:v>0.11</c:v>
                </c:pt>
                <c:pt idx="259">
                  <c:v>0.10100000000000001</c:v>
                </c:pt>
                <c:pt idx="260">
                  <c:v>9.9000000000000005E-2</c:v>
                </c:pt>
                <c:pt idx="261">
                  <c:v>0.106</c:v>
                </c:pt>
                <c:pt idx="262">
                  <c:v>9.7000000000000003E-2</c:v>
                </c:pt>
                <c:pt idx="263">
                  <c:v>9.7000000000000003E-2</c:v>
                </c:pt>
                <c:pt idx="264">
                  <c:v>0.109</c:v>
                </c:pt>
                <c:pt idx="265">
                  <c:v>0.112</c:v>
                </c:pt>
                <c:pt idx="266">
                  <c:v>0.104</c:v>
                </c:pt>
                <c:pt idx="267">
                  <c:v>0.104</c:v>
                </c:pt>
                <c:pt idx="268">
                  <c:v>0.10199999999999999</c:v>
                </c:pt>
                <c:pt idx="269">
                  <c:v>0.109</c:v>
                </c:pt>
                <c:pt idx="270">
                  <c:v>0.10100000000000001</c:v>
                </c:pt>
                <c:pt idx="271">
                  <c:v>9.2999999999999999E-2</c:v>
                </c:pt>
                <c:pt idx="272">
                  <c:v>8.4000000000000005E-2</c:v>
                </c:pt>
                <c:pt idx="273">
                  <c:v>9.6000000000000002E-2</c:v>
                </c:pt>
                <c:pt idx="274">
                  <c:v>0.10299999999999999</c:v>
                </c:pt>
                <c:pt idx="275">
                  <c:v>9.7000000000000003E-2</c:v>
                </c:pt>
                <c:pt idx="276">
                  <c:v>9.6000000000000002E-2</c:v>
                </c:pt>
                <c:pt idx="277">
                  <c:v>0.108</c:v>
                </c:pt>
                <c:pt idx="278">
                  <c:v>0.13</c:v>
                </c:pt>
                <c:pt idx="279">
                  <c:v>0.13</c:v>
                </c:pt>
                <c:pt idx="280">
                  <c:v>0.11899999999999999</c:v>
                </c:pt>
                <c:pt idx="281">
                  <c:v>0.104</c:v>
                </c:pt>
                <c:pt idx="282">
                  <c:v>9.8000000000000004E-2</c:v>
                </c:pt>
                <c:pt idx="283">
                  <c:v>0.09</c:v>
                </c:pt>
                <c:pt idx="284">
                  <c:v>9.9000000000000005E-2</c:v>
                </c:pt>
                <c:pt idx="285">
                  <c:v>0.1</c:v>
                </c:pt>
                <c:pt idx="286">
                  <c:v>0.104</c:v>
                </c:pt>
                <c:pt idx="287">
                  <c:v>0.09</c:v>
                </c:pt>
                <c:pt idx="288">
                  <c:v>0.106</c:v>
                </c:pt>
                <c:pt idx="289">
                  <c:v>0.113</c:v>
                </c:pt>
                <c:pt idx="290">
                  <c:v>0.106</c:v>
                </c:pt>
                <c:pt idx="291">
                  <c:v>0.111</c:v>
                </c:pt>
                <c:pt idx="292">
                  <c:v>0.114</c:v>
                </c:pt>
                <c:pt idx="293">
                  <c:v>0.11600000000000001</c:v>
                </c:pt>
                <c:pt idx="294">
                  <c:v>0.11</c:v>
                </c:pt>
                <c:pt idx="295">
                  <c:v>0.108</c:v>
                </c:pt>
                <c:pt idx="296">
                  <c:v>0.11</c:v>
                </c:pt>
                <c:pt idx="297">
                  <c:v>0.11600000000000001</c:v>
                </c:pt>
                <c:pt idx="298">
                  <c:v>0.10199999999999999</c:v>
                </c:pt>
                <c:pt idx="299">
                  <c:v>0.115</c:v>
                </c:pt>
                <c:pt idx="300">
                  <c:v>0.14199999999999999</c:v>
                </c:pt>
                <c:pt idx="301">
                  <c:v>0.14599999999999999</c:v>
                </c:pt>
                <c:pt idx="302">
                  <c:v>0.128</c:v>
                </c:pt>
                <c:pt idx="303">
                  <c:v>0.115</c:v>
                </c:pt>
                <c:pt idx="304">
                  <c:v>9.8000000000000004E-2</c:v>
                </c:pt>
                <c:pt idx="305">
                  <c:v>0.123</c:v>
                </c:pt>
                <c:pt idx="306">
                  <c:v>0.128</c:v>
                </c:pt>
                <c:pt idx="307">
                  <c:v>0.11600000000000001</c:v>
                </c:pt>
                <c:pt idx="308">
                  <c:v>0.107</c:v>
                </c:pt>
                <c:pt idx="309">
                  <c:v>9.8000000000000004E-2</c:v>
                </c:pt>
                <c:pt idx="310">
                  <c:v>0.109</c:v>
                </c:pt>
                <c:pt idx="311">
                  <c:v>0.105</c:v>
                </c:pt>
                <c:pt idx="312">
                  <c:v>9.5000000000000001E-2</c:v>
                </c:pt>
                <c:pt idx="313">
                  <c:v>9.6000000000000002E-2</c:v>
                </c:pt>
                <c:pt idx="314">
                  <c:v>0.10299999999999999</c:v>
                </c:pt>
                <c:pt idx="315">
                  <c:v>0.114</c:v>
                </c:pt>
                <c:pt idx="316">
                  <c:v>0.10299999999999999</c:v>
                </c:pt>
                <c:pt idx="317">
                  <c:v>0.126</c:v>
                </c:pt>
                <c:pt idx="318">
                  <c:v>0.128</c:v>
                </c:pt>
                <c:pt idx="319">
                  <c:v>0.10100000000000001</c:v>
                </c:pt>
                <c:pt idx="320">
                  <c:v>9.8000000000000004E-2</c:v>
                </c:pt>
                <c:pt idx="321">
                  <c:v>0.10199999999999999</c:v>
                </c:pt>
                <c:pt idx="322">
                  <c:v>0.10199999999999999</c:v>
                </c:pt>
                <c:pt idx="323">
                  <c:v>9.8000000000000004E-2</c:v>
                </c:pt>
                <c:pt idx="324">
                  <c:v>0.10199999999999999</c:v>
                </c:pt>
                <c:pt idx="325">
                  <c:v>0.109</c:v>
                </c:pt>
                <c:pt idx="326">
                  <c:v>0.105</c:v>
                </c:pt>
                <c:pt idx="327">
                  <c:v>0.10199999999999999</c:v>
                </c:pt>
                <c:pt idx="328">
                  <c:v>0.10199999999999999</c:v>
                </c:pt>
                <c:pt idx="329">
                  <c:v>9.6000000000000002E-2</c:v>
                </c:pt>
                <c:pt idx="330">
                  <c:v>0.104</c:v>
                </c:pt>
                <c:pt idx="331">
                  <c:v>0.113</c:v>
                </c:pt>
                <c:pt idx="332">
                  <c:v>0.105</c:v>
                </c:pt>
                <c:pt idx="333">
                  <c:v>0.10299999999999999</c:v>
                </c:pt>
                <c:pt idx="334">
                  <c:v>0.114</c:v>
                </c:pt>
                <c:pt idx="335">
                  <c:v>0.121</c:v>
                </c:pt>
                <c:pt idx="336">
                  <c:v>0.11600000000000001</c:v>
                </c:pt>
                <c:pt idx="337">
                  <c:v>0.113</c:v>
                </c:pt>
                <c:pt idx="338">
                  <c:v>0.11700000000000001</c:v>
                </c:pt>
                <c:pt idx="339">
                  <c:v>0.11</c:v>
                </c:pt>
                <c:pt idx="340">
                  <c:v>0.11899999999999999</c:v>
                </c:pt>
                <c:pt idx="341">
                  <c:v>0.128</c:v>
                </c:pt>
                <c:pt idx="342">
                  <c:v>0.11600000000000001</c:v>
                </c:pt>
                <c:pt idx="343">
                  <c:v>0.11</c:v>
                </c:pt>
                <c:pt idx="344">
                  <c:v>0.11</c:v>
                </c:pt>
                <c:pt idx="345">
                  <c:v>0.109</c:v>
                </c:pt>
                <c:pt idx="346">
                  <c:v>0.10199999999999999</c:v>
                </c:pt>
                <c:pt idx="347">
                  <c:v>9.8000000000000004E-2</c:v>
                </c:pt>
                <c:pt idx="348">
                  <c:v>8.6999999999999994E-2</c:v>
                </c:pt>
                <c:pt idx="349">
                  <c:v>8.7999999999999995E-2</c:v>
                </c:pt>
                <c:pt idx="350">
                  <c:v>9.6000000000000002E-2</c:v>
                </c:pt>
                <c:pt idx="351">
                  <c:v>0.107</c:v>
                </c:pt>
                <c:pt idx="352">
                  <c:v>0.127</c:v>
                </c:pt>
                <c:pt idx="353">
                  <c:v>0.123</c:v>
                </c:pt>
                <c:pt idx="354">
                  <c:v>0.11700000000000001</c:v>
                </c:pt>
                <c:pt idx="355">
                  <c:v>0.111</c:v>
                </c:pt>
                <c:pt idx="356">
                  <c:v>0.112</c:v>
                </c:pt>
                <c:pt idx="357">
                  <c:v>0.127</c:v>
                </c:pt>
                <c:pt idx="358">
                  <c:v>0.155</c:v>
                </c:pt>
                <c:pt idx="359">
                  <c:v>0.115</c:v>
                </c:pt>
                <c:pt idx="360">
                  <c:v>0.114</c:v>
                </c:pt>
                <c:pt idx="361">
                  <c:v>0.106</c:v>
                </c:pt>
                <c:pt idx="362">
                  <c:v>0.10299999999999999</c:v>
                </c:pt>
                <c:pt idx="363">
                  <c:v>0.10299999999999999</c:v>
                </c:pt>
                <c:pt idx="364">
                  <c:v>0.12</c:v>
                </c:pt>
              </c:numCache>
            </c:numRef>
          </c:val>
          <c:smooth val="0"/>
          <c:extLst>
            <c:ext xmlns:c16="http://schemas.microsoft.com/office/drawing/2014/chart" uri="{C3380CC4-5D6E-409C-BE32-E72D297353CC}">
              <c16:uniqueId val="{00000008-3DDC-4BD1-8F7B-C12896DDD855}"/>
            </c:ext>
          </c:extLst>
        </c:ser>
        <c:dLbls>
          <c:showLegendKey val="0"/>
          <c:showVal val="0"/>
          <c:showCatName val="0"/>
          <c:showSerName val="0"/>
          <c:showPercent val="0"/>
          <c:showBubbleSize val="0"/>
        </c:dLbls>
        <c:marker val="1"/>
        <c:smooth val="0"/>
        <c:axId val="1679718336"/>
        <c:axId val="1679717520"/>
      </c:lineChart>
      <c:dateAx>
        <c:axId val="1611582176"/>
        <c:scaling>
          <c:orientation val="minMax"/>
        </c:scaling>
        <c:delete val="0"/>
        <c:axPos val="b"/>
        <c:numFmt formatCode="[$-409]d\-mmm;@"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01906384"/>
        <c:crosses val="autoZero"/>
        <c:auto val="1"/>
        <c:lblOffset val="100"/>
        <c:baseTimeUnit val="days"/>
      </c:dateAx>
      <c:valAx>
        <c:axId val="1601906384"/>
        <c:scaling>
          <c:orientation val="minMax"/>
          <c:max val="5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dirty="0">
                    <a:latin typeface="Open Sans" panose="020B0606030504020204" pitchFamily="34" charset="0"/>
                    <a:ea typeface="Open Sans" panose="020B0606030504020204" pitchFamily="34" charset="0"/>
                    <a:cs typeface="Open Sans" panose="020B0606030504020204" pitchFamily="34" charset="0"/>
                  </a:rPr>
                  <a:t>Energy generation (million kWh)</a:t>
                </a:r>
              </a:p>
            </c:rich>
          </c:tx>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11582176"/>
        <c:crosses val="autoZero"/>
        <c:crossBetween val="between"/>
      </c:valAx>
      <c:valAx>
        <c:axId val="1679717520"/>
        <c:scaling>
          <c:orientation val="minMax"/>
        </c:scaling>
        <c:delete val="0"/>
        <c:axPos val="r"/>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800" dirty="0"/>
                  <a:t>RE share %</a:t>
                </a:r>
              </a:p>
            </c:rich>
          </c:tx>
          <c:layout>
            <c:manualLayout>
              <c:xMode val="edge"/>
              <c:yMode val="edge"/>
              <c:x val="0.97134284200531917"/>
              <c:y val="0.35626577117580049"/>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79718336"/>
        <c:crosses val="max"/>
        <c:crossBetween val="between"/>
      </c:valAx>
      <c:dateAx>
        <c:axId val="1679718336"/>
        <c:scaling>
          <c:orientation val="minMax"/>
        </c:scaling>
        <c:delete val="1"/>
        <c:axPos val="b"/>
        <c:numFmt formatCode="m/d/yyyy" sourceLinked="1"/>
        <c:majorTickMark val="out"/>
        <c:minorTickMark val="none"/>
        <c:tickLblPos val="nextTo"/>
        <c:crossAx val="1679717520"/>
        <c:crosses val="autoZero"/>
        <c:auto val="1"/>
        <c:lblOffset val="100"/>
        <c:baseTimeUnit val="days"/>
      </c:dateAx>
      <c:spPr>
        <a:noFill/>
        <a:ln>
          <a:noFill/>
        </a:ln>
        <a:effectLst/>
      </c:spPr>
    </c:plotArea>
    <c:legend>
      <c:legendPos val="b"/>
      <c:layout>
        <c:manualLayout>
          <c:xMode val="edge"/>
          <c:yMode val="edge"/>
          <c:x val="0"/>
          <c:y val="0.86138318634345401"/>
          <c:w val="0.9979181201575803"/>
          <c:h val="0.1089284910241994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Coal financing by Power Finance Corporation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(PFC)</a:t>
            </a:r>
            <a:r>
              <a:rPr lang="en-US" sz="1000" b="1" dirty="0">
                <a:latin typeface="Open Sans" panose="020B0606030504020204" pitchFamily="34" charset="0"/>
                <a:ea typeface="Open Sans" panose="020B0606030504020204" pitchFamily="34" charset="0"/>
                <a:cs typeface="Open Sans" panose="020B0606030504020204" pitchFamily="34" charset="0"/>
              </a:rPr>
              <a:t>/ </a:t>
            </a:r>
            <a:br>
              <a:rPr lang="en-US" sz="1000" b="1" dirty="0">
                <a:latin typeface="Open Sans" panose="020B0606030504020204" pitchFamily="34" charset="0"/>
                <a:ea typeface="Open Sans" panose="020B0606030504020204" pitchFamily="34" charset="0"/>
                <a:cs typeface="Open Sans" panose="020B0606030504020204" pitchFamily="34" charset="0"/>
              </a:rPr>
            </a:br>
            <a:r>
              <a:rPr lang="en-US" sz="1000" b="1" dirty="0">
                <a:latin typeface="Open Sans" panose="020B0606030504020204" pitchFamily="34" charset="0"/>
                <a:ea typeface="Open Sans" panose="020B0606030504020204" pitchFamily="34" charset="0"/>
                <a:cs typeface="Open Sans" panose="020B0606030504020204" pitchFamily="34" charset="0"/>
              </a:rPr>
              <a:t>Rural Electrification</a:t>
            </a:r>
            <a:r>
              <a:rPr lang="en-US" sz="1000" b="1" baseline="0" dirty="0">
                <a:latin typeface="Open Sans" panose="020B0606030504020204" pitchFamily="34" charset="0"/>
                <a:ea typeface="Open Sans" panose="020B0606030504020204" pitchFamily="34" charset="0"/>
                <a:cs typeface="Open Sans" panose="020B0606030504020204" pitchFamily="34" charset="0"/>
              </a:rPr>
              <a:t> Corporation </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REC)</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 (INR crore)</a:t>
            </a:r>
          </a:p>
        </c:rich>
      </c:tx>
      <c:layout>
        <c:manualLayout>
          <c:xMode val="edge"/>
          <c:yMode val="edge"/>
          <c:x val="1.6726541330831875E-3"/>
          <c:y val="9.8935595299203937E-3"/>
        </c:manualLayout>
      </c:layout>
      <c:overlay val="0"/>
      <c:spPr>
        <a:noFill/>
        <a:ln>
          <a:noFill/>
        </a:ln>
        <a:effectLst/>
      </c:spPr>
      <c:txPr>
        <a:bodyPr rot="0" spcFirstLastPara="1" vertOverflow="ellipsis" vert="horz" wrap="square" anchor="ctr" anchorCtr="1"/>
        <a:lstStyle/>
        <a:p>
          <a:pPr algn="l">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5.5455861924580192E-2"/>
          <c:y val="0.27956307963016608"/>
          <c:w val="0.89052114189114329"/>
          <c:h val="0.52949235084414314"/>
        </c:manualLayout>
      </c:layout>
      <c:barChart>
        <c:barDir val="col"/>
        <c:grouping val="clustered"/>
        <c:varyColors val="0"/>
        <c:ser>
          <c:idx val="0"/>
          <c:order val="0"/>
          <c:tx>
            <c:strRef>
              <c:f>Sheet1!$B$1</c:f>
              <c:strCache>
                <c:ptCount val="1"/>
                <c:pt idx="0">
                  <c:v>Change in gross loan assets for conventional generation (excludes large hydro and renewables)</c:v>
                </c:pt>
              </c:strCache>
            </c:strRef>
          </c:tx>
          <c:spPr>
            <a:solidFill>
              <a:schemeClr val="accent1">
                <a:lumMod val="20000"/>
                <a:lumOff val="80000"/>
              </a:schemeClr>
            </a:solidFill>
            <a:ln>
              <a:noFill/>
            </a:ln>
            <a:effectLst/>
          </c:spPr>
          <c:invertIfNegative val="0"/>
          <c:dLbls>
            <c:dLbl>
              <c:idx val="0"/>
              <c:layout>
                <c:manualLayout>
                  <c:x val="4.1899128075928707E-3"/>
                  <c:y val="-3.23863963443949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83A-46D7-B199-F35E4483A593}"/>
                </c:ext>
              </c:extLst>
            </c:dLbl>
            <c:dLbl>
              <c:idx val="1"/>
              <c:layout>
                <c:manualLayout>
                  <c:x val="-5.9092531350542236E-3"/>
                  <c:y val="-3.11033457333899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83A-46D7-B199-F35E4483A593}"/>
                </c:ext>
              </c:extLst>
            </c:dLbl>
            <c:dLbl>
              <c:idx val="2"/>
              <c:layout>
                <c:manualLayout>
                  <c:x val="2.0941154860169972E-3"/>
                  <c:y val="-1.980466672800395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83A-46D7-B199-F35E4483A593}"/>
                </c:ext>
              </c:extLst>
            </c:dLbl>
            <c:dLbl>
              <c:idx val="3"/>
              <c:layout>
                <c:manualLayout>
                  <c:x val="0"/>
                  <c:y val="-9.14238387069505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83A-46D7-B199-F35E4483A593}"/>
                </c:ext>
              </c:extLst>
            </c:dLbl>
            <c:dLbl>
              <c:idx val="4"/>
              <c:layout>
                <c:manualLayout>
                  <c:x val="5.295238359117666E-3"/>
                  <c:y val="-0.1097054947653713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83A-46D7-B199-F35E4483A593}"/>
                </c:ext>
              </c:extLst>
            </c:dLbl>
            <c:dLbl>
              <c:idx val="5"/>
              <c:layout>
                <c:manualLayout>
                  <c:x val="4.1899128075928707E-3"/>
                  <c:y val="-3.97221889445015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83A-46D7-B199-F35E4483A593}"/>
                </c:ext>
              </c:extLst>
            </c:dLbl>
            <c:dLbl>
              <c:idx val="6"/>
              <c:layout>
                <c:manualLayout>
                  <c:x val="2.0953687156255629E-3"/>
                  <c:y val="3.17096052985738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83A-46D7-B199-F35E4483A593}"/>
                </c:ext>
              </c:extLst>
            </c:dLbl>
            <c:dLbl>
              <c:idx val="7"/>
              <c:layout>
                <c:manualLayout>
                  <c:x val="-2.094049317772355E-3"/>
                  <c:y val="3.210841933247139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83A-46D7-B199-F35E4483A593}"/>
                </c:ext>
              </c:extLst>
            </c:dLbl>
            <c:dLbl>
              <c:idx val="8"/>
              <c:layout>
                <c:manualLayout>
                  <c:x val="2.0941154860169972E-3"/>
                  <c:y val="-2.1515103772258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83A-46D7-B199-F35E4483A593}"/>
                </c:ext>
              </c:extLst>
            </c:dLbl>
            <c:dLbl>
              <c:idx val="9"/>
              <c:layout>
                <c:manualLayout>
                  <c:x val="2.093719468309053E-3"/>
                  <c:y val="-1.327858845762691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83A-46D7-B199-F35E4483A593}"/>
                </c:ext>
              </c:extLst>
            </c:dLbl>
            <c:dLbl>
              <c:idx val="12"/>
              <c:layout>
                <c:manualLayout>
                  <c:x val="0"/>
                  <c:y val="-6.586395618335488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83A-46D7-B199-F35E4483A59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9D9D9C"/>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5"/>
                <c:pt idx="0">
                  <c:v>Q1 FY20</c:v>
                </c:pt>
                <c:pt idx="1">
                  <c:v>Q2 FY20</c:v>
                </c:pt>
                <c:pt idx="2">
                  <c:v>Q3 FY20</c:v>
                </c:pt>
                <c:pt idx="3">
                  <c:v>Q4 FY20</c:v>
                </c:pt>
                <c:pt idx="4">
                  <c:v>Q1 FY21</c:v>
                </c:pt>
                <c:pt idx="5">
                  <c:v>Q2 FY21</c:v>
                </c:pt>
                <c:pt idx="6">
                  <c:v>Q3 FY21</c:v>
                </c:pt>
                <c:pt idx="7">
                  <c:v>Q4 FY21</c:v>
                </c:pt>
                <c:pt idx="8">
                  <c:v>Q1 FY22</c:v>
                </c:pt>
                <c:pt idx="9">
                  <c:v>Q2 FY22</c:v>
                </c:pt>
                <c:pt idx="10">
                  <c:v>Q3 FY22</c:v>
                </c:pt>
                <c:pt idx="11">
                  <c:v>Q4 FY22</c:v>
                </c:pt>
                <c:pt idx="12">
                  <c:v>Q1 FY23</c:v>
                </c:pt>
                <c:pt idx="13">
                  <c:v>Q2 FY23</c:v>
                </c:pt>
                <c:pt idx="14">
                  <c:v>Q3 FY23</c:v>
                </c:pt>
              </c:strCache>
            </c:strRef>
          </c:cat>
          <c:val>
            <c:numRef>
              <c:f>Sheet1!$B$2:$B$17</c:f>
              <c:numCache>
                <c:formatCode>0</c:formatCode>
                <c:ptCount val="15"/>
                <c:pt idx="0">
                  <c:v>5992</c:v>
                </c:pt>
                <c:pt idx="1">
                  <c:v>-1538</c:v>
                </c:pt>
                <c:pt idx="2">
                  <c:v>1488</c:v>
                </c:pt>
                <c:pt idx="3">
                  <c:v>3498</c:v>
                </c:pt>
                <c:pt idx="4">
                  <c:v>2740</c:v>
                </c:pt>
                <c:pt idx="5">
                  <c:v>5919</c:v>
                </c:pt>
                <c:pt idx="6">
                  <c:v>-10638</c:v>
                </c:pt>
                <c:pt idx="7">
                  <c:v>-5876</c:v>
                </c:pt>
                <c:pt idx="8">
                  <c:v>-1683</c:v>
                </c:pt>
                <c:pt idx="9">
                  <c:v>-5317</c:v>
                </c:pt>
                <c:pt idx="10">
                  <c:v>-2498</c:v>
                </c:pt>
                <c:pt idx="11">
                  <c:v>-4646</c:v>
                </c:pt>
                <c:pt idx="12">
                  <c:v>-1559</c:v>
                </c:pt>
                <c:pt idx="13">
                  <c:v>2924</c:v>
                </c:pt>
                <c:pt idx="14">
                  <c:v>178</c:v>
                </c:pt>
              </c:numCache>
            </c:numRef>
          </c:val>
          <c:extLst>
            <c:ext xmlns:c16="http://schemas.microsoft.com/office/drawing/2014/chart" uri="{C3380CC4-5D6E-409C-BE32-E72D297353CC}">
              <c16:uniqueId val="{0000000B-C83A-46D7-B199-F35E4483A593}"/>
            </c:ext>
          </c:extLst>
        </c:ser>
        <c:dLbls>
          <c:dLblPos val="ctr"/>
          <c:showLegendKey val="0"/>
          <c:showVal val="1"/>
          <c:showCatName val="0"/>
          <c:showSerName val="0"/>
          <c:showPercent val="0"/>
          <c:showBubbleSize val="0"/>
        </c:dLbls>
        <c:gapWidth val="73"/>
        <c:axId val="1088633967"/>
        <c:axId val="1336058815"/>
      </c:barChart>
      <c:lineChart>
        <c:grouping val="standard"/>
        <c:varyColors val="0"/>
        <c:ser>
          <c:idx val="1"/>
          <c:order val="1"/>
          <c:tx>
            <c:strRef>
              <c:f>Sheet1!$C$1</c:f>
              <c:strCache>
                <c:ptCount val="1"/>
                <c:pt idx="0">
                  <c:v>% share of conventional generation in total gross assets</c:v>
                </c:pt>
              </c:strCache>
            </c:strRef>
          </c:tx>
          <c:spPr>
            <a:ln w="38100" cap="rnd">
              <a:solidFill>
                <a:srgbClr val="009CD8"/>
              </a:solidFill>
              <a:round/>
            </a:ln>
            <a:effectLst/>
          </c:spPr>
          <c:marker>
            <c:symbol val="circle"/>
            <c:size val="5"/>
            <c:spPr>
              <a:solidFill>
                <a:srgbClr val="009CD8"/>
              </a:solidFill>
              <a:ln w="38100">
                <a:solidFill>
                  <a:srgbClr val="009CD8"/>
                </a:solidFill>
              </a:ln>
              <a:effectLst/>
            </c:spPr>
          </c:marker>
          <c:dLbls>
            <c:dLbl>
              <c:idx val="0"/>
              <c:layout>
                <c:manualLayout>
                  <c:x val="-3.1046004089626163E-2"/>
                  <c:y val="-5.66400636079078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83A-46D7-B199-F35E4483A593}"/>
                </c:ext>
              </c:extLst>
            </c:dLbl>
            <c:dLbl>
              <c:idx val="1"/>
              <c:layout>
                <c:manualLayout>
                  <c:x val="-2.9214559939768642E-2"/>
                  <c:y val="-8.0380088872625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83A-46D7-B199-F35E4483A593}"/>
                </c:ext>
              </c:extLst>
            </c:dLbl>
            <c:dLbl>
              <c:idx val="2"/>
              <c:layout>
                <c:manualLayout>
                  <c:x val="-3.3140119575643161E-2"/>
                  <c:y val="-9.02736484025459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83A-46D7-B199-F35E4483A593}"/>
                </c:ext>
              </c:extLst>
            </c:dLbl>
            <c:dLbl>
              <c:idx val="3"/>
              <c:layout>
                <c:manualLayout>
                  <c:x val="-2.8951888603609168E-2"/>
                  <c:y val="-9.6214866428475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83A-46D7-B199-F35E4483A593}"/>
                </c:ext>
              </c:extLst>
            </c:dLbl>
            <c:dLbl>
              <c:idx val="4"/>
              <c:layout>
                <c:manualLayout>
                  <c:x val="-2.4763696264226091E-2"/>
                  <c:y val="-6.43091075095587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83A-46D7-B199-F35E4483A593}"/>
                </c:ext>
              </c:extLst>
            </c:dLbl>
            <c:dLbl>
              <c:idx val="5"/>
              <c:layout>
                <c:manualLayout>
                  <c:x val="-3.7328350547677157E-2"/>
                  <c:y val="-0.1015579151351837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83A-46D7-B199-F35E4483A593}"/>
                </c:ext>
              </c:extLst>
            </c:dLbl>
            <c:dLbl>
              <c:idx val="6"/>
              <c:layout>
                <c:manualLayout>
                  <c:x val="-4.3610799403368365E-2"/>
                  <c:y val="-0.10530609366062021"/>
                </c:manualLayout>
              </c:layout>
              <c:dLblPos val="r"/>
              <c:showLegendKey val="0"/>
              <c:showVal val="1"/>
              <c:showCatName val="0"/>
              <c:showSerName val="0"/>
              <c:showPercent val="0"/>
              <c:showBubbleSize val="0"/>
              <c:extLst>
                <c:ext xmlns:c15="http://schemas.microsoft.com/office/drawing/2012/chart" uri="{CE6537A1-D6FC-4f65-9D91-7224C49458BB}">
                  <c15:layout>
                    <c:manualLayout>
                      <c:w val="7.6089603738936015E-2"/>
                      <c:h val="9.172887463230113E-2"/>
                    </c:manualLayout>
                  </c15:layout>
                </c:ext>
                <c:ext xmlns:c16="http://schemas.microsoft.com/office/drawing/2014/chart" uri="{C3380CC4-5D6E-409C-BE32-E72D297353CC}">
                  <c16:uniqueId val="{00000012-C83A-46D7-B199-F35E4483A593}"/>
                </c:ext>
              </c:extLst>
            </c:dLbl>
            <c:dLbl>
              <c:idx val="7"/>
              <c:layout>
                <c:manualLayout>
                  <c:x val="-3.3141789749993898E-2"/>
                  <c:y val="-5.81283123216940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C83A-46D7-B199-F35E4483A593}"/>
                </c:ext>
              </c:extLst>
            </c:dLbl>
            <c:dLbl>
              <c:idx val="8"/>
              <c:layout>
                <c:manualLayout>
                  <c:x val="-3.0715417097944762E-2"/>
                  <c:y val="-7.53934852768127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C83A-46D7-B199-F35E4483A593}"/>
                </c:ext>
              </c:extLst>
            </c:dLbl>
            <c:dLbl>
              <c:idx val="9"/>
              <c:layout>
                <c:manualLayout>
                  <c:x val="-2.8620378231782657E-2"/>
                  <c:y val="-5.75085687969768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83A-46D7-B199-F35E4483A593}"/>
                </c:ext>
              </c:extLst>
            </c:dLbl>
            <c:dLbl>
              <c:idx val="10"/>
              <c:layout>
                <c:manualLayout>
                  <c:x val="-3.4903628640442518E-2"/>
                  <c:y val="-8.58202224880171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83A-46D7-B199-F35E4483A593}"/>
                </c:ext>
              </c:extLst>
            </c:dLbl>
            <c:dLbl>
              <c:idx val="11"/>
              <c:layout>
                <c:manualLayout>
                  <c:x val="-3.4910772421682196E-2"/>
                  <c:y val="-7.24503518016903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C83A-46D7-B199-F35E4483A593}"/>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C83A-46D7-B199-F35E4483A593}"/>
                </c:ext>
              </c:extLst>
            </c:dLbl>
            <c:dLbl>
              <c:idx val="13"/>
              <c:layout>
                <c:manualLayout>
                  <c:x val="-4.1194404697584119E-2"/>
                  <c:y val="-0.2041782641684001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C83A-46D7-B199-F35E4483A593}"/>
                </c:ext>
              </c:extLst>
            </c:dLbl>
            <c:dLbl>
              <c:idx val="14"/>
              <c:layout>
                <c:manualLayout>
                  <c:x val="-3.4910772421682196E-2"/>
                  <c:y val="-0.1580734948400517"/>
                </c:manualLayout>
              </c:layout>
              <c:tx>
                <c:rich>
                  <a:bodyPr/>
                  <a:lstStyle/>
                  <a:p>
                    <a:r>
                      <a:rPr lang="en-US" dirty="0"/>
                      <a:t>45%</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C83A-46D7-B199-F35E4483A593}"/>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9CD8"/>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5"/>
                <c:pt idx="0">
                  <c:v>Q1 FY20</c:v>
                </c:pt>
                <c:pt idx="1">
                  <c:v>Q2 FY20</c:v>
                </c:pt>
                <c:pt idx="2">
                  <c:v>Q3 FY20</c:v>
                </c:pt>
                <c:pt idx="3">
                  <c:v>Q4 FY20</c:v>
                </c:pt>
                <c:pt idx="4">
                  <c:v>Q1 FY21</c:v>
                </c:pt>
                <c:pt idx="5">
                  <c:v>Q2 FY21</c:v>
                </c:pt>
                <c:pt idx="6">
                  <c:v>Q3 FY21</c:v>
                </c:pt>
                <c:pt idx="7">
                  <c:v>Q4 FY21</c:v>
                </c:pt>
                <c:pt idx="8">
                  <c:v>Q1 FY22</c:v>
                </c:pt>
                <c:pt idx="9">
                  <c:v>Q2 FY22</c:v>
                </c:pt>
                <c:pt idx="10">
                  <c:v>Q3 FY22</c:v>
                </c:pt>
                <c:pt idx="11">
                  <c:v>Q4 FY22</c:v>
                </c:pt>
                <c:pt idx="12">
                  <c:v>Q1 FY23</c:v>
                </c:pt>
                <c:pt idx="13">
                  <c:v>Q2 FY23</c:v>
                </c:pt>
                <c:pt idx="14">
                  <c:v>Q3 FY23</c:v>
                </c:pt>
              </c:strCache>
            </c:strRef>
          </c:cat>
          <c:val>
            <c:numRef>
              <c:f>Sheet1!$C$2:$C$17</c:f>
              <c:numCache>
                <c:formatCode>0%</c:formatCode>
                <c:ptCount val="15"/>
                <c:pt idx="0">
                  <c:v>0.61647710118951149</c:v>
                </c:pt>
                <c:pt idx="1">
                  <c:v>0.60730672860271517</c:v>
                </c:pt>
                <c:pt idx="2">
                  <c:v>0.59592728479507362</c:v>
                </c:pt>
                <c:pt idx="3">
                  <c:v>0.59295955694643832</c:v>
                </c:pt>
                <c:pt idx="4">
                  <c:v>0.58037140661921394</c:v>
                </c:pt>
                <c:pt idx="5">
                  <c:v>0.57999999999999996</c:v>
                </c:pt>
                <c:pt idx="6">
                  <c:v>0.54</c:v>
                </c:pt>
                <c:pt idx="7">
                  <c:v>0.51130751865706869</c:v>
                </c:pt>
                <c:pt idx="8">
                  <c:v>0.51</c:v>
                </c:pt>
                <c:pt idx="9">
                  <c:v>0.49</c:v>
                </c:pt>
                <c:pt idx="10">
                  <c:v>0.48</c:v>
                </c:pt>
                <c:pt idx="11">
                  <c:v>0.47016227370790731</c:v>
                </c:pt>
                <c:pt idx="12">
                  <c:v>0.46969631482552016</c:v>
                </c:pt>
                <c:pt idx="13">
                  <c:v>0.46969631482552016</c:v>
                </c:pt>
                <c:pt idx="14">
                  <c:v>0.46</c:v>
                </c:pt>
              </c:numCache>
            </c:numRef>
          </c:val>
          <c:smooth val="0"/>
          <c:extLst>
            <c:ext xmlns:c16="http://schemas.microsoft.com/office/drawing/2014/chart" uri="{C3380CC4-5D6E-409C-BE32-E72D297353CC}">
              <c16:uniqueId val="{0000001B-C83A-46D7-B199-F35E4483A593}"/>
            </c:ext>
          </c:extLst>
        </c:ser>
        <c:dLbls>
          <c:showLegendKey val="0"/>
          <c:showVal val="0"/>
          <c:showCatName val="0"/>
          <c:showSerName val="0"/>
          <c:showPercent val="0"/>
          <c:showBubbleSize val="0"/>
        </c:dLbls>
        <c:marker val="1"/>
        <c:smooth val="0"/>
        <c:axId val="1095489855"/>
        <c:axId val="1095673935"/>
      </c:line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valAx>
        <c:axId val="1095673935"/>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95489855"/>
        <c:crosses val="max"/>
        <c:crossBetween val="between"/>
      </c:valAx>
      <c:catAx>
        <c:axId val="1095489855"/>
        <c:scaling>
          <c:orientation val="minMax"/>
        </c:scaling>
        <c:delete val="1"/>
        <c:axPos val="b"/>
        <c:numFmt formatCode="General" sourceLinked="1"/>
        <c:majorTickMark val="out"/>
        <c:minorTickMark val="none"/>
        <c:tickLblPos val="nextTo"/>
        <c:crossAx val="1095673935"/>
        <c:crosses val="autoZero"/>
        <c:auto val="1"/>
        <c:lblAlgn val="ctr"/>
        <c:lblOffset val="100"/>
        <c:noMultiLvlLbl val="0"/>
      </c:catAx>
      <c:spPr>
        <a:noFill/>
        <a:ln>
          <a:noFill/>
        </a:ln>
        <a:effectLst/>
      </c:spPr>
    </c:plotArea>
    <c:legend>
      <c:legendPos val="b"/>
      <c:layout>
        <c:manualLayout>
          <c:xMode val="edge"/>
          <c:yMode val="edge"/>
          <c:x val="4.2723801137696409E-2"/>
          <c:y val="0.86010439060586186"/>
          <c:w val="0.92586451930238578"/>
          <c:h val="0.1398956093941380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Coal capacity added</a:t>
            </a:r>
            <a:r>
              <a:rPr lang="en-US" sz="1000" b="1" baseline="0" dirty="0">
                <a:solidFill>
                  <a:srgbClr val="575756"/>
                </a:solidFill>
                <a:latin typeface="Open Sans" panose="020B0606030504020204" pitchFamily="34" charset="0"/>
                <a:ea typeface="Open Sans" panose="020B0606030504020204" pitchFamily="34" charset="0"/>
                <a:cs typeface="Open Sans" panose="020B0606030504020204" pitchFamily="34" charset="0"/>
              </a:rPr>
              <a:t> versus retired </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(MW)</a:t>
            </a: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1.2557307950705865E-2"/>
          <c:y val="0.13340726977270723"/>
          <c:w val="0.97822162397112233"/>
          <c:h val="0.66921013130890084"/>
        </c:manualLayout>
      </c:layout>
      <c:barChart>
        <c:barDir val="col"/>
        <c:grouping val="clustered"/>
        <c:varyColors val="0"/>
        <c:ser>
          <c:idx val="0"/>
          <c:order val="0"/>
          <c:tx>
            <c:strRef>
              <c:f>Sheet1!$B$1</c:f>
              <c:strCache>
                <c:ptCount val="1"/>
                <c:pt idx="0">
                  <c:v>Capacity added</c:v>
                </c:pt>
              </c:strCache>
            </c:strRef>
          </c:tx>
          <c:spPr>
            <a:solidFill>
              <a:srgbClr val="009CD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9CD8"/>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16"/>
                <c:pt idx="0">
                  <c:v>Q1 FY20</c:v>
                </c:pt>
                <c:pt idx="1">
                  <c:v>Q2 FY20</c:v>
                </c:pt>
                <c:pt idx="2">
                  <c:v>Q3 FY20</c:v>
                </c:pt>
                <c:pt idx="3">
                  <c:v>Q4 FY20</c:v>
                </c:pt>
                <c:pt idx="4">
                  <c:v>Q1 FY21</c:v>
                </c:pt>
                <c:pt idx="5">
                  <c:v>Q2 FY21</c:v>
                </c:pt>
                <c:pt idx="6">
                  <c:v>Q3 FY21</c:v>
                </c:pt>
                <c:pt idx="7">
                  <c:v>Q4 FY21</c:v>
                </c:pt>
                <c:pt idx="8">
                  <c:v>Q1 FY22</c:v>
                </c:pt>
                <c:pt idx="9">
                  <c:v>Q2 FY22</c:v>
                </c:pt>
                <c:pt idx="10">
                  <c:v>Q3 FY22</c:v>
                </c:pt>
                <c:pt idx="11">
                  <c:v>Q4 FY22</c:v>
                </c:pt>
                <c:pt idx="12">
                  <c:v>Q1 FY23</c:v>
                </c:pt>
                <c:pt idx="13">
                  <c:v>Q2 FY23</c:v>
                </c:pt>
                <c:pt idx="14">
                  <c:v>Q3 FY23</c:v>
                </c:pt>
                <c:pt idx="15">
                  <c:v>Q4 FY23</c:v>
                </c:pt>
              </c:strCache>
            </c:strRef>
          </c:cat>
          <c:val>
            <c:numRef>
              <c:f>Sheet1!$B$2:$B$21</c:f>
              <c:numCache>
                <c:formatCode>#,##0</c:formatCode>
                <c:ptCount val="16"/>
                <c:pt idx="0">
                  <c:v>45</c:v>
                </c:pt>
                <c:pt idx="1">
                  <c:v>3300</c:v>
                </c:pt>
                <c:pt idx="2">
                  <c:v>2100</c:v>
                </c:pt>
                <c:pt idx="3">
                  <c:v>1320</c:v>
                </c:pt>
                <c:pt idx="4">
                  <c:v>270</c:v>
                </c:pt>
                <c:pt idx="5">
                  <c:v>800</c:v>
                </c:pt>
                <c:pt idx="6">
                  <c:v>369</c:v>
                </c:pt>
                <c:pt idx="7">
                  <c:v>3550</c:v>
                </c:pt>
                <c:pt idx="8">
                  <c:v>0</c:v>
                </c:pt>
                <c:pt idx="9">
                  <c:v>800</c:v>
                </c:pt>
                <c:pt idx="10">
                  <c:v>2095</c:v>
                </c:pt>
                <c:pt idx="11">
                  <c:v>1590</c:v>
                </c:pt>
                <c:pt idx="12">
                  <c:v>0</c:v>
                </c:pt>
                <c:pt idx="13">
                  <c:v>0</c:v>
                </c:pt>
                <c:pt idx="14">
                  <c:v>0</c:v>
                </c:pt>
                <c:pt idx="15">
                  <c:v>1460</c:v>
                </c:pt>
              </c:numCache>
            </c:numRef>
          </c:val>
          <c:extLst>
            <c:ext xmlns:c16="http://schemas.microsoft.com/office/drawing/2014/chart" uri="{C3380CC4-5D6E-409C-BE32-E72D297353CC}">
              <c16:uniqueId val="{00000000-A706-45A3-AD4D-12DA9EB1592D}"/>
            </c:ext>
          </c:extLst>
        </c:ser>
        <c:ser>
          <c:idx val="1"/>
          <c:order val="1"/>
          <c:tx>
            <c:strRef>
              <c:f>Sheet1!$C$1</c:f>
              <c:strCache>
                <c:ptCount val="1"/>
                <c:pt idx="0">
                  <c:v>Capacity retired</c:v>
                </c:pt>
              </c:strCache>
            </c:strRef>
          </c:tx>
          <c:spPr>
            <a:solidFill>
              <a:srgbClr val="575756"/>
            </a:solidFill>
            <a:ln>
              <a:noFill/>
            </a:ln>
            <a:effectLst/>
          </c:spPr>
          <c:invertIfNegative val="0"/>
          <c:dLbls>
            <c:dLbl>
              <c:idx val="0"/>
              <c:layout>
                <c:manualLayout>
                  <c:x val="6.2823464580509915E-3"/>
                  <c:y val="0"/>
                </c:manualLayout>
              </c:layout>
              <c:tx>
                <c:rich>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fld id="{D9CD43D3-ABE9-4DDD-B5C5-F56D6920C503}" type="VALUE">
                      <a:rPr lang="en-US">
                        <a:solidFill>
                          <a:srgbClr val="575756"/>
                        </a:solidFill>
                        <a:latin typeface="Open Sans" panose="020B0606030504020204" pitchFamily="34" charset="0"/>
                        <a:ea typeface="Open Sans" panose="020B0606030504020204" pitchFamily="34" charset="0"/>
                        <a:cs typeface="Open Sans" panose="020B0606030504020204" pitchFamily="34" charset="0"/>
                      </a:rPr>
                      <a:pPr>
                        <a:defRPr b="1">
                          <a:solidFill>
                            <a:schemeClr val="accent3"/>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706-45A3-AD4D-12DA9EB1592D}"/>
                </c:ext>
              </c:extLst>
            </c:dLbl>
            <c:dLbl>
              <c:idx val="1"/>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A706-45A3-AD4D-12DA9EB1592D}"/>
                </c:ext>
              </c:extLst>
            </c:dLbl>
            <c:dLbl>
              <c:idx val="2"/>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A706-45A3-AD4D-12DA9EB1592D}"/>
                </c:ext>
              </c:extLst>
            </c:dLbl>
            <c:dLbl>
              <c:idx val="3"/>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A706-45A3-AD4D-12DA9EB1592D}"/>
                </c:ext>
              </c:extLst>
            </c:dLbl>
            <c:dLbl>
              <c:idx val="4"/>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A706-45A3-AD4D-12DA9EB1592D}"/>
                </c:ext>
              </c:extLst>
            </c:dLbl>
            <c:dLbl>
              <c:idx val="5"/>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A706-45A3-AD4D-12DA9EB1592D}"/>
                </c:ext>
              </c:extLst>
            </c:dLbl>
            <c:dLbl>
              <c:idx val="6"/>
              <c:layout>
                <c:manualLayout>
                  <c:x val="2.5129385832203966E-2"/>
                  <c:y val="-5.9631580133574736E-3"/>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706-45A3-AD4D-12DA9EB1592D}"/>
                </c:ext>
              </c:extLst>
            </c:dLbl>
            <c:dLbl>
              <c:idx val="7"/>
              <c:layout>
                <c:manualLayout>
                  <c:x val="2.0941154860169204E-3"/>
                  <c:y val="5.9631580133573643E-3"/>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706-45A3-AD4D-12DA9EB1592D}"/>
                </c:ext>
              </c:extLst>
            </c:dLbl>
            <c:dLbl>
              <c:idx val="8"/>
              <c:layout>
                <c:manualLayout>
                  <c:x val="2.0941154860169204E-3"/>
                  <c:y val="1.7889474040072312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706-45A3-AD4D-12DA9EB1592D}"/>
                </c:ext>
              </c:extLst>
            </c:dLbl>
            <c:dLbl>
              <c:idx val="9"/>
              <c:tx>
                <c:rich>
                  <a:bodyPr/>
                  <a:lstStyle/>
                  <a:p>
                    <a:fld id="{D86E7D93-2A68-8B45-858D-8228A09E1C70}" type="VALUE">
                      <a:rPr lang="en-US">
                        <a:solidFill>
                          <a:srgbClr val="575756"/>
                        </a:solidFill>
                      </a:rPr>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A706-45A3-AD4D-12DA9EB1592D}"/>
                </c:ext>
              </c:extLst>
            </c:dLbl>
            <c:dLbl>
              <c:idx val="10"/>
              <c:layout>
                <c:manualLayout>
                  <c:x val="4.1882309720339943E-3"/>
                  <c:y val="1.7889474040072424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706-45A3-AD4D-12DA9EB1592D}"/>
                </c:ext>
              </c:extLst>
            </c:dLbl>
            <c:dLbl>
              <c:idx val="11"/>
              <c:spPr>
                <a:no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a:solidFill>
                        <a:srgbClr val="000000">
                          <a:lumMod val="65000"/>
                          <a:lumOff val="35000"/>
                        </a:srgb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C-A706-45A3-AD4D-12DA9EB1592D}"/>
                </c:ext>
              </c:extLst>
            </c:dLbl>
            <c:dLbl>
              <c:idx val="12"/>
              <c:spPr>
                <a:no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a:solidFill>
                        <a:srgbClr val="000000">
                          <a:lumMod val="65000"/>
                          <a:lumOff val="35000"/>
                        </a:srgb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D-A706-45A3-AD4D-12DA9EB1592D}"/>
                </c:ext>
              </c:extLst>
            </c:dLbl>
            <c:dLbl>
              <c:idx val="13"/>
              <c:spPr>
                <a:no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a:solidFill>
                        <a:srgbClr val="000000">
                          <a:lumMod val="65000"/>
                          <a:lumOff val="35000"/>
                        </a:srgb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E-A706-45A3-AD4D-12DA9EB1592D}"/>
                </c:ext>
              </c:extLst>
            </c:dLbl>
            <c:dLbl>
              <c:idx val="14"/>
              <c:spPr>
                <a:noFill/>
                <a:ln>
                  <a:noFill/>
                </a:ln>
                <a:effectLst/>
              </c:spPr>
              <c:txPr>
                <a:bodyPr rot="0" spcFirstLastPara="1" vertOverflow="ellipsis" vert="horz" wrap="square" lIns="38100" tIns="19050" rIns="38100" bIns="19050" anchor="ctr" anchorCtr="0">
                  <a:spAutoFit/>
                </a:bodyPr>
                <a:lstStyle/>
                <a:p>
                  <a:pPr algn="ctr" rtl="0">
                    <a:defRPr lang="en-IN"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F-A706-45A3-AD4D-12DA9EB1592D}"/>
                </c:ext>
              </c:extLst>
            </c:dLbl>
            <c:dLbl>
              <c:idx val="15"/>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0-A706-45A3-AD4D-12DA9EB1592D}"/>
                </c:ext>
              </c:extLst>
            </c:dLbl>
            <c:dLbl>
              <c:idx val="16"/>
              <c:spPr>
                <a:noFill/>
                <a:ln>
                  <a:noFill/>
                </a:ln>
                <a:effectLst/>
              </c:spPr>
              <c:txPr>
                <a:bodyPr rot="0" spcFirstLastPara="1" vertOverflow="ellipsis" vert="horz" wrap="square" lIns="38100" tIns="19050" rIns="38100" bIns="19050" anchor="ctr" anchorCtr="0">
                  <a:spAutoFit/>
                </a:bodyPr>
                <a:lstStyle/>
                <a:p>
                  <a:pPr algn="ctr" rtl="0">
                    <a:defRPr lang="en-GB" sz="800" b="1" i="0" u="none" strike="noStrike" kern="1200" baseline="0">
                      <a:solidFill>
                        <a:srgbClr val="575756"/>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1-A706-45A3-AD4D-12DA9EB1592D}"/>
                </c:ext>
              </c:extLst>
            </c:dLbl>
            <c:dLbl>
              <c:idx val="17"/>
              <c:layout>
                <c:manualLayout>
                  <c:x val="-1.5356669495901528E-16"/>
                  <c:y val="0"/>
                </c:manualLayout>
              </c:layout>
              <c:spPr>
                <a:noFill/>
                <a:ln>
                  <a:noFill/>
                </a:ln>
                <a:effectLst/>
              </c:spPr>
              <c:txPr>
                <a:bodyPr rot="0" spcFirstLastPara="1" vertOverflow="ellipsis" vert="horz" wrap="square" lIns="38100" tIns="19050" rIns="38100" bIns="19050" anchor="ctr" anchorCtr="0">
                  <a:spAutoFit/>
                </a:bodyPr>
                <a:lstStyle/>
                <a:p>
                  <a:pPr algn="ctr">
                    <a:defRPr lang="en-GB" sz="800" b="1" i="0" u="none" strike="noStrike" kern="1200" baseline="0">
                      <a:solidFill>
                        <a:srgbClr val="575756"/>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A706-45A3-AD4D-12DA9EB1592D}"/>
                </c:ext>
              </c:extLst>
            </c:dLbl>
            <c:dLbl>
              <c:idx val="18"/>
              <c:tx>
                <c:rich>
                  <a:bodyPr rot="0" spcFirstLastPara="1" vertOverflow="ellipsis" vert="horz" wrap="square" lIns="38100" tIns="19050" rIns="38100" bIns="19050" anchor="ctr" anchorCtr="0">
                    <a:spAutoFit/>
                  </a:bodyPr>
                  <a:lstStyle/>
                  <a:p>
                    <a:pPr algn="ctr" rtl="0">
                      <a:defRPr lang="en-US" sz="800" b="1" i="0" u="none" strike="noStrike" kern="1200" baseline="0" dirty="0">
                        <a:solidFill>
                          <a:srgbClr val="575756"/>
                        </a:solidFill>
                        <a:latin typeface="Calibri" panose="020F0502020204030204" pitchFamily="34" charset="0"/>
                        <a:ea typeface="+mn-ea"/>
                        <a:cs typeface="Calibri" panose="020F0502020204030204" pitchFamily="34" charset="0"/>
                      </a:defRPr>
                    </a:pPr>
                    <a:r>
                      <a:rPr lang="en-US" sz="800" b="1" i="0" u="none" strike="noStrike" kern="1200" baseline="0" dirty="0">
                        <a:solidFill>
                          <a:srgbClr val="575756"/>
                        </a:solidFill>
                        <a:latin typeface="Calibri" panose="020F0502020204030204" pitchFamily="34" charset="0"/>
                        <a:ea typeface="+mn-ea"/>
                        <a:cs typeface="Calibri" panose="020F0502020204030204" pitchFamily="34" charset="0"/>
                      </a:rPr>
                      <a:t>0</a:t>
                    </a:r>
                  </a:p>
                </c:rich>
              </c:tx>
              <c:spPr>
                <a:no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dirty="0">
                      <a:solidFill>
                        <a:srgbClr val="575756"/>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706-45A3-AD4D-12DA9EB1592D}"/>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Sheet1!$A$2:$A$21</c:f>
              <c:strCache>
                <c:ptCount val="16"/>
                <c:pt idx="0">
                  <c:v>Q1 FY20</c:v>
                </c:pt>
                <c:pt idx="1">
                  <c:v>Q2 FY20</c:v>
                </c:pt>
                <c:pt idx="2">
                  <c:v>Q3 FY20</c:v>
                </c:pt>
                <c:pt idx="3">
                  <c:v>Q4 FY20</c:v>
                </c:pt>
                <c:pt idx="4">
                  <c:v>Q1 FY21</c:v>
                </c:pt>
                <c:pt idx="5">
                  <c:v>Q2 FY21</c:v>
                </c:pt>
                <c:pt idx="6">
                  <c:v>Q3 FY21</c:v>
                </c:pt>
                <c:pt idx="7">
                  <c:v>Q4 FY21</c:v>
                </c:pt>
                <c:pt idx="8">
                  <c:v>Q1 FY22</c:v>
                </c:pt>
                <c:pt idx="9">
                  <c:v>Q2 FY22</c:v>
                </c:pt>
                <c:pt idx="10">
                  <c:v>Q3 FY22</c:v>
                </c:pt>
                <c:pt idx="11">
                  <c:v>Q4 FY22</c:v>
                </c:pt>
                <c:pt idx="12">
                  <c:v>Q1 FY23</c:v>
                </c:pt>
                <c:pt idx="13">
                  <c:v>Q2 FY23</c:v>
                </c:pt>
                <c:pt idx="14">
                  <c:v>Q3 FY23</c:v>
                </c:pt>
                <c:pt idx="15">
                  <c:v>Q4 FY23</c:v>
                </c:pt>
              </c:strCache>
            </c:strRef>
          </c:cat>
          <c:val>
            <c:numRef>
              <c:f>Sheet1!$C$2:$C$21</c:f>
              <c:numCache>
                <c:formatCode>#,##0</c:formatCode>
                <c:ptCount val="16"/>
                <c:pt idx="0">
                  <c:v>0</c:v>
                </c:pt>
                <c:pt idx="1">
                  <c:v>895</c:v>
                </c:pt>
                <c:pt idx="2">
                  <c:v>0</c:v>
                </c:pt>
                <c:pt idx="3">
                  <c:v>1230</c:v>
                </c:pt>
                <c:pt idx="4">
                  <c:v>0</c:v>
                </c:pt>
                <c:pt idx="5">
                  <c:v>250</c:v>
                </c:pt>
                <c:pt idx="6">
                  <c:v>0</c:v>
                </c:pt>
                <c:pt idx="7">
                  <c:v>380</c:v>
                </c:pt>
                <c:pt idx="8">
                  <c:v>670</c:v>
                </c:pt>
                <c:pt idx="9">
                  <c:v>210</c:v>
                </c:pt>
                <c:pt idx="10">
                  <c:v>0</c:v>
                </c:pt>
                <c:pt idx="11">
                  <c:v>700</c:v>
                </c:pt>
                <c:pt idx="12">
                  <c:v>0</c:v>
                </c:pt>
                <c:pt idx="13">
                  <c:v>0</c:v>
                </c:pt>
                <c:pt idx="14">
                  <c:v>304</c:v>
                </c:pt>
                <c:pt idx="15">
                  <c:v>0</c:v>
                </c:pt>
              </c:numCache>
            </c:numRef>
          </c:val>
          <c:extLst>
            <c:ext xmlns:c16="http://schemas.microsoft.com/office/drawing/2014/chart" uri="{C3380CC4-5D6E-409C-BE32-E72D297353CC}">
              <c16:uniqueId val="{00000014-A706-45A3-AD4D-12DA9EB1592D}"/>
            </c:ext>
          </c:extLst>
        </c:ser>
        <c:dLbls>
          <c:dLblPos val="ctr"/>
          <c:showLegendKey val="0"/>
          <c:showVal val="1"/>
          <c:showCatName val="0"/>
          <c:showSerName val="0"/>
          <c:showPercent val="0"/>
          <c:showBubbleSize val="0"/>
        </c:dLbls>
        <c:gapWidth val="73"/>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1"/>
        <c:axPos val="l"/>
        <c:numFmt formatCode="#,##0" sourceLinked="1"/>
        <c:majorTickMark val="none"/>
        <c:minorTickMark val="none"/>
        <c:tickLblPos val="nextTo"/>
        <c:crossAx val="1088633967"/>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800" b="1"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egendEntry>
        <c:idx val="1"/>
        <c:txPr>
          <a:bodyPr rot="0" spcFirstLastPara="1" vertOverflow="ellipsis" vert="horz" wrap="square" anchor="ctr" anchorCtr="1"/>
          <a:lstStyle/>
          <a:p>
            <a:pPr>
              <a:defRPr sz="800" b="1"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ayout>
        <c:manualLayout>
          <c:xMode val="edge"/>
          <c:yMode val="edge"/>
          <c:x val="1.0570171583908165E-2"/>
          <c:y val="0.91797486303082876"/>
          <c:w val="0.34098993620862539"/>
          <c:h val="8.20253514037367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Amount</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overdue by discoms to power producers (INR crore) </a:t>
            </a:r>
          </a:p>
          <a:p>
            <a:pPr algn="l">
              <a:defRPr b="1">
                <a:solidFill>
                  <a:schemeClr val="tx1"/>
                </a:solidFill>
              </a:defRPr>
            </a:pPr>
            <a:r>
              <a:rPr lang="en-US" sz="700" b="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As of March 2023</a:t>
            </a:r>
            <a:endParaRPr lang="en-US" sz="7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0"/>
          <c:y val="3.6328685051542266E-3"/>
        </c:manualLayout>
      </c:layout>
      <c:overlay val="0"/>
      <c:spPr>
        <a:noFill/>
        <a:ln>
          <a:noFill/>
        </a:ln>
        <a:effectLst/>
      </c:spPr>
      <c:txPr>
        <a:bodyPr rot="0" spcFirstLastPara="1" vertOverflow="ellipsis" vert="horz" wrap="square" anchor="ctr" anchorCtr="1"/>
        <a:lstStyle/>
        <a:p>
          <a:pPr algn="l">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2628216616502313"/>
          <c:y val="0.37778201098517317"/>
          <c:w val="0.35328039248560406"/>
          <c:h val="0.61653611111111106"/>
        </c:manualLayout>
      </c:layout>
      <c:barChart>
        <c:barDir val="bar"/>
        <c:grouping val="clustered"/>
        <c:varyColors val="0"/>
        <c:ser>
          <c:idx val="0"/>
          <c:order val="0"/>
          <c:tx>
            <c:strRef>
              <c:f>Sheet1!$B$1</c:f>
              <c:strCache>
                <c:ptCount val="1"/>
                <c:pt idx="0">
                  <c:v>Amount overdue (INR crore)</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4020202020204" charset="0"/>
                    <a:ea typeface="Open Sans" panose="020B0604020202020204" charset="0"/>
                    <a:cs typeface="Open Sans" panose="020B060402020202020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Balance Legacy Dues</c:v>
                </c:pt>
                <c:pt idx="1">
                  <c:v>Current Dues</c:v>
                </c:pt>
              </c:strCache>
            </c:strRef>
          </c:cat>
          <c:val>
            <c:numRef>
              <c:f>Sheet1!$B$2:$B$3</c:f>
              <c:numCache>
                <c:formatCode>#,##0</c:formatCode>
                <c:ptCount val="2"/>
                <c:pt idx="0">
                  <c:v>91061</c:v>
                </c:pt>
                <c:pt idx="1">
                  <c:v>28449</c:v>
                </c:pt>
              </c:numCache>
            </c:numRef>
          </c:val>
          <c:extLst>
            <c:ext xmlns:c16="http://schemas.microsoft.com/office/drawing/2014/chart" uri="{C3380CC4-5D6E-409C-BE32-E72D297353CC}">
              <c16:uniqueId val="{00000000-0FEF-4082-8BD2-46365F122895}"/>
            </c:ext>
          </c:extLst>
        </c:ser>
        <c:dLbls>
          <c:showLegendKey val="0"/>
          <c:showVal val="0"/>
          <c:showCatName val="0"/>
          <c:showSerName val="0"/>
          <c:showPercent val="0"/>
          <c:showBubbleSize val="0"/>
        </c:dLbls>
        <c:gapWidth val="89"/>
        <c:overlap val="-2"/>
        <c:axId val="169914752"/>
        <c:axId val="169916288"/>
      </c:barChart>
      <c:catAx>
        <c:axId val="16991475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0"/>
          <a:lstStyle/>
          <a:p>
            <a:pPr>
              <a:defRPr sz="55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9916288"/>
        <c:crosses val="autoZero"/>
        <c:auto val="1"/>
        <c:lblAlgn val="ctr"/>
        <c:lblOffset val="100"/>
        <c:tickLblSkip val="1"/>
        <c:noMultiLvlLbl val="1"/>
      </c:catAx>
      <c:valAx>
        <c:axId val="169916288"/>
        <c:scaling>
          <c:orientation val="minMax"/>
        </c:scaling>
        <c:delete val="1"/>
        <c:axPos val="b"/>
        <c:numFmt formatCode="#,##0" sourceLinked="1"/>
        <c:majorTickMark val="out"/>
        <c:minorTickMark val="none"/>
        <c:tickLblPos val="none"/>
        <c:crossAx val="169914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800" b="1" i="0" u="none" strike="noStrike" kern="1200" spc="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r>
              <a:rPr lang="en-US" sz="800" b="1" dirty="0">
                <a:latin typeface="Open Sans" panose="020B0604020202020204" charset="0"/>
                <a:ea typeface="Open Sans" panose="020B0604020202020204" charset="0"/>
                <a:cs typeface="Open Sans" panose="020B0604020202020204" charset="0"/>
              </a:rPr>
              <a:t>Discom payable and receivable days for RE-rich states</a:t>
            </a:r>
          </a:p>
        </c:rich>
      </c:tx>
      <c:layout>
        <c:manualLayout>
          <c:xMode val="edge"/>
          <c:yMode val="edge"/>
          <c:x val="4.7943093110533568E-3"/>
          <c:y val="1.3472472048753318E-2"/>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title>
    <c:autoTitleDeleted val="0"/>
    <c:plotArea>
      <c:layout>
        <c:manualLayout>
          <c:layoutTarget val="inner"/>
          <c:xMode val="edge"/>
          <c:yMode val="edge"/>
          <c:x val="9.3216396950830033E-2"/>
          <c:y val="0.10499563472674991"/>
          <c:w val="0.86888406070043434"/>
          <c:h val="0.78514476113487819"/>
        </c:manualLayout>
      </c:layout>
      <c:scatterChart>
        <c:scatterStyle val="lineMarker"/>
        <c:varyColors val="0"/>
        <c:ser>
          <c:idx val="0"/>
          <c:order val="0"/>
          <c:tx>
            <c:strRef>
              <c:f>Sheet1!$B$1</c:f>
              <c:strCache>
                <c:ptCount val="1"/>
                <c:pt idx="0">
                  <c:v>Y-Values</c:v>
                </c:pt>
              </c:strCache>
            </c:strRef>
          </c:tx>
          <c:spPr>
            <a:ln w="25400" cap="rnd">
              <a:noFill/>
              <a:round/>
            </a:ln>
            <a:effectLst/>
          </c:spPr>
          <c:marker>
            <c:symbol val="circle"/>
            <c:size val="5"/>
            <c:spPr>
              <a:solidFill>
                <a:schemeClr val="accent1"/>
              </a:solidFill>
              <a:ln w="9525">
                <a:solidFill>
                  <a:schemeClr val="accent1"/>
                </a:solidFill>
              </a:ln>
              <a:effectLst/>
            </c:spPr>
          </c:marker>
          <c:dLbls>
            <c:dLbl>
              <c:idx val="0"/>
              <c:tx>
                <c:rich>
                  <a:bodyPr/>
                  <a:lstStyle/>
                  <a:p>
                    <a:r>
                      <a:rPr lang="en-US" b="1" dirty="0"/>
                      <a:t>TN</a:t>
                    </a:r>
                  </a:p>
                </c:rich>
              </c:tx>
              <c:dLblPos val="l"/>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B95-40AA-BD8E-AD13A6BCCB1E}"/>
                </c:ext>
              </c:extLst>
            </c:dLbl>
            <c:dLbl>
              <c:idx val="1"/>
              <c:tx>
                <c:rich>
                  <a:bodyPr/>
                  <a:lstStyle/>
                  <a:p>
                    <a:r>
                      <a:rPr lang="en-US" b="1" dirty="0"/>
                      <a:t>AP</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B95-40AA-BD8E-AD13A6BCCB1E}"/>
                </c:ext>
              </c:extLst>
            </c:dLbl>
            <c:dLbl>
              <c:idx val="2"/>
              <c:tx>
                <c:rich>
                  <a:bodyPr/>
                  <a:lstStyle/>
                  <a:p>
                    <a:r>
                      <a:rPr lang="en-US" b="1" dirty="0"/>
                      <a:t>TS*</a:t>
                    </a:r>
                  </a:p>
                </c:rich>
              </c:tx>
              <c:dLblPos val="l"/>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B95-40AA-BD8E-AD13A6BCCB1E}"/>
                </c:ext>
              </c:extLst>
            </c:dLbl>
            <c:dLbl>
              <c:idx val="3"/>
              <c:tx>
                <c:rich>
                  <a:bodyPr/>
                  <a:lstStyle/>
                  <a:p>
                    <a:r>
                      <a:rPr lang="en-US" b="1" dirty="0"/>
                      <a:t>MH</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B95-40AA-BD8E-AD13A6BCCB1E}"/>
                </c:ext>
              </c:extLst>
            </c:dLbl>
            <c:dLbl>
              <c:idx val="4"/>
              <c:tx>
                <c:rich>
                  <a:bodyPr/>
                  <a:lstStyle/>
                  <a:p>
                    <a:r>
                      <a:rPr lang="en-US" b="1" dirty="0"/>
                      <a:t>RJ</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B95-40AA-BD8E-AD13A6BCCB1E}"/>
                </c:ext>
              </c:extLst>
            </c:dLbl>
            <c:dLbl>
              <c:idx val="5"/>
              <c:tx>
                <c:rich>
                  <a:bodyPr/>
                  <a:lstStyle/>
                  <a:p>
                    <a:r>
                      <a:rPr lang="en-US" b="1" dirty="0"/>
                      <a:t>MP</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B95-40AA-BD8E-AD13A6BCCB1E}"/>
                </c:ext>
              </c:extLst>
            </c:dLbl>
            <c:dLbl>
              <c:idx val="6"/>
              <c:tx>
                <c:rich>
                  <a:bodyPr/>
                  <a:lstStyle/>
                  <a:p>
                    <a:r>
                      <a:rPr lang="en-US" b="1" dirty="0"/>
                      <a:t>KA</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B95-40AA-BD8E-AD13A6BCCB1E}"/>
                </c:ext>
              </c:extLst>
            </c:dLbl>
            <c:dLbl>
              <c:idx val="7"/>
              <c:tx>
                <c:rich>
                  <a:bodyPr/>
                  <a:lstStyle/>
                  <a:p>
                    <a:r>
                      <a:rPr lang="en-US" b="1" dirty="0"/>
                      <a:t>UP</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B95-40AA-BD8E-AD13A6BCCB1E}"/>
                </c:ext>
              </c:extLst>
            </c:dLbl>
            <c:dLbl>
              <c:idx val="8"/>
              <c:layout>
                <c:manualLayout>
                  <c:x val="-0.10518171745678286"/>
                  <c:y val="0"/>
                </c:manualLayout>
              </c:layout>
              <c:tx>
                <c:rich>
                  <a:bodyPr/>
                  <a:lstStyle/>
                  <a:p>
                    <a:r>
                      <a:rPr lang="en-US" b="1" dirty="0"/>
                      <a:t>HR*</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B95-40AA-BD8E-AD13A6BCCB1E}"/>
                </c:ext>
              </c:extLst>
            </c:dLbl>
            <c:dLbl>
              <c:idx val="9"/>
              <c:tx>
                <c:rich>
                  <a:bodyPr/>
                  <a:lstStyle/>
                  <a:p>
                    <a:r>
                      <a:rPr lang="en-US" b="1" dirty="0"/>
                      <a:t>AS</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B95-40AA-BD8E-AD13A6BCCB1E}"/>
                </c:ext>
              </c:extLst>
            </c:dLbl>
            <c:dLbl>
              <c:idx val="10"/>
              <c:tx>
                <c:rich>
                  <a:bodyPr/>
                  <a:lstStyle/>
                  <a:p>
                    <a:r>
                      <a:rPr lang="en-US" b="1" dirty="0"/>
                      <a:t>GJ*</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B95-40AA-BD8E-AD13A6BCCB1E}"/>
                </c:ext>
              </c:extLst>
            </c:dLbl>
            <c:dLbl>
              <c:idx val="11"/>
              <c:tx>
                <c:rich>
                  <a:bodyPr/>
                  <a:lstStyle/>
                  <a:p>
                    <a:r>
                      <a:rPr lang="en-US" b="1" dirty="0"/>
                      <a:t>CG</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B95-40AA-BD8E-AD13A6BCCB1E}"/>
                </c:ext>
              </c:extLst>
            </c:dLbl>
            <c:dLbl>
              <c:idx val="12"/>
              <c:tx>
                <c:rich>
                  <a:bodyPr/>
                  <a:lstStyle/>
                  <a:p>
                    <a:r>
                      <a:rPr lang="en-US" b="1" dirty="0"/>
                      <a:t>UK</a:t>
                    </a:r>
                  </a:p>
                </c:rich>
              </c:tx>
              <c:dLblPos val="l"/>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B95-40AA-BD8E-AD13A6BCCB1E}"/>
                </c:ext>
              </c:extLst>
            </c:dLbl>
            <c:spPr>
              <a:noFill/>
              <a:ln>
                <a:noFill/>
              </a:ln>
              <a:effectLst/>
            </c:spPr>
            <c:txPr>
              <a:bodyPr rot="0" spcFirstLastPara="1" vertOverflow="clip" horzOverflow="clip" vert="horz" wrap="square" lIns="38100" tIns="19050" rIns="38100" bIns="19050" anchor="ctr" anchorCtr="1">
                <a:spAutoFit/>
              </a:bodyPr>
              <a:lstStyle/>
              <a:p>
                <a:pPr>
                  <a:defRPr sz="800" b="0" i="0" u="none" strike="noStrike" kern="1200" baseline="0">
                    <a:solidFill>
                      <a:schemeClr val="dk1">
                        <a:lumMod val="65000"/>
                        <a:lumOff val="35000"/>
                      </a:schemeClr>
                    </a:solidFill>
                    <a:latin typeface="Calibri" panose="020F0502020204030204" pitchFamily="34" charset="0"/>
                    <a:ea typeface="+mn-ea"/>
                    <a:cs typeface="Calibri" panose="020F0502020204030204" pitchFamily="34" charset="0"/>
                  </a:defRPr>
                </a:pPr>
                <a:endParaRPr lang="en-US"/>
              </a:p>
            </c:txPr>
            <c:dLblPos val="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xVal>
            <c:numRef>
              <c:f>Sheet1!$A$2:$A$17</c:f>
              <c:numCache>
                <c:formatCode>0</c:formatCode>
                <c:ptCount val="13"/>
                <c:pt idx="0">
                  <c:v>65.049532264891297</c:v>
                </c:pt>
                <c:pt idx="1">
                  <c:v>166.92589160206066</c:v>
                </c:pt>
                <c:pt idx="2">
                  <c:v>166.97926719349286</c:v>
                </c:pt>
                <c:pt idx="3">
                  <c:v>177.05763998276873</c:v>
                </c:pt>
                <c:pt idx="4">
                  <c:v>59.736997142163958</c:v>
                </c:pt>
                <c:pt idx="5">
                  <c:v>138.35065974670391</c:v>
                </c:pt>
                <c:pt idx="6">
                  <c:v>111.0341257235535</c:v>
                </c:pt>
                <c:pt idx="7">
                  <c:v>357.12744697362507</c:v>
                </c:pt>
                <c:pt idx="8">
                  <c:v>117.59374195511246</c:v>
                </c:pt>
                <c:pt idx="9">
                  <c:v>18</c:v>
                </c:pt>
                <c:pt idx="10">
                  <c:v>2.2851343247859246</c:v>
                </c:pt>
                <c:pt idx="11">
                  <c:v>139.86388717464695</c:v>
                </c:pt>
                <c:pt idx="12">
                  <c:v>153.14063715863821</c:v>
                </c:pt>
              </c:numCache>
            </c:numRef>
          </c:xVal>
          <c:yVal>
            <c:numRef>
              <c:f>Sheet1!$B$2:$B$17</c:f>
              <c:numCache>
                <c:formatCode>0</c:formatCode>
                <c:ptCount val="13"/>
                <c:pt idx="0">
                  <c:v>83.185905198272494</c:v>
                </c:pt>
                <c:pt idx="1">
                  <c:v>172.42324605812047</c:v>
                </c:pt>
                <c:pt idx="2">
                  <c:v>291.5622018709895</c:v>
                </c:pt>
                <c:pt idx="3">
                  <c:v>82.483546829522126</c:v>
                </c:pt>
                <c:pt idx="4">
                  <c:v>148.55326187204727</c:v>
                </c:pt>
                <c:pt idx="5">
                  <c:v>44.959282645883007</c:v>
                </c:pt>
                <c:pt idx="6">
                  <c:v>96.991691585915405</c:v>
                </c:pt>
                <c:pt idx="7">
                  <c:v>131.40387350630849</c:v>
                </c:pt>
                <c:pt idx="8">
                  <c:v>55.349392732416113</c:v>
                </c:pt>
                <c:pt idx="9">
                  <c:v>30.904462448813405</c:v>
                </c:pt>
                <c:pt idx="10">
                  <c:v>1.04543294619005</c:v>
                </c:pt>
                <c:pt idx="11">
                  <c:v>125.34049871352678</c:v>
                </c:pt>
                <c:pt idx="12">
                  <c:v>26.142650903987576</c:v>
                </c:pt>
              </c:numCache>
            </c:numRef>
          </c:yVal>
          <c:smooth val="0"/>
          <c:extLst>
            <c:ext xmlns:c16="http://schemas.microsoft.com/office/drawing/2014/chart" uri="{C3380CC4-5D6E-409C-BE32-E72D297353CC}">
              <c16:uniqueId val="{0000000D-DB95-40AA-BD8E-AD13A6BCCB1E}"/>
            </c:ext>
          </c:extLst>
        </c:ser>
        <c:dLbls>
          <c:dLblPos val="r"/>
          <c:showLegendKey val="0"/>
          <c:showVal val="1"/>
          <c:showCatName val="0"/>
          <c:showSerName val="0"/>
          <c:showPercent val="0"/>
          <c:showBubbleSize val="0"/>
        </c:dLbls>
        <c:axId val="168859904"/>
        <c:axId val="169353600"/>
      </c:scatterChart>
      <c:valAx>
        <c:axId val="1688599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r>
                  <a:rPr lang="en-US" sz="600" dirty="0">
                    <a:latin typeface="Open Sans" panose="020B0604020202020204" charset="0"/>
                    <a:ea typeface="Open Sans" panose="020B0604020202020204" charset="0"/>
                    <a:cs typeface="Open Sans" panose="020B0604020202020204" charset="0"/>
                  </a:rPr>
                  <a:t>Power sale receivable days</a:t>
                </a:r>
              </a:p>
            </c:rich>
          </c:tx>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rtl="0">
              <a:defRPr lang="en-IN" sz="600" b="0" i="0" u="none" strike="noStrike" kern="1200" baseline="0">
                <a:solidFill>
                  <a:srgbClr val="000000">
                    <a:lumMod val="65000"/>
                    <a:lumOff val="35000"/>
                  </a:srgbClr>
                </a:solidFill>
                <a:latin typeface="Open Sans" panose="020B0604020202020204" charset="0"/>
                <a:ea typeface="Open Sans" panose="020B0604020202020204" charset="0"/>
                <a:cs typeface="Open Sans" panose="020B0604020202020204" charset="0"/>
              </a:defRPr>
            </a:pPr>
            <a:endParaRPr lang="en-US"/>
          </a:p>
        </c:txPr>
        <c:crossAx val="169353600"/>
        <c:crosses val="autoZero"/>
        <c:crossBetween val="midCat"/>
      </c:valAx>
      <c:valAx>
        <c:axId val="169353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lang="en-US" sz="600" b="0" i="0" u="none" strike="noStrike" kern="1200" baseline="0">
                    <a:solidFill>
                      <a:srgbClr val="000000">
                        <a:lumMod val="65000"/>
                        <a:lumOff val="35000"/>
                      </a:srgbClr>
                    </a:solidFill>
                    <a:latin typeface="Open Sans" panose="020B0604020202020204" charset="0"/>
                    <a:ea typeface="Open Sans" panose="020B0604020202020204" charset="0"/>
                    <a:cs typeface="Open Sans" panose="020B0604020202020204" charset="0"/>
                  </a:defRPr>
                </a:pPr>
                <a:r>
                  <a:rPr lang="en-US" sz="600" b="0" i="0" u="none" strike="noStrike" kern="1200" baseline="0" dirty="0">
                    <a:solidFill>
                      <a:srgbClr val="000000">
                        <a:lumMod val="65000"/>
                        <a:lumOff val="35000"/>
                      </a:srgbClr>
                    </a:solidFill>
                    <a:latin typeface="Open Sans" panose="020B0604020202020204" charset="0"/>
                    <a:ea typeface="Open Sans" panose="020B0604020202020204" charset="0"/>
                    <a:cs typeface="Open Sans" panose="020B0604020202020204" charset="0"/>
                  </a:rPr>
                  <a:t>Power purchase payable days</a:t>
                </a:r>
              </a:p>
            </c:rich>
          </c:tx>
          <c:overlay val="0"/>
          <c:spPr>
            <a:noFill/>
            <a:ln>
              <a:noFill/>
            </a:ln>
            <a:effectLst/>
          </c:spPr>
          <c:txPr>
            <a:bodyPr rot="-5400000" spcFirstLastPara="1" vertOverflow="ellipsis" vert="horz" wrap="square" anchor="ctr" anchorCtr="1"/>
            <a:lstStyle/>
            <a:p>
              <a:pPr algn="ctr" rtl="0">
                <a:defRPr lang="en-US" sz="600" b="0" i="0" u="none" strike="noStrike" kern="1200" baseline="0">
                  <a:solidFill>
                    <a:srgbClr val="000000">
                      <a:lumMod val="65000"/>
                      <a:lumOff val="35000"/>
                    </a:srgbClr>
                  </a:solidFill>
                  <a:latin typeface="Open Sans" panose="020B0604020202020204" charset="0"/>
                  <a:ea typeface="Open Sans" panose="020B0604020202020204" charset="0"/>
                  <a:cs typeface="Open Sans" panose="020B060402020202020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rtl="0">
              <a:defRPr lang="en-IN" sz="600" b="0" i="0" u="none" strike="noStrike" kern="1200" baseline="0">
                <a:solidFill>
                  <a:srgbClr val="000000">
                    <a:lumMod val="65000"/>
                    <a:lumOff val="35000"/>
                  </a:srgbClr>
                </a:solidFill>
                <a:latin typeface="Open Sans" panose="020B0604020202020204" charset="0"/>
                <a:ea typeface="Open Sans" panose="020B0604020202020204" charset="0"/>
                <a:cs typeface="Open Sans" panose="020B0604020202020204" charset="0"/>
              </a:defRPr>
            </a:pPr>
            <a:endParaRPr lang="en-US"/>
          </a:p>
        </c:txPr>
        <c:crossAx val="168859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Overall AT&amp;C losses</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endPar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0"/>
          <c:y val="3.6328685051542266E-3"/>
        </c:manualLayout>
      </c:layout>
      <c:overlay val="0"/>
      <c:spPr>
        <a:noFill/>
        <a:ln>
          <a:noFill/>
        </a:ln>
        <a:effectLst/>
      </c:spPr>
      <c:txPr>
        <a:bodyPr rot="0" spcFirstLastPara="1" vertOverflow="ellipsis" vert="horz" wrap="square" anchor="ctr" anchorCtr="1"/>
        <a:lstStyle/>
        <a:p>
          <a:pPr algn="l">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6.4546608550618027E-3"/>
          <c:y val="0.22281128776195691"/>
          <c:w val="0.7714634316677691"/>
          <c:h val="0.60779658520908741"/>
        </c:manualLayout>
      </c:layout>
      <c:lineChart>
        <c:grouping val="standard"/>
        <c:varyColors val="0"/>
        <c:ser>
          <c:idx val="0"/>
          <c:order val="0"/>
          <c:tx>
            <c:strRef>
              <c:f>Sheet1!$B$1</c:f>
              <c:strCache>
                <c:ptCount val="1"/>
                <c:pt idx="0">
                  <c:v>Overall AT&amp;C losse</c:v>
                </c:pt>
              </c:strCache>
            </c:strRef>
          </c:tx>
          <c:spPr>
            <a:ln w="28575" cap="rnd">
              <a:solidFill>
                <a:srgbClr val="9DD9F1"/>
              </a:solidFill>
              <a:round/>
            </a:ln>
            <a:effectLst/>
          </c:spPr>
          <c:marker>
            <c:symbol val="circle"/>
            <c:size val="5"/>
            <c:spPr>
              <a:solidFill>
                <a:srgbClr val="9DD9F1"/>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4020202020204" charset="0"/>
                    <a:ea typeface="Open Sans" panose="020B0604020202020204" charset="0"/>
                    <a:cs typeface="Open Sans" panose="020B060402020202020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2019-20</c:v>
                </c:pt>
                <c:pt idx="1">
                  <c:v>2020-21</c:v>
                </c:pt>
                <c:pt idx="2">
                  <c:v>2021-22</c:v>
                </c:pt>
              </c:strCache>
            </c:strRef>
          </c:cat>
          <c:val>
            <c:numRef>
              <c:f>Sheet1!$B$2:$B$4</c:f>
              <c:numCache>
                <c:formatCode>0.0%</c:formatCode>
                <c:ptCount val="3"/>
                <c:pt idx="0">
                  <c:v>0.19900000000000001</c:v>
                </c:pt>
                <c:pt idx="1">
                  <c:v>0.215</c:v>
                </c:pt>
                <c:pt idx="2">
                  <c:v>0.16500000000000001</c:v>
                </c:pt>
              </c:numCache>
            </c:numRef>
          </c:val>
          <c:smooth val="0"/>
          <c:extLst>
            <c:ext xmlns:c16="http://schemas.microsoft.com/office/drawing/2014/chart" uri="{C3380CC4-5D6E-409C-BE32-E72D297353CC}">
              <c16:uniqueId val="{00000000-372F-42BA-B5E5-AF80F7CA085D}"/>
            </c:ext>
          </c:extLst>
        </c:ser>
        <c:dLbls>
          <c:showLegendKey val="0"/>
          <c:showVal val="0"/>
          <c:showCatName val="0"/>
          <c:showSerName val="0"/>
          <c:showPercent val="0"/>
          <c:showBubbleSize val="0"/>
        </c:dLbls>
        <c:marker val="1"/>
        <c:smooth val="0"/>
        <c:axId val="169914752"/>
        <c:axId val="169916288"/>
      </c:lineChart>
      <c:catAx>
        <c:axId val="1699147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9916288"/>
        <c:crosses val="autoZero"/>
        <c:auto val="1"/>
        <c:lblAlgn val="ctr"/>
        <c:lblOffset val="100"/>
        <c:noMultiLvlLbl val="0"/>
      </c:catAx>
      <c:valAx>
        <c:axId val="169916288"/>
        <c:scaling>
          <c:orientation val="minMax"/>
        </c:scaling>
        <c:delete val="1"/>
        <c:axPos val="l"/>
        <c:numFmt formatCode="0.0%" sourceLinked="1"/>
        <c:majorTickMark val="out"/>
        <c:minorTickMark val="none"/>
        <c:tickLblPos val="nextTo"/>
        <c:crossAx val="169914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Green day ahead market</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snapshot </a:t>
            </a:r>
            <a:r>
              <a:rPr lang="en-US" sz="8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(IEX)</a:t>
            </a:r>
            <a:endParaRPr lang="en-US" sz="8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1.0268654300441538E-3"/>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7.9761462546470235E-2"/>
          <c:y val="0.13407378539880491"/>
          <c:w val="0.83554410003968715"/>
          <c:h val="0.57850709522572341"/>
        </c:manualLayout>
      </c:layout>
      <c:barChart>
        <c:barDir val="col"/>
        <c:grouping val="clustered"/>
        <c:varyColors val="0"/>
        <c:ser>
          <c:idx val="0"/>
          <c:order val="0"/>
          <c:tx>
            <c:strRef>
              <c:f>Sheet1!$B$1</c:f>
              <c:strCache>
                <c:ptCount val="1"/>
                <c:pt idx="0">
                  <c:v>Volume (FY22), million units</c:v>
                </c:pt>
              </c:strCache>
            </c:strRef>
          </c:tx>
          <c:spPr>
            <a:solidFill>
              <a:srgbClr val="C3E5F5"/>
            </a:solidFill>
            <a:ln>
              <a:noFill/>
            </a:ln>
            <a:effectLst/>
          </c:spPr>
          <c:invertIfNegative val="0"/>
          <c:dLbls>
            <c:dLbl>
              <c:idx val="2"/>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37C-4185-A5C9-F9A357FA8B1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Sheet1!$B$2:$B$5</c:f>
              <c:numCache>
                <c:formatCode>General</c:formatCode>
                <c:ptCount val="4"/>
                <c:pt idx="2" formatCode="0">
                  <c:v>331.26</c:v>
                </c:pt>
                <c:pt idx="3">
                  <c:v>594</c:v>
                </c:pt>
              </c:numCache>
            </c:numRef>
          </c:val>
          <c:extLst>
            <c:ext xmlns:c16="http://schemas.microsoft.com/office/drawing/2014/chart" uri="{C3380CC4-5D6E-409C-BE32-E72D297353CC}">
              <c16:uniqueId val="{00000003-B544-B74A-9B61-942370CD37F2}"/>
            </c:ext>
          </c:extLst>
        </c:ser>
        <c:ser>
          <c:idx val="1"/>
          <c:order val="1"/>
          <c:tx>
            <c:strRef>
              <c:f>Sheet1!$C$1</c:f>
              <c:strCache>
                <c:ptCount val="1"/>
                <c:pt idx="0">
                  <c:v>Volume (FY23, million units</c:v>
                </c:pt>
              </c:strCache>
            </c:strRef>
          </c:tx>
          <c:spPr>
            <a:solidFill>
              <a:srgbClr val="009CD8"/>
            </a:solidFill>
            <a:ln>
              <a:noFill/>
            </a:ln>
            <a:effectLst/>
          </c:spPr>
          <c:invertIfNegative val="0"/>
          <c:dLbls>
            <c:dLbl>
              <c:idx val="1"/>
              <c:layout>
                <c:manualLayout>
                  <c:x val="2.9723564166287381E-2"/>
                  <c:y val="0.4207672988655060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9.1039030817886168E-2"/>
                      <c:h val="8.7792129062588917E-2"/>
                    </c:manualLayout>
                  </c15:layout>
                </c:ext>
                <c:ext xmlns:c16="http://schemas.microsoft.com/office/drawing/2014/chart" uri="{C3380CC4-5D6E-409C-BE32-E72D297353CC}">
                  <c16:uniqueId val="{00000000-AC7D-4538-BDCA-CC05CC2FE40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Sheet1!$C$2:$C$5</c:f>
              <c:numCache>
                <c:formatCode>0</c:formatCode>
                <c:ptCount val="4"/>
                <c:pt idx="0">
                  <c:v>1070</c:v>
                </c:pt>
                <c:pt idx="1">
                  <c:v>1091</c:v>
                </c:pt>
                <c:pt idx="2">
                  <c:v>822</c:v>
                </c:pt>
                <c:pt idx="3">
                  <c:v>831</c:v>
                </c:pt>
              </c:numCache>
            </c:numRef>
          </c:val>
          <c:extLst>
            <c:ext xmlns:c16="http://schemas.microsoft.com/office/drawing/2014/chart" uri="{C3380CC4-5D6E-409C-BE32-E72D297353CC}">
              <c16:uniqueId val="{00000007-B544-B74A-9B61-942370CD37F2}"/>
            </c:ext>
          </c:extLst>
        </c:ser>
        <c:dLbls>
          <c:dLblPos val="outEnd"/>
          <c:showLegendKey val="0"/>
          <c:showVal val="1"/>
          <c:showCatName val="0"/>
          <c:showSerName val="0"/>
          <c:showPercent val="0"/>
          <c:showBubbleSize val="0"/>
        </c:dLbls>
        <c:gapWidth val="150"/>
        <c:axId val="173970032"/>
        <c:axId val="321977168"/>
      </c:barChart>
      <c:lineChart>
        <c:grouping val="standard"/>
        <c:varyColors val="0"/>
        <c:ser>
          <c:idx val="2"/>
          <c:order val="2"/>
          <c:tx>
            <c:strRef>
              <c:f>Sheet1!$D$1</c:f>
              <c:strCache>
                <c:ptCount val="1"/>
                <c:pt idx="0">
                  <c:v>Price (FY22), INR/kWh</c:v>
                </c:pt>
              </c:strCache>
            </c:strRef>
          </c:tx>
          <c:spPr>
            <a:ln w="28575" cap="rnd">
              <a:solidFill>
                <a:srgbClr val="9D9D9C"/>
              </a:solidFill>
              <a:round/>
            </a:ln>
            <a:effectLst/>
          </c:spPr>
          <c:marker>
            <c:symbol val="none"/>
          </c:marker>
          <c:dLbls>
            <c:dLbl>
              <c:idx val="0"/>
              <c:layout>
                <c:manualLayout>
                  <c:x val="-0.10803462377289995"/>
                  <c:y val="4.78244194534140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7C-4401-8E86-6FFC205E4D64}"/>
                </c:ext>
              </c:extLst>
            </c:dLbl>
            <c:dLbl>
              <c:idx val="1"/>
              <c:layout>
                <c:manualLayout>
                  <c:x val="-6.1326165797305432E-2"/>
                  <c:y val="7.13926932165435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57C-4401-8E86-6FFC205E4D64}"/>
                </c:ext>
              </c:extLst>
            </c:dLbl>
            <c:spPr>
              <a:noFill/>
              <a:ln>
                <a:noFill/>
              </a:ln>
              <a:effectLst/>
            </c:spPr>
            <c:txPr>
              <a:bodyPr rot="0" spcFirstLastPara="1" vertOverflow="ellipsis" vert="horz" wrap="square" lIns="38100" tIns="19050" rIns="38100" bIns="19050" anchor="ctr" anchorCtr="0">
                <a:spAutoFit/>
              </a:bodyPr>
              <a:lstStyle/>
              <a:p>
                <a:pPr algn="ctr">
                  <a:defRPr lang="en-GB"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Q1</c:v>
                </c:pt>
                <c:pt idx="1">
                  <c:v>Q2</c:v>
                </c:pt>
                <c:pt idx="2">
                  <c:v>Q3</c:v>
                </c:pt>
                <c:pt idx="3">
                  <c:v>Q4</c:v>
                </c:pt>
              </c:strCache>
            </c:strRef>
          </c:cat>
          <c:val>
            <c:numRef>
              <c:f>Sheet1!$D$2:$D$5</c:f>
              <c:numCache>
                <c:formatCode>General</c:formatCode>
                <c:ptCount val="4"/>
                <c:pt idx="2" formatCode="0.00">
                  <c:v>3.9013499969812235</c:v>
                </c:pt>
                <c:pt idx="3" formatCode="0.00">
                  <c:v>5.2459595959595964</c:v>
                </c:pt>
              </c:numCache>
            </c:numRef>
          </c:val>
          <c:smooth val="0"/>
          <c:extLst>
            <c:ext xmlns:c16="http://schemas.microsoft.com/office/drawing/2014/chart" uri="{C3380CC4-5D6E-409C-BE32-E72D297353CC}">
              <c16:uniqueId val="{00000000-DC6D-4AC8-9711-8004607D08C7}"/>
            </c:ext>
          </c:extLst>
        </c:ser>
        <c:ser>
          <c:idx val="3"/>
          <c:order val="3"/>
          <c:tx>
            <c:strRef>
              <c:f>Sheet1!$E$1</c:f>
              <c:strCache>
                <c:ptCount val="1"/>
                <c:pt idx="0">
                  <c:v>Price (FY23), INR/kWh</c:v>
                </c:pt>
              </c:strCache>
            </c:strRef>
          </c:tx>
          <c:spPr>
            <a:ln w="28575" cap="rnd">
              <a:solidFill>
                <a:srgbClr val="666666"/>
              </a:solidFill>
              <a:round/>
            </a:ln>
            <a:effectLst/>
          </c:spPr>
          <c:marker>
            <c:symbol val="none"/>
          </c:marker>
          <c:dLbls>
            <c:spPr>
              <a:noFill/>
              <a:ln>
                <a:noFill/>
              </a:ln>
              <a:effectLst/>
            </c:spPr>
            <c:txPr>
              <a:bodyPr rot="0" spcFirstLastPara="1" vertOverflow="ellipsis" vert="horz" wrap="square" lIns="38100" tIns="19050" rIns="38100" bIns="19050" anchor="ctr" anchorCtr="0">
                <a:spAutoFit/>
              </a:bodyPr>
              <a:lstStyle/>
              <a:p>
                <a:pPr algn="ctr">
                  <a:defRPr lang="en-GB"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Sheet1!$E$2:$E$5</c:f>
              <c:numCache>
                <c:formatCode>0.00</c:formatCode>
                <c:ptCount val="4"/>
                <c:pt idx="0">
                  <c:v>6.5993084112149534</c:v>
                </c:pt>
                <c:pt idx="1">
                  <c:v>5.0323189734188816</c:v>
                </c:pt>
                <c:pt idx="2">
                  <c:v>4.4792944038929443</c:v>
                </c:pt>
                <c:pt idx="3">
                  <c:v>6.1398315282791822</c:v>
                </c:pt>
              </c:numCache>
            </c:numRef>
          </c:val>
          <c:smooth val="0"/>
          <c:extLst>
            <c:ext xmlns:c16="http://schemas.microsoft.com/office/drawing/2014/chart" uri="{C3380CC4-5D6E-409C-BE32-E72D297353CC}">
              <c16:uniqueId val="{00000001-DC6D-4AC8-9711-8004607D08C7}"/>
            </c:ext>
          </c:extLst>
        </c:ser>
        <c:dLbls>
          <c:showLegendKey val="0"/>
          <c:showVal val="1"/>
          <c:showCatName val="0"/>
          <c:showSerName val="0"/>
          <c:showPercent val="0"/>
          <c:showBubbleSize val="0"/>
        </c:dLbls>
        <c:marker val="1"/>
        <c:smooth val="0"/>
        <c:axId val="615246656"/>
        <c:axId val="548116224"/>
      </c:line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max val="1500"/>
          <c:min val="0"/>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3970032"/>
        <c:crosses val="autoZero"/>
        <c:crossBetween val="between"/>
        <c:majorUnit val="500"/>
      </c:valAx>
      <c:valAx>
        <c:axId val="548116224"/>
        <c:scaling>
          <c:orientation val="minMax"/>
        </c:scaling>
        <c:delete val="0"/>
        <c:axPos val="r"/>
        <c:numFmt formatCode="#,##0.00" sourceLinked="0"/>
        <c:majorTickMark val="out"/>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crossAx val="615246656"/>
        <c:crosses val="max"/>
        <c:crossBetween val="between"/>
      </c:valAx>
      <c:catAx>
        <c:axId val="615246656"/>
        <c:scaling>
          <c:orientation val="minMax"/>
        </c:scaling>
        <c:delete val="1"/>
        <c:axPos val="b"/>
        <c:numFmt formatCode="General" sourceLinked="1"/>
        <c:majorTickMark val="out"/>
        <c:minorTickMark val="none"/>
        <c:tickLblPos val="nextTo"/>
        <c:crossAx val="548116224"/>
        <c:crosses val="autoZero"/>
        <c:auto val="1"/>
        <c:lblAlgn val="ctr"/>
        <c:lblOffset val="100"/>
        <c:noMultiLvlLbl val="0"/>
      </c:catAx>
      <c:spPr>
        <a:noFill/>
        <a:ln>
          <a:noFill/>
        </a:ln>
        <a:effectLst/>
      </c:spPr>
    </c:plotArea>
    <c:legend>
      <c:legendPos val="b"/>
      <c:legendEntry>
        <c:idx val="1"/>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ayout>
        <c:manualLayout>
          <c:xMode val="edge"/>
          <c:yMode val="edge"/>
          <c:x val="0"/>
          <c:y val="0.85036496801890415"/>
          <c:w val="1"/>
          <c:h val="0.13392284947234284"/>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0.17822</cdr:x>
      <cdr:y>0.18639</cdr:y>
    </cdr:from>
    <cdr:to>
      <cdr:x>0.21465</cdr:x>
      <cdr:y>0.23117</cdr:y>
    </cdr:to>
    <cdr:sp macro="" textlink="">
      <cdr:nvSpPr>
        <cdr:cNvPr id="4" name="Oval 3">
          <a:extLst xmlns:a="http://schemas.openxmlformats.org/drawingml/2006/main">
            <a:ext uri="{FF2B5EF4-FFF2-40B4-BE49-F238E27FC236}">
              <a16:creationId xmlns:a16="http://schemas.microsoft.com/office/drawing/2014/main" id="{EDB1BB6C-5FB5-A84B-9D73-2A671E9D0455}"/>
            </a:ext>
          </a:extLst>
        </cdr:cNvPr>
        <cdr:cNvSpPr/>
      </cdr:nvSpPr>
      <cdr:spPr>
        <a:xfrm xmlns:a="http://schemas.openxmlformats.org/drawingml/2006/main">
          <a:off x="1087211" y="560724"/>
          <a:ext cx="222233" cy="134680"/>
        </a:xfrm>
        <a:prstGeom xmlns:a="http://schemas.openxmlformats.org/drawingml/2006/main" prst="ellipse">
          <a:avLst/>
        </a:prstGeom>
        <a:noFill xmlns:a="http://schemas.openxmlformats.org/drawingml/2006/main"/>
        <a:ln xmlns:a="http://schemas.openxmlformats.org/drawingml/2006/main" w="28575">
          <a:solidFill>
            <a:srgbClr val="575756"/>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0.20591</cdr:x>
      <cdr:y>0.16727</cdr:y>
    </cdr:from>
    <cdr:to>
      <cdr:x>0.34885</cdr:x>
      <cdr:y>0.19478</cdr:y>
    </cdr:to>
    <cdr:cxnSp macro="">
      <cdr:nvCxnSpPr>
        <cdr:cNvPr id="6" name="Straight Arrow Connector 5">
          <a:extLst xmlns:a="http://schemas.openxmlformats.org/drawingml/2006/main">
            <a:ext uri="{FF2B5EF4-FFF2-40B4-BE49-F238E27FC236}">
              <a16:creationId xmlns:a16="http://schemas.microsoft.com/office/drawing/2014/main" id="{574626EF-B015-474E-986C-C4D5D0DAB4CE}"/>
            </a:ext>
          </a:extLst>
        </cdr:cNvPr>
        <cdr:cNvCxnSpPr/>
      </cdr:nvCxnSpPr>
      <cdr:spPr>
        <a:xfrm xmlns:a="http://schemas.openxmlformats.org/drawingml/2006/main" flipH="1">
          <a:off x="1256087" y="503184"/>
          <a:ext cx="871984" cy="82756"/>
        </a:xfrm>
        <a:prstGeom xmlns:a="http://schemas.openxmlformats.org/drawingml/2006/main" prst="straightConnector1">
          <a:avLst/>
        </a:prstGeom>
        <a:ln xmlns:a="http://schemas.openxmlformats.org/drawingml/2006/main" w="19050">
          <a:solidFill>
            <a:srgbClr val="575756"/>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0.34824</cdr:x>
      <cdr:y>0.09815</cdr:y>
    </cdr:from>
    <cdr:to>
      <cdr:x>0.57358</cdr:x>
      <cdr:y>0.2353</cdr:y>
    </cdr:to>
    <cdr:sp macro="" textlink="">
      <cdr:nvSpPr>
        <cdr:cNvPr id="12" name="TextBox 11">
          <a:extLst xmlns:a="http://schemas.openxmlformats.org/drawingml/2006/main">
            <a:ext uri="{FF2B5EF4-FFF2-40B4-BE49-F238E27FC236}">
              <a16:creationId xmlns:a16="http://schemas.microsoft.com/office/drawing/2014/main" id="{19FF6438-24D9-4D48-A77B-867BB707EB73}"/>
            </a:ext>
          </a:extLst>
        </cdr:cNvPr>
        <cdr:cNvSpPr txBox="1"/>
      </cdr:nvSpPr>
      <cdr:spPr>
        <a:xfrm xmlns:a="http://schemas.openxmlformats.org/drawingml/2006/main">
          <a:off x="2124350" y="295261"/>
          <a:ext cx="1374631" cy="412582"/>
        </a:xfrm>
        <a:prstGeom xmlns:a="http://schemas.openxmlformats.org/drawingml/2006/main" prst="rect">
          <a:avLst/>
        </a:prstGeom>
        <a:solidFill xmlns:a="http://schemas.openxmlformats.org/drawingml/2006/main">
          <a:srgbClr val="F49A70"/>
        </a:solidFill>
        <a:ln xmlns:a="http://schemas.openxmlformats.org/drawingml/2006/main">
          <a:solidFill>
            <a:schemeClr val="bg1">
              <a:lumMod val="65000"/>
            </a:schemeClr>
          </a:solidFill>
        </a:ln>
      </cdr:spPr>
      <cdr:txBody>
        <a:bodyPr xmlns:a="http://schemas.openxmlformats.org/drawingml/2006/main" vertOverflow="clip" wrap="square" rtlCol="0"/>
        <a:lstStyle xmlns:a="http://schemas.openxmlformats.org/drawingml/2006/main"/>
        <a:p xmlns:a="http://schemas.openxmlformats.org/drawingml/2006/main">
          <a:pPr algn="ctr">
            <a:spcAft>
              <a:spcPts val="3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Highest RE share</a:t>
          </a:r>
        </a:p>
        <a:p xmlns:a="http://schemas.openxmlformats.org/drawingml/2006/main">
          <a:pPr algn="ct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21.3% on 22 May 2022</a:t>
          </a:r>
        </a:p>
      </cdr:txBody>
    </cdr:sp>
  </cdr:relSizeAnchor>
  <cdr:relSizeAnchor xmlns:cdr="http://schemas.openxmlformats.org/drawingml/2006/chartDrawing">
    <cdr:from>
      <cdr:x>0.40847</cdr:x>
      <cdr:y>0.54081</cdr:y>
    </cdr:from>
    <cdr:to>
      <cdr:x>0.4449</cdr:x>
      <cdr:y>0.58892</cdr:y>
    </cdr:to>
    <cdr:sp macro="" textlink="">
      <cdr:nvSpPr>
        <cdr:cNvPr id="15" name="Oval 14">
          <a:extLst xmlns:a="http://schemas.openxmlformats.org/drawingml/2006/main">
            <a:ext uri="{FF2B5EF4-FFF2-40B4-BE49-F238E27FC236}">
              <a16:creationId xmlns:a16="http://schemas.microsoft.com/office/drawing/2014/main" id="{A84F4E2D-A4D4-F541-9908-75FCABD6EF71}"/>
            </a:ext>
          </a:extLst>
        </cdr:cNvPr>
        <cdr:cNvSpPr/>
      </cdr:nvSpPr>
      <cdr:spPr>
        <a:xfrm xmlns:a="http://schemas.openxmlformats.org/drawingml/2006/main">
          <a:off x="2491761" y="1626910"/>
          <a:ext cx="222233" cy="144727"/>
        </a:xfrm>
        <a:prstGeom xmlns:a="http://schemas.openxmlformats.org/drawingml/2006/main" prst="ellipse">
          <a:avLst/>
        </a:prstGeom>
        <a:noFill xmlns:a="http://schemas.openxmlformats.org/drawingml/2006/main"/>
        <a:ln xmlns:a="http://schemas.openxmlformats.org/drawingml/2006/main" w="28575">
          <a:solidFill>
            <a:srgbClr val="575756"/>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0.60295</cdr:x>
      <cdr:y>0.55131</cdr:y>
    </cdr:from>
    <cdr:to>
      <cdr:x>0.85516</cdr:x>
      <cdr:y>0.67911</cdr:y>
    </cdr:to>
    <cdr:sp macro="" textlink="">
      <cdr:nvSpPr>
        <cdr:cNvPr id="16" name="TextBox 1">
          <a:extLst xmlns:a="http://schemas.openxmlformats.org/drawingml/2006/main">
            <a:ext uri="{FF2B5EF4-FFF2-40B4-BE49-F238E27FC236}">
              <a16:creationId xmlns:a16="http://schemas.microsoft.com/office/drawing/2014/main" id="{A14855E3-5E25-E841-AA50-A626A863F539}"/>
            </a:ext>
          </a:extLst>
        </cdr:cNvPr>
        <cdr:cNvSpPr txBox="1"/>
      </cdr:nvSpPr>
      <cdr:spPr>
        <a:xfrm xmlns:a="http://schemas.openxmlformats.org/drawingml/2006/main">
          <a:off x="3678173" y="1658476"/>
          <a:ext cx="1538545" cy="384455"/>
        </a:xfrm>
        <a:prstGeom xmlns:a="http://schemas.openxmlformats.org/drawingml/2006/main" prst="rect">
          <a:avLst/>
        </a:prstGeom>
        <a:solidFill xmlns:a="http://schemas.openxmlformats.org/drawingml/2006/main">
          <a:srgbClr val="F49A70"/>
        </a:solidFill>
        <a:ln xmlns:a="http://schemas.openxmlformats.org/drawingml/2006/main">
          <a:solidFill>
            <a:schemeClr val="bg1">
              <a:lumMod val="65000"/>
            </a:schemeClr>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Lowest RE share</a:t>
          </a:r>
        </a:p>
        <a:p xmlns:a="http://schemas.openxmlformats.org/drawingml/2006/main">
          <a:pPr algn="ctr">
            <a:spcAft>
              <a:spcPts val="6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7.5% on 30 August 2022</a:t>
          </a:r>
        </a:p>
      </cdr:txBody>
    </cdr:sp>
  </cdr:relSizeAnchor>
  <cdr:relSizeAnchor xmlns:cdr="http://schemas.openxmlformats.org/drawingml/2006/chartDrawing">
    <cdr:from>
      <cdr:x>0.43835</cdr:x>
      <cdr:y>0.56776</cdr:y>
    </cdr:from>
    <cdr:to>
      <cdr:x>0.60295</cdr:x>
      <cdr:y>0.61125</cdr:y>
    </cdr:to>
    <cdr:cxnSp macro="">
      <cdr:nvCxnSpPr>
        <cdr:cNvPr id="19" name="Straight Arrow Connector 18">
          <a:extLst xmlns:a="http://schemas.openxmlformats.org/drawingml/2006/main">
            <a:ext uri="{FF2B5EF4-FFF2-40B4-BE49-F238E27FC236}">
              <a16:creationId xmlns:a16="http://schemas.microsoft.com/office/drawing/2014/main" id="{7CF545FF-D549-DA4E-B1D3-631E72D47F93}"/>
            </a:ext>
          </a:extLst>
        </cdr:cNvPr>
        <cdr:cNvCxnSpPr/>
      </cdr:nvCxnSpPr>
      <cdr:spPr>
        <a:xfrm xmlns:a="http://schemas.openxmlformats.org/drawingml/2006/main" flipH="1" flipV="1">
          <a:off x="2674047" y="1707968"/>
          <a:ext cx="1004126" cy="130841"/>
        </a:xfrm>
        <a:prstGeom xmlns:a="http://schemas.openxmlformats.org/drawingml/2006/main" prst="straightConnector1">
          <a:avLst/>
        </a:prstGeom>
        <a:ln xmlns:a="http://schemas.openxmlformats.org/drawingml/2006/main" w="19050">
          <a:solidFill>
            <a:srgbClr val="575756"/>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0.81822</cdr:x>
      <cdr:y>0.29746</cdr:y>
    </cdr:from>
    <cdr:to>
      <cdr:x>1</cdr:x>
      <cdr:y>0.34807</cdr:y>
    </cdr:to>
    <cdr:sp macro="" textlink="">
      <cdr:nvSpPr>
        <cdr:cNvPr id="15" name="Rounded Rectangle 14">
          <a:extLst xmlns:a="http://schemas.openxmlformats.org/drawingml/2006/main">
            <a:ext uri="{FF2B5EF4-FFF2-40B4-BE49-F238E27FC236}">
              <a16:creationId xmlns:a16="http://schemas.microsoft.com/office/drawing/2014/main" id="{84E565C6-C609-234F-BF90-81A1B25DFFBB}"/>
            </a:ext>
          </a:extLst>
        </cdr:cNvPr>
        <cdr:cNvSpPr/>
      </cdr:nvSpPr>
      <cdr:spPr>
        <a:xfrm xmlns:a="http://schemas.openxmlformats.org/drawingml/2006/main">
          <a:off x="2151404" y="830234"/>
          <a:ext cx="477967" cy="141257"/>
        </a:xfrm>
        <a:prstGeom xmlns:a="http://schemas.openxmlformats.org/drawingml/2006/main" prst="roundRect">
          <a:avLst/>
        </a:prstGeom>
        <a:solidFill xmlns:a="http://schemas.openxmlformats.org/drawingml/2006/main">
          <a:srgbClr val="45AFDC">
            <a:lumMod val="20000"/>
            <a:lumOff val="80000"/>
          </a:srgbClr>
        </a:solidFill>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rgbClr val="FFFFFF"/>
              </a:solidFill>
              <a:latin typeface="Arial"/>
            </a:defRPr>
          </a:lvl1pPr>
          <a:lvl2pPr marL="457200" indent="0">
            <a:defRPr sz="1100">
              <a:solidFill>
                <a:srgbClr val="FFFFFF"/>
              </a:solidFill>
              <a:latin typeface="Arial"/>
            </a:defRPr>
          </a:lvl2pPr>
          <a:lvl3pPr marL="914400" indent="0">
            <a:defRPr sz="1100">
              <a:solidFill>
                <a:srgbClr val="FFFFFF"/>
              </a:solidFill>
              <a:latin typeface="Arial"/>
            </a:defRPr>
          </a:lvl3pPr>
          <a:lvl4pPr marL="1371600" indent="0">
            <a:defRPr sz="1100">
              <a:solidFill>
                <a:srgbClr val="FFFFFF"/>
              </a:solidFill>
              <a:latin typeface="Arial"/>
            </a:defRPr>
          </a:lvl4pPr>
          <a:lvl5pPr marL="1828800" indent="0">
            <a:defRPr sz="1100">
              <a:solidFill>
                <a:srgbClr val="FFFFFF"/>
              </a:solidFill>
              <a:latin typeface="Arial"/>
            </a:defRPr>
          </a:lvl5pPr>
          <a:lvl6pPr marL="2286000" indent="0">
            <a:defRPr sz="1100">
              <a:solidFill>
                <a:srgbClr val="FFFFFF"/>
              </a:solidFill>
              <a:latin typeface="Arial"/>
            </a:defRPr>
          </a:lvl6pPr>
          <a:lvl7pPr marL="2743200" indent="0">
            <a:defRPr sz="1100">
              <a:solidFill>
                <a:srgbClr val="FFFFFF"/>
              </a:solidFill>
              <a:latin typeface="Arial"/>
            </a:defRPr>
          </a:lvl7pPr>
          <a:lvl8pPr marL="3200400" indent="0">
            <a:defRPr sz="1100">
              <a:solidFill>
                <a:srgbClr val="FFFFFF"/>
              </a:solidFill>
              <a:latin typeface="Arial"/>
            </a:defRPr>
          </a:lvl8pPr>
          <a:lvl9pPr marL="3657600" indent="0">
            <a:defRPr sz="1100">
              <a:solidFill>
                <a:srgbClr val="FFFFFF"/>
              </a:solidFill>
              <a:latin typeface="Arial"/>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3,154**</a:t>
          </a:r>
        </a:p>
        <a:p xmlns:a="http://schemas.openxmlformats.org/drawingml/2006/main">
          <a:pPr algn="ctr"/>
          <a:endParaRPr lang="en-US" sz="800" b="1" dirty="0">
            <a:solidFill>
              <a:schemeClr val="accent1">
                <a:lumMod val="75000"/>
              </a:schemeClr>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0.81822</cdr:x>
      <cdr:y>0.21791</cdr:y>
    </cdr:from>
    <cdr:to>
      <cdr:x>1</cdr:x>
      <cdr:y>0.26852</cdr:y>
    </cdr:to>
    <cdr:sp macro="" textlink="">
      <cdr:nvSpPr>
        <cdr:cNvPr id="3" name="Rounded Rectangle 2">
          <a:extLst xmlns:a="http://schemas.openxmlformats.org/drawingml/2006/main">
            <a:ext uri="{FF2B5EF4-FFF2-40B4-BE49-F238E27FC236}">
              <a16:creationId xmlns:a16="http://schemas.microsoft.com/office/drawing/2014/main" id="{84E565C6-C609-234F-BF90-81A1B25DFFBB}"/>
            </a:ext>
          </a:extLst>
        </cdr:cNvPr>
        <cdr:cNvSpPr/>
      </cdr:nvSpPr>
      <cdr:spPr>
        <a:xfrm xmlns:a="http://schemas.openxmlformats.org/drawingml/2006/main">
          <a:off x="2151404" y="608194"/>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lstStyle xmlns:a="http://schemas.openxmlformats.org/drawingml/2006/main"/>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5,208 </a:t>
          </a:r>
        </a:p>
      </cdr:txBody>
    </cdr:sp>
  </cdr:relSizeAnchor>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0.65223</cdr:x>
      <cdr:y>0.12976</cdr:y>
    </cdr:from>
    <cdr:to>
      <cdr:x>1</cdr:x>
      <cdr:y>0.22199</cdr:y>
    </cdr:to>
    <cdr:sp macro="" textlink="">
      <cdr:nvSpPr>
        <cdr:cNvPr id="5" name="TextBox 1">
          <a:extLst xmlns:a="http://schemas.openxmlformats.org/drawingml/2006/main">
            <a:ext uri="{FF2B5EF4-FFF2-40B4-BE49-F238E27FC236}">
              <a16:creationId xmlns:a16="http://schemas.microsoft.com/office/drawing/2014/main" id="{59E47C6E-9B97-8B49-ABB0-3FEFD74409ED}"/>
            </a:ext>
          </a:extLst>
        </cdr:cNvPr>
        <cdr:cNvSpPr txBox="1"/>
      </cdr:nvSpPr>
      <cdr:spPr>
        <a:xfrm xmlns:a="http://schemas.openxmlformats.org/drawingml/2006/main">
          <a:off x="1714955" y="362160"/>
          <a:ext cx="914416" cy="257423"/>
        </a:xfrm>
        <a:prstGeom xmlns:a="http://schemas.openxmlformats.org/drawingml/2006/main" prst="rect">
          <a:avLst/>
        </a:prstGeom>
        <a:noFill xmlns:a="http://schemas.openxmlformats.org/drawingml/2006/main"/>
        <a:ln xmlns:a="http://schemas.openxmlformats.org/drawingml/2006/main">
          <a:noFill/>
          <a:prstDash val="dash"/>
        </a:ln>
      </cdr:spPr>
      <cdr:txBody>
        <a:bodyPr xmlns:a="http://schemas.openxmlformats.org/drawingml/2006/main" wrap="square" lIns="0" r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6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Operational RE capacity in India (MW)</a:t>
          </a:r>
        </a:p>
      </cdr:txBody>
    </cdr:sp>
  </cdr:relSizeAnchor>
  <cdr:relSizeAnchor xmlns:cdr="http://schemas.openxmlformats.org/drawingml/2006/chartDrawing">
    <cdr:from>
      <cdr:x>0.81822</cdr:x>
      <cdr:y>0.761</cdr:y>
    </cdr:from>
    <cdr:to>
      <cdr:x>1</cdr:x>
      <cdr:y>0.81852</cdr:y>
    </cdr:to>
    <cdr:sp macro="" textlink="">
      <cdr:nvSpPr>
        <cdr:cNvPr id="7" name="Rounded Rectangle 6">
          <a:extLst xmlns:a="http://schemas.openxmlformats.org/drawingml/2006/main">
            <a:ext uri="{FF2B5EF4-FFF2-40B4-BE49-F238E27FC236}">
              <a16:creationId xmlns:a16="http://schemas.microsoft.com/office/drawing/2014/main" id="{BDA6AF48-33F4-B54E-B1D4-D6079E84AE78}"/>
            </a:ext>
          </a:extLst>
        </cdr:cNvPr>
        <cdr:cNvSpPr/>
      </cdr:nvSpPr>
      <cdr:spPr>
        <a:xfrm xmlns:a="http://schemas.openxmlformats.org/drawingml/2006/main">
          <a:off x="2151404" y="2124016"/>
          <a:ext cx="477967" cy="160563"/>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0</a:t>
          </a:r>
        </a:p>
      </cdr:txBody>
    </cdr:sp>
  </cdr:relSizeAnchor>
  <cdr:relSizeAnchor xmlns:cdr="http://schemas.openxmlformats.org/drawingml/2006/chartDrawing">
    <cdr:from>
      <cdr:x>0.81726</cdr:x>
      <cdr:y>0.45161</cdr:y>
    </cdr:from>
    <cdr:to>
      <cdr:x>0.99904</cdr:x>
      <cdr:y>0.50222</cdr:y>
    </cdr:to>
    <cdr:sp macro="" textlink="">
      <cdr:nvSpPr>
        <cdr:cNvPr id="8" name="Rounded Rectangle 7">
          <a:extLst xmlns:a="http://schemas.openxmlformats.org/drawingml/2006/main">
            <a:ext uri="{FF2B5EF4-FFF2-40B4-BE49-F238E27FC236}">
              <a16:creationId xmlns:a16="http://schemas.microsoft.com/office/drawing/2014/main" id="{E0183D87-B37B-3A42-996F-B986C2D7C748}"/>
            </a:ext>
          </a:extLst>
        </cdr:cNvPr>
        <cdr:cNvSpPr/>
      </cdr:nvSpPr>
      <cdr:spPr>
        <a:xfrm xmlns:a="http://schemas.openxmlformats.org/drawingml/2006/main">
          <a:off x="2148870" y="1260472"/>
          <a:ext cx="477967" cy="141258"/>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7,156</a:t>
          </a:r>
        </a:p>
      </cdr:txBody>
    </cdr:sp>
  </cdr:relSizeAnchor>
  <cdr:relSizeAnchor xmlns:cdr="http://schemas.openxmlformats.org/drawingml/2006/chartDrawing">
    <cdr:from>
      <cdr:x>0.81822</cdr:x>
      <cdr:y>0.37538</cdr:y>
    </cdr:from>
    <cdr:to>
      <cdr:x>1</cdr:x>
      <cdr:y>0.42599</cdr:y>
    </cdr:to>
    <cdr:sp macro="" textlink="">
      <cdr:nvSpPr>
        <cdr:cNvPr id="10" name="Rounded Rectangle 9">
          <a:extLst xmlns:a="http://schemas.openxmlformats.org/drawingml/2006/main">
            <a:ext uri="{FF2B5EF4-FFF2-40B4-BE49-F238E27FC236}">
              <a16:creationId xmlns:a16="http://schemas.microsoft.com/office/drawing/2014/main" id="{CB0F9FB4-52AA-D549-A420-B038E3143E1D}"/>
            </a:ext>
          </a:extLst>
        </cdr:cNvPr>
        <cdr:cNvSpPr/>
      </cdr:nvSpPr>
      <cdr:spPr>
        <a:xfrm xmlns:a="http://schemas.openxmlformats.org/drawingml/2006/main">
          <a:off x="2151404" y="1047721"/>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2,091**</a:t>
          </a:r>
        </a:p>
      </cdr:txBody>
    </cdr:sp>
  </cdr:relSizeAnchor>
  <cdr:relSizeAnchor xmlns:cdr="http://schemas.openxmlformats.org/drawingml/2006/chartDrawing">
    <cdr:from>
      <cdr:x>0.81287</cdr:x>
      <cdr:y>0.52894</cdr:y>
    </cdr:from>
    <cdr:to>
      <cdr:x>1</cdr:x>
      <cdr:y>0.5807</cdr:y>
    </cdr:to>
    <cdr:sp macro="" textlink="">
      <cdr:nvSpPr>
        <cdr:cNvPr id="11" name="Rounded Rectangle 10">
          <a:extLst xmlns:a="http://schemas.openxmlformats.org/drawingml/2006/main">
            <a:ext uri="{FF2B5EF4-FFF2-40B4-BE49-F238E27FC236}">
              <a16:creationId xmlns:a16="http://schemas.microsoft.com/office/drawing/2014/main" id="{71403F8B-EC7F-774C-A2C4-B2D3EC65542D}"/>
            </a:ext>
          </a:extLst>
        </cdr:cNvPr>
        <cdr:cNvSpPr/>
      </cdr:nvSpPr>
      <cdr:spPr>
        <a:xfrm xmlns:a="http://schemas.openxmlformats.org/drawingml/2006/main">
          <a:off x="2137335" y="1476316"/>
          <a:ext cx="492036" cy="144462"/>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6,537</a:t>
          </a:r>
        </a:p>
      </cdr:txBody>
    </cdr:sp>
  </cdr:relSizeAnchor>
  <cdr:relSizeAnchor xmlns:cdr="http://schemas.openxmlformats.org/drawingml/2006/chartDrawing">
    <cdr:from>
      <cdr:x>0.81726</cdr:x>
      <cdr:y>0.60745</cdr:y>
    </cdr:from>
    <cdr:to>
      <cdr:x>0.99904</cdr:x>
      <cdr:y>0.65805</cdr:y>
    </cdr:to>
    <cdr:sp macro="" textlink="">
      <cdr:nvSpPr>
        <cdr:cNvPr id="12" name="Rounded Rectangle 11">
          <a:extLst xmlns:a="http://schemas.openxmlformats.org/drawingml/2006/main">
            <a:ext uri="{FF2B5EF4-FFF2-40B4-BE49-F238E27FC236}">
              <a16:creationId xmlns:a16="http://schemas.microsoft.com/office/drawing/2014/main" id="{E2A942F6-2762-A147-B61B-4BB9954C6801}"/>
            </a:ext>
          </a:extLst>
        </cdr:cNvPr>
        <cdr:cNvSpPr/>
      </cdr:nvSpPr>
      <cdr:spPr>
        <a:xfrm xmlns:a="http://schemas.openxmlformats.org/drawingml/2006/main">
          <a:off x="2148870" y="1695449"/>
          <a:ext cx="477967" cy="141229"/>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305</a:t>
          </a:r>
        </a:p>
      </cdr:txBody>
    </cdr:sp>
  </cdr:relSizeAnchor>
  <cdr:relSizeAnchor xmlns:cdr="http://schemas.openxmlformats.org/drawingml/2006/chartDrawing">
    <cdr:from>
      <cdr:x>0.81726</cdr:x>
      <cdr:y>0.68215</cdr:y>
    </cdr:from>
    <cdr:to>
      <cdr:x>0.99904</cdr:x>
      <cdr:y>0.73494</cdr:y>
    </cdr:to>
    <cdr:sp macro="" textlink="">
      <cdr:nvSpPr>
        <cdr:cNvPr id="13" name="Rounded Rectangle 12">
          <a:extLst xmlns:a="http://schemas.openxmlformats.org/drawingml/2006/main">
            <a:ext uri="{FF2B5EF4-FFF2-40B4-BE49-F238E27FC236}">
              <a16:creationId xmlns:a16="http://schemas.microsoft.com/office/drawing/2014/main" id="{C474FC92-F309-634D-96FC-0BDA813EB7D4}"/>
            </a:ext>
          </a:extLst>
        </cdr:cNvPr>
        <cdr:cNvSpPr/>
      </cdr:nvSpPr>
      <cdr:spPr>
        <a:xfrm xmlns:a="http://schemas.openxmlformats.org/drawingml/2006/main">
          <a:off x="2148870" y="1903943"/>
          <a:ext cx="477967" cy="147351"/>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2132</a:t>
          </a:r>
        </a:p>
      </cdr:txBody>
    </cdr:sp>
  </cdr:relSizeAnchor>
  <cdr:relSizeAnchor xmlns:cdr="http://schemas.openxmlformats.org/drawingml/2006/chartDrawing">
    <cdr:from>
      <cdr:x>0.81822</cdr:x>
      <cdr:y>0.83835</cdr:y>
    </cdr:from>
    <cdr:to>
      <cdr:x>1</cdr:x>
      <cdr:y>0.88896</cdr:y>
    </cdr:to>
    <cdr:sp macro="" textlink="">
      <cdr:nvSpPr>
        <cdr:cNvPr id="16" name="Rounded Rectangle 87">
          <a:extLst xmlns:a="http://schemas.openxmlformats.org/drawingml/2006/main">
            <a:ext uri="{FF2B5EF4-FFF2-40B4-BE49-F238E27FC236}">
              <a16:creationId xmlns:a16="http://schemas.microsoft.com/office/drawing/2014/main" id="{A4302CD8-F1EB-484E-82ED-1CC1EF43A6CF}"/>
            </a:ext>
          </a:extLst>
        </cdr:cNvPr>
        <cdr:cNvSpPr/>
      </cdr:nvSpPr>
      <cdr:spPr>
        <a:xfrm xmlns:a="http://schemas.openxmlformats.org/drawingml/2006/main">
          <a:off x="2151404" y="2339916"/>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1000</a:t>
          </a:r>
        </a:p>
      </cdr:txBody>
    </cdr:sp>
  </cdr:relSizeAnchor>
  <cdr:relSizeAnchor xmlns:cdr="http://schemas.openxmlformats.org/drawingml/2006/chartDrawing">
    <cdr:from>
      <cdr:x>0.81822</cdr:x>
      <cdr:y>0.91116</cdr:y>
    </cdr:from>
    <cdr:to>
      <cdr:x>1</cdr:x>
      <cdr:y>0.96177</cdr:y>
    </cdr:to>
    <cdr:sp macro="" textlink="">
      <cdr:nvSpPr>
        <cdr:cNvPr id="14" name="Rounded Rectangle 87">
          <a:extLst xmlns:a="http://schemas.openxmlformats.org/drawingml/2006/main">
            <a:ext uri="{FF2B5EF4-FFF2-40B4-BE49-F238E27FC236}">
              <a16:creationId xmlns:a16="http://schemas.microsoft.com/office/drawing/2014/main" id="{BFF73F2D-90AC-4004-91AE-8B9D32291564}"/>
            </a:ext>
          </a:extLst>
        </cdr:cNvPr>
        <cdr:cNvSpPr/>
      </cdr:nvSpPr>
      <cdr:spPr>
        <a:xfrm xmlns:a="http://schemas.openxmlformats.org/drawingml/2006/main">
          <a:off x="2151404" y="2543130"/>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200</a:t>
          </a:r>
        </a:p>
      </cdr:txBody>
    </cdr:sp>
  </cdr:relSizeAnchor>
</c:userShapes>
</file>

<file path=ppt/drawings/drawing3.xml><?xml version="1.0" encoding="utf-8"?>
<c:userShapes xmlns:c="http://schemas.openxmlformats.org/drawingml/2006/chart">
  <cdr:relSizeAnchor xmlns:cdr="http://schemas.openxmlformats.org/drawingml/2006/chartDrawing">
    <cdr:from>
      <cdr:x>0.4119</cdr:x>
      <cdr:y>0.29937</cdr:y>
    </cdr:from>
    <cdr:to>
      <cdr:x>0.46311</cdr:x>
      <cdr:y>0.35828</cdr:y>
    </cdr:to>
    <cdr:sp macro="" textlink="">
      <cdr:nvSpPr>
        <cdr:cNvPr id="4" name="Down Arrow 1">
          <a:extLst xmlns:a="http://schemas.openxmlformats.org/drawingml/2006/main">
            <a:ext uri="{FF2B5EF4-FFF2-40B4-BE49-F238E27FC236}">
              <a16:creationId xmlns:a16="http://schemas.microsoft.com/office/drawing/2014/main" id="{858A6B4C-8964-4D4B-99D3-5814C3CADAAE}"/>
            </a:ext>
          </a:extLst>
        </cdr:cNvPr>
        <cdr:cNvSpPr/>
      </cdr:nvSpPr>
      <cdr:spPr>
        <a:xfrm xmlns:a="http://schemas.openxmlformats.org/drawingml/2006/main">
          <a:off x="2498804" y="1137474"/>
          <a:ext cx="310664" cy="223832"/>
        </a:xfrm>
        <a:prstGeom xmlns:a="http://schemas.openxmlformats.org/drawingml/2006/main" prst="downArrow">
          <a:avLst/>
        </a:prstGeom>
        <a:solidFill xmlns:a="http://schemas.openxmlformats.org/drawingml/2006/main">
          <a:srgbClr val="009C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solidFill>
              <a:srgbClr val="71C9EB"/>
            </a:solidFill>
          </a:endParaRPr>
        </a:p>
      </cdr:txBody>
    </cdr:sp>
  </cdr:relSizeAnchor>
  <cdr:relSizeAnchor xmlns:cdr="http://schemas.openxmlformats.org/drawingml/2006/chartDrawing">
    <cdr:from>
      <cdr:x>0.37766</cdr:x>
      <cdr:y>0.18923</cdr:y>
    </cdr:from>
    <cdr:to>
      <cdr:x>0.62234</cdr:x>
      <cdr:y>0.29953</cdr:y>
    </cdr:to>
    <cdr:sp macro="" textlink="">
      <cdr:nvSpPr>
        <cdr:cNvPr id="5" name="TextBox 1">
          <a:extLst xmlns:a="http://schemas.openxmlformats.org/drawingml/2006/main">
            <a:ext uri="{FF2B5EF4-FFF2-40B4-BE49-F238E27FC236}">
              <a16:creationId xmlns:a16="http://schemas.microsoft.com/office/drawing/2014/main" id="{A9B147F5-AD19-454B-898D-26E8BAD421A5}"/>
            </a:ext>
          </a:extLst>
        </cdr:cNvPr>
        <cdr:cNvSpPr txBox="1"/>
      </cdr:nvSpPr>
      <cdr:spPr>
        <a:xfrm xmlns:a="http://schemas.openxmlformats.org/drawingml/2006/main">
          <a:off x="2291059" y="719000"/>
          <a:ext cx="1484341" cy="419091"/>
        </a:xfrm>
        <a:prstGeom xmlns:a="http://schemas.openxmlformats.org/drawingml/2006/main" prst="rect">
          <a:avLst/>
        </a:prstGeom>
        <a:solidFill xmlns:a="http://schemas.openxmlformats.org/drawingml/2006/main">
          <a:schemeClr val="accent6"/>
        </a:solidFill>
        <a:ln xmlns:a="http://schemas.openxmlformats.org/drawingml/2006/main">
          <a:solidFill>
            <a:srgbClr val="009CD8"/>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Covid-19 lockdown (state-wise) announcements (2</a:t>
          </a:r>
          <a:r>
            <a:rPr lang="en-US" sz="700" b="1" baseline="30000" dirty="0">
              <a:solidFill>
                <a:srgbClr val="009CD8"/>
              </a:solidFill>
              <a:latin typeface="Open Sans" panose="020B0606030504020204" pitchFamily="34" charset="0"/>
              <a:ea typeface="Open Sans" panose="020B0606030504020204" pitchFamily="34" charset="0"/>
              <a:cs typeface="Open Sans" panose="020B0606030504020204" pitchFamily="34" charset="0"/>
            </a:rPr>
            <a:t>nd</a:t>
          </a:r>
          <a:r>
            <a:rPr lang="en-US"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 wave)</a:t>
          </a:r>
        </a:p>
      </cdr:txBody>
    </cdr:sp>
  </cdr:relSizeAnchor>
  <cdr:relSizeAnchor xmlns:cdr="http://schemas.openxmlformats.org/drawingml/2006/chartDrawing">
    <cdr:from>
      <cdr:x>0.13978</cdr:x>
      <cdr:y>0.29573</cdr:y>
    </cdr:from>
    <cdr:to>
      <cdr:x>0.19099</cdr:x>
      <cdr:y>0.35464</cdr:y>
    </cdr:to>
    <cdr:sp macro="" textlink="">
      <cdr:nvSpPr>
        <cdr:cNvPr id="6" name="Down Arrow 1">
          <a:extLst xmlns:a="http://schemas.openxmlformats.org/drawingml/2006/main">
            <a:ext uri="{FF2B5EF4-FFF2-40B4-BE49-F238E27FC236}">
              <a16:creationId xmlns:a16="http://schemas.microsoft.com/office/drawing/2014/main" id="{98204AD1-B4A6-447C-8916-C8A913245C06}"/>
            </a:ext>
          </a:extLst>
        </cdr:cNvPr>
        <cdr:cNvSpPr/>
      </cdr:nvSpPr>
      <cdr:spPr>
        <a:xfrm xmlns:a="http://schemas.openxmlformats.org/drawingml/2006/main">
          <a:off x="847988" y="1123640"/>
          <a:ext cx="310664" cy="223832"/>
        </a:xfrm>
        <a:prstGeom xmlns:a="http://schemas.openxmlformats.org/drawingml/2006/main" prst="downArrow">
          <a:avLst/>
        </a:prstGeom>
        <a:solidFill xmlns:a="http://schemas.openxmlformats.org/drawingml/2006/main">
          <a:srgbClr val="009C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solidFill>
              <a:srgbClr val="71C9EB"/>
            </a:solidFill>
          </a:endParaRPr>
        </a:p>
      </cdr:txBody>
    </cdr:sp>
  </cdr:relSizeAnchor>
  <cdr:relSizeAnchor xmlns:cdr="http://schemas.openxmlformats.org/drawingml/2006/chartDrawing">
    <cdr:from>
      <cdr:x>0.10721</cdr:x>
      <cdr:y>0.19235</cdr:y>
    </cdr:from>
    <cdr:to>
      <cdr:x>0.31626</cdr:x>
      <cdr:y>0.29741</cdr:y>
    </cdr:to>
    <cdr:sp macro="" textlink="">
      <cdr:nvSpPr>
        <cdr:cNvPr id="7" name="TextBox 1">
          <a:extLst xmlns:a="http://schemas.openxmlformats.org/drawingml/2006/main">
            <a:ext uri="{FF2B5EF4-FFF2-40B4-BE49-F238E27FC236}">
              <a16:creationId xmlns:a16="http://schemas.microsoft.com/office/drawing/2014/main" id="{679434FA-201F-4E7B-8E8F-CE8562D5EB9A}"/>
            </a:ext>
          </a:extLst>
        </cdr:cNvPr>
        <cdr:cNvSpPr txBox="1"/>
      </cdr:nvSpPr>
      <cdr:spPr>
        <a:xfrm xmlns:a="http://schemas.openxmlformats.org/drawingml/2006/main">
          <a:off x="650360" y="730855"/>
          <a:ext cx="1268194" cy="399182"/>
        </a:xfrm>
        <a:prstGeom xmlns:a="http://schemas.openxmlformats.org/drawingml/2006/main" prst="rect">
          <a:avLst/>
        </a:prstGeom>
        <a:solidFill xmlns:a="http://schemas.openxmlformats.org/drawingml/2006/main">
          <a:schemeClr val="accent6"/>
        </a:solidFill>
        <a:ln xmlns:a="http://schemas.openxmlformats.org/drawingml/2006/main">
          <a:solidFill>
            <a:srgbClr val="009CD8"/>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Covid-19 nationwide lockdown announcement</a:t>
          </a:r>
          <a:endParaRPr lang="en-US" sz="7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0.09643</cdr:x>
      <cdr:y>0.17618</cdr:y>
    </cdr:from>
    <cdr:to>
      <cdr:x>0.14523</cdr:x>
      <cdr:y>0.23842</cdr:y>
    </cdr:to>
    <cdr:sp macro="" textlink="">
      <cdr:nvSpPr>
        <cdr:cNvPr id="3" name="Down Arrow 2">
          <a:extLst xmlns:a="http://schemas.openxmlformats.org/drawingml/2006/main">
            <a:ext uri="{FF2B5EF4-FFF2-40B4-BE49-F238E27FC236}">
              <a16:creationId xmlns:a16="http://schemas.microsoft.com/office/drawing/2014/main" id="{A2C4E083-871D-724B-930B-252CD5E36F8A}"/>
            </a:ext>
          </a:extLst>
        </cdr:cNvPr>
        <cdr:cNvSpPr/>
      </cdr:nvSpPr>
      <cdr:spPr>
        <a:xfrm xmlns:a="http://schemas.openxmlformats.org/drawingml/2006/main">
          <a:off x="584345" y="671951"/>
          <a:ext cx="295727" cy="237380"/>
        </a:xfrm>
        <a:prstGeom xmlns:a="http://schemas.openxmlformats.org/drawingml/2006/main" prst="downArrow">
          <a:avLst/>
        </a:prstGeom>
        <a:solidFill xmlns:a="http://schemas.openxmlformats.org/drawingml/2006/main">
          <a:srgbClr val="009C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0.05837</cdr:x>
      <cdr:y>0.08267</cdr:y>
    </cdr:from>
    <cdr:to>
      <cdr:x>0.30874</cdr:x>
      <cdr:y>0.17236</cdr:y>
    </cdr:to>
    <cdr:sp macro="" textlink="">
      <cdr:nvSpPr>
        <cdr:cNvPr id="4" name="TextBox 1">
          <a:extLst xmlns:a="http://schemas.openxmlformats.org/drawingml/2006/main">
            <a:ext uri="{FF2B5EF4-FFF2-40B4-BE49-F238E27FC236}">
              <a16:creationId xmlns:a16="http://schemas.microsoft.com/office/drawing/2014/main" id="{61DF6CDB-FB80-7241-8CB7-164790810C18}"/>
            </a:ext>
          </a:extLst>
        </cdr:cNvPr>
        <cdr:cNvSpPr txBox="1"/>
      </cdr:nvSpPr>
      <cdr:spPr>
        <a:xfrm xmlns:a="http://schemas.openxmlformats.org/drawingml/2006/main">
          <a:off x="353730" y="315306"/>
          <a:ext cx="1517237" cy="342073"/>
        </a:xfrm>
        <a:prstGeom xmlns:a="http://schemas.openxmlformats.org/drawingml/2006/main" prst="rect">
          <a:avLst/>
        </a:prstGeom>
        <a:solidFill xmlns:a="http://schemas.openxmlformats.org/drawingml/2006/main">
          <a:schemeClr val="accent6"/>
        </a:solidFill>
        <a:ln xmlns:a="http://schemas.openxmlformats.org/drawingml/2006/main">
          <a:solidFill>
            <a:srgbClr val="009CD8"/>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700" b="1" dirty="0">
              <a:solidFill>
                <a:srgbClr val="009CD8"/>
              </a:solidFill>
              <a:latin typeface="Open Sans" panose="020B0604020202020204" charset="0"/>
              <a:ea typeface="Open Sans" panose="020B0604020202020204" charset="0"/>
              <a:cs typeface="Open Sans" panose="020B0604020202020204" charset="0"/>
            </a:rPr>
            <a:t>Covid-19 nation-wide lockdown announcement</a:t>
          </a:r>
          <a:endParaRPr lang="en-US" sz="700" dirty="0">
            <a:solidFill>
              <a:srgbClr val="009CD8"/>
            </a:solidFill>
            <a:latin typeface="Open Sans" panose="020B0604020202020204" charset="0"/>
            <a:ea typeface="Open Sans" panose="020B0604020202020204" charset="0"/>
            <a:cs typeface="Open Sans" panose="020B0604020202020204" charset="0"/>
          </a:endParaRPr>
        </a:p>
      </cdr:txBody>
    </cdr:sp>
  </cdr:relSizeAnchor>
  <cdr:relSizeAnchor xmlns:cdr="http://schemas.openxmlformats.org/drawingml/2006/chartDrawing">
    <cdr:from>
      <cdr:x>0.40544</cdr:x>
      <cdr:y>0.17489</cdr:y>
    </cdr:from>
    <cdr:to>
      <cdr:x>0.45424</cdr:x>
      <cdr:y>0.23713</cdr:y>
    </cdr:to>
    <cdr:sp macro="" textlink="">
      <cdr:nvSpPr>
        <cdr:cNvPr id="5" name="Down Arrow 2">
          <a:extLst xmlns:a="http://schemas.openxmlformats.org/drawingml/2006/main">
            <a:ext uri="{FF2B5EF4-FFF2-40B4-BE49-F238E27FC236}">
              <a16:creationId xmlns:a16="http://schemas.microsoft.com/office/drawing/2014/main" id="{C5A5E9BA-7C64-47EE-B6DB-DFC5063B9FB2}"/>
            </a:ext>
          </a:extLst>
        </cdr:cNvPr>
        <cdr:cNvSpPr/>
      </cdr:nvSpPr>
      <cdr:spPr>
        <a:xfrm xmlns:a="http://schemas.openxmlformats.org/drawingml/2006/main">
          <a:off x="2456938" y="667036"/>
          <a:ext cx="295727" cy="237380"/>
        </a:xfrm>
        <a:prstGeom xmlns:a="http://schemas.openxmlformats.org/drawingml/2006/main" prst="downArrow">
          <a:avLst/>
        </a:prstGeom>
        <a:solidFill xmlns:a="http://schemas.openxmlformats.org/drawingml/2006/main">
          <a:srgbClr val="009C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0.33883</cdr:x>
      <cdr:y>0.08467</cdr:y>
    </cdr:from>
    <cdr:to>
      <cdr:x>0.59818</cdr:x>
      <cdr:y>0.17436</cdr:y>
    </cdr:to>
    <cdr:sp macro="" textlink="">
      <cdr:nvSpPr>
        <cdr:cNvPr id="6" name="TextBox 1">
          <a:extLst xmlns:a="http://schemas.openxmlformats.org/drawingml/2006/main">
            <a:ext uri="{FF2B5EF4-FFF2-40B4-BE49-F238E27FC236}">
              <a16:creationId xmlns:a16="http://schemas.microsoft.com/office/drawing/2014/main" id="{1E136F5B-5352-4FD3-B008-84CD4309EC2F}"/>
            </a:ext>
          </a:extLst>
        </cdr:cNvPr>
        <cdr:cNvSpPr txBox="1"/>
      </cdr:nvSpPr>
      <cdr:spPr>
        <a:xfrm xmlns:a="http://schemas.openxmlformats.org/drawingml/2006/main">
          <a:off x="2053333" y="322940"/>
          <a:ext cx="1571656" cy="342073"/>
        </a:xfrm>
        <a:prstGeom xmlns:a="http://schemas.openxmlformats.org/drawingml/2006/main" prst="rect">
          <a:avLst/>
        </a:prstGeom>
        <a:solidFill xmlns:a="http://schemas.openxmlformats.org/drawingml/2006/main">
          <a:schemeClr val="accent6"/>
        </a:solidFill>
        <a:ln xmlns:a="http://schemas.openxmlformats.org/drawingml/2006/main">
          <a:solidFill>
            <a:srgbClr val="009CD8"/>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700" b="1" dirty="0">
              <a:solidFill>
                <a:srgbClr val="009CD8"/>
              </a:solidFill>
              <a:latin typeface="Open Sans" panose="020B0604020202020204" charset="0"/>
              <a:ea typeface="Open Sans" panose="020B0604020202020204" charset="0"/>
              <a:cs typeface="Open Sans" panose="020B0604020202020204" charset="0"/>
            </a:rPr>
            <a:t>Covid-19 lockdown (state-wise) announcement (2</a:t>
          </a:r>
          <a:r>
            <a:rPr lang="en-US" sz="700" b="1" baseline="30000" dirty="0">
              <a:solidFill>
                <a:srgbClr val="009CD8"/>
              </a:solidFill>
              <a:latin typeface="Open Sans" panose="020B0604020202020204" charset="0"/>
              <a:ea typeface="Open Sans" panose="020B0604020202020204" charset="0"/>
              <a:cs typeface="Open Sans" panose="020B0604020202020204" charset="0"/>
            </a:rPr>
            <a:t>nd</a:t>
          </a:r>
          <a:r>
            <a:rPr lang="en-US" sz="700" b="1" dirty="0">
              <a:solidFill>
                <a:srgbClr val="009CD8"/>
              </a:solidFill>
              <a:latin typeface="Open Sans" panose="020B0604020202020204" charset="0"/>
              <a:ea typeface="Open Sans" panose="020B0604020202020204" charset="0"/>
              <a:cs typeface="Open Sans" panose="020B0604020202020204" charset="0"/>
            </a:rPr>
            <a:t> wave)</a:t>
          </a:r>
          <a:endParaRPr lang="en-US" sz="700" dirty="0">
            <a:solidFill>
              <a:srgbClr val="009CD8"/>
            </a:solidFill>
            <a:latin typeface="Open Sans" panose="020B0604020202020204" charset="0"/>
            <a:ea typeface="Open Sans" panose="020B0604020202020204" charset="0"/>
            <a:cs typeface="Open Sans" panose="020B060402020202020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dirty="0"/>
          </a:p>
        </p:txBody>
      </p:sp>
    </p:spTree>
    <p:extLst>
      <p:ext uri="{BB962C8B-B14F-4D97-AF65-F5344CB8AC3E}">
        <p14:creationId xmlns:p14="http://schemas.microsoft.com/office/powerpoint/2010/main" val="787251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sz="1100" b="0" i="0" u="none" strike="noStrike" cap="none" dirty="0">
              <a:solidFill>
                <a:srgbClr val="000000"/>
              </a:solidFill>
              <a:effectLst/>
              <a:latin typeface="Arial"/>
              <a:cs typeface="Arial"/>
              <a:sym typeface="Arial"/>
            </a:endParaRPr>
          </a:p>
        </p:txBody>
      </p:sp>
    </p:spTree>
    <p:extLst>
      <p:ext uri="{BB962C8B-B14F-4D97-AF65-F5344CB8AC3E}">
        <p14:creationId xmlns:p14="http://schemas.microsoft.com/office/powerpoint/2010/main" val="95950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29633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IN" sz="1100" b="0" dirty="0">
              <a:solidFill>
                <a:srgbClr val="575756"/>
              </a:solidFill>
              <a:latin typeface="Open Sans"/>
              <a:ea typeface="Open Sans"/>
              <a:cs typeface="Open Sans"/>
              <a:sym typeface="Open Sans"/>
            </a:endParaRPr>
          </a:p>
        </p:txBody>
      </p:sp>
    </p:spTree>
    <p:extLst>
      <p:ext uri="{BB962C8B-B14F-4D97-AF65-F5344CB8AC3E}">
        <p14:creationId xmlns:p14="http://schemas.microsoft.com/office/powerpoint/2010/main" val="2313462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5826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8469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0302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dirty="0"/>
          </a:p>
        </p:txBody>
      </p:sp>
    </p:spTree>
    <p:extLst>
      <p:ext uri="{BB962C8B-B14F-4D97-AF65-F5344CB8AC3E}">
        <p14:creationId xmlns:p14="http://schemas.microsoft.com/office/powerpoint/2010/main" val="2429316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2361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14685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021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87589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336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7945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lang="en-US" b="1" dirty="0"/>
          </a:p>
        </p:txBody>
      </p:sp>
    </p:spTree>
    <p:extLst>
      <p:ext uri="{BB962C8B-B14F-4D97-AF65-F5344CB8AC3E}">
        <p14:creationId xmlns:p14="http://schemas.microsoft.com/office/powerpoint/2010/main" val="3763527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lang="en-IN" sz="1100" b="0" dirty="0">
              <a:solidFill>
                <a:srgbClr val="575756"/>
              </a:solidFill>
              <a:latin typeface="Open Sans"/>
              <a:ea typeface="Open Sans"/>
              <a:cs typeface="Open Sans"/>
              <a:sym typeface="Open Sans"/>
            </a:endParaRPr>
          </a:p>
        </p:txBody>
      </p:sp>
    </p:spTree>
    <p:extLst>
      <p:ext uri="{BB962C8B-B14F-4D97-AF65-F5344CB8AC3E}">
        <p14:creationId xmlns:p14="http://schemas.microsoft.com/office/powerpoint/2010/main" val="217821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dirty="0"/>
          </a:p>
        </p:txBody>
      </p:sp>
    </p:spTree>
    <p:extLst>
      <p:ext uri="{BB962C8B-B14F-4D97-AF65-F5344CB8AC3E}">
        <p14:creationId xmlns:p14="http://schemas.microsoft.com/office/powerpoint/2010/main" val="1104934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3224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bg>
      <p:bgPr>
        <a:solidFill>
          <a:srgbClr val="FFFFFF"/>
        </a:solidFill>
        <a:effectLst/>
      </p:bgPr>
    </p:bg>
    <p:spTree>
      <p:nvGrpSpPr>
        <p:cNvPr id="1" name="Shape 9"/>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2681" r="3928"/>
          <a:stretch/>
        </p:blipFill>
        <p:spPr>
          <a:xfrm>
            <a:off x="3488200" y="1"/>
            <a:ext cx="5662378" cy="5143500"/>
          </a:xfrm>
          <a:prstGeom prst="rect">
            <a:avLst/>
          </a:prstGeom>
        </p:spPr>
      </p:pic>
      <p:sp>
        <p:nvSpPr>
          <p:cNvPr id="10" name="Google Shape;10;p2"/>
          <p:cNvSpPr txBox="1">
            <a:spLocks noGrp="1"/>
          </p:cNvSpPr>
          <p:nvPr>
            <p:ph type="ctrTitle"/>
          </p:nvPr>
        </p:nvSpPr>
        <p:spPr>
          <a:xfrm>
            <a:off x="595850" y="2906213"/>
            <a:ext cx="5012899" cy="1188000"/>
          </a:xfrm>
          <a:prstGeom prst="rect">
            <a:avLst/>
          </a:prstGeom>
        </p:spPr>
        <p:txBody>
          <a:bodyPr spcFirstLastPara="1" wrap="square" lIns="91425" tIns="91425" rIns="91425" bIns="91425" anchor="b" anchorCtr="0">
            <a:noAutofit/>
          </a:bodyPr>
          <a:lstStyle>
            <a:lvl1pPr lvl="0">
              <a:spcBef>
                <a:spcPts val="0"/>
              </a:spcBef>
              <a:spcAft>
                <a:spcPts val="0"/>
              </a:spcAft>
              <a:buSzPts val="5800"/>
              <a:buNone/>
              <a:defRPr sz="3000"/>
            </a:lvl1pPr>
            <a:lvl2pPr lvl="1" algn="ctr">
              <a:spcBef>
                <a:spcPts val="0"/>
              </a:spcBef>
              <a:spcAft>
                <a:spcPts val="0"/>
              </a:spcAft>
              <a:buSzPts val="5800"/>
              <a:buNone/>
              <a:defRPr sz="5800"/>
            </a:lvl2pPr>
            <a:lvl3pPr lvl="2" algn="ctr">
              <a:spcBef>
                <a:spcPts val="0"/>
              </a:spcBef>
              <a:spcAft>
                <a:spcPts val="0"/>
              </a:spcAft>
              <a:buSzPts val="5800"/>
              <a:buNone/>
              <a:defRPr sz="5800"/>
            </a:lvl3pPr>
            <a:lvl4pPr lvl="3" algn="ctr">
              <a:spcBef>
                <a:spcPts val="0"/>
              </a:spcBef>
              <a:spcAft>
                <a:spcPts val="0"/>
              </a:spcAft>
              <a:buSzPts val="5800"/>
              <a:buNone/>
              <a:defRPr sz="5800"/>
            </a:lvl4pPr>
            <a:lvl5pPr lvl="4" algn="ctr">
              <a:spcBef>
                <a:spcPts val="0"/>
              </a:spcBef>
              <a:spcAft>
                <a:spcPts val="0"/>
              </a:spcAft>
              <a:buSzPts val="5800"/>
              <a:buNone/>
              <a:defRPr sz="5800"/>
            </a:lvl5pPr>
            <a:lvl6pPr lvl="5" algn="ctr">
              <a:spcBef>
                <a:spcPts val="0"/>
              </a:spcBef>
              <a:spcAft>
                <a:spcPts val="0"/>
              </a:spcAft>
              <a:buSzPts val="5800"/>
              <a:buNone/>
              <a:defRPr sz="5800"/>
            </a:lvl6pPr>
            <a:lvl7pPr lvl="6" algn="ctr">
              <a:spcBef>
                <a:spcPts val="0"/>
              </a:spcBef>
              <a:spcAft>
                <a:spcPts val="0"/>
              </a:spcAft>
              <a:buSzPts val="5800"/>
              <a:buNone/>
              <a:defRPr sz="5800"/>
            </a:lvl7pPr>
            <a:lvl8pPr lvl="7" algn="ctr">
              <a:spcBef>
                <a:spcPts val="0"/>
              </a:spcBef>
              <a:spcAft>
                <a:spcPts val="0"/>
              </a:spcAft>
              <a:buSzPts val="5800"/>
              <a:buNone/>
              <a:defRPr sz="5800"/>
            </a:lvl8pPr>
            <a:lvl9pPr lvl="8" algn="ctr">
              <a:spcBef>
                <a:spcPts val="0"/>
              </a:spcBef>
              <a:spcAft>
                <a:spcPts val="0"/>
              </a:spcAft>
              <a:buSzPts val="5800"/>
              <a:buNone/>
              <a:defRPr sz="5800"/>
            </a:lvl9pPr>
          </a:lstStyle>
          <a:p>
            <a:endParaRPr dirty="0"/>
          </a:p>
        </p:txBody>
      </p:sp>
      <p:sp>
        <p:nvSpPr>
          <p:cNvPr id="11" name="Google Shape;11;p2"/>
          <p:cNvSpPr/>
          <p:nvPr/>
        </p:nvSpPr>
        <p:spPr>
          <a:xfrm>
            <a:off x="595850" y="4392919"/>
            <a:ext cx="6016800" cy="126300"/>
          </a:xfrm>
          <a:prstGeom prst="rect">
            <a:avLst/>
          </a:pr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Rectangle 3"/>
          <p:cNvSpPr/>
          <p:nvPr userDrawn="1"/>
        </p:nvSpPr>
        <p:spPr>
          <a:xfrm>
            <a:off x="443450" y="0"/>
            <a:ext cx="2763826" cy="9625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5" name="Google Shape;21;p25"/>
          <p:cNvPicPr preferRelativeResize="0"/>
          <p:nvPr userDrawn="1"/>
        </p:nvPicPr>
        <p:blipFill>
          <a:blip r:embed="rId3">
            <a:alphaModFix/>
          </a:blip>
          <a:stretch>
            <a:fillRect/>
          </a:stretch>
        </p:blipFill>
        <p:spPr>
          <a:xfrm>
            <a:off x="567203" y="176646"/>
            <a:ext cx="2487132" cy="565874"/>
          </a:xfrm>
          <a:prstGeom prst="rect">
            <a:avLst/>
          </a:prstGeom>
          <a:noFill/>
          <a:ln>
            <a:noFill/>
          </a:ln>
        </p:spPr>
      </p:pic>
      <p:sp>
        <p:nvSpPr>
          <p:cNvPr id="8" name="Google Shape;11;p2"/>
          <p:cNvSpPr/>
          <p:nvPr userDrawn="1"/>
        </p:nvSpPr>
        <p:spPr>
          <a:xfrm>
            <a:off x="3488200" y="4392919"/>
            <a:ext cx="3124450" cy="126300"/>
          </a:xfrm>
          <a:prstGeom prst="rect">
            <a:avLst/>
          </a:prstGeom>
          <a:solidFill>
            <a:srgbClr val="009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 Gold">
  <p:cSld name="Blank - Gold">
    <p:bg>
      <p:bgPr>
        <a:solidFill>
          <a:srgbClr val="0A9FD9"/>
        </a:solidFill>
        <a:effectLst/>
      </p:bgPr>
    </p:bg>
    <p:spTree>
      <p:nvGrpSpPr>
        <p:cNvPr id="1" name="Shape 88"/>
        <p:cNvGrpSpPr/>
        <p:nvPr/>
      </p:nvGrpSpPr>
      <p:grpSpPr>
        <a:xfrm>
          <a:off x="0" y="0"/>
          <a:ext cx="0" cy="0"/>
          <a:chOff x="0" y="0"/>
          <a:chExt cx="0" cy="0"/>
        </a:xfrm>
      </p:grpSpPr>
      <p:sp>
        <p:nvSpPr>
          <p:cNvPr id="89" name="Google Shape;89;p18"/>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9319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 Gold">
  <p:cSld name="TITLE_1_3_1">
    <p:bg>
      <p:bgPr>
        <a:solidFill>
          <a:srgbClr val="0A9FD9"/>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565775" y="1583344"/>
            <a:ext cx="60093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9" name="Google Shape;19;p4"/>
          <p:cNvSpPr txBox="1">
            <a:spLocks noGrp="1"/>
          </p:cNvSpPr>
          <p:nvPr>
            <p:ph type="subTitle" idx="1"/>
          </p:nvPr>
        </p:nvSpPr>
        <p:spPr>
          <a:xfrm>
            <a:off x="481675" y="3494044"/>
            <a:ext cx="6093600" cy="8193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a:latin typeface="Montserrat"/>
                <a:ea typeface="Montserrat"/>
                <a:cs typeface="Montserrat"/>
                <a:sym typeface="Montserrat"/>
              </a:defRPr>
            </a:lvl1pPr>
            <a:lvl2pPr lvl="1" rtl="0">
              <a:spcBef>
                <a:spcPts val="0"/>
              </a:spcBef>
              <a:spcAft>
                <a:spcPts val="0"/>
              </a:spcAft>
              <a:buSzPts val="3000"/>
              <a:buFont typeface="Montserrat"/>
              <a:buNone/>
              <a:defRPr sz="3000">
                <a:latin typeface="Montserrat"/>
                <a:ea typeface="Montserrat"/>
                <a:cs typeface="Montserrat"/>
                <a:sym typeface="Montserrat"/>
              </a:defRPr>
            </a:lvl2pPr>
            <a:lvl3pPr lvl="2" rtl="0">
              <a:spcBef>
                <a:spcPts val="0"/>
              </a:spcBef>
              <a:spcAft>
                <a:spcPts val="0"/>
              </a:spcAft>
              <a:buSzPts val="3000"/>
              <a:buFont typeface="Montserrat"/>
              <a:buNone/>
              <a:defRPr sz="3000">
                <a:latin typeface="Montserrat"/>
                <a:ea typeface="Montserrat"/>
                <a:cs typeface="Montserrat"/>
                <a:sym typeface="Montserrat"/>
              </a:defRPr>
            </a:lvl3pPr>
            <a:lvl4pPr lvl="3" rtl="0">
              <a:spcBef>
                <a:spcPts val="0"/>
              </a:spcBef>
              <a:spcAft>
                <a:spcPts val="0"/>
              </a:spcAft>
              <a:buSzPts val="3000"/>
              <a:buFont typeface="Montserrat"/>
              <a:buNone/>
              <a:defRPr sz="3000">
                <a:latin typeface="Montserrat"/>
                <a:ea typeface="Montserrat"/>
                <a:cs typeface="Montserrat"/>
                <a:sym typeface="Montserrat"/>
              </a:defRPr>
            </a:lvl4pPr>
            <a:lvl5pPr lvl="4" rtl="0">
              <a:spcBef>
                <a:spcPts val="0"/>
              </a:spcBef>
              <a:spcAft>
                <a:spcPts val="0"/>
              </a:spcAft>
              <a:buSzPts val="3000"/>
              <a:buFont typeface="Montserrat"/>
              <a:buNone/>
              <a:defRPr sz="3000">
                <a:latin typeface="Montserrat"/>
                <a:ea typeface="Montserrat"/>
                <a:cs typeface="Montserrat"/>
                <a:sym typeface="Montserrat"/>
              </a:defRPr>
            </a:lvl5pPr>
            <a:lvl6pPr lvl="5" rtl="0">
              <a:spcBef>
                <a:spcPts val="0"/>
              </a:spcBef>
              <a:spcAft>
                <a:spcPts val="0"/>
              </a:spcAft>
              <a:buSzPts val="3000"/>
              <a:buFont typeface="Montserrat"/>
              <a:buNone/>
              <a:defRPr sz="3000">
                <a:latin typeface="Montserrat"/>
                <a:ea typeface="Montserrat"/>
                <a:cs typeface="Montserrat"/>
                <a:sym typeface="Montserrat"/>
              </a:defRPr>
            </a:lvl6pPr>
            <a:lvl7pPr lvl="6" rtl="0">
              <a:spcBef>
                <a:spcPts val="0"/>
              </a:spcBef>
              <a:spcAft>
                <a:spcPts val="0"/>
              </a:spcAft>
              <a:buSzPts val="3000"/>
              <a:buFont typeface="Montserrat"/>
              <a:buNone/>
              <a:defRPr sz="3000">
                <a:latin typeface="Montserrat"/>
                <a:ea typeface="Montserrat"/>
                <a:cs typeface="Montserrat"/>
                <a:sym typeface="Montserrat"/>
              </a:defRPr>
            </a:lvl7pPr>
            <a:lvl8pPr lvl="7" rtl="0">
              <a:spcBef>
                <a:spcPts val="0"/>
              </a:spcBef>
              <a:spcAft>
                <a:spcPts val="0"/>
              </a:spcAft>
              <a:buSzPts val="3000"/>
              <a:buFont typeface="Montserrat"/>
              <a:buNone/>
              <a:defRPr sz="3000">
                <a:latin typeface="Montserrat"/>
                <a:ea typeface="Montserrat"/>
                <a:cs typeface="Montserrat"/>
                <a:sym typeface="Montserrat"/>
              </a:defRPr>
            </a:lvl8pPr>
            <a:lvl9pPr lvl="8" rtl="0">
              <a:spcBef>
                <a:spcPts val="0"/>
              </a:spcBef>
              <a:spcAft>
                <a:spcPts val="0"/>
              </a:spcAft>
              <a:buSzPts val="3000"/>
              <a:buFont typeface="Montserrat"/>
              <a:buNone/>
              <a:defRPr sz="3000">
                <a:latin typeface="Montserrat"/>
                <a:ea typeface="Montserrat"/>
                <a:cs typeface="Montserrat"/>
                <a:sym typeface="Montserrat"/>
              </a:defRPr>
            </a:lvl9pPr>
          </a:lstStyle>
          <a:p>
            <a:endParaRPr/>
          </a:p>
        </p:txBody>
      </p:sp>
      <p:sp>
        <p:nvSpPr>
          <p:cNvPr id="20" name="Google Shape;20;p4"/>
          <p:cNvSpPr/>
          <p:nvPr/>
        </p:nvSpPr>
        <p:spPr>
          <a:xfrm>
            <a:off x="581050" y="3055519"/>
            <a:ext cx="60168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4"/>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 Teal">
  <p:cSld name="TITLE_1_1">
    <p:spTree>
      <p:nvGrpSpPr>
        <p:cNvPr id="1" name="Shape 22"/>
        <p:cNvGrpSpPr/>
        <p:nvPr/>
      </p:nvGrpSpPr>
      <p:grpSpPr>
        <a:xfrm>
          <a:off x="0" y="0"/>
          <a:ext cx="0" cy="0"/>
          <a:chOff x="0" y="0"/>
          <a:chExt cx="0" cy="0"/>
        </a:xfrm>
      </p:grpSpPr>
      <p:sp>
        <p:nvSpPr>
          <p:cNvPr id="23" name="Google Shape;23;p5"/>
          <p:cNvSpPr txBox="1">
            <a:spLocks noGrp="1"/>
          </p:cNvSpPr>
          <p:nvPr>
            <p:ph type="body" idx="1"/>
          </p:nvPr>
        </p:nvSpPr>
        <p:spPr>
          <a:xfrm>
            <a:off x="1513800" y="2161800"/>
            <a:ext cx="6116400" cy="819900"/>
          </a:xfrm>
          <a:prstGeom prst="rect">
            <a:avLst/>
          </a:prstGeom>
        </p:spPr>
        <p:txBody>
          <a:bodyPr spcFirstLastPara="1" wrap="square" lIns="91425" tIns="91425" rIns="91425" bIns="91425" anchor="t" anchorCtr="0">
            <a:noAutofit/>
          </a:bodyPr>
          <a:lstStyle>
            <a:lvl1pPr marL="457200" lvl="0" indent="-355600" algn="ctr" rtl="0">
              <a:spcBef>
                <a:spcPts val="600"/>
              </a:spcBef>
              <a:spcAft>
                <a:spcPts val="0"/>
              </a:spcAft>
              <a:buSzPts val="2000"/>
              <a:buChar char="○"/>
              <a:defRPr i="1"/>
            </a:lvl1pPr>
            <a:lvl2pPr marL="914400" lvl="1" indent="-355600" algn="ctr" rtl="0">
              <a:spcBef>
                <a:spcPts val="0"/>
              </a:spcBef>
              <a:spcAft>
                <a:spcPts val="0"/>
              </a:spcAft>
              <a:buSzPts val="2000"/>
              <a:buChar char="●"/>
              <a:defRPr i="1"/>
            </a:lvl2pPr>
            <a:lvl3pPr marL="1371600" lvl="2" indent="-355600" algn="ctr" rtl="0">
              <a:spcBef>
                <a:spcPts val="0"/>
              </a:spcBef>
              <a:spcAft>
                <a:spcPts val="0"/>
              </a:spcAft>
              <a:buSzPts val="2000"/>
              <a:buChar char="■"/>
              <a:defRPr i="1"/>
            </a:lvl3pPr>
            <a:lvl4pPr marL="1828800" lvl="3" indent="-355600" algn="ctr" rtl="0">
              <a:spcBef>
                <a:spcPts val="0"/>
              </a:spcBef>
              <a:spcAft>
                <a:spcPts val="0"/>
              </a:spcAft>
              <a:buSzPts val="2000"/>
              <a:buChar char="●"/>
              <a:defRPr i="1"/>
            </a:lvl4pPr>
            <a:lvl5pPr marL="2286000" lvl="4" indent="-355600" algn="ctr" rtl="0">
              <a:spcBef>
                <a:spcPts val="0"/>
              </a:spcBef>
              <a:spcAft>
                <a:spcPts val="0"/>
              </a:spcAft>
              <a:buSzPts val="2000"/>
              <a:buChar char="○"/>
              <a:defRPr i="1"/>
            </a:lvl5pPr>
            <a:lvl6pPr marL="2743200" lvl="5" indent="-355600" algn="ctr" rtl="0">
              <a:spcBef>
                <a:spcPts val="0"/>
              </a:spcBef>
              <a:spcAft>
                <a:spcPts val="0"/>
              </a:spcAft>
              <a:buSzPts val="2000"/>
              <a:buChar char="■"/>
              <a:defRPr i="1"/>
            </a:lvl6pPr>
            <a:lvl7pPr marL="3200400" lvl="6" indent="-355600" algn="ctr" rtl="0">
              <a:spcBef>
                <a:spcPts val="0"/>
              </a:spcBef>
              <a:spcAft>
                <a:spcPts val="0"/>
              </a:spcAft>
              <a:buSzPts val="2000"/>
              <a:buChar char="●"/>
              <a:defRPr i="1"/>
            </a:lvl7pPr>
            <a:lvl8pPr marL="3657600" lvl="7" indent="-355600" algn="ctr" rtl="0">
              <a:spcBef>
                <a:spcPts val="0"/>
              </a:spcBef>
              <a:spcAft>
                <a:spcPts val="0"/>
              </a:spcAft>
              <a:buSzPts val="2000"/>
              <a:buChar char="○"/>
              <a:defRPr i="1"/>
            </a:lvl8pPr>
            <a:lvl9pPr marL="4114800" lvl="8" indent="-355600" algn="ctr">
              <a:spcBef>
                <a:spcPts val="0"/>
              </a:spcBef>
              <a:spcAft>
                <a:spcPts val="0"/>
              </a:spcAft>
              <a:buSzPts val="2000"/>
              <a:buChar char="■"/>
              <a:defRPr i="1"/>
            </a:lvl9pPr>
          </a:lstStyle>
          <a:p>
            <a:endParaRPr/>
          </a:p>
        </p:txBody>
      </p:sp>
      <p:sp>
        <p:nvSpPr>
          <p:cNvPr id="24" name="Google Shape;24;p5"/>
          <p:cNvSpPr txBox="1"/>
          <p:nvPr/>
        </p:nvSpPr>
        <p:spPr>
          <a:xfrm>
            <a:off x="3593400" y="11814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dirty="0">
                <a:solidFill>
                  <a:srgbClr val="FFFFFF"/>
                </a:solidFill>
                <a:latin typeface="Times New Roman"/>
                <a:ea typeface="Times New Roman"/>
                <a:cs typeface="Times New Roman"/>
                <a:sym typeface="Times New Roman"/>
              </a:rPr>
              <a:t>“</a:t>
            </a:r>
            <a:endParaRPr sz="9600" b="1" dirty="0">
              <a:solidFill>
                <a:srgbClr val="FFFFFF"/>
              </a:solidFill>
              <a:latin typeface="Times New Roman"/>
              <a:ea typeface="Times New Roman"/>
              <a:cs typeface="Times New Roman"/>
              <a:sym typeface="Times New Roman"/>
            </a:endParaRPr>
          </a:p>
        </p:txBody>
      </p:sp>
      <p:sp>
        <p:nvSpPr>
          <p:cNvPr id="25" name="Google Shape;25;p5"/>
          <p:cNvSpPr/>
          <p:nvPr/>
        </p:nvSpPr>
        <p:spPr>
          <a:xfrm>
            <a:off x="2584275" y="4565606"/>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5"/>
          <p:cNvSpPr/>
          <p:nvPr/>
        </p:nvSpPr>
        <p:spPr>
          <a:xfrm>
            <a:off x="2584275" y="451669"/>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5"/>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457200" y="428569"/>
            <a:ext cx="8229600" cy="5730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endParaRPr/>
          </a:p>
        </p:txBody>
      </p:sp>
      <p:sp>
        <p:nvSpPr>
          <p:cNvPr id="54" name="Google Shape;54;p10"/>
          <p:cNvSpPr/>
          <p:nvPr/>
        </p:nvSpPr>
        <p:spPr>
          <a:xfrm>
            <a:off x="2584275" y="4565606"/>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55;p10"/>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rgbClr val="0A9FD9"/>
        </a:solidFill>
        <a:effectLst/>
      </p:bgPr>
    </p:bg>
    <p:spTree>
      <p:nvGrpSpPr>
        <p:cNvPr id="1" name="Shape 62"/>
        <p:cNvGrpSpPr/>
        <p:nvPr/>
      </p:nvGrpSpPr>
      <p:grpSpPr>
        <a:xfrm>
          <a:off x="0" y="0"/>
          <a:ext cx="0" cy="0"/>
          <a:chOff x="0" y="0"/>
          <a:chExt cx="0" cy="0"/>
        </a:xfrm>
      </p:grpSpPr>
      <p:sp>
        <p:nvSpPr>
          <p:cNvPr id="63" name="Google Shape;63;p13"/>
          <p:cNvSpPr/>
          <p:nvPr/>
        </p:nvSpPr>
        <p:spPr>
          <a:xfrm>
            <a:off x="0" y="318620"/>
            <a:ext cx="412800" cy="2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283278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chemeClr val="bg1"/>
        </a:solidFill>
        <a:effectLst/>
      </p:bgPr>
    </p:bg>
    <p:spTree>
      <p:nvGrpSpPr>
        <p:cNvPr id="1" name="Shape 62"/>
        <p:cNvGrpSpPr/>
        <p:nvPr/>
      </p:nvGrpSpPr>
      <p:grpSpPr>
        <a:xfrm>
          <a:off x="0" y="0"/>
          <a:ext cx="0" cy="0"/>
          <a:chOff x="0" y="0"/>
          <a:chExt cx="0" cy="0"/>
        </a:xfrm>
      </p:grpSpPr>
      <p:sp>
        <p:nvSpPr>
          <p:cNvPr id="63" name="Google Shape;63;p13"/>
          <p:cNvSpPr/>
          <p:nvPr/>
        </p:nvSpPr>
        <p:spPr>
          <a:xfrm>
            <a:off x="0" y="318620"/>
            <a:ext cx="412800" cy="258000"/>
          </a:xfrm>
          <a:prstGeom prst="rect">
            <a:avLst/>
          </a:prstGeom>
          <a:solidFill>
            <a:srgbClr val="009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36773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 Gold">
  <p:cSld name="TITLE_AND_TWO_COLUMNS_2_1">
    <p:bg>
      <p:bgPr>
        <a:solidFill>
          <a:srgbClr val="0A9FD9"/>
        </a:solidFill>
        <a:effectLst/>
      </p:bgPr>
    </p:bg>
    <p:spTree>
      <p:nvGrpSpPr>
        <p:cNvPr id="1" name="Shape 67"/>
        <p:cNvGrpSpPr/>
        <p:nvPr/>
      </p:nvGrpSpPr>
      <p:grpSpPr>
        <a:xfrm>
          <a:off x="0" y="0"/>
          <a:ext cx="0" cy="0"/>
          <a:chOff x="0" y="0"/>
          <a:chExt cx="0" cy="0"/>
        </a:xfrm>
      </p:grpSpPr>
      <p:sp>
        <p:nvSpPr>
          <p:cNvPr id="68" name="Google Shape;68;p14"/>
          <p:cNvSpPr/>
          <p:nvPr/>
        </p:nvSpPr>
        <p:spPr>
          <a:xfrm>
            <a:off x="0" y="1069462"/>
            <a:ext cx="412800" cy="2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69;p14"/>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0" name="Google Shape;70;p14"/>
          <p:cNvSpPr txBox="1">
            <a:spLocks noGrp="1"/>
          </p:cNvSpPr>
          <p:nvPr>
            <p:ph type="body" idx="1"/>
          </p:nvPr>
        </p:nvSpPr>
        <p:spPr>
          <a:xfrm>
            <a:off x="457200" y="1852210"/>
            <a:ext cx="3561000" cy="3073800"/>
          </a:xfrm>
          <a:prstGeom prst="rect">
            <a:avLst/>
          </a:prstGeom>
        </p:spPr>
        <p:txBody>
          <a:bodyPr spcFirstLastPara="1" wrap="square" lIns="91425" tIns="91425" rIns="91425" bIns="91425" anchor="t" anchorCtr="0">
            <a:noAutofit/>
          </a:bodyPr>
          <a:lstStyle>
            <a:lvl1pPr marL="457200" lvl="0" indent="-342900" rtl="0">
              <a:lnSpc>
                <a:spcPct val="115000"/>
              </a:lnSpc>
              <a:spcBef>
                <a:spcPts val="600"/>
              </a:spcBef>
              <a:spcAft>
                <a:spcPts val="0"/>
              </a:spcAft>
              <a:buSzPts val="1800"/>
              <a:buChar char="○"/>
              <a:defRPr sz="1800"/>
            </a:lvl1pPr>
            <a:lvl2pPr marL="914400" lvl="1" indent="-342900" rtl="0">
              <a:lnSpc>
                <a:spcPct val="115000"/>
              </a:lnSpc>
              <a:spcBef>
                <a:spcPts val="0"/>
              </a:spcBef>
              <a:spcAft>
                <a:spcPts val="0"/>
              </a:spcAft>
              <a:buSzPts val="1800"/>
              <a:buChar char="●"/>
              <a:defRPr sz="1800"/>
            </a:lvl2pPr>
            <a:lvl3pPr marL="1371600" lvl="2" indent="-342900" rtl="0">
              <a:lnSpc>
                <a:spcPct val="115000"/>
              </a:lnSpc>
              <a:spcBef>
                <a:spcPts val="0"/>
              </a:spcBef>
              <a:spcAft>
                <a:spcPts val="0"/>
              </a:spcAft>
              <a:buSzPts val="1800"/>
              <a:buChar char="■"/>
              <a:defRPr sz="1800"/>
            </a:lvl3pPr>
            <a:lvl4pPr marL="1828800" lvl="3" indent="-342900" rtl="0">
              <a:lnSpc>
                <a:spcPct val="115000"/>
              </a:lnSpc>
              <a:spcBef>
                <a:spcPts val="0"/>
              </a:spcBef>
              <a:spcAft>
                <a:spcPts val="0"/>
              </a:spcAft>
              <a:buSzPts val="1800"/>
              <a:buChar char="●"/>
              <a:defRPr sz="1800"/>
            </a:lvl4pPr>
            <a:lvl5pPr marL="2286000" lvl="4" indent="-342900" rtl="0">
              <a:lnSpc>
                <a:spcPct val="115000"/>
              </a:lnSpc>
              <a:spcBef>
                <a:spcPts val="0"/>
              </a:spcBef>
              <a:spcAft>
                <a:spcPts val="0"/>
              </a:spcAft>
              <a:buSzPts val="1800"/>
              <a:buChar char="○"/>
              <a:defRPr sz="1800"/>
            </a:lvl5pPr>
            <a:lvl6pPr marL="2743200" lvl="5" indent="-342900" rtl="0">
              <a:lnSpc>
                <a:spcPct val="115000"/>
              </a:lnSpc>
              <a:spcBef>
                <a:spcPts val="0"/>
              </a:spcBef>
              <a:spcAft>
                <a:spcPts val="0"/>
              </a:spcAft>
              <a:buSzPts val="1800"/>
              <a:buChar char="■"/>
              <a:defRPr sz="1800"/>
            </a:lvl6pPr>
            <a:lvl7pPr marL="3200400" lvl="6" indent="-342900" rtl="0">
              <a:lnSpc>
                <a:spcPct val="115000"/>
              </a:lnSpc>
              <a:spcBef>
                <a:spcPts val="0"/>
              </a:spcBef>
              <a:spcAft>
                <a:spcPts val="0"/>
              </a:spcAft>
              <a:buSzPts val="1800"/>
              <a:buChar char="●"/>
              <a:defRPr sz="1800"/>
            </a:lvl7pPr>
            <a:lvl8pPr marL="3657600" lvl="7" indent="-342900" rtl="0">
              <a:lnSpc>
                <a:spcPct val="115000"/>
              </a:lnSpc>
              <a:spcBef>
                <a:spcPts val="0"/>
              </a:spcBef>
              <a:spcAft>
                <a:spcPts val="0"/>
              </a:spcAft>
              <a:buSzPts val="1800"/>
              <a:buChar char="○"/>
              <a:defRPr sz="1800"/>
            </a:lvl8pPr>
            <a:lvl9pPr marL="4114800" lvl="8" indent="-342900" rtl="0">
              <a:lnSpc>
                <a:spcPct val="115000"/>
              </a:lnSpc>
              <a:spcBef>
                <a:spcPts val="0"/>
              </a:spcBef>
              <a:spcAft>
                <a:spcPts val="0"/>
              </a:spcAft>
              <a:buSzPts val="1800"/>
              <a:buChar char="■"/>
              <a:defRPr sz="1800"/>
            </a:lvl9pPr>
          </a:lstStyle>
          <a:p>
            <a:endParaRPr/>
          </a:p>
        </p:txBody>
      </p:sp>
      <p:sp>
        <p:nvSpPr>
          <p:cNvPr id="71" name="Google Shape;71;p14"/>
          <p:cNvSpPr txBox="1">
            <a:spLocks noGrp="1"/>
          </p:cNvSpPr>
          <p:nvPr>
            <p:ph type="body" idx="2"/>
          </p:nvPr>
        </p:nvSpPr>
        <p:spPr>
          <a:xfrm>
            <a:off x="5131069" y="1852125"/>
            <a:ext cx="3600000" cy="3073800"/>
          </a:xfrm>
          <a:prstGeom prst="rect">
            <a:avLst/>
          </a:prstGeom>
        </p:spPr>
        <p:txBody>
          <a:bodyPr spcFirstLastPara="1" wrap="square" lIns="91425" tIns="91425" rIns="91425" bIns="91425" anchor="t" anchorCtr="0">
            <a:noAutofit/>
          </a:bodyPr>
          <a:lstStyle>
            <a:lvl1pPr marL="457200" lvl="0" indent="-342900" rtl="0">
              <a:lnSpc>
                <a:spcPct val="115000"/>
              </a:lnSpc>
              <a:spcBef>
                <a:spcPts val="600"/>
              </a:spcBef>
              <a:spcAft>
                <a:spcPts val="0"/>
              </a:spcAft>
              <a:buSzPts val="1800"/>
              <a:buChar char="○"/>
              <a:defRPr sz="1800"/>
            </a:lvl1pPr>
            <a:lvl2pPr marL="914400" lvl="1" indent="-342900" rtl="0">
              <a:lnSpc>
                <a:spcPct val="115000"/>
              </a:lnSpc>
              <a:spcBef>
                <a:spcPts val="0"/>
              </a:spcBef>
              <a:spcAft>
                <a:spcPts val="0"/>
              </a:spcAft>
              <a:buSzPts val="1800"/>
              <a:buChar char="●"/>
              <a:defRPr sz="1800"/>
            </a:lvl2pPr>
            <a:lvl3pPr marL="1371600" lvl="2" indent="-342900" rtl="0">
              <a:lnSpc>
                <a:spcPct val="115000"/>
              </a:lnSpc>
              <a:spcBef>
                <a:spcPts val="0"/>
              </a:spcBef>
              <a:spcAft>
                <a:spcPts val="0"/>
              </a:spcAft>
              <a:buSzPts val="1800"/>
              <a:buChar char="■"/>
              <a:defRPr sz="1800"/>
            </a:lvl3pPr>
            <a:lvl4pPr marL="1828800" lvl="3" indent="-342900" rtl="0">
              <a:lnSpc>
                <a:spcPct val="115000"/>
              </a:lnSpc>
              <a:spcBef>
                <a:spcPts val="0"/>
              </a:spcBef>
              <a:spcAft>
                <a:spcPts val="0"/>
              </a:spcAft>
              <a:buSzPts val="1800"/>
              <a:buChar char="●"/>
              <a:defRPr sz="1800"/>
            </a:lvl4pPr>
            <a:lvl5pPr marL="2286000" lvl="4" indent="-342900" rtl="0">
              <a:lnSpc>
                <a:spcPct val="115000"/>
              </a:lnSpc>
              <a:spcBef>
                <a:spcPts val="0"/>
              </a:spcBef>
              <a:spcAft>
                <a:spcPts val="0"/>
              </a:spcAft>
              <a:buSzPts val="1800"/>
              <a:buChar char="○"/>
              <a:defRPr sz="1800"/>
            </a:lvl5pPr>
            <a:lvl6pPr marL="2743200" lvl="5" indent="-342900" rtl="0">
              <a:lnSpc>
                <a:spcPct val="115000"/>
              </a:lnSpc>
              <a:spcBef>
                <a:spcPts val="0"/>
              </a:spcBef>
              <a:spcAft>
                <a:spcPts val="0"/>
              </a:spcAft>
              <a:buSzPts val="1800"/>
              <a:buChar char="■"/>
              <a:defRPr sz="1800"/>
            </a:lvl6pPr>
            <a:lvl7pPr marL="3200400" lvl="6" indent="-342900" rtl="0">
              <a:lnSpc>
                <a:spcPct val="115000"/>
              </a:lnSpc>
              <a:spcBef>
                <a:spcPts val="0"/>
              </a:spcBef>
              <a:spcAft>
                <a:spcPts val="0"/>
              </a:spcAft>
              <a:buSzPts val="1800"/>
              <a:buChar char="●"/>
              <a:defRPr sz="1800"/>
            </a:lvl7pPr>
            <a:lvl8pPr marL="3657600" lvl="7" indent="-342900" rtl="0">
              <a:lnSpc>
                <a:spcPct val="115000"/>
              </a:lnSpc>
              <a:spcBef>
                <a:spcPts val="0"/>
              </a:spcBef>
              <a:spcAft>
                <a:spcPts val="0"/>
              </a:spcAft>
              <a:buSzPts val="1800"/>
              <a:buChar char="○"/>
              <a:defRPr sz="1800"/>
            </a:lvl8pPr>
            <a:lvl9pPr marL="4114800" lvl="8" indent="-342900" rtl="0">
              <a:lnSpc>
                <a:spcPct val="115000"/>
              </a:lnSpc>
              <a:spcBef>
                <a:spcPts val="0"/>
              </a:spcBef>
              <a:spcAft>
                <a:spcPts val="0"/>
              </a:spcAft>
              <a:buSzPts val="1800"/>
              <a:buChar char="■"/>
              <a:defRPr sz="1800"/>
            </a:lvl9pPr>
          </a:lstStyle>
          <a:p>
            <a:endParaRPr/>
          </a:p>
        </p:txBody>
      </p:sp>
      <p:sp>
        <p:nvSpPr>
          <p:cNvPr id="72" name="Google Shape;72;p14"/>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 Gold">
  <p:cSld name="CAPTION_ONLY_1_1">
    <p:bg>
      <p:bgPr>
        <a:solidFill>
          <a:srgbClr val="0A9FD9"/>
        </a:solidFill>
        <a:effectLst/>
      </p:bgPr>
    </p:bg>
    <p:spTree>
      <p:nvGrpSpPr>
        <p:cNvPr id="1" name="Shape 84"/>
        <p:cNvGrpSpPr/>
        <p:nvPr/>
      </p:nvGrpSpPr>
      <p:grpSpPr>
        <a:xfrm>
          <a:off x="0" y="0"/>
          <a:ext cx="0" cy="0"/>
          <a:chOff x="0" y="0"/>
          <a:chExt cx="0" cy="0"/>
        </a:xfrm>
      </p:grpSpPr>
      <p:sp>
        <p:nvSpPr>
          <p:cNvPr id="85" name="Google Shape;85;p17"/>
          <p:cNvSpPr txBox="1">
            <a:spLocks noGrp="1"/>
          </p:cNvSpPr>
          <p:nvPr>
            <p:ph type="body" idx="1"/>
          </p:nvPr>
        </p:nvSpPr>
        <p:spPr>
          <a:xfrm>
            <a:off x="588700" y="4406306"/>
            <a:ext cx="7966500" cy="278700"/>
          </a:xfrm>
          <a:prstGeom prst="rect">
            <a:avLst/>
          </a:prstGeom>
        </p:spPr>
        <p:txBody>
          <a:bodyPr spcFirstLastPara="1" wrap="square" lIns="91425" tIns="91425" rIns="91425" bIns="91425" anchor="t" anchorCtr="0">
            <a:noAutofit/>
          </a:bodyPr>
          <a:lstStyle>
            <a:lvl1pPr marL="457200" lvl="0" indent="-228600" algn="ctr" rtl="0">
              <a:spcBef>
                <a:spcPts val="360"/>
              </a:spcBef>
              <a:spcAft>
                <a:spcPts val="0"/>
              </a:spcAft>
              <a:buSzPts val="1800"/>
              <a:buNone/>
              <a:defRPr sz="1800"/>
            </a:lvl1pPr>
          </a:lstStyle>
          <a:p>
            <a:endParaRPr/>
          </a:p>
        </p:txBody>
      </p:sp>
      <p:sp>
        <p:nvSpPr>
          <p:cNvPr id="86" name="Google Shape;86;p17"/>
          <p:cNvSpPr/>
          <p:nvPr/>
        </p:nvSpPr>
        <p:spPr>
          <a:xfrm>
            <a:off x="2584275" y="451669"/>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87;p17"/>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chemeClr val="bg1"/>
        </a:solidFill>
        <a:effectLst/>
      </p:bgPr>
    </p:bg>
    <p:spTree>
      <p:nvGrpSpPr>
        <p:cNvPr id="1" name="Shape 62"/>
        <p:cNvGrpSpPr/>
        <p:nvPr/>
      </p:nvGrpSpPr>
      <p:grpSpPr>
        <a:xfrm>
          <a:off x="0" y="0"/>
          <a:ext cx="0" cy="0"/>
          <a:chOff x="0" y="0"/>
          <a:chExt cx="0" cy="0"/>
        </a:xfrm>
      </p:grpSpPr>
      <p:sp>
        <p:nvSpPr>
          <p:cNvPr id="63" name="Google Shape;63;p13"/>
          <p:cNvSpPr/>
          <p:nvPr/>
        </p:nvSpPr>
        <p:spPr>
          <a:xfrm>
            <a:off x="0" y="189620"/>
            <a:ext cx="412800" cy="258000"/>
          </a:xfrm>
          <a:prstGeom prst="rect">
            <a:avLst/>
          </a:prstGeom>
          <a:solidFill>
            <a:srgbClr val="0A9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599341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47620"/>
            <a:ext cx="8229600" cy="1071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1pPr>
            <a:lvl2pPr lvl="1">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2pPr>
            <a:lvl3pPr lvl="2">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3pPr>
            <a:lvl4pPr lvl="3">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4pPr>
            <a:lvl5pPr lvl="4">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5pPr>
            <a:lvl6pPr lvl="5">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6pPr>
            <a:lvl7pPr lvl="6">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7pPr>
            <a:lvl8pPr lvl="7">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8pPr>
            <a:lvl9pPr lvl="8">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561950" y="1880794"/>
            <a:ext cx="8020200" cy="28152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1pPr>
            <a:lvl2pPr marL="914400" lvl="1"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2pPr>
            <a:lvl3pPr marL="1371600" lvl="2"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3pPr>
            <a:lvl4pPr marL="1828800" lvl="3"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4pPr>
            <a:lvl5pPr marL="2286000" lvl="4"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5pPr>
            <a:lvl6pPr marL="2743200" lvl="5"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6pPr>
            <a:lvl7pPr marL="3200400" lvl="6"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7pPr>
            <a:lvl8pPr marL="3657600" lvl="7"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8pPr>
            <a:lvl9pPr marL="4114800" lvl="8"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556775" y="4777350"/>
            <a:ext cx="548700" cy="290100"/>
          </a:xfrm>
          <a:prstGeom prst="rect">
            <a:avLst/>
          </a:prstGeom>
          <a:noFill/>
          <a:ln>
            <a:noFill/>
          </a:ln>
        </p:spPr>
        <p:txBody>
          <a:bodyPr spcFirstLastPara="1" wrap="square" lIns="91425" tIns="91425" rIns="91425" bIns="91425" anchor="t" anchorCtr="0">
            <a:noAutofit/>
          </a:bodyPr>
          <a:lstStyle>
            <a:lvl1pPr lvl="0" algn="r">
              <a:buNone/>
              <a:defRPr sz="1100">
                <a:solidFill>
                  <a:schemeClr val="lt1"/>
                </a:solidFill>
                <a:latin typeface="Montserrat"/>
                <a:ea typeface="Montserrat"/>
                <a:cs typeface="Montserrat"/>
                <a:sym typeface="Montserrat"/>
              </a:defRPr>
            </a:lvl1pPr>
            <a:lvl2pPr lvl="1" algn="r">
              <a:buNone/>
              <a:defRPr sz="1100">
                <a:solidFill>
                  <a:schemeClr val="lt1"/>
                </a:solidFill>
                <a:latin typeface="Montserrat"/>
                <a:ea typeface="Montserrat"/>
                <a:cs typeface="Montserrat"/>
                <a:sym typeface="Montserrat"/>
              </a:defRPr>
            </a:lvl2pPr>
            <a:lvl3pPr lvl="2" algn="r">
              <a:buNone/>
              <a:defRPr sz="1100">
                <a:solidFill>
                  <a:schemeClr val="lt1"/>
                </a:solidFill>
                <a:latin typeface="Montserrat"/>
                <a:ea typeface="Montserrat"/>
                <a:cs typeface="Montserrat"/>
                <a:sym typeface="Montserrat"/>
              </a:defRPr>
            </a:lvl3pPr>
            <a:lvl4pPr lvl="3" algn="r">
              <a:buNone/>
              <a:defRPr sz="1100">
                <a:solidFill>
                  <a:schemeClr val="lt1"/>
                </a:solidFill>
                <a:latin typeface="Montserrat"/>
                <a:ea typeface="Montserrat"/>
                <a:cs typeface="Montserrat"/>
                <a:sym typeface="Montserrat"/>
              </a:defRPr>
            </a:lvl4pPr>
            <a:lvl5pPr lvl="4" algn="r">
              <a:buNone/>
              <a:defRPr sz="1100">
                <a:solidFill>
                  <a:schemeClr val="lt1"/>
                </a:solidFill>
                <a:latin typeface="Montserrat"/>
                <a:ea typeface="Montserrat"/>
                <a:cs typeface="Montserrat"/>
                <a:sym typeface="Montserrat"/>
              </a:defRPr>
            </a:lvl5pPr>
            <a:lvl6pPr lvl="5" algn="r">
              <a:buNone/>
              <a:defRPr sz="1100">
                <a:solidFill>
                  <a:schemeClr val="lt1"/>
                </a:solidFill>
                <a:latin typeface="Montserrat"/>
                <a:ea typeface="Montserrat"/>
                <a:cs typeface="Montserrat"/>
                <a:sym typeface="Montserrat"/>
              </a:defRPr>
            </a:lvl6pPr>
            <a:lvl7pPr lvl="6" algn="r">
              <a:buNone/>
              <a:defRPr sz="1100">
                <a:solidFill>
                  <a:schemeClr val="lt1"/>
                </a:solidFill>
                <a:latin typeface="Montserrat"/>
                <a:ea typeface="Montserrat"/>
                <a:cs typeface="Montserrat"/>
                <a:sym typeface="Montserrat"/>
              </a:defRPr>
            </a:lvl7pPr>
            <a:lvl8pPr lvl="7" algn="r">
              <a:buNone/>
              <a:defRPr sz="1100">
                <a:solidFill>
                  <a:schemeClr val="lt1"/>
                </a:solidFill>
                <a:latin typeface="Montserrat"/>
                <a:ea typeface="Montserrat"/>
                <a:cs typeface="Montserrat"/>
                <a:sym typeface="Montserrat"/>
              </a:defRPr>
            </a:lvl8pPr>
            <a:lvl9pPr lvl="8" algn="r">
              <a:buNone/>
              <a:defRPr sz="11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6" r:id="rId4"/>
    <p:sldLayoutId id="2147483667" r:id="rId5"/>
    <p:sldLayoutId id="2147483668" r:id="rId6"/>
    <p:sldLayoutId id="2147483660" r:id="rId7"/>
    <p:sldLayoutId id="2147483663" r:id="rId8"/>
    <p:sldLayoutId id="2147483666" r:id="rId9"/>
    <p:sldLayoutId id="2147483669"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hyperlink" Target="https://mnre.gov.in/img/documents/uploads/file_f-1678458353822.pdf" TargetMode="External"/><Relationship Id="rId18" Type="http://schemas.openxmlformats.org/officeDocument/2006/relationships/hyperlink" Target="https://mnre.gov.in/img/documents/uploads/file_f-1673515455900.pdf" TargetMode="External"/><Relationship Id="rId3" Type="http://schemas.openxmlformats.org/officeDocument/2006/relationships/tags" Target="../tags/tag3.xml"/><Relationship Id="rId21" Type="http://schemas.openxmlformats.org/officeDocument/2006/relationships/hyperlink" Target="https://mnre.gov.in/img/documents/uploads/file_f-1677495693355.pdf" TargetMode="External"/><Relationship Id="rId7" Type="http://schemas.openxmlformats.org/officeDocument/2006/relationships/slideLayout" Target="../slideLayouts/slideLayout9.xml"/><Relationship Id="rId12" Type="http://schemas.openxmlformats.org/officeDocument/2006/relationships/hyperlink" Target="https://pib.gov.in/PressReleaseIframePage.aspx?PRID=1911380#:~:text=The%20Government%20has%20allocated%20a,Modules%20(Tranche%2DII)." TargetMode="External"/><Relationship Id="rId17" Type="http://schemas.openxmlformats.org/officeDocument/2006/relationships/hyperlink" Target="https://mnre.gov.in/img/documents/uploads/file_f-1680367776122.pdf" TargetMode="External"/><Relationship Id="rId2" Type="http://schemas.openxmlformats.org/officeDocument/2006/relationships/tags" Target="../tags/tag2.xml"/><Relationship Id="rId16" Type="http://schemas.openxmlformats.org/officeDocument/2006/relationships/hyperlink" Target="https://cercind.gov.in/2023/orders/359-MP-2022.pdf" TargetMode="External"/><Relationship Id="rId20" Type="http://schemas.openxmlformats.org/officeDocument/2006/relationships/hyperlink" Target="https://mnre.gov.in/img/documents/uploads/file_f-1674638947576.pdf" TargetMode="Externa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hyperlink" Target="https://egazette.nic.in/WriteReadData/2022/241614.pdf" TargetMode="External"/><Relationship Id="rId5" Type="http://schemas.openxmlformats.org/officeDocument/2006/relationships/tags" Target="../tags/tag5.xml"/><Relationship Id="rId15" Type="http://schemas.openxmlformats.org/officeDocument/2006/relationships/hyperlink" Target="https://pib.gov.in/PressReleasePage.aspx?PRID=1888547" TargetMode="External"/><Relationship Id="rId10" Type="http://schemas.openxmlformats.org/officeDocument/2006/relationships/hyperlink" Target="https://mnre.gov.in/img/documents/uploads/file_f-1666005996212.pdf" TargetMode="External"/><Relationship Id="rId19" Type="http://schemas.openxmlformats.org/officeDocument/2006/relationships/hyperlink" Target="https://mnre.gov.in/img/documents/uploads/file_f-1678458064893.xlsx" TargetMode="External"/><Relationship Id="rId4" Type="http://schemas.openxmlformats.org/officeDocument/2006/relationships/tags" Target="../tags/tag4.xml"/><Relationship Id="rId9" Type="http://schemas.openxmlformats.org/officeDocument/2006/relationships/hyperlink" Target="https://powermin.gov.in/sites/default/files/webform/notices/Renewable_Purchase_Obligation_and_Energy_Storage_Obligation_Trajectory_till_2029_30.pdf" TargetMode="External"/><Relationship Id="rId14" Type="http://schemas.openxmlformats.org/officeDocument/2006/relationships/hyperlink" Target="https://www.pib.gov.in/PressReleasePage.aspx?PRID=1880517" TargetMode="External"/></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hyperlink" Target="https://oilprice.com/Energy/Energy-General/10-Energy-Stocks-Defying-The-COVID-19-Slump.html" TargetMode="External"/></Relationships>
</file>

<file path=ppt/slides/_rels/slide13.xml.rels><?xml version="1.0" encoding="UTF-8" standalone="yes"?>
<Relationships xmlns="http://schemas.openxmlformats.org/package/2006/relationships"><Relationship Id="rId3" Type="http://schemas.openxmlformats.org/officeDocument/2006/relationships/chart" Target="../charts/chart15.xml"/><Relationship Id="rId7" Type="http://schemas.openxmlformats.org/officeDocument/2006/relationships/hyperlink" Target="https://investor.renewpower.in/news-releases/news-release-details/renew-becomes-first-indian-renewable-energy-company-refinance"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hyperlink" Target="https://rbidocs.rbi.org.in/rdocs/content/pdfs/FSGB06012023.pdf" TargetMode="External"/><Relationship Id="rId5" Type="http://schemas.openxmlformats.org/officeDocument/2006/relationships/hyperlink" Target="https://www.rbi.org.in/Scripts/BS_PressReleaseDisplay.aspx?prid=55190" TargetMode="External"/><Relationship Id="rId4" Type="http://schemas.openxmlformats.org/officeDocument/2006/relationships/hyperlink" Target="https://www.rbi.org.in/Scripts/BS_PressReleaseDisplay.aspx?prid=55107"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pib.gov.in/PressReleasePage.aspx?PRID=1907698"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hyperlink" Target="https://powermin.gov.in/sites/default/files/webform/notices/Draft_Guidelines_to_promote_development_of_PSPs_in_the_Country_Seeking_Comments.pdf" TargetMode="External"/><Relationship Id="rId4" Type="http://schemas.openxmlformats.org/officeDocument/2006/relationships/hyperlink" Target="https://greenkogroup.com/assets/Pressrelease/12%20Jindal%20Steel%20and%20Power%20Limited%20-%20Greenko%2019-Oct-2022.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static.pib.gov.in/WriteReadData/specificdocs/documents/2023/feb/doc2023226163001.pdf"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chart" Target="../charts/chart17.xml"/><Relationship Id="rId4" Type="http://schemas.openxmlformats.org/officeDocument/2006/relationships/chart" Target="../charts/char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cef.ceew.in/solutions-factory/tool/electric-mobility" TargetMode="Externa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hyperlink" Target="https://www.ceew.in/cef/solutions-factory/publications/greening-indias-automotive-sector" TargetMode="External"/><Relationship Id="rId3" Type="http://schemas.openxmlformats.org/officeDocument/2006/relationships/hyperlink" Target="https://cef.ceew.in/intelligence/tool/open-access-home" TargetMode="External"/><Relationship Id="rId7" Type="http://schemas.openxmlformats.org/officeDocument/2006/relationships/hyperlink" Target="https://www.ceew.in/cef/solutions-factory/publications/making-india-a-leader-in-solar-manufacturing" TargetMode="External"/><Relationship Id="rId12" Type="http://schemas.openxmlformats.org/officeDocument/2006/relationships/image" Target="../media/image16.png"/><Relationship Id="rId2" Type="http://schemas.openxmlformats.org/officeDocument/2006/relationships/notesSlide" Target="../notesSlides/notesSlide20.xml"/><Relationship Id="rId16"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hyperlink" Target="https://www.ceew.in/cef/solutions-factory/publications/mobilizing-investment-for-clean-energy-in-india" TargetMode="External"/><Relationship Id="rId5" Type="http://schemas.openxmlformats.org/officeDocument/2006/relationships/hyperlink" Target="https://www.renewablesindia.in/" TargetMode="External"/><Relationship Id="rId15" Type="http://schemas.openxmlformats.org/officeDocument/2006/relationships/hyperlink" Target="https://cef.ceew.in/intelligence/tool/electric-mobility" TargetMode="External"/><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hyperlink" Target="https://www.ceew.in/cef/solutions-factory/publications/viet-nam-grid-integration-guarantee" TargetMode="External"/><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7.xml"/><Relationship Id="rId3" Type="http://schemas.openxmlformats.org/officeDocument/2006/relationships/image" Target="../media/image5.jpg"/><Relationship Id="rId7" Type="http://schemas.openxmlformats.org/officeDocument/2006/relationships/slide" Target="slide8.xml"/><Relationship Id="rId12" Type="http://schemas.openxmlformats.org/officeDocument/2006/relationships/slide" Target="slide15.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7.xml"/><Relationship Id="rId11" Type="http://schemas.openxmlformats.org/officeDocument/2006/relationships/slide" Target="slide14.xml"/><Relationship Id="rId5" Type="http://schemas.openxmlformats.org/officeDocument/2006/relationships/slide" Target="slide6.xml"/><Relationship Id="rId15" Type="http://schemas.openxmlformats.org/officeDocument/2006/relationships/image" Target="../media/image6.png"/><Relationship Id="rId10" Type="http://schemas.openxmlformats.org/officeDocument/2006/relationships/slide" Target="slide11.xml"/><Relationship Id="rId4" Type="http://schemas.openxmlformats.org/officeDocument/2006/relationships/slide" Target="slide4.xml"/><Relationship Id="rId9" Type="http://schemas.openxmlformats.org/officeDocument/2006/relationships/slide" Target="slide10.xml"/><Relationship Id="rId14" Type="http://schemas.openxmlformats.org/officeDocument/2006/relationships/slide" Target="slide20.xml"/></Relationships>
</file>

<file path=ppt/slides/_rels/slide4.xml.rels><?xml version="1.0" encoding="UTF-8" standalone="yes"?>
<Relationships xmlns="http://schemas.openxmlformats.org/package/2006/relationships"><Relationship Id="rId3" Type="http://schemas.openxmlformats.org/officeDocument/2006/relationships/hyperlink" Target="https://mnre.gov.in/img/documents/uploads/file_f-1680367776122.pdf"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hyperlink" Target="https://mnre.gov.in/img/documents/uploads/file_f-1680367776122.pdf"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hyperlink" Target="https://pib.gov.in/PressReleasePage.aspx?PRID=1897764#:~:text=RDSS%20sanctions%2020.46%20crores%20pre,1.98%20Lakh%20smart%20feeder%20meters&amp;text=Government%20of%20India%20launched%20the,from%20Central%20Government%20of%20Rs." TargetMode="External"/><Relationship Id="rId7"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hyperlink" Target="https://pib.gov.in/PressReleseDetailm.aspx?PRID=1914290" TargetMode="External"/><Relationship Id="rId5" Type="http://schemas.openxmlformats.org/officeDocument/2006/relationships/chart" Target="../charts/chart6.xml"/><Relationship Id="rId4" Type="http://schemas.openxmlformats.org/officeDocument/2006/relationships/hyperlink" Target="https://www.pfcapps.com/PFC_INTERFACE/AnnualRating/11th_Integrated_Rating.pdf"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iexindia.com/Uploads/PressRelease/04_04_2023IEX%20POWER%20MARKET%20UPDATE_Final.pdf" TargetMode="External"/><Relationship Id="rId3" Type="http://schemas.openxmlformats.org/officeDocument/2006/relationships/hyperlink" Target="https://www.iexindia.com/Uploads/CircularUpdate/08_03_2023Circular%20no.%20682%20Introduction%20of%20HPDAM%20trading%20Under%20Integrated%20DAM%20Segment.pdf" TargetMode="External"/><Relationship Id="rId7" Type="http://schemas.openxmlformats.org/officeDocument/2006/relationships/chart" Target="../charts/chart11.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hyperlink" Target="https://cercind.gov.in/2022/orders/17-SM-2022.pdf" TargetMode="External"/><Relationship Id="rId9" Type="http://schemas.openxmlformats.org/officeDocument/2006/relationships/chart" Target="../charts/char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Rectangle 1"/>
          <p:cNvSpPr/>
          <p:nvPr/>
        </p:nvSpPr>
        <p:spPr>
          <a:xfrm>
            <a:off x="443450" y="0"/>
            <a:ext cx="2763826" cy="9625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4" name="Google Shape;94;p19"/>
          <p:cNvSpPr txBox="1">
            <a:spLocks noGrp="1"/>
          </p:cNvSpPr>
          <p:nvPr>
            <p:ph type="ctrTitle"/>
          </p:nvPr>
        </p:nvSpPr>
        <p:spPr>
          <a:xfrm>
            <a:off x="477825" y="2991376"/>
            <a:ext cx="6291000" cy="1188000"/>
          </a:xfrm>
          <a:prstGeom prst="rect">
            <a:avLst/>
          </a:prstGeom>
        </p:spPr>
        <p:txBody>
          <a:bodyPr spcFirstLastPara="1" wrap="square" lIns="91425" tIns="91425" rIns="91425" bIns="91425" anchor="b" anchorCtr="0">
            <a:noAutofit/>
          </a:bodyPr>
          <a:lstStyle/>
          <a:p>
            <a:pPr lvl="0"/>
            <a:r>
              <a:rPr lang="en-IN" sz="2350" dirty="0">
                <a:solidFill>
                  <a:srgbClr val="575756"/>
                </a:solidFill>
              </a:rPr>
              <a:t>CEEW-CEF</a:t>
            </a:r>
            <a:r>
              <a:rPr lang="en-GB" sz="2350" dirty="0">
                <a:solidFill>
                  <a:srgbClr val="575756"/>
                </a:solidFill>
              </a:rPr>
              <a:t> Market </a:t>
            </a:r>
            <a:r>
              <a:rPr lang="en-GB" sz="2350" dirty="0">
                <a:solidFill>
                  <a:schemeClr val="bg1"/>
                </a:solidFill>
              </a:rPr>
              <a:t>Handbook</a:t>
            </a:r>
            <a:br>
              <a:rPr lang="en-GB" sz="2350" dirty="0"/>
            </a:br>
            <a:r>
              <a:rPr lang="en-GB" sz="2350" dirty="0">
                <a:solidFill>
                  <a:srgbClr val="575756"/>
                </a:solidFill>
              </a:rPr>
              <a:t>2022-23 </a:t>
            </a:r>
            <a:r>
              <a:rPr lang="en-GB" sz="1600" dirty="0">
                <a:solidFill>
                  <a:srgbClr val="575756"/>
                </a:solidFill>
              </a:rPr>
              <a:t>(Annual issue)</a:t>
            </a:r>
            <a:endParaRPr sz="2350" dirty="0">
              <a:solidFill>
                <a:srgbClr val="575756"/>
              </a:solidFill>
            </a:endParaRPr>
          </a:p>
        </p:txBody>
      </p:sp>
      <p:pic>
        <p:nvPicPr>
          <p:cNvPr id="3" name="Google Shape;21;p25"/>
          <p:cNvPicPr preferRelativeResize="0"/>
          <p:nvPr/>
        </p:nvPicPr>
        <p:blipFill>
          <a:blip r:embed="rId3">
            <a:extLst>
              <a:ext uri="{28A0092B-C50C-407E-A947-70E740481C1C}">
                <a14:useLocalDpi xmlns:a14="http://schemas.microsoft.com/office/drawing/2010/main" val="0"/>
              </a:ext>
            </a:extLst>
          </a:blip>
          <a:stretch>
            <a:fillRect/>
          </a:stretch>
        </p:blipFill>
        <p:spPr>
          <a:xfrm>
            <a:off x="567203" y="178101"/>
            <a:ext cx="2487132" cy="562964"/>
          </a:xfrm>
          <a:prstGeom prst="rect">
            <a:avLst/>
          </a:prstGeom>
          <a:noFill/>
          <a:ln>
            <a:noFill/>
          </a:ln>
        </p:spPr>
      </p:pic>
      <p:sp>
        <p:nvSpPr>
          <p:cNvPr id="5" name="Google Shape;100;p20"/>
          <p:cNvSpPr txBox="1"/>
          <p:nvPr/>
        </p:nvSpPr>
        <p:spPr>
          <a:xfrm>
            <a:off x="491575" y="4077289"/>
            <a:ext cx="3776700" cy="376724"/>
          </a:xfrm>
          <a:prstGeom prst="rect">
            <a:avLst/>
          </a:prstGeom>
          <a:noFill/>
          <a:ln>
            <a:noFill/>
          </a:ln>
        </p:spPr>
        <p:txBody>
          <a:bodyPr spcFirstLastPara="1" wrap="square" lIns="91425" tIns="91425" rIns="91425" bIns="91425" anchor="t" anchorCtr="0">
            <a:noAutofit/>
          </a:bodyPr>
          <a:lstStyle/>
          <a:p>
            <a:pPr>
              <a:buClr>
                <a:srgbClr val="6C6E71"/>
              </a:buClr>
              <a:buSzPts val="3200"/>
            </a:pPr>
            <a:r>
              <a:rPr lang="en-GB" sz="1200" dirty="0">
                <a:solidFill>
                  <a:srgbClr val="575756"/>
                </a:solidFill>
                <a:latin typeface="Open Sans" panose="020B0606030504020204" pitchFamily="34" charset="0"/>
                <a:ea typeface="Open Sans" panose="020B0606030504020204" pitchFamily="34" charset="0"/>
                <a:cs typeface="Open Sans" panose="020B0606030504020204" pitchFamily="34" charset="0"/>
              </a:rPr>
              <a:t>10 May 2023</a:t>
            </a:r>
          </a:p>
        </p:txBody>
      </p:sp>
      <p:sp>
        <p:nvSpPr>
          <p:cNvPr id="6" name="Google Shape;47;p1"/>
          <p:cNvSpPr txBox="1">
            <a:spLocks/>
          </p:cNvSpPr>
          <p:nvPr/>
        </p:nvSpPr>
        <p:spPr>
          <a:xfrm>
            <a:off x="5476760" y="4770185"/>
            <a:ext cx="3582201" cy="280365"/>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300"/>
            </a:pPr>
            <a:r>
              <a:rPr lang="en-GB" sz="1300"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 Council on Energy, Environment and Water 2023</a:t>
            </a:r>
            <a:endParaRPr lang="en-GB"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rot="16200000">
            <a:off x="8583621" y="3704036"/>
            <a:ext cx="750626" cy="200055"/>
          </a:xfrm>
          <a:prstGeom prst="rect">
            <a:avLst/>
          </a:prstGeom>
          <a:noFill/>
        </p:spPr>
        <p:txBody>
          <a:bodyPr wrap="square" rtlCol="0">
            <a:spAutoFit/>
          </a:bodyPr>
          <a:lstStyle/>
          <a:p>
            <a:r>
              <a:rPr lang="en-IN"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Image: iStock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1" name="Rounded Rectangle 30">
            <a:extLst>
              <a:ext uri="{FF2B5EF4-FFF2-40B4-BE49-F238E27FC236}">
                <a16:creationId xmlns:a16="http://schemas.microsoft.com/office/drawing/2014/main" id="{B85815DD-2FD6-AC45-8F9D-B2BE6D3C113A}"/>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199" y="128763"/>
            <a:ext cx="8329365"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Policy and regulatory developments: </a:t>
            </a:r>
            <a:r>
              <a:rPr lang="en-US" sz="1200" dirty="0">
                <a:solidFill>
                  <a:srgbClr val="009CD8"/>
                </a:solidFill>
              </a:rPr>
              <a:t>CERC approved launch of HP-DAM on IEX; bidding trajectory for RE projects released; allotment under PLI for solar modules (tranche-II) concluded</a:t>
            </a:r>
            <a:endParaRPr sz="1200" dirty="0">
              <a:solidFill>
                <a:srgbClr val="009CD8"/>
              </a:solidFill>
            </a:endParaRPr>
          </a:p>
        </p:txBody>
      </p:sp>
      <p:sp>
        <p:nvSpPr>
          <p:cNvPr id="19" name="Google Shape;100;p20"/>
          <p:cNvSpPr txBox="1"/>
          <p:nvPr/>
        </p:nvSpPr>
        <p:spPr>
          <a:xfrm>
            <a:off x="6554363" y="520770"/>
            <a:ext cx="2333107" cy="3917223"/>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US" sz="800" b="1" dirty="0">
                <a:solidFill>
                  <a:srgbClr val="575756"/>
                </a:solidFill>
                <a:latin typeface="Open Sans"/>
                <a:ea typeface="Open Sans"/>
                <a:cs typeface="Open Sans"/>
                <a:sym typeface="Open Sans"/>
              </a:rPr>
              <a:t>Various announcements in FY23 presented positive policy signals for the wind energy sector; </a:t>
            </a:r>
            <a:r>
              <a:rPr lang="en-US" sz="800" dirty="0">
                <a:solidFill>
                  <a:srgbClr val="575756"/>
                </a:solidFill>
                <a:latin typeface="Open Sans"/>
                <a:ea typeface="Open Sans"/>
                <a:cs typeface="Open Sans"/>
                <a:sym typeface="Open Sans"/>
                <a:hlinkClick r:id="rId9"/>
              </a:rPr>
              <a:t>MoP</a:t>
            </a:r>
            <a:r>
              <a:rPr lang="en-US" sz="800" dirty="0">
                <a:solidFill>
                  <a:srgbClr val="575756"/>
                </a:solidFill>
                <a:latin typeface="Open Sans"/>
                <a:ea typeface="Open Sans"/>
                <a:cs typeface="Open Sans"/>
                <a:sym typeface="Open Sans"/>
              </a:rPr>
              <a:t> introduced a separate wind energy purchase obligation, </a:t>
            </a:r>
            <a:r>
              <a:rPr lang="en-US" sz="800" dirty="0">
                <a:solidFill>
                  <a:srgbClr val="575756"/>
                </a:solidFill>
                <a:latin typeface="Open Sans"/>
                <a:ea typeface="Open Sans"/>
                <a:cs typeface="Open Sans"/>
                <a:sym typeface="Open Sans"/>
                <a:hlinkClick r:id="rId10"/>
              </a:rPr>
              <a:t>MNRE</a:t>
            </a:r>
            <a:r>
              <a:rPr lang="en-US" sz="800" dirty="0">
                <a:solidFill>
                  <a:srgbClr val="575756"/>
                </a:solidFill>
                <a:latin typeface="Open Sans"/>
                <a:ea typeface="Open Sans"/>
                <a:cs typeface="Open Sans"/>
                <a:sym typeface="Open Sans"/>
              </a:rPr>
              <a:t> released the draft repowering policy for wind projects, MNRE moved to scrap the competitive bidding mechanism for wind power procurement, and </a:t>
            </a:r>
            <a:r>
              <a:rPr lang="en-US" sz="800" b="1" dirty="0">
                <a:solidFill>
                  <a:srgbClr val="575756"/>
                </a:solidFill>
                <a:latin typeface="Open Sans"/>
                <a:ea typeface="Open Sans"/>
                <a:cs typeface="Open Sans"/>
                <a:sym typeface="Open Sans"/>
              </a:rPr>
              <a:t>most recently, MNRE directed the REIAs to conduct 10 GW of wind bids every year till FY28.</a:t>
            </a:r>
          </a:p>
          <a:p>
            <a:pPr lvl="0">
              <a:spcBef>
                <a:spcPts val="700"/>
              </a:spcBef>
              <a:buClr>
                <a:schemeClr val="dk1"/>
              </a:buClr>
              <a:buSzPts val="1100"/>
            </a:pPr>
            <a:r>
              <a:rPr lang="en-US" sz="800" dirty="0">
                <a:solidFill>
                  <a:srgbClr val="575756"/>
                </a:solidFill>
                <a:latin typeface="Open Sans"/>
                <a:ea typeface="Open Sans"/>
                <a:cs typeface="Open Sans"/>
                <a:sym typeface="Open Sans"/>
              </a:rPr>
              <a:t>In addition, </a:t>
            </a:r>
            <a:r>
              <a:rPr lang="en-US" sz="800" dirty="0" err="1">
                <a:solidFill>
                  <a:srgbClr val="575756"/>
                </a:solidFill>
                <a:latin typeface="Open Sans"/>
                <a:ea typeface="Open Sans"/>
                <a:cs typeface="Open Sans"/>
                <a:sym typeface="Open Sans"/>
                <a:hlinkClick r:id="rId11"/>
              </a:rPr>
              <a:t>MoP</a:t>
            </a:r>
            <a:r>
              <a:rPr lang="en-US" sz="800" dirty="0">
                <a:solidFill>
                  <a:srgbClr val="575756"/>
                </a:solidFill>
                <a:latin typeface="Open Sans"/>
                <a:ea typeface="Open Sans"/>
                <a:cs typeface="Open Sans"/>
                <a:sym typeface="Open Sans"/>
              </a:rPr>
              <a:t> notified the Electricity (Amendment) Rules, 2022; through that, the implementing agency is directed to compute uniform renewable energy tariffs for each RE category in the central pool.</a:t>
            </a:r>
          </a:p>
          <a:p>
            <a:pPr lvl="0">
              <a:spcBef>
                <a:spcPts val="700"/>
              </a:spcBef>
              <a:buClr>
                <a:schemeClr val="dk1"/>
              </a:buClr>
              <a:buSzPts val="1100"/>
            </a:pPr>
            <a:r>
              <a:rPr lang="en-US" sz="800" dirty="0">
                <a:solidFill>
                  <a:srgbClr val="575756"/>
                </a:solidFill>
                <a:latin typeface="Open Sans"/>
                <a:ea typeface="Open Sans"/>
                <a:cs typeface="Open Sans"/>
                <a:sym typeface="Open Sans"/>
              </a:rPr>
              <a:t>In Q4 FY23, the solar sector witnessed two key developments: </a:t>
            </a:r>
            <a:r>
              <a:rPr lang="en-US" sz="800" b="1" dirty="0">
                <a:solidFill>
                  <a:srgbClr val="575756"/>
                </a:solidFill>
                <a:latin typeface="Open Sans"/>
                <a:ea typeface="Open Sans"/>
                <a:cs typeface="Open Sans"/>
                <a:sym typeface="Open Sans"/>
              </a:rPr>
              <a:t>39,600 MW of domestic solar PV module manufacturing capacity was allotted to 11 companies, with a total outlay of INR 14,007 crore under the </a:t>
            </a:r>
            <a:r>
              <a:rPr lang="en-US" sz="800" b="1" dirty="0">
                <a:solidFill>
                  <a:srgbClr val="575756"/>
                </a:solidFill>
                <a:latin typeface="Open Sans"/>
                <a:ea typeface="Open Sans"/>
                <a:cs typeface="Open Sans"/>
                <a:sym typeface="Open Sans"/>
                <a:hlinkClick r:id="rId12"/>
              </a:rPr>
              <a:t>PLI scheme</a:t>
            </a:r>
            <a:r>
              <a:rPr lang="en-US" sz="800" b="1" dirty="0">
                <a:solidFill>
                  <a:srgbClr val="575756"/>
                </a:solidFill>
                <a:latin typeface="Open Sans"/>
                <a:ea typeface="Open Sans"/>
                <a:cs typeface="Open Sans"/>
                <a:sym typeface="Open Sans"/>
              </a:rPr>
              <a:t> for solar modules (tranche-II). </a:t>
            </a:r>
            <a:r>
              <a:rPr lang="en-US" sz="800" dirty="0">
                <a:solidFill>
                  <a:srgbClr val="575756"/>
                </a:solidFill>
                <a:latin typeface="Open Sans"/>
                <a:ea typeface="Open Sans"/>
                <a:cs typeface="Open Sans"/>
                <a:sym typeface="Open Sans"/>
              </a:rPr>
              <a:t>In addition, </a:t>
            </a:r>
            <a:r>
              <a:rPr lang="en-US" sz="800" dirty="0">
                <a:solidFill>
                  <a:srgbClr val="575756"/>
                </a:solidFill>
                <a:latin typeface="Open Sans"/>
                <a:ea typeface="Open Sans"/>
                <a:cs typeface="Open Sans"/>
                <a:sym typeface="Open Sans"/>
                <a:hlinkClick r:id="rId13"/>
              </a:rPr>
              <a:t>MNRE</a:t>
            </a:r>
            <a:r>
              <a:rPr lang="en-US" sz="800" dirty="0">
                <a:solidFill>
                  <a:srgbClr val="575756"/>
                </a:solidFill>
                <a:latin typeface="Open Sans"/>
                <a:ea typeface="Open Sans"/>
                <a:cs typeface="Open Sans"/>
                <a:sym typeface="Open Sans"/>
              </a:rPr>
              <a:t> exempted the ALMM solar modules requirement for solar projects until March 2024. </a:t>
            </a:r>
          </a:p>
          <a:p>
            <a:pPr lvl="0">
              <a:spcBef>
                <a:spcPts val="700"/>
              </a:spcBef>
              <a:buClr>
                <a:schemeClr val="dk1"/>
              </a:buClr>
              <a:buSzPts val="1100"/>
            </a:pPr>
            <a:r>
              <a:rPr lang="en-US" sz="800" dirty="0">
                <a:solidFill>
                  <a:srgbClr val="575756"/>
                </a:solidFill>
                <a:latin typeface="Open Sans"/>
                <a:ea typeface="Open Sans"/>
                <a:cs typeface="Open Sans"/>
                <a:sym typeface="Open Sans"/>
              </a:rPr>
              <a:t>In addition, </a:t>
            </a:r>
            <a:r>
              <a:rPr lang="en-US" sz="800" dirty="0">
                <a:solidFill>
                  <a:srgbClr val="575756"/>
                </a:solidFill>
                <a:latin typeface="Open Sans"/>
                <a:ea typeface="Open Sans"/>
                <a:cs typeface="Open Sans"/>
                <a:sym typeface="Open Sans"/>
                <a:hlinkClick r:id="rId14"/>
              </a:rPr>
              <a:t>MoP</a:t>
            </a:r>
            <a:r>
              <a:rPr lang="en-US" sz="800" dirty="0">
                <a:solidFill>
                  <a:srgbClr val="575756"/>
                </a:solidFill>
                <a:latin typeface="Open Sans"/>
                <a:ea typeface="Open Sans"/>
                <a:cs typeface="Open Sans"/>
                <a:sym typeface="Open Sans"/>
              </a:rPr>
              <a:t> waived ISTS charges on electricity generated from new hydropower projects.</a:t>
            </a:r>
          </a:p>
        </p:txBody>
      </p:sp>
      <p:sp>
        <p:nvSpPr>
          <p:cNvPr id="36" name="Rectangle 3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7" name="TextBox 36"/>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p>
        </p:txBody>
      </p:sp>
      <p:grpSp>
        <p:nvGrpSpPr>
          <p:cNvPr id="24" name="Group 23"/>
          <p:cNvGrpSpPr/>
          <p:nvPr/>
        </p:nvGrpSpPr>
        <p:grpSpPr>
          <a:xfrm>
            <a:off x="8284057" y="4779402"/>
            <a:ext cx="715926" cy="418214"/>
            <a:chOff x="8284057" y="4779402"/>
            <a:chExt cx="715926" cy="418214"/>
          </a:xfrm>
        </p:grpSpPr>
        <p:sp>
          <p:nvSpPr>
            <p:cNvPr id="25" name="Rounded Rectangle 24"/>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6" name="Group 25"/>
            <p:cNvGrpSpPr/>
            <p:nvPr/>
          </p:nvGrpSpPr>
          <p:grpSpPr>
            <a:xfrm>
              <a:off x="8284057" y="4879531"/>
              <a:ext cx="715926" cy="263969"/>
              <a:chOff x="1376812" y="1471708"/>
              <a:chExt cx="715926" cy="263969"/>
            </a:xfrm>
          </p:grpSpPr>
          <p:sp>
            <p:nvSpPr>
              <p:cNvPr id="27" name="TextBox 26"/>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8" name="Group 27"/>
              <p:cNvGrpSpPr/>
              <p:nvPr/>
            </p:nvGrpSpPr>
            <p:grpSpPr>
              <a:xfrm>
                <a:off x="1504037" y="1471708"/>
                <a:ext cx="436340" cy="63914"/>
                <a:chOff x="973747" y="978085"/>
                <a:chExt cx="436340" cy="63914"/>
              </a:xfrm>
            </p:grpSpPr>
            <p:sp>
              <p:nvSpPr>
                <p:cNvPr id="29" name="Oval 28"/>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8" name="Oval 37"/>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Oval 3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34" name="Text Placeholder 3">
            <a:extLst>
              <a:ext uri="{FF2B5EF4-FFF2-40B4-BE49-F238E27FC236}">
                <a16:creationId xmlns:a16="http://schemas.microsoft.com/office/drawing/2014/main" id="{5489DA9A-513B-413E-B12C-7F7F15DDFFD0}"/>
              </a:ext>
            </a:extLst>
          </p:cNvPr>
          <p:cNvSpPr txBox="1">
            <a:spLocks/>
          </p:cNvSpPr>
          <p:nvPr/>
        </p:nvSpPr>
        <p:spPr>
          <a:xfrm>
            <a:off x="102661" y="4612477"/>
            <a:ext cx="7136339" cy="5330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CEEW-CEF Compilation. </a:t>
            </a:r>
            <a:b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*ALMM = Approved List of Models and Manufacturers; CERC = Central Electricity Regulatory Commission; PLI = Production Linked Incentive; RLMM = Revised List of Models and Manufacturers of Wind Turbines; MMT = Million Metric </a:t>
            </a:r>
            <a:r>
              <a:rPr lang="en-US" sz="700" i="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Tonnes</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ISTS = interstate transmission system.</a:t>
            </a:r>
          </a:p>
        </p:txBody>
      </p:sp>
      <p:grpSp>
        <p:nvGrpSpPr>
          <p:cNvPr id="46" name="Group 45">
            <a:extLst>
              <a:ext uri="{FF2B5EF4-FFF2-40B4-BE49-F238E27FC236}">
                <a16:creationId xmlns:a16="http://schemas.microsoft.com/office/drawing/2014/main" id="{7AE17188-C536-4AF0-BF41-FE50A36E2861}"/>
              </a:ext>
            </a:extLst>
          </p:cNvPr>
          <p:cNvGrpSpPr/>
          <p:nvPr/>
        </p:nvGrpSpPr>
        <p:grpSpPr>
          <a:xfrm>
            <a:off x="271384" y="656028"/>
            <a:ext cx="2056713" cy="2399592"/>
            <a:chOff x="271384" y="656028"/>
            <a:chExt cx="2106736" cy="2399592"/>
          </a:xfrm>
        </p:grpSpPr>
        <p:sp>
          <p:nvSpPr>
            <p:cNvPr id="49" name="Text Placeholder 5">
              <a:extLst>
                <a:ext uri="{FF2B5EF4-FFF2-40B4-BE49-F238E27FC236}">
                  <a16:creationId xmlns:a16="http://schemas.microsoft.com/office/drawing/2014/main" id="{A98BC9C1-2716-4EDF-8639-9CB51364E3AF}"/>
                </a:ext>
              </a:extLst>
            </p:cNvPr>
            <p:cNvSpPr txBox="1">
              <a:spLocks/>
            </p:cNvSpPr>
            <p:nvPr/>
          </p:nvSpPr>
          <p:spPr>
            <a:xfrm>
              <a:off x="271384" y="992344"/>
              <a:ext cx="2106736" cy="2063276"/>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In January 2023, Union Cabinet approved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5"/>
                </a:rPr>
                <a:t>the National Green Hydrogen Mission</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It aims to make India a global hub for producing, utilising and exporting green hydrogen and its derivatives.</a:t>
              </a: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Key expected outcomes are green hydrogen production capacity of at least 5 MMT per annum, total investments of ~ INR 8 lakh crore, creation of ~6 lakh jobs, and cumulative reduction of ~ 1 lakh crore fossil fuel imports and abatement of ~50 MMT greenhouse gas emissions annually.</a:t>
              </a:r>
            </a:p>
          </p:txBody>
        </p:sp>
        <p:sp>
          <p:nvSpPr>
            <p:cNvPr id="50" name="Text Box 10">
              <a:extLst>
                <a:ext uri="{FF2B5EF4-FFF2-40B4-BE49-F238E27FC236}">
                  <a16:creationId xmlns:a16="http://schemas.microsoft.com/office/drawing/2014/main" id="{2360C7B2-C560-4FE7-9C99-ED2E2FA1507E}"/>
                </a:ext>
              </a:extLst>
            </p:cNvPr>
            <p:cNvSpPr txBox="1">
              <a:spLocks noChangeArrowheads="1"/>
            </p:cNvSpPr>
            <p:nvPr>
              <p:custDataLst>
                <p:tags r:id="rId6"/>
              </p:custDataLst>
            </p:nvPr>
          </p:nvSpPr>
          <p:spPr bwMode="auto">
            <a:xfrm>
              <a:off x="271385" y="656028"/>
              <a:ext cx="2106734"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Union Cabinet approved the National Green Hydrogen Mission</a:t>
              </a:r>
            </a:p>
          </p:txBody>
        </p:sp>
      </p:grpSp>
      <p:grpSp>
        <p:nvGrpSpPr>
          <p:cNvPr id="51" name="Group 50">
            <a:extLst>
              <a:ext uri="{FF2B5EF4-FFF2-40B4-BE49-F238E27FC236}">
                <a16:creationId xmlns:a16="http://schemas.microsoft.com/office/drawing/2014/main" id="{D798BD76-C696-4EB2-9CD5-C8B516E9B593}"/>
              </a:ext>
            </a:extLst>
          </p:cNvPr>
          <p:cNvGrpSpPr/>
          <p:nvPr/>
        </p:nvGrpSpPr>
        <p:grpSpPr>
          <a:xfrm>
            <a:off x="2433267" y="656028"/>
            <a:ext cx="1963403" cy="2094792"/>
            <a:chOff x="2479057" y="647390"/>
            <a:chExt cx="1863773" cy="2094792"/>
          </a:xfrm>
        </p:grpSpPr>
        <p:sp>
          <p:nvSpPr>
            <p:cNvPr id="52" name="Text Placeholder 5">
              <a:extLst>
                <a:ext uri="{FF2B5EF4-FFF2-40B4-BE49-F238E27FC236}">
                  <a16:creationId xmlns:a16="http://schemas.microsoft.com/office/drawing/2014/main" id="{348AA6BD-63D1-4E9A-8227-891F99A6324A}"/>
                </a:ext>
              </a:extLst>
            </p:cNvPr>
            <p:cNvSpPr txBox="1">
              <a:spLocks/>
            </p:cNvSpPr>
            <p:nvPr/>
          </p:nvSpPr>
          <p:spPr>
            <a:xfrm>
              <a:off x="2479057" y="995343"/>
              <a:ext cx="1863772" cy="1746839"/>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In February 2023,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6"/>
                </a:rPr>
                <a:t>CERC</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approved the introduction of HP-DAM in the integrated day ahead market segment of IEX. </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It will provide a new avenue to the high variable cost generators who could not participate in DAM due to the existing price ceiling of INR 12/kWh.</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The gas and imported coal-based generators and BESS can sell the electricity with a price range of INR 0 - 50/kWh.</a:t>
              </a:r>
            </a:p>
          </p:txBody>
        </p:sp>
        <p:sp>
          <p:nvSpPr>
            <p:cNvPr id="53" name="Text Box 10">
              <a:extLst>
                <a:ext uri="{FF2B5EF4-FFF2-40B4-BE49-F238E27FC236}">
                  <a16:creationId xmlns:a16="http://schemas.microsoft.com/office/drawing/2014/main" id="{3379A007-83FC-4A06-966D-877DC33D8E6D}"/>
                </a:ext>
              </a:extLst>
            </p:cNvPr>
            <p:cNvSpPr txBox="1">
              <a:spLocks noChangeArrowheads="1"/>
            </p:cNvSpPr>
            <p:nvPr>
              <p:custDataLst>
                <p:tags r:id="rId5"/>
              </p:custDataLst>
            </p:nvPr>
          </p:nvSpPr>
          <p:spPr bwMode="auto">
            <a:xfrm>
              <a:off x="2479058" y="647390"/>
              <a:ext cx="1863772" cy="401661"/>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CERC approved launch of high price day ahead market (HP-DAM)</a:t>
              </a:r>
            </a:p>
          </p:txBody>
        </p:sp>
      </p:grpSp>
      <p:grpSp>
        <p:nvGrpSpPr>
          <p:cNvPr id="54" name="Group 53">
            <a:extLst>
              <a:ext uri="{FF2B5EF4-FFF2-40B4-BE49-F238E27FC236}">
                <a16:creationId xmlns:a16="http://schemas.microsoft.com/office/drawing/2014/main" id="{9B6382BA-2451-4A11-B116-5DEE8A3F98AB}"/>
              </a:ext>
            </a:extLst>
          </p:cNvPr>
          <p:cNvGrpSpPr/>
          <p:nvPr/>
        </p:nvGrpSpPr>
        <p:grpSpPr>
          <a:xfrm>
            <a:off x="4500398" y="656028"/>
            <a:ext cx="1923302" cy="2204821"/>
            <a:chOff x="4511551" y="656028"/>
            <a:chExt cx="1754226" cy="2204821"/>
          </a:xfrm>
        </p:grpSpPr>
        <p:sp>
          <p:nvSpPr>
            <p:cNvPr id="55" name="Text Placeholder 5">
              <a:extLst>
                <a:ext uri="{FF2B5EF4-FFF2-40B4-BE49-F238E27FC236}">
                  <a16:creationId xmlns:a16="http://schemas.microsoft.com/office/drawing/2014/main" id="{0204F3DC-C464-4B61-8BFE-8B07AFC22AB4}"/>
                </a:ext>
              </a:extLst>
            </p:cNvPr>
            <p:cNvSpPr txBox="1">
              <a:spLocks/>
            </p:cNvSpPr>
            <p:nvPr/>
          </p:nvSpPr>
          <p:spPr>
            <a:xfrm>
              <a:off x="4511551" y="992344"/>
              <a:ext cx="1754225" cy="1868505"/>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In March 2023.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7"/>
                </a:rPr>
                <a:t>MNRE</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announced a bidding trajectory to achieve 500 GW of RE capacity by 2030.</a:t>
              </a: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The REIAs (SECI, NTPC, NHPC and SJVN) are directed to cumulatively conduct bids for 50 GW of RE annually till FY28, including 10 GW of wind.</a:t>
              </a: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Bids can be vanilla solar and wind, solar-wind hybrid, or round-the-clock RE power, all with/without storage, depending on the procurers’ requirements.</a:t>
              </a:r>
            </a:p>
          </p:txBody>
        </p:sp>
        <p:sp>
          <p:nvSpPr>
            <p:cNvPr id="56" name="Text Box 10">
              <a:extLst>
                <a:ext uri="{FF2B5EF4-FFF2-40B4-BE49-F238E27FC236}">
                  <a16:creationId xmlns:a16="http://schemas.microsoft.com/office/drawing/2014/main" id="{19F9F755-E6BF-48CF-9148-C6B84434A455}"/>
                </a:ext>
              </a:extLst>
            </p:cNvPr>
            <p:cNvSpPr txBox="1">
              <a:spLocks noChangeArrowheads="1"/>
            </p:cNvSpPr>
            <p:nvPr>
              <p:custDataLst>
                <p:tags r:id="rId4"/>
              </p:custDataLst>
            </p:nvPr>
          </p:nvSpPr>
          <p:spPr bwMode="auto">
            <a:xfrm>
              <a:off x="4511553" y="656028"/>
              <a:ext cx="1754224"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MNRE declared bidding trajectory for renewable energy projects</a:t>
              </a:r>
            </a:p>
          </p:txBody>
        </p:sp>
      </p:grpSp>
      <p:grpSp>
        <p:nvGrpSpPr>
          <p:cNvPr id="57" name="Group 56">
            <a:extLst>
              <a:ext uri="{FF2B5EF4-FFF2-40B4-BE49-F238E27FC236}">
                <a16:creationId xmlns:a16="http://schemas.microsoft.com/office/drawing/2014/main" id="{3892374B-511F-43AE-A0F7-7EAEE8722D41}"/>
              </a:ext>
            </a:extLst>
          </p:cNvPr>
          <p:cNvGrpSpPr/>
          <p:nvPr/>
        </p:nvGrpSpPr>
        <p:grpSpPr>
          <a:xfrm>
            <a:off x="2433267" y="2821980"/>
            <a:ext cx="1961961" cy="1873563"/>
            <a:chOff x="2479057" y="641503"/>
            <a:chExt cx="1863773" cy="1556211"/>
          </a:xfrm>
        </p:grpSpPr>
        <p:sp>
          <p:nvSpPr>
            <p:cNvPr id="60" name="Text Placeholder 5">
              <a:extLst>
                <a:ext uri="{FF2B5EF4-FFF2-40B4-BE49-F238E27FC236}">
                  <a16:creationId xmlns:a16="http://schemas.microsoft.com/office/drawing/2014/main" id="{174B8E74-17D7-45A8-8AE2-0FB1F41C2D2E}"/>
                </a:ext>
              </a:extLst>
            </p:cNvPr>
            <p:cNvSpPr txBox="1">
              <a:spLocks/>
            </p:cNvSpPr>
            <p:nvPr/>
          </p:nvSpPr>
          <p:spPr>
            <a:xfrm>
              <a:off x="2479057" y="995343"/>
              <a:ext cx="1863772" cy="1202371"/>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In January 2023,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8"/>
                </a:rPr>
                <a:t>MNRE</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notified the review and announced that 8GW bids will be issued each year starting 2023 till 2030. </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Bids will be in single-stage two envelop closed bid format. </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Every bid will comprise state-specific sub-bids in the eight wind-resource-rich states with a size cap of 2 GW in each state.</a:t>
              </a:r>
            </a:p>
          </p:txBody>
        </p:sp>
        <p:sp>
          <p:nvSpPr>
            <p:cNvPr id="63" name="Text Box 10">
              <a:extLst>
                <a:ext uri="{FF2B5EF4-FFF2-40B4-BE49-F238E27FC236}">
                  <a16:creationId xmlns:a16="http://schemas.microsoft.com/office/drawing/2014/main" id="{A9934DA5-F733-4EEC-9230-3DA2A5311EEB}"/>
                </a:ext>
              </a:extLst>
            </p:cNvPr>
            <p:cNvSpPr txBox="1">
              <a:spLocks noChangeArrowheads="1"/>
            </p:cNvSpPr>
            <p:nvPr>
              <p:custDataLst>
                <p:tags r:id="rId3"/>
              </p:custDataLst>
            </p:nvPr>
          </p:nvSpPr>
          <p:spPr bwMode="auto">
            <a:xfrm>
              <a:off x="2479058" y="641503"/>
              <a:ext cx="1863772" cy="401661"/>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Review of competitive bidding mechanism for power procurement from wind projects</a:t>
              </a:r>
            </a:p>
          </p:txBody>
        </p:sp>
      </p:grpSp>
      <p:grpSp>
        <p:nvGrpSpPr>
          <p:cNvPr id="64" name="Group 63">
            <a:extLst>
              <a:ext uri="{FF2B5EF4-FFF2-40B4-BE49-F238E27FC236}">
                <a16:creationId xmlns:a16="http://schemas.microsoft.com/office/drawing/2014/main" id="{9936F4F0-3019-4B44-92FE-5FEE45FFA36B}"/>
              </a:ext>
            </a:extLst>
          </p:cNvPr>
          <p:cNvGrpSpPr/>
          <p:nvPr/>
        </p:nvGrpSpPr>
        <p:grpSpPr>
          <a:xfrm>
            <a:off x="4488808" y="2940834"/>
            <a:ext cx="1934891" cy="1754709"/>
            <a:chOff x="4511551" y="2643156"/>
            <a:chExt cx="1754226" cy="1587774"/>
          </a:xfrm>
        </p:grpSpPr>
        <p:sp>
          <p:nvSpPr>
            <p:cNvPr id="65" name="Text Placeholder 5">
              <a:extLst>
                <a:ext uri="{FF2B5EF4-FFF2-40B4-BE49-F238E27FC236}">
                  <a16:creationId xmlns:a16="http://schemas.microsoft.com/office/drawing/2014/main" id="{96CC34DE-228A-4251-9820-178B0183448A}"/>
                </a:ext>
              </a:extLst>
            </p:cNvPr>
            <p:cNvSpPr txBox="1">
              <a:spLocks/>
            </p:cNvSpPr>
            <p:nvPr/>
          </p:nvSpPr>
          <p:spPr>
            <a:xfrm>
              <a:off x="4511552" y="2991728"/>
              <a:ext cx="1754225" cy="1239202"/>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In March 2023,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9"/>
                </a:rPr>
                <a:t>MNRE</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notified the updated RLMM to include 14 manufacturers.</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The wind turbine capacities in this list vary between 225 kW – 3600 kW.</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The list is based on the new procedure.</a:t>
              </a:r>
            </a:p>
          </p:txBody>
        </p:sp>
        <p:sp>
          <p:nvSpPr>
            <p:cNvPr id="66" name="Text Box 10">
              <a:extLst>
                <a:ext uri="{FF2B5EF4-FFF2-40B4-BE49-F238E27FC236}">
                  <a16:creationId xmlns:a16="http://schemas.microsoft.com/office/drawing/2014/main" id="{7E448E9E-86EB-4D11-9D8B-28CEC71BB2FA}"/>
                </a:ext>
              </a:extLst>
            </p:cNvPr>
            <p:cNvSpPr txBox="1">
              <a:spLocks noChangeArrowheads="1"/>
            </p:cNvSpPr>
            <p:nvPr>
              <p:custDataLst>
                <p:tags r:id="rId2"/>
              </p:custDataLst>
            </p:nvPr>
          </p:nvSpPr>
          <p:spPr bwMode="auto">
            <a:xfrm>
              <a:off x="4511551" y="2643156"/>
              <a:ext cx="1754225"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MNRE updated the RLMM of wind turbine</a:t>
              </a:r>
            </a:p>
          </p:txBody>
        </p:sp>
      </p:grpSp>
      <p:grpSp>
        <p:nvGrpSpPr>
          <p:cNvPr id="69" name="Group 68">
            <a:extLst>
              <a:ext uri="{FF2B5EF4-FFF2-40B4-BE49-F238E27FC236}">
                <a16:creationId xmlns:a16="http://schemas.microsoft.com/office/drawing/2014/main" id="{79BD2701-C0C1-4909-AC3D-06C384651E54}"/>
              </a:ext>
            </a:extLst>
          </p:cNvPr>
          <p:cNvGrpSpPr/>
          <p:nvPr/>
        </p:nvGrpSpPr>
        <p:grpSpPr>
          <a:xfrm>
            <a:off x="271384" y="3126029"/>
            <a:ext cx="2056713" cy="1569514"/>
            <a:chOff x="271384" y="656028"/>
            <a:chExt cx="2106736" cy="1834393"/>
          </a:xfrm>
        </p:grpSpPr>
        <p:sp>
          <p:nvSpPr>
            <p:cNvPr id="70" name="Text Placeholder 5">
              <a:extLst>
                <a:ext uri="{FF2B5EF4-FFF2-40B4-BE49-F238E27FC236}">
                  <a16:creationId xmlns:a16="http://schemas.microsoft.com/office/drawing/2014/main" id="{5C8DF1E2-9657-4E0F-91A7-9345BEE122B6}"/>
                </a:ext>
              </a:extLst>
            </p:cNvPr>
            <p:cNvSpPr txBox="1">
              <a:spLocks/>
            </p:cNvSpPr>
            <p:nvPr/>
          </p:nvSpPr>
          <p:spPr>
            <a:xfrm>
              <a:off x="271384" y="992345"/>
              <a:ext cx="2106736" cy="1498076"/>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In January 2023, MNRE notified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20"/>
                </a:rPr>
                <a:t>revision – IX</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of ALMM list – 1 to include 89 manufacturers with a cumulative capacity of 21,681 MW.</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Later, in February 2023, it was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21"/>
                </a:rPr>
                <a:t>further updated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to include 91 manufacturers with a cumulative capacity of 22,389 MW.</a:t>
              </a:r>
            </a:p>
          </p:txBody>
        </p:sp>
        <p:sp>
          <p:nvSpPr>
            <p:cNvPr id="71" name="Text Box 10">
              <a:extLst>
                <a:ext uri="{FF2B5EF4-FFF2-40B4-BE49-F238E27FC236}">
                  <a16:creationId xmlns:a16="http://schemas.microsoft.com/office/drawing/2014/main" id="{D05F846A-F11C-4B63-BBE7-47806B682517}"/>
                </a:ext>
              </a:extLst>
            </p:cNvPr>
            <p:cNvSpPr txBox="1">
              <a:spLocks noChangeArrowheads="1"/>
            </p:cNvSpPr>
            <p:nvPr>
              <p:custDataLst>
                <p:tags r:id="rId1"/>
              </p:custDataLst>
            </p:nvPr>
          </p:nvSpPr>
          <p:spPr bwMode="auto">
            <a:xfrm>
              <a:off x="271385" y="656028"/>
              <a:ext cx="2106734"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MNRE updated List – I under ALMM* order for solar PV modules</a:t>
              </a:r>
            </a:p>
          </p:txBody>
        </p:sp>
      </p:grpSp>
    </p:spTree>
    <p:extLst>
      <p:ext uri="{BB962C8B-B14F-4D97-AF65-F5344CB8AC3E}">
        <p14:creationId xmlns:p14="http://schemas.microsoft.com/office/powerpoint/2010/main" val="968653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aphicFrame>
        <p:nvGraphicFramePr>
          <p:cNvPr id="60" name="Chart 59">
            <a:extLst>
              <a:ext uri="{FF2B5EF4-FFF2-40B4-BE49-F238E27FC236}">
                <a16:creationId xmlns:a16="http://schemas.microsoft.com/office/drawing/2014/main" id="{A2522C89-FA64-4990-AD78-F072CFCD75BE}"/>
              </a:ext>
            </a:extLst>
          </p:cNvPr>
          <p:cNvGraphicFramePr/>
          <p:nvPr>
            <p:extLst>
              <p:ext uri="{D42A27DB-BD31-4B8C-83A1-F6EECF244321}">
                <p14:modId xmlns:p14="http://schemas.microsoft.com/office/powerpoint/2010/main" val="1184928423"/>
              </p:ext>
            </p:extLst>
          </p:nvPr>
        </p:nvGraphicFramePr>
        <p:xfrm>
          <a:off x="3791555" y="1995547"/>
          <a:ext cx="2629371" cy="2791093"/>
        </p:xfrm>
        <a:graphic>
          <a:graphicData uri="http://schemas.openxmlformats.org/drawingml/2006/chart">
            <c:chart xmlns:c="http://schemas.openxmlformats.org/drawingml/2006/chart" xmlns:r="http://schemas.openxmlformats.org/officeDocument/2006/relationships" r:id="rId3"/>
          </a:graphicData>
        </a:graphic>
      </p:graphicFrame>
      <p:sp>
        <p:nvSpPr>
          <p:cNvPr id="70" name="Rounded Rectangle 69">
            <a:extLst>
              <a:ext uri="{FF2B5EF4-FFF2-40B4-BE49-F238E27FC236}">
                <a16:creationId xmlns:a16="http://schemas.microsoft.com/office/drawing/2014/main" id="{72EF6D10-C68B-544E-8D41-961C22262A6B}"/>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67166" y="128609"/>
            <a:ext cx="7816891"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US" sz="1200" dirty="0">
                <a:solidFill>
                  <a:srgbClr val="009CD8"/>
                </a:solidFill>
              </a:rPr>
              <a:t>overall market concentration in RE auctions declined slightly in FY23 compared to FY22; SJVN received INR 915 crore debt investment</a:t>
            </a:r>
          </a:p>
        </p:txBody>
      </p:sp>
      <p:sp>
        <p:nvSpPr>
          <p:cNvPr id="19" name="Google Shape;100;p20"/>
          <p:cNvSpPr txBox="1"/>
          <p:nvPr/>
        </p:nvSpPr>
        <p:spPr>
          <a:xfrm>
            <a:off x="6554363" y="520770"/>
            <a:ext cx="2333107" cy="4188720"/>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700"/>
              </a:spcBef>
              <a:buClr>
                <a:schemeClr val="dk1"/>
              </a:buClr>
              <a:buSzPts val="1100"/>
            </a:pPr>
            <a:r>
              <a:rPr lang="en-US" sz="800" b="1" dirty="0">
                <a:solidFill>
                  <a:srgbClr val="575756"/>
                </a:solidFill>
                <a:latin typeface="Open Sans"/>
                <a:ea typeface="Open Sans"/>
                <a:cs typeface="Open Sans"/>
              </a:rPr>
              <a:t>In FY22, 9.91 GW of RE capacity was auctioned. Public sector undertakings (PSU) such as NTPC and SJVN were among the top developers to capture the RE auctions market in FY23. Tata Power, </a:t>
            </a:r>
            <a:r>
              <a:rPr lang="en-US" sz="800" b="1" dirty="0" err="1">
                <a:solidFill>
                  <a:srgbClr val="575756"/>
                </a:solidFill>
                <a:latin typeface="Open Sans"/>
                <a:ea typeface="Open Sans"/>
                <a:cs typeface="Open Sans"/>
              </a:rPr>
              <a:t>Greenko</a:t>
            </a:r>
            <a:r>
              <a:rPr lang="en-US" sz="800" b="1" dirty="0">
                <a:solidFill>
                  <a:srgbClr val="575756"/>
                </a:solidFill>
                <a:latin typeface="Open Sans"/>
                <a:ea typeface="Open Sans"/>
                <a:cs typeface="Open Sans"/>
              </a:rPr>
              <a:t> Energy and JSW Energy were among the top private developers.</a:t>
            </a:r>
          </a:p>
          <a:p>
            <a:pPr>
              <a:spcBef>
                <a:spcPts val="700"/>
              </a:spcBef>
              <a:buClr>
                <a:schemeClr val="dk1"/>
              </a:buClr>
              <a:buSzPts val="1100"/>
            </a:pPr>
            <a:r>
              <a:rPr lang="en-US" sz="800" b="1" dirty="0">
                <a:solidFill>
                  <a:srgbClr val="575756"/>
                </a:solidFill>
                <a:latin typeface="Open Sans"/>
                <a:ea typeface="Open Sans"/>
                <a:cs typeface="Open Sans"/>
              </a:rPr>
              <a:t>The market concentration saw a slight decline in FY23 to 50% (vs 51% in FY22), with a diverse set of public and private sector developers participating in the auctions </a:t>
            </a:r>
            <a:r>
              <a:rPr lang="en-US" sz="800" dirty="0">
                <a:solidFill>
                  <a:srgbClr val="575756"/>
                </a:solidFill>
                <a:latin typeface="Open Sans"/>
                <a:ea typeface="Open Sans"/>
                <a:cs typeface="Open Sans"/>
              </a:rPr>
              <a:t>(a total of 27 in FY23).</a:t>
            </a:r>
          </a:p>
          <a:p>
            <a:pPr>
              <a:spcBef>
                <a:spcPts val="700"/>
              </a:spcBef>
            </a:pPr>
            <a:r>
              <a:rPr lang="en-US" sz="800" dirty="0">
                <a:solidFill>
                  <a:srgbClr val="575756"/>
                </a:solidFill>
                <a:latin typeface="Open Sans"/>
                <a:ea typeface="Open Sans"/>
                <a:cs typeface="Open Sans"/>
              </a:rPr>
              <a:t>In FY23, the deal activity primarily consisted of debt and equity investments and asset acquisition in the solar and wind sector. </a:t>
            </a:r>
          </a:p>
          <a:p>
            <a:pPr>
              <a:spcBef>
                <a:spcPts val="700"/>
              </a:spcBef>
            </a:pPr>
            <a:r>
              <a:rPr lang="en-US" sz="800" dirty="0">
                <a:solidFill>
                  <a:srgbClr val="575756"/>
                </a:solidFill>
                <a:latin typeface="Open Sans"/>
                <a:ea typeface="Open Sans"/>
                <a:cs typeface="Open Sans"/>
              </a:rPr>
              <a:t>JSW Energy concluded the acquisition of 1.75 GW of wind and solar portfolio of </a:t>
            </a:r>
            <a:r>
              <a:rPr lang="en-US" sz="800" dirty="0" err="1">
                <a:solidFill>
                  <a:srgbClr val="575756"/>
                </a:solidFill>
                <a:latin typeface="Open Sans"/>
                <a:ea typeface="Open Sans"/>
                <a:cs typeface="Open Sans"/>
              </a:rPr>
              <a:t>Mytrah</a:t>
            </a:r>
            <a:r>
              <a:rPr lang="en-US" sz="800" dirty="0">
                <a:solidFill>
                  <a:srgbClr val="575756"/>
                </a:solidFill>
                <a:latin typeface="Open Sans"/>
                <a:ea typeface="Open Sans"/>
                <a:cs typeface="Open Sans"/>
              </a:rPr>
              <a:t> Energy, and </a:t>
            </a:r>
            <a:r>
              <a:rPr lang="en-US" sz="800" b="1" dirty="0" err="1">
                <a:solidFill>
                  <a:srgbClr val="575756"/>
                </a:solidFill>
                <a:latin typeface="Open Sans"/>
                <a:ea typeface="Open Sans"/>
                <a:cs typeface="Open Sans"/>
              </a:rPr>
              <a:t>ThomasLloyd</a:t>
            </a:r>
            <a:r>
              <a:rPr lang="en-US" sz="800" b="1" dirty="0">
                <a:solidFill>
                  <a:srgbClr val="575756"/>
                </a:solidFill>
                <a:latin typeface="Open Sans"/>
                <a:ea typeface="Open Sans"/>
                <a:cs typeface="Open Sans"/>
              </a:rPr>
              <a:t> Energy Impact Trust Plc completed the acquisition of </a:t>
            </a:r>
            <a:r>
              <a:rPr lang="en-US" sz="800" b="1" dirty="0" err="1">
                <a:solidFill>
                  <a:srgbClr val="575756"/>
                </a:solidFill>
                <a:latin typeface="Open Sans"/>
                <a:ea typeface="Open Sans"/>
                <a:cs typeface="Open Sans"/>
              </a:rPr>
              <a:t>SolarArise</a:t>
            </a:r>
            <a:r>
              <a:rPr lang="en-US" sz="800" b="1" dirty="0">
                <a:solidFill>
                  <a:srgbClr val="575756"/>
                </a:solidFill>
                <a:latin typeface="Open Sans"/>
                <a:ea typeface="Open Sans"/>
                <a:cs typeface="Open Sans"/>
              </a:rPr>
              <a:t>.</a:t>
            </a:r>
            <a:r>
              <a:rPr lang="en-US" sz="800" dirty="0">
                <a:solidFill>
                  <a:srgbClr val="575756"/>
                </a:solidFill>
                <a:latin typeface="Open Sans"/>
                <a:ea typeface="Open Sans"/>
                <a:cs typeface="Open Sans"/>
              </a:rPr>
              <a:t> SJVN received INR 915 crore from JBIC to finance its 90 MW floating solar (Madhya Pradesh) and 100 MW solar project (Gujarat).</a:t>
            </a:r>
          </a:p>
          <a:p>
            <a:pPr>
              <a:spcBef>
                <a:spcPts val="700"/>
              </a:spcBef>
            </a:pPr>
            <a:r>
              <a:rPr lang="en-US" sz="800" b="1" dirty="0">
                <a:solidFill>
                  <a:srgbClr val="575756"/>
                </a:solidFill>
                <a:latin typeface="Open Sans"/>
                <a:ea typeface="Open Sans"/>
                <a:cs typeface="Open Sans"/>
              </a:rPr>
              <a:t>In addition, </a:t>
            </a:r>
            <a:r>
              <a:rPr lang="en-US" sz="800" b="1" dirty="0" err="1">
                <a:solidFill>
                  <a:srgbClr val="575756"/>
                </a:solidFill>
                <a:latin typeface="Open Sans"/>
                <a:ea typeface="Open Sans"/>
                <a:cs typeface="Open Sans"/>
              </a:rPr>
              <a:t>Virescent</a:t>
            </a:r>
            <a:r>
              <a:rPr lang="en-US" sz="800" b="1" dirty="0">
                <a:solidFill>
                  <a:srgbClr val="575756"/>
                </a:solidFill>
                <a:latin typeface="Open Sans"/>
                <a:ea typeface="Open Sans"/>
                <a:cs typeface="Open Sans"/>
              </a:rPr>
              <a:t> Renewable Energy Trust is in discussion with </a:t>
            </a:r>
            <a:r>
              <a:rPr lang="en-US" sz="800" b="1" dirty="0" err="1">
                <a:solidFill>
                  <a:srgbClr val="575756"/>
                </a:solidFill>
                <a:latin typeface="Open Sans"/>
                <a:ea typeface="Open Sans"/>
                <a:cs typeface="Open Sans"/>
              </a:rPr>
              <a:t>Jakson</a:t>
            </a:r>
            <a:r>
              <a:rPr lang="en-US" sz="800" b="1" dirty="0">
                <a:solidFill>
                  <a:srgbClr val="575756"/>
                </a:solidFill>
                <a:latin typeface="Open Sans"/>
                <a:ea typeface="Open Sans"/>
                <a:cs typeface="Open Sans"/>
              </a:rPr>
              <a:t> Group to acquire 100 MW of solar assets. </a:t>
            </a:r>
          </a:p>
        </p:txBody>
      </p:sp>
      <p:grpSp>
        <p:nvGrpSpPr>
          <p:cNvPr id="5" name="Group 4">
            <a:extLst>
              <a:ext uri="{FF2B5EF4-FFF2-40B4-BE49-F238E27FC236}">
                <a16:creationId xmlns:a16="http://schemas.microsoft.com/office/drawing/2014/main" id="{83C1EE7E-2434-3D4D-BB46-56A0F46232C3}"/>
              </a:ext>
            </a:extLst>
          </p:cNvPr>
          <p:cNvGrpSpPr/>
          <p:nvPr/>
        </p:nvGrpSpPr>
        <p:grpSpPr>
          <a:xfrm>
            <a:off x="3975579" y="701238"/>
            <a:ext cx="2789730" cy="893167"/>
            <a:chOff x="3975579" y="701238"/>
            <a:chExt cx="2789730" cy="893167"/>
          </a:xfrm>
        </p:grpSpPr>
        <p:sp>
          <p:nvSpPr>
            <p:cNvPr id="76" name="Text Placeholder 5">
              <a:extLst>
                <a:ext uri="{FF2B5EF4-FFF2-40B4-BE49-F238E27FC236}">
                  <a16:creationId xmlns:a16="http://schemas.microsoft.com/office/drawing/2014/main" id="{75CF9B37-F7CF-FF46-80B8-99DF749E3BF2}"/>
                </a:ext>
              </a:extLst>
            </p:cNvPr>
            <p:cNvSpPr txBox="1">
              <a:spLocks/>
            </p:cNvSpPr>
            <p:nvPr/>
          </p:nvSpPr>
          <p:spPr>
            <a:xfrm>
              <a:off x="5109981" y="701238"/>
              <a:ext cx="1296755" cy="57546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3200" b="1" dirty="0">
                  <a:solidFill>
                    <a:srgbClr val="009CD8"/>
                  </a:solidFill>
                  <a:latin typeface="Montserrat Alternates Black" panose="00000A00000000000000" pitchFamily="50" charset="0"/>
                  <a:ea typeface="Open Sans" panose="020B0606030504020204" pitchFamily="34" charset="0"/>
                  <a:cs typeface="Open Sans" panose="020B0606030504020204" pitchFamily="34" charset="0"/>
                </a:rPr>
                <a:t>50%</a:t>
              </a:r>
            </a:p>
          </p:txBody>
        </p:sp>
        <p:sp>
          <p:nvSpPr>
            <p:cNvPr id="77" name="Text Placeholder 5">
              <a:extLst>
                <a:ext uri="{FF2B5EF4-FFF2-40B4-BE49-F238E27FC236}">
                  <a16:creationId xmlns:a16="http://schemas.microsoft.com/office/drawing/2014/main" id="{91CFEADE-18C0-0F4C-967B-08ED02542531}"/>
                </a:ext>
              </a:extLst>
            </p:cNvPr>
            <p:cNvSpPr txBox="1">
              <a:spLocks/>
            </p:cNvSpPr>
            <p:nvPr/>
          </p:nvSpPr>
          <p:spPr>
            <a:xfrm>
              <a:off x="3975579" y="1202567"/>
              <a:ext cx="2400329" cy="39183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IN"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Market concentration in auctioned RE capacity</a:t>
              </a:r>
            </a:p>
          </p:txBody>
        </p:sp>
        <p:sp>
          <p:nvSpPr>
            <p:cNvPr id="78" name="Text Placeholder 5">
              <a:extLst>
                <a:ext uri="{FF2B5EF4-FFF2-40B4-BE49-F238E27FC236}">
                  <a16:creationId xmlns:a16="http://schemas.microsoft.com/office/drawing/2014/main" id="{5A078CF1-2A98-9641-A022-FFD24C34EFE3}"/>
                </a:ext>
              </a:extLst>
            </p:cNvPr>
            <p:cNvSpPr txBox="1">
              <a:spLocks/>
            </p:cNvSpPr>
            <p:nvPr/>
          </p:nvSpPr>
          <p:spPr>
            <a:xfrm>
              <a:off x="5888163" y="969562"/>
              <a:ext cx="877146" cy="22227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700" dirty="0">
                  <a:solidFill>
                    <a:srgbClr val="575756"/>
                  </a:solidFill>
                  <a:latin typeface="Open Sans" panose="020B0606030504020204" pitchFamily="34" charset="0"/>
                  <a:ea typeface="Open Sans" panose="020B0606030504020204" pitchFamily="34" charset="0"/>
                  <a:cs typeface="Open Sans" panose="020B0606030504020204" pitchFamily="34" charset="0"/>
                </a:rPr>
                <a:t>FY23</a:t>
              </a:r>
            </a:p>
          </p:txBody>
        </p:sp>
      </p:grpSp>
      <p:sp>
        <p:nvSpPr>
          <p:cNvPr id="79"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4048603" y="1498386"/>
            <a:ext cx="2254280" cy="484071"/>
          </a:xfrm>
          <a:prstGeom prst="rect">
            <a:avLst/>
          </a:prstGeom>
        </p:spPr>
        <p:txBody>
          <a:bodyPr>
            <a:noAutofit/>
          </a:bodyPr>
          <a:lstStyle/>
          <a:p>
            <a:pPr marL="101600" indent="0" algn="ctr">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Note:</a:t>
            </a:r>
            <a:r>
              <a:rPr lang="en-US" sz="700" b="1" i="1" dirty="0">
                <a:solidFill>
                  <a:srgbClr val="0A9FD9"/>
                </a:solidFill>
                <a:latin typeface="Open Sans" panose="020B0606030504020204" pitchFamily="34" charset="0"/>
                <a:ea typeface="Open Sans" panose="020B0606030504020204" pitchFamily="34" charset="0"/>
                <a:cs typeface="Open Sans" panose="020B0606030504020204" pitchFamily="34" charset="0"/>
              </a:rPr>
              <a:t>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Market concentration is calculated as the ratio of the top five RE capacities awarded to the total RE capacity auctioned.</a:t>
            </a:r>
          </a:p>
        </p:txBody>
      </p:sp>
      <p:sp>
        <p:nvSpPr>
          <p:cNvPr id="81"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3892685" y="4751954"/>
            <a:ext cx="2901140" cy="418214"/>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a:t>
            </a:r>
            <a:r>
              <a:rPr lang="en-US" sz="700" b="1" i="1" dirty="0">
                <a:solidFill>
                  <a:srgbClr val="0A9FD9"/>
                </a:solidFill>
                <a:latin typeface="Open Sans" panose="020B0606030504020204" pitchFamily="34" charset="0"/>
                <a:ea typeface="Open Sans" panose="020B0606030504020204" pitchFamily="34" charset="0"/>
                <a:cs typeface="Open Sans" panose="020B0606030504020204" pitchFamily="34" charset="0"/>
              </a:rPr>
              <a:t>: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CEEW-CEF Compilation. *Note: Includes only top 10 developers in terms of auctioned capacity. </a:t>
            </a:r>
            <a:r>
              <a:rPr lang="en-US" sz="700" i="1" baseline="30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Includes pump hydro storage; **Including hydro capacity. </a:t>
            </a:r>
          </a:p>
        </p:txBody>
      </p:sp>
      <p:sp>
        <p:nvSpPr>
          <p:cNvPr id="83" name="Rectangle 82"/>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4" name="TextBox 83"/>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11</a:t>
            </a:r>
          </a:p>
        </p:txBody>
      </p:sp>
      <p:grpSp>
        <p:nvGrpSpPr>
          <p:cNvPr id="57" name="Group 56"/>
          <p:cNvGrpSpPr/>
          <p:nvPr/>
        </p:nvGrpSpPr>
        <p:grpSpPr>
          <a:xfrm>
            <a:off x="8284057" y="4779402"/>
            <a:ext cx="715926" cy="418214"/>
            <a:chOff x="8284057" y="4779402"/>
            <a:chExt cx="715926" cy="418214"/>
          </a:xfrm>
        </p:grpSpPr>
        <p:sp>
          <p:nvSpPr>
            <p:cNvPr id="58" name="Rounded Rectangle 5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9" name="Group 58"/>
            <p:cNvGrpSpPr/>
            <p:nvPr/>
          </p:nvGrpSpPr>
          <p:grpSpPr>
            <a:xfrm>
              <a:off x="8284057" y="4879531"/>
              <a:ext cx="715926" cy="263969"/>
              <a:chOff x="1376812" y="1471708"/>
              <a:chExt cx="715926" cy="263969"/>
            </a:xfrm>
          </p:grpSpPr>
          <p:sp>
            <p:nvSpPr>
              <p:cNvPr id="61" name="TextBox 60"/>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62" name="Group 61"/>
              <p:cNvGrpSpPr/>
              <p:nvPr/>
            </p:nvGrpSpPr>
            <p:grpSpPr>
              <a:xfrm>
                <a:off x="1504037" y="1471708"/>
                <a:ext cx="436340" cy="63914"/>
                <a:chOff x="973747" y="978085"/>
                <a:chExt cx="436340" cy="63914"/>
              </a:xfrm>
            </p:grpSpPr>
            <p:sp>
              <p:nvSpPr>
                <p:cNvPr id="64" name="Oval 6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5" name="Oval 8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6" name="Oval 85"/>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87" name="TextBox 86">
            <a:extLst>
              <a:ext uri="{FF2B5EF4-FFF2-40B4-BE49-F238E27FC236}">
                <a16:creationId xmlns:a16="http://schemas.microsoft.com/office/drawing/2014/main" id="{F6BA17B1-0E0A-DA46-82F5-A93450BD80CE}"/>
              </a:ext>
            </a:extLst>
          </p:cNvPr>
          <p:cNvSpPr txBox="1"/>
          <p:nvPr/>
        </p:nvSpPr>
        <p:spPr>
          <a:xfrm>
            <a:off x="3983902" y="2081700"/>
            <a:ext cx="2351314" cy="338554"/>
          </a:xfrm>
          <a:prstGeom prst="rect">
            <a:avLst/>
          </a:prstGeom>
          <a:noFill/>
        </p:spPr>
        <p:txBody>
          <a:bodyPr wrap="square" rtlCol="0">
            <a:spAutoFit/>
          </a:bodyPr>
          <a:lstStyle/>
          <a:p>
            <a:pPr algn="ct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Developer-wise* RE capacity auctioned during FY23 (9,908 MW#)</a:t>
            </a:r>
            <a:endParaRPr lang="en-IN" sz="8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5" name="Text Placeholder 5">
            <a:extLst>
              <a:ext uri="{FF2B5EF4-FFF2-40B4-BE49-F238E27FC236}">
                <a16:creationId xmlns:a16="http://schemas.microsoft.com/office/drawing/2014/main" id="{73BD6F0D-7F1D-1243-B296-9CE379F6C3F2}"/>
              </a:ext>
            </a:extLst>
          </p:cNvPr>
          <p:cNvSpPr txBox="1">
            <a:spLocks/>
          </p:cNvSpPr>
          <p:nvPr/>
        </p:nvSpPr>
        <p:spPr>
          <a:xfrm>
            <a:off x="3782398" y="690642"/>
            <a:ext cx="1296755" cy="57546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3200" b="1" dirty="0">
                <a:solidFill>
                  <a:srgbClr val="009CD8"/>
                </a:solidFill>
                <a:latin typeface="Montserrat Alternates Black" panose="00000A00000000000000" pitchFamily="50" charset="0"/>
                <a:ea typeface="Open Sans" panose="020B0606030504020204" pitchFamily="34" charset="0"/>
                <a:cs typeface="Open Sans" panose="020B0606030504020204" pitchFamily="34" charset="0"/>
              </a:rPr>
              <a:t>81%</a:t>
            </a:r>
          </a:p>
        </p:txBody>
      </p:sp>
      <p:sp>
        <p:nvSpPr>
          <p:cNvPr id="67" name="Text Placeholder 5">
            <a:extLst>
              <a:ext uri="{FF2B5EF4-FFF2-40B4-BE49-F238E27FC236}">
                <a16:creationId xmlns:a16="http://schemas.microsoft.com/office/drawing/2014/main" id="{E65E77B5-C03C-094E-8064-99F3B46398EC}"/>
              </a:ext>
            </a:extLst>
          </p:cNvPr>
          <p:cNvSpPr txBox="1">
            <a:spLocks/>
          </p:cNvSpPr>
          <p:nvPr/>
        </p:nvSpPr>
        <p:spPr>
          <a:xfrm>
            <a:off x="4592478" y="973686"/>
            <a:ext cx="877146" cy="22227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700" dirty="0">
                <a:solidFill>
                  <a:srgbClr val="575756"/>
                </a:solidFill>
                <a:latin typeface="Open Sans" panose="020B0606030504020204" pitchFamily="34" charset="0"/>
                <a:ea typeface="Open Sans" panose="020B0606030504020204" pitchFamily="34" charset="0"/>
                <a:cs typeface="Open Sans" panose="020B0606030504020204" pitchFamily="34" charset="0"/>
              </a:rPr>
              <a:t>Q4 FY23</a:t>
            </a:r>
          </a:p>
        </p:txBody>
      </p:sp>
      <p:sp>
        <p:nvSpPr>
          <p:cNvPr id="68" name="Text Placeholder 3">
            <a:extLst>
              <a:ext uri="{FF2B5EF4-FFF2-40B4-BE49-F238E27FC236}">
                <a16:creationId xmlns:a16="http://schemas.microsoft.com/office/drawing/2014/main" id="{5F57EC45-4CB5-411F-85E8-E8B14CC2218B}"/>
              </a:ext>
            </a:extLst>
          </p:cNvPr>
          <p:cNvSpPr txBox="1">
            <a:spLocks/>
          </p:cNvSpPr>
          <p:nvPr/>
        </p:nvSpPr>
        <p:spPr>
          <a:xfrm>
            <a:off x="64562" y="4609306"/>
            <a:ext cx="3906029" cy="3139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CEEW-CEF Compilation. </a:t>
            </a:r>
          </a:p>
        </p:txBody>
      </p:sp>
      <p:sp>
        <p:nvSpPr>
          <p:cNvPr id="118" name="Text Placeholder 5">
            <a:extLst>
              <a:ext uri="{FF2B5EF4-FFF2-40B4-BE49-F238E27FC236}">
                <a16:creationId xmlns:a16="http://schemas.microsoft.com/office/drawing/2014/main" id="{F73ADA2C-CB35-49AB-8E72-D112F951F066}"/>
              </a:ext>
            </a:extLst>
          </p:cNvPr>
          <p:cNvSpPr txBox="1">
            <a:spLocks/>
          </p:cNvSpPr>
          <p:nvPr/>
        </p:nvSpPr>
        <p:spPr>
          <a:xfrm>
            <a:off x="157906" y="546365"/>
            <a:ext cx="1968604" cy="16669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Notable deals</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 (FY23)</a:t>
            </a:r>
          </a:p>
        </p:txBody>
      </p:sp>
      <p:grpSp>
        <p:nvGrpSpPr>
          <p:cNvPr id="2" name="Group 1">
            <a:extLst>
              <a:ext uri="{FF2B5EF4-FFF2-40B4-BE49-F238E27FC236}">
                <a16:creationId xmlns:a16="http://schemas.microsoft.com/office/drawing/2014/main" id="{C05B95C6-9C1A-4E46-8C73-83BE5DCF55E6}"/>
              </a:ext>
            </a:extLst>
          </p:cNvPr>
          <p:cNvGrpSpPr/>
          <p:nvPr/>
        </p:nvGrpSpPr>
        <p:grpSpPr>
          <a:xfrm>
            <a:off x="7620" y="853118"/>
            <a:ext cx="3903980" cy="3818165"/>
            <a:chOff x="7620" y="853118"/>
            <a:chExt cx="3903980" cy="3818165"/>
          </a:xfrm>
        </p:grpSpPr>
        <p:sp>
          <p:nvSpPr>
            <p:cNvPr id="91" name="Text Placeholder 5">
              <a:extLst>
                <a:ext uri="{FF2B5EF4-FFF2-40B4-BE49-F238E27FC236}">
                  <a16:creationId xmlns:a16="http://schemas.microsoft.com/office/drawing/2014/main" id="{E65C87A9-E8DE-4A97-A405-C82C0E2FEECB}"/>
                </a:ext>
              </a:extLst>
            </p:cNvPr>
            <p:cNvSpPr txBox="1">
              <a:spLocks/>
            </p:cNvSpPr>
            <p:nvPr/>
          </p:nvSpPr>
          <p:spPr>
            <a:xfrm>
              <a:off x="157906" y="4068806"/>
              <a:ext cx="665594" cy="21132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May</a:t>
              </a:r>
            </a:p>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2022</a:t>
              </a:r>
            </a:p>
          </p:txBody>
        </p:sp>
        <p:cxnSp>
          <p:nvCxnSpPr>
            <p:cNvPr id="92" name="Straight Arrow Connector 91">
              <a:extLst>
                <a:ext uri="{FF2B5EF4-FFF2-40B4-BE49-F238E27FC236}">
                  <a16:creationId xmlns:a16="http://schemas.microsoft.com/office/drawing/2014/main" id="{EEB8ECBB-E9CE-4B66-92F1-070E1DBAFD14}"/>
                </a:ext>
              </a:extLst>
            </p:cNvPr>
            <p:cNvCxnSpPr/>
            <p:nvPr/>
          </p:nvCxnSpPr>
          <p:spPr>
            <a:xfrm flipV="1">
              <a:off x="812878" y="861569"/>
              <a:ext cx="0" cy="334394"/>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E96948C2-F53B-4377-84ED-BB47A3A5D68D}"/>
                </a:ext>
              </a:extLst>
            </p:cNvPr>
            <p:cNvGrpSpPr/>
            <p:nvPr/>
          </p:nvGrpSpPr>
          <p:grpSpPr>
            <a:xfrm>
              <a:off x="784028" y="1251331"/>
              <a:ext cx="59052" cy="458903"/>
              <a:chOff x="3643970" y="2690278"/>
              <a:chExt cx="87256" cy="622251"/>
            </a:xfrm>
          </p:grpSpPr>
          <p:sp>
            <p:nvSpPr>
              <p:cNvPr id="134" name="Oval 133">
                <a:extLst>
                  <a:ext uri="{FF2B5EF4-FFF2-40B4-BE49-F238E27FC236}">
                    <a16:creationId xmlns:a16="http://schemas.microsoft.com/office/drawing/2014/main" id="{DF801E66-C766-437D-9AB3-3F41224CEBEA}"/>
                  </a:ext>
                </a:extLst>
              </p:cNvPr>
              <p:cNvSpPr/>
              <p:nvPr/>
            </p:nvSpPr>
            <p:spPr>
              <a:xfrm flipV="1">
                <a:off x="3643970" y="2690278"/>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cxnSp>
            <p:nvCxnSpPr>
              <p:cNvPr id="135" name="Straight Connector 134">
                <a:extLst>
                  <a:ext uri="{FF2B5EF4-FFF2-40B4-BE49-F238E27FC236}">
                    <a16:creationId xmlns:a16="http://schemas.microsoft.com/office/drawing/2014/main" id="{8D94AEA2-E349-412B-AAA9-068DB22904C7}"/>
                  </a:ext>
                </a:extLst>
              </p:cNvPr>
              <p:cNvCxnSpPr/>
              <p:nvPr/>
            </p:nvCxnSpPr>
            <p:spPr>
              <a:xfrm>
                <a:off x="3691955" y="2809608"/>
                <a:ext cx="0" cy="502921"/>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D996795D-E82F-4A01-9611-9A0E4D5FEC5A}"/>
                </a:ext>
              </a:extLst>
            </p:cNvPr>
            <p:cNvGrpSpPr/>
            <p:nvPr/>
          </p:nvGrpSpPr>
          <p:grpSpPr>
            <a:xfrm>
              <a:off x="786107" y="1761803"/>
              <a:ext cx="59052" cy="646104"/>
              <a:chOff x="3643970" y="2783266"/>
              <a:chExt cx="87256" cy="876086"/>
            </a:xfrm>
          </p:grpSpPr>
          <p:sp>
            <p:nvSpPr>
              <p:cNvPr id="132" name="Oval 131">
                <a:extLst>
                  <a:ext uri="{FF2B5EF4-FFF2-40B4-BE49-F238E27FC236}">
                    <a16:creationId xmlns:a16="http://schemas.microsoft.com/office/drawing/2014/main" id="{03EF076D-8053-4A88-9909-2A753FD672FD}"/>
                  </a:ext>
                </a:extLst>
              </p:cNvPr>
              <p:cNvSpPr/>
              <p:nvPr/>
            </p:nvSpPr>
            <p:spPr>
              <a:xfrm flipV="1">
                <a:off x="3643970" y="2783266"/>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3" name="Straight Connector 132">
                <a:extLst>
                  <a:ext uri="{FF2B5EF4-FFF2-40B4-BE49-F238E27FC236}">
                    <a16:creationId xmlns:a16="http://schemas.microsoft.com/office/drawing/2014/main" id="{4D900B37-51FF-4CF5-93E7-EF332838E39C}"/>
                  </a:ext>
                </a:extLst>
              </p:cNvPr>
              <p:cNvCxnSpPr/>
              <p:nvPr/>
            </p:nvCxnSpPr>
            <p:spPr>
              <a:xfrm>
                <a:off x="3691955" y="2911206"/>
                <a:ext cx="0" cy="74814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F8C07BB5-07FE-4163-8DBC-E7DB3723D358}"/>
                </a:ext>
              </a:extLst>
            </p:cNvPr>
            <p:cNvGrpSpPr/>
            <p:nvPr/>
          </p:nvGrpSpPr>
          <p:grpSpPr>
            <a:xfrm>
              <a:off x="788073" y="2470080"/>
              <a:ext cx="59052" cy="550145"/>
              <a:chOff x="3643970" y="2700610"/>
              <a:chExt cx="87256" cy="745970"/>
            </a:xfrm>
          </p:grpSpPr>
          <p:sp>
            <p:nvSpPr>
              <p:cNvPr id="130" name="Oval 129">
                <a:extLst>
                  <a:ext uri="{FF2B5EF4-FFF2-40B4-BE49-F238E27FC236}">
                    <a16:creationId xmlns:a16="http://schemas.microsoft.com/office/drawing/2014/main" id="{B2AE79F8-BE54-4BB1-9635-B86E2AFCB0D6}"/>
                  </a:ext>
                </a:extLst>
              </p:cNvPr>
              <p:cNvSpPr/>
              <p:nvPr/>
            </p:nvSpPr>
            <p:spPr>
              <a:xfrm flipV="1">
                <a:off x="3643970" y="2700610"/>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1" name="Straight Connector 130">
                <a:extLst>
                  <a:ext uri="{FF2B5EF4-FFF2-40B4-BE49-F238E27FC236}">
                    <a16:creationId xmlns:a16="http://schemas.microsoft.com/office/drawing/2014/main" id="{FC022E08-5AD9-4E31-ACC6-7FBA373CE7F4}"/>
                  </a:ext>
                </a:extLst>
              </p:cNvPr>
              <p:cNvCxnSpPr/>
              <p:nvPr/>
            </p:nvCxnSpPr>
            <p:spPr>
              <a:xfrm>
                <a:off x="3680696" y="2853133"/>
                <a:ext cx="0" cy="59344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07C02CA1-3D1F-43D3-9B12-4F4B33402985}"/>
                </a:ext>
              </a:extLst>
            </p:cNvPr>
            <p:cNvGrpSpPr/>
            <p:nvPr/>
          </p:nvGrpSpPr>
          <p:grpSpPr>
            <a:xfrm>
              <a:off x="783403" y="3063075"/>
              <a:ext cx="59052" cy="492153"/>
              <a:chOff x="3632711" y="2762602"/>
              <a:chExt cx="87256" cy="667336"/>
            </a:xfrm>
          </p:grpSpPr>
          <p:sp>
            <p:nvSpPr>
              <p:cNvPr id="128" name="Oval 127">
                <a:extLst>
                  <a:ext uri="{FF2B5EF4-FFF2-40B4-BE49-F238E27FC236}">
                    <a16:creationId xmlns:a16="http://schemas.microsoft.com/office/drawing/2014/main" id="{CEBBD921-5909-466A-9ECE-11CEFEFBD81A}"/>
                  </a:ext>
                </a:extLst>
              </p:cNvPr>
              <p:cNvSpPr/>
              <p:nvPr/>
            </p:nvSpPr>
            <p:spPr>
              <a:xfrm flipV="1">
                <a:off x="3632711"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9" name="Straight Connector 128">
                <a:extLst>
                  <a:ext uri="{FF2B5EF4-FFF2-40B4-BE49-F238E27FC236}">
                    <a16:creationId xmlns:a16="http://schemas.microsoft.com/office/drawing/2014/main" id="{24B0DE22-BFA1-4034-9CAE-CCCCDF7D4809}"/>
                  </a:ext>
                </a:extLst>
              </p:cNvPr>
              <p:cNvCxnSpPr/>
              <p:nvPr/>
            </p:nvCxnSpPr>
            <p:spPr>
              <a:xfrm>
                <a:off x="3680696" y="2890441"/>
                <a:ext cx="0" cy="5394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13" name="TextBox 112">
              <a:extLst>
                <a:ext uri="{FF2B5EF4-FFF2-40B4-BE49-F238E27FC236}">
                  <a16:creationId xmlns:a16="http://schemas.microsoft.com/office/drawing/2014/main" id="{0133544B-B1D9-4BFC-86D2-7673909204E5}"/>
                </a:ext>
              </a:extLst>
            </p:cNvPr>
            <p:cNvSpPr txBox="1"/>
            <p:nvPr/>
          </p:nvSpPr>
          <p:spPr>
            <a:xfrm>
              <a:off x="1002384" y="4071119"/>
              <a:ext cx="2866796" cy="600164"/>
            </a:xfrm>
            <a:prstGeom prst="rect">
              <a:avLst/>
            </a:prstGeom>
            <a:noFill/>
          </p:spPr>
          <p:txBody>
            <a:bodyPr wrap="square" lIns="45720" rIns="45720" rtlCol="0">
              <a:spAutoFit/>
            </a:bodyPr>
            <a:lstStyle/>
            <a:p>
              <a:pPr>
                <a:spcAft>
                  <a:spcPts val="600"/>
                </a:spcAft>
              </a:pPr>
              <a:r>
                <a:rPr lang="en-GB"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Asset Acquisition </a:t>
              </a:r>
            </a:p>
            <a:p>
              <a:pPr>
                <a:spcAft>
                  <a:spcPts val="600"/>
                </a:spcAft>
              </a:pPr>
              <a:r>
                <a:rPr lang="en-US" sz="700" b="1" dirty="0">
                  <a:latin typeface="Open Sans" panose="020B0606030504020204" pitchFamily="34" charset="0"/>
                  <a:ea typeface="Open Sans" panose="020B0606030504020204" pitchFamily="34" charset="0"/>
                  <a:cs typeface="Open Sans" panose="020B0606030504020204" pitchFamily="34" charset="0"/>
                </a:rPr>
                <a:t>Target: </a:t>
              </a:r>
              <a:r>
                <a:rPr lang="en-US" sz="700" dirty="0">
                  <a:latin typeface="Open Sans" panose="020B0606030504020204" pitchFamily="34" charset="0"/>
                  <a:ea typeface="Open Sans" panose="020B0606030504020204" pitchFamily="34" charset="0"/>
                  <a:cs typeface="Open Sans" panose="020B0606030504020204" pitchFamily="34" charset="0"/>
                </a:rPr>
                <a:t>Rays Power (solar asset) </a:t>
              </a:r>
              <a:br>
                <a:rPr lang="en-US" sz="700" dirty="0">
                  <a:latin typeface="Open Sans" panose="020B0606030504020204" pitchFamily="34" charset="0"/>
                  <a:ea typeface="Open Sans" panose="020B0606030504020204" pitchFamily="34" charset="0"/>
                  <a:cs typeface="Open Sans" panose="020B0606030504020204" pitchFamily="34" charset="0"/>
                </a:rPr>
              </a:br>
              <a:r>
                <a:rPr lang="en-US" sz="700" b="1" dirty="0">
                  <a:latin typeface="Open Sans" panose="020B0606030504020204" pitchFamily="34" charset="0"/>
                  <a:ea typeface="Open Sans" panose="020B0606030504020204" pitchFamily="34" charset="0"/>
                  <a:cs typeface="Open Sans" panose="020B0606030504020204" pitchFamily="34" charset="0"/>
                </a:rPr>
                <a:t>Acquirer: </a:t>
              </a:r>
              <a:r>
                <a:rPr lang="en-US" sz="700" dirty="0">
                  <a:latin typeface="Open Sans" panose="020B0606030504020204" pitchFamily="34" charset="0"/>
                  <a:ea typeface="Open Sans" panose="020B0606030504020204" pitchFamily="34" charset="0"/>
                  <a:cs typeface="Open Sans" panose="020B0606030504020204" pitchFamily="34" charset="0"/>
                </a:rPr>
                <a:t>Two Global Investors (NA) </a:t>
              </a:r>
              <a:br>
                <a:rPr lang="en-US" sz="700" dirty="0">
                  <a:latin typeface="Open Sans" panose="020B0606030504020204" pitchFamily="34" charset="0"/>
                  <a:ea typeface="Open Sans" panose="020B0606030504020204" pitchFamily="34" charset="0"/>
                  <a:cs typeface="Open Sans" panose="020B0606030504020204" pitchFamily="34" charset="0"/>
                </a:rPr>
              </a:br>
              <a:r>
                <a:rPr lang="en-US" sz="700" b="1" dirty="0">
                  <a:latin typeface="Open Sans" panose="020B0606030504020204" pitchFamily="34" charset="0"/>
                  <a:ea typeface="Open Sans" panose="020B0606030504020204" pitchFamily="34" charset="0"/>
                  <a:cs typeface="Open Sans" panose="020B0606030504020204" pitchFamily="34" charset="0"/>
                </a:rPr>
                <a:t>Amount: </a:t>
              </a:r>
              <a:r>
                <a:rPr lang="en-US" sz="700" dirty="0">
                  <a:latin typeface="Open Sans" panose="020B0606030504020204" pitchFamily="34" charset="0"/>
                  <a:ea typeface="Open Sans" panose="020B0606030504020204" pitchFamily="34" charset="0"/>
                  <a:cs typeface="Open Sans" panose="020B0606030504020204" pitchFamily="34" charset="0"/>
                </a:rPr>
                <a:t>INR 713.9 crore (~USD 90 million)</a:t>
              </a:r>
              <a:endParaRPr lang="en-GB"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4" name="TextBox 113">
              <a:extLst>
                <a:ext uri="{FF2B5EF4-FFF2-40B4-BE49-F238E27FC236}">
                  <a16:creationId xmlns:a16="http://schemas.microsoft.com/office/drawing/2014/main" id="{D4488DC9-72D5-489B-B861-69E04A5C877D}"/>
                </a:ext>
              </a:extLst>
            </p:cNvPr>
            <p:cNvSpPr txBox="1"/>
            <p:nvPr/>
          </p:nvSpPr>
          <p:spPr>
            <a:xfrm>
              <a:off x="1010460" y="2118360"/>
              <a:ext cx="2901140" cy="664012"/>
            </a:xfrm>
            <a:prstGeom prst="roundRect">
              <a:avLst/>
            </a:prstGeom>
            <a:solidFill>
              <a:srgbClr val="575756"/>
            </a:solidFill>
          </p:spPr>
          <p:txBody>
            <a:bodyPr wrap="square" lIns="45720" rIns="45720" rtlCol="0">
              <a:spAutoFit/>
            </a:bodyPr>
            <a:lstStyle/>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Acquisition</a:t>
              </a:r>
              <a:endPar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Target: </a:t>
              </a:r>
              <a:r>
                <a:rPr lang="en-IN" sz="7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SolarArise</a:t>
              </a:r>
              <a:r>
                <a:rPr lang="en-IN"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 (434 MW)</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Acquirer: </a:t>
              </a:r>
              <a:r>
                <a:rPr lang="en-US" sz="7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ThomasLloyd</a:t>
              </a:r>
              <a:r>
                <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 Energy Impact Trust Plc </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INR 314.7 crore ~(USD 38.5 million)</a:t>
              </a:r>
            </a:p>
          </p:txBody>
        </p:sp>
        <p:grpSp>
          <p:nvGrpSpPr>
            <p:cNvPr id="115" name="Group 114">
              <a:extLst>
                <a:ext uri="{FF2B5EF4-FFF2-40B4-BE49-F238E27FC236}">
                  <a16:creationId xmlns:a16="http://schemas.microsoft.com/office/drawing/2014/main" id="{A108AB28-C348-4A33-8C41-E6558738F7EE}"/>
                </a:ext>
              </a:extLst>
            </p:cNvPr>
            <p:cNvGrpSpPr/>
            <p:nvPr/>
          </p:nvGrpSpPr>
          <p:grpSpPr>
            <a:xfrm>
              <a:off x="784669" y="3596488"/>
              <a:ext cx="59052" cy="611204"/>
              <a:chOff x="3632711" y="2762602"/>
              <a:chExt cx="87256" cy="828764"/>
            </a:xfrm>
          </p:grpSpPr>
          <p:sp>
            <p:nvSpPr>
              <p:cNvPr id="126" name="Oval 125">
                <a:extLst>
                  <a:ext uri="{FF2B5EF4-FFF2-40B4-BE49-F238E27FC236}">
                    <a16:creationId xmlns:a16="http://schemas.microsoft.com/office/drawing/2014/main" id="{E6F19ED4-0C80-46CE-A4EA-F22978B5C6CE}"/>
                  </a:ext>
                </a:extLst>
              </p:cNvPr>
              <p:cNvSpPr/>
              <p:nvPr/>
            </p:nvSpPr>
            <p:spPr>
              <a:xfrm flipV="1">
                <a:off x="3632711"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7" name="Straight Connector 126">
                <a:extLst>
                  <a:ext uri="{FF2B5EF4-FFF2-40B4-BE49-F238E27FC236}">
                    <a16:creationId xmlns:a16="http://schemas.microsoft.com/office/drawing/2014/main" id="{6FABFCF8-5B55-4C27-ACF2-79ED163D8754}"/>
                  </a:ext>
                </a:extLst>
              </p:cNvPr>
              <p:cNvCxnSpPr/>
              <p:nvPr/>
            </p:nvCxnSpPr>
            <p:spPr>
              <a:xfrm>
                <a:off x="3680696" y="2867088"/>
                <a:ext cx="0" cy="724278"/>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1E188AAA-A09C-4968-BB72-4EAEB1690359}"/>
                </a:ext>
              </a:extLst>
            </p:cNvPr>
            <p:cNvGrpSpPr/>
            <p:nvPr/>
          </p:nvGrpSpPr>
          <p:grpSpPr>
            <a:xfrm>
              <a:off x="787326" y="4251229"/>
              <a:ext cx="59052" cy="349396"/>
              <a:chOff x="3632711" y="2762602"/>
              <a:chExt cx="87256" cy="473765"/>
            </a:xfrm>
          </p:grpSpPr>
          <p:sp>
            <p:nvSpPr>
              <p:cNvPr id="124" name="Oval 123">
                <a:extLst>
                  <a:ext uri="{FF2B5EF4-FFF2-40B4-BE49-F238E27FC236}">
                    <a16:creationId xmlns:a16="http://schemas.microsoft.com/office/drawing/2014/main" id="{72814FD2-0096-4E92-8083-BF3CA1AC20AE}"/>
                  </a:ext>
                </a:extLst>
              </p:cNvPr>
              <p:cNvSpPr/>
              <p:nvPr/>
            </p:nvSpPr>
            <p:spPr>
              <a:xfrm flipV="1">
                <a:off x="3632711"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5" name="Straight Connector 124">
                <a:extLst>
                  <a:ext uri="{FF2B5EF4-FFF2-40B4-BE49-F238E27FC236}">
                    <a16:creationId xmlns:a16="http://schemas.microsoft.com/office/drawing/2014/main" id="{329F92E8-797C-4ADE-8A41-E60B2584AFE9}"/>
                  </a:ext>
                </a:extLst>
              </p:cNvPr>
              <p:cNvCxnSpPr/>
              <p:nvPr/>
            </p:nvCxnSpPr>
            <p:spPr>
              <a:xfrm>
                <a:off x="3676339" y="2879990"/>
                <a:ext cx="0" cy="35637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17" name="TextBox 116">
              <a:extLst>
                <a:ext uri="{FF2B5EF4-FFF2-40B4-BE49-F238E27FC236}">
                  <a16:creationId xmlns:a16="http://schemas.microsoft.com/office/drawing/2014/main" id="{14E3E17E-F41A-4158-A8B9-8900CCA93833}"/>
                </a:ext>
              </a:extLst>
            </p:cNvPr>
            <p:cNvSpPr txBox="1"/>
            <p:nvPr/>
          </p:nvSpPr>
          <p:spPr>
            <a:xfrm>
              <a:off x="1002384" y="2785010"/>
              <a:ext cx="2866795" cy="600164"/>
            </a:xfrm>
            <a:prstGeom prst="rect">
              <a:avLst/>
            </a:prstGeom>
            <a:noFill/>
          </p:spPr>
          <p:txBody>
            <a:bodyPr wrap="square" lIns="45720" rIns="45720" rtlCol="0">
              <a:spAutoFit/>
            </a:bodyPr>
            <a:lstStyle/>
            <a:p>
              <a:pPr>
                <a:spcAft>
                  <a:spcPts val="600"/>
                </a:spcAft>
              </a:pPr>
              <a:r>
                <a:rPr lang="en-GB"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Debt Investment </a:t>
              </a:r>
            </a:p>
            <a:p>
              <a:r>
                <a:rPr lang="en-IN" sz="700" b="1" dirty="0">
                  <a:latin typeface="Open Sans" panose="020B0606030504020204" pitchFamily="34" charset="0"/>
                  <a:ea typeface="Open Sans" panose="020B0606030504020204" pitchFamily="34" charset="0"/>
                  <a:cs typeface="Open Sans" panose="020B0606030504020204" pitchFamily="34" charset="0"/>
                </a:rPr>
                <a:t>Target: </a:t>
              </a:r>
              <a:r>
                <a:rPr lang="en-IN" sz="700" dirty="0">
                  <a:latin typeface="Open Sans" panose="020B0606030504020204" pitchFamily="34" charset="0"/>
                  <a:ea typeface="Open Sans" panose="020B0606030504020204" pitchFamily="34" charset="0"/>
                  <a:cs typeface="Open Sans" panose="020B0606030504020204" pitchFamily="34" charset="0"/>
                </a:rPr>
                <a:t>SJVN Green Energy Ltd. </a:t>
              </a:r>
              <a:br>
                <a:rPr lang="en-IN" sz="700" dirty="0">
                  <a:latin typeface="Open Sans" panose="020B0606030504020204" pitchFamily="34" charset="0"/>
                  <a:ea typeface="Open Sans" panose="020B0606030504020204" pitchFamily="34" charset="0"/>
                  <a:cs typeface="Open Sans" panose="020B0606030504020204" pitchFamily="34" charset="0"/>
                </a:rPr>
              </a:br>
              <a:r>
                <a:rPr lang="en-IN" sz="700" b="1" dirty="0">
                  <a:latin typeface="Open Sans" panose="020B0606030504020204" pitchFamily="34" charset="0"/>
                  <a:ea typeface="Open Sans" panose="020B0606030504020204" pitchFamily="34" charset="0"/>
                  <a:cs typeface="Open Sans" panose="020B0606030504020204" pitchFamily="34" charset="0"/>
                </a:rPr>
                <a:t>Investor: </a:t>
              </a:r>
              <a:r>
                <a:rPr lang="en-IN" sz="700" dirty="0">
                  <a:latin typeface="Open Sans" panose="020B0606030504020204" pitchFamily="34" charset="0"/>
                  <a:ea typeface="Open Sans" panose="020B0606030504020204" pitchFamily="34" charset="0"/>
                  <a:cs typeface="Open Sans" panose="020B0606030504020204" pitchFamily="34" charset="0"/>
                </a:rPr>
                <a:t>IREDA </a:t>
              </a:r>
              <a:br>
                <a:rPr lang="en-IN" sz="700" dirty="0">
                  <a:latin typeface="Open Sans" panose="020B0606030504020204" pitchFamily="34" charset="0"/>
                  <a:ea typeface="Open Sans" panose="020B0606030504020204" pitchFamily="34" charset="0"/>
                  <a:cs typeface="Open Sans" panose="020B0606030504020204" pitchFamily="34" charset="0"/>
                </a:rPr>
              </a:br>
              <a:r>
                <a:rPr lang="en-IN" sz="700" b="1" dirty="0">
                  <a:latin typeface="Open Sans" panose="020B0606030504020204" pitchFamily="34" charset="0"/>
                  <a:ea typeface="Open Sans" panose="020B0606030504020204" pitchFamily="34" charset="0"/>
                  <a:cs typeface="Open Sans" panose="020B0606030504020204" pitchFamily="34" charset="0"/>
                </a:rPr>
                <a:t>Amount: </a:t>
              </a:r>
              <a:r>
                <a:rPr lang="en-IN" sz="700" dirty="0">
                  <a:latin typeface="Open Sans" panose="020B0606030504020204" pitchFamily="34" charset="0"/>
                  <a:ea typeface="Open Sans" panose="020B0606030504020204" pitchFamily="34" charset="0"/>
                  <a:cs typeface="Open Sans" panose="020B0606030504020204" pitchFamily="34" charset="0"/>
                </a:rPr>
                <a:t>INR 4,445 crore ~(USD 537 million)</a:t>
              </a:r>
              <a:endPar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9" name="TextBox 118">
              <a:extLst>
                <a:ext uri="{FF2B5EF4-FFF2-40B4-BE49-F238E27FC236}">
                  <a16:creationId xmlns:a16="http://schemas.microsoft.com/office/drawing/2014/main" id="{D962860B-FD25-4F77-AFB0-AD49655B1563}"/>
                </a:ext>
              </a:extLst>
            </p:cNvPr>
            <p:cNvSpPr txBox="1"/>
            <p:nvPr/>
          </p:nvSpPr>
          <p:spPr>
            <a:xfrm>
              <a:off x="1010461" y="1509060"/>
              <a:ext cx="2858719" cy="600164"/>
            </a:xfrm>
            <a:prstGeom prst="rect">
              <a:avLst/>
            </a:prstGeom>
            <a:noFill/>
          </p:spPr>
          <p:txBody>
            <a:bodyPr wrap="square" lIns="45720" rIns="45720" rtlCol="0">
              <a:spAutoFit/>
            </a:bodyPr>
            <a:lstStyle/>
            <a:p>
              <a:pPr>
                <a:spcAft>
                  <a:spcPts val="600"/>
                </a:spcAft>
              </a:pPr>
              <a:r>
                <a:rPr lang="en-US"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Acquisition </a:t>
              </a:r>
              <a:r>
                <a:rPr lang="en-US" sz="700" dirty="0">
                  <a:solidFill>
                    <a:srgbClr val="009CD8"/>
                  </a:solidFill>
                  <a:latin typeface="Open Sans" panose="020B0606030504020204" pitchFamily="34" charset="0"/>
                  <a:ea typeface="Open Sans" panose="020B0606030504020204" pitchFamily="34" charset="0"/>
                  <a:cs typeface="Open Sans" panose="020B0606030504020204" pitchFamily="34" charset="0"/>
                </a:rPr>
                <a:t>(started in May 2022 and concluded in March 2023)</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Target: </a:t>
              </a:r>
              <a:r>
                <a:rPr lang="en-GB" sz="7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Mytrah</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 Energy (1.75 GW)</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Acquirer: </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JSW Energy </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Amount: </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INR 10,530 crore ~(USD 1200 million)</a:t>
              </a:r>
            </a:p>
          </p:txBody>
        </p:sp>
        <p:sp>
          <p:nvSpPr>
            <p:cNvPr id="120" name="TextBox 119">
              <a:extLst>
                <a:ext uri="{FF2B5EF4-FFF2-40B4-BE49-F238E27FC236}">
                  <a16:creationId xmlns:a16="http://schemas.microsoft.com/office/drawing/2014/main" id="{2F6E7C10-2CBC-46F4-A33A-3A32DADFE06C}"/>
                </a:ext>
              </a:extLst>
            </p:cNvPr>
            <p:cNvSpPr txBox="1"/>
            <p:nvPr/>
          </p:nvSpPr>
          <p:spPr>
            <a:xfrm>
              <a:off x="1010459" y="853118"/>
              <a:ext cx="2858721" cy="664012"/>
            </a:xfrm>
            <a:prstGeom prst="roundRect">
              <a:avLst/>
            </a:prstGeom>
            <a:solidFill>
              <a:srgbClr val="575756"/>
            </a:solidFill>
          </p:spPr>
          <p:txBody>
            <a:bodyPr wrap="square" lIns="45720" rIns="45720" rtlCol="0">
              <a:spAutoFit/>
            </a:bodyPr>
            <a:lstStyle/>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Debt Investment</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Target: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SJVN Ltd. </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Investor: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Japan Bank for International Corporation (JBIC)</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INR 915 crore ~(USD 111.2 million)</a:t>
              </a:r>
              <a:endPar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1" name="Text Placeholder 5">
              <a:extLst>
                <a:ext uri="{FF2B5EF4-FFF2-40B4-BE49-F238E27FC236}">
                  <a16:creationId xmlns:a16="http://schemas.microsoft.com/office/drawing/2014/main" id="{9B73B9FE-D26C-4853-9384-E3144584C8CE}"/>
                </a:ext>
              </a:extLst>
            </p:cNvPr>
            <p:cNvSpPr txBox="1">
              <a:spLocks/>
            </p:cNvSpPr>
            <p:nvPr/>
          </p:nvSpPr>
          <p:spPr>
            <a:xfrm>
              <a:off x="72181" y="2289594"/>
              <a:ext cx="740698" cy="18270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January</a:t>
              </a:r>
              <a:b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2023</a:t>
              </a:r>
            </a:p>
          </p:txBody>
        </p:sp>
        <p:sp>
          <p:nvSpPr>
            <p:cNvPr id="122" name="Text Placeholder 5">
              <a:extLst>
                <a:ext uri="{FF2B5EF4-FFF2-40B4-BE49-F238E27FC236}">
                  <a16:creationId xmlns:a16="http://schemas.microsoft.com/office/drawing/2014/main" id="{3A5F62DC-0D3E-436F-ACBD-86445E07D9A2}"/>
                </a:ext>
              </a:extLst>
            </p:cNvPr>
            <p:cNvSpPr txBox="1">
              <a:spLocks/>
            </p:cNvSpPr>
            <p:nvPr/>
          </p:nvSpPr>
          <p:spPr>
            <a:xfrm>
              <a:off x="7620" y="2889030"/>
              <a:ext cx="805260" cy="22366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December 2022</a:t>
              </a:r>
            </a:p>
          </p:txBody>
        </p:sp>
        <p:sp>
          <p:nvSpPr>
            <p:cNvPr id="123" name="Text Placeholder 5">
              <a:extLst>
                <a:ext uri="{FF2B5EF4-FFF2-40B4-BE49-F238E27FC236}">
                  <a16:creationId xmlns:a16="http://schemas.microsoft.com/office/drawing/2014/main" id="{24BFC874-7C9D-4D65-954C-CFD4ACA1FAE8}"/>
                </a:ext>
              </a:extLst>
            </p:cNvPr>
            <p:cNvSpPr txBox="1">
              <a:spLocks/>
            </p:cNvSpPr>
            <p:nvPr/>
          </p:nvSpPr>
          <p:spPr>
            <a:xfrm>
              <a:off x="7620" y="3455822"/>
              <a:ext cx="805259" cy="21040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September 2022</a:t>
              </a:r>
            </a:p>
          </p:txBody>
        </p:sp>
        <p:sp>
          <p:nvSpPr>
            <p:cNvPr id="88" name="Text Placeholder 5">
              <a:extLst>
                <a:ext uri="{FF2B5EF4-FFF2-40B4-BE49-F238E27FC236}">
                  <a16:creationId xmlns:a16="http://schemas.microsoft.com/office/drawing/2014/main" id="{1B1A557A-AB3C-4E93-B3FE-B3CC33A14D0D}"/>
                </a:ext>
              </a:extLst>
            </p:cNvPr>
            <p:cNvSpPr txBox="1">
              <a:spLocks/>
            </p:cNvSpPr>
            <p:nvPr/>
          </p:nvSpPr>
          <p:spPr>
            <a:xfrm>
              <a:off x="66574" y="1578339"/>
              <a:ext cx="740698" cy="18270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March</a:t>
              </a:r>
              <a:b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2023</a:t>
              </a:r>
            </a:p>
          </p:txBody>
        </p:sp>
        <p:sp>
          <p:nvSpPr>
            <p:cNvPr id="89" name="Text Placeholder 5">
              <a:extLst>
                <a:ext uri="{FF2B5EF4-FFF2-40B4-BE49-F238E27FC236}">
                  <a16:creationId xmlns:a16="http://schemas.microsoft.com/office/drawing/2014/main" id="{09A5E021-414B-41ED-A359-E4DA8C4CD7B4}"/>
                </a:ext>
              </a:extLst>
            </p:cNvPr>
            <p:cNvSpPr txBox="1">
              <a:spLocks/>
            </p:cNvSpPr>
            <p:nvPr/>
          </p:nvSpPr>
          <p:spPr>
            <a:xfrm>
              <a:off x="66574" y="1078231"/>
              <a:ext cx="740698" cy="182704"/>
            </a:xfrm>
            <a:prstGeom prst="rect">
              <a:avLst/>
            </a:prstGeom>
            <a:noFill/>
            <a:ln w="12700">
              <a:noFill/>
              <a:prstDash val="dash"/>
            </a:ln>
          </p:spPr>
          <p:txBody>
            <a:bodyPr wrap="square" lIns="91440" tIns="45720" rIns="91440" bIns="45720"/>
            <a:lstStyle>
              <a:defPPr marR="0" lvl="0" algn="l" rtl="0">
                <a:lnSpc>
                  <a:spcPct val="100000"/>
                </a:lnSpc>
                <a:spcBef>
                  <a:spcPts val="0"/>
                </a:spcBef>
                <a:spcAft>
                  <a:spcPts val="0"/>
                </a:spcAft>
              </a:defPPr>
              <a:lvl1pPr marL="0" indent="0" defTabSz="957263" eaLnBrk="1" fontAlgn="base" hangingPunct="1">
                <a:spcBef>
                  <a:spcPts val="400"/>
                </a:spcBef>
                <a:buFont typeface="Arial" charset="0"/>
                <a:defRPr kern="1200">
                  <a:solidFill>
                    <a:schemeClr val="tx2"/>
                  </a:solidFill>
                  <a:latin typeface="+mn-lt"/>
                  <a:ea typeface="+mn-ea"/>
                  <a:cs typeface="+mn-cs"/>
                </a:defRPr>
              </a:lvl1pPr>
              <a:lvl2pPr marL="0" indent="0" algn="r" defTabSz="957263" eaLnBrk="1" fontAlgn="base" hangingPunct="1">
                <a:spcAft>
                  <a:spcPts val="300"/>
                </a:spcAft>
                <a:buFont typeface="Arial" charset="0"/>
                <a:buNone/>
                <a:defRPr sz="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360000" indent="-180000" defTabSz="957263" eaLnBrk="1" fontAlgn="base" hangingPunct="1">
                <a:spcBef>
                  <a:spcPts val="400"/>
                </a:spcBef>
                <a:buFont typeface="Arial" charset="0"/>
                <a:buChar char="‒"/>
                <a:defRPr sz="1200" kern="1200">
                  <a:solidFill>
                    <a:schemeClr val="tx2"/>
                  </a:solidFill>
                  <a:latin typeface="+mn-lt"/>
                  <a:ea typeface="+mj-ea"/>
                  <a:cs typeface="+mj-cs"/>
                </a:defRPr>
              </a:lvl3pPr>
              <a:lvl4pPr marL="540000" indent="-180000" defTabSz="957263" eaLnBrk="1" fontAlgn="base" hangingPunct="1">
                <a:spcBef>
                  <a:spcPts val="400"/>
                </a:spcBef>
                <a:buFont typeface="Arial" charset="0"/>
                <a:buChar char="•"/>
                <a:defRPr sz="1200" kern="1200">
                  <a:solidFill>
                    <a:schemeClr val="tx2"/>
                  </a:solidFill>
                  <a:latin typeface="+mn-lt"/>
                  <a:ea typeface="+mj-ea"/>
                  <a:cs typeface="+mj-cs"/>
                </a:defRPr>
              </a:lvl4pPr>
              <a:lvl5pPr marL="720000" indent="-179388" defTabSz="957263" eaLnBrk="1" fontAlgn="base" hangingPunct="1">
                <a:spcBef>
                  <a:spcPts val="400"/>
                </a:spcBef>
                <a:buFont typeface="Arial" charset="0"/>
                <a:buChar char="‒"/>
                <a:defRPr sz="1200" kern="1200">
                  <a:solidFill>
                    <a:schemeClr val="tx2"/>
                  </a:solidFill>
                  <a:latin typeface="+mn-lt"/>
                  <a:ea typeface="+mj-ea"/>
                  <a:cs typeface="+mj-cs"/>
                </a:defRPr>
              </a:lvl5pPr>
              <a:lvl6pPr marL="900000" indent="-180000" defTabSz="859512" eaLnBrk="1" latinLnBrk="0" hangingPunct="1">
                <a:spcBef>
                  <a:spcPts val="400"/>
                </a:spcBef>
                <a:buFont typeface="Arial" pitchFamily="34" charset="0"/>
                <a:buChar char="•"/>
                <a:defRPr sz="1200" kern="1200" baseline="0">
                  <a:solidFill>
                    <a:schemeClr val="accent1"/>
                  </a:solidFill>
                  <a:latin typeface="+mn-lt"/>
                  <a:ea typeface="+mn-ea"/>
                  <a:cs typeface="+mn-cs"/>
                </a:defRPr>
              </a:lvl6pPr>
              <a:lvl7pPr marL="1080000" indent="-180000" defTabSz="859512" eaLnBrk="1" latinLnBrk="0" hangingPunct="1">
                <a:spcBef>
                  <a:spcPts val="400"/>
                </a:spcBef>
                <a:buFont typeface="Arial" pitchFamily="34" charset="0"/>
                <a:buChar char="‒"/>
                <a:defRPr sz="1200" kern="1200">
                  <a:solidFill>
                    <a:schemeClr val="accent1"/>
                  </a:solidFill>
                  <a:latin typeface="+mn-lt"/>
                  <a:ea typeface="+mn-ea"/>
                  <a:cs typeface="+mn-cs"/>
                </a:defRPr>
              </a:lvl7pPr>
              <a:lvl8pPr marL="1260000" indent="-180000" defTabSz="859512" eaLnBrk="1" latinLnBrk="0" hangingPunct="1">
                <a:spcBef>
                  <a:spcPts val="400"/>
                </a:spcBef>
                <a:buFont typeface="Arial" pitchFamily="34" charset="0"/>
                <a:buChar char="•"/>
                <a:defRPr sz="1200" kern="1200">
                  <a:solidFill>
                    <a:schemeClr val="accent1"/>
                  </a:solidFill>
                  <a:latin typeface="+mn-lt"/>
                  <a:ea typeface="+mn-ea"/>
                  <a:cs typeface="+mn-cs"/>
                </a:defRPr>
              </a:lvl8pPr>
              <a:lvl9pPr marL="1440000" indent="-180000" defTabSz="859512" eaLnBrk="1" latinLnBrk="0" hangingPunct="1">
                <a:spcBef>
                  <a:spcPts val="400"/>
                </a:spcBef>
                <a:buFont typeface="Arial" pitchFamily="34" charset="0"/>
                <a:buChar char="‒"/>
                <a:defRPr sz="1200" kern="1200">
                  <a:solidFill>
                    <a:schemeClr val="accent1"/>
                  </a:solidFill>
                  <a:latin typeface="+mn-lt"/>
                  <a:ea typeface="+mn-ea"/>
                  <a:cs typeface="+mn-cs"/>
                </a:defRPr>
              </a:lvl9pPr>
            </a:lstStyle>
            <a:p>
              <a:pPr lvl="1"/>
              <a:r>
                <a:rPr lang="en-US" dirty="0"/>
                <a:t>March</a:t>
              </a:r>
              <a:br>
                <a:rPr lang="en-US" dirty="0"/>
              </a:br>
              <a:r>
                <a:rPr lang="en-US" dirty="0"/>
                <a:t>2023</a:t>
              </a:r>
            </a:p>
          </p:txBody>
        </p:sp>
        <p:sp>
          <p:nvSpPr>
            <p:cNvPr id="90" name="TextBox 89">
              <a:extLst>
                <a:ext uri="{FF2B5EF4-FFF2-40B4-BE49-F238E27FC236}">
                  <a16:creationId xmlns:a16="http://schemas.microsoft.com/office/drawing/2014/main" id="{2A617ACE-A8E8-4A08-91E8-4C1A427BD3B3}"/>
                </a:ext>
              </a:extLst>
            </p:cNvPr>
            <p:cNvSpPr txBox="1"/>
            <p:nvPr/>
          </p:nvSpPr>
          <p:spPr>
            <a:xfrm>
              <a:off x="1007183" y="3382829"/>
              <a:ext cx="2866390" cy="664012"/>
            </a:xfrm>
            <a:prstGeom prst="roundRect">
              <a:avLst/>
            </a:prstGeom>
            <a:solidFill>
              <a:srgbClr val="575756"/>
            </a:solidFill>
          </p:spPr>
          <p:txBody>
            <a:bodyPr wrap="square" lIns="45720" rIns="45720" rtlCol="0">
              <a:spAutoFit/>
            </a:bodyPr>
            <a:lstStyle/>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Equity Investment</a:t>
              </a:r>
            </a:p>
            <a:p>
              <a:r>
                <a:rPr lang="en-IN"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Target: </a:t>
              </a:r>
              <a:r>
                <a:rPr lang="en-IN"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Mahindra </a:t>
              </a:r>
              <a:r>
                <a:rPr lang="en-IN" sz="7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Susten</a:t>
              </a:r>
              <a:r>
                <a:rPr lang="en-IN"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 Pvt Ltd. (30% stake) </a:t>
              </a:r>
              <a:br>
                <a:rPr lang="en-IN" sz="7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IN"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Investor: </a:t>
              </a:r>
              <a:r>
                <a:rPr lang="en-IN"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Ontario Teachers’ Pension Plan Board </a:t>
              </a:r>
              <a:br>
                <a:rPr lang="en-IN" sz="7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IN"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 </a:t>
              </a:r>
              <a:r>
                <a:rPr lang="en-IN"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INR 2,371 crore (~USD 300 million)</a:t>
              </a:r>
              <a:endPar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430464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aphicFrame>
        <p:nvGraphicFramePr>
          <p:cNvPr id="49" name="Chart 48">
            <a:extLst>
              <a:ext uri="{FF2B5EF4-FFF2-40B4-BE49-F238E27FC236}">
                <a16:creationId xmlns:a16="http://schemas.microsoft.com/office/drawing/2014/main" id="{60CBE0E8-CA99-43A1-BCDC-D2BF1B5C5378}"/>
              </a:ext>
            </a:extLst>
          </p:cNvPr>
          <p:cNvGraphicFramePr/>
          <p:nvPr>
            <p:extLst>
              <p:ext uri="{D42A27DB-BD31-4B8C-83A1-F6EECF244321}">
                <p14:modId xmlns:p14="http://schemas.microsoft.com/office/powerpoint/2010/main" val="3562542483"/>
              </p:ext>
            </p:extLst>
          </p:nvPr>
        </p:nvGraphicFramePr>
        <p:xfrm>
          <a:off x="262058" y="711931"/>
          <a:ext cx="6066461" cy="3799559"/>
        </p:xfrm>
        <a:graphic>
          <a:graphicData uri="http://schemas.openxmlformats.org/drawingml/2006/chart">
            <c:chart xmlns:c="http://schemas.openxmlformats.org/drawingml/2006/chart" xmlns:r="http://schemas.openxmlformats.org/officeDocument/2006/relationships" r:id="rId3"/>
          </a:graphicData>
        </a:graphic>
      </p:graphicFrame>
      <p:sp>
        <p:nvSpPr>
          <p:cNvPr id="23" name="Rounded Rectangle 22">
            <a:extLst>
              <a:ext uri="{FF2B5EF4-FFF2-40B4-BE49-F238E27FC236}">
                <a16:creationId xmlns:a16="http://schemas.microsoft.com/office/drawing/2014/main" id="{F8E1358D-7512-A846-9A33-83B4D995D0D5}"/>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200" y="123746"/>
            <a:ext cx="8229600"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US" sz="1200" dirty="0">
                <a:solidFill>
                  <a:schemeClr val="accent2"/>
                </a:solidFill>
              </a:rPr>
              <a:t>RE stocks trended downwards throughout FY23 except for a few peaks in Q2 and Q3</a:t>
            </a:r>
            <a:endParaRPr sz="1200" dirty="0">
              <a:solidFill>
                <a:schemeClr val="accent2"/>
              </a:solidFill>
            </a:endParaRPr>
          </a:p>
        </p:txBody>
      </p:sp>
      <p:sp>
        <p:nvSpPr>
          <p:cNvPr id="39" name="Google Shape;100;p20"/>
          <p:cNvSpPr txBox="1"/>
          <p:nvPr/>
        </p:nvSpPr>
        <p:spPr>
          <a:xfrm>
            <a:off x="6554363" y="521277"/>
            <a:ext cx="2445620" cy="4144694"/>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pPr>
            <a:r>
              <a:rPr lang="en-US" sz="800" dirty="0">
                <a:solidFill>
                  <a:srgbClr val="575756"/>
                </a:solidFill>
                <a:latin typeface="Open Sans"/>
                <a:ea typeface="Open Sans"/>
                <a:cs typeface="Open Sans"/>
              </a:rPr>
              <a:t>In FY23, </a:t>
            </a:r>
            <a:r>
              <a:rPr lang="en-US" sz="800" b="1" dirty="0">
                <a:solidFill>
                  <a:srgbClr val="575756"/>
                </a:solidFill>
                <a:latin typeface="Open Sans"/>
                <a:ea typeface="Open Sans"/>
                <a:cs typeface="Open Sans"/>
              </a:rPr>
              <a:t>most of the listed RE stocks trended downwards</a:t>
            </a:r>
            <a:r>
              <a:rPr lang="en-US" sz="800" dirty="0">
                <a:solidFill>
                  <a:srgbClr val="575756"/>
                </a:solidFill>
                <a:latin typeface="Open Sans"/>
                <a:ea typeface="Open Sans"/>
                <a:cs typeface="Open Sans"/>
              </a:rPr>
              <a:t>, barring a few peaks in Q2 and Q3 FY23. The market (Sensex) remained mostly stagnant throughout the year. </a:t>
            </a:r>
          </a:p>
          <a:p>
            <a:pPr lvl="0">
              <a:spcBef>
                <a:spcPts val="700"/>
              </a:spcBef>
            </a:pPr>
            <a:r>
              <a:rPr lang="en-US" sz="800" dirty="0">
                <a:solidFill>
                  <a:srgbClr val="575756"/>
                </a:solidFill>
                <a:latin typeface="Open Sans"/>
                <a:ea typeface="Open Sans"/>
                <a:cs typeface="Open Sans"/>
              </a:rPr>
              <a:t>The share price of RE developer </a:t>
            </a:r>
            <a:r>
              <a:rPr lang="en-US" sz="800" b="1" dirty="0">
                <a:solidFill>
                  <a:srgbClr val="575756"/>
                </a:solidFill>
                <a:latin typeface="Open Sans"/>
                <a:ea typeface="Open Sans"/>
                <a:cs typeface="Open Sans"/>
              </a:rPr>
              <a:t>Adani Green Energy saw a sharp plunge in Q4 FY22</a:t>
            </a:r>
            <a:r>
              <a:rPr lang="en-US" sz="800" dirty="0">
                <a:solidFill>
                  <a:srgbClr val="575756"/>
                </a:solidFill>
                <a:latin typeface="Open Sans"/>
                <a:ea typeface="Open Sans"/>
                <a:cs typeface="Open Sans"/>
              </a:rPr>
              <a:t>, down by 53.9% in March 2023 (vs March 2022). In the case of </a:t>
            </a:r>
            <a:r>
              <a:rPr lang="en-US" sz="800" b="1" dirty="0">
                <a:solidFill>
                  <a:srgbClr val="575756"/>
                </a:solidFill>
                <a:latin typeface="Open Sans"/>
                <a:ea typeface="Open Sans"/>
                <a:cs typeface="Open Sans"/>
              </a:rPr>
              <a:t>Sterling and Wilson Solar, the share price was</a:t>
            </a:r>
            <a:r>
              <a:rPr lang="en-US" sz="800" dirty="0">
                <a:solidFill>
                  <a:srgbClr val="575756"/>
                </a:solidFill>
                <a:latin typeface="Open Sans"/>
                <a:ea typeface="Open Sans"/>
                <a:cs typeface="Open Sans"/>
              </a:rPr>
              <a:t> </a:t>
            </a:r>
            <a:r>
              <a:rPr lang="en-US" sz="800" b="1" dirty="0">
                <a:solidFill>
                  <a:srgbClr val="575756"/>
                </a:solidFill>
                <a:latin typeface="Open Sans"/>
                <a:ea typeface="Open Sans"/>
                <a:cs typeface="Open Sans"/>
              </a:rPr>
              <a:t>down by 8.32% </a:t>
            </a:r>
            <a:r>
              <a:rPr lang="en-US" sz="800" dirty="0">
                <a:solidFill>
                  <a:srgbClr val="575756"/>
                </a:solidFill>
                <a:latin typeface="Open Sans"/>
                <a:ea typeface="Open Sans"/>
                <a:cs typeface="Open Sans"/>
              </a:rPr>
              <a:t>in March 2023 (vs March 2022). </a:t>
            </a:r>
            <a:r>
              <a:rPr lang="en-US" sz="800" b="1" dirty="0">
                <a:solidFill>
                  <a:srgbClr val="575756"/>
                </a:solidFill>
                <a:latin typeface="Open Sans"/>
                <a:ea typeface="Open Sans"/>
                <a:cs typeface="Open Sans"/>
              </a:rPr>
              <a:t>The share price of </a:t>
            </a:r>
            <a:r>
              <a:rPr lang="en-US" sz="800" b="1" dirty="0" err="1">
                <a:solidFill>
                  <a:srgbClr val="575756"/>
                </a:solidFill>
                <a:latin typeface="Open Sans"/>
                <a:ea typeface="Open Sans"/>
                <a:cs typeface="Open Sans"/>
              </a:rPr>
              <a:t>Borosil</a:t>
            </a:r>
            <a:r>
              <a:rPr lang="en-US" sz="800" b="1" dirty="0">
                <a:solidFill>
                  <a:srgbClr val="575756"/>
                </a:solidFill>
                <a:latin typeface="Open Sans"/>
                <a:ea typeface="Open Sans"/>
                <a:cs typeface="Open Sans"/>
              </a:rPr>
              <a:t> Renewables,</a:t>
            </a:r>
            <a:r>
              <a:rPr lang="en-US" sz="800" dirty="0">
                <a:solidFill>
                  <a:srgbClr val="575756"/>
                </a:solidFill>
                <a:latin typeface="Open Sans"/>
                <a:ea typeface="Open Sans"/>
                <a:cs typeface="Open Sans"/>
              </a:rPr>
              <a:t> which holds a near monopoly position in India’s solar panel glass manufacturing, </a:t>
            </a:r>
            <a:r>
              <a:rPr lang="en-US" sz="800" b="1" dirty="0">
                <a:solidFill>
                  <a:srgbClr val="575756"/>
                </a:solidFill>
                <a:latin typeface="Open Sans"/>
                <a:ea typeface="Open Sans"/>
                <a:cs typeface="Open Sans"/>
              </a:rPr>
              <a:t>was down by 29.2%</a:t>
            </a:r>
            <a:r>
              <a:rPr lang="en-US" sz="800" dirty="0">
                <a:solidFill>
                  <a:srgbClr val="575756"/>
                </a:solidFill>
                <a:latin typeface="Open Sans"/>
                <a:ea typeface="Open Sans"/>
                <a:cs typeface="Open Sans"/>
              </a:rPr>
              <a:t> </a:t>
            </a:r>
            <a:r>
              <a:rPr lang="en-US" sz="800" b="1" dirty="0">
                <a:solidFill>
                  <a:srgbClr val="575756"/>
                </a:solidFill>
                <a:latin typeface="Open Sans"/>
                <a:ea typeface="Open Sans"/>
                <a:cs typeface="Open Sans"/>
              </a:rPr>
              <a:t>in March 2023</a:t>
            </a:r>
            <a:r>
              <a:rPr lang="en-US" sz="800" dirty="0">
                <a:solidFill>
                  <a:srgbClr val="575756"/>
                </a:solidFill>
                <a:latin typeface="Open Sans"/>
                <a:ea typeface="Open Sans"/>
                <a:cs typeface="Open Sans"/>
              </a:rPr>
              <a:t> (vs March 2022).</a:t>
            </a:r>
          </a:p>
          <a:p>
            <a:pPr lvl="0">
              <a:spcBef>
                <a:spcPts val="700"/>
              </a:spcBef>
            </a:pPr>
            <a:r>
              <a:rPr lang="en-US" sz="800" dirty="0">
                <a:solidFill>
                  <a:srgbClr val="575756"/>
                </a:solidFill>
                <a:latin typeface="Open Sans"/>
                <a:ea typeface="Open Sans"/>
                <a:cs typeface="Open Sans"/>
              </a:rPr>
              <a:t>The share price of wind developer–manufacturers </a:t>
            </a:r>
            <a:r>
              <a:rPr lang="en-US" sz="800" b="1" dirty="0">
                <a:solidFill>
                  <a:srgbClr val="575756"/>
                </a:solidFill>
                <a:latin typeface="Open Sans"/>
                <a:ea typeface="Open Sans"/>
                <a:cs typeface="Open Sans"/>
              </a:rPr>
              <a:t>Inox Wind was down by 15.7%, whereas Suzlon Energy was down by 13.6% </a:t>
            </a:r>
            <a:r>
              <a:rPr lang="en-US" sz="800" dirty="0">
                <a:solidFill>
                  <a:srgbClr val="575756"/>
                </a:solidFill>
                <a:latin typeface="Open Sans"/>
                <a:ea typeface="Open Sans"/>
                <a:cs typeface="Open Sans"/>
              </a:rPr>
              <a:t>in March 2023 (vs March 2022). </a:t>
            </a:r>
          </a:p>
        </p:txBody>
      </p:sp>
      <p:sp>
        <p:nvSpPr>
          <p:cNvPr id="27" name="Rectangle 26"/>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8" name="TextBox 27"/>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12</a:t>
            </a:r>
          </a:p>
        </p:txBody>
      </p:sp>
      <p:grpSp>
        <p:nvGrpSpPr>
          <p:cNvPr id="17" name="Group 16"/>
          <p:cNvGrpSpPr/>
          <p:nvPr/>
        </p:nvGrpSpPr>
        <p:grpSpPr>
          <a:xfrm>
            <a:off x="8284057" y="4779402"/>
            <a:ext cx="715926" cy="418214"/>
            <a:chOff x="8284057" y="4779402"/>
            <a:chExt cx="715926" cy="418214"/>
          </a:xfrm>
        </p:grpSpPr>
        <p:sp>
          <p:nvSpPr>
            <p:cNvPr id="18" name="Rounded Rectangle 1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9" name="Group 18"/>
            <p:cNvGrpSpPr/>
            <p:nvPr/>
          </p:nvGrpSpPr>
          <p:grpSpPr>
            <a:xfrm>
              <a:off x="8284057" y="4879531"/>
              <a:ext cx="715926" cy="263969"/>
              <a:chOff x="1376812" y="1471708"/>
              <a:chExt cx="715926" cy="263969"/>
            </a:xfrm>
          </p:grpSpPr>
          <p:sp>
            <p:nvSpPr>
              <p:cNvPr id="30" name="TextBox 2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1" name="Group 30"/>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44" name="Text Placeholder 5">
            <a:extLst>
              <a:ext uri="{FF2B5EF4-FFF2-40B4-BE49-F238E27FC236}">
                <a16:creationId xmlns:a16="http://schemas.microsoft.com/office/drawing/2014/main" id="{6B49C899-321D-4B02-A227-1EDD260A3165}"/>
              </a:ext>
            </a:extLst>
          </p:cNvPr>
          <p:cNvSpPr txBox="1">
            <a:spLocks/>
          </p:cNvSpPr>
          <p:nvPr/>
        </p:nvSpPr>
        <p:spPr>
          <a:xfrm>
            <a:off x="5189910" y="3965756"/>
            <a:ext cx="568200" cy="204928"/>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Q3 FY23</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Text Placeholder 5">
            <a:extLst>
              <a:ext uri="{FF2B5EF4-FFF2-40B4-BE49-F238E27FC236}">
                <a16:creationId xmlns:a16="http://schemas.microsoft.com/office/drawing/2014/main" id="{6AA0CA0E-2BAB-41EB-A9D5-A2BB8408DAF2}"/>
              </a:ext>
            </a:extLst>
          </p:cNvPr>
          <p:cNvSpPr txBox="1">
            <a:spLocks/>
          </p:cNvSpPr>
          <p:nvPr/>
        </p:nvSpPr>
        <p:spPr>
          <a:xfrm>
            <a:off x="5591759" y="3960863"/>
            <a:ext cx="568200" cy="204928"/>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Q4 FY23</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Text Placeholder 3">
            <a:extLst>
              <a:ext uri="{FF2B5EF4-FFF2-40B4-BE49-F238E27FC236}">
                <a16:creationId xmlns:a16="http://schemas.microsoft.com/office/drawing/2014/main" id="{07C7D719-E138-41D3-947D-DC90BB3554B8}"/>
              </a:ext>
            </a:extLst>
          </p:cNvPr>
          <p:cNvSpPr txBox="1">
            <a:spLocks/>
          </p:cNvSpPr>
          <p:nvPr/>
        </p:nvSpPr>
        <p:spPr>
          <a:xfrm>
            <a:off x="230032" y="4584486"/>
            <a:ext cx="5951652"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u="sng" dirty="0">
                <a:solidFill>
                  <a:schemeClr val="accent6">
                    <a:lumMod val="50000"/>
                  </a:schemeClr>
                </a:solidFill>
                <a:uFill>
                  <a:solidFill>
                    <a:schemeClr val="bg1"/>
                  </a:solidFill>
                </a:uFill>
                <a:latin typeface="Open Sans" panose="020B0606030504020204" pitchFamily="34" charset="0"/>
                <a:ea typeface="Open Sans" panose="020B0606030504020204" pitchFamily="34" charset="0"/>
                <a:cs typeface="Open Sans" panose="020B0606030504020204" pitchFamily="34" charset="0"/>
                <a:sym typeface="Open Sans"/>
                <a:hlinkClick r:id="rId4"/>
              </a:rPr>
              <a:t>Money Control.</a:t>
            </a:r>
            <a:r>
              <a:rPr lang="en-US" sz="700" i="1" u="sng" dirty="0">
                <a:solidFill>
                  <a:schemeClr val="accent6">
                    <a:lumMod val="50000"/>
                  </a:schemeClr>
                </a:solidFill>
                <a:uFill>
                  <a:solidFill>
                    <a:schemeClr val="bg1"/>
                  </a:solidFill>
                </a:uFill>
                <a:latin typeface="Open Sans" panose="020B0606030504020204" pitchFamily="34" charset="0"/>
                <a:ea typeface="Open Sans" panose="020B0606030504020204" pitchFamily="34" charset="0"/>
                <a:cs typeface="Open Sans" panose="020B0606030504020204" pitchFamily="34" charset="0"/>
                <a:sym typeface="Open Sans"/>
              </a:rPr>
              <a:t> </a:t>
            </a:r>
          </a:p>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sym typeface="Open Sans"/>
              </a:rPr>
              <a:t>Note: </a:t>
            </a:r>
            <a:r>
              <a:rPr lang="en-US" sz="700" i="1" u="sng" dirty="0">
                <a:solidFill>
                  <a:schemeClr val="accent6">
                    <a:lumMod val="50000"/>
                  </a:schemeClr>
                </a:solidFill>
                <a:uFill>
                  <a:solidFill>
                    <a:schemeClr val="bg1"/>
                  </a:solidFill>
                </a:uFill>
                <a:latin typeface="Open Sans" panose="020B0606030504020204" pitchFamily="34" charset="0"/>
                <a:ea typeface="Open Sans" panose="020B0606030504020204" pitchFamily="34" charset="0"/>
                <a:cs typeface="Open Sans" panose="020B0606030504020204" pitchFamily="34" charset="0"/>
                <a:sym typeface="Open Sans"/>
              </a:rPr>
              <a:t>Share prices are the last traded value in each month.</a:t>
            </a:r>
          </a:p>
        </p:txBody>
      </p:sp>
      <p:cxnSp>
        <p:nvCxnSpPr>
          <p:cNvPr id="47" name="Straight Connector 46">
            <a:extLst>
              <a:ext uri="{FF2B5EF4-FFF2-40B4-BE49-F238E27FC236}">
                <a16:creationId xmlns:a16="http://schemas.microsoft.com/office/drawing/2014/main" id="{A617B126-5A58-4967-BAF0-FC239B11FC6E}"/>
              </a:ext>
            </a:extLst>
          </p:cNvPr>
          <p:cNvCxnSpPr/>
          <p:nvPr/>
        </p:nvCxnSpPr>
        <p:spPr>
          <a:xfrm>
            <a:off x="4370755" y="821583"/>
            <a:ext cx="1878935"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BF452F62-6C54-41E6-BC77-518A19B6A03B}"/>
              </a:ext>
            </a:extLst>
          </p:cNvPr>
          <p:cNvSpPr/>
          <p:nvPr/>
        </p:nvSpPr>
        <p:spPr>
          <a:xfrm>
            <a:off x="6196951" y="767290"/>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0" name="Text Placeholder 5">
            <a:extLst>
              <a:ext uri="{FF2B5EF4-FFF2-40B4-BE49-F238E27FC236}">
                <a16:creationId xmlns:a16="http://schemas.microsoft.com/office/drawing/2014/main" id="{273CF244-5160-4E51-BB53-3945E4968F5F}"/>
              </a:ext>
            </a:extLst>
          </p:cNvPr>
          <p:cNvSpPr txBox="1">
            <a:spLocks/>
          </p:cNvSpPr>
          <p:nvPr/>
        </p:nvSpPr>
        <p:spPr>
          <a:xfrm>
            <a:off x="4797017" y="3965757"/>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FY23</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Left Bracket 54">
            <a:extLst>
              <a:ext uri="{FF2B5EF4-FFF2-40B4-BE49-F238E27FC236}">
                <a16:creationId xmlns:a16="http://schemas.microsoft.com/office/drawing/2014/main" id="{4CA4E321-761E-4B7B-8E72-F5845D6C9596}"/>
              </a:ext>
            </a:extLst>
          </p:cNvPr>
          <p:cNvSpPr/>
          <p:nvPr/>
        </p:nvSpPr>
        <p:spPr>
          <a:xfrm rot="16200000">
            <a:off x="5019285" y="3796206"/>
            <a:ext cx="55978" cy="323448"/>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6" name="Left Bracket 55">
            <a:extLst>
              <a:ext uri="{FF2B5EF4-FFF2-40B4-BE49-F238E27FC236}">
                <a16:creationId xmlns:a16="http://schemas.microsoft.com/office/drawing/2014/main" id="{F59561DB-2FFE-4775-B9B5-2FD5A2B653E4}"/>
              </a:ext>
            </a:extLst>
          </p:cNvPr>
          <p:cNvSpPr/>
          <p:nvPr/>
        </p:nvSpPr>
        <p:spPr>
          <a:xfrm rot="16200000">
            <a:off x="5420624" y="3796393"/>
            <a:ext cx="55978" cy="323447"/>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7" name="Left Bracket 56">
            <a:extLst>
              <a:ext uri="{FF2B5EF4-FFF2-40B4-BE49-F238E27FC236}">
                <a16:creationId xmlns:a16="http://schemas.microsoft.com/office/drawing/2014/main" id="{419B2353-1F29-4064-BF61-8A0ED8932606}"/>
              </a:ext>
            </a:extLst>
          </p:cNvPr>
          <p:cNvSpPr/>
          <p:nvPr/>
        </p:nvSpPr>
        <p:spPr>
          <a:xfrm rot="16200000">
            <a:off x="4625882" y="3790032"/>
            <a:ext cx="55978" cy="323448"/>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8" name="Text Placeholder 5">
            <a:extLst>
              <a:ext uri="{FF2B5EF4-FFF2-40B4-BE49-F238E27FC236}">
                <a16:creationId xmlns:a16="http://schemas.microsoft.com/office/drawing/2014/main" id="{032C06DE-3594-4651-BC7A-7FC1BAE042D0}"/>
              </a:ext>
            </a:extLst>
          </p:cNvPr>
          <p:cNvSpPr txBox="1">
            <a:spLocks/>
          </p:cNvSpPr>
          <p:nvPr/>
        </p:nvSpPr>
        <p:spPr>
          <a:xfrm>
            <a:off x="4384671" y="3965756"/>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FY23</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Left Bracket 58">
            <a:extLst>
              <a:ext uri="{FF2B5EF4-FFF2-40B4-BE49-F238E27FC236}">
                <a16:creationId xmlns:a16="http://schemas.microsoft.com/office/drawing/2014/main" id="{911EF32A-C826-4531-AD3B-4848F262CDB0}"/>
              </a:ext>
            </a:extLst>
          </p:cNvPr>
          <p:cNvSpPr/>
          <p:nvPr/>
        </p:nvSpPr>
        <p:spPr>
          <a:xfrm rot="16200000">
            <a:off x="5802842" y="3790034"/>
            <a:ext cx="55978" cy="323447"/>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1792233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aphicFrame>
        <p:nvGraphicFramePr>
          <p:cNvPr id="50" name="Chart 49">
            <a:extLst>
              <a:ext uri="{FF2B5EF4-FFF2-40B4-BE49-F238E27FC236}">
                <a16:creationId xmlns:a16="http://schemas.microsoft.com/office/drawing/2014/main" id="{DD150636-5059-4448-9906-990E87CBE252}"/>
              </a:ext>
            </a:extLst>
          </p:cNvPr>
          <p:cNvGraphicFramePr/>
          <p:nvPr>
            <p:extLst>
              <p:ext uri="{D42A27DB-BD31-4B8C-83A1-F6EECF244321}">
                <p14:modId xmlns:p14="http://schemas.microsoft.com/office/powerpoint/2010/main" val="3682488989"/>
              </p:ext>
            </p:extLst>
          </p:nvPr>
        </p:nvGraphicFramePr>
        <p:xfrm>
          <a:off x="257442" y="695023"/>
          <a:ext cx="6059981" cy="3813942"/>
        </p:xfrm>
        <a:graphic>
          <a:graphicData uri="http://schemas.openxmlformats.org/drawingml/2006/chart">
            <c:chart xmlns:c="http://schemas.openxmlformats.org/drawingml/2006/chart" xmlns:r="http://schemas.openxmlformats.org/officeDocument/2006/relationships" r:id="rId3"/>
          </a:graphicData>
        </a:graphic>
      </p:graphicFrame>
      <p:sp>
        <p:nvSpPr>
          <p:cNvPr id="23" name="Rounded Rectangle 22">
            <a:extLst>
              <a:ext uri="{FF2B5EF4-FFF2-40B4-BE49-F238E27FC236}">
                <a16:creationId xmlns:a16="http://schemas.microsoft.com/office/drawing/2014/main" id="{DC7DC389-F753-5246-AF0C-89B5FBA6F818}"/>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Google Shape;100;p20"/>
          <p:cNvSpPr txBox="1"/>
          <p:nvPr/>
        </p:nvSpPr>
        <p:spPr>
          <a:xfrm>
            <a:off x="6554362" y="520770"/>
            <a:ext cx="2541871" cy="4063717"/>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endParaRPr lang="en-IN" sz="800" b="1" dirty="0">
              <a:solidFill>
                <a:srgbClr val="575756"/>
              </a:solidFill>
              <a:latin typeface="Open Sans"/>
              <a:ea typeface="Open Sans"/>
              <a:cs typeface="Open Sans"/>
              <a:sym typeface="Open Sans"/>
            </a:endParaRPr>
          </a:p>
          <a:p>
            <a:pPr lvl="0">
              <a:spcBef>
                <a:spcPts val="700"/>
              </a:spcBef>
              <a:buSzPts val="1100"/>
            </a:pPr>
            <a:r>
              <a:rPr lang="en-US" sz="800" b="1" dirty="0">
                <a:solidFill>
                  <a:srgbClr val="575756"/>
                </a:solidFill>
                <a:latin typeface="Open Sans"/>
                <a:ea typeface="Open Sans"/>
                <a:cs typeface="Open Sans"/>
              </a:rPr>
              <a:t>Reserve Bank of India (RBI) conducted the first sovereign green bond (</a:t>
            </a:r>
            <a:r>
              <a:rPr lang="en-US" sz="800" b="1" dirty="0" err="1">
                <a:solidFill>
                  <a:srgbClr val="575756"/>
                </a:solidFill>
                <a:latin typeface="Open Sans"/>
                <a:ea typeface="Open Sans"/>
                <a:cs typeface="Open Sans"/>
              </a:rPr>
              <a:t>SGrB</a:t>
            </a:r>
            <a:r>
              <a:rPr lang="en-US" sz="800" b="1" dirty="0">
                <a:solidFill>
                  <a:srgbClr val="575756"/>
                </a:solidFill>
                <a:latin typeface="Open Sans"/>
                <a:ea typeface="Open Sans"/>
                <a:cs typeface="Open Sans"/>
              </a:rPr>
              <a:t>) auction worth INR 16,000 crore in two tranches; on </a:t>
            </a:r>
            <a:r>
              <a:rPr lang="en-US" sz="800" b="1" dirty="0">
                <a:solidFill>
                  <a:srgbClr val="575756"/>
                </a:solidFill>
                <a:latin typeface="Open Sans"/>
                <a:ea typeface="Open Sans"/>
                <a:cs typeface="Open Sans"/>
                <a:hlinkClick r:id="rId4">
                  <a:extLst>
                    <a:ext uri="{A12FA001-AC4F-418D-AE19-62706E023703}">
                      <ahyp:hlinkClr xmlns:ahyp="http://schemas.microsoft.com/office/drawing/2018/hyperlinkcolor" val="tx"/>
                    </a:ext>
                  </a:extLst>
                </a:hlinkClick>
              </a:rPr>
              <a:t>25 January </a:t>
            </a:r>
            <a:r>
              <a:rPr lang="en-US" sz="800" b="1" dirty="0">
                <a:solidFill>
                  <a:srgbClr val="575756"/>
                </a:solidFill>
                <a:latin typeface="Open Sans"/>
                <a:ea typeface="Open Sans"/>
                <a:cs typeface="Open Sans"/>
              </a:rPr>
              <a:t>and </a:t>
            </a:r>
            <a:r>
              <a:rPr lang="en-US" sz="800" b="1" dirty="0">
                <a:solidFill>
                  <a:srgbClr val="575756"/>
                </a:solidFill>
                <a:latin typeface="Open Sans"/>
                <a:ea typeface="Open Sans"/>
                <a:cs typeface="Open Sans"/>
                <a:hlinkClick r:id="rId5">
                  <a:extLst>
                    <a:ext uri="{A12FA001-AC4F-418D-AE19-62706E023703}">
                      <ahyp:hlinkClr xmlns:ahyp="http://schemas.microsoft.com/office/drawing/2018/hyperlinkcolor" val="tx"/>
                    </a:ext>
                  </a:extLst>
                </a:hlinkClick>
              </a:rPr>
              <a:t>9 February </a:t>
            </a:r>
            <a:r>
              <a:rPr lang="en-US" sz="800" b="1" dirty="0">
                <a:solidFill>
                  <a:srgbClr val="575756"/>
                </a:solidFill>
                <a:latin typeface="Open Sans"/>
                <a:ea typeface="Open Sans"/>
                <a:cs typeface="Open Sans"/>
              </a:rPr>
              <a:t>2023</a:t>
            </a:r>
            <a:r>
              <a:rPr lang="en-US" sz="800" dirty="0">
                <a:solidFill>
                  <a:srgbClr val="575756"/>
                </a:solidFill>
                <a:latin typeface="Open Sans"/>
                <a:ea typeface="Open Sans"/>
                <a:cs typeface="Open Sans"/>
              </a:rPr>
              <a:t>. It had two </a:t>
            </a:r>
            <a:r>
              <a:rPr lang="en-US" sz="800" dirty="0" err="1">
                <a:solidFill>
                  <a:srgbClr val="575756"/>
                </a:solidFill>
                <a:latin typeface="Open Sans"/>
                <a:ea typeface="Open Sans"/>
                <a:cs typeface="Open Sans"/>
              </a:rPr>
              <a:t>SGrB</a:t>
            </a:r>
            <a:r>
              <a:rPr lang="en-US" sz="800" dirty="0">
                <a:solidFill>
                  <a:srgbClr val="575756"/>
                </a:solidFill>
                <a:latin typeface="Open Sans"/>
                <a:ea typeface="Open Sans"/>
                <a:cs typeface="Open Sans"/>
              </a:rPr>
              <a:t> offerings (a) 5-year (</a:t>
            </a:r>
            <a:r>
              <a:rPr lang="en-US" sz="800" dirty="0" err="1">
                <a:solidFill>
                  <a:srgbClr val="575756"/>
                </a:solidFill>
                <a:latin typeface="Open Sans"/>
                <a:ea typeface="Open Sans"/>
                <a:cs typeface="Open Sans"/>
              </a:rPr>
              <a:t>SGrB</a:t>
            </a:r>
            <a:r>
              <a:rPr lang="en-US" sz="800" dirty="0">
                <a:solidFill>
                  <a:srgbClr val="575756"/>
                </a:solidFill>
                <a:latin typeface="Open Sans"/>
                <a:ea typeface="Open Sans"/>
                <a:cs typeface="Open Sans"/>
              </a:rPr>
              <a:t> 2028) and (b) 10-year (</a:t>
            </a:r>
            <a:r>
              <a:rPr lang="en-US" sz="800" dirty="0" err="1">
                <a:solidFill>
                  <a:srgbClr val="575756"/>
                </a:solidFill>
                <a:latin typeface="Open Sans"/>
                <a:ea typeface="Open Sans"/>
                <a:cs typeface="Open Sans"/>
              </a:rPr>
              <a:t>SGrB</a:t>
            </a:r>
            <a:r>
              <a:rPr lang="en-US" sz="800" dirty="0">
                <a:solidFill>
                  <a:srgbClr val="575756"/>
                </a:solidFill>
                <a:latin typeface="Open Sans"/>
                <a:ea typeface="Open Sans"/>
                <a:cs typeface="Open Sans"/>
              </a:rPr>
              <a:t> 2033). </a:t>
            </a:r>
            <a:r>
              <a:rPr lang="en-US" sz="800" b="1" dirty="0">
                <a:solidFill>
                  <a:srgbClr val="575756"/>
                </a:solidFill>
                <a:latin typeface="Open Sans"/>
                <a:ea typeface="Open Sans"/>
                <a:cs typeface="Open Sans"/>
              </a:rPr>
              <a:t>Both tranches were oversubscribed; </a:t>
            </a:r>
            <a:r>
              <a:rPr lang="en-US" sz="800" dirty="0">
                <a:solidFill>
                  <a:srgbClr val="575756"/>
                </a:solidFill>
                <a:latin typeface="Open Sans"/>
                <a:ea typeface="Open Sans"/>
                <a:cs typeface="Open Sans"/>
              </a:rPr>
              <a:t>the 5-year offering received 96 and 62 bids, and the 10-year offering received 170 and 91 bids in tranche I and II, respectively. </a:t>
            </a:r>
            <a:r>
              <a:rPr lang="en-US" sz="800" b="1" dirty="0">
                <a:solidFill>
                  <a:srgbClr val="575756"/>
                </a:solidFill>
                <a:latin typeface="Open Sans"/>
                <a:ea typeface="Open Sans"/>
                <a:cs typeface="Open Sans"/>
              </a:rPr>
              <a:t>The proceeds will be used to finance and/or refinance expenses of eligible green projects as per the sovereign green bonds </a:t>
            </a:r>
            <a:r>
              <a:rPr lang="en-US" sz="800" b="1" dirty="0">
                <a:solidFill>
                  <a:srgbClr val="575756"/>
                </a:solidFill>
                <a:latin typeface="Open Sans"/>
                <a:ea typeface="Open Sans"/>
                <a:cs typeface="Open Sans"/>
                <a:hlinkClick r:id="rId6"/>
              </a:rPr>
              <a:t>framework</a:t>
            </a:r>
            <a:r>
              <a:rPr lang="en-US" sz="800" b="1" dirty="0">
                <a:solidFill>
                  <a:srgbClr val="575756"/>
                </a:solidFill>
                <a:latin typeface="Open Sans"/>
                <a:ea typeface="Open Sans"/>
                <a:cs typeface="Open Sans"/>
              </a:rPr>
              <a:t>.</a:t>
            </a:r>
          </a:p>
          <a:p>
            <a:pPr lvl="0">
              <a:spcBef>
                <a:spcPts val="700"/>
              </a:spcBef>
              <a:buSzPts val="1100"/>
            </a:pPr>
            <a:r>
              <a:rPr lang="en-US" sz="800" b="1" dirty="0">
                <a:solidFill>
                  <a:srgbClr val="575756"/>
                </a:solidFill>
                <a:latin typeface="Open Sans"/>
                <a:ea typeface="Open Sans"/>
                <a:cs typeface="Open Sans"/>
              </a:rPr>
              <a:t>In FY23, the repo rate was hiked six times from </a:t>
            </a:r>
            <a:r>
              <a:rPr lang="en-US" sz="800" dirty="0">
                <a:solidFill>
                  <a:srgbClr val="575756"/>
                </a:solidFill>
                <a:latin typeface="Open Sans"/>
                <a:ea typeface="Open Sans"/>
                <a:cs typeface="Open Sans"/>
              </a:rPr>
              <a:t>4.0% (April 2022) to 6.50% (March 2023). </a:t>
            </a:r>
            <a:r>
              <a:rPr lang="en-US" sz="800" b="1" dirty="0">
                <a:solidFill>
                  <a:srgbClr val="575756"/>
                </a:solidFill>
                <a:latin typeface="Open Sans"/>
                <a:ea typeface="Open Sans"/>
                <a:cs typeface="Open Sans"/>
              </a:rPr>
              <a:t>FY23 witnessed a gradual increase in the SBI MCLR (1-year) rate</a:t>
            </a:r>
            <a:r>
              <a:rPr lang="en-US" sz="800" dirty="0">
                <a:solidFill>
                  <a:srgbClr val="575756"/>
                </a:solidFill>
                <a:latin typeface="Open Sans"/>
                <a:ea typeface="Open Sans"/>
                <a:cs typeface="Open Sans"/>
              </a:rPr>
              <a:t>, from 7.1% (April 2022) to 8.5% (March 2023). </a:t>
            </a:r>
          </a:p>
          <a:p>
            <a:pPr lvl="0">
              <a:spcBef>
                <a:spcPts val="700"/>
              </a:spcBef>
              <a:buSzPts val="1100"/>
            </a:pPr>
            <a:r>
              <a:rPr lang="en-US" sz="800" b="1" dirty="0">
                <a:solidFill>
                  <a:srgbClr val="575756"/>
                </a:solidFill>
                <a:latin typeface="Open Sans"/>
                <a:ea typeface="Open Sans"/>
                <a:cs typeface="Open Sans"/>
              </a:rPr>
              <a:t>Key bond yields, including the 10-year treasury and NTPC’s 10-year bond yields, fluctuated throughout the year. In FY23, </a:t>
            </a:r>
            <a:r>
              <a:rPr lang="en-US" sz="800" b="1" dirty="0" err="1">
                <a:solidFill>
                  <a:srgbClr val="575756"/>
                </a:solidFill>
                <a:latin typeface="Open Sans"/>
                <a:ea typeface="Open Sans"/>
                <a:cs typeface="Open Sans"/>
                <a:hlinkClick r:id="rId7">
                  <a:extLst>
                    <a:ext uri="{A12FA001-AC4F-418D-AE19-62706E023703}">
                      <ahyp:hlinkClr xmlns:ahyp="http://schemas.microsoft.com/office/drawing/2018/hyperlinkcolor" val="tx"/>
                    </a:ext>
                  </a:extLst>
                </a:hlinkClick>
              </a:rPr>
              <a:t>ReNew</a:t>
            </a:r>
            <a:r>
              <a:rPr lang="en-US" sz="800" b="1" dirty="0">
                <a:solidFill>
                  <a:srgbClr val="575756"/>
                </a:solidFill>
                <a:latin typeface="Open Sans"/>
                <a:ea typeface="Open Sans"/>
                <a:cs typeface="Open Sans"/>
                <a:hlinkClick r:id="rId7">
                  <a:extLst>
                    <a:ext uri="{A12FA001-AC4F-418D-AE19-62706E023703}">
                      <ahyp:hlinkClr xmlns:ahyp="http://schemas.microsoft.com/office/drawing/2018/hyperlinkcolor" val="tx"/>
                    </a:ext>
                  </a:extLst>
                </a:hlinkClick>
              </a:rPr>
              <a:t> Power</a:t>
            </a:r>
            <a:r>
              <a:rPr lang="en-US" sz="800" b="1" dirty="0">
                <a:solidFill>
                  <a:srgbClr val="575756"/>
                </a:solidFill>
                <a:latin typeface="Open Sans"/>
                <a:ea typeface="Open Sans"/>
                <a:cs typeface="Open Sans"/>
              </a:rPr>
              <a:t> refinanced the dollar-denominated green bonds issued in 2019 (6.67%, 5-year) </a:t>
            </a:r>
            <a:r>
              <a:rPr lang="en-US" sz="800" dirty="0">
                <a:solidFill>
                  <a:srgbClr val="575756"/>
                </a:solidFill>
                <a:latin typeface="Open Sans"/>
                <a:ea typeface="Open Sans"/>
                <a:cs typeface="Open Sans"/>
              </a:rPr>
              <a:t>to cut the bonds' INR interest cost by 200 basis points and push the maturity to December 2027</a:t>
            </a:r>
            <a:r>
              <a:rPr lang="en-US" sz="800" dirty="0">
                <a:solidFill>
                  <a:srgbClr val="FF0000"/>
                </a:solidFill>
                <a:latin typeface="Open Sans"/>
                <a:ea typeface="Open Sans"/>
                <a:cs typeface="Open Sans"/>
              </a:rPr>
              <a:t>. </a:t>
            </a:r>
            <a:r>
              <a:rPr lang="en-US" sz="800" dirty="0">
                <a:solidFill>
                  <a:srgbClr val="575756"/>
                </a:solidFill>
                <a:latin typeface="Open Sans"/>
                <a:ea typeface="Open Sans"/>
                <a:cs typeface="Open Sans"/>
              </a:rPr>
              <a:t>It became the first Indian RE developer to refinance a dollar-denominated bond from an Indian non-banking financial corporation. </a:t>
            </a:r>
          </a:p>
        </p:txBody>
      </p:sp>
      <p:sp>
        <p:nvSpPr>
          <p:cNvPr id="28" name="Rectangle 2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Box 2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13</a:t>
            </a:r>
          </a:p>
        </p:txBody>
      </p:sp>
      <p:grpSp>
        <p:nvGrpSpPr>
          <p:cNvPr id="17" name="Group 16"/>
          <p:cNvGrpSpPr/>
          <p:nvPr/>
        </p:nvGrpSpPr>
        <p:grpSpPr>
          <a:xfrm>
            <a:off x="8284057" y="4779402"/>
            <a:ext cx="715926" cy="418214"/>
            <a:chOff x="8284057" y="4779402"/>
            <a:chExt cx="715926" cy="418214"/>
          </a:xfrm>
        </p:grpSpPr>
        <p:sp>
          <p:nvSpPr>
            <p:cNvPr id="18" name="Rounded Rectangle 1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9" name="Group 18"/>
            <p:cNvGrpSpPr/>
            <p:nvPr/>
          </p:nvGrpSpPr>
          <p:grpSpPr>
            <a:xfrm>
              <a:off x="8284057" y="4879531"/>
              <a:ext cx="715926" cy="263969"/>
              <a:chOff x="1376812" y="1471708"/>
              <a:chExt cx="715926" cy="263969"/>
            </a:xfrm>
          </p:grpSpPr>
          <p:sp>
            <p:nvSpPr>
              <p:cNvPr id="20" name="TextBox 1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1" name="Group 30"/>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5" name="Google Shape;99;p20">
            <a:extLst>
              <a:ext uri="{FF2B5EF4-FFF2-40B4-BE49-F238E27FC236}">
                <a16:creationId xmlns:a16="http://schemas.microsoft.com/office/drawing/2014/main" id="{C49E9269-692C-7149-9889-4518479CB8AC}"/>
              </a:ext>
            </a:extLst>
          </p:cNvPr>
          <p:cNvSpPr txBox="1">
            <a:spLocks noGrp="1"/>
          </p:cNvSpPr>
          <p:nvPr>
            <p:ph type="title"/>
          </p:nvPr>
        </p:nvSpPr>
        <p:spPr>
          <a:xfrm>
            <a:off x="457200" y="123746"/>
            <a:ext cx="8229600"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US" sz="1200" dirty="0">
                <a:solidFill>
                  <a:srgbClr val="0A9FD9"/>
                </a:solidFill>
              </a:rPr>
              <a:t>first-ever sovereign green bonds auctioned in FY23; repo rate was hiked six times in FY23</a:t>
            </a:r>
            <a:endParaRPr sz="1200" dirty="0">
              <a:solidFill>
                <a:srgbClr val="0A9FD9"/>
              </a:solidFill>
            </a:endParaRPr>
          </a:p>
        </p:txBody>
      </p:sp>
      <p:sp>
        <p:nvSpPr>
          <p:cNvPr id="49" name="Text Placeholder 5">
            <a:extLst>
              <a:ext uri="{FF2B5EF4-FFF2-40B4-BE49-F238E27FC236}">
                <a16:creationId xmlns:a16="http://schemas.microsoft.com/office/drawing/2014/main" id="{288BDFF2-F28A-42C8-85AE-36ECBF189C64}"/>
              </a:ext>
            </a:extLst>
          </p:cNvPr>
          <p:cNvSpPr txBox="1">
            <a:spLocks/>
          </p:cNvSpPr>
          <p:nvPr/>
        </p:nvSpPr>
        <p:spPr>
          <a:xfrm>
            <a:off x="4510171" y="3983433"/>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6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FY23</a:t>
            </a:r>
            <a:endParaRPr lang="en-US" sz="6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Text Placeholder 3">
            <a:extLst>
              <a:ext uri="{FF2B5EF4-FFF2-40B4-BE49-F238E27FC236}">
                <a16:creationId xmlns:a16="http://schemas.microsoft.com/office/drawing/2014/main" id="{E30BDC39-DA75-4C09-B303-AC4B8F90E3D5}"/>
              </a:ext>
            </a:extLst>
          </p:cNvPr>
          <p:cNvSpPr txBox="1">
            <a:spLocks/>
          </p:cNvSpPr>
          <p:nvPr/>
        </p:nvSpPr>
        <p:spPr>
          <a:xfrm>
            <a:off x="235993" y="4584487"/>
            <a:ext cx="5951652"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Reserve Bank of India, State Bank of India, Trading Economics, Money Control and BondEvalue. </a:t>
            </a:r>
            <a:b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IN"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Note: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Bond prices are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the last traded value in each month;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Current yield.</a:t>
            </a:r>
            <a:r>
              <a:rPr lang="en-US" sz="700" i="1" dirty="0">
                <a:solidFill>
                  <a:schemeClr val="accent6">
                    <a:lumMod val="50000"/>
                  </a:schemeClr>
                </a:solidFill>
                <a:highlight>
                  <a:srgbClr val="FFFF00"/>
                </a:highlight>
                <a:latin typeface="Open Sans" panose="020B0606030504020204" pitchFamily="34" charset="0"/>
                <a:ea typeface="Open Sans" panose="020B0606030504020204" pitchFamily="34" charset="0"/>
                <a:cs typeface="Open Sans" panose="020B0606030504020204" pitchFamily="34" charset="0"/>
              </a:rPr>
              <a:t> </a:t>
            </a:r>
            <a:endParaRPr lang="en-IN" sz="700" i="1" dirty="0">
              <a:solidFill>
                <a:schemeClr val="accent6">
                  <a:lumMod val="50000"/>
                </a:schemeClr>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cxnSp>
        <p:nvCxnSpPr>
          <p:cNvPr id="53" name="Straight Connector 52">
            <a:extLst>
              <a:ext uri="{FF2B5EF4-FFF2-40B4-BE49-F238E27FC236}">
                <a16:creationId xmlns:a16="http://schemas.microsoft.com/office/drawing/2014/main" id="{6A982966-9F48-4973-9381-A158C9162691}"/>
              </a:ext>
            </a:extLst>
          </p:cNvPr>
          <p:cNvCxnSpPr/>
          <p:nvPr/>
        </p:nvCxnSpPr>
        <p:spPr>
          <a:xfrm>
            <a:off x="2787485" y="804024"/>
            <a:ext cx="3461913"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B86F0EEE-C818-4FB7-8B43-7CC8D1361081}"/>
              </a:ext>
            </a:extLst>
          </p:cNvPr>
          <p:cNvSpPr/>
          <p:nvPr/>
        </p:nvSpPr>
        <p:spPr>
          <a:xfrm>
            <a:off x="6190618" y="749731"/>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5" name="Left Bracket 54">
            <a:extLst>
              <a:ext uri="{FF2B5EF4-FFF2-40B4-BE49-F238E27FC236}">
                <a16:creationId xmlns:a16="http://schemas.microsoft.com/office/drawing/2014/main" id="{658C5608-24FF-4C92-8CBD-34FC6AA2A395}"/>
              </a:ext>
            </a:extLst>
          </p:cNvPr>
          <p:cNvSpPr/>
          <p:nvPr/>
        </p:nvSpPr>
        <p:spPr>
          <a:xfrm rot="16200000">
            <a:off x="4717728" y="3798582"/>
            <a:ext cx="45719" cy="377869"/>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9" name="Text Placeholder 5">
            <a:extLst>
              <a:ext uri="{FF2B5EF4-FFF2-40B4-BE49-F238E27FC236}">
                <a16:creationId xmlns:a16="http://schemas.microsoft.com/office/drawing/2014/main" id="{8DC76080-9260-4173-A2A5-89C3F1AC8FAC}"/>
              </a:ext>
            </a:extLst>
          </p:cNvPr>
          <p:cNvSpPr txBox="1">
            <a:spLocks/>
          </p:cNvSpPr>
          <p:nvPr/>
        </p:nvSpPr>
        <p:spPr>
          <a:xfrm>
            <a:off x="4914031" y="3983433"/>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6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FY23</a:t>
            </a:r>
            <a:endParaRPr lang="en-US" sz="6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0" name="Left Bracket 59">
            <a:extLst>
              <a:ext uri="{FF2B5EF4-FFF2-40B4-BE49-F238E27FC236}">
                <a16:creationId xmlns:a16="http://schemas.microsoft.com/office/drawing/2014/main" id="{60143E29-4423-45B5-9B1E-4B2C2FFB325B}"/>
              </a:ext>
            </a:extLst>
          </p:cNvPr>
          <p:cNvSpPr/>
          <p:nvPr/>
        </p:nvSpPr>
        <p:spPr>
          <a:xfrm rot="16200000">
            <a:off x="5121588" y="3798582"/>
            <a:ext cx="45719" cy="377869"/>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1" name="Text Placeholder 5">
            <a:extLst>
              <a:ext uri="{FF2B5EF4-FFF2-40B4-BE49-F238E27FC236}">
                <a16:creationId xmlns:a16="http://schemas.microsoft.com/office/drawing/2014/main" id="{FE09C0FC-5500-4E9B-B86A-15320CFFEBD0}"/>
              </a:ext>
            </a:extLst>
          </p:cNvPr>
          <p:cNvSpPr txBox="1">
            <a:spLocks/>
          </p:cNvSpPr>
          <p:nvPr/>
        </p:nvSpPr>
        <p:spPr>
          <a:xfrm>
            <a:off x="5348371" y="3983433"/>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6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Q3 FY23</a:t>
            </a:r>
            <a:endParaRPr lang="en-US" sz="6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2" name="Left Bracket 61">
            <a:extLst>
              <a:ext uri="{FF2B5EF4-FFF2-40B4-BE49-F238E27FC236}">
                <a16:creationId xmlns:a16="http://schemas.microsoft.com/office/drawing/2014/main" id="{29C4CFA5-FC13-4D1C-9196-43E7031BFF91}"/>
              </a:ext>
            </a:extLst>
          </p:cNvPr>
          <p:cNvSpPr/>
          <p:nvPr/>
        </p:nvSpPr>
        <p:spPr>
          <a:xfrm rot="16200000">
            <a:off x="5555928" y="3798582"/>
            <a:ext cx="45719" cy="377869"/>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3" name="Text Placeholder 5">
            <a:extLst>
              <a:ext uri="{FF2B5EF4-FFF2-40B4-BE49-F238E27FC236}">
                <a16:creationId xmlns:a16="http://schemas.microsoft.com/office/drawing/2014/main" id="{E4B6DCDD-282A-4E96-A648-C394CAF52A44}"/>
              </a:ext>
            </a:extLst>
          </p:cNvPr>
          <p:cNvSpPr txBox="1">
            <a:spLocks/>
          </p:cNvSpPr>
          <p:nvPr/>
        </p:nvSpPr>
        <p:spPr>
          <a:xfrm>
            <a:off x="5790331" y="3983433"/>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6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Q3 FY23</a:t>
            </a:r>
            <a:endParaRPr lang="en-US" sz="6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4" name="Left Bracket 63">
            <a:extLst>
              <a:ext uri="{FF2B5EF4-FFF2-40B4-BE49-F238E27FC236}">
                <a16:creationId xmlns:a16="http://schemas.microsoft.com/office/drawing/2014/main" id="{51204995-D2EE-487C-A4AA-5C52BEFA5492}"/>
              </a:ext>
            </a:extLst>
          </p:cNvPr>
          <p:cNvSpPr/>
          <p:nvPr/>
        </p:nvSpPr>
        <p:spPr>
          <a:xfrm rot="16200000">
            <a:off x="5997888" y="3798582"/>
            <a:ext cx="45719" cy="377869"/>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1929262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0" name="Rounded Rectangle 29">
            <a:extLst>
              <a:ext uri="{FF2B5EF4-FFF2-40B4-BE49-F238E27FC236}">
                <a16:creationId xmlns:a16="http://schemas.microsoft.com/office/drawing/2014/main" id="{30DA5153-EB4B-E34F-A968-CD105632D6A3}"/>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Google Shape;100;p20"/>
          <p:cNvSpPr txBox="1"/>
          <p:nvPr/>
        </p:nvSpPr>
        <p:spPr>
          <a:xfrm>
            <a:off x="6554363" y="520911"/>
            <a:ext cx="2333107" cy="4077197"/>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700"/>
              </a:spcBef>
              <a:buClr>
                <a:schemeClr val="dk1"/>
              </a:buClr>
              <a:buSzPts val="1100"/>
            </a:pPr>
            <a:r>
              <a:rPr lang="en-US" sz="800" b="1" dirty="0">
                <a:solidFill>
                  <a:srgbClr val="575756"/>
                </a:solidFill>
                <a:latin typeface="Open Sans"/>
                <a:ea typeface="Open Sans"/>
                <a:cs typeface="Open Sans"/>
              </a:rPr>
              <a:t>FY23 was a </a:t>
            </a:r>
            <a:r>
              <a:rPr lang="en-US" sz="800" b="1" dirty="0" err="1">
                <a:solidFill>
                  <a:srgbClr val="575756"/>
                </a:solidFill>
                <a:latin typeface="Open Sans"/>
                <a:ea typeface="Open Sans"/>
                <a:cs typeface="Open Sans"/>
              </a:rPr>
              <a:t>favourable</a:t>
            </a:r>
            <a:r>
              <a:rPr lang="en-US" sz="800" b="1" dirty="0">
                <a:solidFill>
                  <a:srgbClr val="575756"/>
                </a:solidFill>
                <a:latin typeface="Open Sans"/>
                <a:ea typeface="Open Sans"/>
                <a:cs typeface="Open Sans"/>
              </a:rPr>
              <a:t> year for the energy storage sector. </a:t>
            </a:r>
            <a:r>
              <a:rPr lang="en-US" sz="800" dirty="0">
                <a:solidFill>
                  <a:srgbClr val="575756"/>
                </a:solidFill>
                <a:latin typeface="Open Sans"/>
                <a:ea typeface="Open Sans"/>
                <a:cs typeface="Open Sans"/>
              </a:rPr>
              <a:t>Five energy storage tenders (including RE + storage, standalone, and PSP) were concluded in FY23, including NTPC’s 500 MW with 3000 MWh ESS and PCKL’s 1000 MW PSP in Karnataka.</a:t>
            </a:r>
            <a:r>
              <a:rPr lang="en-US" sz="800" b="1" dirty="0">
                <a:solidFill>
                  <a:srgbClr val="575756"/>
                </a:solidFill>
                <a:latin typeface="Open Sans"/>
                <a:ea typeface="Open Sans"/>
                <a:cs typeface="Open Sans"/>
              </a:rPr>
              <a:t> </a:t>
            </a:r>
          </a:p>
          <a:p>
            <a:pPr>
              <a:spcBef>
                <a:spcPts val="700"/>
              </a:spcBef>
              <a:buClr>
                <a:schemeClr val="dk1"/>
              </a:buClr>
              <a:buSzPts val="1100"/>
            </a:pPr>
            <a:r>
              <a:rPr lang="en-US" sz="800" b="1" dirty="0">
                <a:solidFill>
                  <a:srgbClr val="575756"/>
                </a:solidFill>
                <a:latin typeface="Open Sans"/>
                <a:ea typeface="Open Sans"/>
                <a:cs typeface="Open Sans"/>
              </a:rPr>
              <a:t>In addition, central and state bidding agencies announced eight other energy storage (with or without RE) tenders in FY23. </a:t>
            </a:r>
            <a:r>
              <a:rPr lang="en-US" sz="800" dirty="0">
                <a:solidFill>
                  <a:srgbClr val="575756"/>
                </a:solidFill>
                <a:latin typeface="Open Sans"/>
                <a:ea typeface="Open Sans"/>
                <a:cs typeface="Open Sans"/>
              </a:rPr>
              <a:t>This includes RUVNL’s 1500 ME wind-solar hybrid with ESS, SECI’s 1200 MW wind-solar hybrid with ESS and GUVNL’s 500 MW/1000 MWh standalone BESS tenders. </a:t>
            </a:r>
          </a:p>
          <a:p>
            <a:pPr>
              <a:spcBef>
                <a:spcPts val="700"/>
              </a:spcBef>
              <a:buClr>
                <a:schemeClr val="dk1"/>
              </a:buClr>
              <a:buSzPts val="1100"/>
            </a:pP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 the </a:t>
            </a: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hlinkClick r:id="rId3"/>
              </a:rPr>
              <a:t>Union Budget 2023-24</a:t>
            </a: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 a scheme on viability gap funding (VGF) formulated by the MoP to develop 4,000 MWh of BESS was announced. </a:t>
            </a:r>
          </a:p>
          <a:p>
            <a:pPr>
              <a:spcBef>
                <a:spcPts val="700"/>
              </a:spcBef>
              <a:buClr>
                <a:schemeClr val="dk1"/>
              </a:buClr>
              <a:buSzPts val="1100"/>
            </a:pP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In FY23, Jindal Steel and Power Limited (JSP) and </a:t>
            </a:r>
            <a:r>
              <a:rPr lang="en-US" sz="800" dirty="0" err="1">
                <a:solidFill>
                  <a:srgbClr val="575756"/>
                </a:solidFill>
                <a:latin typeface="Open Sans" panose="020B0606030504020204" pitchFamily="34" charset="0"/>
                <a:ea typeface="Open Sans" panose="020B0606030504020204" pitchFamily="34" charset="0"/>
                <a:cs typeface="Open Sans" panose="020B0606030504020204" pitchFamily="34" charset="0"/>
              </a:rPr>
              <a:t>Greenko</a:t>
            </a: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 Group entered into a </a:t>
            </a: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hlinkClick r:id="rId4"/>
              </a:rPr>
              <a:t>memorandum of understanding </a:t>
            </a: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(MoU) where </a:t>
            </a:r>
            <a:r>
              <a:rPr lang="en-US" sz="800" dirty="0" err="1">
                <a:solidFill>
                  <a:srgbClr val="575756"/>
                </a:solidFill>
                <a:latin typeface="Open Sans" panose="020B0606030504020204" pitchFamily="34" charset="0"/>
                <a:ea typeface="Open Sans" panose="020B0606030504020204" pitchFamily="34" charset="0"/>
                <a:cs typeface="Open Sans" panose="020B0606030504020204" pitchFamily="34" charset="0"/>
              </a:rPr>
              <a:t>Greenko</a:t>
            </a: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 Group agreed to provide 1000 MW energy storage capacity from its pumped storage project (located in Madhya Pradesh and Rajasthan) to JSP. In addition, SJVN and Indian Oil are planning to form a joint venture to develop RE with ESS projects to supply round-the-clock (RTC) power. </a:t>
            </a:r>
          </a:p>
        </p:txBody>
      </p:sp>
      <p:sp>
        <p:nvSpPr>
          <p:cNvPr id="33" name="Text Placeholder 3">
            <a:extLst>
              <a:ext uri="{FF2B5EF4-FFF2-40B4-BE49-F238E27FC236}">
                <a16:creationId xmlns:a16="http://schemas.microsoft.com/office/drawing/2014/main" id="{0360A977-9629-CC46-AD9C-DEB07F225895}"/>
              </a:ext>
            </a:extLst>
          </p:cNvPr>
          <p:cNvSpPr txBox="1">
            <a:spLocks/>
          </p:cNvSpPr>
          <p:nvPr/>
        </p:nvSpPr>
        <p:spPr>
          <a:xfrm>
            <a:off x="171137" y="4744965"/>
            <a:ext cx="3249121" cy="32684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hlinkClick r:id="rId5"/>
              </a:rPr>
              <a:t>Ministry of Power </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 name="Rectangle 4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9" name="TextBox 4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14</a:t>
            </a:r>
          </a:p>
        </p:txBody>
      </p:sp>
      <p:grpSp>
        <p:nvGrpSpPr>
          <p:cNvPr id="37" name="Group 36"/>
          <p:cNvGrpSpPr/>
          <p:nvPr/>
        </p:nvGrpSpPr>
        <p:grpSpPr>
          <a:xfrm>
            <a:off x="8284057" y="4779402"/>
            <a:ext cx="715926" cy="418214"/>
            <a:chOff x="8284057" y="4779402"/>
            <a:chExt cx="715926" cy="418214"/>
          </a:xfrm>
        </p:grpSpPr>
        <p:sp>
          <p:nvSpPr>
            <p:cNvPr id="38" name="Rounded Rectangle 3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9" name="Group 38"/>
            <p:cNvGrpSpPr/>
            <p:nvPr/>
          </p:nvGrpSpPr>
          <p:grpSpPr>
            <a:xfrm>
              <a:off x="8284057" y="4879531"/>
              <a:ext cx="715926" cy="263969"/>
              <a:chOff x="1376812" y="1471708"/>
              <a:chExt cx="715926" cy="263969"/>
            </a:xfrm>
          </p:grpSpPr>
          <p:sp>
            <p:nvSpPr>
              <p:cNvPr id="40" name="TextBox 3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41" name="Group 40"/>
              <p:cNvGrpSpPr/>
              <p:nvPr/>
            </p:nvGrpSpPr>
            <p:grpSpPr>
              <a:xfrm>
                <a:off x="1504037" y="1471708"/>
                <a:ext cx="436340" cy="63914"/>
                <a:chOff x="973747" y="978085"/>
                <a:chExt cx="436340" cy="63914"/>
              </a:xfrm>
            </p:grpSpPr>
            <p:sp>
              <p:nvSpPr>
                <p:cNvPr id="51" name="Oval 50"/>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2" name="Oval 51"/>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3" name="Oval 52"/>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9" name="Text Placeholder 5">
            <a:extLst>
              <a:ext uri="{FF2B5EF4-FFF2-40B4-BE49-F238E27FC236}">
                <a16:creationId xmlns:a16="http://schemas.microsoft.com/office/drawing/2014/main" id="{782AFC1D-15A9-3D4C-99E6-A8E8D6473CAD}"/>
              </a:ext>
            </a:extLst>
          </p:cNvPr>
          <p:cNvSpPr txBox="1">
            <a:spLocks/>
          </p:cNvSpPr>
          <p:nvPr/>
        </p:nvSpPr>
        <p:spPr>
          <a:xfrm>
            <a:off x="3468159" y="504322"/>
            <a:ext cx="3012189" cy="25673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India’s recent energy storage tenders</a:t>
            </a:r>
          </a:p>
        </p:txBody>
      </p:sp>
      <p:sp>
        <p:nvSpPr>
          <p:cNvPr id="36" name="Text Placeholder 3">
            <a:extLst>
              <a:ext uri="{FF2B5EF4-FFF2-40B4-BE49-F238E27FC236}">
                <a16:creationId xmlns:a16="http://schemas.microsoft.com/office/drawing/2014/main" id="{D90B473B-E888-4533-9470-EEB0E9D656E5}"/>
              </a:ext>
            </a:extLst>
          </p:cNvPr>
          <p:cNvSpPr txBox="1">
            <a:spLocks/>
          </p:cNvSpPr>
          <p:nvPr/>
        </p:nvSpPr>
        <p:spPr>
          <a:xfrm>
            <a:off x="3468159" y="4660182"/>
            <a:ext cx="3249121"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and state renewable agencies. RfS = request for selection.</a:t>
            </a:r>
            <a:b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*RUVNL = </a:t>
            </a:r>
            <a:r>
              <a:rPr lang="fi-FI"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Rajasthan Urja Vikas Nigam Limited.</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Google Shape;99;p20">
            <a:extLst>
              <a:ext uri="{FF2B5EF4-FFF2-40B4-BE49-F238E27FC236}">
                <a16:creationId xmlns:a16="http://schemas.microsoft.com/office/drawing/2014/main" id="{66B6D574-B089-FFA7-FF7C-DD22E923D214}"/>
              </a:ext>
            </a:extLst>
          </p:cNvPr>
          <p:cNvSpPr txBox="1">
            <a:spLocks/>
          </p:cNvSpPr>
          <p:nvPr/>
        </p:nvSpPr>
        <p:spPr>
          <a:xfrm>
            <a:off x="457200" y="123746"/>
            <a:ext cx="8229600" cy="48158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9pPr>
          </a:lstStyle>
          <a:p>
            <a:r>
              <a:rPr lang="en-US" sz="1200" dirty="0">
                <a:solidFill>
                  <a:srgbClr val="575756"/>
                </a:solidFill>
              </a:rPr>
              <a:t>Energy storage: </a:t>
            </a:r>
            <a:r>
              <a:rPr lang="en-US" sz="1200" dirty="0">
                <a:solidFill>
                  <a:srgbClr val="0A9FD9"/>
                </a:solidFill>
              </a:rPr>
              <a:t>MoP announced the draft guidelines to promote pump storage projects; PCKL concluded its 1000 MW PSP tender</a:t>
            </a:r>
          </a:p>
        </p:txBody>
      </p:sp>
      <p:grpSp>
        <p:nvGrpSpPr>
          <p:cNvPr id="26" name="Group 25">
            <a:extLst>
              <a:ext uri="{FF2B5EF4-FFF2-40B4-BE49-F238E27FC236}">
                <a16:creationId xmlns:a16="http://schemas.microsoft.com/office/drawing/2014/main" id="{E5C7E284-B0AF-446E-840F-72238A9B0842}"/>
              </a:ext>
            </a:extLst>
          </p:cNvPr>
          <p:cNvGrpSpPr/>
          <p:nvPr/>
        </p:nvGrpSpPr>
        <p:grpSpPr>
          <a:xfrm>
            <a:off x="185803" y="541139"/>
            <a:ext cx="3344291" cy="4134511"/>
            <a:chOff x="185803" y="541139"/>
            <a:chExt cx="3344291" cy="4134511"/>
          </a:xfrm>
        </p:grpSpPr>
        <p:sp>
          <p:nvSpPr>
            <p:cNvPr id="28" name="Text Placeholder 5">
              <a:extLst>
                <a:ext uri="{FF2B5EF4-FFF2-40B4-BE49-F238E27FC236}">
                  <a16:creationId xmlns:a16="http://schemas.microsoft.com/office/drawing/2014/main" id="{BD718549-9A8F-4C3D-B8B3-F09804B00168}"/>
                </a:ext>
              </a:extLst>
            </p:cNvPr>
            <p:cNvSpPr txBox="1">
              <a:spLocks/>
            </p:cNvSpPr>
            <p:nvPr/>
          </p:nvSpPr>
          <p:spPr>
            <a:xfrm>
              <a:off x="185803" y="541139"/>
              <a:ext cx="3344291" cy="39183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1200" b="1" dirty="0">
                  <a:solidFill>
                    <a:srgbClr val="575756"/>
                  </a:solidFill>
                  <a:latin typeface="Open Sans"/>
                  <a:ea typeface="Open Sans"/>
                  <a:cs typeface="Open Sans"/>
                </a:rPr>
                <a:t>Highlights of draft guidelines on pump storage projects</a:t>
              </a:r>
            </a:p>
          </p:txBody>
        </p:sp>
        <p:sp>
          <p:nvSpPr>
            <p:cNvPr id="34" name="Rectangle 33">
              <a:extLst>
                <a:ext uri="{FF2B5EF4-FFF2-40B4-BE49-F238E27FC236}">
                  <a16:creationId xmlns:a16="http://schemas.microsoft.com/office/drawing/2014/main" id="{31282DEB-9DF5-40BE-8D43-9E6AADAD75E0}"/>
                </a:ext>
              </a:extLst>
            </p:cNvPr>
            <p:cNvSpPr>
              <a:spLocks noChangeArrowheads="1"/>
            </p:cNvSpPr>
            <p:nvPr/>
          </p:nvSpPr>
          <p:spPr bwMode="auto">
            <a:xfrm>
              <a:off x="277947" y="1027070"/>
              <a:ext cx="748873" cy="3637632"/>
            </a:xfrm>
            <a:prstGeom prst="rect">
              <a:avLst/>
            </a:prstGeom>
            <a:solidFill>
              <a:schemeClr val="accent2"/>
            </a:solidFill>
            <a:ln w="12700" algn="ctr">
              <a:noFill/>
              <a:miter lim="800000"/>
              <a:headEnd/>
              <a:tailEnd/>
            </a:ln>
          </p:spPr>
          <p:txBody>
            <a:bodyPr lIns="36000" tIns="36000" rIns="36000" bIns="36000" anchor="ctr"/>
            <a:lstStyle/>
            <a:p>
              <a:pPr defTabSz="957998" fontAlgn="b">
                <a:defRPr/>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Draft guidelines to promote the development of pump storage projects (PSP) in India, Feb 2023</a:t>
              </a:r>
            </a:p>
          </p:txBody>
        </p:sp>
        <p:sp>
          <p:nvSpPr>
            <p:cNvPr id="35" name="Rectangle 34">
              <a:extLst>
                <a:ext uri="{FF2B5EF4-FFF2-40B4-BE49-F238E27FC236}">
                  <a16:creationId xmlns:a16="http://schemas.microsoft.com/office/drawing/2014/main" id="{8F0296FE-DFD7-45A0-A621-159C7BCDBD53}"/>
                </a:ext>
              </a:extLst>
            </p:cNvPr>
            <p:cNvSpPr>
              <a:spLocks noChangeArrowheads="1"/>
            </p:cNvSpPr>
            <p:nvPr/>
          </p:nvSpPr>
          <p:spPr bwMode="auto">
            <a:xfrm>
              <a:off x="1056444" y="1038018"/>
              <a:ext cx="2334165" cy="3637632"/>
            </a:xfrm>
            <a:prstGeom prst="rect">
              <a:avLst/>
            </a:prstGeom>
            <a:noFill/>
            <a:ln w="12700" algn="ctr">
              <a:noFill/>
              <a:miter lim="800000"/>
              <a:headEnd/>
              <a:tailEnd/>
            </a:ln>
          </p:spPr>
          <p:txBody>
            <a:bodyPr lIns="36000" tIns="36000" rIns="36000" bIns="36000" anchor="ctr"/>
            <a:lstStyle/>
            <a:p>
              <a:pPr defTabSz="957998" fontAlgn="b">
                <a:spcAft>
                  <a:spcPts val="400"/>
                </a:spcAft>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Guidelines issued for the promotion of pumped storage are:</a:t>
              </a:r>
            </a:p>
            <a:p>
              <a:pPr marL="171450" indent="-171450" defTabSz="957998" fontAlgn="b">
                <a:spcAft>
                  <a:spcPts val="400"/>
                </a:spcAft>
                <a:buFont typeface="Arial" panose="020B0604020202020204" pitchFamily="34" charset="0"/>
                <a:buChar char="•"/>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Allotment of project sites: </a:t>
              </a: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state governments may allot project sites to (a) CPSUs and state PSUs on a nomination basis, (b) private developers through a two-stage competitive bidding process or (c) via tariff-based competitive bidding (TBCB).</a:t>
              </a:r>
            </a:p>
            <a:p>
              <a:pPr marL="171450" indent="-171450" defTabSz="957998" fontAlgn="b">
                <a:spcAft>
                  <a:spcPts val="400"/>
                </a:spcAft>
                <a:buFont typeface="Arial" panose="020B0604020202020204" pitchFamily="34" charset="0"/>
                <a:buChar char="•"/>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No upfront charges </a:t>
              </a: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to be paid by the developer.</a:t>
              </a:r>
            </a:p>
            <a:p>
              <a:pPr marL="171450" indent="-171450" defTabSz="957998" fontAlgn="b">
                <a:spcAft>
                  <a:spcPts val="400"/>
                </a:spcAft>
                <a:buFont typeface="Arial" panose="020B0604020202020204" pitchFamily="34" charset="0"/>
                <a:buChar char="•"/>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Appropriate commission is guided to undertake </a:t>
              </a:r>
              <a:r>
                <a:rPr lang="en-US" sz="8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favourable</a:t>
              </a: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market reforms</a:t>
              </a: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 to support PSP projects.</a:t>
              </a:r>
            </a:p>
            <a:p>
              <a:pPr marL="171450" indent="-171450" defTabSz="957998" fontAlgn="b">
                <a:spcAft>
                  <a:spcPts val="400"/>
                </a:spcAft>
                <a:buFont typeface="Arial" panose="020B0604020202020204" pitchFamily="34" charset="0"/>
                <a:buChar char="•"/>
                <a:defRPr/>
              </a:pPr>
              <a:r>
                <a:rPr lang="en-GB"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Financial Viability: </a:t>
              </a: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Central Government may notify a benchmark cost of storage to ensure only financially viable PSPs projects are taken up.</a:t>
              </a:r>
            </a:p>
            <a:p>
              <a:pPr marL="171450" indent="-171450" defTabSz="957998" fontAlgn="b">
                <a:spcAft>
                  <a:spcPts val="400"/>
                </a:spcAft>
                <a:buFont typeface="Arial" panose="020B0604020202020204" pitchFamily="34" charset="0"/>
                <a:buChar char="•"/>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PSPs (net consumers) will be exempted from free power obligation.</a:t>
              </a:r>
            </a:p>
            <a:p>
              <a:pPr marL="171450" indent="-171450" defTabSz="957998" fontAlgn="b">
                <a:spcAft>
                  <a:spcPts val="400"/>
                </a:spcAft>
                <a:buFont typeface="Arial" panose="020B0604020202020204" pitchFamily="34" charset="0"/>
                <a:buChar char="•"/>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No requirement to create a local area development fund</a:t>
              </a: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 as PSPs have a minimal environmental impact.</a:t>
              </a:r>
            </a:p>
            <a:p>
              <a:pPr marL="171450" indent="-171450" defTabSz="957998" fontAlgn="b">
                <a:spcAft>
                  <a:spcPts val="400"/>
                </a:spcAft>
                <a:buFont typeface="Arial" panose="020B0604020202020204" pitchFamily="34" charset="0"/>
                <a:buChar char="•"/>
                <a:defRPr/>
              </a:pPr>
              <a:endPar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defTabSz="957998" fontAlgn="b">
                <a:spcAft>
                  <a:spcPts val="400"/>
                </a:spcAft>
                <a:buFont typeface="Arial" panose="020B0604020202020204" pitchFamily="34" charset="0"/>
                <a:buChar char="•"/>
                <a:defRPr/>
              </a:pPr>
              <a:endPar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aphicFrame>
        <p:nvGraphicFramePr>
          <p:cNvPr id="43" name="Table 42">
            <a:extLst>
              <a:ext uri="{FF2B5EF4-FFF2-40B4-BE49-F238E27FC236}">
                <a16:creationId xmlns:a16="http://schemas.microsoft.com/office/drawing/2014/main" id="{428E0500-23A4-45F9-BB9B-7CD2128C1CFB}"/>
              </a:ext>
            </a:extLst>
          </p:cNvPr>
          <p:cNvGraphicFramePr>
            <a:graphicFrameLocks noGrp="1"/>
          </p:cNvGraphicFramePr>
          <p:nvPr>
            <p:extLst>
              <p:ext uri="{D42A27DB-BD31-4B8C-83A1-F6EECF244321}">
                <p14:modId xmlns:p14="http://schemas.microsoft.com/office/powerpoint/2010/main" val="3146759757"/>
              </p:ext>
            </p:extLst>
          </p:nvPr>
        </p:nvGraphicFramePr>
        <p:xfrm>
          <a:off x="3558845" y="800367"/>
          <a:ext cx="2778345" cy="3837866"/>
        </p:xfrm>
        <a:graphic>
          <a:graphicData uri="http://schemas.openxmlformats.org/drawingml/2006/table">
            <a:tbl>
              <a:tblPr firstRow="1" bandRow="1">
                <a:tableStyleId>{0E3FDE45-AF77-4B5C-9715-49D594BDF05E}</a:tableStyleId>
              </a:tblPr>
              <a:tblGrid>
                <a:gridCol w="992373">
                  <a:extLst>
                    <a:ext uri="{9D8B030D-6E8A-4147-A177-3AD203B41FA5}">
                      <a16:colId xmlns:a16="http://schemas.microsoft.com/office/drawing/2014/main" val="2145987011"/>
                    </a:ext>
                  </a:extLst>
                </a:gridCol>
                <a:gridCol w="949359">
                  <a:extLst>
                    <a:ext uri="{9D8B030D-6E8A-4147-A177-3AD203B41FA5}">
                      <a16:colId xmlns:a16="http://schemas.microsoft.com/office/drawing/2014/main" val="599864313"/>
                    </a:ext>
                  </a:extLst>
                </a:gridCol>
                <a:gridCol w="836613">
                  <a:extLst>
                    <a:ext uri="{9D8B030D-6E8A-4147-A177-3AD203B41FA5}">
                      <a16:colId xmlns:a16="http://schemas.microsoft.com/office/drawing/2014/main" val="1011207916"/>
                    </a:ext>
                  </a:extLst>
                </a:gridCol>
              </a:tblGrid>
              <a:tr h="488904">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Project location &amp; tender issue date</a:t>
                      </a:r>
                    </a:p>
                  </a:txBody>
                  <a:tcPr anchor="ctr"/>
                </a:tc>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Application &amp; technology</a:t>
                      </a:r>
                    </a:p>
                  </a:txBody>
                  <a:tcPr anchor="ctr"/>
                </a:tc>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Details</a:t>
                      </a:r>
                    </a:p>
                  </a:txBody>
                  <a:tcPr anchor="ctr"/>
                </a:tc>
                <a:extLst>
                  <a:ext uri="{0D108BD9-81ED-4DB2-BD59-A6C34878D82A}">
                    <a16:rowId xmlns:a16="http://schemas.microsoft.com/office/drawing/2014/main" val="893640282"/>
                  </a:ext>
                </a:extLst>
              </a:tr>
              <a:tr h="331056">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Pan India (RUVNL), Jan 2023</a:t>
                      </a:r>
                      <a:endPar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1500 MW, wind-solar hybrid with storage</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RfS</a:t>
                      </a: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released in Q4 FY23</a:t>
                      </a:r>
                    </a:p>
                  </a:txBody>
                  <a:tcPr marL="45720" marR="45720" anchor="ctr"/>
                </a:tc>
                <a:extLst>
                  <a:ext uri="{0D108BD9-81ED-4DB2-BD59-A6C34878D82A}">
                    <a16:rowId xmlns:a16="http://schemas.microsoft.com/office/drawing/2014/main" val="2419838879"/>
                  </a:ext>
                </a:extLst>
              </a:tr>
              <a:tr h="331056">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Pan India (AEML), December 2022</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1500 MW, RE RTC</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RfS</a:t>
                      </a: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released in Q3 FY23, deadline extended</a:t>
                      </a:r>
                    </a:p>
                  </a:txBody>
                  <a:tcPr marL="45720" marR="45720" anchor="ctr"/>
                </a:tc>
                <a:extLst>
                  <a:ext uri="{0D108BD9-81ED-4DB2-BD59-A6C34878D82A}">
                    <a16:rowId xmlns:a16="http://schemas.microsoft.com/office/drawing/2014/main" val="1994504181"/>
                  </a:ext>
                </a:extLst>
              </a:tr>
              <a:tr h="440013">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Pan India (SECI), November 2022</a:t>
                      </a:r>
                      <a:endPar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1200 MW, wind-solar hybrid with ESS (Tranche VI)</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RfS</a:t>
                      </a: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released in Q3 FY23, deadline extended</a:t>
                      </a:r>
                    </a:p>
                  </a:txBody>
                  <a:tcPr marL="45720" marR="45720" anchor="ctr"/>
                </a:tc>
                <a:extLst>
                  <a:ext uri="{0D108BD9-81ED-4DB2-BD59-A6C34878D82A}">
                    <a16:rowId xmlns:a16="http://schemas.microsoft.com/office/drawing/2014/main" val="3261218703"/>
                  </a:ext>
                </a:extLst>
              </a:tr>
              <a:tr h="440013">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Pan India (SECI), September 2022</a:t>
                      </a:r>
                      <a:endPar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2250 MW, RE with storage (RTC III)</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RfS</a:t>
                      </a: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released in Q2 FY23; deadline extended</a:t>
                      </a:r>
                    </a:p>
                  </a:txBody>
                  <a:tcPr marL="45720" marR="45720" anchor="ctr"/>
                </a:tc>
                <a:extLst>
                  <a:ext uri="{0D108BD9-81ED-4DB2-BD59-A6C34878D82A}">
                    <a16:rowId xmlns:a16="http://schemas.microsoft.com/office/drawing/2014/main" val="3687409661"/>
                  </a:ext>
                </a:extLst>
              </a:tr>
              <a:tr h="440013">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Gujarat (GUVNL),</a:t>
                      </a:r>
                    </a:p>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August 2022</a:t>
                      </a:r>
                      <a:endPar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500 MW/1000 MWh standalone BESS phase – I</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RfS</a:t>
                      </a: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released in Q2 FY23; deadline extended</a:t>
                      </a:r>
                    </a:p>
                  </a:txBody>
                  <a:tcPr marL="45720" marR="45720" anchor="ctr"/>
                </a:tc>
                <a:extLst>
                  <a:ext uri="{0D108BD9-81ED-4DB2-BD59-A6C34878D82A}">
                    <a16:rowId xmlns:a16="http://schemas.microsoft.com/office/drawing/2014/main" val="3366203015"/>
                  </a:ext>
                </a:extLst>
              </a:tr>
              <a:tr h="440013">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Maharashtra (MSEDCL), August 2022</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250 MW RE with BESS</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RfS</a:t>
                      </a: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released in Q2 FY23; deadline extended</a:t>
                      </a:r>
                    </a:p>
                  </a:txBody>
                  <a:tcPr marL="45720" marR="45720" anchor="ctr"/>
                </a:tc>
                <a:extLst>
                  <a:ext uri="{0D108BD9-81ED-4DB2-BD59-A6C34878D82A}">
                    <a16:rowId xmlns:a16="http://schemas.microsoft.com/office/drawing/2014/main" val="3636041468"/>
                  </a:ext>
                </a:extLst>
              </a:tr>
              <a:tr h="440013">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Gujarat (GUVNL),</a:t>
                      </a:r>
                    </a:p>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June 2022</a:t>
                      </a:r>
                      <a:endPar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500 MW RE/250 MWh ESS phase XV</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RfS</a:t>
                      </a: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released in Q1 FY23; deadline extended</a:t>
                      </a:r>
                    </a:p>
                  </a:txBody>
                  <a:tcPr marL="45720" marR="45720" anchor="ctr"/>
                </a:tc>
                <a:extLst>
                  <a:ext uri="{0D108BD9-81ED-4DB2-BD59-A6C34878D82A}">
                    <a16:rowId xmlns:a16="http://schemas.microsoft.com/office/drawing/2014/main" val="2184921194"/>
                  </a:ext>
                </a:extLst>
              </a:tr>
              <a:tr h="325937">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Rajasthan (NTPC), April 2022</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250 MW/500 MWh BESS</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RfS</a:t>
                      </a: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released in Q1 FY23</a:t>
                      </a:r>
                    </a:p>
                  </a:txBody>
                  <a:tcPr marL="45720" marR="45720" anchor="ctr"/>
                </a:tc>
                <a:extLst>
                  <a:ext uri="{0D108BD9-81ED-4DB2-BD59-A6C34878D82A}">
                    <a16:rowId xmlns:a16="http://schemas.microsoft.com/office/drawing/2014/main" val="2993292457"/>
                  </a:ext>
                </a:extLst>
              </a:tr>
            </a:tbl>
          </a:graphicData>
        </a:graphic>
      </p:graphicFrame>
    </p:spTree>
    <p:extLst>
      <p:ext uri="{BB962C8B-B14F-4D97-AF65-F5344CB8AC3E}">
        <p14:creationId xmlns:p14="http://schemas.microsoft.com/office/powerpoint/2010/main" val="1530818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2" name="Rounded Rectangle 31">
            <a:extLst>
              <a:ext uri="{FF2B5EF4-FFF2-40B4-BE49-F238E27FC236}">
                <a16:creationId xmlns:a16="http://schemas.microsoft.com/office/drawing/2014/main" id="{EE7A4BAA-EF14-BE45-B7F7-F107C8DBE7C1}"/>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Google Shape;100;p20"/>
          <p:cNvSpPr txBox="1"/>
          <p:nvPr/>
        </p:nvSpPr>
        <p:spPr>
          <a:xfrm>
            <a:off x="6554363" y="519840"/>
            <a:ext cx="2333107" cy="4151169"/>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700"/>
              </a:spcBef>
              <a:buClr>
                <a:schemeClr val="dk1"/>
              </a:buClr>
              <a:buSzPts val="1100"/>
            </a:pPr>
            <a:r>
              <a:rPr lang="en-US" sz="800" b="1" dirty="0">
                <a:solidFill>
                  <a:srgbClr val="575756"/>
                </a:solidFill>
                <a:latin typeface="Open Sans"/>
                <a:ea typeface="Open Sans"/>
                <a:cs typeface="Open Sans"/>
              </a:rPr>
              <a:t>EV sales continued to grow exponentially in FY23, recording a growth rate of 170% (compared to FY22), and it crossed the one million mark in FY23. </a:t>
            </a:r>
            <a:r>
              <a:rPr lang="en-US" sz="800" dirty="0">
                <a:solidFill>
                  <a:srgbClr val="575756"/>
                </a:solidFill>
                <a:latin typeface="Open Sans"/>
                <a:ea typeface="Open Sans"/>
                <a:cs typeface="Open Sans"/>
              </a:rPr>
              <a:t>The share of EVs in overall vehicle sales went up to 5.35% (vs 2.53% in FY22). More than two lakh EVs were sold in each quarter of FY23. </a:t>
            </a:r>
          </a:p>
          <a:p>
            <a:pPr>
              <a:spcBef>
                <a:spcPts val="700"/>
              </a:spcBef>
              <a:buClr>
                <a:schemeClr val="dk1"/>
              </a:buClr>
              <a:buSzPts val="1100"/>
            </a:pPr>
            <a:r>
              <a:rPr lang="en-US" sz="800" b="1" dirty="0">
                <a:solidFill>
                  <a:srgbClr val="575756"/>
                </a:solidFill>
                <a:latin typeface="Open Sans"/>
                <a:ea typeface="Open Sans"/>
                <a:cs typeface="Open Sans"/>
                <a:sym typeface="Open Sans"/>
              </a:rPr>
              <a:t>As of FY23, 25 states and union territories (UT) have notified their EV policies. </a:t>
            </a:r>
            <a:r>
              <a:rPr lang="en-US" sz="800" dirty="0">
                <a:solidFill>
                  <a:srgbClr val="575756"/>
                </a:solidFill>
                <a:latin typeface="Open Sans"/>
                <a:ea typeface="Open Sans"/>
                <a:cs typeface="Open Sans"/>
                <a:sym typeface="Open Sans"/>
              </a:rPr>
              <a:t>Punjab, Chandigarh, Haryana, Chhattisgarh, UT of Ladakh, Rajasthan, Jharkhand, Manipur and Tripura are the new entrants, whereas Tamil Nadu and Uttar Pradesh released their revised policies. </a:t>
            </a:r>
          </a:p>
          <a:p>
            <a:pPr>
              <a:spcBef>
                <a:spcPts val="700"/>
              </a:spcBef>
              <a:buClr>
                <a:schemeClr val="dk1"/>
              </a:buClr>
              <a:buSzPts val="1100"/>
            </a:pPr>
            <a:r>
              <a:rPr lang="en-US" sz="800" b="1" dirty="0">
                <a:solidFill>
                  <a:srgbClr val="575756"/>
                </a:solidFill>
                <a:latin typeface="Open Sans"/>
                <a:ea typeface="Open Sans"/>
                <a:cs typeface="Open Sans"/>
                <a:sym typeface="Open Sans"/>
              </a:rPr>
              <a:t>In the </a:t>
            </a:r>
            <a:r>
              <a:rPr lang="en-US" sz="800" b="1" dirty="0">
                <a:solidFill>
                  <a:srgbClr val="575756"/>
                </a:solidFill>
                <a:latin typeface="Open Sans"/>
                <a:ea typeface="Open Sans"/>
                <a:cs typeface="Open Sans"/>
                <a:sym typeface="Open Sans"/>
                <a:hlinkClick r:id="rId3"/>
              </a:rPr>
              <a:t>Union Budget 2023-24</a:t>
            </a:r>
            <a:r>
              <a:rPr lang="en-US" sz="800" b="1" dirty="0">
                <a:solidFill>
                  <a:srgbClr val="575756"/>
                </a:solidFill>
                <a:latin typeface="Open Sans"/>
                <a:ea typeface="Open Sans"/>
                <a:cs typeface="Open Sans"/>
                <a:sym typeface="Open Sans"/>
              </a:rPr>
              <a:t>, budget allocation for the FAME-II scheme significantly increased from INR 2,908 crores to INR 5,172 crores. </a:t>
            </a:r>
          </a:p>
          <a:p>
            <a:pPr>
              <a:spcBef>
                <a:spcPts val="700"/>
              </a:spcBef>
              <a:buClr>
                <a:schemeClr val="dk1"/>
              </a:buClr>
              <a:buSzPts val="1100"/>
            </a:pPr>
            <a:r>
              <a:rPr lang="en-US" sz="800" b="1" dirty="0">
                <a:solidFill>
                  <a:srgbClr val="575756"/>
                </a:solidFill>
                <a:latin typeface="Open Sans"/>
                <a:ea typeface="Open Sans"/>
                <a:cs typeface="Open Sans"/>
                <a:sym typeface="Open Sans"/>
              </a:rPr>
              <a:t>OEMs with the highest EV sales* in FY23 were: </a:t>
            </a:r>
          </a:p>
          <a:p>
            <a:pPr marL="171450" lvl="0" indent="-171450">
              <a:spcBef>
                <a:spcPts val="300"/>
              </a:spcBef>
              <a:buClr>
                <a:srgbClr val="000000">
                  <a:lumMod val="65000"/>
                  <a:lumOff val="35000"/>
                </a:srgbClr>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2W: </a:t>
            </a:r>
            <a:r>
              <a:rPr lang="en-IN" sz="800" dirty="0">
                <a:solidFill>
                  <a:srgbClr val="575756"/>
                </a:solidFill>
                <a:latin typeface="Open Sans"/>
                <a:ea typeface="Open Sans"/>
                <a:cs typeface="Open Sans"/>
                <a:sym typeface="Open Sans"/>
              </a:rPr>
              <a:t>Ola Electric (1,52,506), Okinawa (94,610) and Hero Electric (87,961)</a:t>
            </a:r>
          </a:p>
          <a:p>
            <a:pPr marL="171450" lvl="0" indent="-171450">
              <a:spcBef>
                <a:spcPts val="300"/>
              </a:spcBef>
              <a:buClr>
                <a:srgbClr val="000000">
                  <a:lumMod val="65000"/>
                  <a:lumOff val="35000"/>
                </a:srgbClr>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3W: </a:t>
            </a:r>
            <a:r>
              <a:rPr lang="en-IN" sz="800" dirty="0">
                <a:solidFill>
                  <a:srgbClr val="575756"/>
                </a:solidFill>
                <a:latin typeface="Open Sans"/>
                <a:ea typeface="Open Sans"/>
                <a:cs typeface="Open Sans"/>
                <a:sym typeface="Open Sans"/>
              </a:rPr>
              <a:t>YC Electric Vehicle (29,903), </a:t>
            </a:r>
            <a:r>
              <a:rPr lang="en-IN" sz="800" dirty="0" err="1">
                <a:solidFill>
                  <a:srgbClr val="575756"/>
                </a:solidFill>
                <a:latin typeface="Open Sans"/>
                <a:ea typeface="Open Sans"/>
                <a:cs typeface="Open Sans"/>
                <a:sym typeface="Open Sans"/>
              </a:rPr>
              <a:t>Saera</a:t>
            </a:r>
            <a:r>
              <a:rPr lang="en-IN" sz="800" dirty="0">
                <a:solidFill>
                  <a:srgbClr val="575756"/>
                </a:solidFill>
                <a:latin typeface="Open Sans"/>
                <a:ea typeface="Open Sans"/>
                <a:cs typeface="Open Sans"/>
                <a:sym typeface="Open Sans"/>
              </a:rPr>
              <a:t> Electric (21,261) and Piaggio vehicles (21,875)</a:t>
            </a:r>
          </a:p>
          <a:p>
            <a:pPr marL="171450" lvl="0" indent="-171450">
              <a:spcBef>
                <a:spcPts val="300"/>
              </a:spcBef>
              <a:buClr>
                <a:srgbClr val="000000">
                  <a:lumMod val="65000"/>
                  <a:lumOff val="35000"/>
                </a:srgbClr>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4W**: </a:t>
            </a:r>
            <a:r>
              <a:rPr lang="en-IN" sz="800" dirty="0">
                <a:solidFill>
                  <a:srgbClr val="575756"/>
                </a:solidFill>
                <a:latin typeface="Open Sans"/>
                <a:ea typeface="Open Sans"/>
                <a:cs typeface="Open Sans"/>
                <a:sym typeface="Open Sans"/>
              </a:rPr>
              <a:t>Tata Motors (36,824), MG Motors (4,511) and Hyundai Motors (786)</a:t>
            </a:r>
          </a:p>
        </p:txBody>
      </p:sp>
      <p:sp>
        <p:nvSpPr>
          <p:cNvPr id="38" name="Rectangle 3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TextBox 3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15</a:t>
            </a:r>
          </a:p>
        </p:txBody>
      </p:sp>
      <p:grpSp>
        <p:nvGrpSpPr>
          <p:cNvPr id="18" name="Group 17"/>
          <p:cNvGrpSpPr/>
          <p:nvPr/>
        </p:nvGrpSpPr>
        <p:grpSpPr>
          <a:xfrm>
            <a:off x="8284057" y="4779402"/>
            <a:ext cx="715926" cy="418214"/>
            <a:chOff x="8284057" y="4779402"/>
            <a:chExt cx="715926" cy="418214"/>
          </a:xfrm>
        </p:grpSpPr>
        <p:sp>
          <p:nvSpPr>
            <p:cNvPr id="21" name="Rounded Rectangle 20"/>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2" name="Group 21"/>
            <p:cNvGrpSpPr/>
            <p:nvPr/>
          </p:nvGrpSpPr>
          <p:grpSpPr>
            <a:xfrm>
              <a:off x="8284057" y="4879531"/>
              <a:ext cx="715926" cy="263969"/>
              <a:chOff x="1376812" y="1471708"/>
              <a:chExt cx="715926" cy="263969"/>
            </a:xfrm>
          </p:grpSpPr>
          <p:sp>
            <p:nvSpPr>
              <p:cNvPr id="23" name="TextBox 22"/>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4" name="Group 23"/>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Oval 26"/>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8" name="Google Shape;99;p20">
            <a:extLst>
              <a:ext uri="{FF2B5EF4-FFF2-40B4-BE49-F238E27FC236}">
                <a16:creationId xmlns:a16="http://schemas.microsoft.com/office/drawing/2014/main" id="{E8DD2258-9729-E048-3F95-EA90147C4EB8}"/>
              </a:ext>
            </a:extLst>
          </p:cNvPr>
          <p:cNvSpPr txBox="1">
            <a:spLocks/>
          </p:cNvSpPr>
          <p:nvPr/>
        </p:nvSpPr>
        <p:spPr>
          <a:xfrm>
            <a:off x="457200" y="123746"/>
            <a:ext cx="8229600" cy="48158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9pPr>
          </a:lstStyle>
          <a:p>
            <a:r>
              <a:rPr lang="en-US" sz="1200" dirty="0">
                <a:solidFill>
                  <a:srgbClr val="575756"/>
                </a:solidFill>
              </a:rPr>
              <a:t>Electric mobility: </a:t>
            </a:r>
            <a:r>
              <a:rPr lang="en-US" sz="1200" dirty="0">
                <a:solidFill>
                  <a:srgbClr val="0A9FD9"/>
                </a:solidFill>
              </a:rPr>
              <a:t>electric vehicle </a:t>
            </a:r>
            <a:r>
              <a:rPr lang="en-IN" sz="1200" dirty="0">
                <a:solidFill>
                  <a:srgbClr val="0A9FD9"/>
                </a:solidFill>
              </a:rPr>
              <a:t>sales crossed the one million mark in FY23; Budget 2023-24 allocation for the FAME-II scheme nearly doubled</a:t>
            </a:r>
            <a:endParaRPr lang="en-US" sz="1200" dirty="0">
              <a:solidFill>
                <a:srgbClr val="0A9FD9"/>
              </a:solidFill>
            </a:endParaRPr>
          </a:p>
        </p:txBody>
      </p:sp>
      <p:sp>
        <p:nvSpPr>
          <p:cNvPr id="30" name="Text Placeholder 3">
            <a:extLst>
              <a:ext uri="{FF2B5EF4-FFF2-40B4-BE49-F238E27FC236}">
                <a16:creationId xmlns:a16="http://schemas.microsoft.com/office/drawing/2014/main" id="{8FBA3048-B676-4A1B-9B35-686F50621231}"/>
              </a:ext>
            </a:extLst>
          </p:cNvPr>
          <p:cNvSpPr txBox="1">
            <a:spLocks/>
          </p:cNvSpPr>
          <p:nvPr/>
        </p:nvSpPr>
        <p:spPr>
          <a:xfrm>
            <a:off x="200059" y="4767049"/>
            <a:ext cx="7768697"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Vahan Sewa dashboard (includes only registered vehicles, unregistered vehicles include low-speed vehicles (&lt; 25 km/hr), e-rickshaws (three-wheelers) and electric two-wheelers), Electric Mobility Dashboard (2023), CEEW Centre for Energy Finance.* Based on sales data up to Q4 FY23; **4W represents Light motor vehicles and Light passenger vehicles.</a:t>
            </a:r>
          </a:p>
        </p:txBody>
      </p:sp>
      <p:grpSp>
        <p:nvGrpSpPr>
          <p:cNvPr id="31" name="Group 30">
            <a:extLst>
              <a:ext uri="{FF2B5EF4-FFF2-40B4-BE49-F238E27FC236}">
                <a16:creationId xmlns:a16="http://schemas.microsoft.com/office/drawing/2014/main" id="{B5CDFE34-D932-4BBD-B81B-741C5045E027}"/>
              </a:ext>
            </a:extLst>
          </p:cNvPr>
          <p:cNvGrpSpPr/>
          <p:nvPr/>
        </p:nvGrpSpPr>
        <p:grpSpPr>
          <a:xfrm>
            <a:off x="232482" y="718162"/>
            <a:ext cx="6132409" cy="4016590"/>
            <a:chOff x="256530" y="718162"/>
            <a:chExt cx="6132409" cy="4016590"/>
          </a:xfrm>
        </p:grpSpPr>
        <p:graphicFrame>
          <p:nvGraphicFramePr>
            <p:cNvPr id="33" name="Chart 32">
              <a:extLst>
                <a:ext uri="{FF2B5EF4-FFF2-40B4-BE49-F238E27FC236}">
                  <a16:creationId xmlns:a16="http://schemas.microsoft.com/office/drawing/2014/main" id="{57136C0A-3A36-434B-B24C-224E8195D4F3}"/>
                </a:ext>
              </a:extLst>
            </p:cNvPr>
            <p:cNvGraphicFramePr/>
            <p:nvPr>
              <p:extLst>
                <p:ext uri="{D42A27DB-BD31-4B8C-83A1-F6EECF244321}">
                  <p14:modId xmlns:p14="http://schemas.microsoft.com/office/powerpoint/2010/main" val="884787489"/>
                </p:ext>
              </p:extLst>
            </p:nvPr>
          </p:nvGraphicFramePr>
          <p:xfrm>
            <a:off x="256530" y="718162"/>
            <a:ext cx="6132409" cy="40165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Chart 34">
              <a:extLst>
                <a:ext uri="{FF2B5EF4-FFF2-40B4-BE49-F238E27FC236}">
                  <a16:creationId xmlns:a16="http://schemas.microsoft.com/office/drawing/2014/main" id="{23DF52AB-F4C7-4BB2-9488-FB4844D58E9B}"/>
                </a:ext>
              </a:extLst>
            </p:cNvPr>
            <p:cNvGraphicFramePr/>
            <p:nvPr>
              <p:extLst>
                <p:ext uri="{D42A27DB-BD31-4B8C-83A1-F6EECF244321}">
                  <p14:modId xmlns:p14="http://schemas.microsoft.com/office/powerpoint/2010/main" val="551639135"/>
                </p:ext>
              </p:extLst>
            </p:nvPr>
          </p:nvGraphicFramePr>
          <p:xfrm>
            <a:off x="970430" y="1053101"/>
            <a:ext cx="3000865" cy="1740677"/>
          </p:xfrm>
          <a:graphic>
            <a:graphicData uri="http://schemas.openxmlformats.org/drawingml/2006/chart">
              <c:chart xmlns:c="http://schemas.openxmlformats.org/drawingml/2006/chart" xmlns:r="http://schemas.openxmlformats.org/officeDocument/2006/relationships" r:id="rId5"/>
            </a:graphicData>
          </a:graphic>
        </p:graphicFrame>
      </p:grpSp>
      <p:cxnSp>
        <p:nvCxnSpPr>
          <p:cNvPr id="19" name="Straight Connector 18">
            <a:extLst>
              <a:ext uri="{FF2B5EF4-FFF2-40B4-BE49-F238E27FC236}">
                <a16:creationId xmlns:a16="http://schemas.microsoft.com/office/drawing/2014/main" id="{98FA8CD6-1B96-4A85-AAC3-A5BDC204BECC}"/>
              </a:ext>
            </a:extLst>
          </p:cNvPr>
          <p:cNvCxnSpPr>
            <a:cxnSpLocks/>
          </p:cNvCxnSpPr>
          <p:nvPr/>
        </p:nvCxnSpPr>
        <p:spPr>
          <a:xfrm>
            <a:off x="2194560" y="832291"/>
            <a:ext cx="4110976"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FF57287A-703D-4BAF-ADDD-C7F613351024}"/>
              </a:ext>
            </a:extLst>
          </p:cNvPr>
          <p:cNvSpPr/>
          <p:nvPr/>
        </p:nvSpPr>
        <p:spPr>
          <a:xfrm>
            <a:off x="6181711" y="770378"/>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185297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2"/>
          <p:cNvSpPr txBox="1">
            <a:spLocks noGrp="1"/>
          </p:cNvSpPr>
          <p:nvPr>
            <p:ph type="ctrTitle" idx="4294967295"/>
          </p:nvPr>
        </p:nvSpPr>
        <p:spPr>
          <a:xfrm>
            <a:off x="457200" y="1373792"/>
            <a:ext cx="7772400" cy="1159800"/>
          </a:xfrm>
          <a:prstGeom prst="rect">
            <a:avLst/>
          </a:prstGeom>
        </p:spPr>
        <p:txBody>
          <a:bodyPr spcFirstLastPara="1" wrap="square" lIns="91425" tIns="91425" rIns="91425" bIns="91425" anchor="b" anchorCtr="0">
            <a:noAutofit/>
          </a:bodyPr>
          <a:lstStyle/>
          <a:p>
            <a:pPr lvl="0"/>
            <a:r>
              <a:rPr lang="en-IN" sz="9600" dirty="0"/>
              <a:t>Thank you</a:t>
            </a:r>
            <a:endParaRPr sz="9600" dirty="0"/>
          </a:p>
        </p:txBody>
      </p:sp>
      <p:sp>
        <p:nvSpPr>
          <p:cNvPr id="379" name="Google Shape;379;p42"/>
          <p:cNvSpPr txBox="1">
            <a:spLocks noGrp="1"/>
          </p:cNvSpPr>
          <p:nvPr>
            <p:ph type="body" idx="4294967295"/>
          </p:nvPr>
        </p:nvSpPr>
        <p:spPr>
          <a:xfrm>
            <a:off x="457200" y="2698567"/>
            <a:ext cx="7006856" cy="619598"/>
          </a:xfrm>
          <a:prstGeom prst="rect">
            <a:avLst/>
          </a:prstGeom>
        </p:spPr>
        <p:txBody>
          <a:bodyPr spcFirstLastPara="1" wrap="square" lIns="91425" tIns="91425" rIns="91425" bIns="91425" anchor="t" anchorCtr="0">
            <a:noAutofit/>
          </a:bodyPr>
          <a:lstStyle/>
          <a:p>
            <a:pPr marL="0" lvl="0" indent="0">
              <a:buNone/>
            </a:pPr>
            <a:r>
              <a:rPr lang="en" dirty="0"/>
              <a:t>You can find us at </a:t>
            </a:r>
            <a:r>
              <a:rPr lang="en-IN" dirty="0"/>
              <a:t>ceew.in/</a:t>
            </a:r>
            <a:r>
              <a:rPr lang="en-IN" dirty="0" err="1"/>
              <a:t>cef</a:t>
            </a:r>
            <a:r>
              <a:rPr lang="en-IN" dirty="0"/>
              <a:t>/ | @CEEW_CEF</a:t>
            </a:r>
          </a:p>
        </p:txBody>
      </p:sp>
      <p:sp>
        <p:nvSpPr>
          <p:cNvPr id="380" name="Google Shape;380;p42"/>
          <p:cNvSpPr/>
          <p:nvPr/>
        </p:nvSpPr>
        <p:spPr>
          <a:xfrm>
            <a:off x="581050" y="2522531"/>
            <a:ext cx="6613648" cy="120195"/>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Oval 26"/>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14" name="TextBox 13">
            <a:extLst>
              <a:ext uri="{FF2B5EF4-FFF2-40B4-BE49-F238E27FC236}">
                <a16:creationId xmlns:a16="http://schemas.microsoft.com/office/drawing/2014/main" id="{A09E986E-6DCA-46DF-95C5-67EB2796B8B8}"/>
              </a:ext>
            </a:extLst>
          </p:cNvPr>
          <p:cNvSpPr txBox="1"/>
          <p:nvPr/>
        </p:nvSpPr>
        <p:spPr>
          <a:xfrm>
            <a:off x="457198" y="3524818"/>
            <a:ext cx="8390423" cy="1107996"/>
          </a:xfrm>
          <a:prstGeom prst="rect">
            <a:avLst/>
          </a:prstGeom>
          <a:noFill/>
        </p:spPr>
        <p:txBody>
          <a:bodyPr wrap="square" numCol="2">
            <a:spAutoFit/>
          </a:bodyPr>
          <a:lstStyle/>
          <a:p>
            <a:pPr marL="0" lvl="0" indent="0">
              <a:buNone/>
            </a:pPr>
            <a:r>
              <a:rPr lang="en-IN" b="1" dirty="0">
                <a:solidFill>
                  <a:schemeClr val="bg1"/>
                </a:solidFill>
                <a:latin typeface="Open Sans" panose="020B0606030504020204" pitchFamily="34" charset="0"/>
                <a:ea typeface="Open Sans" panose="020B0606030504020204" pitchFamily="34" charset="0"/>
                <a:cs typeface="Open Sans" panose="020B0606030504020204" pitchFamily="34" charset="0"/>
              </a:rPr>
              <a:t>Authors</a:t>
            </a:r>
          </a:p>
          <a:p>
            <a:pPr marL="0" lvl="0" indent="0">
              <a:buNone/>
            </a:pPr>
            <a:r>
              <a:rPr lang="en-IN"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Ruchita Shah (ruchita.shah@ceew.in)</a:t>
            </a:r>
          </a:p>
          <a:p>
            <a:pPr marL="0" lvl="0" indent="0">
              <a:buNone/>
            </a:pPr>
            <a:r>
              <a:rPr lang="en-IN"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Riddhi Mukherjee (riddhimukherjee00@gmail.com)</a:t>
            </a:r>
          </a:p>
          <a:p>
            <a:r>
              <a:rPr lang="en-IN"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Meghna Nair (meghna.nair@ceew.in)</a:t>
            </a:r>
          </a:p>
          <a:p>
            <a:pPr marL="0" lvl="0" indent="0">
              <a:buNone/>
            </a:pPr>
            <a:endParaRPr lang="en-IN"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lvl="0" indent="0">
              <a:buNone/>
            </a:pPr>
            <a:r>
              <a:rPr lang="en-IN" b="1" dirty="0">
                <a:solidFill>
                  <a:schemeClr val="bg1"/>
                </a:solidFill>
                <a:latin typeface="Open Sans" panose="020B0606030504020204" pitchFamily="34" charset="0"/>
                <a:ea typeface="Open Sans" panose="020B0606030504020204" pitchFamily="34" charset="0"/>
                <a:cs typeface="Open Sans" panose="020B0606030504020204" pitchFamily="34" charset="0"/>
              </a:rPr>
              <a:t>Reviewer</a:t>
            </a:r>
          </a:p>
          <a:p>
            <a:r>
              <a:rPr lang="en-IN"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Gagan Sidhu (gagan.sidhu@ceew.in)</a:t>
            </a:r>
          </a:p>
          <a:p>
            <a:r>
              <a:rPr lang="en-IN"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Vaibhav Pratap Singh (vaibhav.singh@ceew.in)</a:t>
            </a:r>
            <a:endParaRPr lang="en-IN"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lvl="0" indent="0">
              <a:buNone/>
            </a:pPr>
            <a:endParaRPr lang="en-IN"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lvl="0" indent="0">
              <a:buNone/>
            </a:pPr>
            <a:endParaRPr lang="en-IN"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74951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193042"/>
            <a:ext cx="8229600" cy="238997"/>
          </a:xfrm>
          <a:prstGeom prst="rect">
            <a:avLst/>
          </a:prstGeom>
        </p:spPr>
        <p:txBody>
          <a:bodyPr spcFirstLastPara="1" wrap="square" lIns="91425" tIns="91425" rIns="91425" bIns="91425" anchor="b" anchorCtr="0">
            <a:noAutofit/>
          </a:bodyPr>
          <a:lstStyle/>
          <a:p>
            <a:pPr lvl="0"/>
            <a:r>
              <a:rPr lang="en-US" sz="1200" dirty="0">
                <a:solidFill>
                  <a:srgbClr val="575756"/>
                </a:solidFill>
              </a:rPr>
              <a:t>Annexure I: </a:t>
            </a:r>
            <a:r>
              <a:rPr lang="en-IN" sz="1200" dirty="0">
                <a:solidFill>
                  <a:srgbClr val="0A9FD9"/>
                </a:solidFill>
              </a:rPr>
              <a:t>Green bond issuances</a:t>
            </a:r>
            <a:endParaRPr sz="1200" dirty="0">
              <a:solidFill>
                <a:srgbClr val="0A9FD9"/>
              </a:solidFill>
              <a:highlight>
                <a:srgbClr val="FFFF00"/>
              </a:highlight>
            </a:endParaRPr>
          </a:p>
        </p:txBody>
      </p:sp>
      <p:sp>
        <p:nvSpPr>
          <p:cNvPr id="33" name="Text Placeholder 3">
            <a:extLst>
              <a:ext uri="{FF2B5EF4-FFF2-40B4-BE49-F238E27FC236}">
                <a16:creationId xmlns:a16="http://schemas.microsoft.com/office/drawing/2014/main" id="{0360A977-9629-CC46-AD9C-DEB07F225895}"/>
              </a:ext>
            </a:extLst>
          </p:cNvPr>
          <p:cNvSpPr txBox="1">
            <a:spLocks/>
          </p:cNvSpPr>
          <p:nvPr/>
        </p:nvSpPr>
        <p:spPr>
          <a:xfrm>
            <a:off x="161612" y="4744965"/>
            <a:ext cx="3249121"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Climate Bonds Initiative and company press releases.</a:t>
            </a:r>
          </a:p>
        </p:txBody>
      </p:sp>
      <p:sp>
        <p:nvSpPr>
          <p:cNvPr id="26" name="Rectangle 2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8" name="TextBox 27"/>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17</a:t>
            </a:r>
          </a:p>
        </p:txBody>
      </p:sp>
      <p:grpSp>
        <p:nvGrpSpPr>
          <p:cNvPr id="13" name="Group 12"/>
          <p:cNvGrpSpPr/>
          <p:nvPr/>
        </p:nvGrpSpPr>
        <p:grpSpPr>
          <a:xfrm>
            <a:off x="8284057" y="4779402"/>
            <a:ext cx="715926" cy="418214"/>
            <a:chOff x="8284057" y="4779402"/>
            <a:chExt cx="715926" cy="418214"/>
          </a:xfrm>
        </p:grpSpPr>
        <p:sp>
          <p:nvSpPr>
            <p:cNvPr id="14" name="Rounded Rectangle 13"/>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5" name="Group 14"/>
            <p:cNvGrpSpPr/>
            <p:nvPr/>
          </p:nvGrpSpPr>
          <p:grpSpPr>
            <a:xfrm>
              <a:off x="8284057" y="4879531"/>
              <a:ext cx="715926" cy="263969"/>
              <a:chOff x="1376812" y="1471708"/>
              <a:chExt cx="715926" cy="263969"/>
            </a:xfrm>
          </p:grpSpPr>
          <p:sp>
            <p:nvSpPr>
              <p:cNvPr id="18" name="TextBox 1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1" name="Group 20"/>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Oval 26"/>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Oval 2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aphicFrame>
        <p:nvGraphicFramePr>
          <p:cNvPr id="17" name="Table 16">
            <a:extLst>
              <a:ext uri="{FF2B5EF4-FFF2-40B4-BE49-F238E27FC236}">
                <a16:creationId xmlns:a16="http://schemas.microsoft.com/office/drawing/2014/main" id="{613AD386-C6F4-4FCF-BBAE-1ADE7E05DB1B}"/>
              </a:ext>
            </a:extLst>
          </p:cNvPr>
          <p:cNvGraphicFramePr>
            <a:graphicFrameLocks noGrp="1"/>
          </p:cNvGraphicFramePr>
          <p:nvPr>
            <p:extLst>
              <p:ext uri="{D42A27DB-BD31-4B8C-83A1-F6EECF244321}">
                <p14:modId xmlns:p14="http://schemas.microsoft.com/office/powerpoint/2010/main" val="3486433798"/>
              </p:ext>
            </p:extLst>
          </p:nvPr>
        </p:nvGraphicFramePr>
        <p:xfrm>
          <a:off x="241006" y="524541"/>
          <a:ext cx="8658526" cy="4197020"/>
        </p:xfrm>
        <a:graphic>
          <a:graphicData uri="http://schemas.openxmlformats.org/drawingml/2006/table">
            <a:tbl>
              <a:tblPr firstRow="1" bandRow="1">
                <a:tableStyleId>{B301B821-A1FF-4177-AEE7-76D212191A09}</a:tableStyleId>
              </a:tblPr>
              <a:tblGrid>
                <a:gridCol w="860507">
                  <a:extLst>
                    <a:ext uri="{9D8B030D-6E8A-4147-A177-3AD203B41FA5}">
                      <a16:colId xmlns:a16="http://schemas.microsoft.com/office/drawing/2014/main" val="3324511095"/>
                    </a:ext>
                  </a:extLst>
                </a:gridCol>
                <a:gridCol w="1032917">
                  <a:extLst>
                    <a:ext uri="{9D8B030D-6E8A-4147-A177-3AD203B41FA5}">
                      <a16:colId xmlns:a16="http://schemas.microsoft.com/office/drawing/2014/main" val="2145987011"/>
                    </a:ext>
                  </a:extLst>
                </a:gridCol>
                <a:gridCol w="906758">
                  <a:extLst>
                    <a:ext uri="{9D8B030D-6E8A-4147-A177-3AD203B41FA5}">
                      <a16:colId xmlns:a16="http://schemas.microsoft.com/office/drawing/2014/main" val="599864313"/>
                    </a:ext>
                  </a:extLst>
                </a:gridCol>
                <a:gridCol w="954068">
                  <a:extLst>
                    <a:ext uri="{9D8B030D-6E8A-4147-A177-3AD203B41FA5}">
                      <a16:colId xmlns:a16="http://schemas.microsoft.com/office/drawing/2014/main" val="740781778"/>
                    </a:ext>
                  </a:extLst>
                </a:gridCol>
                <a:gridCol w="1173148">
                  <a:extLst>
                    <a:ext uri="{9D8B030D-6E8A-4147-A177-3AD203B41FA5}">
                      <a16:colId xmlns:a16="http://schemas.microsoft.com/office/drawing/2014/main" val="1011207916"/>
                    </a:ext>
                  </a:extLst>
                </a:gridCol>
                <a:gridCol w="842100">
                  <a:extLst>
                    <a:ext uri="{9D8B030D-6E8A-4147-A177-3AD203B41FA5}">
                      <a16:colId xmlns:a16="http://schemas.microsoft.com/office/drawing/2014/main" val="4040661390"/>
                    </a:ext>
                  </a:extLst>
                </a:gridCol>
                <a:gridCol w="891460">
                  <a:extLst>
                    <a:ext uri="{9D8B030D-6E8A-4147-A177-3AD203B41FA5}">
                      <a16:colId xmlns:a16="http://schemas.microsoft.com/office/drawing/2014/main" val="770902494"/>
                    </a:ext>
                  </a:extLst>
                </a:gridCol>
                <a:gridCol w="1997568">
                  <a:extLst>
                    <a:ext uri="{9D8B030D-6E8A-4147-A177-3AD203B41FA5}">
                      <a16:colId xmlns:a16="http://schemas.microsoft.com/office/drawing/2014/main" val="3482742674"/>
                    </a:ext>
                  </a:extLst>
                </a:gridCol>
              </a:tblGrid>
              <a:tr h="476656">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Date</a:t>
                      </a: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Company</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Size (USD million)</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Sector</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Coupon rate (%)</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Rating</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Tenor (Years)</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Purpose</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extLst>
                  <a:ext uri="{0D108BD9-81ED-4DB2-BD59-A6C34878D82A}">
                    <a16:rowId xmlns:a16="http://schemas.microsoft.com/office/drawing/2014/main" val="893640282"/>
                  </a:ext>
                </a:extLst>
              </a:tr>
              <a:tr h="31553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March 2022</a:t>
                      </a:r>
                    </a:p>
                  </a:txBody>
                  <a:tcPr anchor="ct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Greenko</a:t>
                      </a:r>
                    </a:p>
                  </a:txBody>
                  <a:tcPr marL="0" marR="0" marT="0" marB="0"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750</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Energy storage</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5.50%</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Ba1 (Moody’s)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Refinance </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existing debt</a:t>
                      </a: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and fund the capital expenditures at asset level </a:t>
                      </a:r>
                    </a:p>
                  </a:txBody>
                  <a:tcPr marL="0" marR="0" marT="0" marB="0" anchor="ctr"/>
                </a:tc>
                <a:extLst>
                  <a:ext uri="{0D108BD9-81ED-4DB2-BD59-A6C34878D82A}">
                    <a16:rowId xmlns:a16="http://schemas.microsoft.com/office/drawing/2014/main" val="2459468968"/>
                  </a:ext>
                </a:extLst>
              </a:tr>
              <a:tr h="32459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January 2022</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ReNew Power</a:t>
                      </a:r>
                    </a:p>
                  </a:txBody>
                  <a:tcPr marL="0" marR="0" marT="0" marB="0"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400</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4.50%</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5.25</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Refinance existing debt and fund capital expenditure</a:t>
                      </a:r>
                    </a:p>
                  </a:txBody>
                  <a:tcPr marL="0" marR="0" marT="0" marB="0" anchor="ctr"/>
                </a:tc>
                <a:extLst>
                  <a:ext uri="{0D108BD9-81ED-4DB2-BD59-A6C34878D82A}">
                    <a16:rowId xmlns:a16="http://schemas.microsoft.com/office/drawing/2014/main" val="4123770002"/>
                  </a:ext>
                </a:extLst>
              </a:tr>
              <a:tr h="27200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September 2021</a:t>
                      </a:r>
                    </a:p>
                  </a:txBody>
                  <a:tcPr anchor="ct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Adani Green Energy</a:t>
                      </a:r>
                    </a:p>
                  </a:txBody>
                  <a:tcPr marL="0" marR="0" marT="0" marB="0"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750</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4.375%</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Ba3 (Moody’s)</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Fund equity portion of capital expenditure for under-construction projects</a:t>
                      </a:r>
                    </a:p>
                  </a:txBody>
                  <a:tcPr marL="0" marR="0" marT="0" marB="0" anchor="ctr"/>
                </a:tc>
                <a:extLst>
                  <a:ext uri="{0D108BD9-81ED-4DB2-BD59-A6C34878D82A}">
                    <a16:rowId xmlns:a16="http://schemas.microsoft.com/office/drawing/2014/main" val="1088557434"/>
                  </a:ext>
                </a:extLst>
              </a:tr>
              <a:tr h="34954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August 2021</a:t>
                      </a:r>
                    </a:p>
                  </a:txBody>
                  <a:tcPr anchor="ct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Azure Power</a:t>
                      </a:r>
                    </a:p>
                  </a:txBody>
                  <a:tcPr marL="0" marR="0" marT="0" marB="0"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414</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Solar</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3.575%</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Not available</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Refinance existing higher cost green bond debt</a:t>
                      </a:r>
                    </a:p>
                  </a:txBody>
                  <a:tcPr marL="0" marR="0" marT="0" marB="0" anchor="ctr"/>
                </a:tc>
                <a:extLst>
                  <a:ext uri="{0D108BD9-81ED-4DB2-BD59-A6C34878D82A}">
                    <a16:rowId xmlns:a16="http://schemas.microsoft.com/office/drawing/2014/main" val="1648654301"/>
                  </a:ext>
                </a:extLst>
              </a:tr>
              <a:tr h="21889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July 2021</a:t>
                      </a:r>
                    </a:p>
                  </a:txBody>
                  <a:tcPr anchor="ct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Acme Solar</a:t>
                      </a:r>
                    </a:p>
                  </a:txBody>
                  <a:tcPr marL="0" marR="0" marT="0" marB="0"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334</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Solar</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4.70%</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Not available</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4066510845"/>
                  </a:ext>
                </a:extLst>
              </a:tr>
              <a:tr h="2224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July 2021</a:t>
                      </a:r>
                    </a:p>
                  </a:txBody>
                  <a:tcPr anchor="ct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Vector Green Energy</a:t>
                      </a:r>
                    </a:p>
                  </a:txBody>
                  <a:tcPr marL="0" marR="0" marT="0" marB="0"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165</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Solar</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6.49%</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AAA (CRISIL, India Ratings)</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Refinance existing high-cost debt of solar projects</a:t>
                      </a:r>
                    </a:p>
                  </a:txBody>
                  <a:tcPr marL="0" marR="0" marT="0" marB="0" anchor="ctr"/>
                </a:tc>
                <a:extLst>
                  <a:ext uri="{0D108BD9-81ED-4DB2-BD59-A6C34878D82A}">
                    <a16:rowId xmlns:a16="http://schemas.microsoft.com/office/drawing/2014/main" val="4255255711"/>
                  </a:ext>
                </a:extLst>
              </a:tr>
              <a:tr h="2224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May 2021</a:t>
                      </a:r>
                    </a:p>
                  </a:txBody>
                  <a:tcPr anchor="ct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JSW Hydro</a:t>
                      </a:r>
                    </a:p>
                  </a:txBody>
                  <a:tcPr marL="0" marR="0" marT="0" marB="0"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707</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Hydro</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4.50%</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(EXP) (Fitch)</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10</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Repayment of existing green project-related rupee-denominated debt</a:t>
                      </a:r>
                    </a:p>
                  </a:txBody>
                  <a:tcPr marL="0" marR="0" marT="0" marB="0" anchor="ctr"/>
                </a:tc>
                <a:extLst>
                  <a:ext uri="{0D108BD9-81ED-4DB2-BD59-A6C34878D82A}">
                    <a16:rowId xmlns:a16="http://schemas.microsoft.com/office/drawing/2014/main" val="699031472"/>
                  </a:ext>
                </a:extLst>
              </a:tr>
              <a:tr h="25115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April 2021</a:t>
                      </a: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ReNew Power</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585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2673246452"/>
                  </a:ext>
                </a:extLst>
              </a:tr>
              <a:tr h="23408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March 2021</a:t>
                      </a: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Greenko</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940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3.85%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t"/>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Redemption of previous fund raise</a:t>
                      </a:r>
                      <a:endParaRPr lang="en-US" sz="8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extLst>
                  <a:ext uri="{0D108BD9-81ED-4DB2-BD59-A6C34878D82A}">
                    <a16:rowId xmlns:a16="http://schemas.microsoft.com/office/drawing/2014/main" val="1440190148"/>
                  </a:ext>
                </a:extLst>
              </a:tr>
              <a:tr h="29992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March 2021</a:t>
                      </a: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Hero Future Energies</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363</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2923793081"/>
                  </a:ext>
                </a:extLst>
              </a:tr>
              <a:tr h="27797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February 2021</a:t>
                      </a: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ReNew Power</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460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4.00%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2672628707"/>
                  </a:ext>
                </a:extLst>
              </a:tr>
              <a:tr h="22774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February 2021</a:t>
                      </a: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Continuum Green Energy</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561</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3642646597"/>
                  </a:ext>
                </a:extLst>
              </a:tr>
            </a:tbl>
          </a:graphicData>
        </a:graphic>
      </p:graphicFrame>
    </p:spTree>
    <p:extLst>
      <p:ext uri="{BB962C8B-B14F-4D97-AF65-F5344CB8AC3E}">
        <p14:creationId xmlns:p14="http://schemas.microsoft.com/office/powerpoint/2010/main" val="3739016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B21977-279F-B640-A7C7-8FB0C1D6B0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dirty="0"/>
          </a:p>
        </p:txBody>
      </p:sp>
      <p:sp>
        <p:nvSpPr>
          <p:cNvPr id="5" name="Google Shape;99;p20">
            <a:extLst>
              <a:ext uri="{FF2B5EF4-FFF2-40B4-BE49-F238E27FC236}">
                <a16:creationId xmlns:a16="http://schemas.microsoft.com/office/drawing/2014/main" id="{88E31F06-8AF7-C946-81DB-34D16E797302}"/>
              </a:ext>
            </a:extLst>
          </p:cNvPr>
          <p:cNvSpPr txBox="1">
            <a:spLocks/>
          </p:cNvSpPr>
          <p:nvPr/>
        </p:nvSpPr>
        <p:spPr>
          <a:xfrm>
            <a:off x="457200" y="193042"/>
            <a:ext cx="8229600" cy="23899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9pPr>
          </a:lstStyle>
          <a:p>
            <a:r>
              <a:rPr lang="en-US" sz="1200" dirty="0">
                <a:solidFill>
                  <a:srgbClr val="575756"/>
                </a:solidFill>
              </a:rPr>
              <a:t>Annexure I: </a:t>
            </a:r>
            <a:r>
              <a:rPr lang="en-US" sz="1200" dirty="0">
                <a:solidFill>
                  <a:srgbClr val="0A9FD9"/>
                </a:solidFill>
              </a:rPr>
              <a:t>Green bond issuances </a:t>
            </a:r>
            <a:endParaRPr lang="en-US" sz="1200" dirty="0">
              <a:solidFill>
                <a:srgbClr val="0A9FD9"/>
              </a:solidFill>
              <a:highlight>
                <a:srgbClr val="FFFF00"/>
              </a:highlight>
            </a:endParaRPr>
          </a:p>
        </p:txBody>
      </p:sp>
      <p:sp>
        <p:nvSpPr>
          <p:cNvPr id="6" name="Text Placeholder 3">
            <a:extLst>
              <a:ext uri="{FF2B5EF4-FFF2-40B4-BE49-F238E27FC236}">
                <a16:creationId xmlns:a16="http://schemas.microsoft.com/office/drawing/2014/main" id="{374F276B-F5FE-0243-98B3-A1857E24AED4}"/>
              </a:ext>
            </a:extLst>
          </p:cNvPr>
          <p:cNvSpPr txBox="1">
            <a:spLocks/>
          </p:cNvSpPr>
          <p:nvPr/>
        </p:nvSpPr>
        <p:spPr>
          <a:xfrm>
            <a:off x="161612" y="4774225"/>
            <a:ext cx="3249121"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Climate Bonds Initiative and company press releases.</a:t>
            </a:r>
          </a:p>
        </p:txBody>
      </p:sp>
      <p:grpSp>
        <p:nvGrpSpPr>
          <p:cNvPr id="7" name="Group 6">
            <a:extLst>
              <a:ext uri="{FF2B5EF4-FFF2-40B4-BE49-F238E27FC236}">
                <a16:creationId xmlns:a16="http://schemas.microsoft.com/office/drawing/2014/main" id="{0B67B9F8-26A9-A94A-9246-8DDA8516BCF6}"/>
              </a:ext>
            </a:extLst>
          </p:cNvPr>
          <p:cNvGrpSpPr/>
          <p:nvPr/>
        </p:nvGrpSpPr>
        <p:grpSpPr>
          <a:xfrm>
            <a:off x="8284057" y="4779402"/>
            <a:ext cx="715926" cy="418214"/>
            <a:chOff x="8284057" y="4779402"/>
            <a:chExt cx="715926" cy="418214"/>
          </a:xfrm>
        </p:grpSpPr>
        <p:sp>
          <p:nvSpPr>
            <p:cNvPr id="8" name="Rounded Rectangle 7">
              <a:extLst>
                <a:ext uri="{FF2B5EF4-FFF2-40B4-BE49-F238E27FC236}">
                  <a16:creationId xmlns:a16="http://schemas.microsoft.com/office/drawing/2014/main" id="{8342D463-BD81-F54A-B49D-4C0BA3022B51}"/>
                </a:ext>
              </a:extLst>
            </p:cNvPr>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9" name="Group 8">
              <a:extLst>
                <a:ext uri="{FF2B5EF4-FFF2-40B4-BE49-F238E27FC236}">
                  <a16:creationId xmlns:a16="http://schemas.microsoft.com/office/drawing/2014/main" id="{BB48E451-1451-6B4D-9224-6A2F18654CA3}"/>
                </a:ext>
              </a:extLst>
            </p:cNvPr>
            <p:cNvGrpSpPr/>
            <p:nvPr/>
          </p:nvGrpSpPr>
          <p:grpSpPr>
            <a:xfrm>
              <a:off x="8284057" y="4879531"/>
              <a:ext cx="715926" cy="263969"/>
              <a:chOff x="1376812" y="1471708"/>
              <a:chExt cx="715926" cy="263969"/>
            </a:xfrm>
          </p:grpSpPr>
          <p:sp>
            <p:nvSpPr>
              <p:cNvPr id="10" name="TextBox 9">
                <a:extLst>
                  <a:ext uri="{FF2B5EF4-FFF2-40B4-BE49-F238E27FC236}">
                    <a16:creationId xmlns:a16="http://schemas.microsoft.com/office/drawing/2014/main" id="{32BC5FCF-4418-A54C-9ACF-224676AD525E}"/>
                  </a:ext>
                </a:extLst>
              </p:cNvPr>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11" name="Group 10">
                <a:extLst>
                  <a:ext uri="{FF2B5EF4-FFF2-40B4-BE49-F238E27FC236}">
                    <a16:creationId xmlns:a16="http://schemas.microsoft.com/office/drawing/2014/main" id="{CA7C5227-0895-5449-831B-9A3A9D70E5C6}"/>
                  </a:ext>
                </a:extLst>
              </p:cNvPr>
              <p:cNvGrpSpPr/>
              <p:nvPr/>
            </p:nvGrpSpPr>
            <p:grpSpPr>
              <a:xfrm>
                <a:off x="1504037" y="1471708"/>
                <a:ext cx="436340" cy="63914"/>
                <a:chOff x="973747" y="978085"/>
                <a:chExt cx="436340" cy="63914"/>
              </a:xfrm>
            </p:grpSpPr>
            <p:sp>
              <p:nvSpPr>
                <p:cNvPr id="12" name="Oval 11">
                  <a:extLst>
                    <a:ext uri="{FF2B5EF4-FFF2-40B4-BE49-F238E27FC236}">
                      <a16:creationId xmlns:a16="http://schemas.microsoft.com/office/drawing/2014/main" id="{99C749BE-4973-9147-A8E6-4F75B194E427}"/>
                    </a:ext>
                  </a:extLst>
                </p:cNvPr>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 name="Oval 12">
                  <a:extLst>
                    <a:ext uri="{FF2B5EF4-FFF2-40B4-BE49-F238E27FC236}">
                      <a16:creationId xmlns:a16="http://schemas.microsoft.com/office/drawing/2014/main" id="{D8F15D7A-706E-DE4F-AA22-181947AE00A5}"/>
                    </a:ext>
                  </a:extLst>
                </p:cNvPr>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Oval 13">
                  <a:extLst>
                    <a:ext uri="{FF2B5EF4-FFF2-40B4-BE49-F238E27FC236}">
                      <a16:creationId xmlns:a16="http://schemas.microsoft.com/office/drawing/2014/main" id="{4C9AA257-B143-E64C-8A50-7CFEDBA54A81}"/>
                    </a:ext>
                  </a:extLst>
                </p:cNvPr>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15" name="Rectangle 14">
            <a:extLst>
              <a:ext uri="{FF2B5EF4-FFF2-40B4-BE49-F238E27FC236}">
                <a16:creationId xmlns:a16="http://schemas.microsoft.com/office/drawing/2014/main" id="{8B1872F3-A36F-2840-8DE7-51EDF4B2619B}"/>
              </a:ext>
            </a:extLst>
          </p:cNvPr>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TextBox 15">
            <a:extLst>
              <a:ext uri="{FF2B5EF4-FFF2-40B4-BE49-F238E27FC236}">
                <a16:creationId xmlns:a16="http://schemas.microsoft.com/office/drawing/2014/main" id="{66B1E71E-21BA-4A4D-8825-9ACB849EF165}"/>
              </a:ext>
            </a:extLst>
          </p:cNvPr>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18</a:t>
            </a:r>
          </a:p>
        </p:txBody>
      </p:sp>
      <p:graphicFrame>
        <p:nvGraphicFramePr>
          <p:cNvPr id="17" name="Table 16">
            <a:extLst>
              <a:ext uri="{FF2B5EF4-FFF2-40B4-BE49-F238E27FC236}">
                <a16:creationId xmlns:a16="http://schemas.microsoft.com/office/drawing/2014/main" id="{FE0DE9E7-0945-4941-8A43-2CD1E8C1BE7A}"/>
              </a:ext>
            </a:extLst>
          </p:cNvPr>
          <p:cNvGraphicFramePr>
            <a:graphicFrameLocks noGrp="1"/>
          </p:cNvGraphicFramePr>
          <p:nvPr>
            <p:extLst>
              <p:ext uri="{D42A27DB-BD31-4B8C-83A1-F6EECF244321}">
                <p14:modId xmlns:p14="http://schemas.microsoft.com/office/powerpoint/2010/main" val="3897014616"/>
              </p:ext>
            </p:extLst>
          </p:nvPr>
        </p:nvGraphicFramePr>
        <p:xfrm>
          <a:off x="241006" y="574161"/>
          <a:ext cx="8658526" cy="4197027"/>
        </p:xfrm>
        <a:graphic>
          <a:graphicData uri="http://schemas.openxmlformats.org/drawingml/2006/table">
            <a:tbl>
              <a:tblPr firstRow="1" bandRow="1">
                <a:tableStyleId>{B301B821-A1FF-4177-AEE7-76D212191A09}</a:tableStyleId>
              </a:tblPr>
              <a:tblGrid>
                <a:gridCol w="860507">
                  <a:extLst>
                    <a:ext uri="{9D8B030D-6E8A-4147-A177-3AD203B41FA5}">
                      <a16:colId xmlns:a16="http://schemas.microsoft.com/office/drawing/2014/main" val="3324511095"/>
                    </a:ext>
                  </a:extLst>
                </a:gridCol>
                <a:gridCol w="1032917">
                  <a:extLst>
                    <a:ext uri="{9D8B030D-6E8A-4147-A177-3AD203B41FA5}">
                      <a16:colId xmlns:a16="http://schemas.microsoft.com/office/drawing/2014/main" val="2145987011"/>
                    </a:ext>
                  </a:extLst>
                </a:gridCol>
                <a:gridCol w="906758">
                  <a:extLst>
                    <a:ext uri="{9D8B030D-6E8A-4147-A177-3AD203B41FA5}">
                      <a16:colId xmlns:a16="http://schemas.microsoft.com/office/drawing/2014/main" val="599864313"/>
                    </a:ext>
                  </a:extLst>
                </a:gridCol>
                <a:gridCol w="954068">
                  <a:extLst>
                    <a:ext uri="{9D8B030D-6E8A-4147-A177-3AD203B41FA5}">
                      <a16:colId xmlns:a16="http://schemas.microsoft.com/office/drawing/2014/main" val="740781778"/>
                    </a:ext>
                  </a:extLst>
                </a:gridCol>
                <a:gridCol w="1173148">
                  <a:extLst>
                    <a:ext uri="{9D8B030D-6E8A-4147-A177-3AD203B41FA5}">
                      <a16:colId xmlns:a16="http://schemas.microsoft.com/office/drawing/2014/main" val="1011207916"/>
                    </a:ext>
                  </a:extLst>
                </a:gridCol>
                <a:gridCol w="842100">
                  <a:extLst>
                    <a:ext uri="{9D8B030D-6E8A-4147-A177-3AD203B41FA5}">
                      <a16:colId xmlns:a16="http://schemas.microsoft.com/office/drawing/2014/main" val="4040661390"/>
                    </a:ext>
                  </a:extLst>
                </a:gridCol>
                <a:gridCol w="891460">
                  <a:extLst>
                    <a:ext uri="{9D8B030D-6E8A-4147-A177-3AD203B41FA5}">
                      <a16:colId xmlns:a16="http://schemas.microsoft.com/office/drawing/2014/main" val="770902494"/>
                    </a:ext>
                  </a:extLst>
                </a:gridCol>
                <a:gridCol w="1997568">
                  <a:extLst>
                    <a:ext uri="{9D8B030D-6E8A-4147-A177-3AD203B41FA5}">
                      <a16:colId xmlns:a16="http://schemas.microsoft.com/office/drawing/2014/main" val="3482742674"/>
                    </a:ext>
                  </a:extLst>
                </a:gridCol>
              </a:tblGrid>
              <a:tr h="448004">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Date</a:t>
                      </a: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Company</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Size (USD million)</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Sector</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Coupon rate (%)</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Rating</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Tenor (Years)</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Purpose</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extLst>
                  <a:ext uri="{0D108BD9-81ED-4DB2-BD59-A6C34878D82A}">
                    <a16:rowId xmlns:a16="http://schemas.microsoft.com/office/drawing/2014/main" val="893640282"/>
                  </a:ext>
                </a:extLst>
              </a:tr>
              <a:tr h="32853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October 2020</a:t>
                      </a:r>
                    </a:p>
                  </a:txBody>
                  <a:tcPr anchor="ctr"/>
                </a:tc>
                <a:tc>
                  <a:txBody>
                    <a:bodyPr/>
                    <a:lstStyle/>
                    <a:p>
                      <a:pPr algn="ctr" fontAlgn="b"/>
                      <a:r>
                        <a:rPr lang="en-US" sz="800" b="1"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CLP Wind Farms</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Not available</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AA (India Ratings)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 to 3</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875363153"/>
                  </a:ext>
                </a:extLst>
              </a:tr>
              <a:tr h="220079">
                <a:tc>
                  <a:txBody>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October 2020</a:t>
                      </a:r>
                    </a:p>
                  </a:txBody>
                  <a:tcPr anchor="ctr"/>
                </a:tc>
                <a:tc>
                  <a:txBody>
                    <a:bodyPr/>
                    <a:lstStyle/>
                    <a:p>
                      <a:pPr algn="ctr" fontAlgn="b"/>
                      <a:r>
                        <a:rPr lang="en-US" sz="800" b="1"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5.375%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high-cost local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175659201"/>
                  </a:ext>
                </a:extLst>
              </a:tr>
              <a:tr h="328537">
                <a:tc>
                  <a:txBody>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January 2020</a:t>
                      </a:r>
                    </a:p>
                  </a:txBody>
                  <a:tcPr anchor="ct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450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5.875%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BB-/Stable (Fitch) </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Refinancing of maturing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367773466"/>
                  </a:ext>
                </a:extLst>
              </a:tr>
              <a:tr h="328537">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October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Adani Green Energy</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4.625%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20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Repaying foreign currency loans and rupee borrowings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459468968"/>
                  </a:ext>
                </a:extLst>
              </a:tr>
              <a:tr h="328537">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ReNew Power</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90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6.67%</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4123770002"/>
                  </a:ext>
                </a:extLst>
              </a:tr>
              <a:tr h="282886">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Greenko</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85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5.95%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6.75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1088557434"/>
                  </a:ext>
                </a:extLst>
              </a:tr>
              <a:tr h="328537">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Azure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Solar</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5.65%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Refinancing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066510845"/>
                  </a:ext>
                </a:extLst>
              </a:tr>
              <a:tr h="328537">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300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Solar and wind</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6.45%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Ba2 (Moody's)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Capacity expansion and repaying high cost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321047958"/>
                  </a:ext>
                </a:extLst>
              </a:tr>
              <a:tr h="328537">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August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Greenko</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85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Solar and wind</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Ba1 (Moody’s)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of solar and wind projects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255255711"/>
                  </a:ext>
                </a:extLst>
              </a:tr>
              <a:tr h="328537">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August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Greenko</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Solar and wind</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Ba1 (Moody’s)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of solar and wind projects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699031472"/>
                  </a:ext>
                </a:extLst>
              </a:tr>
              <a:tr h="215944">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July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Greenko</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Solar and wind</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5.95%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of solar and wind projects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673246452"/>
                  </a:ext>
                </a:extLst>
              </a:tr>
              <a:tr h="286284">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July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Greenko</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500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Solar and wind</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5.55%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of solar and wind projects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440190148"/>
                  </a:ext>
                </a:extLst>
              </a:tr>
            </a:tbl>
          </a:graphicData>
        </a:graphic>
      </p:graphicFrame>
    </p:spTree>
    <p:extLst>
      <p:ext uri="{BB962C8B-B14F-4D97-AF65-F5344CB8AC3E}">
        <p14:creationId xmlns:p14="http://schemas.microsoft.com/office/powerpoint/2010/main" val="3490881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lide Number Placeholder 3">
            <a:extLst>
              <a:ext uri="{FF2B5EF4-FFF2-40B4-BE49-F238E27FC236}">
                <a16:creationId xmlns:a16="http://schemas.microsoft.com/office/drawing/2014/main" id="{2B547AF6-C03E-4A19-84B2-18FDE58131C6}"/>
              </a:ext>
            </a:extLst>
          </p:cNvPr>
          <p:cNvSpPr>
            <a:spLocks noGrp="1"/>
          </p:cNvSpPr>
          <p:nvPr>
            <p:ph type="sldNum" idx="12"/>
          </p:nvPr>
        </p:nvSpPr>
        <p:spPr>
          <a:xfrm>
            <a:off x="8556775" y="4777350"/>
            <a:ext cx="548700" cy="290100"/>
          </a:xfrm>
        </p:spPr>
        <p:txBody>
          <a:bodyPr/>
          <a:lstStyle/>
          <a:p>
            <a:pPr marL="0" lvl="0" indent="0" algn="r" rtl="0">
              <a:spcBef>
                <a:spcPts val="0"/>
              </a:spcBef>
              <a:spcAft>
                <a:spcPts val="0"/>
              </a:spcAft>
              <a:buNone/>
            </a:pPr>
            <a:fld id="{00000000-1234-1234-1234-123412341234}" type="slidenum">
              <a:rPr lang="en" smtClean="0"/>
              <a:t>19</a:t>
            </a:fld>
            <a:endParaRPr lang="en" dirty="0"/>
          </a:p>
        </p:txBody>
      </p:sp>
      <p:sp>
        <p:nvSpPr>
          <p:cNvPr id="178" name="Slide Number Placeholder 3">
            <a:extLst>
              <a:ext uri="{FF2B5EF4-FFF2-40B4-BE49-F238E27FC236}">
                <a16:creationId xmlns:a16="http://schemas.microsoft.com/office/drawing/2014/main" id="{19716F0C-EF81-49C9-A9DE-5D1B8C79713C}"/>
              </a:ext>
            </a:extLst>
          </p:cNvPr>
          <p:cNvSpPr txBox="1">
            <a:spLocks/>
          </p:cNvSpPr>
          <p:nvPr/>
        </p:nvSpPr>
        <p:spPr>
          <a:xfrm>
            <a:off x="8556775" y="4777350"/>
            <a:ext cx="548700" cy="29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100" b="0" i="0" u="none" strike="noStrike" cap="none">
                <a:solidFill>
                  <a:schemeClr val="lt1"/>
                </a:solidFill>
                <a:latin typeface="Montserrat"/>
                <a:ea typeface="Montserrat"/>
                <a:cs typeface="Montserrat"/>
                <a:sym typeface="Montserrat"/>
              </a:defRPr>
            </a:lvl1pPr>
            <a:lvl2pPr marR="0" lvl="1" algn="r" rtl="0">
              <a:lnSpc>
                <a:spcPct val="100000"/>
              </a:lnSpc>
              <a:spcBef>
                <a:spcPts val="0"/>
              </a:spcBef>
              <a:spcAft>
                <a:spcPts val="0"/>
              </a:spcAft>
              <a:buClr>
                <a:srgbClr val="000000"/>
              </a:buClr>
              <a:buFont typeface="Arial"/>
              <a:buNone/>
              <a:defRPr sz="1100" b="0" i="0" u="none" strike="noStrike" cap="none">
                <a:solidFill>
                  <a:schemeClr val="lt1"/>
                </a:solidFill>
                <a:latin typeface="Montserrat"/>
                <a:ea typeface="Montserrat"/>
                <a:cs typeface="Montserrat"/>
                <a:sym typeface="Montserrat"/>
              </a:defRPr>
            </a:lvl2pPr>
            <a:lvl3pPr marR="0" lvl="2" algn="r" rtl="0">
              <a:lnSpc>
                <a:spcPct val="100000"/>
              </a:lnSpc>
              <a:spcBef>
                <a:spcPts val="0"/>
              </a:spcBef>
              <a:spcAft>
                <a:spcPts val="0"/>
              </a:spcAft>
              <a:buClr>
                <a:srgbClr val="000000"/>
              </a:buClr>
              <a:buFont typeface="Arial"/>
              <a:buNone/>
              <a:defRPr sz="1100" b="0" i="0" u="none" strike="noStrike" cap="none">
                <a:solidFill>
                  <a:schemeClr val="lt1"/>
                </a:solidFill>
                <a:latin typeface="Montserrat"/>
                <a:ea typeface="Montserrat"/>
                <a:cs typeface="Montserrat"/>
                <a:sym typeface="Montserrat"/>
              </a:defRPr>
            </a:lvl3pPr>
            <a:lvl4pPr marR="0" lvl="3" algn="r" rtl="0">
              <a:lnSpc>
                <a:spcPct val="100000"/>
              </a:lnSpc>
              <a:spcBef>
                <a:spcPts val="0"/>
              </a:spcBef>
              <a:spcAft>
                <a:spcPts val="0"/>
              </a:spcAft>
              <a:buClr>
                <a:srgbClr val="000000"/>
              </a:buClr>
              <a:buFont typeface="Arial"/>
              <a:buNone/>
              <a:defRPr sz="1100" b="0" i="0" u="none" strike="noStrike" cap="none">
                <a:solidFill>
                  <a:schemeClr val="lt1"/>
                </a:solidFill>
                <a:latin typeface="Montserrat"/>
                <a:ea typeface="Montserrat"/>
                <a:cs typeface="Montserrat"/>
                <a:sym typeface="Montserrat"/>
              </a:defRPr>
            </a:lvl4pPr>
            <a:lvl5pPr marR="0" lvl="4" algn="r" rtl="0">
              <a:lnSpc>
                <a:spcPct val="100000"/>
              </a:lnSpc>
              <a:spcBef>
                <a:spcPts val="0"/>
              </a:spcBef>
              <a:spcAft>
                <a:spcPts val="0"/>
              </a:spcAft>
              <a:buClr>
                <a:srgbClr val="000000"/>
              </a:buClr>
              <a:buFont typeface="Arial"/>
              <a:buNone/>
              <a:defRPr sz="1100" b="0" i="0" u="none" strike="noStrike" cap="none">
                <a:solidFill>
                  <a:schemeClr val="lt1"/>
                </a:solidFill>
                <a:latin typeface="Montserrat"/>
                <a:ea typeface="Montserrat"/>
                <a:cs typeface="Montserrat"/>
                <a:sym typeface="Montserrat"/>
              </a:defRPr>
            </a:lvl5pPr>
            <a:lvl6pPr marR="0" lvl="5" algn="r" rtl="0">
              <a:lnSpc>
                <a:spcPct val="100000"/>
              </a:lnSpc>
              <a:spcBef>
                <a:spcPts val="0"/>
              </a:spcBef>
              <a:spcAft>
                <a:spcPts val="0"/>
              </a:spcAft>
              <a:buClr>
                <a:srgbClr val="000000"/>
              </a:buClr>
              <a:buFont typeface="Arial"/>
              <a:buNone/>
              <a:defRPr sz="1100" b="0" i="0" u="none" strike="noStrike" cap="none">
                <a:solidFill>
                  <a:schemeClr val="lt1"/>
                </a:solidFill>
                <a:latin typeface="Montserrat"/>
                <a:ea typeface="Montserrat"/>
                <a:cs typeface="Montserrat"/>
                <a:sym typeface="Montserrat"/>
              </a:defRPr>
            </a:lvl6pPr>
            <a:lvl7pPr marR="0" lvl="6" algn="r" rtl="0">
              <a:lnSpc>
                <a:spcPct val="100000"/>
              </a:lnSpc>
              <a:spcBef>
                <a:spcPts val="0"/>
              </a:spcBef>
              <a:spcAft>
                <a:spcPts val="0"/>
              </a:spcAft>
              <a:buClr>
                <a:srgbClr val="000000"/>
              </a:buClr>
              <a:buFont typeface="Arial"/>
              <a:buNone/>
              <a:defRPr sz="1100" b="0" i="0" u="none" strike="noStrike" cap="none">
                <a:solidFill>
                  <a:schemeClr val="lt1"/>
                </a:solidFill>
                <a:latin typeface="Montserrat"/>
                <a:ea typeface="Montserrat"/>
                <a:cs typeface="Montserrat"/>
                <a:sym typeface="Montserrat"/>
              </a:defRPr>
            </a:lvl7pPr>
            <a:lvl8pPr marR="0" lvl="7" algn="r" rtl="0">
              <a:lnSpc>
                <a:spcPct val="100000"/>
              </a:lnSpc>
              <a:spcBef>
                <a:spcPts val="0"/>
              </a:spcBef>
              <a:spcAft>
                <a:spcPts val="0"/>
              </a:spcAft>
              <a:buClr>
                <a:srgbClr val="000000"/>
              </a:buClr>
              <a:buFont typeface="Arial"/>
              <a:buNone/>
              <a:defRPr sz="1100" b="0" i="0" u="none" strike="noStrike" cap="none">
                <a:solidFill>
                  <a:schemeClr val="lt1"/>
                </a:solidFill>
                <a:latin typeface="Montserrat"/>
                <a:ea typeface="Montserrat"/>
                <a:cs typeface="Montserrat"/>
                <a:sym typeface="Montserrat"/>
              </a:defRPr>
            </a:lvl8pPr>
            <a:lvl9pPr marR="0" lvl="8" algn="r" rtl="0">
              <a:lnSpc>
                <a:spcPct val="100000"/>
              </a:lnSpc>
              <a:spcBef>
                <a:spcPts val="0"/>
              </a:spcBef>
              <a:spcAft>
                <a:spcPts val="0"/>
              </a:spcAft>
              <a:buClr>
                <a:srgbClr val="000000"/>
              </a:buClr>
              <a:buFont typeface="Arial"/>
              <a:buNone/>
              <a:defRPr sz="1100" b="0" i="0" u="none" strike="noStrike" cap="none">
                <a:solidFill>
                  <a:schemeClr val="lt1"/>
                </a:solidFill>
                <a:latin typeface="Montserrat"/>
                <a:ea typeface="Montserrat"/>
                <a:cs typeface="Montserrat"/>
                <a:sym typeface="Montserrat"/>
              </a:defRPr>
            </a:lvl9pPr>
          </a:lstStyle>
          <a:p>
            <a:fld id="{00000000-1234-1234-1234-123412341234}" type="slidenum">
              <a:rPr lang="en" smtClean="0"/>
              <a:pPr/>
              <a:t>19</a:t>
            </a:fld>
            <a:endParaRPr lang="en" dirty="0"/>
          </a:p>
        </p:txBody>
      </p:sp>
      <p:sp>
        <p:nvSpPr>
          <p:cNvPr id="179" name="Google Shape;99;p20">
            <a:extLst>
              <a:ext uri="{FF2B5EF4-FFF2-40B4-BE49-F238E27FC236}">
                <a16:creationId xmlns:a16="http://schemas.microsoft.com/office/drawing/2014/main" id="{ABAFE436-546B-4E1D-9BD9-73E89F580C14}"/>
              </a:ext>
            </a:extLst>
          </p:cNvPr>
          <p:cNvSpPr txBox="1">
            <a:spLocks/>
          </p:cNvSpPr>
          <p:nvPr/>
        </p:nvSpPr>
        <p:spPr>
          <a:xfrm>
            <a:off x="457200" y="193042"/>
            <a:ext cx="8229600" cy="23899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9pPr>
          </a:lstStyle>
          <a:p>
            <a:r>
              <a:rPr lang="en-US" sz="1200" dirty="0">
                <a:solidFill>
                  <a:srgbClr val="575756"/>
                </a:solidFill>
              </a:rPr>
              <a:t>Annexure II: </a:t>
            </a:r>
            <a:r>
              <a:rPr lang="en-US" sz="1200" dirty="0">
                <a:solidFill>
                  <a:srgbClr val="0A9FD9"/>
                </a:solidFill>
              </a:rPr>
              <a:t>Key electric mobility facts and figures </a:t>
            </a:r>
          </a:p>
        </p:txBody>
      </p:sp>
      <p:sp>
        <p:nvSpPr>
          <p:cNvPr id="180" name="Rectangle 179">
            <a:extLst>
              <a:ext uri="{FF2B5EF4-FFF2-40B4-BE49-F238E27FC236}">
                <a16:creationId xmlns:a16="http://schemas.microsoft.com/office/drawing/2014/main" id="{91A7756A-CF96-42F4-956D-40F66EBA4F12}"/>
              </a:ext>
            </a:extLst>
          </p:cNvPr>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1" name="TextBox 180">
            <a:extLst>
              <a:ext uri="{FF2B5EF4-FFF2-40B4-BE49-F238E27FC236}">
                <a16:creationId xmlns:a16="http://schemas.microsoft.com/office/drawing/2014/main" id="{25655A57-6871-4E1E-B6AA-53A03E170411}"/>
              </a:ext>
            </a:extLst>
          </p:cNvPr>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19</a:t>
            </a:r>
          </a:p>
        </p:txBody>
      </p:sp>
      <p:grpSp>
        <p:nvGrpSpPr>
          <p:cNvPr id="182" name="Group 181">
            <a:extLst>
              <a:ext uri="{FF2B5EF4-FFF2-40B4-BE49-F238E27FC236}">
                <a16:creationId xmlns:a16="http://schemas.microsoft.com/office/drawing/2014/main" id="{BDF557A3-9983-479C-85B7-31DF67DC72F0}"/>
              </a:ext>
            </a:extLst>
          </p:cNvPr>
          <p:cNvGrpSpPr/>
          <p:nvPr/>
        </p:nvGrpSpPr>
        <p:grpSpPr>
          <a:xfrm>
            <a:off x="8284057" y="4779402"/>
            <a:ext cx="715926" cy="418214"/>
            <a:chOff x="8284057" y="4779402"/>
            <a:chExt cx="715926" cy="418214"/>
          </a:xfrm>
        </p:grpSpPr>
        <p:sp>
          <p:nvSpPr>
            <p:cNvPr id="183" name="Rounded Rectangle 8">
              <a:extLst>
                <a:ext uri="{FF2B5EF4-FFF2-40B4-BE49-F238E27FC236}">
                  <a16:creationId xmlns:a16="http://schemas.microsoft.com/office/drawing/2014/main" id="{756077BD-6BA1-4DCE-9D8D-C0F60495A085}"/>
                </a:ext>
              </a:extLst>
            </p:cNvPr>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84" name="Group 183">
              <a:extLst>
                <a:ext uri="{FF2B5EF4-FFF2-40B4-BE49-F238E27FC236}">
                  <a16:creationId xmlns:a16="http://schemas.microsoft.com/office/drawing/2014/main" id="{FA98B2BD-FD10-4777-B7EA-B8ED879BEB50}"/>
                </a:ext>
              </a:extLst>
            </p:cNvPr>
            <p:cNvGrpSpPr/>
            <p:nvPr/>
          </p:nvGrpSpPr>
          <p:grpSpPr>
            <a:xfrm>
              <a:off x="8284057" y="4879531"/>
              <a:ext cx="715926" cy="263969"/>
              <a:chOff x="1376812" y="1471708"/>
              <a:chExt cx="715926" cy="263969"/>
            </a:xfrm>
          </p:grpSpPr>
          <p:sp>
            <p:nvSpPr>
              <p:cNvPr id="185" name="TextBox 184">
                <a:extLst>
                  <a:ext uri="{FF2B5EF4-FFF2-40B4-BE49-F238E27FC236}">
                    <a16:creationId xmlns:a16="http://schemas.microsoft.com/office/drawing/2014/main" id="{4DD4C895-0665-4CFA-A3FF-85D79BF0624B}"/>
                  </a:ext>
                </a:extLst>
              </p:cNvPr>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186" name="Group 185">
                <a:extLst>
                  <a:ext uri="{FF2B5EF4-FFF2-40B4-BE49-F238E27FC236}">
                    <a16:creationId xmlns:a16="http://schemas.microsoft.com/office/drawing/2014/main" id="{B258BE4F-5886-419F-B204-E3FA27D452F4}"/>
                  </a:ext>
                </a:extLst>
              </p:cNvPr>
              <p:cNvGrpSpPr/>
              <p:nvPr/>
            </p:nvGrpSpPr>
            <p:grpSpPr>
              <a:xfrm>
                <a:off x="1504037" y="1471708"/>
                <a:ext cx="436340" cy="63914"/>
                <a:chOff x="973747" y="978085"/>
                <a:chExt cx="436340" cy="63914"/>
              </a:xfrm>
            </p:grpSpPr>
            <p:sp>
              <p:nvSpPr>
                <p:cNvPr id="187" name="Oval 186">
                  <a:extLst>
                    <a:ext uri="{FF2B5EF4-FFF2-40B4-BE49-F238E27FC236}">
                      <a16:creationId xmlns:a16="http://schemas.microsoft.com/office/drawing/2014/main" id="{3A865095-374C-4874-94EF-104CDE18B355}"/>
                    </a:ext>
                  </a:extLst>
                </p:cNvPr>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8" name="Oval 187">
                  <a:extLst>
                    <a:ext uri="{FF2B5EF4-FFF2-40B4-BE49-F238E27FC236}">
                      <a16:creationId xmlns:a16="http://schemas.microsoft.com/office/drawing/2014/main" id="{17596AD9-3015-41E2-A242-8E1BCEBACBF1}"/>
                    </a:ext>
                  </a:extLst>
                </p:cNvPr>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9" name="Oval 188">
                  <a:extLst>
                    <a:ext uri="{FF2B5EF4-FFF2-40B4-BE49-F238E27FC236}">
                      <a16:creationId xmlns:a16="http://schemas.microsoft.com/office/drawing/2014/main" id="{2CC9516D-9C11-41AE-ACC1-B30C440986A5}"/>
                    </a:ext>
                  </a:extLst>
                </p:cNvPr>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190" name="Text Placeholder 5">
            <a:extLst>
              <a:ext uri="{FF2B5EF4-FFF2-40B4-BE49-F238E27FC236}">
                <a16:creationId xmlns:a16="http://schemas.microsoft.com/office/drawing/2014/main" id="{232CD472-78CF-4F3D-B105-43D2A1142B4C}"/>
              </a:ext>
            </a:extLst>
          </p:cNvPr>
          <p:cNvSpPr txBox="1">
            <a:spLocks/>
          </p:cNvSpPr>
          <p:nvPr/>
        </p:nvSpPr>
        <p:spPr>
          <a:xfrm>
            <a:off x="370296" y="536311"/>
            <a:ext cx="2248273" cy="75418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38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65.90%</a:t>
            </a:r>
          </a:p>
        </p:txBody>
      </p:sp>
      <p:sp>
        <p:nvSpPr>
          <p:cNvPr id="191" name="Text Placeholder 5">
            <a:extLst>
              <a:ext uri="{FF2B5EF4-FFF2-40B4-BE49-F238E27FC236}">
                <a16:creationId xmlns:a16="http://schemas.microsoft.com/office/drawing/2014/main" id="{C6F58D0D-E27A-4FB7-9E18-E78E1E927BF3}"/>
              </a:ext>
            </a:extLst>
          </p:cNvPr>
          <p:cNvSpPr txBox="1">
            <a:spLocks/>
          </p:cNvSpPr>
          <p:nvPr/>
        </p:nvSpPr>
        <p:spPr>
          <a:xfrm>
            <a:off x="554512" y="1098252"/>
            <a:ext cx="1548432" cy="30368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FAME-II target met</a:t>
            </a:r>
          </a:p>
        </p:txBody>
      </p:sp>
      <p:sp>
        <p:nvSpPr>
          <p:cNvPr id="192" name="Rectangle 191">
            <a:extLst>
              <a:ext uri="{FF2B5EF4-FFF2-40B4-BE49-F238E27FC236}">
                <a16:creationId xmlns:a16="http://schemas.microsoft.com/office/drawing/2014/main" id="{EA8340C1-2526-4B16-B6D9-C952A2245950}"/>
              </a:ext>
            </a:extLst>
          </p:cNvPr>
          <p:cNvSpPr/>
          <p:nvPr/>
        </p:nvSpPr>
        <p:spPr>
          <a:xfrm>
            <a:off x="1004760" y="1278957"/>
            <a:ext cx="647933" cy="215444"/>
          </a:xfrm>
          <a:prstGeom prst="rect">
            <a:avLst/>
          </a:prstGeom>
        </p:spPr>
        <p:txBody>
          <a:bodyPr wrap="none">
            <a:spAutoFit/>
          </a:bodyPr>
          <a:lstStyle/>
          <a:p>
            <a:pPr lvl="1" algn="ctr"/>
            <a:r>
              <a:rPr lang="en-US" sz="8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As of FY23</a:t>
            </a:r>
          </a:p>
        </p:txBody>
      </p:sp>
      <p:sp>
        <p:nvSpPr>
          <p:cNvPr id="193" name="Text Placeholder 3">
            <a:extLst>
              <a:ext uri="{FF2B5EF4-FFF2-40B4-BE49-F238E27FC236}">
                <a16:creationId xmlns:a16="http://schemas.microsoft.com/office/drawing/2014/main" id="{73D34BFF-DA0D-46A5-90B2-A36C733710CF}"/>
              </a:ext>
            </a:extLst>
          </p:cNvPr>
          <p:cNvSpPr txBox="1">
            <a:spLocks/>
          </p:cNvSpPr>
          <p:nvPr/>
        </p:nvSpPr>
        <p:spPr>
          <a:xfrm>
            <a:off x="181894" y="1486071"/>
            <a:ext cx="2565151" cy="42597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900" b="1" i="1" dirty="0">
                <a:solidFill>
                  <a:srgbClr val="9D9D9C"/>
                </a:solidFill>
                <a:latin typeface="Open Sans" panose="020B0606030504020204" pitchFamily="34" charset="0"/>
                <a:ea typeface="Open Sans" panose="020B0606030504020204" pitchFamily="34" charset="0"/>
                <a:cs typeface="Open Sans" panose="020B0606030504020204" pitchFamily="34" charset="0"/>
              </a:rPr>
              <a:t>Note: </a:t>
            </a:r>
            <a:r>
              <a:rPr lang="en-IN" sz="9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Target of selling 1,562,000 EVs (2W, 3W, 4W and buses) under FAME-II scheme by FY24.</a:t>
            </a:r>
          </a:p>
        </p:txBody>
      </p:sp>
      <p:sp>
        <p:nvSpPr>
          <p:cNvPr id="194" name="Text Placeholder 5">
            <a:extLst>
              <a:ext uri="{FF2B5EF4-FFF2-40B4-BE49-F238E27FC236}">
                <a16:creationId xmlns:a16="http://schemas.microsoft.com/office/drawing/2014/main" id="{E2CC9CEB-0D33-4601-B6BA-F2136DB80BCF}"/>
              </a:ext>
            </a:extLst>
          </p:cNvPr>
          <p:cNvSpPr txBox="1">
            <a:spLocks/>
          </p:cNvSpPr>
          <p:nvPr/>
        </p:nvSpPr>
        <p:spPr>
          <a:xfrm>
            <a:off x="135470" y="1852857"/>
            <a:ext cx="2623206" cy="25977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Recent electric vehicle launches</a:t>
            </a:r>
          </a:p>
        </p:txBody>
      </p:sp>
      <p:sp>
        <p:nvSpPr>
          <p:cNvPr id="195" name="Text Placeholder 5">
            <a:extLst>
              <a:ext uri="{FF2B5EF4-FFF2-40B4-BE49-F238E27FC236}">
                <a16:creationId xmlns:a16="http://schemas.microsoft.com/office/drawing/2014/main" id="{76A35C7B-9C3E-40B4-AA79-E6D654305EBB}"/>
              </a:ext>
            </a:extLst>
          </p:cNvPr>
          <p:cNvSpPr txBox="1">
            <a:spLocks/>
          </p:cNvSpPr>
          <p:nvPr/>
        </p:nvSpPr>
        <p:spPr>
          <a:xfrm>
            <a:off x="1148015" y="2319253"/>
            <a:ext cx="1833039"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99,999 onwards</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140 km</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60V 42Ah li-ion</a:t>
            </a:r>
          </a:p>
        </p:txBody>
      </p:sp>
      <p:sp>
        <p:nvSpPr>
          <p:cNvPr id="196" name="Text Placeholder 5">
            <a:extLst>
              <a:ext uri="{FF2B5EF4-FFF2-40B4-BE49-F238E27FC236}">
                <a16:creationId xmlns:a16="http://schemas.microsoft.com/office/drawing/2014/main" id="{45F8FCC3-A4AD-4993-A168-B03EA3295463}"/>
              </a:ext>
            </a:extLst>
          </p:cNvPr>
          <p:cNvSpPr txBox="1">
            <a:spLocks/>
          </p:cNvSpPr>
          <p:nvPr/>
        </p:nvSpPr>
        <p:spPr>
          <a:xfrm>
            <a:off x="1148016" y="2120341"/>
            <a:ext cx="1682578" cy="20016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it-IT"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Fujiyama Ozone+</a:t>
            </a:r>
            <a:endParaRPr lang="en-US" sz="8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7" name="Text Placeholder 5">
            <a:extLst>
              <a:ext uri="{FF2B5EF4-FFF2-40B4-BE49-F238E27FC236}">
                <a16:creationId xmlns:a16="http://schemas.microsoft.com/office/drawing/2014/main" id="{B935D89E-E437-4881-AF0E-20F686BA98F4}"/>
              </a:ext>
            </a:extLst>
          </p:cNvPr>
          <p:cNvSpPr txBox="1">
            <a:spLocks/>
          </p:cNvSpPr>
          <p:nvPr/>
        </p:nvSpPr>
        <p:spPr>
          <a:xfrm>
            <a:off x="1145777" y="3081546"/>
            <a:ext cx="2195232" cy="42226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3,55,000 onwards</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98 km</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8.2kWh	</a:t>
            </a:r>
          </a:p>
        </p:txBody>
      </p:sp>
      <p:sp>
        <p:nvSpPr>
          <p:cNvPr id="198" name="Text Placeholder 5">
            <a:extLst>
              <a:ext uri="{FF2B5EF4-FFF2-40B4-BE49-F238E27FC236}">
                <a16:creationId xmlns:a16="http://schemas.microsoft.com/office/drawing/2014/main" id="{EA2AEF42-A004-45D9-BC65-65CDFAB39950}"/>
              </a:ext>
            </a:extLst>
          </p:cNvPr>
          <p:cNvSpPr txBox="1">
            <a:spLocks/>
          </p:cNvSpPr>
          <p:nvPr/>
        </p:nvSpPr>
        <p:spPr>
          <a:xfrm>
            <a:off x="1148016" y="2848564"/>
            <a:ext cx="1682578" cy="21416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err="1">
                <a:solidFill>
                  <a:srgbClr val="009CD8"/>
                </a:solidFill>
                <a:latin typeface="Open Sans" panose="020B0606030504020204" pitchFamily="34" charset="0"/>
                <a:ea typeface="Open Sans" panose="020B0606030504020204" pitchFamily="34" charset="0"/>
                <a:cs typeface="Open Sans" panose="020B0606030504020204" pitchFamily="34" charset="0"/>
              </a:rPr>
              <a:t>Altigreen</a:t>
            </a: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 </a:t>
            </a:r>
            <a:r>
              <a:rPr lang="en-US" sz="800" b="1" dirty="0" err="1">
                <a:solidFill>
                  <a:srgbClr val="009CD8"/>
                </a:solidFill>
                <a:latin typeface="Open Sans" panose="020B0606030504020204" pitchFamily="34" charset="0"/>
                <a:ea typeface="Open Sans" panose="020B0606030504020204" pitchFamily="34" charset="0"/>
                <a:cs typeface="Open Sans" panose="020B0606030504020204" pitchFamily="34" charset="0"/>
              </a:rPr>
              <a:t>neEV</a:t>
            </a: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 Tez</a:t>
            </a:r>
          </a:p>
        </p:txBody>
      </p:sp>
      <p:sp>
        <p:nvSpPr>
          <p:cNvPr id="199" name="Text Placeholder 5">
            <a:extLst>
              <a:ext uri="{FF2B5EF4-FFF2-40B4-BE49-F238E27FC236}">
                <a16:creationId xmlns:a16="http://schemas.microsoft.com/office/drawing/2014/main" id="{55E5CFFB-F3FD-44AE-BDB7-C0631C9B3A7E}"/>
              </a:ext>
            </a:extLst>
          </p:cNvPr>
          <p:cNvSpPr txBox="1">
            <a:spLocks/>
          </p:cNvSpPr>
          <p:nvPr/>
        </p:nvSpPr>
        <p:spPr>
          <a:xfrm>
            <a:off x="1160320" y="3752158"/>
            <a:ext cx="1820735"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44,95,000 onwards</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631 km</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72.6 kWh</a:t>
            </a:r>
          </a:p>
        </p:txBody>
      </p:sp>
      <p:sp>
        <p:nvSpPr>
          <p:cNvPr id="200" name="Text Placeholder 5">
            <a:extLst>
              <a:ext uri="{FF2B5EF4-FFF2-40B4-BE49-F238E27FC236}">
                <a16:creationId xmlns:a16="http://schemas.microsoft.com/office/drawing/2014/main" id="{CDC9B2AA-2456-48C3-BF71-BC0263C87BC0}"/>
              </a:ext>
            </a:extLst>
          </p:cNvPr>
          <p:cNvSpPr txBox="1">
            <a:spLocks/>
          </p:cNvSpPr>
          <p:nvPr/>
        </p:nvSpPr>
        <p:spPr>
          <a:xfrm>
            <a:off x="1160321" y="3542749"/>
            <a:ext cx="1682578" cy="178711"/>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Hyundai </a:t>
            </a:r>
            <a:r>
              <a:rPr lang="en-US" sz="800" b="1" dirty="0" err="1">
                <a:solidFill>
                  <a:srgbClr val="009CD8"/>
                </a:solidFill>
                <a:latin typeface="Open Sans" panose="020B0606030504020204" pitchFamily="34" charset="0"/>
                <a:ea typeface="Open Sans" panose="020B0606030504020204" pitchFamily="34" charset="0"/>
                <a:cs typeface="Open Sans" panose="020B0606030504020204" pitchFamily="34" charset="0"/>
              </a:rPr>
              <a:t>Ioniq</a:t>
            </a: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 5</a:t>
            </a:r>
          </a:p>
        </p:txBody>
      </p:sp>
      <p:sp>
        <p:nvSpPr>
          <p:cNvPr id="201" name="Text Placeholder 5">
            <a:extLst>
              <a:ext uri="{FF2B5EF4-FFF2-40B4-BE49-F238E27FC236}">
                <a16:creationId xmlns:a16="http://schemas.microsoft.com/office/drawing/2014/main" id="{39C3A9AD-0D6D-4E67-909C-E9CE5B836195}"/>
              </a:ext>
            </a:extLst>
          </p:cNvPr>
          <p:cNvSpPr txBox="1">
            <a:spLocks/>
          </p:cNvSpPr>
          <p:nvPr/>
        </p:nvSpPr>
        <p:spPr>
          <a:xfrm>
            <a:off x="1160320" y="4466173"/>
            <a:ext cx="1916586"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20,000 onwards</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40 km</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IN"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36V/12Ah, 36V/18Ah</a:t>
            </a:r>
            <a:endPar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2" name="Text Placeholder 5">
            <a:extLst>
              <a:ext uri="{FF2B5EF4-FFF2-40B4-BE49-F238E27FC236}">
                <a16:creationId xmlns:a16="http://schemas.microsoft.com/office/drawing/2014/main" id="{356F026A-32C9-4CFA-B936-36E9C8245AC1}"/>
              </a:ext>
            </a:extLst>
          </p:cNvPr>
          <p:cNvSpPr txBox="1">
            <a:spLocks/>
          </p:cNvSpPr>
          <p:nvPr/>
        </p:nvSpPr>
        <p:spPr>
          <a:xfrm>
            <a:off x="1160321" y="4260573"/>
            <a:ext cx="1682578" cy="178711"/>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err="1">
                <a:solidFill>
                  <a:srgbClr val="009CD8"/>
                </a:solidFill>
                <a:latin typeface="Open Sans" panose="020B0606030504020204" pitchFamily="34" charset="0"/>
                <a:ea typeface="Open Sans" panose="020B0606030504020204" pitchFamily="34" charset="0"/>
                <a:cs typeface="Open Sans" panose="020B0606030504020204" pitchFamily="34" charset="0"/>
              </a:rPr>
              <a:t>Godawari</a:t>
            </a: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 </a:t>
            </a:r>
            <a:r>
              <a:rPr lang="en-US" sz="800" b="1" dirty="0" err="1">
                <a:solidFill>
                  <a:srgbClr val="009CD8"/>
                </a:solidFill>
                <a:latin typeface="Open Sans" panose="020B0606030504020204" pitchFamily="34" charset="0"/>
                <a:ea typeface="Open Sans" panose="020B0606030504020204" pitchFamily="34" charset="0"/>
                <a:cs typeface="Open Sans" panose="020B0606030504020204" pitchFamily="34" charset="0"/>
              </a:rPr>
              <a:t>Eblu</a:t>
            </a: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 Spin</a:t>
            </a:r>
          </a:p>
        </p:txBody>
      </p:sp>
      <p:grpSp>
        <p:nvGrpSpPr>
          <p:cNvPr id="203" name="Group 202">
            <a:extLst>
              <a:ext uri="{FF2B5EF4-FFF2-40B4-BE49-F238E27FC236}">
                <a16:creationId xmlns:a16="http://schemas.microsoft.com/office/drawing/2014/main" id="{024D4A7B-B2EF-4F8E-96A3-22D3CD964960}"/>
              </a:ext>
            </a:extLst>
          </p:cNvPr>
          <p:cNvGrpSpPr/>
          <p:nvPr/>
        </p:nvGrpSpPr>
        <p:grpSpPr>
          <a:xfrm>
            <a:off x="2996141" y="466765"/>
            <a:ext cx="2716221" cy="957773"/>
            <a:chOff x="4828719" y="643372"/>
            <a:chExt cx="2716221" cy="957773"/>
          </a:xfrm>
        </p:grpSpPr>
        <p:sp>
          <p:nvSpPr>
            <p:cNvPr id="204" name="Text Placeholder 5">
              <a:extLst>
                <a:ext uri="{FF2B5EF4-FFF2-40B4-BE49-F238E27FC236}">
                  <a16:creationId xmlns:a16="http://schemas.microsoft.com/office/drawing/2014/main" id="{E5C3384B-4D3B-46D5-8EDA-47EAD3B98C87}"/>
                </a:ext>
              </a:extLst>
            </p:cNvPr>
            <p:cNvSpPr txBox="1">
              <a:spLocks/>
            </p:cNvSpPr>
            <p:nvPr/>
          </p:nvSpPr>
          <p:spPr>
            <a:xfrm>
              <a:off x="5206485" y="643372"/>
              <a:ext cx="2032876" cy="815131"/>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591</a:t>
              </a:r>
            </a:p>
          </p:txBody>
        </p:sp>
        <p:sp>
          <p:nvSpPr>
            <p:cNvPr id="205" name="Text Placeholder 5">
              <a:extLst>
                <a:ext uri="{FF2B5EF4-FFF2-40B4-BE49-F238E27FC236}">
                  <a16:creationId xmlns:a16="http://schemas.microsoft.com/office/drawing/2014/main" id="{92B144CB-841A-40D4-8C72-E738126DD1BD}"/>
                </a:ext>
              </a:extLst>
            </p:cNvPr>
            <p:cNvSpPr txBox="1">
              <a:spLocks/>
            </p:cNvSpPr>
            <p:nvPr/>
          </p:nvSpPr>
          <p:spPr>
            <a:xfrm>
              <a:off x="4897142" y="1231666"/>
              <a:ext cx="2647798" cy="28180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Number of EV OEMs in India</a:t>
              </a:r>
            </a:p>
          </p:txBody>
        </p:sp>
        <p:sp>
          <p:nvSpPr>
            <p:cNvPr id="206" name="Text Placeholder 5">
              <a:extLst>
                <a:ext uri="{FF2B5EF4-FFF2-40B4-BE49-F238E27FC236}">
                  <a16:creationId xmlns:a16="http://schemas.microsoft.com/office/drawing/2014/main" id="{15EEB4E6-E9CB-45EC-B17F-1E38309D2E3D}"/>
                </a:ext>
              </a:extLst>
            </p:cNvPr>
            <p:cNvSpPr txBox="1">
              <a:spLocks/>
            </p:cNvSpPr>
            <p:nvPr/>
          </p:nvSpPr>
          <p:spPr>
            <a:xfrm>
              <a:off x="4828719" y="1403930"/>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buNone/>
              </a:pPr>
              <a:r>
                <a:rPr lang="en-US" sz="8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As of FY23</a:t>
              </a:r>
            </a:p>
          </p:txBody>
        </p:sp>
      </p:grpSp>
      <p:sp>
        <p:nvSpPr>
          <p:cNvPr id="207" name="Text Placeholder 5">
            <a:extLst>
              <a:ext uri="{FF2B5EF4-FFF2-40B4-BE49-F238E27FC236}">
                <a16:creationId xmlns:a16="http://schemas.microsoft.com/office/drawing/2014/main" id="{3A1856F5-8E04-41E8-92E2-5CD7DC7BFCF9}"/>
              </a:ext>
            </a:extLst>
          </p:cNvPr>
          <p:cNvSpPr txBox="1">
            <a:spLocks/>
          </p:cNvSpPr>
          <p:nvPr/>
        </p:nvSpPr>
        <p:spPr>
          <a:xfrm>
            <a:off x="3231395" y="1973613"/>
            <a:ext cx="2471936" cy="45315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EV penetration</a:t>
            </a:r>
          </a:p>
        </p:txBody>
      </p:sp>
      <p:cxnSp>
        <p:nvCxnSpPr>
          <p:cNvPr id="208" name="Google Shape;112;p30">
            <a:extLst>
              <a:ext uri="{FF2B5EF4-FFF2-40B4-BE49-F238E27FC236}">
                <a16:creationId xmlns:a16="http://schemas.microsoft.com/office/drawing/2014/main" id="{3FC89548-A883-4B41-8E38-29EEEE1E2713}"/>
              </a:ext>
            </a:extLst>
          </p:cNvPr>
          <p:cNvCxnSpPr>
            <a:cxnSpLocks/>
          </p:cNvCxnSpPr>
          <p:nvPr/>
        </p:nvCxnSpPr>
        <p:spPr>
          <a:xfrm>
            <a:off x="6153415" y="772112"/>
            <a:ext cx="0" cy="4107419"/>
          </a:xfrm>
          <a:prstGeom prst="straightConnector1">
            <a:avLst/>
          </a:prstGeom>
          <a:noFill/>
          <a:ln w="9525" cap="flat" cmpd="sng">
            <a:solidFill>
              <a:schemeClr val="bg1"/>
            </a:solidFill>
            <a:prstDash val="dash"/>
            <a:round/>
            <a:headEnd type="none" w="sm" len="sm"/>
            <a:tailEnd type="none" w="sm" len="sm"/>
          </a:ln>
        </p:spPr>
      </p:cxnSp>
      <p:cxnSp>
        <p:nvCxnSpPr>
          <p:cNvPr id="209" name="Google Shape;112;p30">
            <a:extLst>
              <a:ext uri="{FF2B5EF4-FFF2-40B4-BE49-F238E27FC236}">
                <a16:creationId xmlns:a16="http://schemas.microsoft.com/office/drawing/2014/main" id="{1E813223-0194-4AE7-AA48-ACE32BEFB707}"/>
              </a:ext>
            </a:extLst>
          </p:cNvPr>
          <p:cNvCxnSpPr>
            <a:cxnSpLocks/>
          </p:cNvCxnSpPr>
          <p:nvPr/>
        </p:nvCxnSpPr>
        <p:spPr>
          <a:xfrm rot="5400000" flipH="1">
            <a:off x="1519561" y="496087"/>
            <a:ext cx="1296" cy="2743200"/>
          </a:xfrm>
          <a:prstGeom prst="straightConnector1">
            <a:avLst/>
          </a:prstGeom>
          <a:noFill/>
          <a:ln w="9525" cap="flat" cmpd="sng">
            <a:solidFill>
              <a:schemeClr val="bg1"/>
            </a:solidFill>
            <a:prstDash val="dash"/>
            <a:round/>
            <a:headEnd type="none" w="sm" len="sm"/>
            <a:tailEnd type="none" w="sm" len="sm"/>
          </a:ln>
        </p:spPr>
      </p:cxnSp>
      <p:sp>
        <p:nvSpPr>
          <p:cNvPr id="210" name="Text Placeholder 3">
            <a:extLst>
              <a:ext uri="{FF2B5EF4-FFF2-40B4-BE49-F238E27FC236}">
                <a16:creationId xmlns:a16="http://schemas.microsoft.com/office/drawing/2014/main" id="{CE2D4B4A-6B62-44E9-8762-956977F03BEE}"/>
              </a:ext>
            </a:extLst>
          </p:cNvPr>
          <p:cNvSpPr txBox="1">
            <a:spLocks/>
          </p:cNvSpPr>
          <p:nvPr/>
        </p:nvSpPr>
        <p:spPr>
          <a:xfrm>
            <a:off x="88427" y="4933604"/>
            <a:ext cx="5528158" cy="35885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Vahan Sewa dashboard,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CEEW Centre for Energy Finance Electric Mobility dashboard, Department of Heavy Industries, CEA.</a:t>
            </a:r>
          </a:p>
        </p:txBody>
      </p:sp>
      <p:sp>
        <p:nvSpPr>
          <p:cNvPr id="211" name="Text Placeholder 5">
            <a:extLst>
              <a:ext uri="{FF2B5EF4-FFF2-40B4-BE49-F238E27FC236}">
                <a16:creationId xmlns:a16="http://schemas.microsoft.com/office/drawing/2014/main" id="{81A75176-D389-4A11-A442-1AC8E76C4107}"/>
              </a:ext>
            </a:extLst>
          </p:cNvPr>
          <p:cNvSpPr txBox="1">
            <a:spLocks/>
          </p:cNvSpPr>
          <p:nvPr/>
        </p:nvSpPr>
        <p:spPr>
          <a:xfrm>
            <a:off x="3076906" y="2190514"/>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Calibri" panose="020F0502020204030204" pitchFamily="34" charset="0"/>
                <a:cs typeface="Calibri" panose="020F0502020204030204" pitchFamily="34" charset="0"/>
              </a:rPr>
              <a:t>In FY23</a:t>
            </a:r>
          </a:p>
        </p:txBody>
      </p:sp>
      <p:grpSp>
        <p:nvGrpSpPr>
          <p:cNvPr id="212" name="Group 211">
            <a:extLst>
              <a:ext uri="{FF2B5EF4-FFF2-40B4-BE49-F238E27FC236}">
                <a16:creationId xmlns:a16="http://schemas.microsoft.com/office/drawing/2014/main" id="{231E2771-7499-4562-AF68-D95B36826C42}"/>
              </a:ext>
            </a:extLst>
          </p:cNvPr>
          <p:cNvGrpSpPr/>
          <p:nvPr/>
        </p:nvGrpSpPr>
        <p:grpSpPr>
          <a:xfrm>
            <a:off x="5942259" y="412450"/>
            <a:ext cx="3075810" cy="963196"/>
            <a:chOff x="4666082" y="687350"/>
            <a:chExt cx="3075810" cy="963196"/>
          </a:xfrm>
        </p:grpSpPr>
        <p:sp>
          <p:nvSpPr>
            <p:cNvPr id="213" name="Text Placeholder 5">
              <a:extLst>
                <a:ext uri="{FF2B5EF4-FFF2-40B4-BE49-F238E27FC236}">
                  <a16:creationId xmlns:a16="http://schemas.microsoft.com/office/drawing/2014/main" id="{2BEC97FC-0E59-4D8F-A6D4-0FC7877796D3}"/>
                </a:ext>
              </a:extLst>
            </p:cNvPr>
            <p:cNvSpPr txBox="1">
              <a:spLocks/>
            </p:cNvSpPr>
            <p:nvPr/>
          </p:nvSpPr>
          <p:spPr>
            <a:xfrm>
              <a:off x="5207173" y="687350"/>
              <a:ext cx="2032876" cy="79391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152</a:t>
              </a:r>
            </a:p>
          </p:txBody>
        </p:sp>
        <p:sp>
          <p:nvSpPr>
            <p:cNvPr id="214" name="Text Placeholder 5">
              <a:extLst>
                <a:ext uri="{FF2B5EF4-FFF2-40B4-BE49-F238E27FC236}">
                  <a16:creationId xmlns:a16="http://schemas.microsoft.com/office/drawing/2014/main" id="{05A1B807-4D35-4729-987E-2673463A9F62}"/>
                </a:ext>
              </a:extLst>
            </p:cNvPr>
            <p:cNvSpPr txBox="1">
              <a:spLocks/>
            </p:cNvSpPr>
            <p:nvPr/>
          </p:nvSpPr>
          <p:spPr>
            <a:xfrm>
              <a:off x="4666082" y="1259802"/>
              <a:ext cx="3075810" cy="28180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Total FAME II approved models</a:t>
              </a:r>
            </a:p>
          </p:txBody>
        </p:sp>
        <p:sp>
          <p:nvSpPr>
            <p:cNvPr id="215" name="Text Placeholder 5">
              <a:extLst>
                <a:ext uri="{FF2B5EF4-FFF2-40B4-BE49-F238E27FC236}">
                  <a16:creationId xmlns:a16="http://schemas.microsoft.com/office/drawing/2014/main" id="{2AF56681-AE74-4567-8106-21FB19C28812}"/>
                </a:ext>
              </a:extLst>
            </p:cNvPr>
            <p:cNvSpPr txBox="1">
              <a:spLocks/>
            </p:cNvSpPr>
            <p:nvPr/>
          </p:nvSpPr>
          <p:spPr>
            <a:xfrm>
              <a:off x="4877957" y="1453331"/>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buNone/>
              </a:pPr>
              <a:r>
                <a:rPr lang="en-US" sz="8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As of FY23</a:t>
              </a:r>
            </a:p>
          </p:txBody>
        </p:sp>
      </p:grpSp>
      <p:grpSp>
        <p:nvGrpSpPr>
          <p:cNvPr id="216" name="Group 215">
            <a:extLst>
              <a:ext uri="{FF2B5EF4-FFF2-40B4-BE49-F238E27FC236}">
                <a16:creationId xmlns:a16="http://schemas.microsoft.com/office/drawing/2014/main" id="{364ED3A6-FF91-4D4D-AFD6-1AEDD7434C87}"/>
              </a:ext>
            </a:extLst>
          </p:cNvPr>
          <p:cNvGrpSpPr/>
          <p:nvPr/>
        </p:nvGrpSpPr>
        <p:grpSpPr>
          <a:xfrm>
            <a:off x="6021420" y="1764512"/>
            <a:ext cx="3075810" cy="986175"/>
            <a:chOff x="4702952" y="650480"/>
            <a:chExt cx="3075810" cy="986175"/>
          </a:xfrm>
        </p:grpSpPr>
        <p:sp>
          <p:nvSpPr>
            <p:cNvPr id="217" name="Text Placeholder 5">
              <a:extLst>
                <a:ext uri="{FF2B5EF4-FFF2-40B4-BE49-F238E27FC236}">
                  <a16:creationId xmlns:a16="http://schemas.microsoft.com/office/drawing/2014/main" id="{F812068A-7273-433D-AC35-4F3F942465C1}"/>
                </a:ext>
              </a:extLst>
            </p:cNvPr>
            <p:cNvSpPr txBox="1">
              <a:spLocks/>
            </p:cNvSpPr>
            <p:nvPr/>
          </p:nvSpPr>
          <p:spPr>
            <a:xfrm>
              <a:off x="4864296" y="650480"/>
              <a:ext cx="2838575" cy="79391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11,59,319</a:t>
              </a:r>
            </a:p>
          </p:txBody>
        </p:sp>
        <p:sp>
          <p:nvSpPr>
            <p:cNvPr id="218" name="Text Placeholder 5">
              <a:extLst>
                <a:ext uri="{FF2B5EF4-FFF2-40B4-BE49-F238E27FC236}">
                  <a16:creationId xmlns:a16="http://schemas.microsoft.com/office/drawing/2014/main" id="{DA88440F-08B2-481A-B21F-42037CC41111}"/>
                </a:ext>
              </a:extLst>
            </p:cNvPr>
            <p:cNvSpPr txBox="1">
              <a:spLocks/>
            </p:cNvSpPr>
            <p:nvPr/>
          </p:nvSpPr>
          <p:spPr>
            <a:xfrm>
              <a:off x="4702952" y="1267176"/>
              <a:ext cx="3075810" cy="28180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EVs sold</a:t>
              </a:r>
            </a:p>
          </p:txBody>
        </p:sp>
        <p:sp>
          <p:nvSpPr>
            <p:cNvPr id="219" name="Text Placeholder 5">
              <a:extLst>
                <a:ext uri="{FF2B5EF4-FFF2-40B4-BE49-F238E27FC236}">
                  <a16:creationId xmlns:a16="http://schemas.microsoft.com/office/drawing/2014/main" id="{CA1DE84C-1761-488B-8FD1-F09AA2929135}"/>
                </a:ext>
              </a:extLst>
            </p:cNvPr>
            <p:cNvSpPr txBox="1">
              <a:spLocks/>
            </p:cNvSpPr>
            <p:nvPr/>
          </p:nvSpPr>
          <p:spPr>
            <a:xfrm>
              <a:off x="4914827" y="1439440"/>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As of FY23</a:t>
              </a:r>
            </a:p>
          </p:txBody>
        </p:sp>
      </p:grpSp>
      <p:sp>
        <p:nvSpPr>
          <p:cNvPr id="220" name="TextBox 219">
            <a:extLst>
              <a:ext uri="{FF2B5EF4-FFF2-40B4-BE49-F238E27FC236}">
                <a16:creationId xmlns:a16="http://schemas.microsoft.com/office/drawing/2014/main" id="{046CA458-99D8-47CF-81C4-10D388D07EAA}"/>
              </a:ext>
            </a:extLst>
          </p:cNvPr>
          <p:cNvSpPr txBox="1"/>
          <p:nvPr/>
        </p:nvSpPr>
        <p:spPr>
          <a:xfrm>
            <a:off x="5113041" y="4533684"/>
            <a:ext cx="4025028" cy="246221"/>
          </a:xfrm>
          <a:prstGeom prst="rect">
            <a:avLst/>
          </a:prstGeom>
          <a:noFill/>
        </p:spPr>
        <p:txBody>
          <a:bodyPr wrap="square" rtlCol="0">
            <a:spAutoFit/>
          </a:bodyPr>
          <a:lstStyle/>
          <a:p>
            <a:pPr algn="r"/>
            <a:r>
              <a:rPr lang="en-IN" sz="1000" i="1"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For more updates visit </a:t>
            </a:r>
            <a:r>
              <a:rPr lang="en-US" sz="1000" i="1" kern="1200" dirty="0">
                <a:solidFill>
                  <a:srgbClr val="009CD8"/>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CEEW-CEF Electric Mobility Dashboard</a:t>
            </a:r>
            <a:r>
              <a:rPr lang="en-IN" sz="1000" i="1" kern="1200" dirty="0">
                <a:solidFill>
                  <a:srgbClr val="009CD8"/>
                </a:solidFill>
                <a:latin typeface="Open Sans" panose="020B0606030504020204" pitchFamily="34" charset="0"/>
                <a:ea typeface="Open Sans" panose="020B0606030504020204" pitchFamily="34" charset="0"/>
                <a:cs typeface="Open Sans" panose="020B0606030504020204" pitchFamily="34" charset="0"/>
              </a:rPr>
              <a:t> </a:t>
            </a:r>
            <a:endParaRPr lang="en-GB" sz="1000" i="1" kern="12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21" name="Group 220">
            <a:extLst>
              <a:ext uri="{FF2B5EF4-FFF2-40B4-BE49-F238E27FC236}">
                <a16:creationId xmlns:a16="http://schemas.microsoft.com/office/drawing/2014/main" id="{9AF555FF-B9F3-4990-B62C-086D3C68E3BE}"/>
              </a:ext>
            </a:extLst>
          </p:cNvPr>
          <p:cNvGrpSpPr/>
          <p:nvPr/>
        </p:nvGrpSpPr>
        <p:grpSpPr>
          <a:xfrm>
            <a:off x="6037175" y="3067941"/>
            <a:ext cx="3075810" cy="1133736"/>
            <a:chOff x="4697887" y="887855"/>
            <a:chExt cx="3075810" cy="1133736"/>
          </a:xfrm>
        </p:grpSpPr>
        <p:sp>
          <p:nvSpPr>
            <p:cNvPr id="222" name="Text Placeholder 5">
              <a:extLst>
                <a:ext uri="{FF2B5EF4-FFF2-40B4-BE49-F238E27FC236}">
                  <a16:creationId xmlns:a16="http://schemas.microsoft.com/office/drawing/2014/main" id="{4E08F94D-BCA0-49C7-8CF8-99903FF3499C}"/>
                </a:ext>
              </a:extLst>
            </p:cNvPr>
            <p:cNvSpPr txBox="1">
              <a:spLocks/>
            </p:cNvSpPr>
            <p:nvPr/>
          </p:nvSpPr>
          <p:spPr>
            <a:xfrm>
              <a:off x="5216451" y="887855"/>
              <a:ext cx="2032876" cy="79391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25</a:t>
              </a:r>
            </a:p>
          </p:txBody>
        </p:sp>
        <p:sp>
          <p:nvSpPr>
            <p:cNvPr id="223" name="Text Placeholder 5">
              <a:extLst>
                <a:ext uri="{FF2B5EF4-FFF2-40B4-BE49-F238E27FC236}">
                  <a16:creationId xmlns:a16="http://schemas.microsoft.com/office/drawing/2014/main" id="{8E3F7306-A43A-4284-B736-1DAC10FF4076}"/>
                </a:ext>
              </a:extLst>
            </p:cNvPr>
            <p:cNvSpPr txBox="1">
              <a:spLocks/>
            </p:cNvSpPr>
            <p:nvPr/>
          </p:nvSpPr>
          <p:spPr>
            <a:xfrm>
              <a:off x="4697887" y="1579043"/>
              <a:ext cx="3075810" cy="28180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 States and UTs notified EV policies</a:t>
              </a:r>
            </a:p>
          </p:txBody>
        </p:sp>
        <p:sp>
          <p:nvSpPr>
            <p:cNvPr id="224" name="Text Placeholder 5">
              <a:extLst>
                <a:ext uri="{FF2B5EF4-FFF2-40B4-BE49-F238E27FC236}">
                  <a16:creationId xmlns:a16="http://schemas.microsoft.com/office/drawing/2014/main" id="{930889DC-C669-4390-8296-DDD0C1C2AC45}"/>
                </a:ext>
              </a:extLst>
            </p:cNvPr>
            <p:cNvSpPr txBox="1">
              <a:spLocks/>
            </p:cNvSpPr>
            <p:nvPr/>
          </p:nvSpPr>
          <p:spPr>
            <a:xfrm>
              <a:off x="4826373" y="1761515"/>
              <a:ext cx="2647798" cy="26007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As of FY23</a:t>
              </a:r>
            </a:p>
          </p:txBody>
        </p:sp>
      </p:grpSp>
      <p:grpSp>
        <p:nvGrpSpPr>
          <p:cNvPr id="225" name="Group 224">
            <a:extLst>
              <a:ext uri="{FF2B5EF4-FFF2-40B4-BE49-F238E27FC236}">
                <a16:creationId xmlns:a16="http://schemas.microsoft.com/office/drawing/2014/main" id="{E2650268-7C73-4EBB-97DE-095F332B98F8}"/>
              </a:ext>
            </a:extLst>
          </p:cNvPr>
          <p:cNvGrpSpPr/>
          <p:nvPr/>
        </p:nvGrpSpPr>
        <p:grpSpPr>
          <a:xfrm>
            <a:off x="2996780" y="2446600"/>
            <a:ext cx="3075810" cy="898503"/>
            <a:chOff x="4702952" y="650480"/>
            <a:chExt cx="3075810" cy="898503"/>
          </a:xfrm>
        </p:grpSpPr>
        <p:sp>
          <p:nvSpPr>
            <p:cNvPr id="226" name="Text Placeholder 5">
              <a:extLst>
                <a:ext uri="{FF2B5EF4-FFF2-40B4-BE49-F238E27FC236}">
                  <a16:creationId xmlns:a16="http://schemas.microsoft.com/office/drawing/2014/main" id="{4DB80BA3-E0CD-42E2-8D59-5426C5BA59AE}"/>
                </a:ext>
              </a:extLst>
            </p:cNvPr>
            <p:cNvSpPr txBox="1">
              <a:spLocks/>
            </p:cNvSpPr>
            <p:nvPr/>
          </p:nvSpPr>
          <p:spPr>
            <a:xfrm>
              <a:off x="4864296" y="650480"/>
              <a:ext cx="2838575" cy="79391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4.53%</a:t>
              </a:r>
            </a:p>
          </p:txBody>
        </p:sp>
        <p:sp>
          <p:nvSpPr>
            <p:cNvPr id="227" name="Text Placeholder 5">
              <a:extLst>
                <a:ext uri="{FF2B5EF4-FFF2-40B4-BE49-F238E27FC236}">
                  <a16:creationId xmlns:a16="http://schemas.microsoft.com/office/drawing/2014/main" id="{5E589EF7-C329-4711-9034-C3F8F9156FCB}"/>
                </a:ext>
              </a:extLst>
            </p:cNvPr>
            <p:cNvSpPr txBox="1">
              <a:spLocks/>
            </p:cNvSpPr>
            <p:nvPr/>
          </p:nvSpPr>
          <p:spPr>
            <a:xfrm>
              <a:off x="4702952" y="1267176"/>
              <a:ext cx="3075810" cy="28180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2W sold were EV</a:t>
              </a:r>
            </a:p>
          </p:txBody>
        </p:sp>
      </p:grpSp>
      <p:grpSp>
        <p:nvGrpSpPr>
          <p:cNvPr id="228" name="Group 227">
            <a:extLst>
              <a:ext uri="{FF2B5EF4-FFF2-40B4-BE49-F238E27FC236}">
                <a16:creationId xmlns:a16="http://schemas.microsoft.com/office/drawing/2014/main" id="{F104082F-BCCC-4294-BD90-4C70E45BCFAB}"/>
              </a:ext>
            </a:extLst>
          </p:cNvPr>
          <p:cNvGrpSpPr/>
          <p:nvPr/>
        </p:nvGrpSpPr>
        <p:grpSpPr>
          <a:xfrm>
            <a:off x="2988727" y="3563834"/>
            <a:ext cx="3075810" cy="935014"/>
            <a:chOff x="4731795" y="683825"/>
            <a:chExt cx="3075810" cy="935014"/>
          </a:xfrm>
        </p:grpSpPr>
        <p:sp>
          <p:nvSpPr>
            <p:cNvPr id="229" name="Text Placeholder 5">
              <a:extLst>
                <a:ext uri="{FF2B5EF4-FFF2-40B4-BE49-F238E27FC236}">
                  <a16:creationId xmlns:a16="http://schemas.microsoft.com/office/drawing/2014/main" id="{51B77FA4-B550-48A1-8252-FDC3AC2A27CF}"/>
                </a:ext>
              </a:extLst>
            </p:cNvPr>
            <p:cNvSpPr txBox="1">
              <a:spLocks/>
            </p:cNvSpPr>
            <p:nvPr/>
          </p:nvSpPr>
          <p:spPr>
            <a:xfrm>
              <a:off x="4932411" y="683825"/>
              <a:ext cx="2838575" cy="79391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52.38%</a:t>
              </a:r>
            </a:p>
          </p:txBody>
        </p:sp>
        <p:sp>
          <p:nvSpPr>
            <p:cNvPr id="230" name="Text Placeholder 5">
              <a:extLst>
                <a:ext uri="{FF2B5EF4-FFF2-40B4-BE49-F238E27FC236}">
                  <a16:creationId xmlns:a16="http://schemas.microsoft.com/office/drawing/2014/main" id="{1C500AA6-E753-4D66-BFF2-5EF1C7BBE6E4}"/>
                </a:ext>
              </a:extLst>
            </p:cNvPr>
            <p:cNvSpPr txBox="1">
              <a:spLocks/>
            </p:cNvSpPr>
            <p:nvPr/>
          </p:nvSpPr>
          <p:spPr>
            <a:xfrm>
              <a:off x="4731795" y="1337032"/>
              <a:ext cx="3075810" cy="28180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3W sold were EV</a:t>
              </a:r>
            </a:p>
          </p:txBody>
        </p:sp>
      </p:grpSp>
      <p:pic>
        <p:nvPicPr>
          <p:cNvPr id="231" name="Picture 2">
            <a:extLst>
              <a:ext uri="{FF2B5EF4-FFF2-40B4-BE49-F238E27FC236}">
                <a16:creationId xmlns:a16="http://schemas.microsoft.com/office/drawing/2014/main" id="{A573AF4B-BC58-466C-8115-CD4196BE2897}"/>
              </a:ext>
            </a:extLst>
          </p:cNvPr>
          <p:cNvPicPr>
            <a:picLocks noChangeAspect="1" noChangeArrowheads="1"/>
          </p:cNvPicPr>
          <p:nvPr/>
        </p:nvPicPr>
        <p:blipFill>
          <a:blip r:embed="rId3"/>
          <a:srcRect/>
          <a:stretch/>
        </p:blipFill>
        <p:spPr bwMode="auto">
          <a:xfrm>
            <a:off x="66605" y="1963414"/>
            <a:ext cx="1191884" cy="794589"/>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4">
            <a:extLst>
              <a:ext uri="{FF2B5EF4-FFF2-40B4-BE49-F238E27FC236}">
                <a16:creationId xmlns:a16="http://schemas.microsoft.com/office/drawing/2014/main" id="{044C9C37-74E1-42F7-ABE0-4C7A05F275B4}"/>
              </a:ext>
            </a:extLst>
          </p:cNvPr>
          <p:cNvPicPr>
            <a:picLocks noChangeAspect="1" noChangeArrowheads="1"/>
          </p:cNvPicPr>
          <p:nvPr/>
        </p:nvPicPr>
        <p:blipFill>
          <a:blip r:embed="rId4"/>
          <a:srcRect/>
          <a:stretch/>
        </p:blipFill>
        <p:spPr bwMode="auto">
          <a:xfrm>
            <a:off x="224969" y="2886442"/>
            <a:ext cx="832389" cy="652333"/>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6">
            <a:extLst>
              <a:ext uri="{FF2B5EF4-FFF2-40B4-BE49-F238E27FC236}">
                <a16:creationId xmlns:a16="http://schemas.microsoft.com/office/drawing/2014/main" id="{1DB6CBF1-1055-44FF-BB32-790FF23BE9E8}"/>
              </a:ext>
            </a:extLst>
          </p:cNvPr>
          <p:cNvPicPr>
            <a:picLocks noChangeAspect="1" noChangeArrowheads="1"/>
          </p:cNvPicPr>
          <p:nvPr/>
        </p:nvPicPr>
        <p:blipFill>
          <a:blip r:embed="rId5"/>
          <a:srcRect/>
          <a:stretch/>
        </p:blipFill>
        <p:spPr bwMode="auto">
          <a:xfrm>
            <a:off x="215649" y="3605220"/>
            <a:ext cx="916245" cy="515904"/>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10">
            <a:extLst>
              <a:ext uri="{FF2B5EF4-FFF2-40B4-BE49-F238E27FC236}">
                <a16:creationId xmlns:a16="http://schemas.microsoft.com/office/drawing/2014/main" id="{7126EE0D-1202-4DA9-BBC0-BE172AC28104}"/>
              </a:ext>
            </a:extLst>
          </p:cNvPr>
          <p:cNvPicPr>
            <a:picLocks noChangeAspect="1" noChangeArrowheads="1"/>
          </p:cNvPicPr>
          <p:nvPr/>
        </p:nvPicPr>
        <p:blipFill>
          <a:blip r:embed="rId6"/>
          <a:srcRect/>
          <a:stretch/>
        </p:blipFill>
        <p:spPr bwMode="auto">
          <a:xfrm>
            <a:off x="294194" y="4327752"/>
            <a:ext cx="791001" cy="49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576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p>
            <a:pPr lvl="0"/>
            <a:r>
              <a:rPr lang="en-US" dirty="0"/>
              <a:t>CEEW-CEF Market Handbook</a:t>
            </a:r>
            <a:endParaRPr dirty="0"/>
          </a:p>
        </p:txBody>
      </p:sp>
      <p:sp>
        <p:nvSpPr>
          <p:cNvPr id="8" name="Text Placeholder 5">
            <a:extLst>
              <a:ext uri="{FF2B5EF4-FFF2-40B4-BE49-F238E27FC236}">
                <a16:creationId xmlns:a16="http://schemas.microsoft.com/office/drawing/2014/main" id="{B15D740D-693B-274C-A588-7E0F56B07CA7}"/>
              </a:ext>
            </a:extLst>
          </p:cNvPr>
          <p:cNvSpPr txBox="1">
            <a:spLocks/>
          </p:cNvSpPr>
          <p:nvPr/>
        </p:nvSpPr>
        <p:spPr>
          <a:xfrm>
            <a:off x="548641" y="1411435"/>
            <a:ext cx="8008134" cy="596119"/>
          </a:xfrm>
          <a:prstGeom prst="rect">
            <a:avLst/>
          </a:prstGeom>
          <a:solidFill>
            <a:srgbClr val="FFFFFF"/>
          </a:solidFill>
          <a:ln w="12700">
            <a:noFill/>
            <a:prstDash val="dash"/>
          </a:ln>
        </p:spPr>
        <p:txBody>
          <a:bodyPr wrap="square" lIns="91440" tIns="13716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600"/>
              </a:spcAft>
              <a:buNone/>
            </a:pP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India is undergoing an energy transition from fossil-based to clean energy. Evidence-based </a:t>
            </a:r>
            <a:b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b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decision-making can accelerate the process. </a:t>
            </a:r>
          </a:p>
        </p:txBody>
      </p:sp>
      <p:sp>
        <p:nvSpPr>
          <p:cNvPr id="9" name="Google Shape;100;p20"/>
          <p:cNvSpPr txBox="1"/>
          <p:nvPr/>
        </p:nvSpPr>
        <p:spPr>
          <a:xfrm>
            <a:off x="457200" y="2012072"/>
            <a:ext cx="3956672" cy="2277244"/>
          </a:xfrm>
          <a:prstGeom prst="rect">
            <a:avLst/>
          </a:prstGeom>
          <a:noFill/>
          <a:ln>
            <a:noFill/>
          </a:ln>
        </p:spPr>
        <p:txBody>
          <a:bodyPr spcFirstLastPara="1" wrap="square" lIns="91425" tIns="91425" rIns="91425" bIns="91425" numCol="1" anchor="t" anchorCtr="0">
            <a:noAutofit/>
          </a:bodyPr>
          <a:lstStyle/>
          <a:p>
            <a:pPr lvl="0">
              <a:lnSpc>
                <a:spcPct val="150000"/>
              </a:lnSpc>
              <a:spcBef>
                <a:spcPts val="600"/>
              </a:spcBef>
              <a:buClr>
                <a:schemeClr val="dk1"/>
              </a:buClr>
              <a:buSzPts val="1100"/>
            </a:pPr>
            <a:r>
              <a:rPr lang="en-IN" sz="1200" b="1" dirty="0">
                <a:solidFill>
                  <a:srgbClr val="FFFFFF"/>
                </a:solidFill>
                <a:latin typeface="Open Sans"/>
                <a:ea typeface="Open Sans"/>
                <a:cs typeface="Open Sans"/>
                <a:sym typeface="Open Sans"/>
              </a:rPr>
              <a:t>CEEW Centre For Energy Finance’s Market Handbook </a:t>
            </a:r>
            <a:r>
              <a:rPr lang="en-IN" sz="1000" dirty="0">
                <a:solidFill>
                  <a:srgbClr val="FFFFFF"/>
                </a:solidFill>
                <a:latin typeface="Open Sans"/>
                <a:ea typeface="Open Sans"/>
                <a:cs typeface="Open Sans"/>
                <a:sym typeface="Open Sans"/>
              </a:rPr>
              <a:t>aims to help key investors, executives and policymakers with evidence-based decision-making by:</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Identifying and analysing trends critical to India’s energy transition</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Presenting data-backed evidence based on the most relevant indicators</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Connecting the dots and presenting a short-term market outlook</a:t>
            </a:r>
          </a:p>
        </p:txBody>
      </p:sp>
      <p:sp>
        <p:nvSpPr>
          <p:cNvPr id="2" name="Rectangle 1"/>
          <p:cNvSpPr/>
          <p:nvPr/>
        </p:nvSpPr>
        <p:spPr>
          <a:xfrm>
            <a:off x="4413872" y="2131721"/>
            <a:ext cx="4272928" cy="2622256"/>
          </a:xfrm>
          <a:prstGeom prst="rect">
            <a:avLst/>
          </a:prstGeom>
        </p:spPr>
        <p:txBody>
          <a:bodyPr wrap="square">
            <a:spAutoFit/>
          </a:bodyPr>
          <a:lstStyle/>
          <a:p>
            <a:pPr lvl="0">
              <a:lnSpc>
                <a:spcPct val="150000"/>
              </a:lnSpc>
              <a:spcBef>
                <a:spcPts val="600"/>
              </a:spcBef>
              <a:buClr>
                <a:schemeClr val="dk1"/>
              </a:buClr>
              <a:buSzPts val="1100"/>
            </a:pPr>
            <a:r>
              <a:rPr lang="en-IN" sz="1200" b="1" dirty="0">
                <a:solidFill>
                  <a:srgbClr val="FFFFFF"/>
                </a:solidFill>
                <a:latin typeface="Open Sans"/>
                <a:ea typeface="Open Sans"/>
                <a:cs typeface="Open Sans"/>
                <a:sym typeface="Open Sans"/>
              </a:rPr>
              <a:t>The handbook attempts to comment and answer on some critical questions such as:</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is India’s generation capacity and energy mix?</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are the key trends in renewable energy (RE) tariffs?</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is the current situation of the discom payment delay situation?</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How have the power market reforms progressed?</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are key trends in the electric vehicles (EV) and energy storage markets?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439" y="169136"/>
            <a:ext cx="735044" cy="1246022"/>
          </a:xfrm>
          <a:prstGeom prst="rect">
            <a:avLst/>
          </a:prstGeom>
        </p:spPr>
      </p:pic>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4" name="Oval 2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Tree>
    <p:extLst>
      <p:ext uri="{BB962C8B-B14F-4D97-AF65-F5344CB8AC3E}">
        <p14:creationId xmlns:p14="http://schemas.microsoft.com/office/powerpoint/2010/main" val="1468364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289413"/>
            <a:ext cx="8229600" cy="273461"/>
          </a:xfrm>
          <a:prstGeom prst="rect">
            <a:avLst/>
          </a:prstGeom>
        </p:spPr>
        <p:txBody>
          <a:bodyPr spcFirstLastPara="1" wrap="square" lIns="91425" tIns="91425" rIns="91425" bIns="91425" anchor="b" anchorCtr="0">
            <a:noAutofit/>
          </a:bodyPr>
          <a:lstStyle/>
          <a:p>
            <a:pPr lvl="0"/>
            <a:r>
              <a:rPr lang="en-IN" sz="1200" dirty="0">
                <a:solidFill>
                  <a:srgbClr val="575756"/>
                </a:solidFill>
              </a:rPr>
              <a:t>About us: </a:t>
            </a:r>
            <a:r>
              <a:rPr lang="en-IN" sz="1200" dirty="0"/>
              <a:t>CEEW is among Asia’s leading policy research institutions</a:t>
            </a:r>
            <a:endParaRPr sz="1200" dirty="0"/>
          </a:p>
        </p:txBody>
      </p:sp>
      <p:sp>
        <p:nvSpPr>
          <p:cNvPr id="43" name="Rectangle 42"/>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p>
        </p:txBody>
      </p:sp>
      <p:grpSp>
        <p:nvGrpSpPr>
          <p:cNvPr id="30" name="Group 29"/>
          <p:cNvGrpSpPr/>
          <p:nvPr/>
        </p:nvGrpSpPr>
        <p:grpSpPr>
          <a:xfrm>
            <a:off x="8284057" y="4779402"/>
            <a:ext cx="715926" cy="418214"/>
            <a:chOff x="8284057" y="4779402"/>
            <a:chExt cx="715926" cy="418214"/>
          </a:xfrm>
        </p:grpSpPr>
        <p:sp>
          <p:nvSpPr>
            <p:cNvPr id="31" name="Rounded Rectangle 30"/>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2" name="Group 31"/>
            <p:cNvGrpSpPr/>
            <p:nvPr/>
          </p:nvGrpSpPr>
          <p:grpSpPr>
            <a:xfrm>
              <a:off x="8284057" y="4879531"/>
              <a:ext cx="715926" cy="263969"/>
              <a:chOff x="1376812" y="1471708"/>
              <a:chExt cx="715926" cy="263969"/>
            </a:xfrm>
          </p:grpSpPr>
          <p:sp>
            <p:nvSpPr>
              <p:cNvPr id="34" name="TextBox 33"/>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6" name="Group 35"/>
              <p:cNvGrpSpPr/>
              <p:nvPr/>
            </p:nvGrpSpPr>
            <p:grpSpPr>
              <a:xfrm>
                <a:off x="1504037" y="1471708"/>
                <a:ext cx="436340" cy="63914"/>
                <a:chOff x="973747" y="978085"/>
                <a:chExt cx="436340" cy="63914"/>
              </a:xfrm>
            </p:grpSpPr>
            <p:sp>
              <p:nvSpPr>
                <p:cNvPr id="52" name="Oval 5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0" name="Oval 59"/>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1" name="Oval 60"/>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82" y="202910"/>
            <a:ext cx="8420436" cy="4737680"/>
          </a:xfrm>
          <a:prstGeom prst="rect">
            <a:avLst/>
          </a:prstGeom>
        </p:spPr>
      </p:pic>
    </p:spTree>
    <p:extLst>
      <p:ext uri="{BB962C8B-B14F-4D97-AF65-F5344CB8AC3E}">
        <p14:creationId xmlns:p14="http://schemas.microsoft.com/office/powerpoint/2010/main" val="1498407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A9FD9"/>
        </a:solidFill>
        <a:effectLst/>
      </p:bgPr>
    </p:bg>
    <p:spTree>
      <p:nvGrpSpPr>
        <p:cNvPr id="1" name="Shape 276"/>
        <p:cNvGrpSpPr/>
        <p:nvPr/>
      </p:nvGrpSpPr>
      <p:grpSpPr>
        <a:xfrm>
          <a:off x="0" y="0"/>
          <a:ext cx="0" cy="0"/>
          <a:chOff x="0" y="0"/>
          <a:chExt cx="0" cy="0"/>
        </a:xfrm>
      </p:grpSpPr>
      <p:sp>
        <p:nvSpPr>
          <p:cNvPr id="277" name="Google Shape;277;p36"/>
          <p:cNvSpPr txBox="1">
            <a:spLocks noGrp="1"/>
          </p:cNvSpPr>
          <p:nvPr>
            <p:ph type="title"/>
          </p:nvPr>
        </p:nvSpPr>
        <p:spPr>
          <a:xfrm>
            <a:off x="457200" y="267117"/>
            <a:ext cx="8229600" cy="291013"/>
          </a:xfrm>
          <a:prstGeom prst="rect">
            <a:avLst/>
          </a:prstGeom>
        </p:spPr>
        <p:txBody>
          <a:bodyPr spcFirstLastPara="1" wrap="square" lIns="91425" tIns="91425" rIns="91425" bIns="91425" anchor="b" anchorCtr="0">
            <a:noAutofit/>
          </a:bodyPr>
          <a:lstStyle/>
          <a:p>
            <a:pPr lvl="0"/>
            <a:r>
              <a:rPr lang="en-IN" sz="1200" dirty="0"/>
              <a:t>CEEW Centre for Energy Finance</a:t>
            </a:r>
            <a:endParaRPr sz="1200" dirty="0"/>
          </a:p>
        </p:txBody>
      </p:sp>
      <p:sp>
        <p:nvSpPr>
          <p:cNvPr id="278" name="Google Shape;278;p36"/>
          <p:cNvSpPr/>
          <p:nvPr/>
        </p:nvSpPr>
        <p:spPr>
          <a:xfrm>
            <a:off x="2811401" y="1654060"/>
            <a:ext cx="3547134" cy="2451222"/>
          </a:xfrm>
          <a:prstGeom prst="chevron">
            <a:avLst>
              <a:gd name="adj" fmla="val 29853"/>
            </a:avLst>
          </a:prstGeom>
          <a:solidFill>
            <a:schemeClr val="bg2">
              <a:lumMod val="75000"/>
            </a:schemeClr>
          </a:solidFill>
          <a:ln w="19050" cap="flat" cmpd="sng">
            <a:noFill/>
            <a:prstDash val="dash"/>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279" name="Google Shape;279;p36"/>
          <p:cNvSpPr/>
          <p:nvPr/>
        </p:nvSpPr>
        <p:spPr>
          <a:xfrm>
            <a:off x="5697854" y="1654060"/>
            <a:ext cx="3446146" cy="2451222"/>
          </a:xfrm>
          <a:prstGeom prst="chevron">
            <a:avLst>
              <a:gd name="adj" fmla="val 29853"/>
            </a:avLst>
          </a:prstGeom>
          <a:solidFill>
            <a:schemeClr val="bg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280" name="Google Shape;280;p36"/>
          <p:cNvSpPr/>
          <p:nvPr/>
        </p:nvSpPr>
        <p:spPr>
          <a:xfrm>
            <a:off x="0" y="1654060"/>
            <a:ext cx="3451653" cy="2451222"/>
          </a:xfrm>
          <a:prstGeom prst="chevron">
            <a:avLst>
              <a:gd name="adj" fmla="val 29853"/>
            </a:avLst>
          </a:prstGeom>
          <a:solidFill>
            <a:schemeClr val="bg2">
              <a:lumMod val="75000"/>
            </a:schemeClr>
          </a:solidFill>
          <a:ln w="25400" cap="flat" cmpd="sng">
            <a:noFill/>
            <a:prstDash val="dot"/>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30" name="Rectangle 29"/>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TextBox 30"/>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21</a:t>
            </a:r>
          </a:p>
        </p:txBody>
      </p:sp>
      <p:sp>
        <p:nvSpPr>
          <p:cNvPr id="3" name="TextBox 2"/>
          <p:cNvSpPr txBox="1"/>
          <p:nvPr/>
        </p:nvSpPr>
        <p:spPr>
          <a:xfrm>
            <a:off x="970241" y="2017264"/>
            <a:ext cx="1696177" cy="2215991"/>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Build evidence</a:t>
            </a:r>
            <a:br>
              <a:rPr lang="en-IN" b="1" dirty="0">
                <a:solidFill>
                  <a:srgbClr val="FFFFFF"/>
                </a:solidFill>
                <a:latin typeface="Open Sans"/>
                <a:ea typeface="Open Sans"/>
                <a:cs typeface="Open Sans"/>
                <a:sym typeface="Open Sans"/>
              </a:rPr>
            </a:b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Consistent, reliable, and up to date monitoring &amp; analysis of clean energy markets – investment, payment schedules, market trends, etc.</a:t>
            </a:r>
          </a:p>
          <a:p>
            <a:endParaRPr lang="en-IN" dirty="0"/>
          </a:p>
        </p:txBody>
      </p:sp>
      <p:sp>
        <p:nvSpPr>
          <p:cNvPr id="32" name="TextBox 31"/>
          <p:cNvSpPr txBox="1"/>
          <p:nvPr/>
        </p:nvSpPr>
        <p:spPr>
          <a:xfrm>
            <a:off x="3859944" y="2017264"/>
            <a:ext cx="1776581" cy="1446550"/>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Create coherence</a:t>
            </a:r>
          </a:p>
          <a:p>
            <a:pPr lvl="0" algn="ct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Periodic convening of multi-stakeholder groups to deliberate on market activities in clean energy</a:t>
            </a:r>
          </a:p>
        </p:txBody>
      </p:sp>
      <p:sp>
        <p:nvSpPr>
          <p:cNvPr id="33" name="TextBox 32"/>
          <p:cNvSpPr txBox="1"/>
          <p:nvPr/>
        </p:nvSpPr>
        <p:spPr>
          <a:xfrm>
            <a:off x="6723570" y="2017263"/>
            <a:ext cx="1696177" cy="1631216"/>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Design solutions</a:t>
            </a:r>
          </a:p>
          <a:p>
            <a:pPr lvl="0" algn="ct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Design and feasibility pilots of fit-for-purpose business models &amp; financial solutions for clean energy solutions</a:t>
            </a:r>
          </a:p>
        </p:txBody>
      </p:sp>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4" name="Oval 2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Oval 34"/>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9" name="Google Shape;99;p20">
            <a:extLst>
              <a:ext uri="{FF2B5EF4-FFF2-40B4-BE49-F238E27FC236}">
                <a16:creationId xmlns:a16="http://schemas.microsoft.com/office/drawing/2014/main" id="{510A3235-C089-4EE1-8D54-4384F91FE48D}"/>
              </a:ext>
            </a:extLst>
          </p:cNvPr>
          <p:cNvSpPr txBox="1">
            <a:spLocks noGrp="1"/>
          </p:cNvSpPr>
          <p:nvPr>
            <p:ph type="title"/>
          </p:nvPr>
        </p:nvSpPr>
        <p:spPr>
          <a:xfrm>
            <a:off x="457200" y="286542"/>
            <a:ext cx="8229600" cy="267660"/>
          </a:xfrm>
          <a:prstGeom prst="rect">
            <a:avLst/>
          </a:prstGeom>
        </p:spPr>
        <p:txBody>
          <a:bodyPr spcFirstLastPara="1" wrap="square" lIns="91425" tIns="91425" rIns="91425" bIns="91425" anchor="b" anchorCtr="0">
            <a:noAutofit/>
          </a:bodyPr>
          <a:lstStyle/>
          <a:p>
            <a:pPr lvl="0"/>
            <a:r>
              <a:rPr lang="en-IN" sz="1200" dirty="0"/>
              <a:t>Our recent publications, dashboards and tools</a:t>
            </a:r>
            <a:endParaRPr sz="1200" dirty="0"/>
          </a:p>
        </p:txBody>
      </p:sp>
      <p:sp>
        <p:nvSpPr>
          <p:cNvPr id="30" name="TextBox 29">
            <a:extLst>
              <a:ext uri="{FF2B5EF4-FFF2-40B4-BE49-F238E27FC236}">
                <a16:creationId xmlns:a16="http://schemas.microsoft.com/office/drawing/2014/main" id="{C2C1C250-4638-4DE6-A794-6316317CE9A9}"/>
              </a:ext>
            </a:extLst>
          </p:cNvPr>
          <p:cNvSpPr txBox="1"/>
          <p:nvPr/>
        </p:nvSpPr>
        <p:spPr>
          <a:xfrm>
            <a:off x="449732" y="4404829"/>
            <a:ext cx="2276006"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India Renewables Dashboard</a:t>
            </a:r>
          </a:p>
        </p:txBody>
      </p:sp>
      <p:sp>
        <p:nvSpPr>
          <p:cNvPr id="31" name="TextBox 30">
            <a:extLst>
              <a:ext uri="{FF2B5EF4-FFF2-40B4-BE49-F238E27FC236}">
                <a16:creationId xmlns:a16="http://schemas.microsoft.com/office/drawing/2014/main" id="{342A3429-1B7A-4240-A4EA-C2F8AF33B6F5}"/>
              </a:ext>
            </a:extLst>
          </p:cNvPr>
          <p:cNvSpPr txBox="1"/>
          <p:nvPr/>
        </p:nvSpPr>
        <p:spPr>
          <a:xfrm>
            <a:off x="3221129" y="4404829"/>
            <a:ext cx="2347457"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Open Access Tool</a:t>
            </a:r>
          </a:p>
        </p:txBody>
      </p:sp>
      <p:sp>
        <p:nvSpPr>
          <p:cNvPr id="32" name="TextBox 31">
            <a:extLst>
              <a:ext uri="{FF2B5EF4-FFF2-40B4-BE49-F238E27FC236}">
                <a16:creationId xmlns:a16="http://schemas.microsoft.com/office/drawing/2014/main" id="{89AA6BEC-218C-4416-B471-D096EFC8C30C}"/>
              </a:ext>
            </a:extLst>
          </p:cNvPr>
          <p:cNvSpPr txBox="1"/>
          <p:nvPr/>
        </p:nvSpPr>
        <p:spPr>
          <a:xfrm>
            <a:off x="6192613" y="4404829"/>
            <a:ext cx="1962777"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Electric Mobility Dashboard</a:t>
            </a:r>
          </a:p>
        </p:txBody>
      </p:sp>
      <p:pic>
        <p:nvPicPr>
          <p:cNvPr id="33" name="Picture 32" descr="A screenshot of a cell phone&#10;&#10;Description automatically generated">
            <a:hlinkClick r:id="rId3"/>
            <a:extLst>
              <a:ext uri="{FF2B5EF4-FFF2-40B4-BE49-F238E27FC236}">
                <a16:creationId xmlns:a16="http://schemas.microsoft.com/office/drawing/2014/main" id="{27E39A73-4282-4A22-BA45-E4A36EF01450}"/>
              </a:ext>
            </a:extLst>
          </p:cNvPr>
          <p:cNvPicPr>
            <a:picLocks noChangeAspect="1"/>
          </p:cNvPicPr>
          <p:nvPr/>
        </p:nvPicPr>
        <p:blipFill rotWithShape="1">
          <a:blip r:embed="rId4"/>
          <a:srcRect t="13312"/>
          <a:stretch/>
        </p:blipFill>
        <p:spPr>
          <a:xfrm>
            <a:off x="3325423" y="3243222"/>
            <a:ext cx="2163209" cy="1140288"/>
          </a:xfrm>
          <a:prstGeom prst="rect">
            <a:avLst/>
          </a:prstGeom>
          <a:ln>
            <a:noFill/>
          </a:ln>
          <a:effectLst>
            <a:outerShdw blurRad="190500" algn="tl" rotWithShape="0">
              <a:srgbClr val="000000">
                <a:alpha val="70000"/>
              </a:srgbClr>
            </a:outerShdw>
          </a:effectLst>
        </p:spPr>
      </p:pic>
      <p:sp>
        <p:nvSpPr>
          <p:cNvPr id="37" name="Rectangle 36">
            <a:extLst>
              <a:ext uri="{FF2B5EF4-FFF2-40B4-BE49-F238E27FC236}">
                <a16:creationId xmlns:a16="http://schemas.microsoft.com/office/drawing/2014/main" id="{EBEB88B1-4CF4-472C-B240-650657ECF3A5}"/>
              </a:ext>
            </a:extLst>
          </p:cNvPr>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TextBox 38">
            <a:extLst>
              <a:ext uri="{FF2B5EF4-FFF2-40B4-BE49-F238E27FC236}">
                <a16:creationId xmlns:a16="http://schemas.microsoft.com/office/drawing/2014/main" id="{47BECFBD-CB1E-4362-B628-5806E866B51B}"/>
              </a:ext>
            </a:extLst>
          </p:cNvPr>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22</a:t>
            </a:r>
          </a:p>
        </p:txBody>
      </p:sp>
      <p:grpSp>
        <p:nvGrpSpPr>
          <p:cNvPr id="41" name="Group 40">
            <a:extLst>
              <a:ext uri="{FF2B5EF4-FFF2-40B4-BE49-F238E27FC236}">
                <a16:creationId xmlns:a16="http://schemas.microsoft.com/office/drawing/2014/main" id="{C4FE3458-5CCF-4CFA-8829-7077CDECFD96}"/>
              </a:ext>
            </a:extLst>
          </p:cNvPr>
          <p:cNvGrpSpPr/>
          <p:nvPr/>
        </p:nvGrpSpPr>
        <p:grpSpPr>
          <a:xfrm>
            <a:off x="8284057" y="4779402"/>
            <a:ext cx="715926" cy="418214"/>
            <a:chOff x="8284057" y="4779402"/>
            <a:chExt cx="715926" cy="418214"/>
          </a:xfrm>
        </p:grpSpPr>
        <p:sp>
          <p:nvSpPr>
            <p:cNvPr id="42" name="Rounded Rectangle 25">
              <a:extLst>
                <a:ext uri="{FF2B5EF4-FFF2-40B4-BE49-F238E27FC236}">
                  <a16:creationId xmlns:a16="http://schemas.microsoft.com/office/drawing/2014/main" id="{BBF825CB-82F2-42DE-891C-8CECFDE091DC}"/>
                </a:ext>
              </a:extLst>
            </p:cNvPr>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49" name="Group 48">
              <a:extLst>
                <a:ext uri="{FF2B5EF4-FFF2-40B4-BE49-F238E27FC236}">
                  <a16:creationId xmlns:a16="http://schemas.microsoft.com/office/drawing/2014/main" id="{4E2622DD-EF46-475F-B5E5-24843800F316}"/>
                </a:ext>
              </a:extLst>
            </p:cNvPr>
            <p:cNvGrpSpPr/>
            <p:nvPr/>
          </p:nvGrpSpPr>
          <p:grpSpPr>
            <a:xfrm>
              <a:off x="8284057" y="4879531"/>
              <a:ext cx="715926" cy="263969"/>
              <a:chOff x="1376812" y="1471708"/>
              <a:chExt cx="715926" cy="263969"/>
            </a:xfrm>
          </p:grpSpPr>
          <p:sp>
            <p:nvSpPr>
              <p:cNvPr id="50" name="TextBox 49">
                <a:extLst>
                  <a:ext uri="{FF2B5EF4-FFF2-40B4-BE49-F238E27FC236}">
                    <a16:creationId xmlns:a16="http://schemas.microsoft.com/office/drawing/2014/main" id="{664CB3B4-97CD-44AF-9A5C-5F7718F3604E}"/>
                  </a:ext>
                </a:extLst>
              </p:cNvPr>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51" name="Group 50">
                <a:extLst>
                  <a:ext uri="{FF2B5EF4-FFF2-40B4-BE49-F238E27FC236}">
                    <a16:creationId xmlns:a16="http://schemas.microsoft.com/office/drawing/2014/main" id="{CCC89119-EE8C-4137-B179-6F6AB55A8550}"/>
                  </a:ext>
                </a:extLst>
              </p:cNvPr>
              <p:cNvGrpSpPr/>
              <p:nvPr/>
            </p:nvGrpSpPr>
            <p:grpSpPr>
              <a:xfrm>
                <a:off x="1504037" y="1471708"/>
                <a:ext cx="436340" cy="63914"/>
                <a:chOff x="973747" y="978085"/>
                <a:chExt cx="436340" cy="63914"/>
              </a:xfrm>
            </p:grpSpPr>
            <p:sp>
              <p:nvSpPr>
                <p:cNvPr id="52" name="Oval 51">
                  <a:extLst>
                    <a:ext uri="{FF2B5EF4-FFF2-40B4-BE49-F238E27FC236}">
                      <a16:creationId xmlns:a16="http://schemas.microsoft.com/office/drawing/2014/main" id="{EE6768DE-2DED-4347-8F9F-4DAB1F80EFA9}"/>
                    </a:ext>
                  </a:extLst>
                </p:cNvPr>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3" name="Oval 52">
                  <a:extLst>
                    <a:ext uri="{FF2B5EF4-FFF2-40B4-BE49-F238E27FC236}">
                      <a16:creationId xmlns:a16="http://schemas.microsoft.com/office/drawing/2014/main" id="{A433A050-CDB5-4AC2-BFE7-AF139E487651}"/>
                    </a:ext>
                  </a:extLst>
                </p:cNvPr>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5" name="Oval 54">
                  <a:extLst>
                    <a:ext uri="{FF2B5EF4-FFF2-40B4-BE49-F238E27FC236}">
                      <a16:creationId xmlns:a16="http://schemas.microsoft.com/office/drawing/2014/main" id="{5F9564D7-94E9-4062-8557-579BCE22CD0D}"/>
                    </a:ext>
                  </a:extLst>
                </p:cNvPr>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56" name="TextBox 55">
            <a:extLst>
              <a:ext uri="{FF2B5EF4-FFF2-40B4-BE49-F238E27FC236}">
                <a16:creationId xmlns:a16="http://schemas.microsoft.com/office/drawing/2014/main" id="{5F322883-3943-449B-8C49-0DCF3E77E9A4}"/>
              </a:ext>
            </a:extLst>
          </p:cNvPr>
          <p:cNvSpPr txBox="1"/>
          <p:nvPr/>
        </p:nvSpPr>
        <p:spPr>
          <a:xfrm>
            <a:off x="4635696" y="2740501"/>
            <a:ext cx="1561801" cy="338554"/>
          </a:xfrm>
          <a:prstGeom prst="rect">
            <a:avLst/>
          </a:prstGeom>
          <a:noFill/>
        </p:spPr>
        <p:txBody>
          <a:bodyPr wrap="square" rtlCol="0">
            <a:spAutoFit/>
          </a:bodyPr>
          <a:lstStyle/>
          <a:p>
            <a:pPr lvl="0" algn="ctr"/>
            <a:r>
              <a:rPr lang="sv-SE"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Viet Nam Grid Integration Guarantee</a:t>
            </a:r>
            <a:endPar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1" name="Picture 70" descr="Graphical user interface, application&#10;&#10;Description automatically generated">
            <a:hlinkClick r:id="rId5"/>
            <a:extLst>
              <a:ext uri="{FF2B5EF4-FFF2-40B4-BE49-F238E27FC236}">
                <a16:creationId xmlns:a16="http://schemas.microsoft.com/office/drawing/2014/main" id="{A8A4C81F-B248-4098-9D68-AFDA943125CB}"/>
              </a:ext>
            </a:extLst>
          </p:cNvPr>
          <p:cNvPicPr>
            <a:picLocks noChangeAspect="1"/>
          </p:cNvPicPr>
          <p:nvPr/>
        </p:nvPicPr>
        <p:blipFill>
          <a:blip r:embed="rId6"/>
          <a:stretch>
            <a:fillRect/>
          </a:stretch>
        </p:blipFill>
        <p:spPr>
          <a:xfrm>
            <a:off x="449732" y="3243222"/>
            <a:ext cx="2309594" cy="1146086"/>
          </a:xfrm>
          <a:prstGeom prst="rect">
            <a:avLst/>
          </a:prstGeom>
          <a:effectLst>
            <a:outerShdw blurRad="63500" sx="102000" sy="102000" algn="ctr" rotWithShape="0">
              <a:prstClr val="black">
                <a:alpha val="40000"/>
              </a:prstClr>
            </a:outerShdw>
          </a:effectLst>
        </p:spPr>
      </p:pic>
      <p:sp>
        <p:nvSpPr>
          <p:cNvPr id="72" name="TextBox 71">
            <a:extLst>
              <a:ext uri="{FF2B5EF4-FFF2-40B4-BE49-F238E27FC236}">
                <a16:creationId xmlns:a16="http://schemas.microsoft.com/office/drawing/2014/main" id="{94F96683-F70D-4F89-8FA5-4D8745F70CC7}"/>
              </a:ext>
            </a:extLst>
          </p:cNvPr>
          <p:cNvSpPr txBox="1"/>
          <p:nvPr/>
        </p:nvSpPr>
        <p:spPr>
          <a:xfrm>
            <a:off x="6782558" y="2733778"/>
            <a:ext cx="1575321" cy="33855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Making India A Leader in Solar Manufacturing</a:t>
            </a:r>
          </a:p>
        </p:txBody>
      </p:sp>
      <p:sp>
        <p:nvSpPr>
          <p:cNvPr id="73" name="TextBox 72">
            <a:extLst>
              <a:ext uri="{FF2B5EF4-FFF2-40B4-BE49-F238E27FC236}">
                <a16:creationId xmlns:a16="http://schemas.microsoft.com/office/drawing/2014/main" id="{40756162-D122-41DA-ACAD-A1250FA7D5E2}"/>
              </a:ext>
            </a:extLst>
          </p:cNvPr>
          <p:cNvSpPr txBox="1"/>
          <p:nvPr/>
        </p:nvSpPr>
        <p:spPr>
          <a:xfrm>
            <a:off x="2523044" y="2751160"/>
            <a:ext cx="1561801" cy="33855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Mobilizing Investment For Clean Energy In India</a:t>
            </a:r>
          </a:p>
        </p:txBody>
      </p:sp>
      <p:pic>
        <p:nvPicPr>
          <p:cNvPr id="74" name="Picture 73" descr="https://www.ceew.in/cef/system/master_classes/verticle_images/000/000/180/medium/CEEW_-_Making_India_a_Leader_in_Solar_Manufacturing_09May22_WEB-1_page-0001.jpg?1652370599">
            <a:hlinkClick r:id="rId7"/>
            <a:extLst>
              <a:ext uri="{FF2B5EF4-FFF2-40B4-BE49-F238E27FC236}">
                <a16:creationId xmlns:a16="http://schemas.microsoft.com/office/drawing/2014/main" id="{F6936308-7E6B-42E2-A964-2BA58552B7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9776" y="716884"/>
            <a:ext cx="1440575" cy="203601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https://www.ceew.in/cef/system/master_classes/verticle_images/000/000/187/medium/Image.png?1665132887">
            <a:hlinkClick r:id="rId9"/>
            <a:extLst>
              <a:ext uri="{FF2B5EF4-FFF2-40B4-BE49-F238E27FC236}">
                <a16:creationId xmlns:a16="http://schemas.microsoft.com/office/drawing/2014/main" id="{B1761A2C-6071-41DA-8726-9A7CEF6831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07149" y="724353"/>
            <a:ext cx="1436995" cy="202616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https://www.ceew.in/cef/system/master_classes/verticle_images/000/000/189/medium/Screenshot_2022-11-22_at_3.43.35_PM.png?1669112427">
            <a:hlinkClick r:id="rId11"/>
            <a:extLst>
              <a:ext uri="{FF2B5EF4-FFF2-40B4-BE49-F238E27FC236}">
                <a16:creationId xmlns:a16="http://schemas.microsoft.com/office/drawing/2014/main" id="{8ABF49CA-1E10-449A-8896-FCDD1AC5CC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9193" y="724353"/>
            <a:ext cx="1466350" cy="202616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hlinkClick r:id="rId13"/>
            <a:extLst>
              <a:ext uri="{FF2B5EF4-FFF2-40B4-BE49-F238E27FC236}">
                <a16:creationId xmlns:a16="http://schemas.microsoft.com/office/drawing/2014/main" id="{B9EAF1EC-57EE-481B-834C-F28B790F4191}"/>
              </a:ext>
            </a:extLst>
          </p:cNvPr>
          <p:cNvPicPr>
            <a:picLocks noChangeAspect="1"/>
          </p:cNvPicPr>
          <p:nvPr/>
        </p:nvPicPr>
        <p:blipFill>
          <a:blip r:embed="rId14"/>
          <a:stretch>
            <a:fillRect/>
          </a:stretch>
        </p:blipFill>
        <p:spPr>
          <a:xfrm>
            <a:off x="451861" y="707710"/>
            <a:ext cx="1426031" cy="2026068"/>
          </a:xfrm>
          <a:prstGeom prst="rect">
            <a:avLst/>
          </a:prstGeom>
        </p:spPr>
      </p:pic>
      <p:sp>
        <p:nvSpPr>
          <p:cNvPr id="78" name="TextBox 77">
            <a:extLst>
              <a:ext uri="{FF2B5EF4-FFF2-40B4-BE49-F238E27FC236}">
                <a16:creationId xmlns:a16="http://schemas.microsoft.com/office/drawing/2014/main" id="{F9ED335E-7348-47E5-BDAF-DC540264665C}"/>
              </a:ext>
            </a:extLst>
          </p:cNvPr>
          <p:cNvSpPr txBox="1"/>
          <p:nvPr/>
        </p:nvSpPr>
        <p:spPr>
          <a:xfrm>
            <a:off x="363717" y="2726280"/>
            <a:ext cx="1561801" cy="33855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Greening India’s Automotive Sector</a:t>
            </a:r>
          </a:p>
        </p:txBody>
      </p:sp>
      <p:pic>
        <p:nvPicPr>
          <p:cNvPr id="34" name="Picture 33">
            <a:hlinkClick r:id="rId15"/>
            <a:extLst>
              <a:ext uri="{FF2B5EF4-FFF2-40B4-BE49-F238E27FC236}">
                <a16:creationId xmlns:a16="http://schemas.microsoft.com/office/drawing/2014/main" id="{0DEC63AF-4D82-4B52-9EEB-4727DFACBE8F}"/>
              </a:ext>
            </a:extLst>
          </p:cNvPr>
          <p:cNvPicPr>
            <a:picLocks noChangeAspect="1"/>
          </p:cNvPicPr>
          <p:nvPr/>
        </p:nvPicPr>
        <p:blipFill>
          <a:blip r:embed="rId16"/>
          <a:stretch>
            <a:fillRect/>
          </a:stretch>
        </p:blipFill>
        <p:spPr>
          <a:xfrm>
            <a:off x="6054729" y="3243222"/>
            <a:ext cx="2303150" cy="11491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53632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128" name="Picture 127" descr="A screen shot of a computer&#10;&#10;Description automatically generated">
            <a:extLst>
              <a:ext uri="{FF2B5EF4-FFF2-40B4-BE49-F238E27FC236}">
                <a16:creationId xmlns:a16="http://schemas.microsoft.com/office/drawing/2014/main" id="{2DE987FD-7017-7147-B544-396A3FEBC3DA}"/>
              </a:ext>
            </a:extLst>
          </p:cNvPr>
          <p:cNvPicPr>
            <a:picLocks noChangeAspect="1"/>
          </p:cNvPicPr>
          <p:nvPr/>
        </p:nvPicPr>
        <p:blipFill rotWithShape="1">
          <a:blip r:embed="rId3"/>
          <a:srcRect r="23057"/>
          <a:stretch/>
        </p:blipFill>
        <p:spPr>
          <a:xfrm>
            <a:off x="4345067" y="-5111"/>
            <a:ext cx="4812893" cy="5148611"/>
          </a:xfrm>
          <a:prstGeom prst="rect">
            <a:avLst/>
          </a:prstGeom>
        </p:spPr>
      </p:pic>
      <p:sp>
        <p:nvSpPr>
          <p:cNvPr id="99" name="Google Shape;99;p20"/>
          <p:cNvSpPr txBox="1">
            <a:spLocks noGrp="1"/>
          </p:cNvSpPr>
          <p:nvPr>
            <p:ph type="title"/>
          </p:nvPr>
        </p:nvSpPr>
        <p:spPr>
          <a:xfrm>
            <a:off x="457200" y="284196"/>
            <a:ext cx="8229600" cy="371687"/>
          </a:xfrm>
          <a:prstGeom prst="rect">
            <a:avLst/>
          </a:prstGeom>
        </p:spPr>
        <p:txBody>
          <a:bodyPr spcFirstLastPara="1" wrap="square" lIns="91425" tIns="91425" rIns="91425" bIns="91425" anchor="b" anchorCtr="0">
            <a:noAutofit/>
          </a:bodyPr>
          <a:lstStyle/>
          <a:p>
            <a:pPr lvl="0"/>
            <a:r>
              <a:rPr lang="en-US" sz="1600" dirty="0">
                <a:solidFill>
                  <a:schemeClr val="bg1"/>
                </a:solidFill>
              </a:rPr>
              <a:t>Contents</a:t>
            </a:r>
          </a:p>
        </p:txBody>
      </p:sp>
      <p:grpSp>
        <p:nvGrpSpPr>
          <p:cNvPr id="59" name="Group 58">
            <a:extLst>
              <a:ext uri="{FF2B5EF4-FFF2-40B4-BE49-F238E27FC236}">
                <a16:creationId xmlns:a16="http://schemas.microsoft.com/office/drawing/2014/main" id="{BE2DD8C5-DBE7-D14E-8BFA-72E302BF93DF}"/>
              </a:ext>
            </a:extLst>
          </p:cNvPr>
          <p:cNvGrpSpPr/>
          <p:nvPr/>
        </p:nvGrpSpPr>
        <p:grpSpPr>
          <a:xfrm>
            <a:off x="457200" y="4317617"/>
            <a:ext cx="339400" cy="339400"/>
            <a:chOff x="417604" y="5584605"/>
            <a:chExt cx="457200" cy="457200"/>
          </a:xfrm>
        </p:grpSpPr>
        <p:grpSp>
          <p:nvGrpSpPr>
            <p:cNvPr id="60" name="Group 59">
              <a:extLst>
                <a:ext uri="{FF2B5EF4-FFF2-40B4-BE49-F238E27FC236}">
                  <a16:creationId xmlns:a16="http://schemas.microsoft.com/office/drawing/2014/main" id="{53481EF2-6717-EB4B-B501-29D0E43B7A22}"/>
                </a:ext>
              </a:extLst>
            </p:cNvPr>
            <p:cNvGrpSpPr/>
            <p:nvPr/>
          </p:nvGrpSpPr>
          <p:grpSpPr>
            <a:xfrm>
              <a:off x="417604" y="5584605"/>
              <a:ext cx="457200" cy="457200"/>
              <a:chOff x="429597" y="5110484"/>
              <a:chExt cx="457200" cy="457200"/>
            </a:xfrm>
          </p:grpSpPr>
          <p:sp>
            <p:nvSpPr>
              <p:cNvPr id="64" name="Teardrop 63">
                <a:extLst>
                  <a:ext uri="{FF2B5EF4-FFF2-40B4-BE49-F238E27FC236}">
                    <a16:creationId xmlns:a16="http://schemas.microsoft.com/office/drawing/2014/main" id="{DDA79EDB-8CB2-6E4B-BBCA-E530187C806C}"/>
                  </a:ext>
                </a:extLst>
              </p:cNvPr>
              <p:cNvSpPr/>
              <p:nvPr/>
            </p:nvSpPr>
            <p:spPr bwMode="ltGray">
              <a:xfrm rot="2700000">
                <a:off x="429597" y="511048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65" name="Oval 64">
                <a:extLst>
                  <a:ext uri="{FF2B5EF4-FFF2-40B4-BE49-F238E27FC236}">
                    <a16:creationId xmlns:a16="http://schemas.microsoft.com/office/drawing/2014/main" id="{7DB3EFC8-6911-1E4F-A37F-0FC359C752E0}"/>
                  </a:ext>
                </a:extLst>
              </p:cNvPr>
              <p:cNvSpPr/>
              <p:nvPr/>
            </p:nvSpPr>
            <p:spPr bwMode="ltGray">
              <a:xfrm>
                <a:off x="449324" y="5126493"/>
                <a:ext cx="411480" cy="41148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61" name="Freeform 4918">
              <a:extLst>
                <a:ext uri="{FF2B5EF4-FFF2-40B4-BE49-F238E27FC236}">
                  <a16:creationId xmlns:a16="http://schemas.microsoft.com/office/drawing/2014/main" id="{A73619E0-BAD6-B248-BDC7-03C0C50B0AF3}"/>
                </a:ext>
              </a:extLst>
            </p:cNvPr>
            <p:cNvSpPr>
              <a:spLocks noEditPoints="1"/>
            </p:cNvSpPr>
            <p:nvPr/>
          </p:nvSpPr>
          <p:spPr bwMode="auto">
            <a:xfrm>
              <a:off x="517307" y="5607885"/>
              <a:ext cx="240825" cy="380209"/>
            </a:xfrm>
            <a:custGeom>
              <a:avLst/>
              <a:gdLst>
                <a:gd name="T0" fmla="*/ 226 w 244"/>
                <a:gd name="T1" fmla="*/ 162 h 408"/>
                <a:gd name="T2" fmla="*/ 226 w 244"/>
                <a:gd name="T3" fmla="*/ 102 h 408"/>
                <a:gd name="T4" fmla="*/ 220 w 244"/>
                <a:gd name="T5" fmla="*/ 96 h 408"/>
                <a:gd name="T6" fmla="*/ 198 w 244"/>
                <a:gd name="T7" fmla="*/ 104 h 408"/>
                <a:gd name="T8" fmla="*/ 172 w 244"/>
                <a:gd name="T9" fmla="*/ 80 h 408"/>
                <a:gd name="T10" fmla="*/ 84 w 244"/>
                <a:gd name="T11" fmla="*/ 78 h 408"/>
                <a:gd name="T12" fmla="*/ 52 w 244"/>
                <a:gd name="T13" fmla="*/ 92 h 408"/>
                <a:gd name="T14" fmla="*/ 28 w 244"/>
                <a:gd name="T15" fmla="*/ 98 h 408"/>
                <a:gd name="T16" fmla="*/ 20 w 244"/>
                <a:gd name="T17" fmla="*/ 98 h 408"/>
                <a:gd name="T18" fmla="*/ 16 w 244"/>
                <a:gd name="T19" fmla="*/ 162 h 408"/>
                <a:gd name="T20" fmla="*/ 16 w 244"/>
                <a:gd name="T21" fmla="*/ 162 h 408"/>
                <a:gd name="T22" fmla="*/ 2 w 244"/>
                <a:gd name="T23" fmla="*/ 172 h 408"/>
                <a:gd name="T24" fmla="*/ 2 w 244"/>
                <a:gd name="T25" fmla="*/ 186 h 408"/>
                <a:gd name="T26" fmla="*/ 16 w 244"/>
                <a:gd name="T27" fmla="*/ 196 h 408"/>
                <a:gd name="T28" fmla="*/ 16 w 244"/>
                <a:gd name="T29" fmla="*/ 228 h 408"/>
                <a:gd name="T30" fmla="*/ 22 w 244"/>
                <a:gd name="T31" fmla="*/ 236 h 408"/>
                <a:gd name="T32" fmla="*/ 74 w 244"/>
                <a:gd name="T33" fmla="*/ 388 h 408"/>
                <a:gd name="T34" fmla="*/ 86 w 244"/>
                <a:gd name="T35" fmla="*/ 406 h 408"/>
                <a:gd name="T36" fmla="*/ 102 w 244"/>
                <a:gd name="T37" fmla="*/ 406 h 408"/>
                <a:gd name="T38" fmla="*/ 114 w 244"/>
                <a:gd name="T39" fmla="*/ 388 h 408"/>
                <a:gd name="T40" fmla="*/ 118 w 244"/>
                <a:gd name="T41" fmla="*/ 272 h 408"/>
                <a:gd name="T42" fmla="*/ 124 w 244"/>
                <a:gd name="T43" fmla="*/ 272 h 408"/>
                <a:gd name="T44" fmla="*/ 130 w 244"/>
                <a:gd name="T45" fmla="*/ 388 h 408"/>
                <a:gd name="T46" fmla="*/ 136 w 244"/>
                <a:gd name="T47" fmla="*/ 402 h 408"/>
                <a:gd name="T48" fmla="*/ 150 w 244"/>
                <a:gd name="T49" fmla="*/ 408 h 408"/>
                <a:gd name="T50" fmla="*/ 168 w 244"/>
                <a:gd name="T51" fmla="*/ 396 h 408"/>
                <a:gd name="T52" fmla="*/ 222 w 244"/>
                <a:gd name="T53" fmla="*/ 236 h 408"/>
                <a:gd name="T54" fmla="*/ 226 w 244"/>
                <a:gd name="T55" fmla="*/ 228 h 408"/>
                <a:gd name="T56" fmla="*/ 226 w 244"/>
                <a:gd name="T57" fmla="*/ 196 h 408"/>
                <a:gd name="T58" fmla="*/ 238 w 244"/>
                <a:gd name="T59" fmla="*/ 192 h 408"/>
                <a:gd name="T60" fmla="*/ 244 w 244"/>
                <a:gd name="T61" fmla="*/ 180 h 408"/>
                <a:gd name="T62" fmla="*/ 234 w 244"/>
                <a:gd name="T63" fmla="*/ 164 h 408"/>
                <a:gd name="T64" fmla="*/ 34 w 244"/>
                <a:gd name="T65" fmla="*/ 118 h 408"/>
                <a:gd name="T66" fmla="*/ 34 w 244"/>
                <a:gd name="T67" fmla="*/ 222 h 408"/>
                <a:gd name="T68" fmla="*/ 130 w 244"/>
                <a:gd name="T69" fmla="*/ 252 h 408"/>
                <a:gd name="T70" fmla="*/ 210 w 244"/>
                <a:gd name="T71" fmla="*/ 222 h 408"/>
                <a:gd name="T72" fmla="*/ 88 w 244"/>
                <a:gd name="T73" fmla="*/ 28 h 408"/>
                <a:gd name="T74" fmla="*/ 98 w 244"/>
                <a:gd name="T75" fmla="*/ 10 h 408"/>
                <a:gd name="T76" fmla="*/ 114 w 244"/>
                <a:gd name="T77" fmla="*/ 2 h 408"/>
                <a:gd name="T78" fmla="*/ 128 w 244"/>
                <a:gd name="T79" fmla="*/ 2 h 408"/>
                <a:gd name="T80" fmla="*/ 146 w 244"/>
                <a:gd name="T81" fmla="*/ 10 h 408"/>
                <a:gd name="T82" fmla="*/ 156 w 244"/>
                <a:gd name="T83" fmla="*/ 28 h 408"/>
                <a:gd name="T84" fmla="*/ 156 w 244"/>
                <a:gd name="T85" fmla="*/ 42 h 408"/>
                <a:gd name="T86" fmla="*/ 146 w 244"/>
                <a:gd name="T87" fmla="*/ 60 h 408"/>
                <a:gd name="T88" fmla="*/ 128 w 244"/>
                <a:gd name="T89" fmla="*/ 70 h 408"/>
                <a:gd name="T90" fmla="*/ 114 w 244"/>
                <a:gd name="T91" fmla="*/ 70 h 408"/>
                <a:gd name="T92" fmla="*/ 98 w 244"/>
                <a:gd name="T93" fmla="*/ 60 h 408"/>
                <a:gd name="T94" fmla="*/ 88 w 244"/>
                <a:gd name="T95" fmla="*/ 4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4" h="408">
                  <a:moveTo>
                    <a:pt x="226" y="162"/>
                  </a:moveTo>
                  <a:lnTo>
                    <a:pt x="226" y="162"/>
                  </a:lnTo>
                  <a:lnTo>
                    <a:pt x="226" y="162"/>
                  </a:lnTo>
                  <a:lnTo>
                    <a:pt x="226" y="106"/>
                  </a:lnTo>
                  <a:lnTo>
                    <a:pt x="226" y="106"/>
                  </a:lnTo>
                  <a:lnTo>
                    <a:pt x="226" y="102"/>
                  </a:lnTo>
                  <a:lnTo>
                    <a:pt x="222" y="98"/>
                  </a:lnTo>
                  <a:lnTo>
                    <a:pt x="222" y="98"/>
                  </a:lnTo>
                  <a:lnTo>
                    <a:pt x="220" y="96"/>
                  </a:lnTo>
                  <a:lnTo>
                    <a:pt x="214" y="98"/>
                  </a:lnTo>
                  <a:lnTo>
                    <a:pt x="198" y="104"/>
                  </a:lnTo>
                  <a:lnTo>
                    <a:pt x="198" y="104"/>
                  </a:lnTo>
                  <a:lnTo>
                    <a:pt x="192" y="94"/>
                  </a:lnTo>
                  <a:lnTo>
                    <a:pt x="182" y="86"/>
                  </a:lnTo>
                  <a:lnTo>
                    <a:pt x="172" y="80"/>
                  </a:lnTo>
                  <a:lnTo>
                    <a:pt x="158" y="78"/>
                  </a:lnTo>
                  <a:lnTo>
                    <a:pt x="84" y="78"/>
                  </a:lnTo>
                  <a:lnTo>
                    <a:pt x="84" y="78"/>
                  </a:lnTo>
                  <a:lnTo>
                    <a:pt x="72" y="80"/>
                  </a:lnTo>
                  <a:lnTo>
                    <a:pt x="60" y="84"/>
                  </a:lnTo>
                  <a:lnTo>
                    <a:pt x="52" y="92"/>
                  </a:lnTo>
                  <a:lnTo>
                    <a:pt x="44" y="104"/>
                  </a:lnTo>
                  <a:lnTo>
                    <a:pt x="28" y="98"/>
                  </a:lnTo>
                  <a:lnTo>
                    <a:pt x="28" y="98"/>
                  </a:lnTo>
                  <a:lnTo>
                    <a:pt x="24" y="96"/>
                  </a:lnTo>
                  <a:lnTo>
                    <a:pt x="20" y="98"/>
                  </a:lnTo>
                  <a:lnTo>
                    <a:pt x="20" y="98"/>
                  </a:lnTo>
                  <a:lnTo>
                    <a:pt x="18" y="102"/>
                  </a:lnTo>
                  <a:lnTo>
                    <a:pt x="16" y="106"/>
                  </a:lnTo>
                  <a:lnTo>
                    <a:pt x="16" y="162"/>
                  </a:lnTo>
                  <a:lnTo>
                    <a:pt x="16" y="162"/>
                  </a:lnTo>
                  <a:lnTo>
                    <a:pt x="16" y="162"/>
                  </a:lnTo>
                  <a:lnTo>
                    <a:pt x="16" y="162"/>
                  </a:lnTo>
                  <a:lnTo>
                    <a:pt x="10" y="164"/>
                  </a:lnTo>
                  <a:lnTo>
                    <a:pt x="4" y="168"/>
                  </a:lnTo>
                  <a:lnTo>
                    <a:pt x="2" y="172"/>
                  </a:lnTo>
                  <a:lnTo>
                    <a:pt x="0" y="180"/>
                  </a:lnTo>
                  <a:lnTo>
                    <a:pt x="0" y="180"/>
                  </a:lnTo>
                  <a:lnTo>
                    <a:pt x="2" y="186"/>
                  </a:lnTo>
                  <a:lnTo>
                    <a:pt x="4" y="192"/>
                  </a:lnTo>
                  <a:lnTo>
                    <a:pt x="10" y="194"/>
                  </a:lnTo>
                  <a:lnTo>
                    <a:pt x="16" y="196"/>
                  </a:lnTo>
                  <a:lnTo>
                    <a:pt x="16" y="196"/>
                  </a:lnTo>
                  <a:lnTo>
                    <a:pt x="16" y="196"/>
                  </a:lnTo>
                  <a:lnTo>
                    <a:pt x="16" y="228"/>
                  </a:lnTo>
                  <a:lnTo>
                    <a:pt x="16" y="228"/>
                  </a:lnTo>
                  <a:lnTo>
                    <a:pt x="18" y="234"/>
                  </a:lnTo>
                  <a:lnTo>
                    <a:pt x="22" y="236"/>
                  </a:lnTo>
                  <a:lnTo>
                    <a:pt x="74" y="256"/>
                  </a:lnTo>
                  <a:lnTo>
                    <a:pt x="74" y="388"/>
                  </a:lnTo>
                  <a:lnTo>
                    <a:pt x="74" y="388"/>
                  </a:lnTo>
                  <a:lnTo>
                    <a:pt x="76" y="396"/>
                  </a:lnTo>
                  <a:lnTo>
                    <a:pt x="80" y="402"/>
                  </a:lnTo>
                  <a:lnTo>
                    <a:pt x="86" y="406"/>
                  </a:lnTo>
                  <a:lnTo>
                    <a:pt x="94" y="408"/>
                  </a:lnTo>
                  <a:lnTo>
                    <a:pt x="94" y="408"/>
                  </a:lnTo>
                  <a:lnTo>
                    <a:pt x="102" y="406"/>
                  </a:lnTo>
                  <a:lnTo>
                    <a:pt x="108" y="402"/>
                  </a:lnTo>
                  <a:lnTo>
                    <a:pt x="112" y="396"/>
                  </a:lnTo>
                  <a:lnTo>
                    <a:pt x="114" y="388"/>
                  </a:lnTo>
                  <a:lnTo>
                    <a:pt x="114" y="270"/>
                  </a:lnTo>
                  <a:lnTo>
                    <a:pt x="118" y="272"/>
                  </a:lnTo>
                  <a:lnTo>
                    <a:pt x="118" y="272"/>
                  </a:lnTo>
                  <a:lnTo>
                    <a:pt x="122" y="274"/>
                  </a:lnTo>
                  <a:lnTo>
                    <a:pt x="122" y="274"/>
                  </a:lnTo>
                  <a:lnTo>
                    <a:pt x="124" y="272"/>
                  </a:lnTo>
                  <a:lnTo>
                    <a:pt x="124" y="272"/>
                  </a:lnTo>
                  <a:lnTo>
                    <a:pt x="130" y="270"/>
                  </a:lnTo>
                  <a:lnTo>
                    <a:pt x="130" y="388"/>
                  </a:lnTo>
                  <a:lnTo>
                    <a:pt x="130" y="388"/>
                  </a:lnTo>
                  <a:lnTo>
                    <a:pt x="132" y="396"/>
                  </a:lnTo>
                  <a:lnTo>
                    <a:pt x="136" y="402"/>
                  </a:lnTo>
                  <a:lnTo>
                    <a:pt x="142" y="406"/>
                  </a:lnTo>
                  <a:lnTo>
                    <a:pt x="150" y="408"/>
                  </a:lnTo>
                  <a:lnTo>
                    <a:pt x="150" y="408"/>
                  </a:lnTo>
                  <a:lnTo>
                    <a:pt x="158" y="406"/>
                  </a:lnTo>
                  <a:lnTo>
                    <a:pt x="164" y="402"/>
                  </a:lnTo>
                  <a:lnTo>
                    <a:pt x="168" y="396"/>
                  </a:lnTo>
                  <a:lnTo>
                    <a:pt x="170" y="388"/>
                  </a:lnTo>
                  <a:lnTo>
                    <a:pt x="170" y="256"/>
                  </a:lnTo>
                  <a:lnTo>
                    <a:pt x="222" y="236"/>
                  </a:lnTo>
                  <a:lnTo>
                    <a:pt x="222" y="236"/>
                  </a:lnTo>
                  <a:lnTo>
                    <a:pt x="226" y="234"/>
                  </a:lnTo>
                  <a:lnTo>
                    <a:pt x="226" y="228"/>
                  </a:lnTo>
                  <a:lnTo>
                    <a:pt x="226" y="196"/>
                  </a:lnTo>
                  <a:lnTo>
                    <a:pt x="226" y="196"/>
                  </a:lnTo>
                  <a:lnTo>
                    <a:pt x="226" y="196"/>
                  </a:lnTo>
                  <a:lnTo>
                    <a:pt x="226" y="196"/>
                  </a:lnTo>
                  <a:lnTo>
                    <a:pt x="234" y="194"/>
                  </a:lnTo>
                  <a:lnTo>
                    <a:pt x="238" y="192"/>
                  </a:lnTo>
                  <a:lnTo>
                    <a:pt x="242" y="186"/>
                  </a:lnTo>
                  <a:lnTo>
                    <a:pt x="244" y="180"/>
                  </a:lnTo>
                  <a:lnTo>
                    <a:pt x="244" y="180"/>
                  </a:lnTo>
                  <a:lnTo>
                    <a:pt x="242" y="172"/>
                  </a:lnTo>
                  <a:lnTo>
                    <a:pt x="238" y="168"/>
                  </a:lnTo>
                  <a:lnTo>
                    <a:pt x="234" y="164"/>
                  </a:lnTo>
                  <a:lnTo>
                    <a:pt x="226" y="162"/>
                  </a:lnTo>
                  <a:lnTo>
                    <a:pt x="226" y="162"/>
                  </a:lnTo>
                  <a:close/>
                  <a:moveTo>
                    <a:pt x="34" y="118"/>
                  </a:moveTo>
                  <a:lnTo>
                    <a:pt x="114" y="148"/>
                  </a:lnTo>
                  <a:lnTo>
                    <a:pt x="114" y="252"/>
                  </a:lnTo>
                  <a:lnTo>
                    <a:pt x="34" y="222"/>
                  </a:lnTo>
                  <a:lnTo>
                    <a:pt x="34" y="118"/>
                  </a:lnTo>
                  <a:close/>
                  <a:moveTo>
                    <a:pt x="210" y="222"/>
                  </a:moveTo>
                  <a:lnTo>
                    <a:pt x="130" y="252"/>
                  </a:lnTo>
                  <a:lnTo>
                    <a:pt x="130" y="148"/>
                  </a:lnTo>
                  <a:lnTo>
                    <a:pt x="210" y="118"/>
                  </a:lnTo>
                  <a:lnTo>
                    <a:pt x="210" y="222"/>
                  </a:lnTo>
                  <a:close/>
                  <a:moveTo>
                    <a:pt x="88" y="36"/>
                  </a:moveTo>
                  <a:lnTo>
                    <a:pt x="88" y="36"/>
                  </a:lnTo>
                  <a:lnTo>
                    <a:pt x="88" y="28"/>
                  </a:lnTo>
                  <a:lnTo>
                    <a:pt x="90" y="22"/>
                  </a:lnTo>
                  <a:lnTo>
                    <a:pt x="94" y="16"/>
                  </a:lnTo>
                  <a:lnTo>
                    <a:pt x="98" y="10"/>
                  </a:lnTo>
                  <a:lnTo>
                    <a:pt x="102" y="6"/>
                  </a:lnTo>
                  <a:lnTo>
                    <a:pt x="108" y="4"/>
                  </a:lnTo>
                  <a:lnTo>
                    <a:pt x="114" y="2"/>
                  </a:lnTo>
                  <a:lnTo>
                    <a:pt x="122" y="0"/>
                  </a:lnTo>
                  <a:lnTo>
                    <a:pt x="122" y="0"/>
                  </a:lnTo>
                  <a:lnTo>
                    <a:pt x="128" y="2"/>
                  </a:lnTo>
                  <a:lnTo>
                    <a:pt x="136" y="4"/>
                  </a:lnTo>
                  <a:lnTo>
                    <a:pt x="142" y="6"/>
                  </a:lnTo>
                  <a:lnTo>
                    <a:pt x="146" y="10"/>
                  </a:lnTo>
                  <a:lnTo>
                    <a:pt x="150" y="16"/>
                  </a:lnTo>
                  <a:lnTo>
                    <a:pt x="154" y="22"/>
                  </a:lnTo>
                  <a:lnTo>
                    <a:pt x="156" y="28"/>
                  </a:lnTo>
                  <a:lnTo>
                    <a:pt x="156" y="36"/>
                  </a:lnTo>
                  <a:lnTo>
                    <a:pt x="156" y="36"/>
                  </a:lnTo>
                  <a:lnTo>
                    <a:pt x="156" y="42"/>
                  </a:lnTo>
                  <a:lnTo>
                    <a:pt x="154" y="48"/>
                  </a:lnTo>
                  <a:lnTo>
                    <a:pt x="150" y="54"/>
                  </a:lnTo>
                  <a:lnTo>
                    <a:pt x="146" y="60"/>
                  </a:lnTo>
                  <a:lnTo>
                    <a:pt x="142" y="64"/>
                  </a:lnTo>
                  <a:lnTo>
                    <a:pt x="136" y="68"/>
                  </a:lnTo>
                  <a:lnTo>
                    <a:pt x="128" y="70"/>
                  </a:lnTo>
                  <a:lnTo>
                    <a:pt x="122" y="70"/>
                  </a:lnTo>
                  <a:lnTo>
                    <a:pt x="122" y="70"/>
                  </a:lnTo>
                  <a:lnTo>
                    <a:pt x="114" y="70"/>
                  </a:lnTo>
                  <a:lnTo>
                    <a:pt x="108" y="68"/>
                  </a:lnTo>
                  <a:lnTo>
                    <a:pt x="102" y="64"/>
                  </a:lnTo>
                  <a:lnTo>
                    <a:pt x="98" y="60"/>
                  </a:lnTo>
                  <a:lnTo>
                    <a:pt x="94" y="54"/>
                  </a:lnTo>
                  <a:lnTo>
                    <a:pt x="90" y="48"/>
                  </a:lnTo>
                  <a:lnTo>
                    <a:pt x="88" y="42"/>
                  </a:lnTo>
                  <a:lnTo>
                    <a:pt x="88" y="36"/>
                  </a:lnTo>
                  <a:lnTo>
                    <a:pt x="88" y="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66" name="Group 65">
            <a:extLst>
              <a:ext uri="{FF2B5EF4-FFF2-40B4-BE49-F238E27FC236}">
                <a16:creationId xmlns:a16="http://schemas.microsoft.com/office/drawing/2014/main" id="{A6B87F10-4B3E-A14B-8A6E-C806AED70E1A}"/>
              </a:ext>
            </a:extLst>
          </p:cNvPr>
          <p:cNvGrpSpPr/>
          <p:nvPr/>
        </p:nvGrpSpPr>
        <p:grpSpPr>
          <a:xfrm>
            <a:off x="466103" y="3965655"/>
            <a:ext cx="339400" cy="339400"/>
            <a:chOff x="429597" y="5110484"/>
            <a:chExt cx="457200" cy="457200"/>
          </a:xfrm>
        </p:grpSpPr>
        <p:grpSp>
          <p:nvGrpSpPr>
            <p:cNvPr id="69" name="Group 68">
              <a:extLst>
                <a:ext uri="{FF2B5EF4-FFF2-40B4-BE49-F238E27FC236}">
                  <a16:creationId xmlns:a16="http://schemas.microsoft.com/office/drawing/2014/main" id="{2CA07FA5-E5CF-8941-9180-A39A57F4DB14}"/>
                </a:ext>
              </a:extLst>
            </p:cNvPr>
            <p:cNvGrpSpPr/>
            <p:nvPr/>
          </p:nvGrpSpPr>
          <p:grpSpPr>
            <a:xfrm>
              <a:off x="429597" y="5110484"/>
              <a:ext cx="457200" cy="457200"/>
              <a:chOff x="429597" y="5110484"/>
              <a:chExt cx="457200" cy="457200"/>
            </a:xfrm>
          </p:grpSpPr>
          <p:sp>
            <p:nvSpPr>
              <p:cNvPr id="71" name="Teardrop 70">
                <a:extLst>
                  <a:ext uri="{FF2B5EF4-FFF2-40B4-BE49-F238E27FC236}">
                    <a16:creationId xmlns:a16="http://schemas.microsoft.com/office/drawing/2014/main" id="{F2E6D594-6088-8248-B6EF-7CB905297F69}"/>
                  </a:ext>
                </a:extLst>
              </p:cNvPr>
              <p:cNvSpPr/>
              <p:nvPr/>
            </p:nvSpPr>
            <p:spPr bwMode="ltGray">
              <a:xfrm rot="2700000">
                <a:off x="429597" y="511048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74" name="Oval 73">
                <a:extLst>
                  <a:ext uri="{FF2B5EF4-FFF2-40B4-BE49-F238E27FC236}">
                    <a16:creationId xmlns:a16="http://schemas.microsoft.com/office/drawing/2014/main" id="{C5007529-3153-FC4D-8A9E-BF2AB7F71AC2}"/>
                  </a:ext>
                </a:extLst>
              </p:cNvPr>
              <p:cNvSpPr/>
              <p:nvPr/>
            </p:nvSpPr>
            <p:spPr bwMode="ltGray">
              <a:xfrm>
                <a:off x="449324" y="5126493"/>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70" name="Freeform 4960">
              <a:extLst>
                <a:ext uri="{FF2B5EF4-FFF2-40B4-BE49-F238E27FC236}">
                  <a16:creationId xmlns:a16="http://schemas.microsoft.com/office/drawing/2014/main" id="{3A6D099C-0F32-4A44-B26C-1EA0BEDB8E19}"/>
                </a:ext>
              </a:extLst>
            </p:cNvPr>
            <p:cNvSpPr>
              <a:spLocks noEditPoints="1"/>
            </p:cNvSpPr>
            <p:nvPr/>
          </p:nvSpPr>
          <p:spPr bwMode="auto">
            <a:xfrm>
              <a:off x="500373" y="5246357"/>
              <a:ext cx="331504" cy="144657"/>
            </a:xfrm>
            <a:custGeom>
              <a:avLst/>
              <a:gdLst>
                <a:gd name="T0" fmla="*/ 242 w 350"/>
                <a:gd name="T1" fmla="*/ 32 h 184"/>
                <a:gd name="T2" fmla="*/ 236 w 350"/>
                <a:gd name="T3" fmla="*/ 42 h 184"/>
                <a:gd name="T4" fmla="*/ 78 w 350"/>
                <a:gd name="T5" fmla="*/ 42 h 184"/>
                <a:gd name="T6" fmla="*/ 68 w 350"/>
                <a:gd name="T7" fmla="*/ 36 h 184"/>
                <a:gd name="T8" fmla="*/ 68 w 350"/>
                <a:gd name="T9" fmla="*/ 10 h 184"/>
                <a:gd name="T10" fmla="*/ 74 w 350"/>
                <a:gd name="T11" fmla="*/ 0 h 184"/>
                <a:gd name="T12" fmla="*/ 232 w 350"/>
                <a:gd name="T13" fmla="*/ 0 h 184"/>
                <a:gd name="T14" fmla="*/ 242 w 350"/>
                <a:gd name="T15" fmla="*/ 6 h 184"/>
                <a:gd name="T16" fmla="*/ 34 w 350"/>
                <a:gd name="T17" fmla="*/ 0 h 184"/>
                <a:gd name="T18" fmla="*/ 6 w 350"/>
                <a:gd name="T19" fmla="*/ 0 h 184"/>
                <a:gd name="T20" fmla="*/ 0 w 350"/>
                <a:gd name="T21" fmla="*/ 10 h 184"/>
                <a:gd name="T22" fmla="*/ 0 w 350"/>
                <a:gd name="T23" fmla="*/ 36 h 184"/>
                <a:gd name="T24" fmla="*/ 10 w 350"/>
                <a:gd name="T25" fmla="*/ 42 h 184"/>
                <a:gd name="T26" fmla="*/ 38 w 350"/>
                <a:gd name="T27" fmla="*/ 42 h 184"/>
                <a:gd name="T28" fmla="*/ 44 w 350"/>
                <a:gd name="T29" fmla="*/ 32 h 184"/>
                <a:gd name="T30" fmla="*/ 42 w 350"/>
                <a:gd name="T31" fmla="*/ 6 h 184"/>
                <a:gd name="T32" fmla="*/ 34 w 350"/>
                <a:gd name="T33" fmla="*/ 0 h 184"/>
                <a:gd name="T34" fmla="*/ 174 w 350"/>
                <a:gd name="T35" fmla="*/ 114 h 184"/>
                <a:gd name="T36" fmla="*/ 78 w 350"/>
                <a:gd name="T37" fmla="*/ 70 h 184"/>
                <a:gd name="T38" fmla="*/ 70 w 350"/>
                <a:gd name="T39" fmla="*/ 72 h 184"/>
                <a:gd name="T40" fmla="*/ 68 w 350"/>
                <a:gd name="T41" fmla="*/ 104 h 184"/>
                <a:gd name="T42" fmla="*/ 70 w 350"/>
                <a:gd name="T43" fmla="*/ 110 h 184"/>
                <a:gd name="T44" fmla="*/ 78 w 350"/>
                <a:gd name="T45" fmla="*/ 114 h 184"/>
                <a:gd name="T46" fmla="*/ 10 w 350"/>
                <a:gd name="T47" fmla="*/ 140 h 184"/>
                <a:gd name="T48" fmla="*/ 0 w 350"/>
                <a:gd name="T49" fmla="*/ 146 h 184"/>
                <a:gd name="T50" fmla="*/ 0 w 350"/>
                <a:gd name="T51" fmla="*/ 174 h 184"/>
                <a:gd name="T52" fmla="*/ 6 w 350"/>
                <a:gd name="T53" fmla="*/ 184 h 184"/>
                <a:gd name="T54" fmla="*/ 34 w 350"/>
                <a:gd name="T55" fmla="*/ 184 h 184"/>
                <a:gd name="T56" fmla="*/ 42 w 350"/>
                <a:gd name="T57" fmla="*/ 178 h 184"/>
                <a:gd name="T58" fmla="*/ 44 w 350"/>
                <a:gd name="T59" fmla="*/ 150 h 184"/>
                <a:gd name="T60" fmla="*/ 38 w 350"/>
                <a:gd name="T61" fmla="*/ 142 h 184"/>
                <a:gd name="T62" fmla="*/ 188 w 350"/>
                <a:gd name="T63" fmla="*/ 140 h 184"/>
                <a:gd name="T64" fmla="*/ 74 w 350"/>
                <a:gd name="T65" fmla="*/ 142 h 184"/>
                <a:gd name="T66" fmla="*/ 68 w 350"/>
                <a:gd name="T67" fmla="*/ 150 h 184"/>
                <a:gd name="T68" fmla="*/ 68 w 350"/>
                <a:gd name="T69" fmla="*/ 178 h 184"/>
                <a:gd name="T70" fmla="*/ 78 w 350"/>
                <a:gd name="T71" fmla="*/ 184 h 184"/>
                <a:gd name="T72" fmla="*/ 34 w 350"/>
                <a:gd name="T73" fmla="*/ 70 h 184"/>
                <a:gd name="T74" fmla="*/ 6 w 350"/>
                <a:gd name="T75" fmla="*/ 70 h 184"/>
                <a:gd name="T76" fmla="*/ 0 w 350"/>
                <a:gd name="T77" fmla="*/ 80 h 184"/>
                <a:gd name="T78" fmla="*/ 0 w 350"/>
                <a:gd name="T79" fmla="*/ 108 h 184"/>
                <a:gd name="T80" fmla="*/ 10 w 350"/>
                <a:gd name="T81" fmla="*/ 114 h 184"/>
                <a:gd name="T82" fmla="*/ 38 w 350"/>
                <a:gd name="T83" fmla="*/ 112 h 184"/>
                <a:gd name="T84" fmla="*/ 44 w 350"/>
                <a:gd name="T85" fmla="*/ 104 h 184"/>
                <a:gd name="T86" fmla="*/ 42 w 350"/>
                <a:gd name="T87" fmla="*/ 76 h 184"/>
                <a:gd name="T88" fmla="*/ 34 w 350"/>
                <a:gd name="T89" fmla="*/ 70 h 184"/>
                <a:gd name="T90" fmla="*/ 312 w 350"/>
                <a:gd name="T91" fmla="*/ 0 h 184"/>
                <a:gd name="T92" fmla="*/ 184 w 350"/>
                <a:gd name="T93" fmla="*/ 6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0" h="184">
                  <a:moveTo>
                    <a:pt x="242" y="10"/>
                  </a:moveTo>
                  <a:lnTo>
                    <a:pt x="242" y="32"/>
                  </a:lnTo>
                  <a:lnTo>
                    <a:pt x="242" y="32"/>
                  </a:lnTo>
                  <a:lnTo>
                    <a:pt x="242" y="36"/>
                  </a:lnTo>
                  <a:lnTo>
                    <a:pt x="240" y="40"/>
                  </a:lnTo>
                  <a:lnTo>
                    <a:pt x="236" y="42"/>
                  </a:lnTo>
                  <a:lnTo>
                    <a:pt x="232" y="42"/>
                  </a:lnTo>
                  <a:lnTo>
                    <a:pt x="78" y="42"/>
                  </a:lnTo>
                  <a:lnTo>
                    <a:pt x="78" y="42"/>
                  </a:lnTo>
                  <a:lnTo>
                    <a:pt x="74" y="42"/>
                  </a:lnTo>
                  <a:lnTo>
                    <a:pt x="70" y="40"/>
                  </a:lnTo>
                  <a:lnTo>
                    <a:pt x="68" y="36"/>
                  </a:lnTo>
                  <a:lnTo>
                    <a:pt x="68" y="32"/>
                  </a:lnTo>
                  <a:lnTo>
                    <a:pt x="68" y="10"/>
                  </a:lnTo>
                  <a:lnTo>
                    <a:pt x="68" y="10"/>
                  </a:lnTo>
                  <a:lnTo>
                    <a:pt x="68" y="6"/>
                  </a:lnTo>
                  <a:lnTo>
                    <a:pt x="70" y="2"/>
                  </a:lnTo>
                  <a:lnTo>
                    <a:pt x="74" y="0"/>
                  </a:lnTo>
                  <a:lnTo>
                    <a:pt x="78" y="0"/>
                  </a:lnTo>
                  <a:lnTo>
                    <a:pt x="232" y="0"/>
                  </a:lnTo>
                  <a:lnTo>
                    <a:pt x="232" y="0"/>
                  </a:lnTo>
                  <a:lnTo>
                    <a:pt x="236" y="0"/>
                  </a:lnTo>
                  <a:lnTo>
                    <a:pt x="240" y="2"/>
                  </a:lnTo>
                  <a:lnTo>
                    <a:pt x="242" y="6"/>
                  </a:lnTo>
                  <a:lnTo>
                    <a:pt x="242" y="10"/>
                  </a:lnTo>
                  <a:lnTo>
                    <a:pt x="242" y="10"/>
                  </a:lnTo>
                  <a:close/>
                  <a:moveTo>
                    <a:pt x="34" y="0"/>
                  </a:moveTo>
                  <a:lnTo>
                    <a:pt x="10" y="0"/>
                  </a:lnTo>
                  <a:lnTo>
                    <a:pt x="10" y="0"/>
                  </a:lnTo>
                  <a:lnTo>
                    <a:pt x="6" y="0"/>
                  </a:lnTo>
                  <a:lnTo>
                    <a:pt x="2" y="2"/>
                  </a:lnTo>
                  <a:lnTo>
                    <a:pt x="0" y="6"/>
                  </a:lnTo>
                  <a:lnTo>
                    <a:pt x="0" y="10"/>
                  </a:lnTo>
                  <a:lnTo>
                    <a:pt x="0" y="32"/>
                  </a:lnTo>
                  <a:lnTo>
                    <a:pt x="0" y="32"/>
                  </a:lnTo>
                  <a:lnTo>
                    <a:pt x="0" y="36"/>
                  </a:lnTo>
                  <a:lnTo>
                    <a:pt x="2" y="40"/>
                  </a:lnTo>
                  <a:lnTo>
                    <a:pt x="6" y="42"/>
                  </a:lnTo>
                  <a:lnTo>
                    <a:pt x="10" y="42"/>
                  </a:lnTo>
                  <a:lnTo>
                    <a:pt x="34" y="42"/>
                  </a:lnTo>
                  <a:lnTo>
                    <a:pt x="34" y="42"/>
                  </a:lnTo>
                  <a:lnTo>
                    <a:pt x="38" y="42"/>
                  </a:lnTo>
                  <a:lnTo>
                    <a:pt x="40" y="40"/>
                  </a:lnTo>
                  <a:lnTo>
                    <a:pt x="42" y="36"/>
                  </a:lnTo>
                  <a:lnTo>
                    <a:pt x="44" y="32"/>
                  </a:lnTo>
                  <a:lnTo>
                    <a:pt x="44" y="10"/>
                  </a:lnTo>
                  <a:lnTo>
                    <a:pt x="44" y="10"/>
                  </a:lnTo>
                  <a:lnTo>
                    <a:pt x="42" y="6"/>
                  </a:lnTo>
                  <a:lnTo>
                    <a:pt x="40" y="2"/>
                  </a:lnTo>
                  <a:lnTo>
                    <a:pt x="38" y="0"/>
                  </a:lnTo>
                  <a:lnTo>
                    <a:pt x="34" y="0"/>
                  </a:lnTo>
                  <a:lnTo>
                    <a:pt x="34" y="0"/>
                  </a:lnTo>
                  <a:close/>
                  <a:moveTo>
                    <a:pt x="78" y="114"/>
                  </a:moveTo>
                  <a:lnTo>
                    <a:pt x="174" y="114"/>
                  </a:lnTo>
                  <a:lnTo>
                    <a:pt x="156" y="80"/>
                  </a:lnTo>
                  <a:lnTo>
                    <a:pt x="150" y="70"/>
                  </a:lnTo>
                  <a:lnTo>
                    <a:pt x="78" y="70"/>
                  </a:lnTo>
                  <a:lnTo>
                    <a:pt x="78" y="70"/>
                  </a:lnTo>
                  <a:lnTo>
                    <a:pt x="74" y="70"/>
                  </a:lnTo>
                  <a:lnTo>
                    <a:pt x="70" y="72"/>
                  </a:lnTo>
                  <a:lnTo>
                    <a:pt x="68" y="76"/>
                  </a:lnTo>
                  <a:lnTo>
                    <a:pt x="68" y="80"/>
                  </a:lnTo>
                  <a:lnTo>
                    <a:pt x="68" y="104"/>
                  </a:lnTo>
                  <a:lnTo>
                    <a:pt x="68" y="104"/>
                  </a:lnTo>
                  <a:lnTo>
                    <a:pt x="68" y="108"/>
                  </a:lnTo>
                  <a:lnTo>
                    <a:pt x="70" y="110"/>
                  </a:lnTo>
                  <a:lnTo>
                    <a:pt x="74" y="112"/>
                  </a:lnTo>
                  <a:lnTo>
                    <a:pt x="78" y="114"/>
                  </a:lnTo>
                  <a:lnTo>
                    <a:pt x="78" y="114"/>
                  </a:lnTo>
                  <a:close/>
                  <a:moveTo>
                    <a:pt x="34" y="140"/>
                  </a:moveTo>
                  <a:lnTo>
                    <a:pt x="10" y="140"/>
                  </a:lnTo>
                  <a:lnTo>
                    <a:pt x="10" y="140"/>
                  </a:lnTo>
                  <a:lnTo>
                    <a:pt x="6" y="142"/>
                  </a:lnTo>
                  <a:lnTo>
                    <a:pt x="2" y="144"/>
                  </a:lnTo>
                  <a:lnTo>
                    <a:pt x="0" y="146"/>
                  </a:lnTo>
                  <a:lnTo>
                    <a:pt x="0" y="150"/>
                  </a:lnTo>
                  <a:lnTo>
                    <a:pt x="0" y="174"/>
                  </a:lnTo>
                  <a:lnTo>
                    <a:pt x="0" y="174"/>
                  </a:lnTo>
                  <a:lnTo>
                    <a:pt x="0" y="178"/>
                  </a:lnTo>
                  <a:lnTo>
                    <a:pt x="2" y="182"/>
                  </a:lnTo>
                  <a:lnTo>
                    <a:pt x="6" y="184"/>
                  </a:lnTo>
                  <a:lnTo>
                    <a:pt x="10" y="184"/>
                  </a:lnTo>
                  <a:lnTo>
                    <a:pt x="34" y="184"/>
                  </a:lnTo>
                  <a:lnTo>
                    <a:pt x="34" y="184"/>
                  </a:lnTo>
                  <a:lnTo>
                    <a:pt x="38" y="184"/>
                  </a:lnTo>
                  <a:lnTo>
                    <a:pt x="40" y="182"/>
                  </a:lnTo>
                  <a:lnTo>
                    <a:pt x="42" y="178"/>
                  </a:lnTo>
                  <a:lnTo>
                    <a:pt x="44" y="174"/>
                  </a:lnTo>
                  <a:lnTo>
                    <a:pt x="44" y="150"/>
                  </a:lnTo>
                  <a:lnTo>
                    <a:pt x="44" y="150"/>
                  </a:lnTo>
                  <a:lnTo>
                    <a:pt x="42" y="146"/>
                  </a:lnTo>
                  <a:lnTo>
                    <a:pt x="40" y="144"/>
                  </a:lnTo>
                  <a:lnTo>
                    <a:pt x="38" y="142"/>
                  </a:lnTo>
                  <a:lnTo>
                    <a:pt x="34" y="140"/>
                  </a:lnTo>
                  <a:lnTo>
                    <a:pt x="34" y="140"/>
                  </a:lnTo>
                  <a:close/>
                  <a:moveTo>
                    <a:pt x="188" y="140"/>
                  </a:moveTo>
                  <a:lnTo>
                    <a:pt x="78" y="140"/>
                  </a:lnTo>
                  <a:lnTo>
                    <a:pt x="78" y="140"/>
                  </a:lnTo>
                  <a:lnTo>
                    <a:pt x="74" y="142"/>
                  </a:lnTo>
                  <a:lnTo>
                    <a:pt x="70" y="144"/>
                  </a:lnTo>
                  <a:lnTo>
                    <a:pt x="68" y="146"/>
                  </a:lnTo>
                  <a:lnTo>
                    <a:pt x="68" y="150"/>
                  </a:lnTo>
                  <a:lnTo>
                    <a:pt x="68" y="174"/>
                  </a:lnTo>
                  <a:lnTo>
                    <a:pt x="68" y="174"/>
                  </a:lnTo>
                  <a:lnTo>
                    <a:pt x="68" y="178"/>
                  </a:lnTo>
                  <a:lnTo>
                    <a:pt x="70" y="182"/>
                  </a:lnTo>
                  <a:lnTo>
                    <a:pt x="74" y="184"/>
                  </a:lnTo>
                  <a:lnTo>
                    <a:pt x="78" y="184"/>
                  </a:lnTo>
                  <a:lnTo>
                    <a:pt x="212" y="184"/>
                  </a:lnTo>
                  <a:lnTo>
                    <a:pt x="188" y="140"/>
                  </a:lnTo>
                  <a:close/>
                  <a:moveTo>
                    <a:pt x="34" y="70"/>
                  </a:moveTo>
                  <a:lnTo>
                    <a:pt x="10" y="70"/>
                  </a:lnTo>
                  <a:lnTo>
                    <a:pt x="10" y="70"/>
                  </a:lnTo>
                  <a:lnTo>
                    <a:pt x="6" y="70"/>
                  </a:lnTo>
                  <a:lnTo>
                    <a:pt x="2" y="72"/>
                  </a:lnTo>
                  <a:lnTo>
                    <a:pt x="0" y="76"/>
                  </a:lnTo>
                  <a:lnTo>
                    <a:pt x="0" y="80"/>
                  </a:lnTo>
                  <a:lnTo>
                    <a:pt x="0" y="104"/>
                  </a:lnTo>
                  <a:lnTo>
                    <a:pt x="0" y="104"/>
                  </a:lnTo>
                  <a:lnTo>
                    <a:pt x="0" y="108"/>
                  </a:lnTo>
                  <a:lnTo>
                    <a:pt x="2" y="110"/>
                  </a:lnTo>
                  <a:lnTo>
                    <a:pt x="6" y="112"/>
                  </a:lnTo>
                  <a:lnTo>
                    <a:pt x="10" y="114"/>
                  </a:lnTo>
                  <a:lnTo>
                    <a:pt x="34" y="114"/>
                  </a:lnTo>
                  <a:lnTo>
                    <a:pt x="34" y="114"/>
                  </a:lnTo>
                  <a:lnTo>
                    <a:pt x="38" y="112"/>
                  </a:lnTo>
                  <a:lnTo>
                    <a:pt x="40" y="110"/>
                  </a:lnTo>
                  <a:lnTo>
                    <a:pt x="42" y="108"/>
                  </a:lnTo>
                  <a:lnTo>
                    <a:pt x="44" y="104"/>
                  </a:lnTo>
                  <a:lnTo>
                    <a:pt x="44" y="80"/>
                  </a:lnTo>
                  <a:lnTo>
                    <a:pt x="44" y="80"/>
                  </a:lnTo>
                  <a:lnTo>
                    <a:pt x="42" y="76"/>
                  </a:lnTo>
                  <a:lnTo>
                    <a:pt x="40" y="72"/>
                  </a:lnTo>
                  <a:lnTo>
                    <a:pt x="38" y="70"/>
                  </a:lnTo>
                  <a:lnTo>
                    <a:pt x="34" y="70"/>
                  </a:lnTo>
                  <a:lnTo>
                    <a:pt x="34" y="70"/>
                  </a:lnTo>
                  <a:close/>
                  <a:moveTo>
                    <a:pt x="350" y="0"/>
                  </a:moveTo>
                  <a:lnTo>
                    <a:pt x="312" y="0"/>
                  </a:lnTo>
                  <a:lnTo>
                    <a:pt x="248" y="116"/>
                  </a:lnTo>
                  <a:lnTo>
                    <a:pt x="220" y="66"/>
                  </a:lnTo>
                  <a:lnTo>
                    <a:pt x="184" y="66"/>
                  </a:lnTo>
                  <a:lnTo>
                    <a:pt x="248" y="184"/>
                  </a:lnTo>
                  <a:lnTo>
                    <a:pt x="35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75" name="Group 74">
            <a:extLst>
              <a:ext uri="{FF2B5EF4-FFF2-40B4-BE49-F238E27FC236}">
                <a16:creationId xmlns:a16="http://schemas.microsoft.com/office/drawing/2014/main" id="{2F893352-8247-E647-8F33-2C50FF4C08EE}"/>
              </a:ext>
            </a:extLst>
          </p:cNvPr>
          <p:cNvGrpSpPr/>
          <p:nvPr/>
        </p:nvGrpSpPr>
        <p:grpSpPr>
          <a:xfrm>
            <a:off x="464641" y="3279980"/>
            <a:ext cx="339400" cy="339400"/>
            <a:chOff x="427628" y="4186824"/>
            <a:chExt cx="457200" cy="457200"/>
          </a:xfrm>
        </p:grpSpPr>
        <p:grpSp>
          <p:nvGrpSpPr>
            <p:cNvPr id="77" name="Group 76">
              <a:extLst>
                <a:ext uri="{FF2B5EF4-FFF2-40B4-BE49-F238E27FC236}">
                  <a16:creationId xmlns:a16="http://schemas.microsoft.com/office/drawing/2014/main" id="{90A900D2-69A8-6940-B8CF-113A2687D00D}"/>
                </a:ext>
              </a:extLst>
            </p:cNvPr>
            <p:cNvGrpSpPr/>
            <p:nvPr/>
          </p:nvGrpSpPr>
          <p:grpSpPr>
            <a:xfrm>
              <a:off x="427628" y="4186824"/>
              <a:ext cx="457200" cy="457200"/>
              <a:chOff x="426464" y="3720364"/>
              <a:chExt cx="457200" cy="457200"/>
            </a:xfrm>
          </p:grpSpPr>
          <p:sp>
            <p:nvSpPr>
              <p:cNvPr id="86" name="Teardrop 85">
                <a:extLst>
                  <a:ext uri="{FF2B5EF4-FFF2-40B4-BE49-F238E27FC236}">
                    <a16:creationId xmlns:a16="http://schemas.microsoft.com/office/drawing/2014/main" id="{C3422610-76D8-C14A-9D1F-B9DFB20277CB}"/>
                  </a:ext>
                </a:extLst>
              </p:cNvPr>
              <p:cNvSpPr/>
              <p:nvPr/>
            </p:nvSpPr>
            <p:spPr bwMode="ltGray">
              <a:xfrm rot="2700000">
                <a:off x="426464" y="372036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91" name="Oval 90">
                <a:extLst>
                  <a:ext uri="{FF2B5EF4-FFF2-40B4-BE49-F238E27FC236}">
                    <a16:creationId xmlns:a16="http://schemas.microsoft.com/office/drawing/2014/main" id="{3C8E971E-BCD3-9443-B2D5-6639371906DC}"/>
                  </a:ext>
                </a:extLst>
              </p:cNvPr>
              <p:cNvSpPr/>
              <p:nvPr/>
            </p:nvSpPr>
            <p:spPr bwMode="ltGray">
              <a:xfrm>
                <a:off x="449324" y="3743542"/>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84" name="Freeform 41">
              <a:extLst>
                <a:ext uri="{FF2B5EF4-FFF2-40B4-BE49-F238E27FC236}">
                  <a16:creationId xmlns:a16="http://schemas.microsoft.com/office/drawing/2014/main" id="{A2746375-B63C-FD41-AA0F-95A951D81896}"/>
                </a:ext>
              </a:extLst>
            </p:cNvPr>
            <p:cNvSpPr>
              <a:spLocks noEditPoints="1"/>
            </p:cNvSpPr>
            <p:nvPr/>
          </p:nvSpPr>
          <p:spPr bwMode="auto">
            <a:xfrm>
              <a:off x="571258" y="4240048"/>
              <a:ext cx="169940" cy="337849"/>
            </a:xfrm>
            <a:custGeom>
              <a:avLst/>
              <a:gdLst>
                <a:gd name="T0" fmla="*/ 484 w 560"/>
                <a:gd name="T1" fmla="*/ 88 h 1186"/>
                <a:gd name="T2" fmla="*/ 466 w 560"/>
                <a:gd name="T3" fmla="*/ 38 h 1186"/>
                <a:gd name="T4" fmla="*/ 426 w 560"/>
                <a:gd name="T5" fmla="*/ 10 h 1186"/>
                <a:gd name="T6" fmla="*/ 408 w 560"/>
                <a:gd name="T7" fmla="*/ 6 h 1186"/>
                <a:gd name="T8" fmla="*/ 238 w 560"/>
                <a:gd name="T9" fmla="*/ 2 h 1186"/>
                <a:gd name="T10" fmla="*/ 164 w 560"/>
                <a:gd name="T11" fmla="*/ 4 h 1186"/>
                <a:gd name="T12" fmla="*/ 114 w 560"/>
                <a:gd name="T13" fmla="*/ 26 h 1186"/>
                <a:gd name="T14" fmla="*/ 82 w 560"/>
                <a:gd name="T15" fmla="*/ 68 h 1186"/>
                <a:gd name="T16" fmla="*/ 72 w 560"/>
                <a:gd name="T17" fmla="*/ 108 h 1186"/>
                <a:gd name="T18" fmla="*/ 26 w 560"/>
                <a:gd name="T19" fmla="*/ 128 h 1186"/>
                <a:gd name="T20" fmla="*/ 6 w 560"/>
                <a:gd name="T21" fmla="*/ 166 h 1186"/>
                <a:gd name="T22" fmla="*/ 0 w 560"/>
                <a:gd name="T23" fmla="*/ 1028 h 1186"/>
                <a:gd name="T24" fmla="*/ 6 w 560"/>
                <a:gd name="T25" fmla="*/ 1070 h 1186"/>
                <a:gd name="T26" fmla="*/ 30 w 560"/>
                <a:gd name="T27" fmla="*/ 1110 h 1186"/>
                <a:gd name="T28" fmla="*/ 74 w 560"/>
                <a:gd name="T29" fmla="*/ 1122 h 1186"/>
                <a:gd name="T30" fmla="*/ 82 w 560"/>
                <a:gd name="T31" fmla="*/ 1146 h 1186"/>
                <a:gd name="T32" fmla="*/ 114 w 560"/>
                <a:gd name="T33" fmla="*/ 1170 h 1186"/>
                <a:gd name="T34" fmla="*/ 164 w 560"/>
                <a:gd name="T35" fmla="*/ 1184 h 1186"/>
                <a:gd name="T36" fmla="*/ 250 w 560"/>
                <a:gd name="T37" fmla="*/ 1186 h 1186"/>
                <a:gd name="T38" fmla="*/ 394 w 560"/>
                <a:gd name="T39" fmla="*/ 1184 h 1186"/>
                <a:gd name="T40" fmla="*/ 444 w 560"/>
                <a:gd name="T41" fmla="*/ 1172 h 1186"/>
                <a:gd name="T42" fmla="*/ 476 w 560"/>
                <a:gd name="T43" fmla="*/ 1146 h 1186"/>
                <a:gd name="T44" fmla="*/ 486 w 560"/>
                <a:gd name="T45" fmla="*/ 1124 h 1186"/>
                <a:gd name="T46" fmla="*/ 528 w 560"/>
                <a:gd name="T47" fmla="*/ 1108 h 1186"/>
                <a:gd name="T48" fmla="*/ 554 w 560"/>
                <a:gd name="T49" fmla="*/ 1062 h 1186"/>
                <a:gd name="T50" fmla="*/ 560 w 560"/>
                <a:gd name="T51" fmla="*/ 212 h 1186"/>
                <a:gd name="T52" fmla="*/ 556 w 560"/>
                <a:gd name="T53" fmla="*/ 168 h 1186"/>
                <a:gd name="T54" fmla="*/ 534 w 560"/>
                <a:gd name="T55" fmla="*/ 128 h 1186"/>
                <a:gd name="T56" fmla="*/ 488 w 560"/>
                <a:gd name="T57" fmla="*/ 108 h 1186"/>
                <a:gd name="T58" fmla="*/ 504 w 560"/>
                <a:gd name="T59" fmla="*/ 980 h 1186"/>
                <a:gd name="T60" fmla="*/ 494 w 560"/>
                <a:gd name="T61" fmla="*/ 1038 h 1186"/>
                <a:gd name="T62" fmla="*/ 464 w 560"/>
                <a:gd name="T63" fmla="*/ 1070 h 1186"/>
                <a:gd name="T64" fmla="*/ 134 w 560"/>
                <a:gd name="T65" fmla="*/ 1078 h 1186"/>
                <a:gd name="T66" fmla="*/ 102 w 560"/>
                <a:gd name="T67" fmla="*/ 1072 h 1186"/>
                <a:gd name="T68" fmla="*/ 68 w 560"/>
                <a:gd name="T69" fmla="*/ 1046 h 1186"/>
                <a:gd name="T70" fmla="*/ 54 w 560"/>
                <a:gd name="T71" fmla="*/ 994 h 1186"/>
                <a:gd name="T72" fmla="*/ 58 w 560"/>
                <a:gd name="T73" fmla="*/ 234 h 1186"/>
                <a:gd name="T74" fmla="*/ 76 w 560"/>
                <a:gd name="T75" fmla="*/ 188 h 1186"/>
                <a:gd name="T76" fmla="*/ 114 w 560"/>
                <a:gd name="T77" fmla="*/ 166 h 1186"/>
                <a:gd name="T78" fmla="*/ 428 w 560"/>
                <a:gd name="T79" fmla="*/ 162 h 1186"/>
                <a:gd name="T80" fmla="*/ 472 w 560"/>
                <a:gd name="T81" fmla="*/ 176 h 1186"/>
                <a:gd name="T82" fmla="*/ 500 w 560"/>
                <a:gd name="T83" fmla="*/ 214 h 1186"/>
                <a:gd name="T84" fmla="*/ 504 w 560"/>
                <a:gd name="T85" fmla="*/ 980 h 1186"/>
                <a:gd name="T86" fmla="*/ 442 w 560"/>
                <a:gd name="T87" fmla="*/ 276 h 1186"/>
                <a:gd name="T88" fmla="*/ 440 w 560"/>
                <a:gd name="T89" fmla="*/ 244 h 1186"/>
                <a:gd name="T90" fmla="*/ 422 w 560"/>
                <a:gd name="T91" fmla="*/ 220 h 1186"/>
                <a:gd name="T92" fmla="*/ 388 w 560"/>
                <a:gd name="T93" fmla="*/ 216 h 1186"/>
                <a:gd name="T94" fmla="*/ 154 w 560"/>
                <a:gd name="T95" fmla="*/ 216 h 1186"/>
                <a:gd name="T96" fmla="*/ 126 w 560"/>
                <a:gd name="T97" fmla="*/ 228 h 1186"/>
                <a:gd name="T98" fmla="*/ 118 w 560"/>
                <a:gd name="T99" fmla="*/ 262 h 1186"/>
                <a:gd name="T100" fmla="*/ 338 w 560"/>
                <a:gd name="T101" fmla="*/ 306 h 1186"/>
                <a:gd name="T102" fmla="*/ 442 w 560"/>
                <a:gd name="T103" fmla="*/ 568 h 1186"/>
                <a:gd name="T104" fmla="*/ 116 w 560"/>
                <a:gd name="T105" fmla="*/ 616 h 1186"/>
                <a:gd name="T106" fmla="*/ 114 w 560"/>
                <a:gd name="T107" fmla="*/ 974 h 1186"/>
                <a:gd name="T108" fmla="*/ 122 w 560"/>
                <a:gd name="T109" fmla="*/ 1008 h 1186"/>
                <a:gd name="T110" fmla="*/ 144 w 560"/>
                <a:gd name="T111" fmla="*/ 1018 h 1186"/>
                <a:gd name="T112" fmla="*/ 408 w 560"/>
                <a:gd name="T113" fmla="*/ 1018 h 1186"/>
                <a:gd name="T114" fmla="*/ 434 w 560"/>
                <a:gd name="T115" fmla="*/ 1006 h 1186"/>
                <a:gd name="T116" fmla="*/ 444 w 560"/>
                <a:gd name="T117" fmla="*/ 972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0" h="1186">
                  <a:moveTo>
                    <a:pt x="488" y="108"/>
                  </a:moveTo>
                  <a:lnTo>
                    <a:pt x="488" y="108"/>
                  </a:lnTo>
                  <a:lnTo>
                    <a:pt x="484" y="88"/>
                  </a:lnTo>
                  <a:lnTo>
                    <a:pt x="480" y="68"/>
                  </a:lnTo>
                  <a:lnTo>
                    <a:pt x="474" y="52"/>
                  </a:lnTo>
                  <a:lnTo>
                    <a:pt x="466" y="38"/>
                  </a:lnTo>
                  <a:lnTo>
                    <a:pt x="454" y="26"/>
                  </a:lnTo>
                  <a:lnTo>
                    <a:pt x="442" y="18"/>
                  </a:lnTo>
                  <a:lnTo>
                    <a:pt x="426" y="10"/>
                  </a:lnTo>
                  <a:lnTo>
                    <a:pt x="408" y="6"/>
                  </a:lnTo>
                  <a:lnTo>
                    <a:pt x="408" y="6"/>
                  </a:lnTo>
                  <a:lnTo>
                    <a:pt x="408" y="6"/>
                  </a:lnTo>
                  <a:lnTo>
                    <a:pt x="360" y="2"/>
                  </a:lnTo>
                  <a:lnTo>
                    <a:pt x="316" y="0"/>
                  </a:lnTo>
                  <a:lnTo>
                    <a:pt x="238" y="2"/>
                  </a:lnTo>
                  <a:lnTo>
                    <a:pt x="184" y="4"/>
                  </a:lnTo>
                  <a:lnTo>
                    <a:pt x="164" y="4"/>
                  </a:lnTo>
                  <a:lnTo>
                    <a:pt x="164" y="4"/>
                  </a:lnTo>
                  <a:lnTo>
                    <a:pt x="146" y="10"/>
                  </a:lnTo>
                  <a:lnTo>
                    <a:pt x="128" y="16"/>
                  </a:lnTo>
                  <a:lnTo>
                    <a:pt x="114" y="26"/>
                  </a:lnTo>
                  <a:lnTo>
                    <a:pt x="100" y="38"/>
                  </a:lnTo>
                  <a:lnTo>
                    <a:pt x="90" y="52"/>
                  </a:lnTo>
                  <a:lnTo>
                    <a:pt x="82" y="68"/>
                  </a:lnTo>
                  <a:lnTo>
                    <a:pt x="76" y="86"/>
                  </a:lnTo>
                  <a:lnTo>
                    <a:pt x="72" y="108"/>
                  </a:lnTo>
                  <a:lnTo>
                    <a:pt x="72" y="108"/>
                  </a:lnTo>
                  <a:lnTo>
                    <a:pt x="54" y="112"/>
                  </a:lnTo>
                  <a:lnTo>
                    <a:pt x="38" y="120"/>
                  </a:lnTo>
                  <a:lnTo>
                    <a:pt x="26" y="128"/>
                  </a:lnTo>
                  <a:lnTo>
                    <a:pt x="18" y="138"/>
                  </a:lnTo>
                  <a:lnTo>
                    <a:pt x="10" y="150"/>
                  </a:lnTo>
                  <a:lnTo>
                    <a:pt x="6" y="166"/>
                  </a:lnTo>
                  <a:lnTo>
                    <a:pt x="2" y="184"/>
                  </a:lnTo>
                  <a:lnTo>
                    <a:pt x="2" y="208"/>
                  </a:lnTo>
                  <a:lnTo>
                    <a:pt x="0" y="1028"/>
                  </a:lnTo>
                  <a:lnTo>
                    <a:pt x="0" y="1028"/>
                  </a:lnTo>
                  <a:lnTo>
                    <a:pt x="2" y="1050"/>
                  </a:lnTo>
                  <a:lnTo>
                    <a:pt x="6" y="1070"/>
                  </a:lnTo>
                  <a:lnTo>
                    <a:pt x="12" y="1088"/>
                  </a:lnTo>
                  <a:lnTo>
                    <a:pt x="20" y="1100"/>
                  </a:lnTo>
                  <a:lnTo>
                    <a:pt x="30" y="1110"/>
                  </a:lnTo>
                  <a:lnTo>
                    <a:pt x="42" y="1118"/>
                  </a:lnTo>
                  <a:lnTo>
                    <a:pt x="56" y="1122"/>
                  </a:lnTo>
                  <a:lnTo>
                    <a:pt x="74" y="1122"/>
                  </a:lnTo>
                  <a:lnTo>
                    <a:pt x="74" y="1122"/>
                  </a:lnTo>
                  <a:lnTo>
                    <a:pt x="76" y="1136"/>
                  </a:lnTo>
                  <a:lnTo>
                    <a:pt x="82" y="1146"/>
                  </a:lnTo>
                  <a:lnTo>
                    <a:pt x="90" y="1156"/>
                  </a:lnTo>
                  <a:lnTo>
                    <a:pt x="102" y="1164"/>
                  </a:lnTo>
                  <a:lnTo>
                    <a:pt x="114" y="1170"/>
                  </a:lnTo>
                  <a:lnTo>
                    <a:pt x="128" y="1176"/>
                  </a:lnTo>
                  <a:lnTo>
                    <a:pt x="146" y="1180"/>
                  </a:lnTo>
                  <a:lnTo>
                    <a:pt x="164" y="1184"/>
                  </a:lnTo>
                  <a:lnTo>
                    <a:pt x="164" y="1184"/>
                  </a:lnTo>
                  <a:lnTo>
                    <a:pt x="164" y="1184"/>
                  </a:lnTo>
                  <a:lnTo>
                    <a:pt x="250" y="1186"/>
                  </a:lnTo>
                  <a:lnTo>
                    <a:pt x="324" y="1186"/>
                  </a:lnTo>
                  <a:lnTo>
                    <a:pt x="394" y="1184"/>
                  </a:lnTo>
                  <a:lnTo>
                    <a:pt x="394" y="1184"/>
                  </a:lnTo>
                  <a:lnTo>
                    <a:pt x="412" y="1182"/>
                  </a:lnTo>
                  <a:lnTo>
                    <a:pt x="428" y="1178"/>
                  </a:lnTo>
                  <a:lnTo>
                    <a:pt x="444" y="1172"/>
                  </a:lnTo>
                  <a:lnTo>
                    <a:pt x="456" y="1164"/>
                  </a:lnTo>
                  <a:lnTo>
                    <a:pt x="468" y="1156"/>
                  </a:lnTo>
                  <a:lnTo>
                    <a:pt x="476" y="1146"/>
                  </a:lnTo>
                  <a:lnTo>
                    <a:pt x="482" y="1136"/>
                  </a:lnTo>
                  <a:lnTo>
                    <a:pt x="486" y="1124"/>
                  </a:lnTo>
                  <a:lnTo>
                    <a:pt x="486" y="1124"/>
                  </a:lnTo>
                  <a:lnTo>
                    <a:pt x="500" y="1122"/>
                  </a:lnTo>
                  <a:lnTo>
                    <a:pt x="516" y="1116"/>
                  </a:lnTo>
                  <a:lnTo>
                    <a:pt x="528" y="1108"/>
                  </a:lnTo>
                  <a:lnTo>
                    <a:pt x="538" y="1096"/>
                  </a:lnTo>
                  <a:lnTo>
                    <a:pt x="548" y="1080"/>
                  </a:lnTo>
                  <a:lnTo>
                    <a:pt x="554" y="1062"/>
                  </a:lnTo>
                  <a:lnTo>
                    <a:pt x="558" y="1042"/>
                  </a:lnTo>
                  <a:lnTo>
                    <a:pt x="560" y="1018"/>
                  </a:lnTo>
                  <a:lnTo>
                    <a:pt x="560" y="212"/>
                  </a:lnTo>
                  <a:lnTo>
                    <a:pt x="560" y="212"/>
                  </a:lnTo>
                  <a:lnTo>
                    <a:pt x="560" y="188"/>
                  </a:lnTo>
                  <a:lnTo>
                    <a:pt x="556" y="168"/>
                  </a:lnTo>
                  <a:lnTo>
                    <a:pt x="552" y="152"/>
                  </a:lnTo>
                  <a:lnTo>
                    <a:pt x="544" y="138"/>
                  </a:lnTo>
                  <a:lnTo>
                    <a:pt x="534" y="128"/>
                  </a:lnTo>
                  <a:lnTo>
                    <a:pt x="522" y="120"/>
                  </a:lnTo>
                  <a:lnTo>
                    <a:pt x="506" y="112"/>
                  </a:lnTo>
                  <a:lnTo>
                    <a:pt x="488" y="108"/>
                  </a:lnTo>
                  <a:lnTo>
                    <a:pt x="488" y="108"/>
                  </a:lnTo>
                  <a:close/>
                  <a:moveTo>
                    <a:pt x="504" y="980"/>
                  </a:moveTo>
                  <a:lnTo>
                    <a:pt x="504" y="980"/>
                  </a:lnTo>
                  <a:lnTo>
                    <a:pt x="504" y="1002"/>
                  </a:lnTo>
                  <a:lnTo>
                    <a:pt x="500" y="1020"/>
                  </a:lnTo>
                  <a:lnTo>
                    <a:pt x="494" y="1038"/>
                  </a:lnTo>
                  <a:lnTo>
                    <a:pt x="486" y="1050"/>
                  </a:lnTo>
                  <a:lnTo>
                    <a:pt x="476" y="1062"/>
                  </a:lnTo>
                  <a:lnTo>
                    <a:pt x="464" y="1070"/>
                  </a:lnTo>
                  <a:lnTo>
                    <a:pt x="450" y="1074"/>
                  </a:lnTo>
                  <a:lnTo>
                    <a:pt x="434" y="1076"/>
                  </a:lnTo>
                  <a:lnTo>
                    <a:pt x="134" y="1078"/>
                  </a:lnTo>
                  <a:lnTo>
                    <a:pt x="134" y="1078"/>
                  </a:lnTo>
                  <a:lnTo>
                    <a:pt x="118" y="1076"/>
                  </a:lnTo>
                  <a:lnTo>
                    <a:pt x="102" y="1072"/>
                  </a:lnTo>
                  <a:lnTo>
                    <a:pt x="88" y="1066"/>
                  </a:lnTo>
                  <a:lnTo>
                    <a:pt x="76" y="1058"/>
                  </a:lnTo>
                  <a:lnTo>
                    <a:pt x="68" y="1046"/>
                  </a:lnTo>
                  <a:lnTo>
                    <a:pt x="60" y="1032"/>
                  </a:lnTo>
                  <a:lnTo>
                    <a:pt x="56" y="1014"/>
                  </a:lnTo>
                  <a:lnTo>
                    <a:pt x="54" y="994"/>
                  </a:lnTo>
                  <a:lnTo>
                    <a:pt x="56" y="256"/>
                  </a:lnTo>
                  <a:lnTo>
                    <a:pt x="56" y="256"/>
                  </a:lnTo>
                  <a:lnTo>
                    <a:pt x="58" y="234"/>
                  </a:lnTo>
                  <a:lnTo>
                    <a:pt x="62" y="216"/>
                  </a:lnTo>
                  <a:lnTo>
                    <a:pt x="68" y="200"/>
                  </a:lnTo>
                  <a:lnTo>
                    <a:pt x="76" y="188"/>
                  </a:lnTo>
                  <a:lnTo>
                    <a:pt x="88" y="178"/>
                  </a:lnTo>
                  <a:lnTo>
                    <a:pt x="100" y="170"/>
                  </a:lnTo>
                  <a:lnTo>
                    <a:pt x="114" y="166"/>
                  </a:lnTo>
                  <a:lnTo>
                    <a:pt x="130" y="164"/>
                  </a:lnTo>
                  <a:lnTo>
                    <a:pt x="428" y="162"/>
                  </a:lnTo>
                  <a:lnTo>
                    <a:pt x="428" y="162"/>
                  </a:lnTo>
                  <a:lnTo>
                    <a:pt x="444" y="164"/>
                  </a:lnTo>
                  <a:lnTo>
                    <a:pt x="458" y="168"/>
                  </a:lnTo>
                  <a:lnTo>
                    <a:pt x="472" y="176"/>
                  </a:lnTo>
                  <a:lnTo>
                    <a:pt x="484" y="186"/>
                  </a:lnTo>
                  <a:lnTo>
                    <a:pt x="492" y="198"/>
                  </a:lnTo>
                  <a:lnTo>
                    <a:pt x="500" y="214"/>
                  </a:lnTo>
                  <a:lnTo>
                    <a:pt x="504" y="234"/>
                  </a:lnTo>
                  <a:lnTo>
                    <a:pt x="504" y="254"/>
                  </a:lnTo>
                  <a:lnTo>
                    <a:pt x="504" y="980"/>
                  </a:lnTo>
                  <a:close/>
                  <a:moveTo>
                    <a:pt x="288" y="510"/>
                  </a:moveTo>
                  <a:lnTo>
                    <a:pt x="442" y="508"/>
                  </a:lnTo>
                  <a:lnTo>
                    <a:pt x="442" y="276"/>
                  </a:lnTo>
                  <a:lnTo>
                    <a:pt x="442" y="276"/>
                  </a:lnTo>
                  <a:lnTo>
                    <a:pt x="442" y="258"/>
                  </a:lnTo>
                  <a:lnTo>
                    <a:pt x="440" y="244"/>
                  </a:lnTo>
                  <a:lnTo>
                    <a:pt x="436" y="234"/>
                  </a:lnTo>
                  <a:lnTo>
                    <a:pt x="430" y="226"/>
                  </a:lnTo>
                  <a:lnTo>
                    <a:pt x="422" y="220"/>
                  </a:lnTo>
                  <a:lnTo>
                    <a:pt x="414" y="216"/>
                  </a:lnTo>
                  <a:lnTo>
                    <a:pt x="402" y="216"/>
                  </a:lnTo>
                  <a:lnTo>
                    <a:pt x="388" y="216"/>
                  </a:lnTo>
                  <a:lnTo>
                    <a:pt x="168" y="216"/>
                  </a:lnTo>
                  <a:lnTo>
                    <a:pt x="168" y="216"/>
                  </a:lnTo>
                  <a:lnTo>
                    <a:pt x="154" y="216"/>
                  </a:lnTo>
                  <a:lnTo>
                    <a:pt x="142" y="218"/>
                  </a:lnTo>
                  <a:lnTo>
                    <a:pt x="134" y="222"/>
                  </a:lnTo>
                  <a:lnTo>
                    <a:pt x="126" y="228"/>
                  </a:lnTo>
                  <a:lnTo>
                    <a:pt x="122" y="236"/>
                  </a:lnTo>
                  <a:lnTo>
                    <a:pt x="120" y="248"/>
                  </a:lnTo>
                  <a:lnTo>
                    <a:pt x="118" y="262"/>
                  </a:lnTo>
                  <a:lnTo>
                    <a:pt x="118" y="280"/>
                  </a:lnTo>
                  <a:lnTo>
                    <a:pt x="116" y="592"/>
                  </a:lnTo>
                  <a:lnTo>
                    <a:pt x="338" y="306"/>
                  </a:lnTo>
                  <a:lnTo>
                    <a:pt x="288" y="510"/>
                  </a:lnTo>
                  <a:close/>
                  <a:moveTo>
                    <a:pt x="444" y="934"/>
                  </a:moveTo>
                  <a:lnTo>
                    <a:pt x="442" y="568"/>
                  </a:lnTo>
                  <a:lnTo>
                    <a:pt x="220" y="924"/>
                  </a:lnTo>
                  <a:lnTo>
                    <a:pt x="286" y="616"/>
                  </a:lnTo>
                  <a:lnTo>
                    <a:pt x="116" y="616"/>
                  </a:lnTo>
                  <a:lnTo>
                    <a:pt x="114" y="954"/>
                  </a:lnTo>
                  <a:lnTo>
                    <a:pt x="114" y="954"/>
                  </a:lnTo>
                  <a:lnTo>
                    <a:pt x="114" y="974"/>
                  </a:lnTo>
                  <a:lnTo>
                    <a:pt x="116" y="988"/>
                  </a:lnTo>
                  <a:lnTo>
                    <a:pt x="118" y="1000"/>
                  </a:lnTo>
                  <a:lnTo>
                    <a:pt x="122" y="1008"/>
                  </a:lnTo>
                  <a:lnTo>
                    <a:pt x="128" y="1014"/>
                  </a:lnTo>
                  <a:lnTo>
                    <a:pt x="136" y="1018"/>
                  </a:lnTo>
                  <a:lnTo>
                    <a:pt x="144" y="1018"/>
                  </a:lnTo>
                  <a:lnTo>
                    <a:pt x="156" y="1020"/>
                  </a:lnTo>
                  <a:lnTo>
                    <a:pt x="408" y="1018"/>
                  </a:lnTo>
                  <a:lnTo>
                    <a:pt x="408" y="1018"/>
                  </a:lnTo>
                  <a:lnTo>
                    <a:pt x="418" y="1016"/>
                  </a:lnTo>
                  <a:lnTo>
                    <a:pt x="428" y="1014"/>
                  </a:lnTo>
                  <a:lnTo>
                    <a:pt x="434" y="1006"/>
                  </a:lnTo>
                  <a:lnTo>
                    <a:pt x="438" y="998"/>
                  </a:lnTo>
                  <a:lnTo>
                    <a:pt x="442" y="986"/>
                  </a:lnTo>
                  <a:lnTo>
                    <a:pt x="444" y="972"/>
                  </a:lnTo>
                  <a:lnTo>
                    <a:pt x="444" y="934"/>
                  </a:lnTo>
                  <a:lnTo>
                    <a:pt x="444" y="9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92" name="Group 91">
            <a:extLst>
              <a:ext uri="{FF2B5EF4-FFF2-40B4-BE49-F238E27FC236}">
                <a16:creationId xmlns:a16="http://schemas.microsoft.com/office/drawing/2014/main" id="{3556C6F9-2634-A94C-9EBF-33C0670A0FC9}"/>
              </a:ext>
            </a:extLst>
          </p:cNvPr>
          <p:cNvGrpSpPr/>
          <p:nvPr/>
        </p:nvGrpSpPr>
        <p:grpSpPr>
          <a:xfrm>
            <a:off x="459713" y="1199421"/>
            <a:ext cx="339400" cy="339400"/>
            <a:chOff x="420989" y="1384142"/>
            <a:chExt cx="457200" cy="457200"/>
          </a:xfrm>
        </p:grpSpPr>
        <p:grpSp>
          <p:nvGrpSpPr>
            <p:cNvPr id="93" name="Group 92">
              <a:extLst>
                <a:ext uri="{FF2B5EF4-FFF2-40B4-BE49-F238E27FC236}">
                  <a16:creationId xmlns:a16="http://schemas.microsoft.com/office/drawing/2014/main" id="{BC727BA0-C9CB-B54C-B9CF-BDB1B2B3FC47}"/>
                </a:ext>
              </a:extLst>
            </p:cNvPr>
            <p:cNvGrpSpPr/>
            <p:nvPr/>
          </p:nvGrpSpPr>
          <p:grpSpPr>
            <a:xfrm>
              <a:off x="420989" y="1384142"/>
              <a:ext cx="457200" cy="457200"/>
              <a:chOff x="427628" y="1833131"/>
              <a:chExt cx="457200" cy="457200"/>
            </a:xfrm>
          </p:grpSpPr>
          <p:sp>
            <p:nvSpPr>
              <p:cNvPr id="95" name="Teardrop 94">
                <a:extLst>
                  <a:ext uri="{FF2B5EF4-FFF2-40B4-BE49-F238E27FC236}">
                    <a16:creationId xmlns:a16="http://schemas.microsoft.com/office/drawing/2014/main" id="{218DF63B-1371-8945-AAFA-7A0381C28C46}"/>
                  </a:ext>
                </a:extLst>
              </p:cNvPr>
              <p:cNvSpPr/>
              <p:nvPr/>
            </p:nvSpPr>
            <p:spPr bwMode="ltGray">
              <a:xfrm rot="2700000">
                <a:off x="427628" y="1833131"/>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96" name="Oval 95">
                <a:extLst>
                  <a:ext uri="{FF2B5EF4-FFF2-40B4-BE49-F238E27FC236}">
                    <a16:creationId xmlns:a16="http://schemas.microsoft.com/office/drawing/2014/main" id="{95198CDE-A441-BE4D-B7F5-93A1FBF2AAF4}"/>
                  </a:ext>
                </a:extLst>
              </p:cNvPr>
              <p:cNvSpPr/>
              <p:nvPr/>
            </p:nvSpPr>
            <p:spPr bwMode="ltGray">
              <a:xfrm>
                <a:off x="452222" y="1855085"/>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94" name="Freeform 4949">
              <a:extLst>
                <a:ext uri="{FF2B5EF4-FFF2-40B4-BE49-F238E27FC236}">
                  <a16:creationId xmlns:a16="http://schemas.microsoft.com/office/drawing/2014/main" id="{36DC0ADD-18BB-0E4D-96AE-DC9C5181BEDE}"/>
                </a:ext>
              </a:extLst>
            </p:cNvPr>
            <p:cNvSpPr>
              <a:spLocks noEditPoints="1"/>
            </p:cNvSpPr>
            <p:nvPr/>
          </p:nvSpPr>
          <p:spPr bwMode="auto">
            <a:xfrm>
              <a:off x="536116" y="1439852"/>
              <a:ext cx="242422" cy="303243"/>
            </a:xfrm>
            <a:custGeom>
              <a:avLst/>
              <a:gdLst>
                <a:gd name="T0" fmla="*/ 128 w 330"/>
                <a:gd name="T1" fmla="*/ 144 h 350"/>
                <a:gd name="T2" fmla="*/ 116 w 330"/>
                <a:gd name="T3" fmla="*/ 138 h 350"/>
                <a:gd name="T4" fmla="*/ 126 w 330"/>
                <a:gd name="T5" fmla="*/ 90 h 350"/>
                <a:gd name="T6" fmla="*/ 188 w 330"/>
                <a:gd name="T7" fmla="*/ 52 h 350"/>
                <a:gd name="T8" fmla="*/ 210 w 330"/>
                <a:gd name="T9" fmla="*/ 14 h 350"/>
                <a:gd name="T10" fmla="*/ 250 w 330"/>
                <a:gd name="T11" fmla="*/ 0 h 350"/>
                <a:gd name="T12" fmla="*/ 260 w 330"/>
                <a:gd name="T13" fmla="*/ 10 h 350"/>
                <a:gd name="T14" fmla="*/ 250 w 330"/>
                <a:gd name="T15" fmla="*/ 20 h 350"/>
                <a:gd name="T16" fmla="*/ 214 w 330"/>
                <a:gd name="T17" fmla="*/ 38 h 350"/>
                <a:gd name="T18" fmla="*/ 206 w 330"/>
                <a:gd name="T19" fmla="*/ 66 h 350"/>
                <a:gd name="T20" fmla="*/ 198 w 330"/>
                <a:gd name="T21" fmla="*/ 72 h 350"/>
                <a:gd name="T22" fmla="*/ 172 w 330"/>
                <a:gd name="T23" fmla="*/ 76 h 350"/>
                <a:gd name="T24" fmla="*/ 136 w 330"/>
                <a:gd name="T25" fmla="*/ 122 h 350"/>
                <a:gd name="T26" fmla="*/ 124 w 330"/>
                <a:gd name="T27" fmla="*/ 6 h 350"/>
                <a:gd name="T28" fmla="*/ 100 w 330"/>
                <a:gd name="T29" fmla="*/ 0 h 350"/>
                <a:gd name="T30" fmla="*/ 46 w 330"/>
                <a:gd name="T31" fmla="*/ 44 h 350"/>
                <a:gd name="T32" fmla="*/ 44 w 330"/>
                <a:gd name="T33" fmla="*/ 80 h 350"/>
                <a:gd name="T34" fmla="*/ 58 w 330"/>
                <a:gd name="T35" fmla="*/ 80 h 350"/>
                <a:gd name="T36" fmla="*/ 64 w 330"/>
                <a:gd name="T37" fmla="*/ 52 h 350"/>
                <a:gd name="T38" fmla="*/ 104 w 330"/>
                <a:gd name="T39" fmla="*/ 20 h 350"/>
                <a:gd name="T40" fmla="*/ 124 w 330"/>
                <a:gd name="T41" fmla="*/ 14 h 350"/>
                <a:gd name="T42" fmla="*/ 246 w 330"/>
                <a:gd name="T43" fmla="*/ 34 h 350"/>
                <a:gd name="T44" fmla="*/ 238 w 330"/>
                <a:gd name="T45" fmla="*/ 54 h 350"/>
                <a:gd name="T46" fmla="*/ 208 w 330"/>
                <a:gd name="T47" fmla="*/ 92 h 350"/>
                <a:gd name="T48" fmla="*/ 180 w 330"/>
                <a:gd name="T49" fmla="*/ 98 h 350"/>
                <a:gd name="T50" fmla="*/ 172 w 330"/>
                <a:gd name="T51" fmla="*/ 118 h 350"/>
                <a:gd name="T52" fmla="*/ 150 w 330"/>
                <a:gd name="T53" fmla="*/ 128 h 350"/>
                <a:gd name="T54" fmla="*/ 150 w 330"/>
                <a:gd name="T55" fmla="*/ 142 h 350"/>
                <a:gd name="T56" fmla="*/ 182 w 330"/>
                <a:gd name="T57" fmla="*/ 136 h 350"/>
                <a:gd name="T58" fmla="*/ 222 w 330"/>
                <a:gd name="T59" fmla="*/ 106 h 350"/>
                <a:gd name="T60" fmla="*/ 258 w 330"/>
                <a:gd name="T61" fmla="*/ 56 h 350"/>
                <a:gd name="T62" fmla="*/ 254 w 330"/>
                <a:gd name="T63" fmla="*/ 34 h 350"/>
                <a:gd name="T64" fmla="*/ 158 w 330"/>
                <a:gd name="T65" fmla="*/ 6 h 350"/>
                <a:gd name="T66" fmla="*/ 144 w 330"/>
                <a:gd name="T67" fmla="*/ 0 h 350"/>
                <a:gd name="T68" fmla="*/ 138 w 330"/>
                <a:gd name="T69" fmla="*/ 16 h 350"/>
                <a:gd name="T70" fmla="*/ 124 w 330"/>
                <a:gd name="T71" fmla="*/ 36 h 350"/>
                <a:gd name="T72" fmla="*/ 106 w 330"/>
                <a:gd name="T73" fmla="*/ 42 h 350"/>
                <a:gd name="T74" fmla="*/ 96 w 330"/>
                <a:gd name="T75" fmla="*/ 52 h 350"/>
                <a:gd name="T76" fmla="*/ 106 w 330"/>
                <a:gd name="T77" fmla="*/ 62 h 350"/>
                <a:gd name="T78" fmla="*/ 136 w 330"/>
                <a:gd name="T79" fmla="*/ 52 h 350"/>
                <a:gd name="T80" fmla="*/ 158 w 330"/>
                <a:gd name="T81" fmla="*/ 20 h 350"/>
                <a:gd name="T82" fmla="*/ 242 w 330"/>
                <a:gd name="T83" fmla="*/ 258 h 350"/>
                <a:gd name="T84" fmla="*/ 128 w 330"/>
                <a:gd name="T85" fmla="*/ 252 h 350"/>
                <a:gd name="T86" fmla="*/ 138 w 330"/>
                <a:gd name="T87" fmla="*/ 164 h 350"/>
                <a:gd name="T88" fmla="*/ 114 w 330"/>
                <a:gd name="T89" fmla="*/ 162 h 350"/>
                <a:gd name="T90" fmla="*/ 82 w 330"/>
                <a:gd name="T91" fmla="*/ 258 h 350"/>
                <a:gd name="T92" fmla="*/ 60 w 330"/>
                <a:gd name="T93" fmla="*/ 102 h 350"/>
                <a:gd name="T94" fmla="*/ 38 w 330"/>
                <a:gd name="T95" fmla="*/ 104 h 350"/>
                <a:gd name="T96" fmla="*/ 10 w 330"/>
                <a:gd name="T97" fmla="*/ 258 h 350"/>
                <a:gd name="T98" fmla="*/ 0 w 330"/>
                <a:gd name="T99" fmla="*/ 340 h 350"/>
                <a:gd name="T100" fmla="*/ 10 w 330"/>
                <a:gd name="T101" fmla="*/ 350 h 350"/>
                <a:gd name="T102" fmla="*/ 330 w 330"/>
                <a:gd name="T103" fmla="*/ 344 h 350"/>
                <a:gd name="T104" fmla="*/ 330 w 330"/>
                <a:gd name="T105" fmla="*/ 268 h 350"/>
                <a:gd name="T106" fmla="*/ 76 w 330"/>
                <a:gd name="T107" fmla="*/ 314 h 350"/>
                <a:gd name="T108" fmla="*/ 154 w 330"/>
                <a:gd name="T109" fmla="*/ 314 h 350"/>
                <a:gd name="T110" fmla="*/ 232 w 330"/>
                <a:gd name="T111" fmla="*/ 314 h 350"/>
                <a:gd name="T112" fmla="*/ 308 w 330"/>
                <a:gd name="T113" fmla="*/ 314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0" h="350">
                  <a:moveTo>
                    <a:pt x="134" y="134"/>
                  </a:moveTo>
                  <a:lnTo>
                    <a:pt x="134" y="134"/>
                  </a:lnTo>
                  <a:lnTo>
                    <a:pt x="134" y="138"/>
                  </a:lnTo>
                  <a:lnTo>
                    <a:pt x="132" y="142"/>
                  </a:lnTo>
                  <a:lnTo>
                    <a:pt x="128" y="144"/>
                  </a:lnTo>
                  <a:lnTo>
                    <a:pt x="124" y="144"/>
                  </a:lnTo>
                  <a:lnTo>
                    <a:pt x="124" y="144"/>
                  </a:lnTo>
                  <a:lnTo>
                    <a:pt x="120" y="144"/>
                  </a:lnTo>
                  <a:lnTo>
                    <a:pt x="118" y="142"/>
                  </a:lnTo>
                  <a:lnTo>
                    <a:pt x="116" y="138"/>
                  </a:lnTo>
                  <a:lnTo>
                    <a:pt x="114" y="134"/>
                  </a:lnTo>
                  <a:lnTo>
                    <a:pt x="114" y="134"/>
                  </a:lnTo>
                  <a:lnTo>
                    <a:pt x="116" y="118"/>
                  </a:lnTo>
                  <a:lnTo>
                    <a:pt x="120" y="104"/>
                  </a:lnTo>
                  <a:lnTo>
                    <a:pt x="126" y="90"/>
                  </a:lnTo>
                  <a:lnTo>
                    <a:pt x="136" y="78"/>
                  </a:lnTo>
                  <a:lnTo>
                    <a:pt x="146" y="68"/>
                  </a:lnTo>
                  <a:lnTo>
                    <a:pt x="160" y="60"/>
                  </a:lnTo>
                  <a:lnTo>
                    <a:pt x="174" y="56"/>
                  </a:lnTo>
                  <a:lnTo>
                    <a:pt x="188" y="52"/>
                  </a:lnTo>
                  <a:lnTo>
                    <a:pt x="188" y="52"/>
                  </a:lnTo>
                  <a:lnTo>
                    <a:pt x="192" y="42"/>
                  </a:lnTo>
                  <a:lnTo>
                    <a:pt x="196" y="32"/>
                  </a:lnTo>
                  <a:lnTo>
                    <a:pt x="202" y="22"/>
                  </a:lnTo>
                  <a:lnTo>
                    <a:pt x="210" y="14"/>
                  </a:lnTo>
                  <a:lnTo>
                    <a:pt x="218" y="8"/>
                  </a:lnTo>
                  <a:lnTo>
                    <a:pt x="228" y="4"/>
                  </a:lnTo>
                  <a:lnTo>
                    <a:pt x="238" y="0"/>
                  </a:lnTo>
                  <a:lnTo>
                    <a:pt x="250" y="0"/>
                  </a:lnTo>
                  <a:lnTo>
                    <a:pt x="250" y="0"/>
                  </a:lnTo>
                  <a:lnTo>
                    <a:pt x="254" y="0"/>
                  </a:lnTo>
                  <a:lnTo>
                    <a:pt x="258" y="2"/>
                  </a:lnTo>
                  <a:lnTo>
                    <a:pt x="260" y="6"/>
                  </a:lnTo>
                  <a:lnTo>
                    <a:pt x="260" y="10"/>
                  </a:lnTo>
                  <a:lnTo>
                    <a:pt x="260" y="10"/>
                  </a:lnTo>
                  <a:lnTo>
                    <a:pt x="260" y="14"/>
                  </a:lnTo>
                  <a:lnTo>
                    <a:pt x="258" y="16"/>
                  </a:lnTo>
                  <a:lnTo>
                    <a:pt x="254" y="18"/>
                  </a:lnTo>
                  <a:lnTo>
                    <a:pt x="250" y="20"/>
                  </a:lnTo>
                  <a:lnTo>
                    <a:pt x="250" y="20"/>
                  </a:lnTo>
                  <a:lnTo>
                    <a:pt x="242" y="20"/>
                  </a:lnTo>
                  <a:lnTo>
                    <a:pt x="234" y="22"/>
                  </a:lnTo>
                  <a:lnTo>
                    <a:pt x="226" y="26"/>
                  </a:lnTo>
                  <a:lnTo>
                    <a:pt x="220" y="32"/>
                  </a:lnTo>
                  <a:lnTo>
                    <a:pt x="214" y="38"/>
                  </a:lnTo>
                  <a:lnTo>
                    <a:pt x="212" y="46"/>
                  </a:lnTo>
                  <a:lnTo>
                    <a:pt x="208" y="52"/>
                  </a:lnTo>
                  <a:lnTo>
                    <a:pt x="208" y="62"/>
                  </a:lnTo>
                  <a:lnTo>
                    <a:pt x="208" y="62"/>
                  </a:lnTo>
                  <a:lnTo>
                    <a:pt x="206" y="66"/>
                  </a:lnTo>
                  <a:lnTo>
                    <a:pt x="204" y="68"/>
                  </a:lnTo>
                  <a:lnTo>
                    <a:pt x="202" y="70"/>
                  </a:lnTo>
                  <a:lnTo>
                    <a:pt x="198" y="72"/>
                  </a:lnTo>
                  <a:lnTo>
                    <a:pt x="198" y="72"/>
                  </a:lnTo>
                  <a:lnTo>
                    <a:pt x="198" y="72"/>
                  </a:lnTo>
                  <a:lnTo>
                    <a:pt x="198" y="72"/>
                  </a:lnTo>
                  <a:lnTo>
                    <a:pt x="198" y="72"/>
                  </a:lnTo>
                  <a:lnTo>
                    <a:pt x="198" y="72"/>
                  </a:lnTo>
                  <a:lnTo>
                    <a:pt x="184" y="72"/>
                  </a:lnTo>
                  <a:lnTo>
                    <a:pt x="172" y="76"/>
                  </a:lnTo>
                  <a:lnTo>
                    <a:pt x="162" y="82"/>
                  </a:lnTo>
                  <a:lnTo>
                    <a:pt x="152" y="90"/>
                  </a:lnTo>
                  <a:lnTo>
                    <a:pt x="146" y="100"/>
                  </a:lnTo>
                  <a:lnTo>
                    <a:pt x="140" y="110"/>
                  </a:lnTo>
                  <a:lnTo>
                    <a:pt x="136" y="122"/>
                  </a:lnTo>
                  <a:lnTo>
                    <a:pt x="134" y="134"/>
                  </a:lnTo>
                  <a:lnTo>
                    <a:pt x="134" y="134"/>
                  </a:lnTo>
                  <a:close/>
                  <a:moveTo>
                    <a:pt x="124" y="10"/>
                  </a:moveTo>
                  <a:lnTo>
                    <a:pt x="124" y="10"/>
                  </a:lnTo>
                  <a:lnTo>
                    <a:pt x="124" y="6"/>
                  </a:lnTo>
                  <a:lnTo>
                    <a:pt x="122" y="2"/>
                  </a:lnTo>
                  <a:lnTo>
                    <a:pt x="118" y="0"/>
                  </a:lnTo>
                  <a:lnTo>
                    <a:pt x="114" y="0"/>
                  </a:lnTo>
                  <a:lnTo>
                    <a:pt x="114" y="0"/>
                  </a:lnTo>
                  <a:lnTo>
                    <a:pt x="100" y="0"/>
                  </a:lnTo>
                  <a:lnTo>
                    <a:pt x="86" y="6"/>
                  </a:lnTo>
                  <a:lnTo>
                    <a:pt x="72" y="12"/>
                  </a:lnTo>
                  <a:lnTo>
                    <a:pt x="62" y="20"/>
                  </a:lnTo>
                  <a:lnTo>
                    <a:pt x="52" y="32"/>
                  </a:lnTo>
                  <a:lnTo>
                    <a:pt x="46" y="44"/>
                  </a:lnTo>
                  <a:lnTo>
                    <a:pt x="42" y="58"/>
                  </a:lnTo>
                  <a:lnTo>
                    <a:pt x="40" y="74"/>
                  </a:lnTo>
                  <a:lnTo>
                    <a:pt x="40" y="74"/>
                  </a:lnTo>
                  <a:lnTo>
                    <a:pt x="40" y="78"/>
                  </a:lnTo>
                  <a:lnTo>
                    <a:pt x="44" y="80"/>
                  </a:lnTo>
                  <a:lnTo>
                    <a:pt x="46" y="82"/>
                  </a:lnTo>
                  <a:lnTo>
                    <a:pt x="50" y="84"/>
                  </a:lnTo>
                  <a:lnTo>
                    <a:pt x="50" y="84"/>
                  </a:lnTo>
                  <a:lnTo>
                    <a:pt x="54" y="82"/>
                  </a:lnTo>
                  <a:lnTo>
                    <a:pt x="58" y="80"/>
                  </a:lnTo>
                  <a:lnTo>
                    <a:pt x="60" y="78"/>
                  </a:lnTo>
                  <a:lnTo>
                    <a:pt x="60" y="74"/>
                  </a:lnTo>
                  <a:lnTo>
                    <a:pt x="60" y="74"/>
                  </a:lnTo>
                  <a:lnTo>
                    <a:pt x="62" y="62"/>
                  </a:lnTo>
                  <a:lnTo>
                    <a:pt x="64" y="52"/>
                  </a:lnTo>
                  <a:lnTo>
                    <a:pt x="70" y="44"/>
                  </a:lnTo>
                  <a:lnTo>
                    <a:pt x="76" y="36"/>
                  </a:lnTo>
                  <a:lnTo>
                    <a:pt x="84" y="28"/>
                  </a:lnTo>
                  <a:lnTo>
                    <a:pt x="94" y="24"/>
                  </a:lnTo>
                  <a:lnTo>
                    <a:pt x="104" y="20"/>
                  </a:lnTo>
                  <a:lnTo>
                    <a:pt x="114" y="20"/>
                  </a:lnTo>
                  <a:lnTo>
                    <a:pt x="114" y="20"/>
                  </a:lnTo>
                  <a:lnTo>
                    <a:pt x="118" y="18"/>
                  </a:lnTo>
                  <a:lnTo>
                    <a:pt x="122" y="16"/>
                  </a:lnTo>
                  <a:lnTo>
                    <a:pt x="124" y="14"/>
                  </a:lnTo>
                  <a:lnTo>
                    <a:pt x="124" y="10"/>
                  </a:lnTo>
                  <a:lnTo>
                    <a:pt x="124" y="10"/>
                  </a:lnTo>
                  <a:close/>
                  <a:moveTo>
                    <a:pt x="250" y="32"/>
                  </a:moveTo>
                  <a:lnTo>
                    <a:pt x="250" y="32"/>
                  </a:lnTo>
                  <a:lnTo>
                    <a:pt x="246" y="34"/>
                  </a:lnTo>
                  <a:lnTo>
                    <a:pt x="242" y="36"/>
                  </a:lnTo>
                  <a:lnTo>
                    <a:pt x="240" y="38"/>
                  </a:lnTo>
                  <a:lnTo>
                    <a:pt x="240" y="42"/>
                  </a:lnTo>
                  <a:lnTo>
                    <a:pt x="240" y="42"/>
                  </a:lnTo>
                  <a:lnTo>
                    <a:pt x="238" y="54"/>
                  </a:lnTo>
                  <a:lnTo>
                    <a:pt x="236" y="62"/>
                  </a:lnTo>
                  <a:lnTo>
                    <a:pt x="230" y="72"/>
                  </a:lnTo>
                  <a:lnTo>
                    <a:pt x="224" y="80"/>
                  </a:lnTo>
                  <a:lnTo>
                    <a:pt x="216" y="86"/>
                  </a:lnTo>
                  <a:lnTo>
                    <a:pt x="208" y="92"/>
                  </a:lnTo>
                  <a:lnTo>
                    <a:pt x="198" y="94"/>
                  </a:lnTo>
                  <a:lnTo>
                    <a:pt x="188" y="96"/>
                  </a:lnTo>
                  <a:lnTo>
                    <a:pt x="188" y="96"/>
                  </a:lnTo>
                  <a:lnTo>
                    <a:pt x="184" y="96"/>
                  </a:lnTo>
                  <a:lnTo>
                    <a:pt x="180" y="98"/>
                  </a:lnTo>
                  <a:lnTo>
                    <a:pt x="178" y="102"/>
                  </a:lnTo>
                  <a:lnTo>
                    <a:pt x="178" y="106"/>
                  </a:lnTo>
                  <a:lnTo>
                    <a:pt x="178" y="106"/>
                  </a:lnTo>
                  <a:lnTo>
                    <a:pt x="176" y="112"/>
                  </a:lnTo>
                  <a:lnTo>
                    <a:pt x="172" y="118"/>
                  </a:lnTo>
                  <a:lnTo>
                    <a:pt x="166" y="124"/>
                  </a:lnTo>
                  <a:lnTo>
                    <a:pt x="158" y="124"/>
                  </a:lnTo>
                  <a:lnTo>
                    <a:pt x="158" y="124"/>
                  </a:lnTo>
                  <a:lnTo>
                    <a:pt x="154" y="126"/>
                  </a:lnTo>
                  <a:lnTo>
                    <a:pt x="150" y="128"/>
                  </a:lnTo>
                  <a:lnTo>
                    <a:pt x="148" y="130"/>
                  </a:lnTo>
                  <a:lnTo>
                    <a:pt x="148" y="134"/>
                  </a:lnTo>
                  <a:lnTo>
                    <a:pt x="148" y="134"/>
                  </a:lnTo>
                  <a:lnTo>
                    <a:pt x="148" y="138"/>
                  </a:lnTo>
                  <a:lnTo>
                    <a:pt x="150" y="142"/>
                  </a:lnTo>
                  <a:lnTo>
                    <a:pt x="154" y="144"/>
                  </a:lnTo>
                  <a:lnTo>
                    <a:pt x="158" y="144"/>
                  </a:lnTo>
                  <a:lnTo>
                    <a:pt x="158" y="144"/>
                  </a:lnTo>
                  <a:lnTo>
                    <a:pt x="170" y="142"/>
                  </a:lnTo>
                  <a:lnTo>
                    <a:pt x="182" y="136"/>
                  </a:lnTo>
                  <a:lnTo>
                    <a:pt x="190" y="126"/>
                  </a:lnTo>
                  <a:lnTo>
                    <a:pt x="196" y="114"/>
                  </a:lnTo>
                  <a:lnTo>
                    <a:pt x="196" y="114"/>
                  </a:lnTo>
                  <a:lnTo>
                    <a:pt x="208" y="112"/>
                  </a:lnTo>
                  <a:lnTo>
                    <a:pt x="222" y="106"/>
                  </a:lnTo>
                  <a:lnTo>
                    <a:pt x="232" y="100"/>
                  </a:lnTo>
                  <a:lnTo>
                    <a:pt x="242" y="90"/>
                  </a:lnTo>
                  <a:lnTo>
                    <a:pt x="250" y="80"/>
                  </a:lnTo>
                  <a:lnTo>
                    <a:pt x="256" y="68"/>
                  </a:lnTo>
                  <a:lnTo>
                    <a:pt x="258" y="56"/>
                  </a:lnTo>
                  <a:lnTo>
                    <a:pt x="260" y="42"/>
                  </a:lnTo>
                  <a:lnTo>
                    <a:pt x="260" y="42"/>
                  </a:lnTo>
                  <a:lnTo>
                    <a:pt x="260" y="38"/>
                  </a:lnTo>
                  <a:lnTo>
                    <a:pt x="258" y="36"/>
                  </a:lnTo>
                  <a:lnTo>
                    <a:pt x="254" y="34"/>
                  </a:lnTo>
                  <a:lnTo>
                    <a:pt x="250" y="32"/>
                  </a:lnTo>
                  <a:lnTo>
                    <a:pt x="250" y="32"/>
                  </a:lnTo>
                  <a:close/>
                  <a:moveTo>
                    <a:pt x="158" y="10"/>
                  </a:moveTo>
                  <a:lnTo>
                    <a:pt x="158" y="10"/>
                  </a:lnTo>
                  <a:lnTo>
                    <a:pt x="158" y="6"/>
                  </a:lnTo>
                  <a:lnTo>
                    <a:pt x="156" y="2"/>
                  </a:lnTo>
                  <a:lnTo>
                    <a:pt x="152" y="0"/>
                  </a:lnTo>
                  <a:lnTo>
                    <a:pt x="148" y="0"/>
                  </a:lnTo>
                  <a:lnTo>
                    <a:pt x="148" y="0"/>
                  </a:lnTo>
                  <a:lnTo>
                    <a:pt x="144" y="0"/>
                  </a:lnTo>
                  <a:lnTo>
                    <a:pt x="142" y="2"/>
                  </a:lnTo>
                  <a:lnTo>
                    <a:pt x="138" y="6"/>
                  </a:lnTo>
                  <a:lnTo>
                    <a:pt x="138" y="10"/>
                  </a:lnTo>
                  <a:lnTo>
                    <a:pt x="138" y="10"/>
                  </a:lnTo>
                  <a:lnTo>
                    <a:pt x="138" y="16"/>
                  </a:lnTo>
                  <a:lnTo>
                    <a:pt x="136" y="22"/>
                  </a:lnTo>
                  <a:lnTo>
                    <a:pt x="132" y="26"/>
                  </a:lnTo>
                  <a:lnTo>
                    <a:pt x="128" y="32"/>
                  </a:lnTo>
                  <a:lnTo>
                    <a:pt x="128" y="32"/>
                  </a:lnTo>
                  <a:lnTo>
                    <a:pt x="124" y="36"/>
                  </a:lnTo>
                  <a:lnTo>
                    <a:pt x="118" y="38"/>
                  </a:lnTo>
                  <a:lnTo>
                    <a:pt x="112" y="40"/>
                  </a:lnTo>
                  <a:lnTo>
                    <a:pt x="106" y="42"/>
                  </a:lnTo>
                  <a:lnTo>
                    <a:pt x="106" y="42"/>
                  </a:lnTo>
                  <a:lnTo>
                    <a:pt x="106" y="42"/>
                  </a:lnTo>
                  <a:lnTo>
                    <a:pt x="102" y="42"/>
                  </a:lnTo>
                  <a:lnTo>
                    <a:pt x="100" y="44"/>
                  </a:lnTo>
                  <a:lnTo>
                    <a:pt x="98" y="48"/>
                  </a:lnTo>
                  <a:lnTo>
                    <a:pt x="96" y="52"/>
                  </a:lnTo>
                  <a:lnTo>
                    <a:pt x="96" y="52"/>
                  </a:lnTo>
                  <a:lnTo>
                    <a:pt x="98" y="56"/>
                  </a:lnTo>
                  <a:lnTo>
                    <a:pt x="100" y="58"/>
                  </a:lnTo>
                  <a:lnTo>
                    <a:pt x="102" y="60"/>
                  </a:lnTo>
                  <a:lnTo>
                    <a:pt x="106" y="62"/>
                  </a:lnTo>
                  <a:lnTo>
                    <a:pt x="106" y="62"/>
                  </a:lnTo>
                  <a:lnTo>
                    <a:pt x="106" y="62"/>
                  </a:lnTo>
                  <a:lnTo>
                    <a:pt x="106" y="62"/>
                  </a:lnTo>
                  <a:lnTo>
                    <a:pt x="116" y="60"/>
                  </a:lnTo>
                  <a:lnTo>
                    <a:pt x="126" y="58"/>
                  </a:lnTo>
                  <a:lnTo>
                    <a:pt x="136" y="52"/>
                  </a:lnTo>
                  <a:lnTo>
                    <a:pt x="142" y="46"/>
                  </a:lnTo>
                  <a:lnTo>
                    <a:pt x="142" y="46"/>
                  </a:lnTo>
                  <a:lnTo>
                    <a:pt x="150" y="38"/>
                  </a:lnTo>
                  <a:lnTo>
                    <a:pt x="154" y="30"/>
                  </a:lnTo>
                  <a:lnTo>
                    <a:pt x="158" y="20"/>
                  </a:lnTo>
                  <a:lnTo>
                    <a:pt x="158" y="10"/>
                  </a:lnTo>
                  <a:lnTo>
                    <a:pt x="158" y="10"/>
                  </a:lnTo>
                  <a:close/>
                  <a:moveTo>
                    <a:pt x="330" y="268"/>
                  </a:moveTo>
                  <a:lnTo>
                    <a:pt x="330" y="190"/>
                  </a:lnTo>
                  <a:lnTo>
                    <a:pt x="242" y="258"/>
                  </a:lnTo>
                  <a:lnTo>
                    <a:pt x="242" y="190"/>
                  </a:lnTo>
                  <a:lnTo>
                    <a:pt x="154" y="258"/>
                  </a:lnTo>
                  <a:lnTo>
                    <a:pt x="148" y="258"/>
                  </a:lnTo>
                  <a:lnTo>
                    <a:pt x="122" y="258"/>
                  </a:lnTo>
                  <a:lnTo>
                    <a:pt x="128" y="252"/>
                  </a:lnTo>
                  <a:lnTo>
                    <a:pt x="146" y="240"/>
                  </a:lnTo>
                  <a:lnTo>
                    <a:pt x="140" y="172"/>
                  </a:lnTo>
                  <a:lnTo>
                    <a:pt x="140" y="172"/>
                  </a:lnTo>
                  <a:lnTo>
                    <a:pt x="140" y="168"/>
                  </a:lnTo>
                  <a:lnTo>
                    <a:pt x="138" y="164"/>
                  </a:lnTo>
                  <a:lnTo>
                    <a:pt x="134" y="162"/>
                  </a:lnTo>
                  <a:lnTo>
                    <a:pt x="130" y="162"/>
                  </a:lnTo>
                  <a:lnTo>
                    <a:pt x="118" y="162"/>
                  </a:lnTo>
                  <a:lnTo>
                    <a:pt x="118" y="162"/>
                  </a:lnTo>
                  <a:lnTo>
                    <a:pt x="114" y="162"/>
                  </a:lnTo>
                  <a:lnTo>
                    <a:pt x="112" y="164"/>
                  </a:lnTo>
                  <a:lnTo>
                    <a:pt x="110" y="168"/>
                  </a:lnTo>
                  <a:lnTo>
                    <a:pt x="108" y="172"/>
                  </a:lnTo>
                  <a:lnTo>
                    <a:pt x="100" y="258"/>
                  </a:lnTo>
                  <a:lnTo>
                    <a:pt x="82" y="258"/>
                  </a:lnTo>
                  <a:lnTo>
                    <a:pt x="66" y="110"/>
                  </a:lnTo>
                  <a:lnTo>
                    <a:pt x="66" y="110"/>
                  </a:lnTo>
                  <a:lnTo>
                    <a:pt x="66" y="106"/>
                  </a:lnTo>
                  <a:lnTo>
                    <a:pt x="64" y="104"/>
                  </a:lnTo>
                  <a:lnTo>
                    <a:pt x="60" y="102"/>
                  </a:lnTo>
                  <a:lnTo>
                    <a:pt x="56" y="100"/>
                  </a:lnTo>
                  <a:lnTo>
                    <a:pt x="44" y="100"/>
                  </a:lnTo>
                  <a:lnTo>
                    <a:pt x="44" y="100"/>
                  </a:lnTo>
                  <a:lnTo>
                    <a:pt x="40" y="102"/>
                  </a:lnTo>
                  <a:lnTo>
                    <a:pt x="38" y="104"/>
                  </a:lnTo>
                  <a:lnTo>
                    <a:pt x="36" y="106"/>
                  </a:lnTo>
                  <a:lnTo>
                    <a:pt x="34" y="110"/>
                  </a:lnTo>
                  <a:lnTo>
                    <a:pt x="18" y="258"/>
                  </a:lnTo>
                  <a:lnTo>
                    <a:pt x="10" y="258"/>
                  </a:lnTo>
                  <a:lnTo>
                    <a:pt x="10" y="258"/>
                  </a:lnTo>
                  <a:lnTo>
                    <a:pt x="6" y="260"/>
                  </a:lnTo>
                  <a:lnTo>
                    <a:pt x="2" y="262"/>
                  </a:lnTo>
                  <a:lnTo>
                    <a:pt x="0" y="264"/>
                  </a:lnTo>
                  <a:lnTo>
                    <a:pt x="0" y="268"/>
                  </a:lnTo>
                  <a:lnTo>
                    <a:pt x="0" y="340"/>
                  </a:lnTo>
                  <a:lnTo>
                    <a:pt x="0" y="340"/>
                  </a:lnTo>
                  <a:lnTo>
                    <a:pt x="0" y="344"/>
                  </a:lnTo>
                  <a:lnTo>
                    <a:pt x="2" y="348"/>
                  </a:lnTo>
                  <a:lnTo>
                    <a:pt x="6" y="350"/>
                  </a:lnTo>
                  <a:lnTo>
                    <a:pt x="10" y="350"/>
                  </a:lnTo>
                  <a:lnTo>
                    <a:pt x="320" y="350"/>
                  </a:lnTo>
                  <a:lnTo>
                    <a:pt x="320" y="350"/>
                  </a:lnTo>
                  <a:lnTo>
                    <a:pt x="324" y="350"/>
                  </a:lnTo>
                  <a:lnTo>
                    <a:pt x="328" y="348"/>
                  </a:lnTo>
                  <a:lnTo>
                    <a:pt x="330" y="344"/>
                  </a:lnTo>
                  <a:lnTo>
                    <a:pt x="330" y="340"/>
                  </a:lnTo>
                  <a:lnTo>
                    <a:pt x="330" y="268"/>
                  </a:lnTo>
                  <a:lnTo>
                    <a:pt x="330" y="268"/>
                  </a:lnTo>
                  <a:lnTo>
                    <a:pt x="330" y="268"/>
                  </a:lnTo>
                  <a:lnTo>
                    <a:pt x="330" y="268"/>
                  </a:lnTo>
                  <a:close/>
                  <a:moveTo>
                    <a:pt x="76" y="314"/>
                  </a:moveTo>
                  <a:lnTo>
                    <a:pt x="22" y="314"/>
                  </a:lnTo>
                  <a:lnTo>
                    <a:pt x="22" y="288"/>
                  </a:lnTo>
                  <a:lnTo>
                    <a:pt x="76" y="288"/>
                  </a:lnTo>
                  <a:lnTo>
                    <a:pt x="76" y="314"/>
                  </a:lnTo>
                  <a:close/>
                  <a:moveTo>
                    <a:pt x="154" y="314"/>
                  </a:moveTo>
                  <a:lnTo>
                    <a:pt x="100" y="314"/>
                  </a:lnTo>
                  <a:lnTo>
                    <a:pt x="100" y="288"/>
                  </a:lnTo>
                  <a:lnTo>
                    <a:pt x="154" y="288"/>
                  </a:lnTo>
                  <a:lnTo>
                    <a:pt x="154" y="314"/>
                  </a:lnTo>
                  <a:close/>
                  <a:moveTo>
                    <a:pt x="232" y="314"/>
                  </a:moveTo>
                  <a:lnTo>
                    <a:pt x="176" y="314"/>
                  </a:lnTo>
                  <a:lnTo>
                    <a:pt x="176" y="288"/>
                  </a:lnTo>
                  <a:lnTo>
                    <a:pt x="232" y="288"/>
                  </a:lnTo>
                  <a:lnTo>
                    <a:pt x="232" y="314"/>
                  </a:lnTo>
                  <a:close/>
                  <a:moveTo>
                    <a:pt x="308" y="314"/>
                  </a:moveTo>
                  <a:lnTo>
                    <a:pt x="254" y="314"/>
                  </a:lnTo>
                  <a:lnTo>
                    <a:pt x="254" y="288"/>
                  </a:lnTo>
                  <a:lnTo>
                    <a:pt x="308" y="288"/>
                  </a:lnTo>
                  <a:lnTo>
                    <a:pt x="308" y="314"/>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97" name="Group 96">
            <a:extLst>
              <a:ext uri="{FF2B5EF4-FFF2-40B4-BE49-F238E27FC236}">
                <a16:creationId xmlns:a16="http://schemas.microsoft.com/office/drawing/2014/main" id="{055B02CF-1E46-684D-9121-422D32A30254}"/>
              </a:ext>
            </a:extLst>
          </p:cNvPr>
          <p:cNvGrpSpPr/>
          <p:nvPr/>
        </p:nvGrpSpPr>
        <p:grpSpPr>
          <a:xfrm>
            <a:off x="457200" y="2230329"/>
            <a:ext cx="339400" cy="339400"/>
            <a:chOff x="417604" y="2747458"/>
            <a:chExt cx="457200" cy="457200"/>
          </a:xfrm>
        </p:grpSpPr>
        <p:sp>
          <p:nvSpPr>
            <p:cNvPr id="98" name="Teardrop 97">
              <a:extLst>
                <a:ext uri="{FF2B5EF4-FFF2-40B4-BE49-F238E27FC236}">
                  <a16:creationId xmlns:a16="http://schemas.microsoft.com/office/drawing/2014/main" id="{B56876BA-2474-4544-9836-ACB9012C1619}"/>
                </a:ext>
              </a:extLst>
            </p:cNvPr>
            <p:cNvSpPr/>
            <p:nvPr/>
          </p:nvSpPr>
          <p:spPr bwMode="ltGray">
            <a:xfrm rot="2700000">
              <a:off x="417604" y="2747458"/>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00" name="Group 99">
              <a:extLst>
                <a:ext uri="{FF2B5EF4-FFF2-40B4-BE49-F238E27FC236}">
                  <a16:creationId xmlns:a16="http://schemas.microsoft.com/office/drawing/2014/main" id="{6978F9EE-FA6D-3D44-BF21-BBCD9D36A003}"/>
                </a:ext>
              </a:extLst>
            </p:cNvPr>
            <p:cNvGrpSpPr/>
            <p:nvPr/>
          </p:nvGrpSpPr>
          <p:grpSpPr>
            <a:xfrm>
              <a:off x="449324" y="2768441"/>
              <a:ext cx="411480" cy="411480"/>
              <a:chOff x="451708" y="3396558"/>
              <a:chExt cx="612000" cy="612000"/>
            </a:xfrm>
          </p:grpSpPr>
          <p:sp>
            <p:nvSpPr>
              <p:cNvPr id="101" name="Oval 100">
                <a:extLst>
                  <a:ext uri="{FF2B5EF4-FFF2-40B4-BE49-F238E27FC236}">
                    <a16:creationId xmlns:a16="http://schemas.microsoft.com/office/drawing/2014/main" id="{E2FBE843-0D3F-C44B-8919-0D9B5535802E}"/>
                  </a:ext>
                </a:extLst>
              </p:cNvPr>
              <p:cNvSpPr/>
              <p:nvPr/>
            </p:nvSpPr>
            <p:spPr bwMode="ltGray">
              <a:xfrm>
                <a:off x="451708" y="3396558"/>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02" name="Freeform 4953">
                <a:extLst>
                  <a:ext uri="{FF2B5EF4-FFF2-40B4-BE49-F238E27FC236}">
                    <a16:creationId xmlns:a16="http://schemas.microsoft.com/office/drawing/2014/main" id="{0C083F31-9D6A-434F-B8B2-B292D7E6683F}"/>
                  </a:ext>
                </a:extLst>
              </p:cNvPr>
              <p:cNvSpPr>
                <a:spLocks noEditPoints="1"/>
              </p:cNvSpPr>
              <p:nvPr/>
            </p:nvSpPr>
            <p:spPr bwMode="auto">
              <a:xfrm>
                <a:off x="562823" y="3539446"/>
                <a:ext cx="430759" cy="343639"/>
              </a:xfrm>
              <a:custGeom>
                <a:avLst/>
                <a:gdLst>
                  <a:gd name="T0" fmla="*/ 28 w 356"/>
                  <a:gd name="T1" fmla="*/ 142 h 284"/>
                  <a:gd name="T2" fmla="*/ 40 w 356"/>
                  <a:gd name="T3" fmla="*/ 138 h 284"/>
                  <a:gd name="T4" fmla="*/ 34 w 356"/>
                  <a:gd name="T5" fmla="*/ 158 h 284"/>
                  <a:gd name="T6" fmla="*/ 28 w 356"/>
                  <a:gd name="T7" fmla="*/ 154 h 284"/>
                  <a:gd name="T8" fmla="*/ 28 w 356"/>
                  <a:gd name="T9" fmla="*/ 146 h 284"/>
                  <a:gd name="T10" fmla="*/ 238 w 356"/>
                  <a:gd name="T11" fmla="*/ 68 h 284"/>
                  <a:gd name="T12" fmla="*/ 312 w 356"/>
                  <a:gd name="T13" fmla="*/ 44 h 284"/>
                  <a:gd name="T14" fmla="*/ 330 w 356"/>
                  <a:gd name="T15" fmla="*/ 52 h 284"/>
                  <a:gd name="T16" fmla="*/ 354 w 356"/>
                  <a:gd name="T17" fmla="*/ 36 h 284"/>
                  <a:gd name="T18" fmla="*/ 354 w 356"/>
                  <a:gd name="T19" fmla="*/ 16 h 284"/>
                  <a:gd name="T20" fmla="*/ 330 w 356"/>
                  <a:gd name="T21" fmla="*/ 0 h 284"/>
                  <a:gd name="T22" fmla="*/ 312 w 356"/>
                  <a:gd name="T23" fmla="*/ 8 h 284"/>
                  <a:gd name="T24" fmla="*/ 230 w 356"/>
                  <a:gd name="T25" fmla="*/ 50 h 284"/>
                  <a:gd name="T26" fmla="*/ 228 w 356"/>
                  <a:gd name="T27" fmla="*/ 50 h 284"/>
                  <a:gd name="T28" fmla="*/ 222 w 356"/>
                  <a:gd name="T29" fmla="*/ 56 h 284"/>
                  <a:gd name="T30" fmla="*/ 216 w 356"/>
                  <a:gd name="T31" fmla="*/ 100 h 284"/>
                  <a:gd name="T32" fmla="*/ 118 w 356"/>
                  <a:gd name="T33" fmla="*/ 158 h 284"/>
                  <a:gd name="T34" fmla="*/ 150 w 356"/>
                  <a:gd name="T35" fmla="*/ 186 h 284"/>
                  <a:gd name="T36" fmla="*/ 152 w 356"/>
                  <a:gd name="T37" fmla="*/ 186 h 284"/>
                  <a:gd name="T38" fmla="*/ 194 w 356"/>
                  <a:gd name="T39" fmla="*/ 134 h 284"/>
                  <a:gd name="T40" fmla="*/ 16 w 356"/>
                  <a:gd name="T41" fmla="*/ 268 h 284"/>
                  <a:gd name="T42" fmla="*/ 0 w 356"/>
                  <a:gd name="T43" fmla="*/ 284 h 284"/>
                  <a:gd name="T44" fmla="*/ 310 w 356"/>
                  <a:gd name="T45" fmla="*/ 182 h 284"/>
                  <a:gd name="T46" fmla="*/ 236 w 356"/>
                  <a:gd name="T47" fmla="*/ 156 h 284"/>
                  <a:gd name="T48" fmla="*/ 228 w 356"/>
                  <a:gd name="T49" fmla="*/ 152 h 284"/>
                  <a:gd name="T50" fmla="*/ 160 w 356"/>
                  <a:gd name="T51" fmla="*/ 92 h 284"/>
                  <a:gd name="T52" fmla="*/ 148 w 356"/>
                  <a:gd name="T53" fmla="*/ 92 h 284"/>
                  <a:gd name="T54" fmla="*/ 78 w 356"/>
                  <a:gd name="T55" fmla="*/ 218 h 284"/>
                  <a:gd name="T56" fmla="*/ 78 w 356"/>
                  <a:gd name="T57" fmla="*/ 236 h 284"/>
                  <a:gd name="T58" fmla="*/ 54 w 356"/>
                  <a:gd name="T59" fmla="*/ 252 h 284"/>
                  <a:gd name="T60" fmla="*/ 36 w 356"/>
                  <a:gd name="T61" fmla="*/ 244 h 284"/>
                  <a:gd name="T62" fmla="*/ 28 w 356"/>
                  <a:gd name="T63" fmla="*/ 226 h 284"/>
                  <a:gd name="T64" fmla="*/ 44 w 356"/>
                  <a:gd name="T65" fmla="*/ 202 h 284"/>
                  <a:gd name="T66" fmla="*/ 56 w 356"/>
                  <a:gd name="T67" fmla="*/ 200 h 284"/>
                  <a:gd name="T68" fmla="*/ 128 w 356"/>
                  <a:gd name="T69" fmla="*/ 74 h 284"/>
                  <a:gd name="T70" fmla="*/ 130 w 356"/>
                  <a:gd name="T71" fmla="*/ 56 h 284"/>
                  <a:gd name="T72" fmla="*/ 152 w 356"/>
                  <a:gd name="T73" fmla="*/ 42 h 284"/>
                  <a:gd name="T74" fmla="*/ 172 w 356"/>
                  <a:gd name="T75" fmla="*/ 48 h 284"/>
                  <a:gd name="T76" fmla="*/ 178 w 356"/>
                  <a:gd name="T77" fmla="*/ 68 h 284"/>
                  <a:gd name="T78" fmla="*/ 310 w 356"/>
                  <a:gd name="T79" fmla="*/ 136 h 284"/>
                  <a:gd name="T80" fmla="*/ 310 w 356"/>
                  <a:gd name="T81" fmla="*/ 182 h 284"/>
                  <a:gd name="T82" fmla="*/ 162 w 356"/>
                  <a:gd name="T83" fmla="*/ 64 h 284"/>
                  <a:gd name="T84" fmla="*/ 152 w 356"/>
                  <a:gd name="T85" fmla="*/ 58 h 284"/>
                  <a:gd name="T86" fmla="*/ 146 w 356"/>
                  <a:gd name="T87" fmla="*/ 60 h 284"/>
                  <a:gd name="T88" fmla="*/ 144 w 356"/>
                  <a:gd name="T89" fmla="*/ 68 h 284"/>
                  <a:gd name="T90" fmla="*/ 150 w 356"/>
                  <a:gd name="T91" fmla="*/ 76 h 284"/>
                  <a:gd name="T92" fmla="*/ 156 w 356"/>
                  <a:gd name="T93" fmla="*/ 76 h 284"/>
                  <a:gd name="T94" fmla="*/ 162 w 356"/>
                  <a:gd name="T95" fmla="*/ 6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6" h="284">
                    <a:moveTo>
                      <a:pt x="28" y="146"/>
                    </a:moveTo>
                    <a:lnTo>
                      <a:pt x="28" y="146"/>
                    </a:lnTo>
                    <a:lnTo>
                      <a:pt x="28" y="142"/>
                    </a:lnTo>
                    <a:lnTo>
                      <a:pt x="32" y="140"/>
                    </a:lnTo>
                    <a:lnTo>
                      <a:pt x="36" y="138"/>
                    </a:lnTo>
                    <a:lnTo>
                      <a:pt x="40" y="138"/>
                    </a:lnTo>
                    <a:lnTo>
                      <a:pt x="78" y="148"/>
                    </a:lnTo>
                    <a:lnTo>
                      <a:pt x="66" y="166"/>
                    </a:lnTo>
                    <a:lnTo>
                      <a:pt x="34" y="158"/>
                    </a:lnTo>
                    <a:lnTo>
                      <a:pt x="34" y="158"/>
                    </a:lnTo>
                    <a:lnTo>
                      <a:pt x="32" y="156"/>
                    </a:lnTo>
                    <a:lnTo>
                      <a:pt x="28" y="154"/>
                    </a:lnTo>
                    <a:lnTo>
                      <a:pt x="28" y="150"/>
                    </a:lnTo>
                    <a:lnTo>
                      <a:pt x="28" y="146"/>
                    </a:lnTo>
                    <a:lnTo>
                      <a:pt x="28" y="146"/>
                    </a:lnTo>
                    <a:close/>
                    <a:moveTo>
                      <a:pt x="216" y="100"/>
                    </a:moveTo>
                    <a:lnTo>
                      <a:pt x="238" y="68"/>
                    </a:lnTo>
                    <a:lnTo>
                      <a:pt x="238" y="68"/>
                    </a:lnTo>
                    <a:lnTo>
                      <a:pt x="238" y="68"/>
                    </a:lnTo>
                    <a:lnTo>
                      <a:pt x="312" y="44"/>
                    </a:lnTo>
                    <a:lnTo>
                      <a:pt x="312" y="44"/>
                    </a:lnTo>
                    <a:lnTo>
                      <a:pt x="320" y="50"/>
                    </a:lnTo>
                    <a:lnTo>
                      <a:pt x="330" y="52"/>
                    </a:lnTo>
                    <a:lnTo>
                      <a:pt x="330" y="52"/>
                    </a:lnTo>
                    <a:lnTo>
                      <a:pt x="340" y="50"/>
                    </a:lnTo>
                    <a:lnTo>
                      <a:pt x="348" y="44"/>
                    </a:lnTo>
                    <a:lnTo>
                      <a:pt x="354" y="36"/>
                    </a:lnTo>
                    <a:lnTo>
                      <a:pt x="356" y="26"/>
                    </a:lnTo>
                    <a:lnTo>
                      <a:pt x="356" y="26"/>
                    </a:lnTo>
                    <a:lnTo>
                      <a:pt x="354" y="16"/>
                    </a:lnTo>
                    <a:lnTo>
                      <a:pt x="348" y="8"/>
                    </a:lnTo>
                    <a:lnTo>
                      <a:pt x="340" y="2"/>
                    </a:lnTo>
                    <a:lnTo>
                      <a:pt x="330" y="0"/>
                    </a:lnTo>
                    <a:lnTo>
                      <a:pt x="330" y="0"/>
                    </a:lnTo>
                    <a:lnTo>
                      <a:pt x="320" y="2"/>
                    </a:lnTo>
                    <a:lnTo>
                      <a:pt x="312" y="8"/>
                    </a:lnTo>
                    <a:lnTo>
                      <a:pt x="306" y="16"/>
                    </a:lnTo>
                    <a:lnTo>
                      <a:pt x="304" y="26"/>
                    </a:lnTo>
                    <a:lnTo>
                      <a:pt x="230" y="50"/>
                    </a:lnTo>
                    <a:lnTo>
                      <a:pt x="230" y="50"/>
                    </a:lnTo>
                    <a:lnTo>
                      <a:pt x="228" y="50"/>
                    </a:lnTo>
                    <a:lnTo>
                      <a:pt x="228" y="50"/>
                    </a:lnTo>
                    <a:lnTo>
                      <a:pt x="224" y="52"/>
                    </a:lnTo>
                    <a:lnTo>
                      <a:pt x="222" y="56"/>
                    </a:lnTo>
                    <a:lnTo>
                      <a:pt x="222" y="56"/>
                    </a:lnTo>
                    <a:lnTo>
                      <a:pt x="222" y="56"/>
                    </a:lnTo>
                    <a:lnTo>
                      <a:pt x="202" y="86"/>
                    </a:lnTo>
                    <a:lnTo>
                      <a:pt x="216" y="100"/>
                    </a:lnTo>
                    <a:close/>
                    <a:moveTo>
                      <a:pt x="180" y="118"/>
                    </a:moveTo>
                    <a:lnTo>
                      <a:pt x="148" y="164"/>
                    </a:lnTo>
                    <a:lnTo>
                      <a:pt x="118" y="158"/>
                    </a:lnTo>
                    <a:lnTo>
                      <a:pt x="108" y="176"/>
                    </a:lnTo>
                    <a:lnTo>
                      <a:pt x="146" y="184"/>
                    </a:lnTo>
                    <a:lnTo>
                      <a:pt x="150" y="186"/>
                    </a:lnTo>
                    <a:lnTo>
                      <a:pt x="150" y="186"/>
                    </a:lnTo>
                    <a:lnTo>
                      <a:pt x="152" y="186"/>
                    </a:lnTo>
                    <a:lnTo>
                      <a:pt x="152" y="186"/>
                    </a:lnTo>
                    <a:lnTo>
                      <a:pt x="158" y="184"/>
                    </a:lnTo>
                    <a:lnTo>
                      <a:pt x="162" y="182"/>
                    </a:lnTo>
                    <a:lnTo>
                      <a:pt x="194" y="134"/>
                    </a:lnTo>
                    <a:lnTo>
                      <a:pt x="180" y="118"/>
                    </a:lnTo>
                    <a:close/>
                    <a:moveTo>
                      <a:pt x="346" y="268"/>
                    </a:moveTo>
                    <a:lnTo>
                      <a:pt x="16" y="268"/>
                    </a:lnTo>
                    <a:lnTo>
                      <a:pt x="16" y="16"/>
                    </a:lnTo>
                    <a:lnTo>
                      <a:pt x="0" y="16"/>
                    </a:lnTo>
                    <a:lnTo>
                      <a:pt x="0" y="284"/>
                    </a:lnTo>
                    <a:lnTo>
                      <a:pt x="346" y="284"/>
                    </a:lnTo>
                    <a:lnTo>
                      <a:pt x="346" y="268"/>
                    </a:lnTo>
                    <a:close/>
                    <a:moveTo>
                      <a:pt x="310" y="182"/>
                    </a:moveTo>
                    <a:lnTo>
                      <a:pt x="310" y="156"/>
                    </a:lnTo>
                    <a:lnTo>
                      <a:pt x="236" y="156"/>
                    </a:lnTo>
                    <a:lnTo>
                      <a:pt x="236" y="156"/>
                    </a:lnTo>
                    <a:lnTo>
                      <a:pt x="230" y="154"/>
                    </a:lnTo>
                    <a:lnTo>
                      <a:pt x="230" y="154"/>
                    </a:lnTo>
                    <a:lnTo>
                      <a:pt x="228" y="152"/>
                    </a:lnTo>
                    <a:lnTo>
                      <a:pt x="164" y="90"/>
                    </a:lnTo>
                    <a:lnTo>
                      <a:pt x="164" y="90"/>
                    </a:lnTo>
                    <a:lnTo>
                      <a:pt x="160" y="92"/>
                    </a:lnTo>
                    <a:lnTo>
                      <a:pt x="152" y="92"/>
                    </a:lnTo>
                    <a:lnTo>
                      <a:pt x="152" y="92"/>
                    </a:lnTo>
                    <a:lnTo>
                      <a:pt x="148" y="92"/>
                    </a:lnTo>
                    <a:lnTo>
                      <a:pt x="74" y="210"/>
                    </a:lnTo>
                    <a:lnTo>
                      <a:pt x="74" y="210"/>
                    </a:lnTo>
                    <a:lnTo>
                      <a:pt x="78" y="218"/>
                    </a:lnTo>
                    <a:lnTo>
                      <a:pt x="80" y="226"/>
                    </a:lnTo>
                    <a:lnTo>
                      <a:pt x="80" y="226"/>
                    </a:lnTo>
                    <a:lnTo>
                      <a:pt x="78" y="236"/>
                    </a:lnTo>
                    <a:lnTo>
                      <a:pt x="72" y="244"/>
                    </a:lnTo>
                    <a:lnTo>
                      <a:pt x="64" y="250"/>
                    </a:lnTo>
                    <a:lnTo>
                      <a:pt x="54" y="252"/>
                    </a:lnTo>
                    <a:lnTo>
                      <a:pt x="54" y="252"/>
                    </a:lnTo>
                    <a:lnTo>
                      <a:pt x="44" y="250"/>
                    </a:lnTo>
                    <a:lnTo>
                      <a:pt x="36" y="244"/>
                    </a:lnTo>
                    <a:lnTo>
                      <a:pt x="30" y="236"/>
                    </a:lnTo>
                    <a:lnTo>
                      <a:pt x="28" y="226"/>
                    </a:lnTo>
                    <a:lnTo>
                      <a:pt x="28" y="226"/>
                    </a:lnTo>
                    <a:lnTo>
                      <a:pt x="30" y="216"/>
                    </a:lnTo>
                    <a:lnTo>
                      <a:pt x="36" y="208"/>
                    </a:lnTo>
                    <a:lnTo>
                      <a:pt x="44" y="202"/>
                    </a:lnTo>
                    <a:lnTo>
                      <a:pt x="54" y="200"/>
                    </a:lnTo>
                    <a:lnTo>
                      <a:pt x="54" y="200"/>
                    </a:lnTo>
                    <a:lnTo>
                      <a:pt x="56" y="200"/>
                    </a:lnTo>
                    <a:lnTo>
                      <a:pt x="130" y="80"/>
                    </a:lnTo>
                    <a:lnTo>
                      <a:pt x="130" y="80"/>
                    </a:lnTo>
                    <a:lnTo>
                      <a:pt x="128" y="74"/>
                    </a:lnTo>
                    <a:lnTo>
                      <a:pt x="128" y="68"/>
                    </a:lnTo>
                    <a:lnTo>
                      <a:pt x="128" y="68"/>
                    </a:lnTo>
                    <a:lnTo>
                      <a:pt x="130" y="56"/>
                    </a:lnTo>
                    <a:lnTo>
                      <a:pt x="134" y="48"/>
                    </a:lnTo>
                    <a:lnTo>
                      <a:pt x="142" y="44"/>
                    </a:lnTo>
                    <a:lnTo>
                      <a:pt x="152" y="42"/>
                    </a:lnTo>
                    <a:lnTo>
                      <a:pt x="152" y="42"/>
                    </a:lnTo>
                    <a:lnTo>
                      <a:pt x="164" y="44"/>
                    </a:lnTo>
                    <a:lnTo>
                      <a:pt x="172" y="48"/>
                    </a:lnTo>
                    <a:lnTo>
                      <a:pt x="176" y="56"/>
                    </a:lnTo>
                    <a:lnTo>
                      <a:pt x="178" y="68"/>
                    </a:lnTo>
                    <a:lnTo>
                      <a:pt x="178" y="68"/>
                    </a:lnTo>
                    <a:lnTo>
                      <a:pt x="178" y="74"/>
                    </a:lnTo>
                    <a:lnTo>
                      <a:pt x="240" y="136"/>
                    </a:lnTo>
                    <a:lnTo>
                      <a:pt x="310" y="136"/>
                    </a:lnTo>
                    <a:lnTo>
                      <a:pt x="310" y="110"/>
                    </a:lnTo>
                    <a:lnTo>
                      <a:pt x="350" y="146"/>
                    </a:lnTo>
                    <a:lnTo>
                      <a:pt x="310" y="182"/>
                    </a:lnTo>
                    <a:close/>
                    <a:moveTo>
                      <a:pt x="162" y="68"/>
                    </a:moveTo>
                    <a:lnTo>
                      <a:pt x="162" y="68"/>
                    </a:lnTo>
                    <a:lnTo>
                      <a:pt x="162" y="64"/>
                    </a:lnTo>
                    <a:lnTo>
                      <a:pt x="160" y="60"/>
                    </a:lnTo>
                    <a:lnTo>
                      <a:pt x="156" y="58"/>
                    </a:lnTo>
                    <a:lnTo>
                      <a:pt x="152" y="58"/>
                    </a:lnTo>
                    <a:lnTo>
                      <a:pt x="152" y="58"/>
                    </a:lnTo>
                    <a:lnTo>
                      <a:pt x="150" y="58"/>
                    </a:lnTo>
                    <a:lnTo>
                      <a:pt x="146" y="60"/>
                    </a:lnTo>
                    <a:lnTo>
                      <a:pt x="144" y="64"/>
                    </a:lnTo>
                    <a:lnTo>
                      <a:pt x="144" y="68"/>
                    </a:lnTo>
                    <a:lnTo>
                      <a:pt x="144" y="68"/>
                    </a:lnTo>
                    <a:lnTo>
                      <a:pt x="144" y="70"/>
                    </a:lnTo>
                    <a:lnTo>
                      <a:pt x="146" y="74"/>
                    </a:lnTo>
                    <a:lnTo>
                      <a:pt x="150" y="76"/>
                    </a:lnTo>
                    <a:lnTo>
                      <a:pt x="152" y="76"/>
                    </a:lnTo>
                    <a:lnTo>
                      <a:pt x="152" y="76"/>
                    </a:lnTo>
                    <a:lnTo>
                      <a:pt x="156" y="76"/>
                    </a:lnTo>
                    <a:lnTo>
                      <a:pt x="160" y="74"/>
                    </a:lnTo>
                    <a:lnTo>
                      <a:pt x="162" y="70"/>
                    </a:lnTo>
                    <a:lnTo>
                      <a:pt x="162" y="68"/>
                    </a:lnTo>
                    <a:lnTo>
                      <a:pt x="162" y="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03" name="Group 102">
            <a:extLst>
              <a:ext uri="{FF2B5EF4-FFF2-40B4-BE49-F238E27FC236}">
                <a16:creationId xmlns:a16="http://schemas.microsoft.com/office/drawing/2014/main" id="{AA6DFD41-4E8B-C442-92EE-F5F764F4B34F}"/>
              </a:ext>
            </a:extLst>
          </p:cNvPr>
          <p:cNvGrpSpPr/>
          <p:nvPr/>
        </p:nvGrpSpPr>
        <p:grpSpPr>
          <a:xfrm>
            <a:off x="464641" y="853979"/>
            <a:ext cx="339400" cy="339400"/>
            <a:chOff x="400794" y="884263"/>
            <a:chExt cx="457200" cy="457200"/>
          </a:xfrm>
        </p:grpSpPr>
        <p:sp>
          <p:nvSpPr>
            <p:cNvPr id="104" name="Teardrop 103">
              <a:extLst>
                <a:ext uri="{FF2B5EF4-FFF2-40B4-BE49-F238E27FC236}">
                  <a16:creationId xmlns:a16="http://schemas.microsoft.com/office/drawing/2014/main" id="{DF3F6155-0C23-4C46-814E-5DAA6E2F823A}"/>
                </a:ext>
              </a:extLst>
            </p:cNvPr>
            <p:cNvSpPr/>
            <p:nvPr/>
          </p:nvSpPr>
          <p:spPr bwMode="ltGray">
            <a:xfrm rot="2700000">
              <a:off x="400794" y="884263"/>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05" name="Group 104">
              <a:extLst>
                <a:ext uri="{FF2B5EF4-FFF2-40B4-BE49-F238E27FC236}">
                  <a16:creationId xmlns:a16="http://schemas.microsoft.com/office/drawing/2014/main" id="{03458C2B-9D0B-CA4A-A2C3-2FFCB5E374E5}"/>
                </a:ext>
              </a:extLst>
            </p:cNvPr>
            <p:cNvGrpSpPr/>
            <p:nvPr/>
          </p:nvGrpSpPr>
          <p:grpSpPr>
            <a:xfrm>
              <a:off x="423654" y="902384"/>
              <a:ext cx="411480" cy="411480"/>
              <a:chOff x="431938" y="924696"/>
              <a:chExt cx="612000" cy="612000"/>
            </a:xfrm>
          </p:grpSpPr>
          <p:sp>
            <p:nvSpPr>
              <p:cNvPr id="106" name="Oval 105">
                <a:extLst>
                  <a:ext uri="{FF2B5EF4-FFF2-40B4-BE49-F238E27FC236}">
                    <a16:creationId xmlns:a16="http://schemas.microsoft.com/office/drawing/2014/main" id="{FCDFBEFB-E5B8-124A-B242-85C01F246D5A}"/>
                  </a:ext>
                </a:extLst>
              </p:cNvPr>
              <p:cNvSpPr/>
              <p:nvPr/>
            </p:nvSpPr>
            <p:spPr bwMode="ltGray">
              <a:xfrm>
                <a:off x="431938" y="924696"/>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07" name="Freeform 4850">
                <a:extLst>
                  <a:ext uri="{FF2B5EF4-FFF2-40B4-BE49-F238E27FC236}">
                    <a16:creationId xmlns:a16="http://schemas.microsoft.com/office/drawing/2014/main" id="{EC1BF74F-E726-C44F-898F-E1752AE402BE}"/>
                  </a:ext>
                </a:extLst>
              </p:cNvPr>
              <p:cNvSpPr>
                <a:spLocks noEditPoints="1"/>
              </p:cNvSpPr>
              <p:nvPr/>
            </p:nvSpPr>
            <p:spPr bwMode="auto">
              <a:xfrm>
                <a:off x="493014" y="982117"/>
                <a:ext cx="489847" cy="497158"/>
              </a:xfrm>
              <a:custGeom>
                <a:avLst/>
                <a:gdLst>
                  <a:gd name="T0" fmla="*/ 228 w 402"/>
                  <a:gd name="T1" fmla="*/ 272 h 408"/>
                  <a:gd name="T2" fmla="*/ 234 w 402"/>
                  <a:gd name="T3" fmla="*/ 270 h 408"/>
                  <a:gd name="T4" fmla="*/ 238 w 402"/>
                  <a:gd name="T5" fmla="*/ 264 h 408"/>
                  <a:gd name="T6" fmla="*/ 238 w 402"/>
                  <a:gd name="T7" fmla="*/ 258 h 408"/>
                  <a:gd name="T8" fmla="*/ 238 w 402"/>
                  <a:gd name="T9" fmla="*/ 14 h 408"/>
                  <a:gd name="T10" fmla="*/ 238 w 402"/>
                  <a:gd name="T11" fmla="*/ 10 h 408"/>
                  <a:gd name="T12" fmla="*/ 236 w 402"/>
                  <a:gd name="T13" fmla="*/ 2 h 408"/>
                  <a:gd name="T14" fmla="*/ 234 w 402"/>
                  <a:gd name="T15" fmla="*/ 0 h 408"/>
                  <a:gd name="T16" fmla="*/ 226 w 402"/>
                  <a:gd name="T17" fmla="*/ 0 h 408"/>
                  <a:gd name="T18" fmla="*/ 220 w 402"/>
                  <a:gd name="T19" fmla="*/ 4 h 408"/>
                  <a:gd name="T20" fmla="*/ 10 w 402"/>
                  <a:gd name="T21" fmla="*/ 126 h 408"/>
                  <a:gd name="T22" fmla="*/ 6 w 402"/>
                  <a:gd name="T23" fmla="*/ 126 h 408"/>
                  <a:gd name="T24" fmla="*/ 0 w 402"/>
                  <a:gd name="T25" fmla="*/ 132 h 408"/>
                  <a:gd name="T26" fmla="*/ 0 w 402"/>
                  <a:gd name="T27" fmla="*/ 136 h 408"/>
                  <a:gd name="T28" fmla="*/ 2 w 402"/>
                  <a:gd name="T29" fmla="*/ 142 h 408"/>
                  <a:gd name="T30" fmla="*/ 10 w 402"/>
                  <a:gd name="T31" fmla="*/ 146 h 408"/>
                  <a:gd name="T32" fmla="*/ 220 w 402"/>
                  <a:gd name="T33" fmla="*/ 268 h 408"/>
                  <a:gd name="T34" fmla="*/ 224 w 402"/>
                  <a:gd name="T35" fmla="*/ 270 h 408"/>
                  <a:gd name="T36" fmla="*/ 228 w 402"/>
                  <a:gd name="T37" fmla="*/ 272 h 408"/>
                  <a:gd name="T38" fmla="*/ 166 w 402"/>
                  <a:gd name="T39" fmla="*/ 146 h 408"/>
                  <a:gd name="T40" fmla="*/ 156 w 402"/>
                  <a:gd name="T41" fmla="*/ 150 h 408"/>
                  <a:gd name="T42" fmla="*/ 144 w 402"/>
                  <a:gd name="T43" fmla="*/ 146 h 408"/>
                  <a:gd name="T44" fmla="*/ 142 w 402"/>
                  <a:gd name="T45" fmla="*/ 142 h 408"/>
                  <a:gd name="T46" fmla="*/ 142 w 402"/>
                  <a:gd name="T47" fmla="*/ 130 h 408"/>
                  <a:gd name="T48" fmla="*/ 144 w 402"/>
                  <a:gd name="T49" fmla="*/ 124 h 408"/>
                  <a:gd name="T50" fmla="*/ 156 w 402"/>
                  <a:gd name="T51" fmla="*/ 120 h 408"/>
                  <a:gd name="T52" fmla="*/ 166 w 402"/>
                  <a:gd name="T53" fmla="*/ 124 h 408"/>
                  <a:gd name="T54" fmla="*/ 170 w 402"/>
                  <a:gd name="T55" fmla="*/ 130 h 408"/>
                  <a:gd name="T56" fmla="*/ 170 w 402"/>
                  <a:gd name="T57" fmla="*/ 142 h 408"/>
                  <a:gd name="T58" fmla="*/ 166 w 402"/>
                  <a:gd name="T59" fmla="*/ 146 h 408"/>
                  <a:gd name="T60" fmla="*/ 144 w 402"/>
                  <a:gd name="T61" fmla="*/ 184 h 408"/>
                  <a:gd name="T62" fmla="*/ 180 w 402"/>
                  <a:gd name="T63" fmla="*/ 408 h 408"/>
                  <a:gd name="T64" fmla="*/ 156 w 402"/>
                  <a:gd name="T65" fmla="*/ 404 h 408"/>
                  <a:gd name="T66" fmla="*/ 132 w 402"/>
                  <a:gd name="T67" fmla="*/ 398 h 408"/>
                  <a:gd name="T68" fmla="*/ 392 w 402"/>
                  <a:gd name="T69" fmla="*/ 196 h 408"/>
                  <a:gd name="T70" fmla="*/ 402 w 402"/>
                  <a:gd name="T71" fmla="*/ 188 h 408"/>
                  <a:gd name="T72" fmla="*/ 402 w 402"/>
                  <a:gd name="T73" fmla="*/ 184 h 408"/>
                  <a:gd name="T74" fmla="*/ 398 w 402"/>
                  <a:gd name="T75" fmla="*/ 178 h 408"/>
                  <a:gd name="T76" fmla="*/ 314 w 402"/>
                  <a:gd name="T77" fmla="*/ 144 h 408"/>
                  <a:gd name="T78" fmla="*/ 282 w 402"/>
                  <a:gd name="T79" fmla="*/ 62 h 408"/>
                  <a:gd name="T80" fmla="*/ 278 w 402"/>
                  <a:gd name="T81" fmla="*/ 58 h 408"/>
                  <a:gd name="T82" fmla="*/ 270 w 402"/>
                  <a:gd name="T83" fmla="*/ 56 h 408"/>
                  <a:gd name="T84" fmla="*/ 266 w 402"/>
                  <a:gd name="T85" fmla="*/ 58 h 408"/>
                  <a:gd name="T86" fmla="*/ 262 w 402"/>
                  <a:gd name="T87" fmla="*/ 64 h 408"/>
                  <a:gd name="T88" fmla="*/ 278 w 402"/>
                  <a:gd name="T89" fmla="*/ 154 h 408"/>
                  <a:gd name="T90" fmla="*/ 244 w 402"/>
                  <a:gd name="T91" fmla="*/ 230 h 408"/>
                  <a:gd name="T92" fmla="*/ 390 w 402"/>
                  <a:gd name="T93" fmla="*/ 196 h 408"/>
                  <a:gd name="T94" fmla="*/ 392 w 402"/>
                  <a:gd name="T95" fmla="*/ 196 h 408"/>
                  <a:gd name="T96" fmla="*/ 306 w 402"/>
                  <a:gd name="T97" fmla="*/ 168 h 408"/>
                  <a:gd name="T98" fmla="*/ 302 w 402"/>
                  <a:gd name="T99" fmla="*/ 172 h 408"/>
                  <a:gd name="T100" fmla="*/ 294 w 402"/>
                  <a:gd name="T101" fmla="*/ 172 h 408"/>
                  <a:gd name="T102" fmla="*/ 290 w 402"/>
                  <a:gd name="T103" fmla="*/ 168 h 408"/>
                  <a:gd name="T104" fmla="*/ 286 w 402"/>
                  <a:gd name="T105" fmla="*/ 160 h 408"/>
                  <a:gd name="T106" fmla="*/ 290 w 402"/>
                  <a:gd name="T107" fmla="*/ 152 h 408"/>
                  <a:gd name="T108" fmla="*/ 294 w 402"/>
                  <a:gd name="T109" fmla="*/ 150 h 408"/>
                  <a:gd name="T110" fmla="*/ 302 w 402"/>
                  <a:gd name="T111" fmla="*/ 150 h 408"/>
                  <a:gd name="T112" fmla="*/ 306 w 402"/>
                  <a:gd name="T113" fmla="*/ 152 h 408"/>
                  <a:gd name="T114" fmla="*/ 310 w 402"/>
                  <a:gd name="T115" fmla="*/ 160 h 408"/>
                  <a:gd name="T116" fmla="*/ 306 w 402"/>
                  <a:gd name="T117" fmla="*/ 168 h 408"/>
                  <a:gd name="T118" fmla="*/ 286 w 402"/>
                  <a:gd name="T119" fmla="*/ 208 h 408"/>
                  <a:gd name="T120" fmla="*/ 310 w 402"/>
                  <a:gd name="T121" fmla="*/ 192 h 408"/>
                  <a:gd name="T122" fmla="*/ 318 w 402"/>
                  <a:gd name="T123" fmla="*/ 366 h 408"/>
                  <a:gd name="T124" fmla="*/ 276 w 402"/>
                  <a:gd name="T125" fmla="*/ 39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 h="408">
                    <a:moveTo>
                      <a:pt x="228" y="272"/>
                    </a:moveTo>
                    <a:lnTo>
                      <a:pt x="228" y="272"/>
                    </a:lnTo>
                    <a:lnTo>
                      <a:pt x="234" y="270"/>
                    </a:lnTo>
                    <a:lnTo>
                      <a:pt x="234" y="270"/>
                    </a:lnTo>
                    <a:lnTo>
                      <a:pt x="236" y="268"/>
                    </a:lnTo>
                    <a:lnTo>
                      <a:pt x="238" y="264"/>
                    </a:lnTo>
                    <a:lnTo>
                      <a:pt x="238" y="260"/>
                    </a:lnTo>
                    <a:lnTo>
                      <a:pt x="238" y="258"/>
                    </a:lnTo>
                    <a:lnTo>
                      <a:pt x="182" y="136"/>
                    </a:lnTo>
                    <a:lnTo>
                      <a:pt x="238" y="14"/>
                    </a:lnTo>
                    <a:lnTo>
                      <a:pt x="238" y="14"/>
                    </a:lnTo>
                    <a:lnTo>
                      <a:pt x="238" y="10"/>
                    </a:lnTo>
                    <a:lnTo>
                      <a:pt x="238" y="6"/>
                    </a:lnTo>
                    <a:lnTo>
                      <a:pt x="236" y="2"/>
                    </a:lnTo>
                    <a:lnTo>
                      <a:pt x="234" y="0"/>
                    </a:lnTo>
                    <a:lnTo>
                      <a:pt x="234" y="0"/>
                    </a:lnTo>
                    <a:lnTo>
                      <a:pt x="230" y="0"/>
                    </a:lnTo>
                    <a:lnTo>
                      <a:pt x="226" y="0"/>
                    </a:lnTo>
                    <a:lnTo>
                      <a:pt x="222" y="0"/>
                    </a:lnTo>
                    <a:lnTo>
                      <a:pt x="220" y="4"/>
                    </a:lnTo>
                    <a:lnTo>
                      <a:pt x="142" y="112"/>
                    </a:lnTo>
                    <a:lnTo>
                      <a:pt x="10" y="126"/>
                    </a:lnTo>
                    <a:lnTo>
                      <a:pt x="10" y="126"/>
                    </a:lnTo>
                    <a:lnTo>
                      <a:pt x="6" y="126"/>
                    </a:lnTo>
                    <a:lnTo>
                      <a:pt x="2" y="128"/>
                    </a:lnTo>
                    <a:lnTo>
                      <a:pt x="0" y="132"/>
                    </a:lnTo>
                    <a:lnTo>
                      <a:pt x="0" y="136"/>
                    </a:lnTo>
                    <a:lnTo>
                      <a:pt x="0" y="136"/>
                    </a:lnTo>
                    <a:lnTo>
                      <a:pt x="0" y="140"/>
                    </a:lnTo>
                    <a:lnTo>
                      <a:pt x="2" y="142"/>
                    </a:lnTo>
                    <a:lnTo>
                      <a:pt x="6" y="144"/>
                    </a:lnTo>
                    <a:lnTo>
                      <a:pt x="10" y="146"/>
                    </a:lnTo>
                    <a:lnTo>
                      <a:pt x="142" y="158"/>
                    </a:lnTo>
                    <a:lnTo>
                      <a:pt x="220" y="268"/>
                    </a:lnTo>
                    <a:lnTo>
                      <a:pt x="220" y="268"/>
                    </a:lnTo>
                    <a:lnTo>
                      <a:pt x="224" y="270"/>
                    </a:lnTo>
                    <a:lnTo>
                      <a:pt x="228" y="272"/>
                    </a:lnTo>
                    <a:lnTo>
                      <a:pt x="228" y="272"/>
                    </a:lnTo>
                    <a:close/>
                    <a:moveTo>
                      <a:pt x="166" y="146"/>
                    </a:moveTo>
                    <a:lnTo>
                      <a:pt x="166" y="146"/>
                    </a:lnTo>
                    <a:lnTo>
                      <a:pt x="162" y="150"/>
                    </a:lnTo>
                    <a:lnTo>
                      <a:pt x="156" y="150"/>
                    </a:lnTo>
                    <a:lnTo>
                      <a:pt x="150" y="150"/>
                    </a:lnTo>
                    <a:lnTo>
                      <a:pt x="144" y="146"/>
                    </a:lnTo>
                    <a:lnTo>
                      <a:pt x="144" y="146"/>
                    </a:lnTo>
                    <a:lnTo>
                      <a:pt x="142" y="142"/>
                    </a:lnTo>
                    <a:lnTo>
                      <a:pt x="140" y="136"/>
                    </a:lnTo>
                    <a:lnTo>
                      <a:pt x="142" y="130"/>
                    </a:lnTo>
                    <a:lnTo>
                      <a:pt x="144" y="124"/>
                    </a:lnTo>
                    <a:lnTo>
                      <a:pt x="144" y="124"/>
                    </a:lnTo>
                    <a:lnTo>
                      <a:pt x="150" y="122"/>
                    </a:lnTo>
                    <a:lnTo>
                      <a:pt x="156" y="120"/>
                    </a:lnTo>
                    <a:lnTo>
                      <a:pt x="162" y="122"/>
                    </a:lnTo>
                    <a:lnTo>
                      <a:pt x="166" y="124"/>
                    </a:lnTo>
                    <a:lnTo>
                      <a:pt x="166" y="124"/>
                    </a:lnTo>
                    <a:lnTo>
                      <a:pt x="170" y="130"/>
                    </a:lnTo>
                    <a:lnTo>
                      <a:pt x="172" y="136"/>
                    </a:lnTo>
                    <a:lnTo>
                      <a:pt x="170" y="142"/>
                    </a:lnTo>
                    <a:lnTo>
                      <a:pt x="166" y="146"/>
                    </a:lnTo>
                    <a:lnTo>
                      <a:pt x="166" y="146"/>
                    </a:lnTo>
                    <a:close/>
                    <a:moveTo>
                      <a:pt x="132" y="398"/>
                    </a:moveTo>
                    <a:lnTo>
                      <a:pt x="144" y="184"/>
                    </a:lnTo>
                    <a:lnTo>
                      <a:pt x="170" y="222"/>
                    </a:lnTo>
                    <a:lnTo>
                      <a:pt x="180" y="408"/>
                    </a:lnTo>
                    <a:lnTo>
                      <a:pt x="180" y="408"/>
                    </a:lnTo>
                    <a:lnTo>
                      <a:pt x="156" y="404"/>
                    </a:lnTo>
                    <a:lnTo>
                      <a:pt x="132" y="398"/>
                    </a:lnTo>
                    <a:lnTo>
                      <a:pt x="132" y="398"/>
                    </a:lnTo>
                    <a:close/>
                    <a:moveTo>
                      <a:pt x="392" y="196"/>
                    </a:moveTo>
                    <a:lnTo>
                      <a:pt x="392" y="196"/>
                    </a:lnTo>
                    <a:lnTo>
                      <a:pt x="398" y="194"/>
                    </a:lnTo>
                    <a:lnTo>
                      <a:pt x="402" y="188"/>
                    </a:lnTo>
                    <a:lnTo>
                      <a:pt x="402" y="188"/>
                    </a:lnTo>
                    <a:lnTo>
                      <a:pt x="402" y="184"/>
                    </a:lnTo>
                    <a:lnTo>
                      <a:pt x="400" y="180"/>
                    </a:lnTo>
                    <a:lnTo>
                      <a:pt x="398" y="178"/>
                    </a:lnTo>
                    <a:lnTo>
                      <a:pt x="396" y="176"/>
                    </a:lnTo>
                    <a:lnTo>
                      <a:pt x="314" y="144"/>
                    </a:lnTo>
                    <a:lnTo>
                      <a:pt x="282" y="62"/>
                    </a:lnTo>
                    <a:lnTo>
                      <a:pt x="282" y="62"/>
                    </a:lnTo>
                    <a:lnTo>
                      <a:pt x="280" y="60"/>
                    </a:lnTo>
                    <a:lnTo>
                      <a:pt x="278" y="58"/>
                    </a:lnTo>
                    <a:lnTo>
                      <a:pt x="274" y="56"/>
                    </a:lnTo>
                    <a:lnTo>
                      <a:pt x="270" y="56"/>
                    </a:lnTo>
                    <a:lnTo>
                      <a:pt x="270" y="56"/>
                    </a:lnTo>
                    <a:lnTo>
                      <a:pt x="266" y="58"/>
                    </a:lnTo>
                    <a:lnTo>
                      <a:pt x="264" y="60"/>
                    </a:lnTo>
                    <a:lnTo>
                      <a:pt x="262" y="64"/>
                    </a:lnTo>
                    <a:lnTo>
                      <a:pt x="262" y="68"/>
                    </a:lnTo>
                    <a:lnTo>
                      <a:pt x="278" y="154"/>
                    </a:lnTo>
                    <a:lnTo>
                      <a:pt x="234" y="208"/>
                    </a:lnTo>
                    <a:lnTo>
                      <a:pt x="244" y="230"/>
                    </a:lnTo>
                    <a:lnTo>
                      <a:pt x="304" y="180"/>
                    </a:lnTo>
                    <a:lnTo>
                      <a:pt x="390" y="196"/>
                    </a:lnTo>
                    <a:lnTo>
                      <a:pt x="390" y="196"/>
                    </a:lnTo>
                    <a:lnTo>
                      <a:pt x="392" y="196"/>
                    </a:lnTo>
                    <a:lnTo>
                      <a:pt x="392" y="196"/>
                    </a:lnTo>
                    <a:close/>
                    <a:moveTo>
                      <a:pt x="306" y="168"/>
                    </a:moveTo>
                    <a:lnTo>
                      <a:pt x="306" y="168"/>
                    </a:lnTo>
                    <a:lnTo>
                      <a:pt x="302" y="172"/>
                    </a:lnTo>
                    <a:lnTo>
                      <a:pt x="298" y="172"/>
                    </a:lnTo>
                    <a:lnTo>
                      <a:pt x="294" y="172"/>
                    </a:lnTo>
                    <a:lnTo>
                      <a:pt x="290" y="168"/>
                    </a:lnTo>
                    <a:lnTo>
                      <a:pt x="290" y="168"/>
                    </a:lnTo>
                    <a:lnTo>
                      <a:pt x="288" y="164"/>
                    </a:lnTo>
                    <a:lnTo>
                      <a:pt x="286" y="160"/>
                    </a:lnTo>
                    <a:lnTo>
                      <a:pt x="288" y="156"/>
                    </a:lnTo>
                    <a:lnTo>
                      <a:pt x="290" y="152"/>
                    </a:lnTo>
                    <a:lnTo>
                      <a:pt x="290" y="152"/>
                    </a:lnTo>
                    <a:lnTo>
                      <a:pt x="294" y="150"/>
                    </a:lnTo>
                    <a:lnTo>
                      <a:pt x="298" y="148"/>
                    </a:lnTo>
                    <a:lnTo>
                      <a:pt x="302" y="150"/>
                    </a:lnTo>
                    <a:lnTo>
                      <a:pt x="306" y="152"/>
                    </a:lnTo>
                    <a:lnTo>
                      <a:pt x="306" y="152"/>
                    </a:lnTo>
                    <a:lnTo>
                      <a:pt x="310" y="156"/>
                    </a:lnTo>
                    <a:lnTo>
                      <a:pt x="310" y="160"/>
                    </a:lnTo>
                    <a:lnTo>
                      <a:pt x="310" y="164"/>
                    </a:lnTo>
                    <a:lnTo>
                      <a:pt x="306" y="168"/>
                    </a:lnTo>
                    <a:lnTo>
                      <a:pt x="306" y="168"/>
                    </a:lnTo>
                    <a:close/>
                    <a:moveTo>
                      <a:pt x="286" y="208"/>
                    </a:moveTo>
                    <a:lnTo>
                      <a:pt x="306" y="192"/>
                    </a:lnTo>
                    <a:lnTo>
                      <a:pt x="310" y="192"/>
                    </a:lnTo>
                    <a:lnTo>
                      <a:pt x="318" y="366"/>
                    </a:lnTo>
                    <a:lnTo>
                      <a:pt x="318" y="366"/>
                    </a:lnTo>
                    <a:lnTo>
                      <a:pt x="298" y="380"/>
                    </a:lnTo>
                    <a:lnTo>
                      <a:pt x="276" y="390"/>
                    </a:lnTo>
                    <a:lnTo>
                      <a:pt x="286" y="20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09" name="Group 108">
            <a:extLst>
              <a:ext uri="{FF2B5EF4-FFF2-40B4-BE49-F238E27FC236}">
                <a16:creationId xmlns:a16="http://schemas.microsoft.com/office/drawing/2014/main" id="{DEB5B358-5F82-E043-AC45-84FDB38DE8D9}"/>
              </a:ext>
            </a:extLst>
          </p:cNvPr>
          <p:cNvGrpSpPr/>
          <p:nvPr/>
        </p:nvGrpSpPr>
        <p:grpSpPr>
          <a:xfrm>
            <a:off x="464641" y="1532726"/>
            <a:ext cx="339400" cy="339400"/>
            <a:chOff x="427628" y="1833131"/>
            <a:chExt cx="457200" cy="457200"/>
          </a:xfrm>
        </p:grpSpPr>
        <p:sp>
          <p:nvSpPr>
            <p:cNvPr id="110" name="Teardrop 109">
              <a:extLst>
                <a:ext uri="{FF2B5EF4-FFF2-40B4-BE49-F238E27FC236}">
                  <a16:creationId xmlns:a16="http://schemas.microsoft.com/office/drawing/2014/main" id="{9B4FBE9A-FCE2-A444-845B-5F9A49FDE5B0}"/>
                </a:ext>
              </a:extLst>
            </p:cNvPr>
            <p:cNvSpPr/>
            <p:nvPr/>
          </p:nvSpPr>
          <p:spPr bwMode="ltGray">
            <a:xfrm rot="2700000">
              <a:off x="427628" y="1833131"/>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11" name="Group 110">
              <a:extLst>
                <a:ext uri="{FF2B5EF4-FFF2-40B4-BE49-F238E27FC236}">
                  <a16:creationId xmlns:a16="http://schemas.microsoft.com/office/drawing/2014/main" id="{382827DF-E185-814F-A2B6-8E22881E8924}"/>
                </a:ext>
              </a:extLst>
            </p:cNvPr>
            <p:cNvGrpSpPr/>
            <p:nvPr/>
          </p:nvGrpSpPr>
          <p:grpSpPr>
            <a:xfrm>
              <a:off x="452222" y="1855085"/>
              <a:ext cx="411480" cy="411480"/>
              <a:chOff x="451708" y="1909630"/>
              <a:chExt cx="612000" cy="612000"/>
            </a:xfrm>
          </p:grpSpPr>
          <p:sp>
            <p:nvSpPr>
              <p:cNvPr id="112" name="Oval 111">
                <a:extLst>
                  <a:ext uri="{FF2B5EF4-FFF2-40B4-BE49-F238E27FC236}">
                    <a16:creationId xmlns:a16="http://schemas.microsoft.com/office/drawing/2014/main" id="{BE8C3F8E-A689-5544-AA63-432763DF0593}"/>
                  </a:ext>
                </a:extLst>
              </p:cNvPr>
              <p:cNvSpPr/>
              <p:nvPr/>
            </p:nvSpPr>
            <p:spPr bwMode="ltGray">
              <a:xfrm>
                <a:off x="451708" y="1909630"/>
                <a:ext cx="612000" cy="612000"/>
              </a:xfrm>
              <a:prstGeom prst="ellipse">
                <a:avLst/>
              </a:prstGeom>
              <a:solidFill>
                <a:srgbClr val="57575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00" dirty="0">
                  <a:solidFill>
                    <a:srgbClr val="FFFFFF"/>
                  </a:solidFill>
                  <a:latin typeface="+mj-lt"/>
                </a:endParaRPr>
              </a:p>
            </p:txBody>
          </p:sp>
          <p:sp>
            <p:nvSpPr>
              <p:cNvPr id="113" name="Freeform 4843">
                <a:extLst>
                  <a:ext uri="{FF2B5EF4-FFF2-40B4-BE49-F238E27FC236}">
                    <a16:creationId xmlns:a16="http://schemas.microsoft.com/office/drawing/2014/main" id="{A73E3456-4BF2-8049-BDD7-0014550DBE8A}"/>
                  </a:ext>
                </a:extLst>
              </p:cNvPr>
              <p:cNvSpPr>
                <a:spLocks noEditPoints="1"/>
              </p:cNvSpPr>
              <p:nvPr/>
            </p:nvSpPr>
            <p:spPr bwMode="auto">
              <a:xfrm>
                <a:off x="509928" y="1979495"/>
                <a:ext cx="502032" cy="487410"/>
              </a:xfrm>
              <a:custGeom>
                <a:avLst/>
                <a:gdLst>
                  <a:gd name="T0" fmla="*/ 376 w 412"/>
                  <a:gd name="T1" fmla="*/ 96 h 400"/>
                  <a:gd name="T2" fmla="*/ 382 w 412"/>
                  <a:gd name="T3" fmla="*/ 126 h 400"/>
                  <a:gd name="T4" fmla="*/ 356 w 412"/>
                  <a:gd name="T5" fmla="*/ 144 h 400"/>
                  <a:gd name="T6" fmla="*/ 328 w 412"/>
                  <a:gd name="T7" fmla="*/ 116 h 400"/>
                  <a:gd name="T8" fmla="*/ 344 w 412"/>
                  <a:gd name="T9" fmla="*/ 90 h 400"/>
                  <a:gd name="T10" fmla="*/ 374 w 412"/>
                  <a:gd name="T11" fmla="*/ 156 h 400"/>
                  <a:gd name="T12" fmla="*/ 320 w 412"/>
                  <a:gd name="T13" fmla="*/ 156 h 400"/>
                  <a:gd name="T14" fmla="*/ 314 w 412"/>
                  <a:gd name="T15" fmla="*/ 204 h 400"/>
                  <a:gd name="T16" fmla="*/ 370 w 412"/>
                  <a:gd name="T17" fmla="*/ 268 h 400"/>
                  <a:gd name="T18" fmla="*/ 404 w 412"/>
                  <a:gd name="T19" fmla="*/ 246 h 400"/>
                  <a:gd name="T20" fmla="*/ 410 w 412"/>
                  <a:gd name="T21" fmla="*/ 166 h 400"/>
                  <a:gd name="T22" fmla="*/ 398 w 412"/>
                  <a:gd name="T23" fmla="*/ 156 h 400"/>
                  <a:gd name="T24" fmla="*/ 98 w 412"/>
                  <a:gd name="T25" fmla="*/ 156 h 400"/>
                  <a:gd name="T26" fmla="*/ 56 w 412"/>
                  <a:gd name="T27" fmla="*/ 182 h 400"/>
                  <a:gd name="T28" fmla="*/ 14 w 412"/>
                  <a:gd name="T29" fmla="*/ 156 h 400"/>
                  <a:gd name="T30" fmla="*/ 2 w 412"/>
                  <a:gd name="T31" fmla="*/ 166 h 400"/>
                  <a:gd name="T32" fmla="*/ 8 w 412"/>
                  <a:gd name="T33" fmla="*/ 246 h 400"/>
                  <a:gd name="T34" fmla="*/ 42 w 412"/>
                  <a:gd name="T35" fmla="*/ 268 h 400"/>
                  <a:gd name="T36" fmla="*/ 98 w 412"/>
                  <a:gd name="T37" fmla="*/ 204 h 400"/>
                  <a:gd name="T38" fmla="*/ 172 w 412"/>
                  <a:gd name="T39" fmla="*/ 50 h 400"/>
                  <a:gd name="T40" fmla="*/ 192 w 412"/>
                  <a:gd name="T41" fmla="*/ 68 h 400"/>
                  <a:gd name="T42" fmla="*/ 214 w 412"/>
                  <a:gd name="T43" fmla="*/ 70 h 400"/>
                  <a:gd name="T44" fmla="*/ 236 w 412"/>
                  <a:gd name="T45" fmla="*/ 56 h 400"/>
                  <a:gd name="T46" fmla="*/ 242 w 412"/>
                  <a:gd name="T47" fmla="*/ 36 h 400"/>
                  <a:gd name="T48" fmla="*/ 232 w 412"/>
                  <a:gd name="T49" fmla="*/ 10 h 400"/>
                  <a:gd name="T50" fmla="*/ 206 w 412"/>
                  <a:gd name="T51" fmla="*/ 0 h 400"/>
                  <a:gd name="T52" fmla="*/ 186 w 412"/>
                  <a:gd name="T53" fmla="*/ 6 h 400"/>
                  <a:gd name="T54" fmla="*/ 170 w 412"/>
                  <a:gd name="T55" fmla="*/ 28 h 400"/>
                  <a:gd name="T56" fmla="*/ 206 w 412"/>
                  <a:gd name="T57" fmla="*/ 400 h 400"/>
                  <a:gd name="T58" fmla="*/ 296 w 412"/>
                  <a:gd name="T59" fmla="*/ 378 h 400"/>
                  <a:gd name="T60" fmla="*/ 366 w 412"/>
                  <a:gd name="T61" fmla="*/ 322 h 400"/>
                  <a:gd name="T62" fmla="*/ 320 w 412"/>
                  <a:gd name="T63" fmla="*/ 250 h 400"/>
                  <a:gd name="T64" fmla="*/ 244 w 412"/>
                  <a:gd name="T65" fmla="*/ 200 h 400"/>
                  <a:gd name="T66" fmla="*/ 206 w 412"/>
                  <a:gd name="T67" fmla="*/ 194 h 400"/>
                  <a:gd name="T68" fmla="*/ 158 w 412"/>
                  <a:gd name="T69" fmla="*/ 234 h 400"/>
                  <a:gd name="T70" fmla="*/ 140 w 412"/>
                  <a:gd name="T71" fmla="*/ 262 h 400"/>
                  <a:gd name="T72" fmla="*/ 118 w 412"/>
                  <a:gd name="T73" fmla="*/ 262 h 400"/>
                  <a:gd name="T74" fmla="*/ 100 w 412"/>
                  <a:gd name="T75" fmla="*/ 244 h 400"/>
                  <a:gd name="T76" fmla="*/ 46 w 412"/>
                  <a:gd name="T77" fmla="*/ 322 h 400"/>
                  <a:gd name="T78" fmla="*/ 96 w 412"/>
                  <a:gd name="T79" fmla="*/ 368 h 400"/>
                  <a:gd name="T80" fmla="*/ 182 w 412"/>
                  <a:gd name="T81" fmla="*/ 398 h 400"/>
                  <a:gd name="T82" fmla="*/ 28 w 412"/>
                  <a:gd name="T83" fmla="*/ 116 h 400"/>
                  <a:gd name="T84" fmla="*/ 56 w 412"/>
                  <a:gd name="T85" fmla="*/ 144 h 400"/>
                  <a:gd name="T86" fmla="*/ 82 w 412"/>
                  <a:gd name="T87" fmla="*/ 126 h 400"/>
                  <a:gd name="T88" fmla="*/ 76 w 412"/>
                  <a:gd name="T89" fmla="*/ 96 h 400"/>
                  <a:gd name="T90" fmla="*/ 46 w 412"/>
                  <a:gd name="T91" fmla="*/ 90 h 400"/>
                  <a:gd name="T92" fmla="*/ 28 w 412"/>
                  <a:gd name="T93" fmla="*/ 116 h 400"/>
                  <a:gd name="T94" fmla="*/ 300 w 412"/>
                  <a:gd name="T95" fmla="*/ 116 h 400"/>
                  <a:gd name="T96" fmla="*/ 298 w 412"/>
                  <a:gd name="T97" fmla="*/ 102 h 400"/>
                  <a:gd name="T98" fmla="*/ 268 w 412"/>
                  <a:gd name="T99" fmla="*/ 82 h 400"/>
                  <a:gd name="T100" fmla="*/ 144 w 412"/>
                  <a:gd name="T101" fmla="*/ 82 h 400"/>
                  <a:gd name="T102" fmla="*/ 122 w 412"/>
                  <a:gd name="T103" fmla="*/ 92 h 400"/>
                  <a:gd name="T104" fmla="*/ 112 w 412"/>
                  <a:gd name="T105" fmla="*/ 116 h 400"/>
                  <a:gd name="T106" fmla="*/ 114 w 412"/>
                  <a:gd name="T107" fmla="*/ 240 h 400"/>
                  <a:gd name="T108" fmla="*/ 128 w 412"/>
                  <a:gd name="T109" fmla="*/ 248 h 400"/>
                  <a:gd name="T110" fmla="*/ 144 w 412"/>
                  <a:gd name="T111" fmla="*/ 234 h 400"/>
                  <a:gd name="T112" fmla="*/ 154 w 412"/>
                  <a:gd name="T113" fmla="*/ 140 h 400"/>
                  <a:gd name="T114" fmla="*/ 158 w 412"/>
                  <a:gd name="T115" fmla="*/ 170 h 400"/>
                  <a:gd name="T116" fmla="*/ 230 w 412"/>
                  <a:gd name="T117" fmla="*/ 164 h 400"/>
                  <a:gd name="T118" fmla="*/ 254 w 412"/>
                  <a:gd name="T119" fmla="*/ 150 h 400"/>
                  <a:gd name="T120" fmla="*/ 268 w 412"/>
                  <a:gd name="T121" fmla="*/ 176 h 400"/>
                  <a:gd name="T122" fmla="*/ 300 w 412"/>
                  <a:gd name="T123" fmla="*/ 19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2" h="400">
                    <a:moveTo>
                      <a:pt x="356" y="88"/>
                    </a:moveTo>
                    <a:lnTo>
                      <a:pt x="356" y="88"/>
                    </a:lnTo>
                    <a:lnTo>
                      <a:pt x="366" y="90"/>
                    </a:lnTo>
                    <a:lnTo>
                      <a:pt x="376" y="96"/>
                    </a:lnTo>
                    <a:lnTo>
                      <a:pt x="382" y="104"/>
                    </a:lnTo>
                    <a:lnTo>
                      <a:pt x="384" y="116"/>
                    </a:lnTo>
                    <a:lnTo>
                      <a:pt x="384" y="116"/>
                    </a:lnTo>
                    <a:lnTo>
                      <a:pt x="382" y="126"/>
                    </a:lnTo>
                    <a:lnTo>
                      <a:pt x="376" y="136"/>
                    </a:lnTo>
                    <a:lnTo>
                      <a:pt x="366" y="142"/>
                    </a:lnTo>
                    <a:lnTo>
                      <a:pt x="356" y="144"/>
                    </a:lnTo>
                    <a:lnTo>
                      <a:pt x="356" y="144"/>
                    </a:lnTo>
                    <a:lnTo>
                      <a:pt x="344" y="142"/>
                    </a:lnTo>
                    <a:lnTo>
                      <a:pt x="336" y="136"/>
                    </a:lnTo>
                    <a:lnTo>
                      <a:pt x="330" y="126"/>
                    </a:lnTo>
                    <a:lnTo>
                      <a:pt x="328" y="116"/>
                    </a:lnTo>
                    <a:lnTo>
                      <a:pt x="328" y="116"/>
                    </a:lnTo>
                    <a:lnTo>
                      <a:pt x="330" y="104"/>
                    </a:lnTo>
                    <a:lnTo>
                      <a:pt x="336" y="96"/>
                    </a:lnTo>
                    <a:lnTo>
                      <a:pt x="344" y="90"/>
                    </a:lnTo>
                    <a:lnTo>
                      <a:pt x="356" y="88"/>
                    </a:lnTo>
                    <a:lnTo>
                      <a:pt x="356" y="88"/>
                    </a:lnTo>
                    <a:close/>
                    <a:moveTo>
                      <a:pt x="392" y="156"/>
                    </a:moveTo>
                    <a:lnTo>
                      <a:pt x="374" y="156"/>
                    </a:lnTo>
                    <a:lnTo>
                      <a:pt x="356" y="182"/>
                    </a:lnTo>
                    <a:lnTo>
                      <a:pt x="338" y="156"/>
                    </a:lnTo>
                    <a:lnTo>
                      <a:pt x="320" y="156"/>
                    </a:lnTo>
                    <a:lnTo>
                      <a:pt x="320" y="156"/>
                    </a:lnTo>
                    <a:lnTo>
                      <a:pt x="314" y="156"/>
                    </a:lnTo>
                    <a:lnTo>
                      <a:pt x="314" y="156"/>
                    </a:lnTo>
                    <a:lnTo>
                      <a:pt x="314" y="158"/>
                    </a:lnTo>
                    <a:lnTo>
                      <a:pt x="314" y="204"/>
                    </a:lnTo>
                    <a:lnTo>
                      <a:pt x="314" y="204"/>
                    </a:lnTo>
                    <a:lnTo>
                      <a:pt x="336" y="224"/>
                    </a:lnTo>
                    <a:lnTo>
                      <a:pt x="354" y="244"/>
                    </a:lnTo>
                    <a:lnTo>
                      <a:pt x="370" y="268"/>
                    </a:lnTo>
                    <a:lnTo>
                      <a:pt x="386" y="294"/>
                    </a:lnTo>
                    <a:lnTo>
                      <a:pt x="386" y="294"/>
                    </a:lnTo>
                    <a:lnTo>
                      <a:pt x="396" y="270"/>
                    </a:lnTo>
                    <a:lnTo>
                      <a:pt x="404" y="246"/>
                    </a:lnTo>
                    <a:lnTo>
                      <a:pt x="410" y="220"/>
                    </a:lnTo>
                    <a:lnTo>
                      <a:pt x="412" y="194"/>
                    </a:lnTo>
                    <a:lnTo>
                      <a:pt x="412" y="194"/>
                    </a:lnTo>
                    <a:lnTo>
                      <a:pt x="410" y="166"/>
                    </a:lnTo>
                    <a:lnTo>
                      <a:pt x="410" y="166"/>
                    </a:lnTo>
                    <a:lnTo>
                      <a:pt x="406" y="162"/>
                    </a:lnTo>
                    <a:lnTo>
                      <a:pt x="402" y="158"/>
                    </a:lnTo>
                    <a:lnTo>
                      <a:pt x="398" y="156"/>
                    </a:lnTo>
                    <a:lnTo>
                      <a:pt x="392" y="156"/>
                    </a:lnTo>
                    <a:lnTo>
                      <a:pt x="392" y="156"/>
                    </a:lnTo>
                    <a:close/>
                    <a:moveTo>
                      <a:pt x="98" y="204"/>
                    </a:moveTo>
                    <a:lnTo>
                      <a:pt x="98" y="156"/>
                    </a:lnTo>
                    <a:lnTo>
                      <a:pt x="98" y="156"/>
                    </a:lnTo>
                    <a:lnTo>
                      <a:pt x="92" y="156"/>
                    </a:lnTo>
                    <a:lnTo>
                      <a:pt x="74" y="156"/>
                    </a:lnTo>
                    <a:lnTo>
                      <a:pt x="56" y="182"/>
                    </a:lnTo>
                    <a:lnTo>
                      <a:pt x="38" y="156"/>
                    </a:lnTo>
                    <a:lnTo>
                      <a:pt x="20" y="156"/>
                    </a:lnTo>
                    <a:lnTo>
                      <a:pt x="20" y="156"/>
                    </a:lnTo>
                    <a:lnTo>
                      <a:pt x="14" y="156"/>
                    </a:lnTo>
                    <a:lnTo>
                      <a:pt x="10" y="158"/>
                    </a:lnTo>
                    <a:lnTo>
                      <a:pt x="6" y="162"/>
                    </a:lnTo>
                    <a:lnTo>
                      <a:pt x="2" y="166"/>
                    </a:lnTo>
                    <a:lnTo>
                      <a:pt x="2" y="166"/>
                    </a:lnTo>
                    <a:lnTo>
                      <a:pt x="0" y="194"/>
                    </a:lnTo>
                    <a:lnTo>
                      <a:pt x="0" y="194"/>
                    </a:lnTo>
                    <a:lnTo>
                      <a:pt x="2" y="220"/>
                    </a:lnTo>
                    <a:lnTo>
                      <a:pt x="8" y="246"/>
                    </a:lnTo>
                    <a:lnTo>
                      <a:pt x="16" y="270"/>
                    </a:lnTo>
                    <a:lnTo>
                      <a:pt x="26" y="294"/>
                    </a:lnTo>
                    <a:lnTo>
                      <a:pt x="26" y="294"/>
                    </a:lnTo>
                    <a:lnTo>
                      <a:pt x="42" y="268"/>
                    </a:lnTo>
                    <a:lnTo>
                      <a:pt x="58" y="244"/>
                    </a:lnTo>
                    <a:lnTo>
                      <a:pt x="76" y="224"/>
                    </a:lnTo>
                    <a:lnTo>
                      <a:pt x="98" y="204"/>
                    </a:lnTo>
                    <a:lnTo>
                      <a:pt x="98" y="204"/>
                    </a:lnTo>
                    <a:close/>
                    <a:moveTo>
                      <a:pt x="170" y="36"/>
                    </a:moveTo>
                    <a:lnTo>
                      <a:pt x="170" y="36"/>
                    </a:lnTo>
                    <a:lnTo>
                      <a:pt x="170" y="42"/>
                    </a:lnTo>
                    <a:lnTo>
                      <a:pt x="172" y="50"/>
                    </a:lnTo>
                    <a:lnTo>
                      <a:pt x="176" y="56"/>
                    </a:lnTo>
                    <a:lnTo>
                      <a:pt x="180" y="60"/>
                    </a:lnTo>
                    <a:lnTo>
                      <a:pt x="186" y="66"/>
                    </a:lnTo>
                    <a:lnTo>
                      <a:pt x="192" y="68"/>
                    </a:lnTo>
                    <a:lnTo>
                      <a:pt x="198" y="70"/>
                    </a:lnTo>
                    <a:lnTo>
                      <a:pt x="206" y="72"/>
                    </a:lnTo>
                    <a:lnTo>
                      <a:pt x="206" y="72"/>
                    </a:lnTo>
                    <a:lnTo>
                      <a:pt x="214" y="70"/>
                    </a:lnTo>
                    <a:lnTo>
                      <a:pt x="220" y="68"/>
                    </a:lnTo>
                    <a:lnTo>
                      <a:pt x="226" y="66"/>
                    </a:lnTo>
                    <a:lnTo>
                      <a:pt x="232" y="60"/>
                    </a:lnTo>
                    <a:lnTo>
                      <a:pt x="236" y="56"/>
                    </a:lnTo>
                    <a:lnTo>
                      <a:pt x="240" y="50"/>
                    </a:lnTo>
                    <a:lnTo>
                      <a:pt x="242" y="42"/>
                    </a:lnTo>
                    <a:lnTo>
                      <a:pt x="242" y="36"/>
                    </a:lnTo>
                    <a:lnTo>
                      <a:pt x="242" y="36"/>
                    </a:lnTo>
                    <a:lnTo>
                      <a:pt x="242" y="28"/>
                    </a:lnTo>
                    <a:lnTo>
                      <a:pt x="240" y="22"/>
                    </a:lnTo>
                    <a:lnTo>
                      <a:pt x="236" y="16"/>
                    </a:lnTo>
                    <a:lnTo>
                      <a:pt x="232" y="10"/>
                    </a:lnTo>
                    <a:lnTo>
                      <a:pt x="226" y="6"/>
                    </a:lnTo>
                    <a:lnTo>
                      <a:pt x="220" y="2"/>
                    </a:lnTo>
                    <a:lnTo>
                      <a:pt x="214" y="0"/>
                    </a:lnTo>
                    <a:lnTo>
                      <a:pt x="206" y="0"/>
                    </a:lnTo>
                    <a:lnTo>
                      <a:pt x="206" y="0"/>
                    </a:lnTo>
                    <a:lnTo>
                      <a:pt x="198" y="0"/>
                    </a:lnTo>
                    <a:lnTo>
                      <a:pt x="192" y="2"/>
                    </a:lnTo>
                    <a:lnTo>
                      <a:pt x="186" y="6"/>
                    </a:lnTo>
                    <a:lnTo>
                      <a:pt x="180" y="10"/>
                    </a:lnTo>
                    <a:lnTo>
                      <a:pt x="176" y="16"/>
                    </a:lnTo>
                    <a:lnTo>
                      <a:pt x="172" y="22"/>
                    </a:lnTo>
                    <a:lnTo>
                      <a:pt x="170" y="28"/>
                    </a:lnTo>
                    <a:lnTo>
                      <a:pt x="170" y="36"/>
                    </a:lnTo>
                    <a:lnTo>
                      <a:pt x="170" y="36"/>
                    </a:lnTo>
                    <a:close/>
                    <a:moveTo>
                      <a:pt x="206" y="400"/>
                    </a:moveTo>
                    <a:lnTo>
                      <a:pt x="206" y="400"/>
                    </a:lnTo>
                    <a:lnTo>
                      <a:pt x="230" y="398"/>
                    </a:lnTo>
                    <a:lnTo>
                      <a:pt x="254" y="394"/>
                    </a:lnTo>
                    <a:lnTo>
                      <a:pt x="276" y="388"/>
                    </a:lnTo>
                    <a:lnTo>
                      <a:pt x="296" y="378"/>
                    </a:lnTo>
                    <a:lnTo>
                      <a:pt x="316" y="368"/>
                    </a:lnTo>
                    <a:lnTo>
                      <a:pt x="334" y="354"/>
                    </a:lnTo>
                    <a:lnTo>
                      <a:pt x="352" y="338"/>
                    </a:lnTo>
                    <a:lnTo>
                      <a:pt x="366" y="322"/>
                    </a:lnTo>
                    <a:lnTo>
                      <a:pt x="366" y="322"/>
                    </a:lnTo>
                    <a:lnTo>
                      <a:pt x="352" y="296"/>
                    </a:lnTo>
                    <a:lnTo>
                      <a:pt x="336" y="272"/>
                    </a:lnTo>
                    <a:lnTo>
                      <a:pt x="320" y="250"/>
                    </a:lnTo>
                    <a:lnTo>
                      <a:pt x="300" y="232"/>
                    </a:lnTo>
                    <a:lnTo>
                      <a:pt x="280" y="216"/>
                    </a:lnTo>
                    <a:lnTo>
                      <a:pt x="256" y="204"/>
                    </a:lnTo>
                    <a:lnTo>
                      <a:pt x="244" y="200"/>
                    </a:lnTo>
                    <a:lnTo>
                      <a:pt x="232" y="196"/>
                    </a:lnTo>
                    <a:lnTo>
                      <a:pt x="220" y="194"/>
                    </a:lnTo>
                    <a:lnTo>
                      <a:pt x="206" y="194"/>
                    </a:lnTo>
                    <a:lnTo>
                      <a:pt x="206" y="194"/>
                    </a:lnTo>
                    <a:lnTo>
                      <a:pt x="182" y="196"/>
                    </a:lnTo>
                    <a:lnTo>
                      <a:pt x="158" y="202"/>
                    </a:lnTo>
                    <a:lnTo>
                      <a:pt x="158" y="234"/>
                    </a:lnTo>
                    <a:lnTo>
                      <a:pt x="158" y="234"/>
                    </a:lnTo>
                    <a:lnTo>
                      <a:pt x="158" y="240"/>
                    </a:lnTo>
                    <a:lnTo>
                      <a:pt x="156" y="244"/>
                    </a:lnTo>
                    <a:lnTo>
                      <a:pt x="150" y="254"/>
                    </a:lnTo>
                    <a:lnTo>
                      <a:pt x="140" y="262"/>
                    </a:lnTo>
                    <a:lnTo>
                      <a:pt x="134" y="264"/>
                    </a:lnTo>
                    <a:lnTo>
                      <a:pt x="128" y="264"/>
                    </a:lnTo>
                    <a:lnTo>
                      <a:pt x="128" y="264"/>
                    </a:lnTo>
                    <a:lnTo>
                      <a:pt x="118" y="262"/>
                    </a:lnTo>
                    <a:lnTo>
                      <a:pt x="110" y="258"/>
                    </a:lnTo>
                    <a:lnTo>
                      <a:pt x="104" y="252"/>
                    </a:lnTo>
                    <a:lnTo>
                      <a:pt x="100" y="244"/>
                    </a:lnTo>
                    <a:lnTo>
                      <a:pt x="100" y="244"/>
                    </a:lnTo>
                    <a:lnTo>
                      <a:pt x="84" y="260"/>
                    </a:lnTo>
                    <a:lnTo>
                      <a:pt x="70" y="280"/>
                    </a:lnTo>
                    <a:lnTo>
                      <a:pt x="58" y="300"/>
                    </a:lnTo>
                    <a:lnTo>
                      <a:pt x="46" y="322"/>
                    </a:lnTo>
                    <a:lnTo>
                      <a:pt x="46" y="322"/>
                    </a:lnTo>
                    <a:lnTo>
                      <a:pt x="60" y="338"/>
                    </a:lnTo>
                    <a:lnTo>
                      <a:pt x="78" y="354"/>
                    </a:lnTo>
                    <a:lnTo>
                      <a:pt x="96" y="368"/>
                    </a:lnTo>
                    <a:lnTo>
                      <a:pt x="116" y="378"/>
                    </a:lnTo>
                    <a:lnTo>
                      <a:pt x="136" y="388"/>
                    </a:lnTo>
                    <a:lnTo>
                      <a:pt x="158" y="394"/>
                    </a:lnTo>
                    <a:lnTo>
                      <a:pt x="182" y="398"/>
                    </a:lnTo>
                    <a:lnTo>
                      <a:pt x="206" y="400"/>
                    </a:lnTo>
                    <a:lnTo>
                      <a:pt x="206" y="400"/>
                    </a:lnTo>
                    <a:close/>
                    <a:moveTo>
                      <a:pt x="28" y="116"/>
                    </a:moveTo>
                    <a:lnTo>
                      <a:pt x="28" y="116"/>
                    </a:lnTo>
                    <a:lnTo>
                      <a:pt x="30" y="126"/>
                    </a:lnTo>
                    <a:lnTo>
                      <a:pt x="36" y="136"/>
                    </a:lnTo>
                    <a:lnTo>
                      <a:pt x="46" y="142"/>
                    </a:lnTo>
                    <a:lnTo>
                      <a:pt x="56" y="144"/>
                    </a:lnTo>
                    <a:lnTo>
                      <a:pt x="56" y="144"/>
                    </a:lnTo>
                    <a:lnTo>
                      <a:pt x="68" y="142"/>
                    </a:lnTo>
                    <a:lnTo>
                      <a:pt x="76" y="136"/>
                    </a:lnTo>
                    <a:lnTo>
                      <a:pt x="82" y="126"/>
                    </a:lnTo>
                    <a:lnTo>
                      <a:pt x="84" y="116"/>
                    </a:lnTo>
                    <a:lnTo>
                      <a:pt x="84" y="116"/>
                    </a:lnTo>
                    <a:lnTo>
                      <a:pt x="82" y="104"/>
                    </a:lnTo>
                    <a:lnTo>
                      <a:pt x="76" y="96"/>
                    </a:lnTo>
                    <a:lnTo>
                      <a:pt x="68" y="90"/>
                    </a:lnTo>
                    <a:lnTo>
                      <a:pt x="56" y="88"/>
                    </a:lnTo>
                    <a:lnTo>
                      <a:pt x="56" y="88"/>
                    </a:lnTo>
                    <a:lnTo>
                      <a:pt x="46" y="90"/>
                    </a:lnTo>
                    <a:lnTo>
                      <a:pt x="36" y="96"/>
                    </a:lnTo>
                    <a:lnTo>
                      <a:pt x="30" y="104"/>
                    </a:lnTo>
                    <a:lnTo>
                      <a:pt x="28" y="116"/>
                    </a:lnTo>
                    <a:lnTo>
                      <a:pt x="28" y="116"/>
                    </a:lnTo>
                    <a:close/>
                    <a:moveTo>
                      <a:pt x="300" y="192"/>
                    </a:moveTo>
                    <a:lnTo>
                      <a:pt x="300" y="116"/>
                    </a:lnTo>
                    <a:lnTo>
                      <a:pt x="300" y="116"/>
                    </a:lnTo>
                    <a:lnTo>
                      <a:pt x="300" y="116"/>
                    </a:lnTo>
                    <a:lnTo>
                      <a:pt x="300" y="114"/>
                    </a:lnTo>
                    <a:lnTo>
                      <a:pt x="300" y="114"/>
                    </a:lnTo>
                    <a:lnTo>
                      <a:pt x="300" y="108"/>
                    </a:lnTo>
                    <a:lnTo>
                      <a:pt x="298" y="102"/>
                    </a:lnTo>
                    <a:lnTo>
                      <a:pt x="290" y="92"/>
                    </a:lnTo>
                    <a:lnTo>
                      <a:pt x="280" y="84"/>
                    </a:lnTo>
                    <a:lnTo>
                      <a:pt x="274" y="82"/>
                    </a:lnTo>
                    <a:lnTo>
                      <a:pt x="268" y="82"/>
                    </a:lnTo>
                    <a:lnTo>
                      <a:pt x="232" y="82"/>
                    </a:lnTo>
                    <a:lnTo>
                      <a:pt x="206" y="116"/>
                    </a:lnTo>
                    <a:lnTo>
                      <a:pt x="180" y="82"/>
                    </a:lnTo>
                    <a:lnTo>
                      <a:pt x="144" y="82"/>
                    </a:lnTo>
                    <a:lnTo>
                      <a:pt x="144" y="82"/>
                    </a:lnTo>
                    <a:lnTo>
                      <a:pt x="138" y="82"/>
                    </a:lnTo>
                    <a:lnTo>
                      <a:pt x="132" y="84"/>
                    </a:lnTo>
                    <a:lnTo>
                      <a:pt x="122" y="92"/>
                    </a:lnTo>
                    <a:lnTo>
                      <a:pt x="114" y="102"/>
                    </a:lnTo>
                    <a:lnTo>
                      <a:pt x="112" y="108"/>
                    </a:lnTo>
                    <a:lnTo>
                      <a:pt x="112" y="114"/>
                    </a:lnTo>
                    <a:lnTo>
                      <a:pt x="112" y="116"/>
                    </a:lnTo>
                    <a:lnTo>
                      <a:pt x="112" y="130"/>
                    </a:lnTo>
                    <a:lnTo>
                      <a:pt x="112" y="234"/>
                    </a:lnTo>
                    <a:lnTo>
                      <a:pt x="112" y="234"/>
                    </a:lnTo>
                    <a:lnTo>
                      <a:pt x="114" y="240"/>
                    </a:lnTo>
                    <a:lnTo>
                      <a:pt x="116" y="244"/>
                    </a:lnTo>
                    <a:lnTo>
                      <a:pt x="122" y="248"/>
                    </a:lnTo>
                    <a:lnTo>
                      <a:pt x="128" y="248"/>
                    </a:lnTo>
                    <a:lnTo>
                      <a:pt x="128" y="248"/>
                    </a:lnTo>
                    <a:lnTo>
                      <a:pt x="134" y="248"/>
                    </a:lnTo>
                    <a:lnTo>
                      <a:pt x="138" y="244"/>
                    </a:lnTo>
                    <a:lnTo>
                      <a:pt x="142" y="240"/>
                    </a:lnTo>
                    <a:lnTo>
                      <a:pt x="144" y="234"/>
                    </a:lnTo>
                    <a:lnTo>
                      <a:pt x="144" y="130"/>
                    </a:lnTo>
                    <a:lnTo>
                      <a:pt x="144" y="130"/>
                    </a:lnTo>
                    <a:lnTo>
                      <a:pt x="150" y="134"/>
                    </a:lnTo>
                    <a:lnTo>
                      <a:pt x="154" y="140"/>
                    </a:lnTo>
                    <a:lnTo>
                      <a:pt x="158" y="148"/>
                    </a:lnTo>
                    <a:lnTo>
                      <a:pt x="158" y="156"/>
                    </a:lnTo>
                    <a:lnTo>
                      <a:pt x="158" y="170"/>
                    </a:lnTo>
                    <a:lnTo>
                      <a:pt x="158" y="170"/>
                    </a:lnTo>
                    <a:lnTo>
                      <a:pt x="182" y="164"/>
                    </a:lnTo>
                    <a:lnTo>
                      <a:pt x="206" y="162"/>
                    </a:lnTo>
                    <a:lnTo>
                      <a:pt x="206" y="162"/>
                    </a:lnTo>
                    <a:lnTo>
                      <a:pt x="230" y="164"/>
                    </a:lnTo>
                    <a:lnTo>
                      <a:pt x="254" y="170"/>
                    </a:lnTo>
                    <a:lnTo>
                      <a:pt x="254" y="158"/>
                    </a:lnTo>
                    <a:lnTo>
                      <a:pt x="254" y="158"/>
                    </a:lnTo>
                    <a:lnTo>
                      <a:pt x="254" y="150"/>
                    </a:lnTo>
                    <a:lnTo>
                      <a:pt x="258" y="142"/>
                    </a:lnTo>
                    <a:lnTo>
                      <a:pt x="262" y="136"/>
                    </a:lnTo>
                    <a:lnTo>
                      <a:pt x="268" y="132"/>
                    </a:lnTo>
                    <a:lnTo>
                      <a:pt x="268" y="176"/>
                    </a:lnTo>
                    <a:lnTo>
                      <a:pt x="268" y="176"/>
                    </a:lnTo>
                    <a:lnTo>
                      <a:pt x="284" y="184"/>
                    </a:lnTo>
                    <a:lnTo>
                      <a:pt x="300" y="192"/>
                    </a:lnTo>
                    <a:lnTo>
                      <a:pt x="300" y="1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14" name="Group 113">
            <a:extLst>
              <a:ext uri="{FF2B5EF4-FFF2-40B4-BE49-F238E27FC236}">
                <a16:creationId xmlns:a16="http://schemas.microsoft.com/office/drawing/2014/main" id="{0F3FE237-C6A6-3F4B-9130-26F2F128C102}"/>
              </a:ext>
            </a:extLst>
          </p:cNvPr>
          <p:cNvGrpSpPr/>
          <p:nvPr/>
        </p:nvGrpSpPr>
        <p:grpSpPr>
          <a:xfrm>
            <a:off x="463777" y="2569353"/>
            <a:ext cx="339400" cy="339400"/>
            <a:chOff x="426464" y="3229552"/>
            <a:chExt cx="457200" cy="457200"/>
          </a:xfrm>
        </p:grpSpPr>
        <p:sp>
          <p:nvSpPr>
            <p:cNvPr id="115" name="Teardrop 114">
              <a:extLst>
                <a:ext uri="{FF2B5EF4-FFF2-40B4-BE49-F238E27FC236}">
                  <a16:creationId xmlns:a16="http://schemas.microsoft.com/office/drawing/2014/main" id="{F34B4B4F-1A48-6A45-87C6-1D1519BF0E50}"/>
                </a:ext>
              </a:extLst>
            </p:cNvPr>
            <p:cNvSpPr/>
            <p:nvPr/>
          </p:nvSpPr>
          <p:spPr bwMode="ltGray">
            <a:xfrm rot="2700000">
              <a:off x="426464" y="3229552"/>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16" name="Group 115">
              <a:extLst>
                <a:ext uri="{FF2B5EF4-FFF2-40B4-BE49-F238E27FC236}">
                  <a16:creationId xmlns:a16="http://schemas.microsoft.com/office/drawing/2014/main" id="{1DE77D41-5129-6B44-90CF-06942963166F}"/>
                </a:ext>
              </a:extLst>
            </p:cNvPr>
            <p:cNvGrpSpPr/>
            <p:nvPr/>
          </p:nvGrpSpPr>
          <p:grpSpPr>
            <a:xfrm>
              <a:off x="452924" y="3252412"/>
              <a:ext cx="411480" cy="411480"/>
              <a:chOff x="451708" y="3854926"/>
              <a:chExt cx="612000" cy="612000"/>
            </a:xfrm>
          </p:grpSpPr>
          <p:sp>
            <p:nvSpPr>
              <p:cNvPr id="117" name="Oval 116">
                <a:extLst>
                  <a:ext uri="{FF2B5EF4-FFF2-40B4-BE49-F238E27FC236}">
                    <a16:creationId xmlns:a16="http://schemas.microsoft.com/office/drawing/2014/main" id="{95144A48-D882-024C-B436-9B4D9BB609E2}"/>
                  </a:ext>
                </a:extLst>
              </p:cNvPr>
              <p:cNvSpPr/>
              <p:nvPr/>
            </p:nvSpPr>
            <p:spPr bwMode="ltGray">
              <a:xfrm>
                <a:off x="451708" y="3854926"/>
                <a:ext cx="612000" cy="61200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18" name="Freeform 4838">
                <a:extLst>
                  <a:ext uri="{FF2B5EF4-FFF2-40B4-BE49-F238E27FC236}">
                    <a16:creationId xmlns:a16="http://schemas.microsoft.com/office/drawing/2014/main" id="{72BC474B-C8A2-D54E-871C-9FFD0750FD80}"/>
                  </a:ext>
                </a:extLst>
              </p:cNvPr>
              <p:cNvSpPr>
                <a:spLocks noEditPoints="1"/>
              </p:cNvSpPr>
              <p:nvPr/>
            </p:nvSpPr>
            <p:spPr bwMode="auto">
              <a:xfrm>
                <a:off x="543052" y="3901111"/>
                <a:ext cx="422222" cy="419738"/>
              </a:xfrm>
              <a:custGeom>
                <a:avLst/>
                <a:gdLst>
                  <a:gd name="T0" fmla="*/ 24 w 340"/>
                  <a:gd name="T1" fmla="*/ 266 h 338"/>
                  <a:gd name="T2" fmla="*/ 18 w 340"/>
                  <a:gd name="T3" fmla="*/ 270 h 338"/>
                  <a:gd name="T4" fmla="*/ 14 w 340"/>
                  <a:gd name="T5" fmla="*/ 276 h 338"/>
                  <a:gd name="T6" fmla="*/ 16 w 340"/>
                  <a:gd name="T7" fmla="*/ 280 h 338"/>
                  <a:gd name="T8" fmla="*/ 20 w 340"/>
                  <a:gd name="T9" fmla="*/ 286 h 338"/>
                  <a:gd name="T10" fmla="*/ 316 w 340"/>
                  <a:gd name="T11" fmla="*/ 286 h 338"/>
                  <a:gd name="T12" fmla="*/ 320 w 340"/>
                  <a:gd name="T13" fmla="*/ 286 h 338"/>
                  <a:gd name="T14" fmla="*/ 324 w 340"/>
                  <a:gd name="T15" fmla="*/ 280 h 338"/>
                  <a:gd name="T16" fmla="*/ 326 w 340"/>
                  <a:gd name="T17" fmla="*/ 276 h 338"/>
                  <a:gd name="T18" fmla="*/ 322 w 340"/>
                  <a:gd name="T19" fmla="*/ 270 h 338"/>
                  <a:gd name="T20" fmla="*/ 316 w 340"/>
                  <a:gd name="T21" fmla="*/ 266 h 338"/>
                  <a:gd name="T22" fmla="*/ 298 w 340"/>
                  <a:gd name="T23" fmla="*/ 192 h 338"/>
                  <a:gd name="T24" fmla="*/ 316 w 340"/>
                  <a:gd name="T25" fmla="*/ 192 h 338"/>
                  <a:gd name="T26" fmla="*/ 322 w 340"/>
                  <a:gd name="T27" fmla="*/ 190 h 338"/>
                  <a:gd name="T28" fmla="*/ 326 w 340"/>
                  <a:gd name="T29" fmla="*/ 182 h 338"/>
                  <a:gd name="T30" fmla="*/ 324 w 340"/>
                  <a:gd name="T31" fmla="*/ 178 h 338"/>
                  <a:gd name="T32" fmla="*/ 320 w 340"/>
                  <a:gd name="T33" fmla="*/ 172 h 338"/>
                  <a:gd name="T34" fmla="*/ 24 w 340"/>
                  <a:gd name="T35" fmla="*/ 172 h 338"/>
                  <a:gd name="T36" fmla="*/ 20 w 340"/>
                  <a:gd name="T37" fmla="*/ 172 h 338"/>
                  <a:gd name="T38" fmla="*/ 16 w 340"/>
                  <a:gd name="T39" fmla="*/ 178 h 338"/>
                  <a:gd name="T40" fmla="*/ 14 w 340"/>
                  <a:gd name="T41" fmla="*/ 182 h 338"/>
                  <a:gd name="T42" fmla="*/ 18 w 340"/>
                  <a:gd name="T43" fmla="*/ 190 h 338"/>
                  <a:gd name="T44" fmla="*/ 24 w 340"/>
                  <a:gd name="T45" fmla="*/ 192 h 338"/>
                  <a:gd name="T46" fmla="*/ 42 w 340"/>
                  <a:gd name="T47" fmla="*/ 266 h 338"/>
                  <a:gd name="T48" fmla="*/ 248 w 340"/>
                  <a:gd name="T49" fmla="*/ 266 h 338"/>
                  <a:gd name="T50" fmla="*/ 230 w 340"/>
                  <a:gd name="T51" fmla="*/ 192 h 338"/>
                  <a:gd name="T52" fmla="*/ 248 w 340"/>
                  <a:gd name="T53" fmla="*/ 266 h 338"/>
                  <a:gd name="T54" fmla="*/ 162 w 340"/>
                  <a:gd name="T55" fmla="*/ 266 h 338"/>
                  <a:gd name="T56" fmla="*/ 178 w 340"/>
                  <a:gd name="T57" fmla="*/ 192 h 338"/>
                  <a:gd name="T58" fmla="*/ 110 w 340"/>
                  <a:gd name="T59" fmla="*/ 266 h 338"/>
                  <a:gd name="T60" fmla="*/ 92 w 340"/>
                  <a:gd name="T61" fmla="*/ 192 h 338"/>
                  <a:gd name="T62" fmla="*/ 110 w 340"/>
                  <a:gd name="T63" fmla="*/ 266 h 338"/>
                  <a:gd name="T64" fmla="*/ 340 w 340"/>
                  <a:gd name="T65" fmla="*/ 322 h 338"/>
                  <a:gd name="T66" fmla="*/ 334 w 340"/>
                  <a:gd name="T67" fmla="*/ 334 h 338"/>
                  <a:gd name="T68" fmla="*/ 324 w 340"/>
                  <a:gd name="T69" fmla="*/ 338 h 338"/>
                  <a:gd name="T70" fmla="*/ 16 w 340"/>
                  <a:gd name="T71" fmla="*/ 338 h 338"/>
                  <a:gd name="T72" fmla="*/ 6 w 340"/>
                  <a:gd name="T73" fmla="*/ 334 h 338"/>
                  <a:gd name="T74" fmla="*/ 0 w 340"/>
                  <a:gd name="T75" fmla="*/ 322 h 338"/>
                  <a:gd name="T76" fmla="*/ 2 w 340"/>
                  <a:gd name="T77" fmla="*/ 316 h 338"/>
                  <a:gd name="T78" fmla="*/ 10 w 340"/>
                  <a:gd name="T79" fmla="*/ 308 h 338"/>
                  <a:gd name="T80" fmla="*/ 324 w 340"/>
                  <a:gd name="T81" fmla="*/ 306 h 338"/>
                  <a:gd name="T82" fmla="*/ 330 w 340"/>
                  <a:gd name="T83" fmla="*/ 308 h 338"/>
                  <a:gd name="T84" fmla="*/ 338 w 340"/>
                  <a:gd name="T85" fmla="*/ 316 h 338"/>
                  <a:gd name="T86" fmla="*/ 340 w 340"/>
                  <a:gd name="T87" fmla="*/ 322 h 338"/>
                  <a:gd name="T88" fmla="*/ 82 w 340"/>
                  <a:gd name="T89" fmla="*/ 154 h 338"/>
                  <a:gd name="T90" fmla="*/ 84 w 340"/>
                  <a:gd name="T91" fmla="*/ 136 h 338"/>
                  <a:gd name="T92" fmla="*/ 98 w 340"/>
                  <a:gd name="T93" fmla="*/ 104 h 338"/>
                  <a:gd name="T94" fmla="*/ 120 w 340"/>
                  <a:gd name="T95" fmla="*/ 80 h 338"/>
                  <a:gd name="T96" fmla="*/ 152 w 340"/>
                  <a:gd name="T97" fmla="*/ 68 h 338"/>
                  <a:gd name="T98" fmla="*/ 170 w 340"/>
                  <a:gd name="T99" fmla="*/ 66 h 338"/>
                  <a:gd name="T100" fmla="*/ 204 w 340"/>
                  <a:gd name="T101" fmla="*/ 72 h 338"/>
                  <a:gd name="T102" fmla="*/ 232 w 340"/>
                  <a:gd name="T103" fmla="*/ 92 h 338"/>
                  <a:gd name="T104" fmla="*/ 250 w 340"/>
                  <a:gd name="T105" fmla="*/ 118 h 338"/>
                  <a:gd name="T106" fmla="*/ 258 w 340"/>
                  <a:gd name="T107" fmla="*/ 154 h 338"/>
                  <a:gd name="T108" fmla="*/ 192 w 340"/>
                  <a:gd name="T109" fmla="*/ 54 h 338"/>
                  <a:gd name="T110" fmla="*/ 148 w 340"/>
                  <a:gd name="T111" fmla="*/ 26 h 338"/>
                  <a:gd name="T112" fmla="*/ 192 w 340"/>
                  <a:gd name="T113" fmla="*/ 26 h 338"/>
                  <a:gd name="T114" fmla="*/ 192 w 340"/>
                  <a:gd name="T115" fmla="*/ 5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 h="338">
                    <a:moveTo>
                      <a:pt x="24" y="266"/>
                    </a:moveTo>
                    <a:lnTo>
                      <a:pt x="24" y="266"/>
                    </a:lnTo>
                    <a:lnTo>
                      <a:pt x="20" y="268"/>
                    </a:lnTo>
                    <a:lnTo>
                      <a:pt x="18" y="270"/>
                    </a:lnTo>
                    <a:lnTo>
                      <a:pt x="16" y="272"/>
                    </a:lnTo>
                    <a:lnTo>
                      <a:pt x="14" y="276"/>
                    </a:lnTo>
                    <a:lnTo>
                      <a:pt x="14" y="276"/>
                    </a:lnTo>
                    <a:lnTo>
                      <a:pt x="16" y="280"/>
                    </a:lnTo>
                    <a:lnTo>
                      <a:pt x="18" y="284"/>
                    </a:lnTo>
                    <a:lnTo>
                      <a:pt x="20" y="286"/>
                    </a:lnTo>
                    <a:lnTo>
                      <a:pt x="24" y="286"/>
                    </a:lnTo>
                    <a:lnTo>
                      <a:pt x="316" y="286"/>
                    </a:lnTo>
                    <a:lnTo>
                      <a:pt x="316" y="286"/>
                    </a:lnTo>
                    <a:lnTo>
                      <a:pt x="320" y="286"/>
                    </a:lnTo>
                    <a:lnTo>
                      <a:pt x="322" y="284"/>
                    </a:lnTo>
                    <a:lnTo>
                      <a:pt x="324" y="280"/>
                    </a:lnTo>
                    <a:lnTo>
                      <a:pt x="326" y="276"/>
                    </a:lnTo>
                    <a:lnTo>
                      <a:pt x="326" y="276"/>
                    </a:lnTo>
                    <a:lnTo>
                      <a:pt x="324" y="272"/>
                    </a:lnTo>
                    <a:lnTo>
                      <a:pt x="322" y="270"/>
                    </a:lnTo>
                    <a:lnTo>
                      <a:pt x="320" y="268"/>
                    </a:lnTo>
                    <a:lnTo>
                      <a:pt x="316" y="266"/>
                    </a:lnTo>
                    <a:lnTo>
                      <a:pt x="298" y="266"/>
                    </a:lnTo>
                    <a:lnTo>
                      <a:pt x="298" y="192"/>
                    </a:lnTo>
                    <a:lnTo>
                      <a:pt x="316" y="192"/>
                    </a:lnTo>
                    <a:lnTo>
                      <a:pt x="316" y="192"/>
                    </a:lnTo>
                    <a:lnTo>
                      <a:pt x="320" y="192"/>
                    </a:lnTo>
                    <a:lnTo>
                      <a:pt x="322" y="190"/>
                    </a:lnTo>
                    <a:lnTo>
                      <a:pt x="324" y="186"/>
                    </a:lnTo>
                    <a:lnTo>
                      <a:pt x="326" y="182"/>
                    </a:lnTo>
                    <a:lnTo>
                      <a:pt x="326" y="182"/>
                    </a:lnTo>
                    <a:lnTo>
                      <a:pt x="324" y="178"/>
                    </a:lnTo>
                    <a:lnTo>
                      <a:pt x="322" y="176"/>
                    </a:lnTo>
                    <a:lnTo>
                      <a:pt x="320" y="172"/>
                    </a:lnTo>
                    <a:lnTo>
                      <a:pt x="316" y="172"/>
                    </a:lnTo>
                    <a:lnTo>
                      <a:pt x="24" y="172"/>
                    </a:lnTo>
                    <a:lnTo>
                      <a:pt x="24" y="172"/>
                    </a:lnTo>
                    <a:lnTo>
                      <a:pt x="20" y="172"/>
                    </a:lnTo>
                    <a:lnTo>
                      <a:pt x="18" y="176"/>
                    </a:lnTo>
                    <a:lnTo>
                      <a:pt x="16" y="178"/>
                    </a:lnTo>
                    <a:lnTo>
                      <a:pt x="14" y="182"/>
                    </a:lnTo>
                    <a:lnTo>
                      <a:pt x="14" y="182"/>
                    </a:lnTo>
                    <a:lnTo>
                      <a:pt x="16" y="186"/>
                    </a:lnTo>
                    <a:lnTo>
                      <a:pt x="18" y="190"/>
                    </a:lnTo>
                    <a:lnTo>
                      <a:pt x="20" y="192"/>
                    </a:lnTo>
                    <a:lnTo>
                      <a:pt x="24" y="192"/>
                    </a:lnTo>
                    <a:lnTo>
                      <a:pt x="42" y="192"/>
                    </a:lnTo>
                    <a:lnTo>
                      <a:pt x="42" y="266"/>
                    </a:lnTo>
                    <a:lnTo>
                      <a:pt x="24" y="266"/>
                    </a:lnTo>
                    <a:close/>
                    <a:moveTo>
                      <a:pt x="248" y="266"/>
                    </a:moveTo>
                    <a:lnTo>
                      <a:pt x="230" y="266"/>
                    </a:lnTo>
                    <a:lnTo>
                      <a:pt x="230" y="192"/>
                    </a:lnTo>
                    <a:lnTo>
                      <a:pt x="248" y="192"/>
                    </a:lnTo>
                    <a:lnTo>
                      <a:pt x="248" y="266"/>
                    </a:lnTo>
                    <a:close/>
                    <a:moveTo>
                      <a:pt x="178" y="266"/>
                    </a:moveTo>
                    <a:lnTo>
                      <a:pt x="162" y="266"/>
                    </a:lnTo>
                    <a:lnTo>
                      <a:pt x="162" y="192"/>
                    </a:lnTo>
                    <a:lnTo>
                      <a:pt x="178" y="192"/>
                    </a:lnTo>
                    <a:lnTo>
                      <a:pt x="178" y="266"/>
                    </a:lnTo>
                    <a:close/>
                    <a:moveTo>
                      <a:pt x="110" y="266"/>
                    </a:moveTo>
                    <a:lnTo>
                      <a:pt x="92" y="266"/>
                    </a:lnTo>
                    <a:lnTo>
                      <a:pt x="92" y="192"/>
                    </a:lnTo>
                    <a:lnTo>
                      <a:pt x="110" y="192"/>
                    </a:lnTo>
                    <a:lnTo>
                      <a:pt x="110" y="266"/>
                    </a:lnTo>
                    <a:close/>
                    <a:moveTo>
                      <a:pt x="340" y="322"/>
                    </a:moveTo>
                    <a:lnTo>
                      <a:pt x="340" y="322"/>
                    </a:lnTo>
                    <a:lnTo>
                      <a:pt x="338" y="328"/>
                    </a:lnTo>
                    <a:lnTo>
                      <a:pt x="334" y="334"/>
                    </a:lnTo>
                    <a:lnTo>
                      <a:pt x="330" y="336"/>
                    </a:lnTo>
                    <a:lnTo>
                      <a:pt x="324" y="338"/>
                    </a:lnTo>
                    <a:lnTo>
                      <a:pt x="16" y="338"/>
                    </a:lnTo>
                    <a:lnTo>
                      <a:pt x="16" y="338"/>
                    </a:lnTo>
                    <a:lnTo>
                      <a:pt x="10" y="336"/>
                    </a:lnTo>
                    <a:lnTo>
                      <a:pt x="6" y="334"/>
                    </a:lnTo>
                    <a:lnTo>
                      <a:pt x="2" y="328"/>
                    </a:lnTo>
                    <a:lnTo>
                      <a:pt x="0" y="322"/>
                    </a:lnTo>
                    <a:lnTo>
                      <a:pt x="0" y="322"/>
                    </a:lnTo>
                    <a:lnTo>
                      <a:pt x="2" y="316"/>
                    </a:lnTo>
                    <a:lnTo>
                      <a:pt x="6" y="310"/>
                    </a:lnTo>
                    <a:lnTo>
                      <a:pt x="10" y="308"/>
                    </a:lnTo>
                    <a:lnTo>
                      <a:pt x="16" y="306"/>
                    </a:lnTo>
                    <a:lnTo>
                      <a:pt x="324" y="306"/>
                    </a:lnTo>
                    <a:lnTo>
                      <a:pt x="324" y="306"/>
                    </a:lnTo>
                    <a:lnTo>
                      <a:pt x="330" y="308"/>
                    </a:lnTo>
                    <a:lnTo>
                      <a:pt x="334" y="310"/>
                    </a:lnTo>
                    <a:lnTo>
                      <a:pt x="338" y="316"/>
                    </a:lnTo>
                    <a:lnTo>
                      <a:pt x="340" y="322"/>
                    </a:lnTo>
                    <a:lnTo>
                      <a:pt x="340" y="322"/>
                    </a:lnTo>
                    <a:close/>
                    <a:moveTo>
                      <a:pt x="258" y="154"/>
                    </a:moveTo>
                    <a:lnTo>
                      <a:pt x="82" y="154"/>
                    </a:lnTo>
                    <a:lnTo>
                      <a:pt x="82" y="154"/>
                    </a:lnTo>
                    <a:lnTo>
                      <a:pt x="84" y="136"/>
                    </a:lnTo>
                    <a:lnTo>
                      <a:pt x="90" y="118"/>
                    </a:lnTo>
                    <a:lnTo>
                      <a:pt x="98" y="104"/>
                    </a:lnTo>
                    <a:lnTo>
                      <a:pt x="108" y="92"/>
                    </a:lnTo>
                    <a:lnTo>
                      <a:pt x="120" y="80"/>
                    </a:lnTo>
                    <a:lnTo>
                      <a:pt x="136" y="72"/>
                    </a:lnTo>
                    <a:lnTo>
                      <a:pt x="152" y="68"/>
                    </a:lnTo>
                    <a:lnTo>
                      <a:pt x="170" y="66"/>
                    </a:lnTo>
                    <a:lnTo>
                      <a:pt x="170" y="66"/>
                    </a:lnTo>
                    <a:lnTo>
                      <a:pt x="188" y="68"/>
                    </a:lnTo>
                    <a:lnTo>
                      <a:pt x="204" y="72"/>
                    </a:lnTo>
                    <a:lnTo>
                      <a:pt x="220" y="80"/>
                    </a:lnTo>
                    <a:lnTo>
                      <a:pt x="232" y="92"/>
                    </a:lnTo>
                    <a:lnTo>
                      <a:pt x="242" y="104"/>
                    </a:lnTo>
                    <a:lnTo>
                      <a:pt x="250" y="118"/>
                    </a:lnTo>
                    <a:lnTo>
                      <a:pt x="256" y="136"/>
                    </a:lnTo>
                    <a:lnTo>
                      <a:pt x="258" y="154"/>
                    </a:lnTo>
                    <a:lnTo>
                      <a:pt x="258" y="154"/>
                    </a:lnTo>
                    <a:close/>
                    <a:moveTo>
                      <a:pt x="192" y="54"/>
                    </a:moveTo>
                    <a:lnTo>
                      <a:pt x="148" y="54"/>
                    </a:lnTo>
                    <a:lnTo>
                      <a:pt x="148" y="26"/>
                    </a:lnTo>
                    <a:lnTo>
                      <a:pt x="170" y="0"/>
                    </a:lnTo>
                    <a:lnTo>
                      <a:pt x="192" y="26"/>
                    </a:lnTo>
                    <a:lnTo>
                      <a:pt x="192" y="26"/>
                    </a:lnTo>
                    <a:lnTo>
                      <a:pt x="192"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19" name="Group 118">
            <a:extLst>
              <a:ext uri="{FF2B5EF4-FFF2-40B4-BE49-F238E27FC236}">
                <a16:creationId xmlns:a16="http://schemas.microsoft.com/office/drawing/2014/main" id="{6F4CCF3E-F1F2-6D4E-941A-AD16A6CCD9CE}"/>
              </a:ext>
            </a:extLst>
          </p:cNvPr>
          <p:cNvGrpSpPr/>
          <p:nvPr/>
        </p:nvGrpSpPr>
        <p:grpSpPr>
          <a:xfrm>
            <a:off x="457200" y="1889680"/>
            <a:ext cx="339400" cy="339400"/>
            <a:chOff x="382986" y="2305282"/>
            <a:chExt cx="457200" cy="457200"/>
          </a:xfrm>
        </p:grpSpPr>
        <p:sp>
          <p:nvSpPr>
            <p:cNvPr id="120" name="Teardrop 119">
              <a:extLst>
                <a:ext uri="{FF2B5EF4-FFF2-40B4-BE49-F238E27FC236}">
                  <a16:creationId xmlns:a16="http://schemas.microsoft.com/office/drawing/2014/main" id="{20C646B2-CBD3-7F4B-A702-C138016DF62F}"/>
                </a:ext>
              </a:extLst>
            </p:cNvPr>
            <p:cNvSpPr/>
            <p:nvPr/>
          </p:nvSpPr>
          <p:spPr bwMode="ltGray">
            <a:xfrm rot="2700000">
              <a:off x="382986" y="2305282"/>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21" name="Group 120">
              <a:extLst>
                <a:ext uri="{FF2B5EF4-FFF2-40B4-BE49-F238E27FC236}">
                  <a16:creationId xmlns:a16="http://schemas.microsoft.com/office/drawing/2014/main" id="{985BE73F-58AC-FA4F-8B98-87F0C3F4627B}"/>
                </a:ext>
              </a:extLst>
            </p:cNvPr>
            <p:cNvGrpSpPr/>
            <p:nvPr/>
          </p:nvGrpSpPr>
          <p:grpSpPr>
            <a:xfrm>
              <a:off x="417604" y="2326712"/>
              <a:ext cx="411480" cy="411480"/>
              <a:chOff x="451708" y="2362015"/>
              <a:chExt cx="612000" cy="612000"/>
            </a:xfrm>
          </p:grpSpPr>
          <p:sp>
            <p:nvSpPr>
              <p:cNvPr id="122" name="Oval 121">
                <a:extLst>
                  <a:ext uri="{FF2B5EF4-FFF2-40B4-BE49-F238E27FC236}">
                    <a16:creationId xmlns:a16="http://schemas.microsoft.com/office/drawing/2014/main" id="{13738470-CB4F-2247-87F0-1CBD89427A52}"/>
                  </a:ext>
                </a:extLst>
              </p:cNvPr>
              <p:cNvSpPr/>
              <p:nvPr/>
            </p:nvSpPr>
            <p:spPr bwMode="ltGray">
              <a:xfrm>
                <a:off x="451708" y="2362015"/>
                <a:ext cx="612000" cy="61200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23" name="Freeform 4811">
                <a:extLst>
                  <a:ext uri="{FF2B5EF4-FFF2-40B4-BE49-F238E27FC236}">
                    <a16:creationId xmlns:a16="http://schemas.microsoft.com/office/drawing/2014/main" id="{7C1DB551-FF5B-2046-BE98-0A49F1362544}"/>
                  </a:ext>
                </a:extLst>
              </p:cNvPr>
              <p:cNvSpPr>
                <a:spLocks noEditPoints="1"/>
              </p:cNvSpPr>
              <p:nvPr/>
            </p:nvSpPr>
            <p:spPr bwMode="auto">
              <a:xfrm>
                <a:off x="565266" y="2413515"/>
                <a:ext cx="384882" cy="492747"/>
              </a:xfrm>
              <a:custGeom>
                <a:avLst/>
                <a:gdLst>
                  <a:gd name="T0" fmla="*/ 108 w 314"/>
                  <a:gd name="T1" fmla="*/ 262 h 402"/>
                  <a:gd name="T2" fmla="*/ 96 w 314"/>
                  <a:gd name="T3" fmla="*/ 242 h 402"/>
                  <a:gd name="T4" fmla="*/ 102 w 314"/>
                  <a:gd name="T5" fmla="*/ 228 h 402"/>
                  <a:gd name="T6" fmla="*/ 160 w 314"/>
                  <a:gd name="T7" fmla="*/ 222 h 402"/>
                  <a:gd name="T8" fmla="*/ 130 w 314"/>
                  <a:gd name="T9" fmla="*/ 276 h 402"/>
                  <a:gd name="T10" fmla="*/ 116 w 314"/>
                  <a:gd name="T11" fmla="*/ 282 h 402"/>
                  <a:gd name="T12" fmla="*/ 110 w 314"/>
                  <a:gd name="T13" fmla="*/ 298 h 402"/>
                  <a:gd name="T14" fmla="*/ 122 w 314"/>
                  <a:gd name="T15" fmla="*/ 316 h 402"/>
                  <a:gd name="T16" fmla="*/ 146 w 314"/>
                  <a:gd name="T17" fmla="*/ 318 h 402"/>
                  <a:gd name="T18" fmla="*/ 160 w 314"/>
                  <a:gd name="T19" fmla="*/ 286 h 402"/>
                  <a:gd name="T20" fmla="*/ 300 w 314"/>
                  <a:gd name="T21" fmla="*/ 134 h 402"/>
                  <a:gd name="T22" fmla="*/ 296 w 314"/>
                  <a:gd name="T23" fmla="*/ 162 h 402"/>
                  <a:gd name="T24" fmla="*/ 302 w 314"/>
                  <a:gd name="T25" fmla="*/ 180 h 402"/>
                  <a:gd name="T26" fmla="*/ 246 w 314"/>
                  <a:gd name="T27" fmla="*/ 402 h 402"/>
                  <a:gd name="T28" fmla="*/ 218 w 314"/>
                  <a:gd name="T29" fmla="*/ 400 h 402"/>
                  <a:gd name="T30" fmla="*/ 184 w 314"/>
                  <a:gd name="T31" fmla="*/ 382 h 402"/>
                  <a:gd name="T32" fmla="*/ 164 w 314"/>
                  <a:gd name="T33" fmla="*/ 346 h 402"/>
                  <a:gd name="T34" fmla="*/ 164 w 314"/>
                  <a:gd name="T35" fmla="*/ 320 h 402"/>
                  <a:gd name="T36" fmla="*/ 178 w 314"/>
                  <a:gd name="T37" fmla="*/ 290 h 402"/>
                  <a:gd name="T38" fmla="*/ 6 w 314"/>
                  <a:gd name="T39" fmla="*/ 154 h 402"/>
                  <a:gd name="T40" fmla="*/ 2 w 314"/>
                  <a:gd name="T41" fmla="*/ 150 h 402"/>
                  <a:gd name="T42" fmla="*/ 0 w 314"/>
                  <a:gd name="T43" fmla="*/ 142 h 402"/>
                  <a:gd name="T44" fmla="*/ 38 w 314"/>
                  <a:gd name="T45" fmla="*/ 38 h 402"/>
                  <a:gd name="T46" fmla="*/ 50 w 314"/>
                  <a:gd name="T47" fmla="*/ 6 h 402"/>
                  <a:gd name="T48" fmla="*/ 56 w 314"/>
                  <a:gd name="T49" fmla="*/ 0 h 402"/>
                  <a:gd name="T50" fmla="*/ 306 w 314"/>
                  <a:gd name="T51" fmla="*/ 88 h 402"/>
                  <a:gd name="T52" fmla="*/ 312 w 314"/>
                  <a:gd name="T53" fmla="*/ 94 h 402"/>
                  <a:gd name="T54" fmla="*/ 312 w 314"/>
                  <a:gd name="T55" fmla="*/ 102 h 402"/>
                  <a:gd name="T56" fmla="*/ 300 w 314"/>
                  <a:gd name="T57" fmla="*/ 134 h 402"/>
                  <a:gd name="T58" fmla="*/ 300 w 314"/>
                  <a:gd name="T59" fmla="*/ 134 h 402"/>
                  <a:gd name="T60" fmla="*/ 290 w 314"/>
                  <a:gd name="T61" fmla="*/ 104 h 402"/>
                  <a:gd name="T62" fmla="*/ 232 w 314"/>
                  <a:gd name="T63" fmla="*/ 208 h 402"/>
                  <a:gd name="T64" fmla="*/ 246 w 314"/>
                  <a:gd name="T65" fmla="*/ 220 h 402"/>
                  <a:gd name="T66" fmla="*/ 54 w 314"/>
                  <a:gd name="T67" fmla="*/ 54 h 402"/>
                  <a:gd name="T68" fmla="*/ 180 w 314"/>
                  <a:gd name="T69" fmla="*/ 196 h 402"/>
                  <a:gd name="T70" fmla="*/ 196 w 314"/>
                  <a:gd name="T71" fmla="*/ 180 h 402"/>
                  <a:gd name="T72" fmla="*/ 216 w 314"/>
                  <a:gd name="T73" fmla="*/ 182 h 402"/>
                  <a:gd name="T74" fmla="*/ 232 w 314"/>
                  <a:gd name="T75" fmla="*/ 208 h 402"/>
                  <a:gd name="T76" fmla="*/ 246 w 314"/>
                  <a:gd name="T77" fmla="*/ 242 h 402"/>
                  <a:gd name="T78" fmla="*/ 232 w 314"/>
                  <a:gd name="T79" fmla="*/ 262 h 402"/>
                  <a:gd name="T80" fmla="*/ 254 w 314"/>
                  <a:gd name="T81" fmla="*/ 164 h 402"/>
                  <a:gd name="T82" fmla="*/ 260 w 314"/>
                  <a:gd name="T83" fmla="*/ 152 h 402"/>
                  <a:gd name="T84" fmla="*/ 254 w 314"/>
                  <a:gd name="T85" fmla="*/ 140 h 402"/>
                  <a:gd name="T86" fmla="*/ 244 w 314"/>
                  <a:gd name="T87" fmla="*/ 136 h 402"/>
                  <a:gd name="T88" fmla="*/ 232 w 314"/>
                  <a:gd name="T89" fmla="*/ 140 h 402"/>
                  <a:gd name="T90" fmla="*/ 228 w 314"/>
                  <a:gd name="T91" fmla="*/ 152 h 402"/>
                  <a:gd name="T92" fmla="*/ 232 w 314"/>
                  <a:gd name="T93" fmla="*/ 164 h 402"/>
                  <a:gd name="T94" fmla="*/ 244 w 314"/>
                  <a:gd name="T95" fmla="*/ 168 h 402"/>
                  <a:gd name="T96" fmla="*/ 254 w 314"/>
                  <a:gd name="T97" fmla="*/ 164 h 402"/>
                  <a:gd name="T98" fmla="*/ 98 w 314"/>
                  <a:gd name="T99" fmla="*/ 84 h 402"/>
                  <a:gd name="T100" fmla="*/ 108 w 314"/>
                  <a:gd name="T101" fmla="*/ 102 h 402"/>
                  <a:gd name="T102" fmla="*/ 112 w 314"/>
                  <a:gd name="T103" fmla="*/ 9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4" h="402">
                    <a:moveTo>
                      <a:pt x="116" y="262"/>
                    </a:moveTo>
                    <a:lnTo>
                      <a:pt x="116" y="262"/>
                    </a:lnTo>
                    <a:lnTo>
                      <a:pt x="108" y="262"/>
                    </a:lnTo>
                    <a:lnTo>
                      <a:pt x="102" y="256"/>
                    </a:lnTo>
                    <a:lnTo>
                      <a:pt x="98" y="250"/>
                    </a:lnTo>
                    <a:lnTo>
                      <a:pt x="96" y="242"/>
                    </a:lnTo>
                    <a:lnTo>
                      <a:pt x="96" y="242"/>
                    </a:lnTo>
                    <a:lnTo>
                      <a:pt x="98" y="234"/>
                    </a:lnTo>
                    <a:lnTo>
                      <a:pt x="102" y="228"/>
                    </a:lnTo>
                    <a:lnTo>
                      <a:pt x="108" y="222"/>
                    </a:lnTo>
                    <a:lnTo>
                      <a:pt x="116" y="222"/>
                    </a:lnTo>
                    <a:lnTo>
                      <a:pt x="160" y="222"/>
                    </a:lnTo>
                    <a:lnTo>
                      <a:pt x="160" y="262"/>
                    </a:lnTo>
                    <a:lnTo>
                      <a:pt x="116" y="262"/>
                    </a:lnTo>
                    <a:close/>
                    <a:moveTo>
                      <a:pt x="130" y="276"/>
                    </a:moveTo>
                    <a:lnTo>
                      <a:pt x="130" y="276"/>
                    </a:lnTo>
                    <a:lnTo>
                      <a:pt x="122" y="278"/>
                    </a:lnTo>
                    <a:lnTo>
                      <a:pt x="116" y="282"/>
                    </a:lnTo>
                    <a:lnTo>
                      <a:pt x="112" y="290"/>
                    </a:lnTo>
                    <a:lnTo>
                      <a:pt x="110" y="298"/>
                    </a:lnTo>
                    <a:lnTo>
                      <a:pt x="110" y="298"/>
                    </a:lnTo>
                    <a:lnTo>
                      <a:pt x="112" y="306"/>
                    </a:lnTo>
                    <a:lnTo>
                      <a:pt x="116" y="312"/>
                    </a:lnTo>
                    <a:lnTo>
                      <a:pt x="122" y="316"/>
                    </a:lnTo>
                    <a:lnTo>
                      <a:pt x="130" y="318"/>
                    </a:lnTo>
                    <a:lnTo>
                      <a:pt x="146" y="318"/>
                    </a:lnTo>
                    <a:lnTo>
                      <a:pt x="146" y="318"/>
                    </a:lnTo>
                    <a:lnTo>
                      <a:pt x="150" y="308"/>
                    </a:lnTo>
                    <a:lnTo>
                      <a:pt x="154" y="296"/>
                    </a:lnTo>
                    <a:lnTo>
                      <a:pt x="160" y="286"/>
                    </a:lnTo>
                    <a:lnTo>
                      <a:pt x="166" y="276"/>
                    </a:lnTo>
                    <a:lnTo>
                      <a:pt x="130" y="276"/>
                    </a:lnTo>
                    <a:close/>
                    <a:moveTo>
                      <a:pt x="300" y="134"/>
                    </a:moveTo>
                    <a:lnTo>
                      <a:pt x="292" y="158"/>
                    </a:lnTo>
                    <a:lnTo>
                      <a:pt x="292" y="158"/>
                    </a:lnTo>
                    <a:lnTo>
                      <a:pt x="296" y="162"/>
                    </a:lnTo>
                    <a:lnTo>
                      <a:pt x="300" y="168"/>
                    </a:lnTo>
                    <a:lnTo>
                      <a:pt x="302" y="174"/>
                    </a:lnTo>
                    <a:lnTo>
                      <a:pt x="302" y="180"/>
                    </a:lnTo>
                    <a:lnTo>
                      <a:pt x="302" y="382"/>
                    </a:lnTo>
                    <a:lnTo>
                      <a:pt x="302" y="402"/>
                    </a:lnTo>
                    <a:lnTo>
                      <a:pt x="246" y="402"/>
                    </a:lnTo>
                    <a:lnTo>
                      <a:pt x="232" y="402"/>
                    </a:lnTo>
                    <a:lnTo>
                      <a:pt x="232" y="402"/>
                    </a:lnTo>
                    <a:lnTo>
                      <a:pt x="218" y="400"/>
                    </a:lnTo>
                    <a:lnTo>
                      <a:pt x="206" y="396"/>
                    </a:lnTo>
                    <a:lnTo>
                      <a:pt x="194" y="390"/>
                    </a:lnTo>
                    <a:lnTo>
                      <a:pt x="184" y="382"/>
                    </a:lnTo>
                    <a:lnTo>
                      <a:pt x="174" y="372"/>
                    </a:lnTo>
                    <a:lnTo>
                      <a:pt x="168" y="360"/>
                    </a:lnTo>
                    <a:lnTo>
                      <a:pt x="164" y="346"/>
                    </a:lnTo>
                    <a:lnTo>
                      <a:pt x="164" y="332"/>
                    </a:lnTo>
                    <a:lnTo>
                      <a:pt x="164" y="332"/>
                    </a:lnTo>
                    <a:lnTo>
                      <a:pt x="164" y="320"/>
                    </a:lnTo>
                    <a:lnTo>
                      <a:pt x="166" y="310"/>
                    </a:lnTo>
                    <a:lnTo>
                      <a:pt x="172" y="300"/>
                    </a:lnTo>
                    <a:lnTo>
                      <a:pt x="178" y="290"/>
                    </a:lnTo>
                    <a:lnTo>
                      <a:pt x="176" y="290"/>
                    </a:lnTo>
                    <a:lnTo>
                      <a:pt x="176" y="216"/>
                    </a:lnTo>
                    <a:lnTo>
                      <a:pt x="6" y="154"/>
                    </a:lnTo>
                    <a:lnTo>
                      <a:pt x="6" y="154"/>
                    </a:lnTo>
                    <a:lnTo>
                      <a:pt x="4" y="152"/>
                    </a:lnTo>
                    <a:lnTo>
                      <a:pt x="2" y="150"/>
                    </a:lnTo>
                    <a:lnTo>
                      <a:pt x="2" y="150"/>
                    </a:lnTo>
                    <a:lnTo>
                      <a:pt x="0" y="146"/>
                    </a:lnTo>
                    <a:lnTo>
                      <a:pt x="0" y="142"/>
                    </a:lnTo>
                    <a:lnTo>
                      <a:pt x="38" y="38"/>
                    </a:lnTo>
                    <a:lnTo>
                      <a:pt x="38" y="38"/>
                    </a:lnTo>
                    <a:lnTo>
                      <a:pt x="38" y="38"/>
                    </a:lnTo>
                    <a:lnTo>
                      <a:pt x="38" y="38"/>
                    </a:lnTo>
                    <a:lnTo>
                      <a:pt x="38" y="38"/>
                    </a:lnTo>
                    <a:lnTo>
                      <a:pt x="50" y="6"/>
                    </a:lnTo>
                    <a:lnTo>
                      <a:pt x="50" y="6"/>
                    </a:lnTo>
                    <a:lnTo>
                      <a:pt x="52" y="2"/>
                    </a:lnTo>
                    <a:lnTo>
                      <a:pt x="56" y="0"/>
                    </a:lnTo>
                    <a:lnTo>
                      <a:pt x="58" y="0"/>
                    </a:lnTo>
                    <a:lnTo>
                      <a:pt x="62" y="0"/>
                    </a:lnTo>
                    <a:lnTo>
                      <a:pt x="306" y="88"/>
                    </a:lnTo>
                    <a:lnTo>
                      <a:pt x="306" y="88"/>
                    </a:lnTo>
                    <a:lnTo>
                      <a:pt x="310" y="90"/>
                    </a:lnTo>
                    <a:lnTo>
                      <a:pt x="312" y="94"/>
                    </a:lnTo>
                    <a:lnTo>
                      <a:pt x="312" y="94"/>
                    </a:lnTo>
                    <a:lnTo>
                      <a:pt x="314" y="98"/>
                    </a:lnTo>
                    <a:lnTo>
                      <a:pt x="312" y="102"/>
                    </a:lnTo>
                    <a:lnTo>
                      <a:pt x="300" y="134"/>
                    </a:lnTo>
                    <a:lnTo>
                      <a:pt x="300" y="134"/>
                    </a:lnTo>
                    <a:lnTo>
                      <a:pt x="300" y="134"/>
                    </a:lnTo>
                    <a:lnTo>
                      <a:pt x="300" y="134"/>
                    </a:lnTo>
                    <a:lnTo>
                      <a:pt x="300" y="134"/>
                    </a:lnTo>
                    <a:lnTo>
                      <a:pt x="300" y="134"/>
                    </a:lnTo>
                    <a:close/>
                    <a:moveTo>
                      <a:pt x="60" y="36"/>
                    </a:moveTo>
                    <a:lnTo>
                      <a:pt x="286" y="118"/>
                    </a:lnTo>
                    <a:lnTo>
                      <a:pt x="290" y="104"/>
                    </a:lnTo>
                    <a:lnTo>
                      <a:pt x="66" y="22"/>
                    </a:lnTo>
                    <a:lnTo>
                      <a:pt x="60" y="36"/>
                    </a:lnTo>
                    <a:close/>
                    <a:moveTo>
                      <a:pt x="232" y="208"/>
                    </a:moveTo>
                    <a:lnTo>
                      <a:pt x="232" y="216"/>
                    </a:lnTo>
                    <a:lnTo>
                      <a:pt x="246" y="220"/>
                    </a:lnTo>
                    <a:lnTo>
                      <a:pt x="246" y="220"/>
                    </a:lnTo>
                    <a:lnTo>
                      <a:pt x="248" y="220"/>
                    </a:lnTo>
                    <a:lnTo>
                      <a:pt x="278" y="136"/>
                    </a:lnTo>
                    <a:lnTo>
                      <a:pt x="54" y="54"/>
                    </a:lnTo>
                    <a:lnTo>
                      <a:pt x="24" y="138"/>
                    </a:lnTo>
                    <a:lnTo>
                      <a:pt x="180" y="196"/>
                    </a:lnTo>
                    <a:lnTo>
                      <a:pt x="180" y="196"/>
                    </a:lnTo>
                    <a:lnTo>
                      <a:pt x="184" y="190"/>
                    </a:lnTo>
                    <a:lnTo>
                      <a:pt x="190" y="184"/>
                    </a:lnTo>
                    <a:lnTo>
                      <a:pt x="196" y="180"/>
                    </a:lnTo>
                    <a:lnTo>
                      <a:pt x="204" y="180"/>
                    </a:lnTo>
                    <a:lnTo>
                      <a:pt x="204" y="180"/>
                    </a:lnTo>
                    <a:lnTo>
                      <a:pt x="216" y="182"/>
                    </a:lnTo>
                    <a:lnTo>
                      <a:pt x="224" y="188"/>
                    </a:lnTo>
                    <a:lnTo>
                      <a:pt x="230" y="196"/>
                    </a:lnTo>
                    <a:lnTo>
                      <a:pt x="232" y="208"/>
                    </a:lnTo>
                    <a:lnTo>
                      <a:pt x="232" y="208"/>
                    </a:lnTo>
                    <a:close/>
                    <a:moveTo>
                      <a:pt x="246" y="264"/>
                    </a:moveTo>
                    <a:lnTo>
                      <a:pt x="246" y="242"/>
                    </a:lnTo>
                    <a:lnTo>
                      <a:pt x="232" y="236"/>
                    </a:lnTo>
                    <a:lnTo>
                      <a:pt x="232" y="262"/>
                    </a:lnTo>
                    <a:lnTo>
                      <a:pt x="232" y="262"/>
                    </a:lnTo>
                    <a:lnTo>
                      <a:pt x="246" y="264"/>
                    </a:lnTo>
                    <a:lnTo>
                      <a:pt x="246" y="264"/>
                    </a:lnTo>
                    <a:close/>
                    <a:moveTo>
                      <a:pt x="254" y="164"/>
                    </a:moveTo>
                    <a:lnTo>
                      <a:pt x="254" y="164"/>
                    </a:lnTo>
                    <a:lnTo>
                      <a:pt x="258" y="158"/>
                    </a:lnTo>
                    <a:lnTo>
                      <a:pt x="260" y="152"/>
                    </a:lnTo>
                    <a:lnTo>
                      <a:pt x="260" y="152"/>
                    </a:lnTo>
                    <a:lnTo>
                      <a:pt x="258" y="146"/>
                    </a:lnTo>
                    <a:lnTo>
                      <a:pt x="254" y="140"/>
                    </a:lnTo>
                    <a:lnTo>
                      <a:pt x="254" y="140"/>
                    </a:lnTo>
                    <a:lnTo>
                      <a:pt x="250" y="138"/>
                    </a:lnTo>
                    <a:lnTo>
                      <a:pt x="244" y="136"/>
                    </a:lnTo>
                    <a:lnTo>
                      <a:pt x="238" y="138"/>
                    </a:lnTo>
                    <a:lnTo>
                      <a:pt x="232" y="140"/>
                    </a:lnTo>
                    <a:lnTo>
                      <a:pt x="232" y="140"/>
                    </a:lnTo>
                    <a:lnTo>
                      <a:pt x="228" y="146"/>
                    </a:lnTo>
                    <a:lnTo>
                      <a:pt x="228" y="152"/>
                    </a:lnTo>
                    <a:lnTo>
                      <a:pt x="228" y="152"/>
                    </a:lnTo>
                    <a:lnTo>
                      <a:pt x="228" y="158"/>
                    </a:lnTo>
                    <a:lnTo>
                      <a:pt x="232" y="164"/>
                    </a:lnTo>
                    <a:lnTo>
                      <a:pt x="232" y="164"/>
                    </a:lnTo>
                    <a:lnTo>
                      <a:pt x="238" y="166"/>
                    </a:lnTo>
                    <a:lnTo>
                      <a:pt x="244" y="168"/>
                    </a:lnTo>
                    <a:lnTo>
                      <a:pt x="244" y="168"/>
                    </a:lnTo>
                    <a:lnTo>
                      <a:pt x="250" y="166"/>
                    </a:lnTo>
                    <a:lnTo>
                      <a:pt x="254" y="164"/>
                    </a:lnTo>
                    <a:lnTo>
                      <a:pt x="254" y="164"/>
                    </a:lnTo>
                    <a:close/>
                    <a:moveTo>
                      <a:pt x="58" y="84"/>
                    </a:moveTo>
                    <a:lnTo>
                      <a:pt x="94" y="98"/>
                    </a:lnTo>
                    <a:lnTo>
                      <a:pt x="98" y="84"/>
                    </a:lnTo>
                    <a:lnTo>
                      <a:pt x="62" y="72"/>
                    </a:lnTo>
                    <a:lnTo>
                      <a:pt x="58" y="84"/>
                    </a:lnTo>
                    <a:close/>
                    <a:moveTo>
                      <a:pt x="108" y="102"/>
                    </a:moveTo>
                    <a:lnTo>
                      <a:pt x="158" y="120"/>
                    </a:lnTo>
                    <a:lnTo>
                      <a:pt x="162" y="108"/>
                    </a:lnTo>
                    <a:lnTo>
                      <a:pt x="112" y="90"/>
                    </a:lnTo>
                    <a:lnTo>
                      <a:pt x="108" y="1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24" name="Group 123">
            <a:extLst>
              <a:ext uri="{FF2B5EF4-FFF2-40B4-BE49-F238E27FC236}">
                <a16:creationId xmlns:a16="http://schemas.microsoft.com/office/drawing/2014/main" id="{EB85ABE8-1DA9-9F48-BF93-199D53693F2B}"/>
              </a:ext>
            </a:extLst>
          </p:cNvPr>
          <p:cNvGrpSpPr/>
          <p:nvPr/>
        </p:nvGrpSpPr>
        <p:grpSpPr>
          <a:xfrm>
            <a:off x="463777" y="2933705"/>
            <a:ext cx="339400" cy="339400"/>
            <a:chOff x="426464" y="3720364"/>
            <a:chExt cx="457200" cy="457200"/>
          </a:xfrm>
        </p:grpSpPr>
        <p:sp>
          <p:nvSpPr>
            <p:cNvPr id="125" name="Teardrop 124">
              <a:extLst>
                <a:ext uri="{FF2B5EF4-FFF2-40B4-BE49-F238E27FC236}">
                  <a16:creationId xmlns:a16="http://schemas.microsoft.com/office/drawing/2014/main" id="{B8DBA24E-4DC8-F44F-8599-A2323043645D}"/>
                </a:ext>
              </a:extLst>
            </p:cNvPr>
            <p:cNvSpPr/>
            <p:nvPr/>
          </p:nvSpPr>
          <p:spPr bwMode="ltGray">
            <a:xfrm rot="2700000">
              <a:off x="426464" y="372036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27" name="Oval 126">
              <a:extLst>
                <a:ext uri="{FF2B5EF4-FFF2-40B4-BE49-F238E27FC236}">
                  <a16:creationId xmlns:a16="http://schemas.microsoft.com/office/drawing/2014/main" id="{55EB0A3A-8458-7A43-BADC-01C53442D8EE}"/>
                </a:ext>
              </a:extLst>
            </p:cNvPr>
            <p:cNvSpPr/>
            <p:nvPr/>
          </p:nvSpPr>
          <p:spPr bwMode="ltGray">
            <a:xfrm>
              <a:off x="449324" y="3743542"/>
              <a:ext cx="411480" cy="41148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grpSp>
        <p:nvGrpSpPr>
          <p:cNvPr id="129" name="Group 128">
            <a:extLst>
              <a:ext uri="{FF2B5EF4-FFF2-40B4-BE49-F238E27FC236}">
                <a16:creationId xmlns:a16="http://schemas.microsoft.com/office/drawing/2014/main" id="{B5BC87BC-28C6-AD42-8799-4B2F482AB811}"/>
              </a:ext>
            </a:extLst>
          </p:cNvPr>
          <p:cNvGrpSpPr/>
          <p:nvPr/>
        </p:nvGrpSpPr>
        <p:grpSpPr>
          <a:xfrm>
            <a:off x="464749" y="3618759"/>
            <a:ext cx="339400" cy="339400"/>
            <a:chOff x="427773" y="4643187"/>
            <a:chExt cx="457200" cy="457200"/>
          </a:xfrm>
        </p:grpSpPr>
        <p:sp>
          <p:nvSpPr>
            <p:cNvPr id="130" name="Teardrop 129">
              <a:extLst>
                <a:ext uri="{FF2B5EF4-FFF2-40B4-BE49-F238E27FC236}">
                  <a16:creationId xmlns:a16="http://schemas.microsoft.com/office/drawing/2014/main" id="{F5B71915-C513-6140-889F-CC104CF8655A}"/>
                </a:ext>
              </a:extLst>
            </p:cNvPr>
            <p:cNvSpPr/>
            <p:nvPr/>
          </p:nvSpPr>
          <p:spPr bwMode="ltGray">
            <a:xfrm rot="2700000">
              <a:off x="427773" y="4643187"/>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31" name="Group 130">
              <a:extLst>
                <a:ext uri="{FF2B5EF4-FFF2-40B4-BE49-F238E27FC236}">
                  <a16:creationId xmlns:a16="http://schemas.microsoft.com/office/drawing/2014/main" id="{F27AEB4C-EC04-634C-92DA-3D2C5463EB1C}"/>
                </a:ext>
              </a:extLst>
            </p:cNvPr>
            <p:cNvGrpSpPr/>
            <p:nvPr/>
          </p:nvGrpSpPr>
          <p:grpSpPr>
            <a:xfrm>
              <a:off x="449324" y="4669069"/>
              <a:ext cx="411480" cy="411480"/>
              <a:chOff x="451708" y="5423115"/>
              <a:chExt cx="612000" cy="612000"/>
            </a:xfrm>
          </p:grpSpPr>
          <p:sp>
            <p:nvSpPr>
              <p:cNvPr id="132" name="Oval 131">
                <a:extLst>
                  <a:ext uri="{FF2B5EF4-FFF2-40B4-BE49-F238E27FC236}">
                    <a16:creationId xmlns:a16="http://schemas.microsoft.com/office/drawing/2014/main" id="{8C566FB7-51BB-AC48-8070-EE1345A56E1F}"/>
                  </a:ext>
                </a:extLst>
              </p:cNvPr>
              <p:cNvSpPr/>
              <p:nvPr/>
            </p:nvSpPr>
            <p:spPr bwMode="ltGray">
              <a:xfrm>
                <a:off x="451708" y="5423115"/>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33" name="Freeform 4805">
                <a:extLst>
                  <a:ext uri="{FF2B5EF4-FFF2-40B4-BE49-F238E27FC236}">
                    <a16:creationId xmlns:a16="http://schemas.microsoft.com/office/drawing/2014/main" id="{83873FAB-5F3C-E74D-B02F-44230F567701}"/>
                  </a:ext>
                </a:extLst>
              </p:cNvPr>
              <p:cNvSpPr>
                <a:spLocks noEditPoints="1"/>
              </p:cNvSpPr>
              <p:nvPr/>
            </p:nvSpPr>
            <p:spPr bwMode="auto">
              <a:xfrm>
                <a:off x="541505" y="5554478"/>
                <a:ext cx="436363" cy="330950"/>
              </a:xfrm>
              <a:custGeom>
                <a:avLst/>
                <a:gdLst>
                  <a:gd name="T0" fmla="*/ 324 w 356"/>
                  <a:gd name="T1" fmla="*/ 64 h 270"/>
                  <a:gd name="T2" fmla="*/ 280 w 356"/>
                  <a:gd name="T3" fmla="*/ 10 h 270"/>
                  <a:gd name="T4" fmla="*/ 234 w 356"/>
                  <a:gd name="T5" fmla="*/ 2 h 270"/>
                  <a:gd name="T6" fmla="*/ 92 w 356"/>
                  <a:gd name="T7" fmla="*/ 4 h 270"/>
                  <a:gd name="T8" fmla="*/ 64 w 356"/>
                  <a:gd name="T9" fmla="*/ 18 h 270"/>
                  <a:gd name="T10" fmla="*/ 32 w 356"/>
                  <a:gd name="T11" fmla="*/ 64 h 270"/>
                  <a:gd name="T12" fmla="*/ 8 w 356"/>
                  <a:gd name="T13" fmla="*/ 108 h 270"/>
                  <a:gd name="T14" fmla="*/ 0 w 356"/>
                  <a:gd name="T15" fmla="*/ 168 h 270"/>
                  <a:gd name="T16" fmla="*/ 6 w 356"/>
                  <a:gd name="T17" fmla="*/ 224 h 270"/>
                  <a:gd name="T18" fmla="*/ 12 w 356"/>
                  <a:gd name="T19" fmla="*/ 232 h 270"/>
                  <a:gd name="T20" fmla="*/ 22 w 356"/>
                  <a:gd name="T21" fmla="*/ 232 h 270"/>
                  <a:gd name="T22" fmla="*/ 26 w 356"/>
                  <a:gd name="T23" fmla="*/ 266 h 270"/>
                  <a:gd name="T24" fmla="*/ 60 w 356"/>
                  <a:gd name="T25" fmla="*/ 270 h 270"/>
                  <a:gd name="T26" fmla="*/ 72 w 356"/>
                  <a:gd name="T27" fmla="*/ 258 h 270"/>
                  <a:gd name="T28" fmla="*/ 284 w 356"/>
                  <a:gd name="T29" fmla="*/ 258 h 270"/>
                  <a:gd name="T30" fmla="*/ 292 w 356"/>
                  <a:gd name="T31" fmla="*/ 268 h 270"/>
                  <a:gd name="T32" fmla="*/ 326 w 356"/>
                  <a:gd name="T33" fmla="*/ 268 h 270"/>
                  <a:gd name="T34" fmla="*/ 334 w 356"/>
                  <a:gd name="T35" fmla="*/ 232 h 270"/>
                  <a:gd name="T36" fmla="*/ 340 w 356"/>
                  <a:gd name="T37" fmla="*/ 232 h 270"/>
                  <a:gd name="T38" fmla="*/ 350 w 356"/>
                  <a:gd name="T39" fmla="*/ 224 h 270"/>
                  <a:gd name="T40" fmla="*/ 356 w 356"/>
                  <a:gd name="T41" fmla="*/ 168 h 270"/>
                  <a:gd name="T42" fmla="*/ 352 w 356"/>
                  <a:gd name="T43" fmla="*/ 120 h 270"/>
                  <a:gd name="T44" fmla="*/ 330 w 356"/>
                  <a:gd name="T45" fmla="*/ 72 h 270"/>
                  <a:gd name="T46" fmla="*/ 138 w 356"/>
                  <a:gd name="T47" fmla="*/ 20 h 270"/>
                  <a:gd name="T48" fmla="*/ 246 w 356"/>
                  <a:gd name="T49" fmla="*/ 22 h 270"/>
                  <a:gd name="T50" fmla="*/ 296 w 356"/>
                  <a:gd name="T51" fmla="*/ 62 h 270"/>
                  <a:gd name="T52" fmla="*/ 298 w 356"/>
                  <a:gd name="T53" fmla="*/ 76 h 270"/>
                  <a:gd name="T54" fmla="*/ 284 w 356"/>
                  <a:gd name="T55" fmla="*/ 80 h 270"/>
                  <a:gd name="T56" fmla="*/ 72 w 356"/>
                  <a:gd name="T57" fmla="*/ 80 h 270"/>
                  <a:gd name="T58" fmla="*/ 56 w 356"/>
                  <a:gd name="T59" fmla="*/ 74 h 270"/>
                  <a:gd name="T60" fmla="*/ 70 w 356"/>
                  <a:gd name="T61" fmla="*/ 46 h 270"/>
                  <a:gd name="T62" fmla="*/ 262 w 356"/>
                  <a:gd name="T63" fmla="*/ 136 h 270"/>
                  <a:gd name="T64" fmla="*/ 244 w 356"/>
                  <a:gd name="T65" fmla="*/ 154 h 270"/>
                  <a:gd name="T66" fmla="*/ 100 w 356"/>
                  <a:gd name="T67" fmla="*/ 148 h 270"/>
                  <a:gd name="T68" fmla="*/ 46 w 356"/>
                  <a:gd name="T69" fmla="*/ 152 h 270"/>
                  <a:gd name="T70" fmla="*/ 22 w 356"/>
                  <a:gd name="T71" fmla="*/ 136 h 270"/>
                  <a:gd name="T72" fmla="*/ 28 w 356"/>
                  <a:gd name="T73" fmla="*/ 106 h 270"/>
                  <a:gd name="T74" fmla="*/ 56 w 356"/>
                  <a:gd name="T75" fmla="*/ 102 h 270"/>
                  <a:gd name="T76" fmla="*/ 72 w 356"/>
                  <a:gd name="T77" fmla="*/ 126 h 270"/>
                  <a:gd name="T78" fmla="*/ 46 w 356"/>
                  <a:gd name="T79" fmla="*/ 152 h 270"/>
                  <a:gd name="T80" fmla="*/ 156 w 356"/>
                  <a:gd name="T81" fmla="*/ 212 h 270"/>
                  <a:gd name="T82" fmla="*/ 70 w 356"/>
                  <a:gd name="T83" fmla="*/ 198 h 270"/>
                  <a:gd name="T84" fmla="*/ 152 w 356"/>
                  <a:gd name="T85" fmla="*/ 184 h 270"/>
                  <a:gd name="T86" fmla="*/ 274 w 356"/>
                  <a:gd name="T87" fmla="*/ 186 h 270"/>
                  <a:gd name="T88" fmla="*/ 288 w 356"/>
                  <a:gd name="T89" fmla="*/ 212 h 270"/>
                  <a:gd name="T90" fmla="*/ 292 w 356"/>
                  <a:gd name="T91" fmla="*/ 144 h 270"/>
                  <a:gd name="T92" fmla="*/ 286 w 356"/>
                  <a:gd name="T93" fmla="*/ 116 h 270"/>
                  <a:gd name="T94" fmla="*/ 310 w 356"/>
                  <a:gd name="T95" fmla="*/ 100 h 270"/>
                  <a:gd name="T96" fmla="*/ 336 w 356"/>
                  <a:gd name="T97" fmla="*/ 126 h 270"/>
                  <a:gd name="T98" fmla="*/ 320 w 356"/>
                  <a:gd name="T99" fmla="*/ 15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6" h="270">
                    <a:moveTo>
                      <a:pt x="330" y="72"/>
                    </a:moveTo>
                    <a:lnTo>
                      <a:pt x="330" y="72"/>
                    </a:lnTo>
                    <a:lnTo>
                      <a:pt x="324" y="64"/>
                    </a:lnTo>
                    <a:lnTo>
                      <a:pt x="324" y="64"/>
                    </a:lnTo>
                    <a:lnTo>
                      <a:pt x="314" y="46"/>
                    </a:lnTo>
                    <a:lnTo>
                      <a:pt x="302" y="32"/>
                    </a:lnTo>
                    <a:lnTo>
                      <a:pt x="292" y="18"/>
                    </a:lnTo>
                    <a:lnTo>
                      <a:pt x="280" y="10"/>
                    </a:lnTo>
                    <a:lnTo>
                      <a:pt x="280" y="10"/>
                    </a:lnTo>
                    <a:lnTo>
                      <a:pt x="274" y="6"/>
                    </a:lnTo>
                    <a:lnTo>
                      <a:pt x="264" y="4"/>
                    </a:lnTo>
                    <a:lnTo>
                      <a:pt x="234" y="2"/>
                    </a:lnTo>
                    <a:lnTo>
                      <a:pt x="178" y="0"/>
                    </a:lnTo>
                    <a:lnTo>
                      <a:pt x="178" y="0"/>
                    </a:lnTo>
                    <a:lnTo>
                      <a:pt x="122" y="2"/>
                    </a:lnTo>
                    <a:lnTo>
                      <a:pt x="92" y="4"/>
                    </a:lnTo>
                    <a:lnTo>
                      <a:pt x="82" y="6"/>
                    </a:lnTo>
                    <a:lnTo>
                      <a:pt x="76" y="10"/>
                    </a:lnTo>
                    <a:lnTo>
                      <a:pt x="76" y="10"/>
                    </a:lnTo>
                    <a:lnTo>
                      <a:pt x="64" y="18"/>
                    </a:lnTo>
                    <a:lnTo>
                      <a:pt x="54" y="32"/>
                    </a:lnTo>
                    <a:lnTo>
                      <a:pt x="42" y="46"/>
                    </a:lnTo>
                    <a:lnTo>
                      <a:pt x="32" y="64"/>
                    </a:lnTo>
                    <a:lnTo>
                      <a:pt x="32" y="64"/>
                    </a:lnTo>
                    <a:lnTo>
                      <a:pt x="26" y="72"/>
                    </a:lnTo>
                    <a:lnTo>
                      <a:pt x="26" y="72"/>
                    </a:lnTo>
                    <a:lnTo>
                      <a:pt x="16" y="88"/>
                    </a:lnTo>
                    <a:lnTo>
                      <a:pt x="8" y="108"/>
                    </a:lnTo>
                    <a:lnTo>
                      <a:pt x="4" y="120"/>
                    </a:lnTo>
                    <a:lnTo>
                      <a:pt x="2" y="134"/>
                    </a:lnTo>
                    <a:lnTo>
                      <a:pt x="0" y="150"/>
                    </a:lnTo>
                    <a:lnTo>
                      <a:pt x="0" y="168"/>
                    </a:lnTo>
                    <a:lnTo>
                      <a:pt x="0" y="168"/>
                    </a:lnTo>
                    <a:lnTo>
                      <a:pt x="0" y="192"/>
                    </a:lnTo>
                    <a:lnTo>
                      <a:pt x="2" y="210"/>
                    </a:lnTo>
                    <a:lnTo>
                      <a:pt x="6" y="224"/>
                    </a:lnTo>
                    <a:lnTo>
                      <a:pt x="6" y="224"/>
                    </a:lnTo>
                    <a:lnTo>
                      <a:pt x="6" y="228"/>
                    </a:lnTo>
                    <a:lnTo>
                      <a:pt x="10" y="230"/>
                    </a:lnTo>
                    <a:lnTo>
                      <a:pt x="12" y="232"/>
                    </a:lnTo>
                    <a:lnTo>
                      <a:pt x="16" y="232"/>
                    </a:lnTo>
                    <a:lnTo>
                      <a:pt x="16" y="232"/>
                    </a:lnTo>
                    <a:lnTo>
                      <a:pt x="16" y="232"/>
                    </a:lnTo>
                    <a:lnTo>
                      <a:pt x="22" y="232"/>
                    </a:lnTo>
                    <a:lnTo>
                      <a:pt x="22" y="258"/>
                    </a:lnTo>
                    <a:lnTo>
                      <a:pt x="22" y="258"/>
                    </a:lnTo>
                    <a:lnTo>
                      <a:pt x="24" y="262"/>
                    </a:lnTo>
                    <a:lnTo>
                      <a:pt x="26" y="266"/>
                    </a:lnTo>
                    <a:lnTo>
                      <a:pt x="30" y="268"/>
                    </a:lnTo>
                    <a:lnTo>
                      <a:pt x="34" y="270"/>
                    </a:lnTo>
                    <a:lnTo>
                      <a:pt x="60" y="270"/>
                    </a:lnTo>
                    <a:lnTo>
                      <a:pt x="60" y="270"/>
                    </a:lnTo>
                    <a:lnTo>
                      <a:pt x="64" y="268"/>
                    </a:lnTo>
                    <a:lnTo>
                      <a:pt x="68" y="266"/>
                    </a:lnTo>
                    <a:lnTo>
                      <a:pt x="70" y="262"/>
                    </a:lnTo>
                    <a:lnTo>
                      <a:pt x="72" y="258"/>
                    </a:lnTo>
                    <a:lnTo>
                      <a:pt x="72" y="232"/>
                    </a:lnTo>
                    <a:lnTo>
                      <a:pt x="178" y="232"/>
                    </a:lnTo>
                    <a:lnTo>
                      <a:pt x="284" y="232"/>
                    </a:lnTo>
                    <a:lnTo>
                      <a:pt x="284" y="258"/>
                    </a:lnTo>
                    <a:lnTo>
                      <a:pt x="284" y="258"/>
                    </a:lnTo>
                    <a:lnTo>
                      <a:pt x="286" y="262"/>
                    </a:lnTo>
                    <a:lnTo>
                      <a:pt x="288" y="266"/>
                    </a:lnTo>
                    <a:lnTo>
                      <a:pt x="292" y="268"/>
                    </a:lnTo>
                    <a:lnTo>
                      <a:pt x="296" y="270"/>
                    </a:lnTo>
                    <a:lnTo>
                      <a:pt x="322" y="270"/>
                    </a:lnTo>
                    <a:lnTo>
                      <a:pt x="322" y="270"/>
                    </a:lnTo>
                    <a:lnTo>
                      <a:pt x="326" y="268"/>
                    </a:lnTo>
                    <a:lnTo>
                      <a:pt x="330" y="266"/>
                    </a:lnTo>
                    <a:lnTo>
                      <a:pt x="332" y="262"/>
                    </a:lnTo>
                    <a:lnTo>
                      <a:pt x="334" y="258"/>
                    </a:lnTo>
                    <a:lnTo>
                      <a:pt x="334" y="232"/>
                    </a:lnTo>
                    <a:lnTo>
                      <a:pt x="340" y="232"/>
                    </a:lnTo>
                    <a:lnTo>
                      <a:pt x="340" y="232"/>
                    </a:lnTo>
                    <a:lnTo>
                      <a:pt x="340" y="232"/>
                    </a:lnTo>
                    <a:lnTo>
                      <a:pt x="340" y="232"/>
                    </a:lnTo>
                    <a:lnTo>
                      <a:pt x="344" y="232"/>
                    </a:lnTo>
                    <a:lnTo>
                      <a:pt x="346" y="230"/>
                    </a:lnTo>
                    <a:lnTo>
                      <a:pt x="350" y="228"/>
                    </a:lnTo>
                    <a:lnTo>
                      <a:pt x="350" y="224"/>
                    </a:lnTo>
                    <a:lnTo>
                      <a:pt x="350" y="224"/>
                    </a:lnTo>
                    <a:lnTo>
                      <a:pt x="354" y="210"/>
                    </a:lnTo>
                    <a:lnTo>
                      <a:pt x="356" y="192"/>
                    </a:lnTo>
                    <a:lnTo>
                      <a:pt x="356" y="168"/>
                    </a:lnTo>
                    <a:lnTo>
                      <a:pt x="356" y="168"/>
                    </a:lnTo>
                    <a:lnTo>
                      <a:pt x="356" y="150"/>
                    </a:lnTo>
                    <a:lnTo>
                      <a:pt x="354" y="134"/>
                    </a:lnTo>
                    <a:lnTo>
                      <a:pt x="352" y="120"/>
                    </a:lnTo>
                    <a:lnTo>
                      <a:pt x="348" y="108"/>
                    </a:lnTo>
                    <a:lnTo>
                      <a:pt x="340" y="88"/>
                    </a:lnTo>
                    <a:lnTo>
                      <a:pt x="330" y="72"/>
                    </a:lnTo>
                    <a:lnTo>
                      <a:pt x="330" y="72"/>
                    </a:lnTo>
                    <a:close/>
                    <a:moveTo>
                      <a:pt x="88" y="26"/>
                    </a:moveTo>
                    <a:lnTo>
                      <a:pt x="88" y="26"/>
                    </a:lnTo>
                    <a:lnTo>
                      <a:pt x="110" y="22"/>
                    </a:lnTo>
                    <a:lnTo>
                      <a:pt x="138" y="20"/>
                    </a:lnTo>
                    <a:lnTo>
                      <a:pt x="178" y="20"/>
                    </a:lnTo>
                    <a:lnTo>
                      <a:pt x="178" y="20"/>
                    </a:lnTo>
                    <a:lnTo>
                      <a:pt x="218" y="20"/>
                    </a:lnTo>
                    <a:lnTo>
                      <a:pt x="246" y="22"/>
                    </a:lnTo>
                    <a:lnTo>
                      <a:pt x="268" y="26"/>
                    </a:lnTo>
                    <a:lnTo>
                      <a:pt x="268" y="26"/>
                    </a:lnTo>
                    <a:lnTo>
                      <a:pt x="286" y="46"/>
                    </a:lnTo>
                    <a:lnTo>
                      <a:pt x="296" y="62"/>
                    </a:lnTo>
                    <a:lnTo>
                      <a:pt x="298" y="70"/>
                    </a:lnTo>
                    <a:lnTo>
                      <a:pt x="300" y="74"/>
                    </a:lnTo>
                    <a:lnTo>
                      <a:pt x="300" y="74"/>
                    </a:lnTo>
                    <a:lnTo>
                      <a:pt x="298" y="76"/>
                    </a:lnTo>
                    <a:lnTo>
                      <a:pt x="296" y="78"/>
                    </a:lnTo>
                    <a:lnTo>
                      <a:pt x="292" y="80"/>
                    </a:lnTo>
                    <a:lnTo>
                      <a:pt x="284" y="80"/>
                    </a:lnTo>
                    <a:lnTo>
                      <a:pt x="284" y="80"/>
                    </a:lnTo>
                    <a:lnTo>
                      <a:pt x="178" y="80"/>
                    </a:lnTo>
                    <a:lnTo>
                      <a:pt x="178" y="80"/>
                    </a:lnTo>
                    <a:lnTo>
                      <a:pt x="72" y="80"/>
                    </a:lnTo>
                    <a:lnTo>
                      <a:pt x="72" y="80"/>
                    </a:lnTo>
                    <a:lnTo>
                      <a:pt x="64" y="80"/>
                    </a:lnTo>
                    <a:lnTo>
                      <a:pt x="60" y="78"/>
                    </a:lnTo>
                    <a:lnTo>
                      <a:pt x="58" y="76"/>
                    </a:lnTo>
                    <a:lnTo>
                      <a:pt x="56" y="74"/>
                    </a:lnTo>
                    <a:lnTo>
                      <a:pt x="56" y="74"/>
                    </a:lnTo>
                    <a:lnTo>
                      <a:pt x="58" y="70"/>
                    </a:lnTo>
                    <a:lnTo>
                      <a:pt x="60" y="62"/>
                    </a:lnTo>
                    <a:lnTo>
                      <a:pt x="70" y="46"/>
                    </a:lnTo>
                    <a:lnTo>
                      <a:pt x="88" y="26"/>
                    </a:lnTo>
                    <a:lnTo>
                      <a:pt x="88" y="26"/>
                    </a:lnTo>
                    <a:close/>
                    <a:moveTo>
                      <a:pt x="262" y="136"/>
                    </a:moveTo>
                    <a:lnTo>
                      <a:pt x="262" y="136"/>
                    </a:lnTo>
                    <a:lnTo>
                      <a:pt x="260" y="144"/>
                    </a:lnTo>
                    <a:lnTo>
                      <a:pt x="256" y="148"/>
                    </a:lnTo>
                    <a:lnTo>
                      <a:pt x="252" y="152"/>
                    </a:lnTo>
                    <a:lnTo>
                      <a:pt x="244" y="154"/>
                    </a:lnTo>
                    <a:lnTo>
                      <a:pt x="112" y="154"/>
                    </a:lnTo>
                    <a:lnTo>
                      <a:pt x="112" y="154"/>
                    </a:lnTo>
                    <a:lnTo>
                      <a:pt x="104" y="152"/>
                    </a:lnTo>
                    <a:lnTo>
                      <a:pt x="100" y="148"/>
                    </a:lnTo>
                    <a:lnTo>
                      <a:pt x="96" y="144"/>
                    </a:lnTo>
                    <a:lnTo>
                      <a:pt x="94" y="136"/>
                    </a:lnTo>
                    <a:lnTo>
                      <a:pt x="262" y="136"/>
                    </a:lnTo>
                    <a:close/>
                    <a:moveTo>
                      <a:pt x="46" y="152"/>
                    </a:moveTo>
                    <a:lnTo>
                      <a:pt x="46" y="152"/>
                    </a:lnTo>
                    <a:lnTo>
                      <a:pt x="36" y="150"/>
                    </a:lnTo>
                    <a:lnTo>
                      <a:pt x="28" y="144"/>
                    </a:lnTo>
                    <a:lnTo>
                      <a:pt x="22" y="136"/>
                    </a:lnTo>
                    <a:lnTo>
                      <a:pt x="20" y="126"/>
                    </a:lnTo>
                    <a:lnTo>
                      <a:pt x="20" y="126"/>
                    </a:lnTo>
                    <a:lnTo>
                      <a:pt x="22" y="116"/>
                    </a:lnTo>
                    <a:lnTo>
                      <a:pt x="28" y="106"/>
                    </a:lnTo>
                    <a:lnTo>
                      <a:pt x="36" y="102"/>
                    </a:lnTo>
                    <a:lnTo>
                      <a:pt x="46" y="100"/>
                    </a:lnTo>
                    <a:lnTo>
                      <a:pt x="46" y="100"/>
                    </a:lnTo>
                    <a:lnTo>
                      <a:pt x="56" y="102"/>
                    </a:lnTo>
                    <a:lnTo>
                      <a:pt x="64" y="106"/>
                    </a:lnTo>
                    <a:lnTo>
                      <a:pt x="70" y="116"/>
                    </a:lnTo>
                    <a:lnTo>
                      <a:pt x="72" y="126"/>
                    </a:lnTo>
                    <a:lnTo>
                      <a:pt x="72" y="126"/>
                    </a:lnTo>
                    <a:lnTo>
                      <a:pt x="70" y="136"/>
                    </a:lnTo>
                    <a:lnTo>
                      <a:pt x="64" y="144"/>
                    </a:lnTo>
                    <a:lnTo>
                      <a:pt x="56" y="150"/>
                    </a:lnTo>
                    <a:lnTo>
                      <a:pt x="46" y="152"/>
                    </a:lnTo>
                    <a:lnTo>
                      <a:pt x="46" y="152"/>
                    </a:lnTo>
                    <a:close/>
                    <a:moveTo>
                      <a:pt x="288" y="212"/>
                    </a:moveTo>
                    <a:lnTo>
                      <a:pt x="204" y="212"/>
                    </a:lnTo>
                    <a:lnTo>
                      <a:pt x="156" y="212"/>
                    </a:lnTo>
                    <a:lnTo>
                      <a:pt x="68" y="212"/>
                    </a:lnTo>
                    <a:lnTo>
                      <a:pt x="68" y="206"/>
                    </a:lnTo>
                    <a:lnTo>
                      <a:pt x="68" y="206"/>
                    </a:lnTo>
                    <a:lnTo>
                      <a:pt x="70" y="198"/>
                    </a:lnTo>
                    <a:lnTo>
                      <a:pt x="76" y="190"/>
                    </a:lnTo>
                    <a:lnTo>
                      <a:pt x="82" y="186"/>
                    </a:lnTo>
                    <a:lnTo>
                      <a:pt x="90" y="184"/>
                    </a:lnTo>
                    <a:lnTo>
                      <a:pt x="152" y="184"/>
                    </a:lnTo>
                    <a:lnTo>
                      <a:pt x="208" y="184"/>
                    </a:lnTo>
                    <a:lnTo>
                      <a:pt x="266" y="184"/>
                    </a:lnTo>
                    <a:lnTo>
                      <a:pt x="266" y="184"/>
                    </a:lnTo>
                    <a:lnTo>
                      <a:pt x="274" y="186"/>
                    </a:lnTo>
                    <a:lnTo>
                      <a:pt x="280" y="190"/>
                    </a:lnTo>
                    <a:lnTo>
                      <a:pt x="286" y="198"/>
                    </a:lnTo>
                    <a:lnTo>
                      <a:pt x="288" y="206"/>
                    </a:lnTo>
                    <a:lnTo>
                      <a:pt x="288" y="212"/>
                    </a:lnTo>
                    <a:close/>
                    <a:moveTo>
                      <a:pt x="310" y="152"/>
                    </a:moveTo>
                    <a:lnTo>
                      <a:pt x="310" y="152"/>
                    </a:lnTo>
                    <a:lnTo>
                      <a:pt x="300" y="150"/>
                    </a:lnTo>
                    <a:lnTo>
                      <a:pt x="292" y="144"/>
                    </a:lnTo>
                    <a:lnTo>
                      <a:pt x="286" y="136"/>
                    </a:lnTo>
                    <a:lnTo>
                      <a:pt x="284" y="126"/>
                    </a:lnTo>
                    <a:lnTo>
                      <a:pt x="284" y="126"/>
                    </a:lnTo>
                    <a:lnTo>
                      <a:pt x="286" y="116"/>
                    </a:lnTo>
                    <a:lnTo>
                      <a:pt x="292" y="106"/>
                    </a:lnTo>
                    <a:lnTo>
                      <a:pt x="300" y="102"/>
                    </a:lnTo>
                    <a:lnTo>
                      <a:pt x="310" y="100"/>
                    </a:lnTo>
                    <a:lnTo>
                      <a:pt x="310" y="100"/>
                    </a:lnTo>
                    <a:lnTo>
                      <a:pt x="320" y="102"/>
                    </a:lnTo>
                    <a:lnTo>
                      <a:pt x="328" y="106"/>
                    </a:lnTo>
                    <a:lnTo>
                      <a:pt x="334" y="116"/>
                    </a:lnTo>
                    <a:lnTo>
                      <a:pt x="336" y="126"/>
                    </a:lnTo>
                    <a:lnTo>
                      <a:pt x="336" y="126"/>
                    </a:lnTo>
                    <a:lnTo>
                      <a:pt x="334" y="136"/>
                    </a:lnTo>
                    <a:lnTo>
                      <a:pt x="328" y="144"/>
                    </a:lnTo>
                    <a:lnTo>
                      <a:pt x="320" y="150"/>
                    </a:lnTo>
                    <a:lnTo>
                      <a:pt x="310" y="152"/>
                    </a:lnTo>
                    <a:lnTo>
                      <a:pt x="310" y="1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sp>
        <p:nvSpPr>
          <p:cNvPr id="108" name="Rounded Rectangle 107">
            <a:hlinkClick r:id="rId4" action="ppaction://hlinksldjump"/>
            <a:extLst>
              <a:ext uri="{FF2B5EF4-FFF2-40B4-BE49-F238E27FC236}">
                <a16:creationId xmlns:a16="http://schemas.microsoft.com/office/drawing/2014/main" id="{D2E677AE-F960-FD4B-B36B-F05A16F9681A}"/>
              </a:ext>
            </a:extLst>
          </p:cNvPr>
          <p:cNvSpPr/>
          <p:nvPr/>
        </p:nvSpPr>
        <p:spPr>
          <a:xfrm>
            <a:off x="1057700" y="895976"/>
            <a:ext cx="2534254"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Generation Capacity And Energy Mix</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4" name="Rounded Rectangle 133">
            <a:hlinkClick r:id="rId5" action="ppaction://hlinksldjump"/>
            <a:extLst>
              <a:ext uri="{FF2B5EF4-FFF2-40B4-BE49-F238E27FC236}">
                <a16:creationId xmlns:a16="http://schemas.microsoft.com/office/drawing/2014/main" id="{6D83E4CB-2604-F242-9EAA-B3C4C23F4FC8}"/>
              </a:ext>
            </a:extLst>
          </p:cNvPr>
          <p:cNvSpPr/>
          <p:nvPr/>
        </p:nvSpPr>
        <p:spPr>
          <a:xfrm>
            <a:off x="1057700" y="1258532"/>
            <a:ext cx="127606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Coal Phase-Out</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5" name="Rounded Rectangle 134">
            <a:hlinkClick r:id="rId6" action="ppaction://hlinksldjump"/>
            <a:extLst>
              <a:ext uri="{FF2B5EF4-FFF2-40B4-BE49-F238E27FC236}">
                <a16:creationId xmlns:a16="http://schemas.microsoft.com/office/drawing/2014/main" id="{AD61F9C2-D747-A347-BBA0-83652C7837F4}"/>
              </a:ext>
            </a:extLst>
          </p:cNvPr>
          <p:cNvSpPr/>
          <p:nvPr/>
        </p:nvSpPr>
        <p:spPr>
          <a:xfrm>
            <a:off x="1057700" y="1601890"/>
            <a:ext cx="127606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 Auctions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6" name="Rounded Rectangle 135">
            <a:hlinkClick r:id="rId7" action="ppaction://hlinksldjump"/>
            <a:extLst>
              <a:ext uri="{FF2B5EF4-FFF2-40B4-BE49-F238E27FC236}">
                <a16:creationId xmlns:a16="http://schemas.microsoft.com/office/drawing/2014/main" id="{87893B88-7EBC-F84E-AD0F-B1FD73B6DED0}"/>
              </a:ext>
            </a:extLst>
          </p:cNvPr>
          <p:cNvSpPr/>
          <p:nvPr/>
        </p:nvSpPr>
        <p:spPr>
          <a:xfrm>
            <a:off x="1057700" y="1938137"/>
            <a:ext cx="1508080"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Discom Payables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7" name="Rounded Rectangle 136">
            <a:hlinkClick r:id="rId8" action="ppaction://hlinksldjump"/>
            <a:extLst>
              <a:ext uri="{FF2B5EF4-FFF2-40B4-BE49-F238E27FC236}">
                <a16:creationId xmlns:a16="http://schemas.microsoft.com/office/drawing/2014/main" id="{73B7AB10-E793-314A-BB95-22AE969A6A9C}"/>
              </a:ext>
            </a:extLst>
          </p:cNvPr>
          <p:cNvSpPr/>
          <p:nvPr/>
        </p:nvSpPr>
        <p:spPr>
          <a:xfrm>
            <a:off x="1057700" y="2300921"/>
            <a:ext cx="1194182"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Power Markets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8" name="Rounded Rectangle 137">
            <a:hlinkClick r:id="rId9" action="ppaction://hlinksldjump"/>
            <a:extLst>
              <a:ext uri="{FF2B5EF4-FFF2-40B4-BE49-F238E27FC236}">
                <a16:creationId xmlns:a16="http://schemas.microsoft.com/office/drawing/2014/main" id="{60540735-A0C6-7745-BA12-0445762A8DC5}"/>
              </a:ext>
            </a:extLst>
          </p:cNvPr>
          <p:cNvSpPr/>
          <p:nvPr/>
        </p:nvSpPr>
        <p:spPr>
          <a:xfrm>
            <a:off x="1057703" y="2632851"/>
            <a:ext cx="255444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Policy and Regulatory Developments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9" name="Rounded Rectangle 138">
            <a:hlinkClick r:id="rId10" action="ppaction://hlinksldjump"/>
            <a:extLst>
              <a:ext uri="{FF2B5EF4-FFF2-40B4-BE49-F238E27FC236}">
                <a16:creationId xmlns:a16="http://schemas.microsoft.com/office/drawing/2014/main" id="{64A9B9F7-B5F5-EC4C-8B74-2CED6A0345ED}"/>
              </a:ext>
            </a:extLst>
          </p:cNvPr>
          <p:cNvSpPr/>
          <p:nvPr/>
        </p:nvSpPr>
        <p:spPr>
          <a:xfrm>
            <a:off x="1057702" y="2997471"/>
            <a:ext cx="2251880"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Renewable Energy Finance</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0" name="Rounded Rectangle 139">
            <a:hlinkClick r:id="rId11" action="ppaction://hlinksldjump"/>
            <a:extLst>
              <a:ext uri="{FF2B5EF4-FFF2-40B4-BE49-F238E27FC236}">
                <a16:creationId xmlns:a16="http://schemas.microsoft.com/office/drawing/2014/main" id="{D05D0FBB-74C8-4A46-90B7-1DA893D17DE5}"/>
              </a:ext>
            </a:extLst>
          </p:cNvPr>
          <p:cNvSpPr/>
          <p:nvPr/>
        </p:nvSpPr>
        <p:spPr>
          <a:xfrm>
            <a:off x="1057702" y="3342660"/>
            <a:ext cx="1869743"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 Storage</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1" name="Rounded Rectangle 140">
            <a:hlinkClick r:id="rId12" action="ppaction://hlinksldjump"/>
            <a:extLst>
              <a:ext uri="{FF2B5EF4-FFF2-40B4-BE49-F238E27FC236}">
                <a16:creationId xmlns:a16="http://schemas.microsoft.com/office/drawing/2014/main" id="{E5927073-8CB7-1B4C-A5B4-6568E3E61EF2}"/>
              </a:ext>
            </a:extLst>
          </p:cNvPr>
          <p:cNvSpPr/>
          <p:nvPr/>
        </p:nvSpPr>
        <p:spPr>
          <a:xfrm>
            <a:off x="1057702" y="3686821"/>
            <a:ext cx="138330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Electric Mobility</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2" name="Rounded Rectangle 141">
            <a:hlinkClick r:id="rId13" action="ppaction://hlinksldjump"/>
            <a:extLst>
              <a:ext uri="{FF2B5EF4-FFF2-40B4-BE49-F238E27FC236}">
                <a16:creationId xmlns:a16="http://schemas.microsoft.com/office/drawing/2014/main" id="{4D5761CE-7AAC-874A-A0C6-6383DA4944B3}"/>
              </a:ext>
            </a:extLst>
          </p:cNvPr>
          <p:cNvSpPr/>
          <p:nvPr/>
        </p:nvSpPr>
        <p:spPr>
          <a:xfrm>
            <a:off x="1057701" y="4023068"/>
            <a:ext cx="1508079"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Annexures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3" name="Rounded Rectangle 142">
            <a:hlinkClick r:id="rId7" action="ppaction://hlinksldjump"/>
            <a:extLst>
              <a:ext uri="{FF2B5EF4-FFF2-40B4-BE49-F238E27FC236}">
                <a16:creationId xmlns:a16="http://schemas.microsoft.com/office/drawing/2014/main" id="{25803578-FCA8-D64E-BFFC-B784360F6CE4}"/>
              </a:ext>
            </a:extLst>
          </p:cNvPr>
          <p:cNvSpPr/>
          <p:nvPr/>
        </p:nvSpPr>
        <p:spPr>
          <a:xfrm>
            <a:off x="1057702" y="4373228"/>
            <a:ext cx="5958394"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u="sng" dirty="0">
                <a:solidFill>
                  <a:schemeClr val="bg1"/>
                </a:solidFill>
                <a:uFill>
                  <a:solidFill>
                    <a:srgbClr val="009CD8"/>
                  </a:solidFill>
                </a:uFill>
                <a:latin typeface="Open Sans" panose="020B0606030504020204" pitchFamily="34" charset="0"/>
                <a:ea typeface="Open Sans" panose="020B0606030504020204" pitchFamily="34" charset="0"/>
                <a:cs typeface="Open Sans" panose="020B0606030504020204" pitchFamily="34" charset="0"/>
                <a:hlinkClick r:id="rId14" action="ppaction://hlinksldjump">
                  <a:extLst>
                    <a:ext uri="{A12FA001-AC4F-418D-AE19-62706E023703}">
                      <ahyp:hlinkClr xmlns:ahyp="http://schemas.microsoft.com/office/drawing/2018/hyperlinkcolor" val="tx"/>
                    </a:ext>
                  </a:extLst>
                </a:hlinkClick>
              </a:rPr>
              <a:t>About Us</a:t>
            </a:r>
            <a:endParaRPr lang="en-US" sz="1000" u="sng" dirty="0">
              <a:solidFill>
                <a:schemeClr val="bg1"/>
              </a:solidFill>
              <a:uFill>
                <a:solidFill>
                  <a:srgbClr val="009CD8"/>
                </a:solidFill>
              </a:u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7671" y="3003122"/>
            <a:ext cx="153806" cy="227440"/>
          </a:xfrm>
          <a:prstGeom prst="rect">
            <a:avLst/>
          </a:prstGeom>
        </p:spPr>
      </p:pic>
      <p:grpSp>
        <p:nvGrpSpPr>
          <p:cNvPr id="78" name="Group 77"/>
          <p:cNvGrpSpPr/>
          <p:nvPr/>
        </p:nvGrpSpPr>
        <p:grpSpPr>
          <a:xfrm>
            <a:off x="8284057" y="4779402"/>
            <a:ext cx="715926" cy="418214"/>
            <a:chOff x="8284057" y="4779402"/>
            <a:chExt cx="715926" cy="418214"/>
          </a:xfrm>
        </p:grpSpPr>
        <p:sp>
          <p:nvSpPr>
            <p:cNvPr id="79" name="Rounded Rectangle 78"/>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80" name="Group 79"/>
            <p:cNvGrpSpPr/>
            <p:nvPr/>
          </p:nvGrpSpPr>
          <p:grpSpPr>
            <a:xfrm>
              <a:off x="8284057" y="4879531"/>
              <a:ext cx="715926" cy="263969"/>
              <a:chOff x="1376812" y="1471708"/>
              <a:chExt cx="715926" cy="263969"/>
            </a:xfrm>
          </p:grpSpPr>
          <p:sp>
            <p:nvSpPr>
              <p:cNvPr id="81" name="TextBox 80"/>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82" name="Group 81"/>
              <p:cNvGrpSpPr/>
              <p:nvPr/>
            </p:nvGrpSpPr>
            <p:grpSpPr>
              <a:xfrm>
                <a:off x="1504037" y="1471708"/>
                <a:ext cx="436340" cy="63914"/>
                <a:chOff x="973747" y="978085"/>
                <a:chExt cx="436340" cy="63914"/>
              </a:xfrm>
            </p:grpSpPr>
            <p:sp>
              <p:nvSpPr>
                <p:cNvPr id="83" name="Oval 82"/>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5" name="Oval 8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9" name="Oval 8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144" name="TextBox 143"/>
          <p:cNvSpPr txBox="1"/>
          <p:nvPr/>
        </p:nvSpPr>
        <p:spPr>
          <a:xfrm rot="16200000">
            <a:off x="8583621" y="3704036"/>
            <a:ext cx="750626" cy="200055"/>
          </a:xfrm>
          <a:prstGeom prst="rect">
            <a:avLst/>
          </a:prstGeom>
          <a:noFill/>
        </p:spPr>
        <p:txBody>
          <a:bodyPr wrap="square" rtlCol="0">
            <a:spAutoFit/>
          </a:bodyPr>
          <a:lstStyle/>
          <a:p>
            <a:r>
              <a:rPr lang="en-IN"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Image: iStock</a:t>
            </a:r>
          </a:p>
        </p:txBody>
      </p:sp>
      <p:sp>
        <p:nvSpPr>
          <p:cNvPr id="87" name="Rounded Rectangle 86">
            <a:hlinkClick r:id="rId4" action="ppaction://hlinksldjump"/>
            <a:extLst>
              <a:ext uri="{FF2B5EF4-FFF2-40B4-BE49-F238E27FC236}">
                <a16:creationId xmlns:a16="http://schemas.microsoft.com/office/drawing/2014/main" id="{D2E677AE-F960-FD4B-B36B-F05A16F9681A}"/>
              </a:ext>
            </a:extLst>
          </p:cNvPr>
          <p:cNvSpPr/>
          <p:nvPr/>
        </p:nvSpPr>
        <p:spPr>
          <a:xfrm>
            <a:off x="3737596" y="88171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8" name="Rounded Rectangle 87">
            <a:hlinkClick r:id="rId4" action="ppaction://hlinksldjump"/>
            <a:extLst>
              <a:ext uri="{FF2B5EF4-FFF2-40B4-BE49-F238E27FC236}">
                <a16:creationId xmlns:a16="http://schemas.microsoft.com/office/drawing/2014/main" id="{D2E677AE-F960-FD4B-B36B-F05A16F9681A}"/>
              </a:ext>
            </a:extLst>
          </p:cNvPr>
          <p:cNvSpPr/>
          <p:nvPr/>
        </p:nvSpPr>
        <p:spPr>
          <a:xfrm>
            <a:off x="3739265" y="1222910"/>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0" name="Rounded Rectangle 89">
            <a:hlinkClick r:id="rId4" action="ppaction://hlinksldjump"/>
            <a:extLst>
              <a:ext uri="{FF2B5EF4-FFF2-40B4-BE49-F238E27FC236}">
                <a16:creationId xmlns:a16="http://schemas.microsoft.com/office/drawing/2014/main" id="{D2E677AE-F960-FD4B-B36B-F05A16F9681A}"/>
              </a:ext>
            </a:extLst>
          </p:cNvPr>
          <p:cNvSpPr/>
          <p:nvPr/>
        </p:nvSpPr>
        <p:spPr>
          <a:xfrm>
            <a:off x="3739827" y="1571250"/>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6" name="Rounded Rectangle 125">
            <a:hlinkClick r:id="rId4" action="ppaction://hlinksldjump"/>
            <a:extLst>
              <a:ext uri="{FF2B5EF4-FFF2-40B4-BE49-F238E27FC236}">
                <a16:creationId xmlns:a16="http://schemas.microsoft.com/office/drawing/2014/main" id="{D2E677AE-F960-FD4B-B36B-F05A16F9681A}"/>
              </a:ext>
            </a:extLst>
          </p:cNvPr>
          <p:cNvSpPr/>
          <p:nvPr/>
        </p:nvSpPr>
        <p:spPr>
          <a:xfrm>
            <a:off x="3744420" y="1901251"/>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8</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5" name="Rounded Rectangle 144">
            <a:hlinkClick r:id="rId4" action="ppaction://hlinksldjump"/>
            <a:extLst>
              <a:ext uri="{FF2B5EF4-FFF2-40B4-BE49-F238E27FC236}">
                <a16:creationId xmlns:a16="http://schemas.microsoft.com/office/drawing/2014/main" id="{D2E677AE-F960-FD4B-B36B-F05A16F9681A}"/>
              </a:ext>
            </a:extLst>
          </p:cNvPr>
          <p:cNvSpPr/>
          <p:nvPr/>
        </p:nvSpPr>
        <p:spPr>
          <a:xfrm>
            <a:off x="3744420" y="2264724"/>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9</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6" name="Rounded Rectangle 145">
            <a:hlinkClick r:id="rId4" action="ppaction://hlinksldjump"/>
            <a:extLst>
              <a:ext uri="{FF2B5EF4-FFF2-40B4-BE49-F238E27FC236}">
                <a16:creationId xmlns:a16="http://schemas.microsoft.com/office/drawing/2014/main" id="{D2E677AE-F960-FD4B-B36B-F05A16F9681A}"/>
              </a:ext>
            </a:extLst>
          </p:cNvPr>
          <p:cNvSpPr/>
          <p:nvPr/>
        </p:nvSpPr>
        <p:spPr>
          <a:xfrm>
            <a:off x="3745872" y="2603978"/>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7" name="Rounded Rectangle 146">
            <a:hlinkClick r:id="rId4" action="ppaction://hlinksldjump"/>
            <a:extLst>
              <a:ext uri="{FF2B5EF4-FFF2-40B4-BE49-F238E27FC236}">
                <a16:creationId xmlns:a16="http://schemas.microsoft.com/office/drawing/2014/main" id="{D2E677AE-F960-FD4B-B36B-F05A16F9681A}"/>
              </a:ext>
            </a:extLst>
          </p:cNvPr>
          <p:cNvSpPr/>
          <p:nvPr/>
        </p:nvSpPr>
        <p:spPr>
          <a:xfrm>
            <a:off x="3748330" y="294588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11</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8" name="Rounded Rectangle 147">
            <a:hlinkClick r:id="rId4" action="ppaction://hlinksldjump"/>
            <a:extLst>
              <a:ext uri="{FF2B5EF4-FFF2-40B4-BE49-F238E27FC236}">
                <a16:creationId xmlns:a16="http://schemas.microsoft.com/office/drawing/2014/main" id="{D2E677AE-F960-FD4B-B36B-F05A16F9681A}"/>
              </a:ext>
            </a:extLst>
          </p:cNvPr>
          <p:cNvSpPr/>
          <p:nvPr/>
        </p:nvSpPr>
        <p:spPr>
          <a:xfrm>
            <a:off x="3753266" y="3306921"/>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14</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9" name="Rounded Rectangle 148">
            <a:hlinkClick r:id="rId4" action="ppaction://hlinksldjump"/>
            <a:extLst>
              <a:ext uri="{FF2B5EF4-FFF2-40B4-BE49-F238E27FC236}">
                <a16:creationId xmlns:a16="http://schemas.microsoft.com/office/drawing/2014/main" id="{D2E677AE-F960-FD4B-B36B-F05A16F9681A}"/>
              </a:ext>
            </a:extLst>
          </p:cNvPr>
          <p:cNvSpPr/>
          <p:nvPr/>
        </p:nvSpPr>
        <p:spPr>
          <a:xfrm>
            <a:off x="3753266" y="3648116"/>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15</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0" name="Rounded Rectangle 149">
            <a:hlinkClick r:id="rId4" action="ppaction://hlinksldjump"/>
            <a:extLst>
              <a:ext uri="{FF2B5EF4-FFF2-40B4-BE49-F238E27FC236}">
                <a16:creationId xmlns:a16="http://schemas.microsoft.com/office/drawing/2014/main" id="{D2E677AE-F960-FD4B-B36B-F05A16F9681A}"/>
              </a:ext>
            </a:extLst>
          </p:cNvPr>
          <p:cNvSpPr/>
          <p:nvPr/>
        </p:nvSpPr>
        <p:spPr>
          <a:xfrm>
            <a:off x="3749183" y="399023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17</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1" name="Rounded Rectangle 150">
            <a:hlinkClick r:id="rId4" action="ppaction://hlinksldjump"/>
            <a:extLst>
              <a:ext uri="{FF2B5EF4-FFF2-40B4-BE49-F238E27FC236}">
                <a16:creationId xmlns:a16="http://schemas.microsoft.com/office/drawing/2014/main" id="{D2E677AE-F960-FD4B-B36B-F05A16F9681A}"/>
              </a:ext>
            </a:extLst>
          </p:cNvPr>
          <p:cNvSpPr/>
          <p:nvPr/>
        </p:nvSpPr>
        <p:spPr>
          <a:xfrm>
            <a:off x="3753266" y="4339095"/>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20</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96522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Rounded Rectangle 1"/>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Generation capacity: </a:t>
            </a:r>
            <a:r>
              <a:rPr lang="en-US" sz="1200" dirty="0">
                <a:solidFill>
                  <a:srgbClr val="009CD8"/>
                </a:solidFill>
              </a:rPr>
              <a:t>share of RE + hydro in total installed capacity crossed 40% in FY23; wind capacity addition doubled in FY23 vs FY22 </a:t>
            </a:r>
          </a:p>
        </p:txBody>
      </p:sp>
      <p:sp>
        <p:nvSpPr>
          <p:cNvPr id="4" name="Rectangle 3"/>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TextBox 4"/>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nvGrpSpPr>
          <p:cNvPr id="3" name="Group 2"/>
          <p:cNvGrpSpPr/>
          <p:nvPr/>
        </p:nvGrpSpPr>
        <p:grpSpPr>
          <a:xfrm>
            <a:off x="8284057" y="4779402"/>
            <a:ext cx="715926" cy="418214"/>
            <a:chOff x="8284057" y="4779402"/>
            <a:chExt cx="715926" cy="418214"/>
          </a:xfrm>
        </p:grpSpPr>
        <p:sp>
          <p:nvSpPr>
            <p:cNvPr id="27" name="Rounded Rectangle 26"/>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7" name="Group 36"/>
            <p:cNvGrpSpPr/>
            <p:nvPr/>
          </p:nvGrpSpPr>
          <p:grpSpPr>
            <a:xfrm>
              <a:off x="8284057" y="4879531"/>
              <a:ext cx="715926" cy="263969"/>
              <a:chOff x="1376812" y="1471708"/>
              <a:chExt cx="715926" cy="263969"/>
            </a:xfrm>
          </p:grpSpPr>
          <p:sp>
            <p:nvSpPr>
              <p:cNvPr id="38" name="TextBox 3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9" name="Group 38"/>
              <p:cNvGrpSpPr/>
              <p:nvPr/>
            </p:nvGrpSpPr>
            <p:grpSpPr>
              <a:xfrm>
                <a:off x="1504037" y="1471708"/>
                <a:ext cx="436340" cy="63914"/>
                <a:chOff x="973747" y="978085"/>
                <a:chExt cx="436340" cy="63914"/>
              </a:xfrm>
            </p:grpSpPr>
            <p:sp>
              <p:nvSpPr>
                <p:cNvPr id="40" name="Oval 39"/>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1" name="Oval 40"/>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Oval 41"/>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8" name="Google Shape;100;p20">
            <a:extLst>
              <a:ext uri="{FF2B5EF4-FFF2-40B4-BE49-F238E27FC236}">
                <a16:creationId xmlns:a16="http://schemas.microsoft.com/office/drawing/2014/main" id="{D2867579-F226-1043-9B67-53B9DF29B066}"/>
              </a:ext>
            </a:extLst>
          </p:cNvPr>
          <p:cNvSpPr txBox="1"/>
          <p:nvPr/>
        </p:nvSpPr>
        <p:spPr>
          <a:xfrm>
            <a:off x="6554363" y="520770"/>
            <a:ext cx="2391744" cy="4158706"/>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500"/>
              </a:spcBef>
              <a:buClr>
                <a:schemeClr val="dk1"/>
              </a:buClr>
              <a:buSzPts val="1100"/>
            </a:pPr>
            <a:r>
              <a:rPr lang="en-US" sz="800" b="1" dirty="0">
                <a:solidFill>
                  <a:schemeClr val="tx1">
                    <a:lumMod val="65000"/>
                    <a:lumOff val="35000"/>
                  </a:schemeClr>
                </a:solidFill>
                <a:latin typeface="Open Sans"/>
                <a:ea typeface="Open Sans"/>
                <a:cs typeface="Open Sans"/>
                <a:sym typeface="Open Sans"/>
              </a:rPr>
              <a:t>In FY23, a net power generation capacity of 16.6 GW was added (vs 17.3 GW in FY22). It was primarily dominated by renewable energy (RE) (15.3 GW, 92.2%), followed by coal/lignite (1.2 GW, 7.0%) and hydro (0.1 GW, 0.8%). </a:t>
            </a:r>
          </a:p>
          <a:p>
            <a:pPr lvl="0">
              <a:spcBef>
                <a:spcPts val="500"/>
              </a:spcBef>
              <a:buClr>
                <a:schemeClr val="dk1"/>
              </a:buClr>
              <a:buSzPts val="1100"/>
            </a:pPr>
            <a:r>
              <a:rPr lang="en-US" sz="800" b="1" dirty="0">
                <a:solidFill>
                  <a:schemeClr val="tx1">
                    <a:lumMod val="65000"/>
                    <a:lumOff val="35000"/>
                  </a:schemeClr>
                </a:solidFill>
                <a:latin typeface="Open Sans"/>
                <a:ea typeface="Open Sans"/>
                <a:cs typeface="Open Sans"/>
                <a:sym typeface="Open Sans"/>
              </a:rPr>
              <a:t>In RE, solar (grid-scale and rooftop) continued to dominate RE capacity addition, accounting for 12.8 GW</a:t>
            </a:r>
            <a:r>
              <a:rPr lang="en-US" sz="800" dirty="0">
                <a:solidFill>
                  <a:schemeClr val="tx1">
                    <a:lumMod val="65000"/>
                    <a:lumOff val="35000"/>
                  </a:schemeClr>
                </a:solidFill>
                <a:latin typeface="Open Sans"/>
                <a:ea typeface="Open Sans"/>
                <a:cs typeface="Open Sans"/>
                <a:sym typeface="Open Sans"/>
              </a:rPr>
              <a:t> (83.7%) (vs 13.9 GW in FY22). </a:t>
            </a:r>
            <a:r>
              <a:rPr lang="en-US" sz="800" b="1" dirty="0">
                <a:solidFill>
                  <a:schemeClr val="tx1">
                    <a:lumMod val="65000"/>
                    <a:lumOff val="35000"/>
                  </a:schemeClr>
                </a:solidFill>
                <a:latin typeface="Open Sans"/>
                <a:ea typeface="Open Sans"/>
                <a:cs typeface="Open Sans"/>
                <a:sym typeface="Open Sans"/>
              </a:rPr>
              <a:t>Wind capacity addition in FY23 doubled compared to FY22 and stood at 2.3 GW </a:t>
            </a:r>
            <a:r>
              <a:rPr lang="en-US" sz="800" dirty="0">
                <a:solidFill>
                  <a:schemeClr val="tx1">
                    <a:lumMod val="65000"/>
                    <a:lumOff val="35000"/>
                  </a:schemeClr>
                </a:solidFill>
                <a:latin typeface="Open Sans"/>
                <a:ea typeface="Open Sans"/>
                <a:cs typeface="Open Sans"/>
                <a:sym typeface="Open Sans"/>
              </a:rPr>
              <a:t>(14.9%) (vs 1.1 GW in FY22). The share of small hydro and bio-power stood at 0.6% and 0.8%, respectively. </a:t>
            </a:r>
          </a:p>
          <a:p>
            <a:pPr lvl="0">
              <a:spcBef>
                <a:spcPts val="500"/>
              </a:spcBef>
              <a:buClr>
                <a:schemeClr val="dk1"/>
              </a:buClr>
              <a:buSzPts val="1100"/>
            </a:pPr>
            <a:r>
              <a:rPr lang="en-US" sz="800" b="1" dirty="0">
                <a:solidFill>
                  <a:schemeClr val="tx1">
                    <a:lumMod val="65000"/>
                    <a:lumOff val="35000"/>
                  </a:schemeClr>
                </a:solidFill>
                <a:latin typeface="Open Sans"/>
                <a:ea typeface="Open Sans"/>
                <a:cs typeface="Open Sans"/>
                <a:sym typeface="Open Sans"/>
              </a:rPr>
              <a:t>In FY23, the total installed capacity reached 416 GW, of which 125.2 GW (30.1%) was RE, and 46.9 GW (11.3%) came from hydro. </a:t>
            </a:r>
            <a:r>
              <a:rPr lang="en-US" sz="800" dirty="0">
                <a:solidFill>
                  <a:schemeClr val="tx1">
                    <a:lumMod val="65000"/>
                    <a:lumOff val="35000"/>
                  </a:schemeClr>
                </a:solidFill>
                <a:latin typeface="Open Sans"/>
                <a:ea typeface="Open Sans"/>
                <a:cs typeface="Open Sans"/>
                <a:sym typeface="Open Sans"/>
              </a:rPr>
              <a:t>As per </a:t>
            </a:r>
            <a:r>
              <a:rPr lang="en-US" sz="800" dirty="0">
                <a:solidFill>
                  <a:schemeClr val="tx1">
                    <a:lumMod val="65000"/>
                    <a:lumOff val="35000"/>
                  </a:schemeClr>
                </a:solidFill>
                <a:latin typeface="Open Sans"/>
                <a:ea typeface="Open Sans"/>
                <a:cs typeface="Open Sans"/>
                <a:sym typeface="Open Sans"/>
                <a:hlinkClick r:id="rId3"/>
              </a:rPr>
              <a:t>MNRE</a:t>
            </a:r>
            <a:r>
              <a:rPr lang="en-US" sz="800" dirty="0">
                <a:solidFill>
                  <a:schemeClr val="tx1">
                    <a:lumMod val="65000"/>
                    <a:lumOff val="35000"/>
                  </a:schemeClr>
                </a:solidFill>
                <a:latin typeface="Open Sans"/>
                <a:ea typeface="Open Sans"/>
                <a:cs typeface="Open Sans"/>
                <a:sym typeface="Open Sans"/>
              </a:rPr>
              <a:t>, another 82.6 GW of RE is under implementation as of February 2023.</a:t>
            </a:r>
          </a:p>
          <a:p>
            <a:pPr>
              <a:spcBef>
                <a:spcPts val="500"/>
              </a:spcBef>
              <a:buClr>
                <a:schemeClr val="dk1"/>
              </a:buClr>
              <a:buSzPts val="1100"/>
            </a:pPr>
            <a:r>
              <a:rPr lang="en-US" sz="800" b="1" dirty="0">
                <a:solidFill>
                  <a:schemeClr val="tx1">
                    <a:lumMod val="65000"/>
                    <a:lumOff val="35000"/>
                  </a:schemeClr>
                </a:solidFill>
                <a:latin typeface="Open Sans"/>
                <a:ea typeface="Open Sans"/>
                <a:cs typeface="Open Sans"/>
                <a:sym typeface="Open Sans"/>
              </a:rPr>
              <a:t>In FY23, 9.91 GW of RE capacity was auctioned (vs 17.47 GW in FY22). </a:t>
            </a:r>
            <a:r>
              <a:rPr lang="en-US" sz="800" dirty="0">
                <a:solidFill>
                  <a:schemeClr val="tx1">
                    <a:lumMod val="65000"/>
                    <a:lumOff val="35000"/>
                  </a:schemeClr>
                </a:solidFill>
                <a:latin typeface="Open Sans"/>
                <a:ea typeface="Open Sans"/>
                <a:cs typeface="Open Sans"/>
                <a:sym typeface="Open Sans"/>
              </a:rPr>
              <a:t>I</a:t>
            </a:r>
            <a:r>
              <a:rPr lang="en-US" sz="800" dirty="0">
                <a:solidFill>
                  <a:schemeClr val="tx1">
                    <a:lumMod val="65000"/>
                    <a:lumOff val="35000"/>
                  </a:schemeClr>
                </a:solidFill>
                <a:latin typeface="Open Sans"/>
                <a:ea typeface="Open Sans"/>
                <a:cs typeface="Open Sans"/>
              </a:rPr>
              <a:t>t consisted of six plain vanilla solar, five plain vanilla wind, three floating solar and three wind-solar hybrid tenders. In addition, auctions for 1000 MW pumped hydro storage, 500 MW/1000 MWh battery energy storage and 500 MW/ 3000 MWh energy storage were concluded.</a:t>
            </a:r>
          </a:p>
        </p:txBody>
      </p:sp>
      <p:sp>
        <p:nvSpPr>
          <p:cNvPr id="25" name="Text Placeholder 3">
            <a:extLst>
              <a:ext uri="{FF2B5EF4-FFF2-40B4-BE49-F238E27FC236}">
                <a16:creationId xmlns:a16="http://schemas.microsoft.com/office/drawing/2014/main" id="{FE08F339-BC82-4531-9E30-D71FBCA46E1E}"/>
              </a:ext>
            </a:extLst>
          </p:cNvPr>
          <p:cNvSpPr txBox="1">
            <a:spLocks/>
          </p:cNvSpPr>
          <p:nvPr/>
        </p:nvSpPr>
        <p:spPr>
          <a:xfrm>
            <a:off x="70885" y="4769651"/>
            <a:ext cx="6114624" cy="3738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Ministry of New and Renewable Energy (MNRE). </a:t>
            </a:r>
            <a:endParaRPr lang="en-US" sz="700" dirty="0">
              <a:solidFill>
                <a:schemeClr val="accent6">
                  <a:lumMod val="50000"/>
                </a:schemeClr>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cxnSp>
        <p:nvCxnSpPr>
          <p:cNvPr id="30" name="Straight Connector 29">
            <a:extLst>
              <a:ext uri="{FF2B5EF4-FFF2-40B4-BE49-F238E27FC236}">
                <a16:creationId xmlns:a16="http://schemas.microsoft.com/office/drawing/2014/main" id="{9D31E849-1F04-40CA-871C-217039306BB6}"/>
              </a:ext>
            </a:extLst>
          </p:cNvPr>
          <p:cNvCxnSpPr/>
          <p:nvPr/>
        </p:nvCxnSpPr>
        <p:spPr>
          <a:xfrm>
            <a:off x="2171700" y="774402"/>
            <a:ext cx="4149076"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E3AD271-9A33-4641-AB00-0DEB8D41B6A0}"/>
              </a:ext>
            </a:extLst>
          </p:cNvPr>
          <p:cNvSpPr/>
          <p:nvPr/>
        </p:nvSpPr>
        <p:spPr>
          <a:xfrm>
            <a:off x="6196951" y="712489"/>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32" name="Straight Connector 31">
            <a:extLst>
              <a:ext uri="{FF2B5EF4-FFF2-40B4-BE49-F238E27FC236}">
                <a16:creationId xmlns:a16="http://schemas.microsoft.com/office/drawing/2014/main" id="{CB459E1C-1FA5-4EAF-B187-B3D052576AE9}"/>
              </a:ext>
            </a:extLst>
          </p:cNvPr>
          <p:cNvCxnSpPr/>
          <p:nvPr/>
        </p:nvCxnSpPr>
        <p:spPr>
          <a:xfrm>
            <a:off x="2052084" y="3292006"/>
            <a:ext cx="4266469"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8AA91255-1A4F-4283-AA92-0546C5DDC294}"/>
              </a:ext>
            </a:extLst>
          </p:cNvPr>
          <p:cNvSpPr/>
          <p:nvPr/>
        </p:nvSpPr>
        <p:spPr>
          <a:xfrm>
            <a:off x="6194728" y="3230093"/>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34" name="Chart 33">
            <a:extLst>
              <a:ext uri="{FF2B5EF4-FFF2-40B4-BE49-F238E27FC236}">
                <a16:creationId xmlns:a16="http://schemas.microsoft.com/office/drawing/2014/main" id="{100F9573-0833-4DDE-BCB8-D386A43CD2FC}"/>
              </a:ext>
            </a:extLst>
          </p:cNvPr>
          <p:cNvGraphicFramePr/>
          <p:nvPr>
            <p:extLst>
              <p:ext uri="{D42A27DB-BD31-4B8C-83A1-F6EECF244321}">
                <p14:modId xmlns:p14="http://schemas.microsoft.com/office/powerpoint/2010/main" val="748248255"/>
              </p:ext>
            </p:extLst>
          </p:nvPr>
        </p:nvGraphicFramePr>
        <p:xfrm>
          <a:off x="199430" y="635912"/>
          <a:ext cx="6250989" cy="2377036"/>
        </p:xfrm>
        <a:graphic>
          <a:graphicData uri="http://schemas.openxmlformats.org/drawingml/2006/chart">
            <c:chart xmlns:c="http://schemas.openxmlformats.org/drawingml/2006/chart" xmlns:r="http://schemas.openxmlformats.org/officeDocument/2006/relationships" r:id="rId4"/>
          </a:graphicData>
        </a:graphic>
      </p:graphicFrame>
      <p:sp>
        <p:nvSpPr>
          <p:cNvPr id="43" name="Text Placeholder 3">
            <a:extLst>
              <a:ext uri="{FF2B5EF4-FFF2-40B4-BE49-F238E27FC236}">
                <a16:creationId xmlns:a16="http://schemas.microsoft.com/office/drawing/2014/main" id="{862A4950-E9D7-47A9-B26C-78454417F1E6}"/>
              </a:ext>
            </a:extLst>
          </p:cNvPr>
          <p:cNvSpPr txBox="1">
            <a:spLocks/>
          </p:cNvSpPr>
          <p:nvPr/>
        </p:nvSpPr>
        <p:spPr>
          <a:xfrm>
            <a:off x="72238" y="2871323"/>
            <a:ext cx="4941722" cy="2757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Central Electricity Authority (CEA). * Includes solar rooftop capacity (8877.93 MW as of March 2023).</a:t>
            </a:r>
          </a:p>
          <a:p>
            <a:pPr marL="101600" indent="0">
              <a:buNone/>
            </a:pPr>
            <a:endPar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4" name="Chart 43">
            <a:extLst>
              <a:ext uri="{FF2B5EF4-FFF2-40B4-BE49-F238E27FC236}">
                <a16:creationId xmlns:a16="http://schemas.microsoft.com/office/drawing/2014/main" id="{56EFC557-8698-461C-A077-E3584B9977EF}"/>
              </a:ext>
            </a:extLst>
          </p:cNvPr>
          <p:cNvGraphicFramePr/>
          <p:nvPr>
            <p:extLst>
              <p:ext uri="{D42A27DB-BD31-4B8C-83A1-F6EECF244321}">
                <p14:modId xmlns:p14="http://schemas.microsoft.com/office/powerpoint/2010/main" val="582396438"/>
              </p:ext>
            </p:extLst>
          </p:nvPr>
        </p:nvGraphicFramePr>
        <p:xfrm>
          <a:off x="261674" y="3174844"/>
          <a:ext cx="6059102" cy="176465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39407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3" name="Rounded Rectangle 22">
            <a:extLst>
              <a:ext uri="{FF2B5EF4-FFF2-40B4-BE49-F238E27FC236}">
                <a16:creationId xmlns:a16="http://schemas.microsoft.com/office/drawing/2014/main" id="{0F7F3AE4-1365-BC4F-99FD-87EDC62B1F19}"/>
              </a:ext>
            </a:extLst>
          </p:cNvPr>
          <p:cNvSpPr/>
          <p:nvPr/>
        </p:nvSpPr>
        <p:spPr>
          <a:xfrm>
            <a:off x="6485302" y="520771"/>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21" name="Chart 20">
            <a:extLst>
              <a:ext uri="{FF2B5EF4-FFF2-40B4-BE49-F238E27FC236}">
                <a16:creationId xmlns:a16="http://schemas.microsoft.com/office/drawing/2014/main" id="{63A171B9-14AD-5E49-AC28-F6FF6A7A089D}"/>
              </a:ext>
            </a:extLst>
          </p:cNvPr>
          <p:cNvGraphicFramePr/>
          <p:nvPr>
            <p:extLst>
              <p:ext uri="{D42A27DB-BD31-4B8C-83A1-F6EECF244321}">
                <p14:modId xmlns:p14="http://schemas.microsoft.com/office/powerpoint/2010/main" val="1866507255"/>
              </p:ext>
            </p:extLst>
          </p:nvPr>
        </p:nvGraphicFramePr>
        <p:xfrm>
          <a:off x="218294" y="607211"/>
          <a:ext cx="6100256" cy="3008257"/>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43491" y="4829431"/>
            <a:ext cx="8186690"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POSOCO. </a:t>
            </a: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Note: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 technologies include solar, wind, biomass, waste-to-energy and small hydro and do not include rooftop solar and large hydro (&gt;25 MW) generation. </a:t>
            </a:r>
            <a:endParaRPr lang="en-US" sz="700" strike="sngStrike"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Google Shape;100;p20"/>
          <p:cNvSpPr txBox="1"/>
          <p:nvPr/>
        </p:nvSpPr>
        <p:spPr>
          <a:xfrm>
            <a:off x="6554363" y="520771"/>
            <a:ext cx="2445620" cy="4100940"/>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Total electricity generation was up by 11.5% in FY23 compared to FY22. </a:t>
            </a:r>
            <a:r>
              <a:rPr lang="en-IN" sz="800" dirty="0">
                <a:solidFill>
                  <a:schemeClr val="tx1">
                    <a:lumMod val="65000"/>
                    <a:lumOff val="35000"/>
                  </a:schemeClr>
                </a:solidFill>
                <a:latin typeface="Open Sans"/>
                <a:ea typeface="Open Sans"/>
                <a:cs typeface="Open Sans"/>
                <a:sym typeface="Open Sans"/>
              </a:rPr>
              <a:t>Contributing factors included a </a:t>
            </a:r>
            <a:r>
              <a:rPr lang="en-US" sz="800" dirty="0">
                <a:solidFill>
                  <a:schemeClr val="tx1">
                    <a:lumMod val="65000"/>
                    <a:lumOff val="35000"/>
                  </a:schemeClr>
                </a:solidFill>
                <a:latin typeface="Open Sans"/>
                <a:ea typeface="Open Sans"/>
                <a:cs typeface="Open Sans"/>
                <a:sym typeface="Open Sans"/>
              </a:rPr>
              <a:t>higher number of heat wave days and the absence of active western disturbances in Q1 FY23 and higher colder-than-usual days in December 2022 and January 2023. </a:t>
            </a:r>
          </a:p>
          <a:p>
            <a:pPr marL="171450" lvl="0" indent="-171450">
              <a:spcBef>
                <a:spcPts val="4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Q1: </a:t>
            </a:r>
            <a:r>
              <a:rPr lang="en-IN" sz="800" dirty="0">
                <a:solidFill>
                  <a:schemeClr val="tx1">
                    <a:lumMod val="65000"/>
                    <a:lumOff val="35000"/>
                  </a:schemeClr>
                </a:solidFill>
                <a:latin typeface="Open Sans"/>
                <a:ea typeface="Open Sans"/>
                <a:cs typeface="Open Sans"/>
                <a:sym typeface="Open Sans"/>
              </a:rPr>
              <a:t>Up by 16.0%</a:t>
            </a:r>
          </a:p>
          <a:p>
            <a:pPr marL="171450" lvl="0" indent="-171450">
              <a:spcBef>
                <a:spcPts val="4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Q2: </a:t>
            </a:r>
            <a:r>
              <a:rPr lang="en-IN" sz="800" dirty="0">
                <a:solidFill>
                  <a:schemeClr val="tx1">
                    <a:lumMod val="65000"/>
                    <a:lumOff val="35000"/>
                  </a:schemeClr>
                </a:solidFill>
                <a:latin typeface="Open Sans"/>
                <a:ea typeface="Open Sans"/>
                <a:cs typeface="Open Sans"/>
                <a:sym typeface="Open Sans"/>
              </a:rPr>
              <a:t>Up by 6.8%</a:t>
            </a:r>
          </a:p>
          <a:p>
            <a:pPr marL="171450" lvl="0" indent="-171450">
              <a:spcBef>
                <a:spcPts val="4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Q3:</a:t>
            </a:r>
            <a:r>
              <a:rPr lang="en-IN" sz="800" dirty="0">
                <a:solidFill>
                  <a:schemeClr val="tx1">
                    <a:lumMod val="65000"/>
                    <a:lumOff val="35000"/>
                  </a:schemeClr>
                </a:solidFill>
                <a:latin typeface="Open Sans"/>
                <a:ea typeface="Open Sans"/>
                <a:cs typeface="Open Sans"/>
                <a:sym typeface="Open Sans"/>
              </a:rPr>
              <a:t> Up by 10.0%</a:t>
            </a:r>
          </a:p>
          <a:p>
            <a:pPr marL="171450" lvl="0" indent="-171450">
              <a:spcBef>
                <a:spcPts val="4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Q4:</a:t>
            </a:r>
            <a:r>
              <a:rPr lang="en-IN" sz="800" dirty="0">
                <a:solidFill>
                  <a:schemeClr val="tx1">
                    <a:lumMod val="65000"/>
                    <a:lumOff val="35000"/>
                  </a:schemeClr>
                </a:solidFill>
                <a:latin typeface="Open Sans"/>
                <a:ea typeface="Open Sans"/>
                <a:cs typeface="Open Sans"/>
                <a:sym typeface="Open Sans"/>
              </a:rPr>
              <a:t> Up by 11.8%</a:t>
            </a:r>
          </a:p>
          <a:p>
            <a:pPr marL="171450" lvl="0" indent="-171450">
              <a:spcBef>
                <a:spcPts val="4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Total FY22: </a:t>
            </a:r>
            <a:r>
              <a:rPr lang="en-IN" sz="800" dirty="0">
                <a:solidFill>
                  <a:schemeClr val="tx1">
                    <a:lumMod val="65000"/>
                    <a:lumOff val="35000"/>
                  </a:schemeClr>
                </a:solidFill>
                <a:latin typeface="Open Sans"/>
                <a:ea typeface="Open Sans"/>
                <a:cs typeface="Open Sans"/>
                <a:sym typeface="Open Sans"/>
              </a:rPr>
              <a:t>Up by 11.5%</a:t>
            </a:r>
          </a:p>
          <a:p>
            <a:pPr lvl="0">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Overall RE generation in FY23 increased by 21.8%, the large hydro generation grew by 6.1%, whereas coal/lignite generation grew significantly by 12.0% (versus FY22)</a:t>
            </a:r>
            <a:r>
              <a:rPr lang="en-US" sz="800" b="1" dirty="0">
                <a:solidFill>
                  <a:srgbClr val="575756"/>
                </a:solidFill>
                <a:latin typeface="Open Sans"/>
                <a:ea typeface="Open Sans"/>
                <a:cs typeface="Open Sans"/>
                <a:sym typeface="Open Sans"/>
              </a:rPr>
              <a:t>. </a:t>
            </a:r>
            <a:endParaRPr lang="en-IN" sz="800" b="1" dirty="0">
              <a:solidFill>
                <a:srgbClr val="575756"/>
              </a:solidFill>
              <a:latin typeface="Open Sans"/>
              <a:ea typeface="Open Sans"/>
              <a:cs typeface="Open Sans"/>
              <a:sym typeface="Open Sans"/>
            </a:endParaRPr>
          </a:p>
          <a:p>
            <a:pPr>
              <a:spcBef>
                <a:spcPts val="500"/>
              </a:spcBef>
              <a:buClr>
                <a:schemeClr val="dk1"/>
              </a:buClr>
              <a:buSzPts val="1100"/>
            </a:pPr>
            <a:r>
              <a:rPr lang="en-IN" sz="800" dirty="0">
                <a:solidFill>
                  <a:schemeClr val="tx1">
                    <a:lumMod val="65000"/>
                    <a:lumOff val="35000"/>
                  </a:schemeClr>
                </a:solidFill>
                <a:latin typeface="Open Sans"/>
                <a:ea typeface="Open Sans"/>
                <a:cs typeface="Open Sans"/>
                <a:sym typeface="Open Sans"/>
              </a:rPr>
              <a:t>From an average daily generation perspective, </a:t>
            </a:r>
            <a:r>
              <a:rPr lang="en-IN" sz="800" b="1" dirty="0">
                <a:solidFill>
                  <a:schemeClr val="tx1">
                    <a:lumMod val="65000"/>
                    <a:lumOff val="35000"/>
                  </a:schemeClr>
                </a:solidFill>
                <a:latin typeface="Open Sans"/>
                <a:ea typeface="Open Sans"/>
                <a:cs typeface="Open Sans"/>
                <a:sym typeface="Open Sans"/>
              </a:rPr>
              <a:t>RE and coal/lignite share increased, whereas hydro share declined in FY23 </a:t>
            </a:r>
            <a:r>
              <a:rPr lang="en-IN" sz="800" b="1" dirty="0">
                <a:solidFill>
                  <a:srgbClr val="575756"/>
                </a:solidFill>
                <a:latin typeface="Open Sans"/>
                <a:ea typeface="Open Sans"/>
                <a:cs typeface="Open Sans"/>
                <a:sym typeface="Open Sans"/>
              </a:rPr>
              <a:t>compared to FY22</a:t>
            </a:r>
            <a:r>
              <a:rPr lang="en-IN" sz="800" dirty="0">
                <a:solidFill>
                  <a:srgbClr val="575756"/>
                </a:solidFill>
                <a:latin typeface="Open Sans"/>
                <a:ea typeface="Open Sans"/>
                <a:cs typeface="Open Sans"/>
                <a:sym typeface="Open Sans"/>
              </a:rPr>
              <a:t>.</a:t>
            </a:r>
            <a:endParaRPr lang="en-IN" sz="800" b="1" dirty="0">
              <a:solidFill>
                <a:schemeClr val="tx1">
                  <a:lumMod val="65000"/>
                  <a:lumOff val="35000"/>
                </a:schemeClr>
              </a:solidFill>
              <a:latin typeface="Open Sans"/>
              <a:ea typeface="Open Sans"/>
              <a:cs typeface="Open Sans"/>
              <a:sym typeface="Open Sans"/>
            </a:endParaRPr>
          </a:p>
          <a:p>
            <a:pPr marL="171450" lvl="0" indent="-171450">
              <a:spcBef>
                <a:spcPts val="4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RE:</a:t>
            </a:r>
            <a:r>
              <a:rPr lang="en-IN" sz="800" dirty="0">
                <a:solidFill>
                  <a:schemeClr val="tx1">
                    <a:lumMod val="65000"/>
                    <a:lumOff val="35000"/>
                  </a:schemeClr>
                </a:solidFill>
                <a:latin typeface="Open Sans"/>
                <a:ea typeface="Open Sans"/>
                <a:cs typeface="Open Sans"/>
                <a:sym typeface="Open Sans"/>
              </a:rPr>
              <a:t> Share up from 10.8% to 11.8%</a:t>
            </a:r>
          </a:p>
          <a:p>
            <a:pPr marL="171450" indent="-171450">
              <a:spcBef>
                <a:spcPts val="4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Hydro: </a:t>
            </a:r>
            <a:r>
              <a:rPr lang="en-IN" sz="800" dirty="0">
                <a:solidFill>
                  <a:schemeClr val="tx1">
                    <a:lumMod val="65000"/>
                    <a:lumOff val="35000"/>
                  </a:schemeClr>
                </a:solidFill>
                <a:latin typeface="Open Sans"/>
                <a:ea typeface="Open Sans"/>
                <a:cs typeface="Open Sans"/>
                <a:sym typeface="Open Sans"/>
              </a:rPr>
              <a:t>Share down from 11.5% to 11.0%</a:t>
            </a:r>
          </a:p>
          <a:p>
            <a:pPr marL="171450" lvl="0" indent="-171450">
              <a:spcBef>
                <a:spcPts val="4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RE + Hydro: </a:t>
            </a:r>
            <a:r>
              <a:rPr lang="en-IN" sz="800" dirty="0">
                <a:solidFill>
                  <a:schemeClr val="tx1">
                    <a:lumMod val="65000"/>
                    <a:lumOff val="35000"/>
                  </a:schemeClr>
                </a:solidFill>
                <a:latin typeface="Open Sans"/>
                <a:ea typeface="Open Sans"/>
                <a:cs typeface="Open Sans"/>
                <a:sym typeface="Open Sans"/>
              </a:rPr>
              <a:t>Share up from 22.3% to 22.8%</a:t>
            </a:r>
          </a:p>
          <a:p>
            <a:pPr marL="171450" lvl="0" indent="-171450">
              <a:spcBef>
                <a:spcPts val="4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Coal/lignite:</a:t>
            </a:r>
            <a:r>
              <a:rPr lang="en-IN" sz="800" dirty="0">
                <a:solidFill>
                  <a:schemeClr val="tx1">
                    <a:lumMod val="65000"/>
                    <a:lumOff val="35000"/>
                  </a:schemeClr>
                </a:solidFill>
                <a:latin typeface="Open Sans"/>
                <a:ea typeface="Open Sans"/>
                <a:cs typeface="Open Sans"/>
                <a:sym typeface="Open Sans"/>
              </a:rPr>
              <a:t> Share up from 72.5% to 73.1%</a:t>
            </a:r>
          </a:p>
        </p:txBody>
      </p:sp>
      <p:cxnSp>
        <p:nvCxnSpPr>
          <p:cNvPr id="7" name="Straight Connector 6"/>
          <p:cNvCxnSpPr/>
          <p:nvPr/>
        </p:nvCxnSpPr>
        <p:spPr>
          <a:xfrm>
            <a:off x="2699252" y="774402"/>
            <a:ext cx="3499604"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96951" y="712489"/>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35" name="Straight Connector 34"/>
          <p:cNvCxnSpPr/>
          <p:nvPr/>
        </p:nvCxnSpPr>
        <p:spPr>
          <a:xfrm>
            <a:off x="1474381" y="3677381"/>
            <a:ext cx="4844172"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194728" y="3615468"/>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Text Placeholder 5">
            <a:extLst>
              <a:ext uri="{FF2B5EF4-FFF2-40B4-BE49-F238E27FC236}">
                <a16:creationId xmlns:a16="http://schemas.microsoft.com/office/drawing/2014/main" id="{0A4EFD22-315E-664B-A6AF-CA87BBD53616}"/>
              </a:ext>
            </a:extLst>
          </p:cNvPr>
          <p:cNvSpPr txBox="1">
            <a:spLocks/>
          </p:cNvSpPr>
          <p:nvPr/>
        </p:nvSpPr>
        <p:spPr>
          <a:xfrm>
            <a:off x="153331" y="3548859"/>
            <a:ext cx="5335682" cy="18962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RE share snapshot</a:t>
            </a:r>
          </a:p>
        </p:txBody>
      </p:sp>
      <p:sp>
        <p:nvSpPr>
          <p:cNvPr id="87" name="Rectangle 86"/>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8" name="TextBox 87"/>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nvGrpSpPr>
          <p:cNvPr id="55" name="Group 54"/>
          <p:cNvGrpSpPr/>
          <p:nvPr/>
        </p:nvGrpSpPr>
        <p:grpSpPr>
          <a:xfrm>
            <a:off x="8284057" y="4779402"/>
            <a:ext cx="715926" cy="418214"/>
            <a:chOff x="8284057" y="4779402"/>
            <a:chExt cx="715926" cy="418214"/>
          </a:xfrm>
        </p:grpSpPr>
        <p:sp>
          <p:nvSpPr>
            <p:cNvPr id="57" name="Rounded Rectangle 56"/>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8" name="Group 57"/>
            <p:cNvGrpSpPr/>
            <p:nvPr/>
          </p:nvGrpSpPr>
          <p:grpSpPr>
            <a:xfrm>
              <a:off x="8284057" y="4879531"/>
              <a:ext cx="715926" cy="263969"/>
              <a:chOff x="1376812" y="1471708"/>
              <a:chExt cx="715926" cy="263969"/>
            </a:xfrm>
          </p:grpSpPr>
          <p:sp>
            <p:nvSpPr>
              <p:cNvPr id="59" name="TextBox 58"/>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60" name="Group 59"/>
              <p:cNvGrpSpPr/>
              <p:nvPr/>
            </p:nvGrpSpPr>
            <p:grpSpPr>
              <a:xfrm>
                <a:off x="1504037" y="1471708"/>
                <a:ext cx="436340" cy="63914"/>
                <a:chOff x="973747" y="978085"/>
                <a:chExt cx="436340" cy="63914"/>
              </a:xfrm>
            </p:grpSpPr>
            <p:sp>
              <p:nvSpPr>
                <p:cNvPr id="67" name="Oval 66"/>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9" name="Oval 68"/>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0" name="Oval 79"/>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aphicFrame>
        <p:nvGraphicFramePr>
          <p:cNvPr id="3" name="Table 2"/>
          <p:cNvGraphicFramePr>
            <a:graphicFrameLocks noGrp="1"/>
          </p:cNvGraphicFramePr>
          <p:nvPr>
            <p:extLst>
              <p:ext uri="{D42A27DB-BD31-4B8C-83A1-F6EECF244321}">
                <p14:modId xmlns:p14="http://schemas.microsoft.com/office/powerpoint/2010/main" val="588504659"/>
              </p:ext>
            </p:extLst>
          </p:nvPr>
        </p:nvGraphicFramePr>
        <p:xfrm>
          <a:off x="266700" y="3771905"/>
          <a:ext cx="6051850" cy="1188720"/>
        </p:xfrm>
        <a:graphic>
          <a:graphicData uri="http://schemas.openxmlformats.org/drawingml/2006/table">
            <a:tbl>
              <a:tblPr firstRow="1" bandRow="1">
                <a:tableStyleId>{69012ECD-51FC-41F1-AA8D-1B2483CD663E}</a:tableStyleId>
              </a:tblPr>
              <a:tblGrid>
                <a:gridCol w="620268">
                  <a:extLst>
                    <a:ext uri="{9D8B030D-6E8A-4147-A177-3AD203B41FA5}">
                      <a16:colId xmlns:a16="http://schemas.microsoft.com/office/drawing/2014/main" val="3341748120"/>
                    </a:ext>
                  </a:extLst>
                </a:gridCol>
                <a:gridCol w="740664">
                  <a:extLst>
                    <a:ext uri="{9D8B030D-6E8A-4147-A177-3AD203B41FA5}">
                      <a16:colId xmlns:a16="http://schemas.microsoft.com/office/drawing/2014/main" val="3269755583"/>
                    </a:ext>
                  </a:extLst>
                </a:gridCol>
                <a:gridCol w="1051560">
                  <a:extLst>
                    <a:ext uri="{9D8B030D-6E8A-4147-A177-3AD203B41FA5}">
                      <a16:colId xmlns:a16="http://schemas.microsoft.com/office/drawing/2014/main" val="3609201509"/>
                    </a:ext>
                  </a:extLst>
                </a:gridCol>
                <a:gridCol w="658368">
                  <a:extLst>
                    <a:ext uri="{9D8B030D-6E8A-4147-A177-3AD203B41FA5}">
                      <a16:colId xmlns:a16="http://schemas.microsoft.com/office/drawing/2014/main" val="3524341217"/>
                    </a:ext>
                  </a:extLst>
                </a:gridCol>
                <a:gridCol w="1051560">
                  <a:extLst>
                    <a:ext uri="{9D8B030D-6E8A-4147-A177-3AD203B41FA5}">
                      <a16:colId xmlns:a16="http://schemas.microsoft.com/office/drawing/2014/main" val="2014592127"/>
                    </a:ext>
                  </a:extLst>
                </a:gridCol>
                <a:gridCol w="795528">
                  <a:extLst>
                    <a:ext uri="{9D8B030D-6E8A-4147-A177-3AD203B41FA5}">
                      <a16:colId xmlns:a16="http://schemas.microsoft.com/office/drawing/2014/main" val="3470107887"/>
                    </a:ext>
                  </a:extLst>
                </a:gridCol>
                <a:gridCol w="1133902">
                  <a:extLst>
                    <a:ext uri="{9D8B030D-6E8A-4147-A177-3AD203B41FA5}">
                      <a16:colId xmlns:a16="http://schemas.microsoft.com/office/drawing/2014/main" val="2569975174"/>
                    </a:ext>
                  </a:extLst>
                </a:gridCol>
              </a:tblGrid>
              <a:tr h="209764">
                <a:tc>
                  <a:txBody>
                    <a:bodyPr/>
                    <a:lstStyle/>
                    <a:p>
                      <a:pPr marL="0" marR="0" lvl="1" indent="0" algn="ctr" rtl="0">
                        <a:lnSpc>
                          <a:spcPct val="100000"/>
                        </a:lnSpc>
                        <a:spcBef>
                          <a:spcPts val="0"/>
                        </a:spcBef>
                        <a:spcAft>
                          <a:spcPts val="300"/>
                        </a:spcAft>
                        <a:buClr>
                          <a:srgbClr val="000000"/>
                        </a:buClr>
                        <a:buFont typeface="Arial"/>
                        <a:buNone/>
                      </a:pPr>
                      <a:endParaRPr lang="en-IN" sz="800" b="1" i="0" u="none" strike="noStrike" cap="none"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gridSpan="2">
                  <a:txBody>
                    <a:bodyPr/>
                    <a:lstStyle/>
                    <a:p>
                      <a:pPr marL="0" lvl="1" indent="0" algn="ctr">
                        <a:spcBef>
                          <a:spcPts val="0"/>
                        </a:spcBef>
                        <a:spcAft>
                          <a:spcPts val="300"/>
                        </a:spcAft>
                        <a:buNone/>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FY21</a:t>
                      </a:r>
                    </a:p>
                  </a:txBody>
                  <a:tcPr/>
                </a:tc>
                <a:tc hMerge="1">
                  <a:txBody>
                    <a:bodyPr/>
                    <a:lstStyle/>
                    <a:p>
                      <a:endParaRPr lang="en-IN" dirty="0"/>
                    </a:p>
                  </a:txBody>
                  <a:tcPr/>
                </a:tc>
                <a:tc gridSpan="2">
                  <a:txBody>
                    <a:bodyPr/>
                    <a:lstStyle/>
                    <a:p>
                      <a:pPr marL="0" lvl="1" indent="0" algn="ctr">
                        <a:spcBef>
                          <a:spcPts val="0"/>
                        </a:spcBef>
                        <a:spcAft>
                          <a:spcPts val="300"/>
                        </a:spcAft>
                        <a:buNone/>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FY22</a:t>
                      </a:r>
                    </a:p>
                  </a:txBody>
                  <a:tcPr/>
                </a:tc>
                <a:tc hMerge="1">
                  <a:txBody>
                    <a:bodyPr/>
                    <a:lstStyle/>
                    <a:p>
                      <a:endParaRPr lang="en-IN" dirty="0"/>
                    </a:p>
                  </a:txBody>
                  <a:tcPr/>
                </a:tc>
                <a:tc gridSpan="2">
                  <a:txBody>
                    <a:bodyPr/>
                    <a:lstStyle/>
                    <a:p>
                      <a:pPr marL="0" lvl="1" indent="0" algn="ctr">
                        <a:spcBef>
                          <a:spcPts val="0"/>
                        </a:spcBef>
                        <a:spcAft>
                          <a:spcPts val="300"/>
                        </a:spcAft>
                        <a:buNone/>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FY23</a:t>
                      </a:r>
                    </a:p>
                  </a:txBody>
                  <a:tcPr/>
                </a:tc>
                <a:tc hMerge="1">
                  <a:txBody>
                    <a:bodyPr/>
                    <a:lstStyle/>
                    <a:p>
                      <a:endParaRPr lang="en-IN" dirty="0"/>
                    </a:p>
                  </a:txBody>
                  <a:tcPr/>
                </a:tc>
                <a:extLst>
                  <a:ext uri="{0D108BD9-81ED-4DB2-BD59-A6C34878D82A}">
                    <a16:rowId xmlns:a16="http://schemas.microsoft.com/office/drawing/2014/main" val="2485557927"/>
                  </a:ext>
                </a:extLst>
              </a:tr>
              <a:tr h="209764">
                <a:tc>
                  <a:txBody>
                    <a:bodyPr/>
                    <a:lstStyle/>
                    <a:p>
                      <a:pPr algn="ct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436194390"/>
                  </a:ext>
                </a:extLst>
              </a:tr>
              <a:tr h="20976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Highest</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16.8%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12 August 2020</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19.2%</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08 August 2021</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21.3%</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22 May 2022</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2290157099"/>
                  </a:ext>
                </a:extLst>
              </a:tr>
              <a:tr h="20976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Lowest</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6.1%</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02 September 2020</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7.0%</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23 December 2021</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7.5%</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30 August 2022</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374891920"/>
                  </a:ext>
                </a:extLst>
              </a:tr>
              <a:tr h="32962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Average (daily)</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10.1%</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NA</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10.8%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NA</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11.8%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NA</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492517011"/>
                  </a:ext>
                </a:extLst>
              </a:tr>
            </a:tbl>
          </a:graphicData>
        </a:graphic>
      </p:graphicFrame>
      <p:sp>
        <p:nvSpPr>
          <p:cNvPr id="29" name="Google Shape;99;p20">
            <a:extLst>
              <a:ext uri="{FF2B5EF4-FFF2-40B4-BE49-F238E27FC236}">
                <a16:creationId xmlns:a16="http://schemas.microsoft.com/office/drawing/2014/main" id="{949D0768-DCA8-0D4F-888F-C268772B0DF6}"/>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Energy mix: </a:t>
            </a:r>
            <a:r>
              <a:rPr lang="en-US" sz="1200" dirty="0">
                <a:solidFill>
                  <a:srgbClr val="009CD8"/>
                </a:solidFill>
              </a:rPr>
              <a:t>share of RE in the generation mix stood at 11.8% in FY23; share of RE + hydro and coal/lignite were up in FY23 compared to FY22</a:t>
            </a:r>
            <a:endParaRPr sz="1200" dirty="0">
              <a:solidFill>
                <a:srgbClr val="009CD8"/>
              </a:solidFill>
            </a:endParaRPr>
          </a:p>
        </p:txBody>
      </p:sp>
    </p:spTree>
    <p:extLst>
      <p:ext uri="{BB962C8B-B14F-4D97-AF65-F5344CB8AC3E}">
        <p14:creationId xmlns:p14="http://schemas.microsoft.com/office/powerpoint/2010/main" val="279939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aphicFrame>
        <p:nvGraphicFramePr>
          <p:cNvPr id="45" name="Chart 44">
            <a:extLst>
              <a:ext uri="{FF2B5EF4-FFF2-40B4-BE49-F238E27FC236}">
                <a16:creationId xmlns:a16="http://schemas.microsoft.com/office/drawing/2014/main" id="{BDDA2CA4-8CD9-46B2-9950-E639EE80EE8E}"/>
              </a:ext>
            </a:extLst>
          </p:cNvPr>
          <p:cNvGraphicFramePr/>
          <p:nvPr>
            <p:extLst>
              <p:ext uri="{D42A27DB-BD31-4B8C-83A1-F6EECF244321}">
                <p14:modId xmlns:p14="http://schemas.microsoft.com/office/powerpoint/2010/main" val="3125527229"/>
              </p:ext>
            </p:extLst>
          </p:nvPr>
        </p:nvGraphicFramePr>
        <p:xfrm>
          <a:off x="255181" y="2920230"/>
          <a:ext cx="6063372" cy="1928217"/>
        </p:xfrm>
        <a:graphic>
          <a:graphicData uri="http://schemas.openxmlformats.org/drawingml/2006/chart">
            <c:chart xmlns:c="http://schemas.openxmlformats.org/drawingml/2006/chart" xmlns:r="http://schemas.openxmlformats.org/officeDocument/2006/relationships" r:id="rId3"/>
          </a:graphicData>
        </a:graphic>
      </p:graphicFrame>
      <p:sp>
        <p:nvSpPr>
          <p:cNvPr id="28" name="Rounded Rectangle 27">
            <a:extLst>
              <a:ext uri="{FF2B5EF4-FFF2-40B4-BE49-F238E27FC236}">
                <a16:creationId xmlns:a16="http://schemas.microsoft.com/office/drawing/2014/main" id="{174CD5E9-10C3-C643-9FB3-FAA31C2DCFB3}"/>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Google Shape;100;p20"/>
          <p:cNvSpPr txBox="1"/>
          <p:nvPr/>
        </p:nvSpPr>
        <p:spPr>
          <a:xfrm>
            <a:off x="6554363" y="523625"/>
            <a:ext cx="2445620" cy="4202593"/>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SzPts val="1100"/>
            </a:pPr>
            <a:r>
              <a:rPr lang="en-US" sz="800" b="1" dirty="0">
                <a:solidFill>
                  <a:srgbClr val="000000">
                    <a:lumMod val="65000"/>
                    <a:lumOff val="35000"/>
                  </a:srgbClr>
                </a:solidFill>
                <a:latin typeface="Open Sans"/>
                <a:ea typeface="Open Sans"/>
                <a:cs typeface="Open Sans"/>
              </a:rPr>
              <a:t>In FY23, 1,460 MW of new coal capacity was added, and 304 MW was retired. Net capacity addition (1,156 MW) declined by 60.2% (vs FY22). </a:t>
            </a:r>
            <a:r>
              <a:rPr lang="en-US" sz="800" dirty="0">
                <a:solidFill>
                  <a:srgbClr val="000000">
                    <a:lumMod val="65000"/>
                    <a:lumOff val="35000"/>
                  </a:srgbClr>
                </a:solidFill>
                <a:latin typeface="Open Sans"/>
                <a:ea typeface="Open Sans"/>
                <a:cs typeface="Open Sans"/>
              </a:rPr>
              <a:t>New coal capacities include NTPC’s north </a:t>
            </a:r>
            <a:r>
              <a:rPr lang="en-US" sz="800" dirty="0" err="1">
                <a:solidFill>
                  <a:srgbClr val="000000">
                    <a:lumMod val="65000"/>
                    <a:lumOff val="35000"/>
                  </a:srgbClr>
                </a:solidFill>
                <a:latin typeface="Open Sans"/>
                <a:ea typeface="Open Sans"/>
                <a:cs typeface="Open Sans"/>
              </a:rPr>
              <a:t>Karanpura</a:t>
            </a:r>
            <a:r>
              <a:rPr lang="en-US" sz="800" dirty="0">
                <a:solidFill>
                  <a:srgbClr val="000000">
                    <a:lumMod val="65000"/>
                    <a:lumOff val="35000"/>
                  </a:srgbClr>
                </a:solidFill>
                <a:latin typeface="Open Sans"/>
                <a:ea typeface="Open Sans"/>
                <a:cs typeface="Open Sans"/>
              </a:rPr>
              <a:t> and APGENCO’s Damodaran </a:t>
            </a:r>
            <a:r>
              <a:rPr lang="en-US" sz="800" dirty="0" err="1">
                <a:solidFill>
                  <a:srgbClr val="000000">
                    <a:lumMod val="65000"/>
                    <a:lumOff val="35000"/>
                  </a:srgbClr>
                </a:solidFill>
                <a:latin typeface="Open Sans"/>
                <a:ea typeface="Open Sans"/>
                <a:cs typeface="Open Sans"/>
              </a:rPr>
              <a:t>Sanjeevaiah</a:t>
            </a:r>
            <a:r>
              <a:rPr lang="en-US" sz="800" dirty="0">
                <a:solidFill>
                  <a:srgbClr val="000000">
                    <a:lumMod val="65000"/>
                    <a:lumOff val="35000"/>
                  </a:srgbClr>
                </a:solidFill>
                <a:latin typeface="Open Sans"/>
                <a:ea typeface="Open Sans"/>
                <a:cs typeface="Open Sans"/>
              </a:rPr>
              <a:t> thermal power </a:t>
            </a:r>
            <a:r>
              <a:rPr lang="en-US" sz="800">
                <a:solidFill>
                  <a:srgbClr val="000000">
                    <a:lumMod val="65000"/>
                    <a:lumOff val="35000"/>
                  </a:srgbClr>
                </a:solidFill>
                <a:latin typeface="Open Sans"/>
                <a:ea typeface="Open Sans"/>
                <a:cs typeface="Open Sans"/>
              </a:rPr>
              <a:t>stations. </a:t>
            </a:r>
          </a:p>
          <a:p>
            <a:pPr lvl="0">
              <a:spcBef>
                <a:spcPts val="700"/>
              </a:spcBef>
              <a:buSzPts val="1100"/>
            </a:pPr>
            <a:r>
              <a:rPr lang="en-US" sz="800">
                <a:solidFill>
                  <a:srgbClr val="000000">
                    <a:lumMod val="65000"/>
                    <a:lumOff val="35000"/>
                  </a:srgbClr>
                </a:solidFill>
                <a:latin typeface="Open Sans"/>
                <a:ea typeface="Open Sans"/>
                <a:cs typeface="Open Sans"/>
              </a:rPr>
              <a:t>PFC</a:t>
            </a:r>
            <a:r>
              <a:rPr lang="en-US" sz="800" dirty="0">
                <a:solidFill>
                  <a:srgbClr val="000000">
                    <a:lumMod val="65000"/>
                    <a:lumOff val="35000"/>
                  </a:srgbClr>
                </a:solidFill>
                <a:latin typeface="Open Sans"/>
                <a:ea typeface="Open Sans"/>
                <a:cs typeface="Open Sans"/>
              </a:rPr>
              <a:t>/REC, one of India’s largest power sector financiers, continues to reduce its exposure to conventional power generation. </a:t>
            </a:r>
            <a:r>
              <a:rPr lang="en-US" sz="800" b="1" dirty="0">
                <a:solidFill>
                  <a:srgbClr val="000000">
                    <a:lumMod val="65000"/>
                    <a:lumOff val="35000"/>
                  </a:srgbClr>
                </a:solidFill>
                <a:latin typeface="Open Sans"/>
                <a:ea typeface="Open Sans"/>
                <a:cs typeface="Open Sans"/>
              </a:rPr>
              <a:t>The share of conventional generation in PFC/REC’s loan book continued to trend downward and declined to 45% in Q3 FY23 from 47% in Q2 FY23 and 48% in Q3 FY22.</a:t>
            </a:r>
            <a:r>
              <a:rPr lang="en-US" sz="800" b="1" strike="sngStrike" dirty="0">
                <a:solidFill>
                  <a:srgbClr val="000000">
                    <a:lumMod val="65000"/>
                    <a:lumOff val="35000"/>
                  </a:srgbClr>
                </a:solidFill>
                <a:latin typeface="Open Sans"/>
                <a:ea typeface="Open Sans"/>
                <a:cs typeface="Open Sans"/>
              </a:rPr>
              <a:t> </a:t>
            </a:r>
            <a:endParaRPr lang="en-US" sz="800" b="1" dirty="0">
              <a:solidFill>
                <a:srgbClr val="000000">
                  <a:lumMod val="65000"/>
                  <a:lumOff val="35000"/>
                </a:srgbClr>
              </a:solidFill>
              <a:latin typeface="Open Sans"/>
              <a:ea typeface="Open Sans"/>
              <a:cs typeface="Open Sans"/>
            </a:endParaRPr>
          </a:p>
          <a:p>
            <a:pPr lvl="0">
              <a:spcBef>
                <a:spcPts val="700"/>
              </a:spcBef>
              <a:buSzPts val="1100"/>
            </a:pPr>
            <a:r>
              <a:rPr lang="en-US" sz="800" b="1" dirty="0">
                <a:solidFill>
                  <a:srgbClr val="000000">
                    <a:lumMod val="65000"/>
                    <a:lumOff val="35000"/>
                  </a:srgbClr>
                </a:solidFill>
                <a:latin typeface="Open Sans"/>
                <a:ea typeface="Open Sans"/>
                <a:cs typeface="Open Sans"/>
              </a:rPr>
              <a:t>The share of transmission and distribution (T&amp;D) and RE generation (including large hydro) projects continued to increase. They </a:t>
            </a:r>
            <a:r>
              <a:rPr lang="en-US" sz="800" dirty="0">
                <a:solidFill>
                  <a:srgbClr val="000000">
                    <a:lumMod val="65000"/>
                    <a:lumOff val="35000"/>
                  </a:srgbClr>
                </a:solidFill>
                <a:latin typeface="Open Sans"/>
                <a:ea typeface="Open Sans"/>
                <a:cs typeface="Open Sans"/>
              </a:rPr>
              <a:t>accounted for ~</a:t>
            </a:r>
            <a:r>
              <a:rPr lang="en-US" sz="800" b="1" dirty="0">
                <a:solidFill>
                  <a:srgbClr val="000000">
                    <a:lumMod val="65000"/>
                    <a:lumOff val="35000"/>
                  </a:srgbClr>
                </a:solidFill>
                <a:latin typeface="Open Sans"/>
                <a:ea typeface="Open Sans"/>
                <a:cs typeface="Open Sans"/>
              </a:rPr>
              <a:t>44% (INR 1,73,769 crore) and ~10.1% (INR 39,634 crore) </a:t>
            </a:r>
            <a:r>
              <a:rPr lang="en-US" sz="800" dirty="0">
                <a:solidFill>
                  <a:srgbClr val="000000">
                    <a:lumMod val="65000"/>
                    <a:lumOff val="35000"/>
                  </a:srgbClr>
                </a:solidFill>
                <a:latin typeface="Open Sans"/>
                <a:ea typeface="Open Sans"/>
                <a:cs typeface="Open Sans"/>
              </a:rPr>
              <a:t>of the total loan book as of Q3 FY23 vs ~41% (INR 1,51,023 crore) and ~10.3% (INR 38,215 crore) in Q3 FY22, respectively. </a:t>
            </a:r>
          </a:p>
          <a:p>
            <a:pPr lvl="0">
              <a:spcBef>
                <a:spcPts val="700"/>
              </a:spcBef>
              <a:buSzPts val="1100"/>
            </a:pPr>
            <a:r>
              <a:rPr lang="en-US" sz="800" b="1" dirty="0">
                <a:solidFill>
                  <a:srgbClr val="000000">
                    <a:lumMod val="65000"/>
                    <a:lumOff val="35000"/>
                  </a:srgbClr>
                </a:solidFill>
                <a:latin typeface="Open Sans"/>
                <a:ea typeface="Open Sans"/>
                <a:cs typeface="Open Sans"/>
              </a:rPr>
              <a:t>There was no noticeable change in PFC/REC’s overall gross loan assets in Q1 and  Q2; however, it increased by 5% in Q3 FY23 (vs Q4 FY22). </a:t>
            </a:r>
            <a:endParaRPr lang="en-US" sz="800" dirty="0">
              <a:solidFill>
                <a:schemeClr val="tx1">
                  <a:lumMod val="65000"/>
                  <a:lumOff val="35000"/>
                </a:schemeClr>
              </a:solidFill>
              <a:latin typeface="Open Sans"/>
              <a:ea typeface="Open Sans"/>
              <a:cs typeface="Open Sans"/>
            </a:endParaRPr>
          </a:p>
        </p:txBody>
      </p:sp>
      <p:sp>
        <p:nvSpPr>
          <p:cNvPr id="33" name="Rectangle 32"/>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TextBox 33"/>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nvGrpSpPr>
          <p:cNvPr id="21" name="Group 20"/>
          <p:cNvGrpSpPr/>
          <p:nvPr/>
        </p:nvGrpSpPr>
        <p:grpSpPr>
          <a:xfrm>
            <a:off x="8284057" y="4779402"/>
            <a:ext cx="715926" cy="418214"/>
            <a:chOff x="8284057" y="4779402"/>
            <a:chExt cx="715926" cy="418214"/>
          </a:xfrm>
        </p:grpSpPr>
        <p:sp>
          <p:nvSpPr>
            <p:cNvPr id="22" name="Rounded Rectangle 21"/>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3" name="Group 22"/>
            <p:cNvGrpSpPr/>
            <p:nvPr/>
          </p:nvGrpSpPr>
          <p:grpSpPr>
            <a:xfrm>
              <a:off x="8284057" y="4879531"/>
              <a:ext cx="715926" cy="263969"/>
              <a:chOff x="1376812" y="1471708"/>
              <a:chExt cx="715926" cy="263969"/>
            </a:xfrm>
          </p:grpSpPr>
          <p:sp>
            <p:nvSpPr>
              <p:cNvPr id="24" name="TextBox 23"/>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5" name="Group 24"/>
              <p:cNvGrpSpPr/>
              <p:nvPr/>
            </p:nvGrpSpPr>
            <p:grpSpPr>
              <a:xfrm>
                <a:off x="1504037" y="1471708"/>
                <a:ext cx="436340" cy="63914"/>
                <a:chOff x="973747" y="978085"/>
                <a:chExt cx="436340" cy="63914"/>
              </a:xfrm>
            </p:grpSpPr>
            <p:sp>
              <p:nvSpPr>
                <p:cNvPr id="26" name="Oval 25"/>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7" name="Oval 36"/>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8" name="Oval 37"/>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7" name="Google Shape;99;p20">
            <a:extLst>
              <a:ext uri="{FF2B5EF4-FFF2-40B4-BE49-F238E27FC236}">
                <a16:creationId xmlns:a16="http://schemas.microsoft.com/office/drawing/2014/main" id="{6DF21503-706E-6E44-AA61-9A3D60503C5B}"/>
              </a:ext>
            </a:extLst>
          </p:cNvPr>
          <p:cNvSpPr txBox="1">
            <a:spLocks noGrp="1"/>
          </p:cNvSpPr>
          <p:nvPr>
            <p:ph type="title"/>
          </p:nvPr>
        </p:nvSpPr>
        <p:spPr>
          <a:xfrm>
            <a:off x="457199" y="136769"/>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Coal phase-out: </a:t>
            </a:r>
            <a:r>
              <a:rPr lang="en-US" sz="1200" dirty="0">
                <a:solidFill>
                  <a:srgbClr val="009CD8"/>
                </a:solidFill>
              </a:rPr>
              <a:t>net coal capacity addition declined by 60.2% in FY23 compared to FY22; share of conventional generation in PFC/REC’s loan book declined to 45%</a:t>
            </a:r>
            <a:endParaRPr sz="1200" dirty="0">
              <a:solidFill>
                <a:srgbClr val="009CD8"/>
              </a:solidFill>
            </a:endParaRPr>
          </a:p>
        </p:txBody>
      </p:sp>
      <p:sp>
        <p:nvSpPr>
          <p:cNvPr id="32" name="Text Placeholder 3">
            <a:extLst>
              <a:ext uri="{FF2B5EF4-FFF2-40B4-BE49-F238E27FC236}">
                <a16:creationId xmlns:a16="http://schemas.microsoft.com/office/drawing/2014/main" id="{B8F3226A-7277-4AE6-A95F-65E3CC73D09F}"/>
              </a:ext>
            </a:extLst>
          </p:cNvPr>
          <p:cNvSpPr txBox="1">
            <a:spLocks/>
          </p:cNvSpPr>
          <p:nvPr/>
        </p:nvSpPr>
        <p:spPr>
          <a:xfrm>
            <a:off x="133026" y="2644040"/>
            <a:ext cx="6049927" cy="3738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600" i="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CEA.</a:t>
            </a:r>
            <a:endPar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9" name="Straight Connector 38">
            <a:extLst>
              <a:ext uri="{FF2B5EF4-FFF2-40B4-BE49-F238E27FC236}">
                <a16:creationId xmlns:a16="http://schemas.microsoft.com/office/drawing/2014/main" id="{EBD808D8-69D0-467E-AAD1-215FCC34FE17}"/>
              </a:ext>
            </a:extLst>
          </p:cNvPr>
          <p:cNvCxnSpPr/>
          <p:nvPr/>
        </p:nvCxnSpPr>
        <p:spPr>
          <a:xfrm>
            <a:off x="2920409" y="767578"/>
            <a:ext cx="3400367"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D7A3B511-0E5B-4642-B8BD-28ECA31EF590}"/>
              </a:ext>
            </a:extLst>
          </p:cNvPr>
          <p:cNvSpPr/>
          <p:nvPr/>
        </p:nvSpPr>
        <p:spPr>
          <a:xfrm>
            <a:off x="6196951" y="705665"/>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41" name="Straight Connector 40">
            <a:extLst>
              <a:ext uri="{FF2B5EF4-FFF2-40B4-BE49-F238E27FC236}">
                <a16:creationId xmlns:a16="http://schemas.microsoft.com/office/drawing/2014/main" id="{A81B9E8B-3AC3-4B5E-AD61-070581C40461}"/>
              </a:ext>
            </a:extLst>
          </p:cNvPr>
          <p:cNvCxnSpPr/>
          <p:nvPr/>
        </p:nvCxnSpPr>
        <p:spPr>
          <a:xfrm>
            <a:off x="3548932" y="3216823"/>
            <a:ext cx="2708661"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41F4CA9E-E285-4655-A596-433744FAED22}"/>
              </a:ext>
            </a:extLst>
          </p:cNvPr>
          <p:cNvSpPr/>
          <p:nvPr/>
        </p:nvSpPr>
        <p:spPr>
          <a:xfrm>
            <a:off x="6194728" y="3154910"/>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3" name="Text Placeholder 3">
            <a:extLst>
              <a:ext uri="{FF2B5EF4-FFF2-40B4-BE49-F238E27FC236}">
                <a16:creationId xmlns:a16="http://schemas.microsoft.com/office/drawing/2014/main" id="{19F4EF74-ABA5-476E-AE96-CF4E611E63A4}"/>
              </a:ext>
            </a:extLst>
          </p:cNvPr>
          <p:cNvSpPr txBox="1">
            <a:spLocks/>
          </p:cNvSpPr>
          <p:nvPr/>
        </p:nvSpPr>
        <p:spPr>
          <a:xfrm>
            <a:off x="133025" y="4770583"/>
            <a:ext cx="6531640" cy="3738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PFC investor presentations; figures are derived from the same. </a:t>
            </a:r>
            <a:r>
              <a:rPr lang="en-US" sz="700" i="1">
                <a:solidFill>
                  <a:srgbClr val="009CD8"/>
                </a:solidFill>
                <a:latin typeface="Open Sans" panose="020B0606030504020204" pitchFamily="34" charset="0"/>
                <a:ea typeface="Open Sans" panose="020B0606030504020204" pitchFamily="34" charset="0"/>
                <a:cs typeface="Open Sans" panose="020B0606030504020204" pitchFamily="34" charset="0"/>
              </a:rPr>
              <a:t>Note:</a:t>
            </a:r>
            <a:r>
              <a:rPr lang="en-US" sz="700" i="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Sector-wise PFC loan asset data break-up is unavailable for Q4 FY23.</a:t>
            </a:r>
            <a:endPar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4" name="Chart 43">
            <a:extLst>
              <a:ext uri="{FF2B5EF4-FFF2-40B4-BE49-F238E27FC236}">
                <a16:creationId xmlns:a16="http://schemas.microsoft.com/office/drawing/2014/main" id="{57A861CD-5685-4DC1-88E2-8179DFDAC774}"/>
              </a:ext>
            </a:extLst>
          </p:cNvPr>
          <p:cNvGraphicFramePr/>
          <p:nvPr>
            <p:extLst>
              <p:ext uri="{D42A27DB-BD31-4B8C-83A1-F6EECF244321}">
                <p14:modId xmlns:p14="http://schemas.microsoft.com/office/powerpoint/2010/main" val="3847595675"/>
              </p:ext>
            </p:extLst>
          </p:nvPr>
        </p:nvGraphicFramePr>
        <p:xfrm>
          <a:off x="253940" y="651727"/>
          <a:ext cx="6064613" cy="21297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91477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89" name="Rounded Rectangle 88">
            <a:extLst>
              <a:ext uri="{FF2B5EF4-FFF2-40B4-BE49-F238E27FC236}">
                <a16:creationId xmlns:a16="http://schemas.microsoft.com/office/drawing/2014/main" id="{978659C4-CCB3-0649-B793-7046F89959B6}"/>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Google Shape;100;p20"/>
          <p:cNvSpPr txBox="1"/>
          <p:nvPr/>
        </p:nvSpPr>
        <p:spPr>
          <a:xfrm>
            <a:off x="6554363" y="520770"/>
            <a:ext cx="2333107" cy="4143984"/>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600"/>
              </a:spcBef>
              <a:buClr>
                <a:schemeClr val="dk1"/>
              </a:buClr>
              <a:buSzPts val="1100"/>
            </a:pPr>
            <a:r>
              <a:rPr lang="en-US" sz="800" b="1" dirty="0">
                <a:solidFill>
                  <a:schemeClr val="tx1">
                    <a:lumMod val="65000"/>
                    <a:lumOff val="35000"/>
                  </a:schemeClr>
                </a:solidFill>
                <a:latin typeface="Open Sans"/>
                <a:ea typeface="Open Sans"/>
                <a:cs typeface="Open Sans"/>
              </a:rPr>
              <a:t>Auctioned RE capacity stood at 9.91 GW in FY23, </a:t>
            </a:r>
            <a:r>
              <a:rPr lang="en-US" sz="800" dirty="0">
                <a:solidFill>
                  <a:schemeClr val="tx1">
                    <a:lumMod val="65000"/>
                    <a:lumOff val="35000"/>
                  </a:schemeClr>
                </a:solidFill>
                <a:latin typeface="Open Sans"/>
                <a:ea typeface="Open Sans"/>
                <a:cs typeface="Open Sans"/>
              </a:rPr>
              <a:t>of which p</a:t>
            </a:r>
            <a:r>
              <a:rPr lang="en-US" sz="800" dirty="0">
                <a:solidFill>
                  <a:schemeClr val="tx1">
                    <a:lumMod val="65000"/>
                    <a:lumOff val="35000"/>
                  </a:schemeClr>
                </a:solidFill>
                <a:latin typeface="Open Sans"/>
                <a:ea typeface="Open Sans"/>
                <a:cs typeface="Open Sans"/>
                <a:sym typeface="Open Sans"/>
              </a:rPr>
              <a:t>lain vanilla solar and wind stood at 3.25 GW (33%) and 2.55 GW (26%), respectively. </a:t>
            </a:r>
            <a:r>
              <a:rPr lang="en-US" sz="800" b="1" dirty="0">
                <a:solidFill>
                  <a:schemeClr val="tx1">
                    <a:lumMod val="65000"/>
                    <a:lumOff val="35000"/>
                  </a:schemeClr>
                </a:solidFill>
                <a:latin typeface="Open Sans"/>
                <a:ea typeface="Open Sans"/>
                <a:cs typeface="Open Sans"/>
                <a:sym typeface="Open Sans"/>
              </a:rPr>
              <a:t>3.11 GW (31%) of auctioned capacity was in innovative power procurement formats,</a:t>
            </a:r>
            <a:r>
              <a:rPr lang="en-US" sz="800" dirty="0">
                <a:solidFill>
                  <a:schemeClr val="tx1">
                    <a:lumMod val="65000"/>
                    <a:lumOff val="35000"/>
                  </a:schemeClr>
                </a:solidFill>
                <a:latin typeface="Open Sans"/>
                <a:ea typeface="Open Sans"/>
                <a:cs typeface="Open Sans"/>
                <a:sym typeface="Open Sans"/>
              </a:rPr>
              <a:t> and 1.00 GW was from pumped hydro storage. </a:t>
            </a:r>
            <a:r>
              <a:rPr lang="en-US" sz="800" b="1" dirty="0">
                <a:solidFill>
                  <a:schemeClr val="tx1">
                    <a:lumMod val="65000"/>
                    <a:lumOff val="35000"/>
                  </a:schemeClr>
                </a:solidFill>
                <a:latin typeface="Open Sans"/>
                <a:ea typeface="Open Sans"/>
                <a:cs typeface="Open Sans"/>
                <a:sym typeface="Open Sans"/>
              </a:rPr>
              <a:t>In addition, 4,020 MWh of standalone energy storage tenders were concluded in FY23.</a:t>
            </a:r>
            <a:r>
              <a:rPr lang="en-US" sz="800" b="1" dirty="0">
                <a:solidFill>
                  <a:schemeClr val="tx1">
                    <a:lumMod val="65000"/>
                    <a:lumOff val="35000"/>
                  </a:schemeClr>
                </a:solidFill>
                <a:latin typeface="Open Sans"/>
                <a:ea typeface="Open Sans"/>
                <a:cs typeface="Open Sans"/>
              </a:rPr>
              <a:t> </a:t>
            </a:r>
          </a:p>
          <a:p>
            <a:pPr>
              <a:spcBef>
                <a:spcPts val="600"/>
              </a:spcBef>
              <a:buClr>
                <a:schemeClr val="dk1"/>
              </a:buClr>
              <a:buSzPts val="1100"/>
            </a:pPr>
            <a:r>
              <a:rPr lang="en-US" sz="800" dirty="0">
                <a:solidFill>
                  <a:schemeClr val="tx1">
                    <a:lumMod val="65000"/>
                    <a:lumOff val="35000"/>
                  </a:schemeClr>
                </a:solidFill>
                <a:latin typeface="Open Sans"/>
                <a:ea typeface="Open Sans"/>
                <a:cs typeface="Open Sans"/>
              </a:rPr>
              <a:t>Auctioned capacity in Q1 and Q2 was moderate; however, amidst deadline extensions for multiple tenders, the auctioned capacity in Q3 and Q4 reduced significantly. </a:t>
            </a:r>
            <a:r>
              <a:rPr lang="en-US" sz="800" b="1" dirty="0">
                <a:solidFill>
                  <a:srgbClr val="000000">
                    <a:lumMod val="65000"/>
                    <a:lumOff val="35000"/>
                  </a:srgbClr>
                </a:solidFill>
                <a:latin typeface="Open Sans"/>
                <a:ea typeface="Open Sans"/>
                <a:cs typeface="Open Sans"/>
              </a:rPr>
              <a:t>As per </a:t>
            </a:r>
            <a:r>
              <a:rPr lang="en-US" sz="800" b="1" dirty="0">
                <a:solidFill>
                  <a:srgbClr val="000000">
                    <a:lumMod val="65000"/>
                    <a:lumOff val="35000"/>
                  </a:srgbClr>
                </a:solidFill>
                <a:latin typeface="Open Sans"/>
                <a:ea typeface="Open Sans"/>
                <a:cs typeface="Open Sans"/>
                <a:hlinkClick r:id="rId3"/>
              </a:rPr>
              <a:t>MNRE</a:t>
            </a:r>
            <a:r>
              <a:rPr lang="en-US" sz="800" b="1" dirty="0">
                <a:solidFill>
                  <a:srgbClr val="000000">
                    <a:lumMod val="65000"/>
                    <a:lumOff val="35000"/>
                  </a:srgbClr>
                </a:solidFill>
                <a:latin typeface="Open Sans"/>
                <a:ea typeface="Open Sans"/>
                <a:cs typeface="Open Sans"/>
              </a:rPr>
              <a:t>, 40.89 GW of RE capacity is under tendering process. </a:t>
            </a:r>
          </a:p>
          <a:p>
            <a:pPr marL="171450" lvl="0" indent="-171450">
              <a:spcBef>
                <a:spcPts val="300"/>
              </a:spcBef>
              <a:buClr>
                <a:srgbClr val="000000">
                  <a:lumMod val="65000"/>
                  <a:lumOff val="35000"/>
                </a:srgbClr>
              </a:buClr>
              <a:buSzPts val="1100"/>
              <a:buFont typeface="Arial" panose="020B0604020202020204" pitchFamily="34" charset="0"/>
              <a:buChar char="•"/>
            </a:pPr>
            <a:r>
              <a:rPr lang="en-US" sz="800" b="1" dirty="0">
                <a:solidFill>
                  <a:srgbClr val="000000">
                    <a:lumMod val="65000"/>
                    <a:lumOff val="35000"/>
                  </a:srgbClr>
                </a:solidFill>
                <a:latin typeface="Open Sans"/>
                <a:ea typeface="Open Sans"/>
                <a:cs typeface="Open Sans"/>
              </a:rPr>
              <a:t>Q4 FY23: 1.80 GW</a:t>
            </a:r>
          </a:p>
          <a:p>
            <a:pPr marL="171450" lvl="0" indent="-171450">
              <a:spcBef>
                <a:spcPts val="300"/>
              </a:spcBef>
              <a:buClr>
                <a:srgbClr val="000000">
                  <a:lumMod val="65000"/>
                  <a:lumOff val="35000"/>
                </a:srgbClr>
              </a:buClr>
              <a:buSzPts val="1100"/>
              <a:buFont typeface="Arial" panose="020B0604020202020204" pitchFamily="34" charset="0"/>
              <a:buChar char="•"/>
            </a:pPr>
            <a:r>
              <a:rPr lang="en-US" sz="800" b="1" dirty="0">
                <a:solidFill>
                  <a:srgbClr val="000000">
                    <a:lumMod val="65000"/>
                    <a:lumOff val="35000"/>
                  </a:srgbClr>
                </a:solidFill>
                <a:latin typeface="Open Sans"/>
                <a:ea typeface="Open Sans"/>
                <a:cs typeface="Open Sans"/>
              </a:rPr>
              <a:t>Q3 FY23: 1.96 GW</a:t>
            </a:r>
          </a:p>
          <a:p>
            <a:pPr marL="171450" lvl="0" indent="-171450">
              <a:spcBef>
                <a:spcPts val="300"/>
              </a:spcBef>
              <a:buClr>
                <a:srgbClr val="000000">
                  <a:lumMod val="65000"/>
                  <a:lumOff val="35000"/>
                </a:srgbClr>
              </a:buClr>
              <a:buSzPts val="1100"/>
              <a:buFont typeface="Arial" panose="020B0604020202020204" pitchFamily="34" charset="0"/>
              <a:buChar char="•"/>
            </a:pPr>
            <a:r>
              <a:rPr lang="en-US" sz="800" b="1" dirty="0">
                <a:solidFill>
                  <a:srgbClr val="000000">
                    <a:lumMod val="65000"/>
                    <a:lumOff val="35000"/>
                  </a:srgbClr>
                </a:solidFill>
                <a:latin typeface="Open Sans"/>
                <a:ea typeface="Open Sans"/>
                <a:cs typeface="Open Sans"/>
              </a:rPr>
              <a:t>Q2 FY23: 3.00 GW</a:t>
            </a:r>
          </a:p>
          <a:p>
            <a:pPr marL="171450" lvl="0" indent="-171450">
              <a:spcBef>
                <a:spcPts val="300"/>
              </a:spcBef>
              <a:buClr>
                <a:srgbClr val="000000">
                  <a:lumMod val="65000"/>
                  <a:lumOff val="35000"/>
                </a:srgbClr>
              </a:buClr>
              <a:buSzPts val="1100"/>
              <a:buFont typeface="Arial" panose="020B0604020202020204" pitchFamily="34" charset="0"/>
              <a:buChar char="•"/>
            </a:pPr>
            <a:r>
              <a:rPr lang="en-US" sz="800" b="1" dirty="0">
                <a:solidFill>
                  <a:srgbClr val="000000">
                    <a:lumMod val="65000"/>
                    <a:lumOff val="35000"/>
                  </a:srgbClr>
                </a:solidFill>
                <a:latin typeface="Open Sans"/>
                <a:ea typeface="Open Sans"/>
                <a:cs typeface="Open Sans"/>
              </a:rPr>
              <a:t>Q1 FY23: 3.15 GW</a:t>
            </a:r>
          </a:p>
          <a:p>
            <a:pPr lvl="0">
              <a:spcBef>
                <a:spcPts val="300"/>
              </a:spcBef>
              <a:buClr>
                <a:srgbClr val="000000">
                  <a:lumMod val="65000"/>
                  <a:lumOff val="35000"/>
                </a:srgbClr>
              </a:buClr>
              <a:buSzPts val="1100"/>
            </a:pPr>
            <a:r>
              <a:rPr lang="en-US" sz="800" b="1" dirty="0">
                <a:solidFill>
                  <a:srgbClr val="000000">
                    <a:lumMod val="65000"/>
                    <a:lumOff val="35000"/>
                  </a:srgbClr>
                </a:solidFill>
                <a:latin typeface="Open Sans"/>
                <a:ea typeface="Open Sans"/>
                <a:cs typeface="Open Sans"/>
              </a:rPr>
              <a:t>In March 2023, </a:t>
            </a:r>
            <a:r>
              <a:rPr lang="en-US" sz="800" b="1" dirty="0">
                <a:solidFill>
                  <a:srgbClr val="000000">
                    <a:lumMod val="65000"/>
                    <a:lumOff val="35000"/>
                  </a:srgbClr>
                </a:solidFill>
                <a:latin typeface="Open Sans"/>
                <a:ea typeface="Open Sans"/>
                <a:cs typeface="Open Sans"/>
                <a:hlinkClick r:id="rId3"/>
              </a:rPr>
              <a:t>MNRE</a:t>
            </a:r>
            <a:r>
              <a:rPr lang="en-US" sz="800" b="1" dirty="0">
                <a:solidFill>
                  <a:srgbClr val="000000">
                    <a:lumMod val="65000"/>
                    <a:lumOff val="35000"/>
                  </a:srgbClr>
                </a:solidFill>
                <a:latin typeface="Open Sans"/>
                <a:ea typeface="Open Sans"/>
                <a:cs typeface="Open Sans"/>
              </a:rPr>
              <a:t> directed renewable energy implementing agencies (REIAs) to conduct bids for 50 GW RE annually until FY28.</a:t>
            </a:r>
            <a:r>
              <a:rPr lang="en-US" sz="800" dirty="0">
                <a:solidFill>
                  <a:srgbClr val="000000">
                    <a:lumMod val="65000"/>
                    <a:lumOff val="35000"/>
                  </a:srgbClr>
                </a:solidFill>
                <a:latin typeface="Open Sans"/>
                <a:ea typeface="Open Sans"/>
                <a:cs typeface="Open Sans"/>
              </a:rPr>
              <a:t> The 50 GW target will spread across four quarters, with a minimum issuance of 15 GW in the first two quarters and 10 GW in the third and fourth quarters.</a:t>
            </a:r>
          </a:p>
        </p:txBody>
      </p:sp>
      <p:sp>
        <p:nvSpPr>
          <p:cNvPr id="43" name="Rectangle 42">
            <a:extLst>
              <a:ext uri="{FF2B5EF4-FFF2-40B4-BE49-F238E27FC236}">
                <a16:creationId xmlns:a16="http://schemas.microsoft.com/office/drawing/2014/main" id="{64F2FD84-19BC-E149-B25E-63B1A193B808}"/>
              </a:ext>
            </a:extLst>
          </p:cNvPr>
          <p:cNvSpPr/>
          <p:nvPr/>
        </p:nvSpPr>
        <p:spPr>
          <a:xfrm>
            <a:off x="262271" y="561531"/>
            <a:ext cx="3756586" cy="4289110"/>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6" name="Rectangle 11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7" name="TextBox 116"/>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nvGrpSpPr>
          <p:cNvPr id="102" name="Group 101"/>
          <p:cNvGrpSpPr/>
          <p:nvPr/>
        </p:nvGrpSpPr>
        <p:grpSpPr>
          <a:xfrm>
            <a:off x="8284057" y="4779402"/>
            <a:ext cx="715926" cy="418214"/>
            <a:chOff x="8284057" y="4779402"/>
            <a:chExt cx="715926" cy="418214"/>
          </a:xfrm>
        </p:grpSpPr>
        <p:sp>
          <p:nvSpPr>
            <p:cNvPr id="103" name="Rounded Rectangle 102"/>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04" name="Group 103"/>
            <p:cNvGrpSpPr/>
            <p:nvPr/>
          </p:nvGrpSpPr>
          <p:grpSpPr>
            <a:xfrm>
              <a:off x="8284057" y="4879531"/>
              <a:ext cx="715926" cy="263969"/>
              <a:chOff x="1376812" y="1471708"/>
              <a:chExt cx="715926" cy="263969"/>
            </a:xfrm>
          </p:grpSpPr>
          <p:sp>
            <p:nvSpPr>
              <p:cNvPr id="105" name="TextBox 104"/>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106" name="Group 105"/>
              <p:cNvGrpSpPr/>
              <p:nvPr/>
            </p:nvGrpSpPr>
            <p:grpSpPr>
              <a:xfrm>
                <a:off x="1504037" y="1471708"/>
                <a:ext cx="436340" cy="63914"/>
                <a:chOff x="973747" y="978085"/>
                <a:chExt cx="436340" cy="63914"/>
              </a:xfrm>
            </p:grpSpPr>
            <p:sp>
              <p:nvSpPr>
                <p:cNvPr id="107" name="Oval 106"/>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8" name="Oval 107"/>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9" name="Oval 10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113" name="Google Shape;99;p20">
            <a:extLst>
              <a:ext uri="{FF2B5EF4-FFF2-40B4-BE49-F238E27FC236}">
                <a16:creationId xmlns:a16="http://schemas.microsoft.com/office/drawing/2014/main" id="{7620D450-5C3D-EC48-BB23-7D5CE42B8B5F}"/>
              </a:ext>
            </a:extLst>
          </p:cNvPr>
          <p:cNvSpPr txBox="1">
            <a:spLocks noGrp="1"/>
          </p:cNvSpPr>
          <p:nvPr>
            <p:ph type="title"/>
          </p:nvPr>
        </p:nvSpPr>
        <p:spPr>
          <a:xfrm>
            <a:off x="457199" y="124721"/>
            <a:ext cx="8125706"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 auctions: </a:t>
            </a:r>
            <a:r>
              <a:rPr lang="en-US" sz="1200" dirty="0">
                <a:solidFill>
                  <a:srgbClr val="009CD8"/>
                </a:solidFill>
              </a:rPr>
              <a:t>multiple standalone energy storage auctions concluded in FY23; 9.91 GW RE capacity auctioned in FY23; another 40.89 GW RE capacity is under tendering process</a:t>
            </a:r>
            <a:endParaRPr sz="1200" dirty="0">
              <a:solidFill>
                <a:srgbClr val="009CD8"/>
              </a:solidFill>
            </a:endParaRPr>
          </a:p>
        </p:txBody>
      </p:sp>
      <p:sp>
        <p:nvSpPr>
          <p:cNvPr id="95" name="Text Placeholder 3">
            <a:extLst>
              <a:ext uri="{FF2B5EF4-FFF2-40B4-BE49-F238E27FC236}">
                <a16:creationId xmlns:a16="http://schemas.microsoft.com/office/drawing/2014/main" id="{A953D6F9-77DC-4FC8-B5D4-8A4D7F8338A9}"/>
              </a:ext>
            </a:extLst>
          </p:cNvPr>
          <p:cNvSpPr txBox="1">
            <a:spLocks/>
          </p:cNvSpPr>
          <p:nvPr/>
        </p:nvSpPr>
        <p:spPr>
          <a:xfrm>
            <a:off x="1690" y="4596615"/>
            <a:ext cx="8520155" cy="5629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and state renewable agencies. </a:t>
            </a:r>
            <a:b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 Solar Energy Corporation of India; GUVNL = </a:t>
            </a:r>
            <a:r>
              <a:rPr lang="fi-FI"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Gujarat Urja Vikas Nigam Limited;</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RUMSL = </a:t>
            </a:r>
            <a:r>
              <a:rPr lang="en-GB"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Rewa</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Ultra Mega Solar Limited; MSEDCL = Maharashtra State Electricity Distribution Co. Ltd.; PCKL = Power Company of Karnataka Limited; ESS = energy storage system. *Note: For Q1, Q2 and Q3 FY23, only the least tariff auctions and unique auctions, such as RE with storage or hybrid projects, have been covered. </a:t>
            </a:r>
            <a:endParaRPr lang="en-US" sz="700" i="1" strike="sngStrike"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2AA2B208-B6E7-4F82-A172-D607059CF6B4}"/>
              </a:ext>
            </a:extLst>
          </p:cNvPr>
          <p:cNvGrpSpPr/>
          <p:nvPr/>
        </p:nvGrpSpPr>
        <p:grpSpPr>
          <a:xfrm>
            <a:off x="47216" y="671917"/>
            <a:ext cx="4074773" cy="3987089"/>
            <a:chOff x="47216" y="671917"/>
            <a:chExt cx="4074773" cy="3987089"/>
          </a:xfrm>
        </p:grpSpPr>
        <p:grpSp>
          <p:nvGrpSpPr>
            <p:cNvPr id="92" name="Group 91">
              <a:extLst>
                <a:ext uri="{FF2B5EF4-FFF2-40B4-BE49-F238E27FC236}">
                  <a16:creationId xmlns:a16="http://schemas.microsoft.com/office/drawing/2014/main" id="{E8E8123F-FD14-4C91-A9B8-ABE4D2359921}"/>
                </a:ext>
              </a:extLst>
            </p:cNvPr>
            <p:cNvGrpSpPr/>
            <p:nvPr/>
          </p:nvGrpSpPr>
          <p:grpSpPr>
            <a:xfrm>
              <a:off x="318977" y="3091944"/>
              <a:ext cx="1992018" cy="310702"/>
              <a:chOff x="336703" y="2712958"/>
              <a:chExt cx="1992018" cy="310702"/>
            </a:xfrm>
          </p:grpSpPr>
          <p:sp>
            <p:nvSpPr>
              <p:cNvPr id="93" name="Google Shape;105;p30">
                <a:extLst>
                  <a:ext uri="{FF2B5EF4-FFF2-40B4-BE49-F238E27FC236}">
                    <a16:creationId xmlns:a16="http://schemas.microsoft.com/office/drawing/2014/main" id="{D937B1D8-2F32-499A-9192-CAACB6649566}"/>
                  </a:ext>
                </a:extLst>
              </p:cNvPr>
              <p:cNvSpPr/>
              <p:nvPr/>
            </p:nvSpPr>
            <p:spPr>
              <a:xfrm>
                <a:off x="336703" y="2712958"/>
                <a:ext cx="1229970"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a:solidFill>
                      <a:srgbClr val="575756"/>
                    </a:solidFill>
                    <a:latin typeface="Open Sans" panose="020B0606030504020204" pitchFamily="34" charset="0"/>
                    <a:ea typeface="Open Sans" panose="020B0606030504020204" pitchFamily="34" charset="0"/>
                    <a:cs typeface="Open Sans" panose="020B0606030504020204" pitchFamily="34" charset="0"/>
                  </a:rPr>
                  <a:t>RUMSL, Madhya Pradesh, floating solar, phase II, 300 MW (November 2022)</a:t>
                </a:r>
                <a:endPar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4" name="Google Shape;111;p30">
                <a:extLst>
                  <a:ext uri="{FF2B5EF4-FFF2-40B4-BE49-F238E27FC236}">
                    <a16:creationId xmlns:a16="http://schemas.microsoft.com/office/drawing/2014/main" id="{97FB99BD-09CD-4176-B030-D783FB04DA53}"/>
                  </a:ext>
                </a:extLst>
              </p:cNvPr>
              <p:cNvSpPr/>
              <p:nvPr/>
            </p:nvSpPr>
            <p:spPr>
              <a:xfrm>
                <a:off x="1696018" y="2758351"/>
                <a:ext cx="632703" cy="18918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a:latin typeface="Open Sans" panose="020B0606030504020204" pitchFamily="34" charset="0"/>
                    <a:ea typeface="Open Sans" panose="020B0606030504020204" pitchFamily="34" charset="0"/>
                    <a:cs typeface="Open Sans" panose="020B0606030504020204" pitchFamily="34" charset="0"/>
                  </a:rPr>
                  <a:t>300</a:t>
                </a:r>
                <a:endParaRPr lang="en-IN" sz="700"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00" name="Text Placeholder 5">
              <a:extLst>
                <a:ext uri="{FF2B5EF4-FFF2-40B4-BE49-F238E27FC236}">
                  <a16:creationId xmlns:a16="http://schemas.microsoft.com/office/drawing/2014/main" id="{CCA35C3E-B6E0-42F4-BDA5-3958AFBB902C}"/>
                </a:ext>
              </a:extLst>
            </p:cNvPr>
            <p:cNvSpPr txBox="1">
              <a:spLocks/>
            </p:cNvSpPr>
            <p:nvPr/>
          </p:nvSpPr>
          <p:spPr>
            <a:xfrm>
              <a:off x="274453" y="671917"/>
              <a:ext cx="1397852" cy="28728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900" b="1">
                  <a:solidFill>
                    <a:srgbClr val="575756"/>
                  </a:solidFill>
                  <a:latin typeface="Open Sans" panose="020B0606030504020204" pitchFamily="34" charset="0"/>
                  <a:ea typeface="Open Sans" panose="020B0606030504020204" pitchFamily="34" charset="0"/>
                  <a:cs typeface="Open Sans" panose="020B0606030504020204" pitchFamily="34" charset="0"/>
                </a:rPr>
                <a:t>Notable auctions </a:t>
              </a:r>
            </a:p>
            <a:p>
              <a:pPr marL="0" lvl="1" indent="0">
                <a:spcBef>
                  <a:spcPts val="0"/>
                </a:spcBef>
                <a:spcAft>
                  <a:spcPts val="300"/>
                </a:spcAft>
                <a:buNone/>
              </a:pPr>
              <a:r>
                <a:rPr lang="en-US" sz="900" b="1">
                  <a:solidFill>
                    <a:srgbClr val="575756"/>
                  </a:solidFill>
                  <a:latin typeface="Open Sans" panose="020B0606030504020204" pitchFamily="34" charset="0"/>
                  <a:ea typeface="Open Sans" panose="020B0606030504020204" pitchFamily="34" charset="0"/>
                  <a:cs typeface="Open Sans" panose="020B0606030504020204" pitchFamily="34" charset="0"/>
                </a:rPr>
                <a:t>(FY23)</a:t>
              </a:r>
              <a:endPar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10" name="Google Shape;118;p30">
              <a:extLst>
                <a:ext uri="{FF2B5EF4-FFF2-40B4-BE49-F238E27FC236}">
                  <a16:creationId xmlns:a16="http://schemas.microsoft.com/office/drawing/2014/main" id="{34385CAD-E2E0-48D6-ACEE-8EF66BE9709E}"/>
                </a:ext>
              </a:extLst>
            </p:cNvPr>
            <p:cNvGrpSpPr/>
            <p:nvPr/>
          </p:nvGrpSpPr>
          <p:grpSpPr>
            <a:xfrm>
              <a:off x="1616905" y="735157"/>
              <a:ext cx="733011" cy="283990"/>
              <a:chOff x="1528217" y="1802162"/>
              <a:chExt cx="745306" cy="440573"/>
            </a:xfrm>
          </p:grpSpPr>
          <p:sp>
            <p:nvSpPr>
              <p:cNvPr id="121" name="Google Shape;119;p30">
                <a:extLst>
                  <a:ext uri="{FF2B5EF4-FFF2-40B4-BE49-F238E27FC236}">
                    <a16:creationId xmlns:a16="http://schemas.microsoft.com/office/drawing/2014/main" id="{707C583E-BB07-4191-B68D-54BBEA6F23B8}"/>
                  </a:ext>
                </a:extLst>
              </p:cNvPr>
              <p:cNvSpPr/>
              <p:nvPr/>
            </p:nvSpPr>
            <p:spPr>
              <a:xfrm>
                <a:off x="1528217" y="1802162"/>
                <a:ext cx="745306" cy="337106"/>
              </a:xfrm>
              <a:prstGeom prst="rect">
                <a:avLst/>
              </a:prstGeom>
              <a:noFill/>
              <a:ln>
                <a:noFill/>
              </a:ln>
            </p:spPr>
            <p:txBody>
              <a:bodyPr spcFirstLastPara="1" wrap="square" lIns="36000" tIns="36000" rIns="36000" bIns="36000" anchor="ctr" anchorCtr="0">
                <a:noAutofit/>
              </a:bodyPr>
              <a:lstStyle/>
              <a:p>
                <a:pPr>
                  <a:lnSpc>
                    <a:spcPct val="106000"/>
                  </a:lnSpc>
                </a:pPr>
                <a:r>
                  <a:rPr lang="en-IN" sz="800" b="1" i="1">
                    <a:solidFill>
                      <a:schemeClr val="bg1">
                        <a:lumMod val="65000"/>
                      </a:schemeClr>
                    </a:solidFill>
                    <a:latin typeface="Calibri"/>
                    <a:cs typeface="Calibri"/>
                    <a:sym typeface="Calibri"/>
                  </a:rPr>
                  <a:t>Capacity allotted (MW)</a:t>
                </a:r>
                <a:endParaRPr sz="800" i="1" dirty="0">
                  <a:solidFill>
                    <a:schemeClr val="bg1">
                      <a:lumMod val="65000"/>
                    </a:schemeClr>
                  </a:solidFill>
                </a:endParaRPr>
              </a:p>
            </p:txBody>
          </p:sp>
          <p:cxnSp>
            <p:nvCxnSpPr>
              <p:cNvPr id="122" name="Google Shape;120;p30">
                <a:extLst>
                  <a:ext uri="{FF2B5EF4-FFF2-40B4-BE49-F238E27FC236}">
                    <a16:creationId xmlns:a16="http://schemas.microsoft.com/office/drawing/2014/main" id="{1CB6DE20-5AB8-43EF-BED0-10F90301D205}"/>
                  </a:ext>
                </a:extLst>
              </p:cNvPr>
              <p:cNvCxnSpPr/>
              <p:nvPr/>
            </p:nvCxnSpPr>
            <p:spPr>
              <a:xfrm>
                <a:off x="1528217" y="2242735"/>
                <a:ext cx="745306" cy="0"/>
              </a:xfrm>
              <a:prstGeom prst="straightConnector1">
                <a:avLst/>
              </a:prstGeom>
              <a:noFill/>
              <a:ln w="28575" cap="flat" cmpd="sng">
                <a:solidFill>
                  <a:schemeClr val="bg1">
                    <a:lumMod val="65000"/>
                  </a:schemeClr>
                </a:solidFill>
                <a:prstDash val="solid"/>
                <a:round/>
                <a:headEnd type="none" w="sm" len="sm"/>
                <a:tailEnd type="none" w="sm" len="sm"/>
              </a:ln>
            </p:spPr>
          </p:cxnSp>
        </p:grpSp>
        <p:grpSp>
          <p:nvGrpSpPr>
            <p:cNvPr id="123" name="Google Shape;118;p30">
              <a:extLst>
                <a:ext uri="{FF2B5EF4-FFF2-40B4-BE49-F238E27FC236}">
                  <a16:creationId xmlns:a16="http://schemas.microsoft.com/office/drawing/2014/main" id="{B8F3EB42-803A-4279-B1E4-317FF5D774E8}"/>
                </a:ext>
              </a:extLst>
            </p:cNvPr>
            <p:cNvGrpSpPr/>
            <p:nvPr/>
          </p:nvGrpSpPr>
          <p:grpSpPr>
            <a:xfrm>
              <a:off x="2446600" y="733208"/>
              <a:ext cx="1516671" cy="286921"/>
              <a:chOff x="1279754" y="1795854"/>
              <a:chExt cx="1287347" cy="445112"/>
            </a:xfrm>
          </p:grpSpPr>
          <p:sp>
            <p:nvSpPr>
              <p:cNvPr id="124" name="Google Shape;119;p30">
                <a:extLst>
                  <a:ext uri="{FF2B5EF4-FFF2-40B4-BE49-F238E27FC236}">
                    <a16:creationId xmlns:a16="http://schemas.microsoft.com/office/drawing/2014/main" id="{BC3715D3-3EB1-4724-ACE1-2F3F776C7801}"/>
                  </a:ext>
                </a:extLst>
              </p:cNvPr>
              <p:cNvSpPr/>
              <p:nvPr/>
            </p:nvSpPr>
            <p:spPr>
              <a:xfrm>
                <a:off x="1279860" y="1795854"/>
                <a:ext cx="1284464" cy="337103"/>
              </a:xfrm>
              <a:prstGeom prst="rect">
                <a:avLst/>
              </a:prstGeom>
              <a:noFill/>
              <a:ln>
                <a:noFill/>
              </a:ln>
            </p:spPr>
            <p:txBody>
              <a:bodyPr spcFirstLastPara="1" wrap="square" lIns="36000" tIns="36000" rIns="36000" bIns="36000" anchor="ctr" anchorCtr="0">
                <a:noAutofit/>
              </a:bodyPr>
              <a:lstStyle/>
              <a:p>
                <a:pPr>
                  <a:lnSpc>
                    <a:spcPct val="106000"/>
                  </a:lnSpc>
                </a:pPr>
                <a:r>
                  <a:rPr lang="en-IN" sz="800" b="1" i="1">
                    <a:solidFill>
                      <a:schemeClr val="bg1">
                        <a:lumMod val="65000"/>
                      </a:schemeClr>
                    </a:solidFill>
                    <a:latin typeface="Calibri"/>
                    <a:cs typeface="Calibri"/>
                    <a:sym typeface="Calibri"/>
                  </a:rPr>
                  <a:t>Least tariff discovered (INR/kWh)</a:t>
                </a:r>
                <a:endParaRPr sz="800" i="1" dirty="0">
                  <a:solidFill>
                    <a:schemeClr val="bg1">
                      <a:lumMod val="65000"/>
                    </a:schemeClr>
                  </a:solidFill>
                </a:endParaRPr>
              </a:p>
            </p:txBody>
          </p:sp>
          <p:cxnSp>
            <p:nvCxnSpPr>
              <p:cNvPr id="183" name="Google Shape;120;p30">
                <a:extLst>
                  <a:ext uri="{FF2B5EF4-FFF2-40B4-BE49-F238E27FC236}">
                    <a16:creationId xmlns:a16="http://schemas.microsoft.com/office/drawing/2014/main" id="{C690800A-8630-41C4-BBA5-CFDBABB139ED}"/>
                  </a:ext>
                </a:extLst>
              </p:cNvPr>
              <p:cNvCxnSpPr/>
              <p:nvPr/>
            </p:nvCxnSpPr>
            <p:spPr>
              <a:xfrm>
                <a:off x="1279754" y="2240966"/>
                <a:ext cx="1287347" cy="0"/>
              </a:xfrm>
              <a:prstGeom prst="straightConnector1">
                <a:avLst/>
              </a:prstGeom>
              <a:noFill/>
              <a:ln w="28575" cap="flat" cmpd="sng">
                <a:solidFill>
                  <a:schemeClr val="bg1">
                    <a:lumMod val="65000"/>
                  </a:schemeClr>
                </a:solidFill>
                <a:prstDash val="solid"/>
                <a:round/>
                <a:headEnd type="none" w="sm" len="sm"/>
                <a:tailEnd type="none" w="sm" len="sm"/>
              </a:ln>
            </p:spPr>
          </p:cxnSp>
        </p:grpSp>
        <p:grpSp>
          <p:nvGrpSpPr>
            <p:cNvPr id="184" name="Group 183">
              <a:extLst>
                <a:ext uri="{FF2B5EF4-FFF2-40B4-BE49-F238E27FC236}">
                  <a16:creationId xmlns:a16="http://schemas.microsoft.com/office/drawing/2014/main" id="{F853DB8D-0775-421A-9A89-7801626F359F}"/>
                </a:ext>
              </a:extLst>
            </p:cNvPr>
            <p:cNvGrpSpPr/>
            <p:nvPr/>
          </p:nvGrpSpPr>
          <p:grpSpPr>
            <a:xfrm>
              <a:off x="2452278" y="1157614"/>
              <a:ext cx="50829" cy="3408218"/>
              <a:chOff x="2717597" y="2146574"/>
              <a:chExt cx="58224" cy="4012176"/>
            </a:xfrm>
          </p:grpSpPr>
          <p:cxnSp>
            <p:nvCxnSpPr>
              <p:cNvPr id="185" name="Google Shape;112;p30">
                <a:extLst>
                  <a:ext uri="{FF2B5EF4-FFF2-40B4-BE49-F238E27FC236}">
                    <a16:creationId xmlns:a16="http://schemas.microsoft.com/office/drawing/2014/main" id="{471CEC0E-5FFE-421F-A390-28ACAF986DE5}"/>
                  </a:ext>
                </a:extLst>
              </p:cNvPr>
              <p:cNvCxnSpPr>
                <a:cxnSpLocks/>
              </p:cNvCxnSpPr>
              <p:nvPr/>
            </p:nvCxnSpPr>
            <p:spPr>
              <a:xfrm flipH="1">
                <a:off x="2770421" y="2146574"/>
                <a:ext cx="1" cy="4012176"/>
              </a:xfrm>
              <a:prstGeom prst="straightConnector1">
                <a:avLst/>
              </a:prstGeom>
              <a:noFill/>
              <a:ln w="9525" cap="flat" cmpd="sng">
                <a:solidFill>
                  <a:schemeClr val="bg1">
                    <a:lumMod val="75000"/>
                  </a:schemeClr>
                </a:solidFill>
                <a:prstDash val="solid"/>
                <a:round/>
                <a:headEnd type="none" w="sm" len="sm"/>
                <a:tailEnd type="none" w="sm" len="sm"/>
              </a:ln>
            </p:spPr>
          </p:cxnSp>
          <p:cxnSp>
            <p:nvCxnSpPr>
              <p:cNvPr id="186" name="Google Shape;112;p30">
                <a:extLst>
                  <a:ext uri="{FF2B5EF4-FFF2-40B4-BE49-F238E27FC236}">
                    <a16:creationId xmlns:a16="http://schemas.microsoft.com/office/drawing/2014/main" id="{474E01A2-AA93-4923-AAE7-E64D89DFDBD9}"/>
                  </a:ext>
                </a:extLst>
              </p:cNvPr>
              <p:cNvCxnSpPr>
                <a:cxnSpLocks/>
              </p:cNvCxnSpPr>
              <p:nvPr/>
            </p:nvCxnSpPr>
            <p:spPr>
              <a:xfrm flipH="1">
                <a:off x="2717597" y="2182476"/>
                <a:ext cx="58224" cy="0"/>
              </a:xfrm>
              <a:prstGeom prst="straightConnector1">
                <a:avLst/>
              </a:prstGeom>
              <a:noFill/>
              <a:ln w="57150" cap="flat" cmpd="sng">
                <a:solidFill>
                  <a:schemeClr val="tx1">
                    <a:lumMod val="50000"/>
                    <a:lumOff val="50000"/>
                  </a:schemeClr>
                </a:solidFill>
                <a:prstDash val="solid"/>
                <a:round/>
                <a:headEnd type="none" w="sm" len="sm"/>
                <a:tailEnd type="none" w="sm" len="sm"/>
              </a:ln>
            </p:spPr>
          </p:cxnSp>
        </p:grpSp>
        <p:sp>
          <p:nvSpPr>
            <p:cNvPr id="188" name="Google Shape;105;p30">
              <a:extLst>
                <a:ext uri="{FF2B5EF4-FFF2-40B4-BE49-F238E27FC236}">
                  <a16:creationId xmlns:a16="http://schemas.microsoft.com/office/drawing/2014/main" id="{2FC67E0C-46FC-4C71-A6FE-9D13C5A1DD8A}"/>
                </a:ext>
              </a:extLst>
            </p:cNvPr>
            <p:cNvSpPr/>
            <p:nvPr/>
          </p:nvSpPr>
          <p:spPr>
            <a:xfrm>
              <a:off x="338260" y="1543950"/>
              <a:ext cx="1210685"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GB" sz="600" b="1">
                  <a:solidFill>
                    <a:srgbClr val="575756"/>
                  </a:solidFill>
                  <a:latin typeface="Open Sans" panose="020B0606030504020204" pitchFamily="34" charset="0"/>
                  <a:ea typeface="Open Sans" panose="020B0606030504020204" pitchFamily="34" charset="0"/>
                  <a:cs typeface="Open Sans" panose="020B0606030504020204" pitchFamily="34" charset="0"/>
                </a:rPr>
                <a:t>GUVNL, Gujarat, wind phase-IV, 300 MW</a:t>
              </a:r>
            </a:p>
            <a:p>
              <a:pPr>
                <a:lnSpc>
                  <a:spcPct val="106000"/>
                </a:lnSpc>
              </a:pPr>
              <a:r>
                <a:rPr lang="en-GB" sz="600" b="1">
                  <a:solidFill>
                    <a:srgbClr val="575756"/>
                  </a:solidFill>
                  <a:latin typeface="Open Sans" panose="020B0606030504020204" pitchFamily="34" charset="0"/>
                  <a:ea typeface="Open Sans" panose="020B0606030504020204" pitchFamily="34" charset="0"/>
                  <a:cs typeface="Open Sans" panose="020B0606030504020204" pitchFamily="34" charset="0"/>
                </a:rPr>
                <a:t>(January 2023)</a:t>
              </a:r>
              <a:endParaRPr lang="en-GB" sz="6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9" name="Google Shape;111;p30">
              <a:extLst>
                <a:ext uri="{FF2B5EF4-FFF2-40B4-BE49-F238E27FC236}">
                  <a16:creationId xmlns:a16="http://schemas.microsoft.com/office/drawing/2014/main" id="{A42E30F2-47EC-45BA-B98E-84C231287FE4}"/>
                </a:ext>
              </a:extLst>
            </p:cNvPr>
            <p:cNvSpPr/>
            <p:nvPr/>
          </p:nvSpPr>
          <p:spPr>
            <a:xfrm>
              <a:off x="1614244" y="1591627"/>
              <a:ext cx="765570" cy="253448"/>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a:latin typeface="Open Sans" panose="020B0606030504020204" pitchFamily="34" charset="0"/>
                  <a:ea typeface="Open Sans" panose="020B0606030504020204" pitchFamily="34" charset="0"/>
                  <a:cs typeface="Open Sans" panose="020B0606030504020204" pitchFamily="34" charset="0"/>
                </a:rPr>
                <a:t>300</a:t>
              </a:r>
              <a:endParaRPr lang="en-IN" sz="700" b="1" strike="sngStrike"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0" name="Google Shape;105;p30">
              <a:extLst>
                <a:ext uri="{FF2B5EF4-FFF2-40B4-BE49-F238E27FC236}">
                  <a16:creationId xmlns:a16="http://schemas.microsoft.com/office/drawing/2014/main" id="{19A58F0F-F6F5-4C10-92C2-CEC5B28757B3}"/>
                </a:ext>
              </a:extLst>
            </p:cNvPr>
            <p:cNvSpPr/>
            <p:nvPr/>
          </p:nvSpPr>
          <p:spPr>
            <a:xfrm>
              <a:off x="2498616" y="1602199"/>
              <a:ext cx="803026"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91" name="Google Shape;111;p30">
              <a:extLst>
                <a:ext uri="{FF2B5EF4-FFF2-40B4-BE49-F238E27FC236}">
                  <a16:creationId xmlns:a16="http://schemas.microsoft.com/office/drawing/2014/main" id="{464622C2-7486-4708-8B6B-FF7AD00D7BEA}"/>
                </a:ext>
              </a:extLst>
            </p:cNvPr>
            <p:cNvSpPr/>
            <p:nvPr/>
          </p:nvSpPr>
          <p:spPr>
            <a:xfrm>
              <a:off x="3296198" y="1576839"/>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a:latin typeface="Open Sans" panose="020B0606030504020204" pitchFamily="34" charset="0"/>
                  <a:ea typeface="Open Sans" panose="020B0606030504020204" pitchFamily="34" charset="0"/>
                  <a:cs typeface="Open Sans" panose="020B0606030504020204" pitchFamily="34" charset="0"/>
                  <a:sym typeface="Calibri"/>
                </a:rPr>
                <a:t>2.96</a:t>
              </a:r>
              <a:endParaRPr lang="en-IN" sz="700" b="1" dirty="0">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92" name="Google Shape;111;p30">
              <a:extLst>
                <a:ext uri="{FF2B5EF4-FFF2-40B4-BE49-F238E27FC236}">
                  <a16:creationId xmlns:a16="http://schemas.microsoft.com/office/drawing/2014/main" id="{DC9A05D3-CFE6-42F8-8410-C0109EA0F313}"/>
                </a:ext>
              </a:extLst>
            </p:cNvPr>
            <p:cNvSpPr/>
            <p:nvPr/>
          </p:nvSpPr>
          <p:spPr>
            <a:xfrm>
              <a:off x="1679265" y="1550260"/>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94" name="Google Shape;105;p30">
              <a:extLst>
                <a:ext uri="{FF2B5EF4-FFF2-40B4-BE49-F238E27FC236}">
                  <a16:creationId xmlns:a16="http://schemas.microsoft.com/office/drawing/2014/main" id="{832906E4-0A4C-477A-821F-5F8AA55ABBD8}"/>
                </a:ext>
              </a:extLst>
            </p:cNvPr>
            <p:cNvSpPr/>
            <p:nvPr/>
          </p:nvSpPr>
          <p:spPr>
            <a:xfrm>
              <a:off x="335716" y="1939276"/>
              <a:ext cx="1217756"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a:solidFill>
                    <a:srgbClr val="575756"/>
                  </a:solidFill>
                  <a:latin typeface="Open Sans" panose="020B0606030504020204" pitchFamily="34" charset="0"/>
                  <a:ea typeface="Open Sans" panose="020B0606030504020204" pitchFamily="34" charset="0"/>
                  <a:cs typeface="Open Sans" panose="020B0606030504020204" pitchFamily="34" charset="0"/>
                </a:rPr>
                <a:t>GUVNL, pan India, solar phase-XVIII, 500 MW</a:t>
              </a:r>
            </a:p>
            <a:p>
              <a:pPr>
                <a:lnSpc>
                  <a:spcPct val="106000"/>
                </a:lnSpc>
              </a:pPr>
              <a:r>
                <a:rPr lang="en-US" sz="600" b="1">
                  <a:solidFill>
                    <a:srgbClr val="575756"/>
                  </a:solidFill>
                  <a:latin typeface="Open Sans" panose="020B0606030504020204" pitchFamily="34" charset="0"/>
                  <a:ea typeface="Open Sans" panose="020B0606030504020204" pitchFamily="34" charset="0"/>
                  <a:cs typeface="Open Sans" panose="020B0606030504020204" pitchFamily="34" charset="0"/>
                </a:rPr>
                <a:t>(January 2023)</a:t>
              </a:r>
              <a:endPar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5" name="Google Shape;111;p30">
              <a:extLst>
                <a:ext uri="{FF2B5EF4-FFF2-40B4-BE49-F238E27FC236}">
                  <a16:creationId xmlns:a16="http://schemas.microsoft.com/office/drawing/2014/main" id="{71006F59-B6F0-48C1-93F3-E2391A505324}"/>
                </a:ext>
              </a:extLst>
            </p:cNvPr>
            <p:cNvSpPr/>
            <p:nvPr/>
          </p:nvSpPr>
          <p:spPr>
            <a:xfrm>
              <a:off x="1612831" y="1978144"/>
              <a:ext cx="765570"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a:latin typeface="Open Sans" panose="020B0606030504020204" pitchFamily="34" charset="0"/>
                  <a:ea typeface="Open Sans" panose="020B0606030504020204" pitchFamily="34" charset="0"/>
                  <a:cs typeface="Open Sans" panose="020B0606030504020204" pitchFamily="34" charset="0"/>
                </a:rPr>
                <a:t>500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96" name="Google Shape;105;p30">
              <a:extLst>
                <a:ext uri="{FF2B5EF4-FFF2-40B4-BE49-F238E27FC236}">
                  <a16:creationId xmlns:a16="http://schemas.microsoft.com/office/drawing/2014/main" id="{2D94128C-66F2-4B73-BE90-ECE27F278E3A}"/>
                </a:ext>
              </a:extLst>
            </p:cNvPr>
            <p:cNvSpPr/>
            <p:nvPr/>
          </p:nvSpPr>
          <p:spPr>
            <a:xfrm>
              <a:off x="2506033" y="1981257"/>
              <a:ext cx="544132" cy="281257"/>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97" name="Google Shape;111;p30">
              <a:extLst>
                <a:ext uri="{FF2B5EF4-FFF2-40B4-BE49-F238E27FC236}">
                  <a16:creationId xmlns:a16="http://schemas.microsoft.com/office/drawing/2014/main" id="{D9D676E3-BE32-41D4-A1B0-7D776F32C981}"/>
                </a:ext>
              </a:extLst>
            </p:cNvPr>
            <p:cNvSpPr/>
            <p:nvPr/>
          </p:nvSpPr>
          <p:spPr>
            <a:xfrm>
              <a:off x="3058206" y="1980140"/>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a:latin typeface="Open Sans" panose="020B0606030504020204" pitchFamily="34" charset="0"/>
                  <a:ea typeface="Open Sans" panose="020B0606030504020204" pitchFamily="34" charset="0"/>
                  <a:cs typeface="Open Sans" panose="020B0606030504020204" pitchFamily="34" charset="0"/>
                  <a:sym typeface="Calibri"/>
                </a:rPr>
                <a:t>2.51</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99" name="Google Shape;105;p30">
              <a:extLst>
                <a:ext uri="{FF2B5EF4-FFF2-40B4-BE49-F238E27FC236}">
                  <a16:creationId xmlns:a16="http://schemas.microsoft.com/office/drawing/2014/main" id="{B75678C3-69EA-4472-9EE7-4007FA5E4BEB}"/>
                </a:ext>
              </a:extLst>
            </p:cNvPr>
            <p:cNvSpPr/>
            <p:nvPr/>
          </p:nvSpPr>
          <p:spPr>
            <a:xfrm>
              <a:off x="335716" y="2323387"/>
              <a:ext cx="1213230"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a:solidFill>
                    <a:srgbClr val="575756"/>
                  </a:solidFill>
                  <a:latin typeface="Open Sans" panose="020B0606030504020204" pitchFamily="34" charset="0"/>
                  <a:ea typeface="Open Sans" panose="020B0606030504020204" pitchFamily="34" charset="0"/>
                  <a:cs typeface="Open Sans" panose="020B0606030504020204" pitchFamily="34" charset="0"/>
                </a:rPr>
                <a:t>MSEDCL, Maharashtra, RE with storage, 250 MW (December 2022) </a:t>
              </a:r>
              <a:endParaRPr lang="sv-SE" sz="6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0" name="Google Shape;111;p30">
              <a:extLst>
                <a:ext uri="{FF2B5EF4-FFF2-40B4-BE49-F238E27FC236}">
                  <a16:creationId xmlns:a16="http://schemas.microsoft.com/office/drawing/2014/main" id="{95930FC0-4417-46A1-B28A-2AD45B0C57CD}"/>
                </a:ext>
              </a:extLst>
            </p:cNvPr>
            <p:cNvSpPr/>
            <p:nvPr/>
          </p:nvSpPr>
          <p:spPr>
            <a:xfrm>
              <a:off x="1647629" y="2353972"/>
              <a:ext cx="695974"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250 (RE)</a:t>
              </a:r>
              <a:br>
                <a:rPr lang="en-IN" sz="700" b="1" dirty="0">
                  <a:latin typeface="Open Sans" panose="020B0606030504020204" pitchFamily="34" charset="0"/>
                  <a:ea typeface="Open Sans" panose="020B0606030504020204" pitchFamily="34" charset="0"/>
                  <a:cs typeface="Open Sans" panose="020B0606030504020204" pitchFamily="34" charset="0"/>
                </a:rPr>
              </a:br>
              <a:r>
                <a:rPr lang="en-IN" sz="600" b="1" dirty="0">
                  <a:latin typeface="Open Sans" panose="020B0606030504020204" pitchFamily="34" charset="0"/>
                  <a:ea typeface="Open Sans" panose="020B0606030504020204" pitchFamily="34" charset="0"/>
                  <a:cs typeface="Open Sans" panose="020B0606030504020204" pitchFamily="34" charset="0"/>
                </a:rPr>
                <a:t>non-solar hours</a:t>
              </a:r>
              <a:endParaRPr lang="en-IN"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02" name="Google Shape;111;p30">
              <a:extLst>
                <a:ext uri="{FF2B5EF4-FFF2-40B4-BE49-F238E27FC236}">
                  <a16:creationId xmlns:a16="http://schemas.microsoft.com/office/drawing/2014/main" id="{FDEED1A7-C5C5-4870-9FBD-DAD78491B5F0}"/>
                </a:ext>
              </a:extLst>
            </p:cNvPr>
            <p:cNvSpPr/>
            <p:nvPr/>
          </p:nvSpPr>
          <p:spPr>
            <a:xfrm>
              <a:off x="3807890" y="2353514"/>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a:latin typeface="Open Sans" panose="020B0606030504020204" pitchFamily="34" charset="0"/>
                  <a:ea typeface="Open Sans" panose="020B0606030504020204" pitchFamily="34" charset="0"/>
                  <a:cs typeface="Open Sans" panose="020B0606030504020204" pitchFamily="34" charset="0"/>
                  <a:sym typeface="Calibri"/>
                </a:rPr>
                <a:t>9.0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03" name="Group 202">
              <a:extLst>
                <a:ext uri="{FF2B5EF4-FFF2-40B4-BE49-F238E27FC236}">
                  <a16:creationId xmlns:a16="http://schemas.microsoft.com/office/drawing/2014/main" id="{EDACF40A-499B-448A-ACA0-DADCBD719E62}"/>
                </a:ext>
              </a:extLst>
            </p:cNvPr>
            <p:cNvGrpSpPr/>
            <p:nvPr/>
          </p:nvGrpSpPr>
          <p:grpSpPr>
            <a:xfrm>
              <a:off x="335716" y="2711742"/>
              <a:ext cx="1976252" cy="310702"/>
              <a:chOff x="336703" y="2712958"/>
              <a:chExt cx="1976252" cy="310702"/>
            </a:xfrm>
          </p:grpSpPr>
          <p:sp>
            <p:nvSpPr>
              <p:cNvPr id="204" name="Google Shape;105;p30">
                <a:extLst>
                  <a:ext uri="{FF2B5EF4-FFF2-40B4-BE49-F238E27FC236}">
                    <a16:creationId xmlns:a16="http://schemas.microsoft.com/office/drawing/2014/main" id="{A1F0B958-5B23-4523-BCF3-B786326446D4}"/>
                  </a:ext>
                </a:extLst>
              </p:cNvPr>
              <p:cNvSpPr/>
              <p:nvPr/>
            </p:nvSpPr>
            <p:spPr>
              <a:xfrm>
                <a:off x="336703" y="2712958"/>
                <a:ext cx="1214362"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a:solidFill>
                      <a:srgbClr val="575756"/>
                    </a:solidFill>
                    <a:latin typeface="Open Sans" panose="020B0606030504020204" pitchFamily="34" charset="0"/>
                    <a:ea typeface="Open Sans" panose="020B0606030504020204" pitchFamily="34" charset="0"/>
                    <a:cs typeface="Open Sans" panose="020B0606030504020204" pitchFamily="34" charset="0"/>
                  </a:rPr>
                  <a:t>NTPC, pan India, ESS,</a:t>
                </a:r>
              </a:p>
              <a:p>
                <a:pPr>
                  <a:lnSpc>
                    <a:spcPct val="106000"/>
                  </a:lnSpc>
                </a:pPr>
                <a:r>
                  <a:rPr lang="en-US" sz="600" b="1">
                    <a:solidFill>
                      <a:srgbClr val="575756"/>
                    </a:solidFill>
                    <a:latin typeface="Open Sans" panose="020B0606030504020204" pitchFamily="34" charset="0"/>
                    <a:ea typeface="Open Sans" panose="020B0606030504020204" pitchFamily="34" charset="0"/>
                    <a:cs typeface="Open Sans" panose="020B0606030504020204" pitchFamily="34" charset="0"/>
                  </a:rPr>
                  <a:t>500 MW/3000 MWh</a:t>
                </a:r>
              </a:p>
              <a:p>
                <a:pPr>
                  <a:lnSpc>
                    <a:spcPct val="106000"/>
                  </a:lnSpc>
                </a:pPr>
                <a:r>
                  <a:rPr lang="en-US" sz="600" b="1">
                    <a:solidFill>
                      <a:srgbClr val="575756"/>
                    </a:solidFill>
                    <a:latin typeface="Open Sans" panose="020B0606030504020204" pitchFamily="34" charset="0"/>
                    <a:ea typeface="Open Sans" panose="020B0606030504020204" pitchFamily="34" charset="0"/>
                    <a:cs typeface="Open Sans" panose="020B0606030504020204" pitchFamily="34" charset="0"/>
                  </a:rPr>
                  <a:t>(December 2022) </a:t>
                </a:r>
                <a:endParaRPr lang="sv-SE" sz="6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5" name="Google Shape;111;p30">
                <a:extLst>
                  <a:ext uri="{FF2B5EF4-FFF2-40B4-BE49-F238E27FC236}">
                    <a16:creationId xmlns:a16="http://schemas.microsoft.com/office/drawing/2014/main" id="{A2DE0A29-883A-4D64-ABA8-30745412AEBB}"/>
                  </a:ext>
                </a:extLst>
              </p:cNvPr>
              <p:cNvSpPr/>
              <p:nvPr/>
            </p:nvSpPr>
            <p:spPr>
              <a:xfrm>
                <a:off x="1680252" y="2728913"/>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a:latin typeface="Open Sans" panose="020B0606030504020204" pitchFamily="34" charset="0"/>
                    <a:ea typeface="Open Sans" panose="020B0606030504020204" pitchFamily="34" charset="0"/>
                    <a:cs typeface="Open Sans" panose="020B0606030504020204" pitchFamily="34" charset="0"/>
                  </a:rPr>
                  <a:t>500 (ESS)</a:t>
                </a:r>
                <a:endParaRPr lang="en-IN"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07" name="Group 206">
              <a:extLst>
                <a:ext uri="{FF2B5EF4-FFF2-40B4-BE49-F238E27FC236}">
                  <a16:creationId xmlns:a16="http://schemas.microsoft.com/office/drawing/2014/main" id="{0DD0EA2C-6BC1-4D7E-A3A4-8E6FD256BED1}"/>
                </a:ext>
              </a:extLst>
            </p:cNvPr>
            <p:cNvGrpSpPr/>
            <p:nvPr/>
          </p:nvGrpSpPr>
          <p:grpSpPr>
            <a:xfrm>
              <a:off x="335716" y="3490569"/>
              <a:ext cx="3327388" cy="317127"/>
              <a:chOff x="336703" y="3162635"/>
              <a:chExt cx="3327388" cy="317127"/>
            </a:xfrm>
          </p:grpSpPr>
          <p:sp>
            <p:nvSpPr>
              <p:cNvPr id="208" name="Google Shape;105;p30">
                <a:extLst>
                  <a:ext uri="{FF2B5EF4-FFF2-40B4-BE49-F238E27FC236}">
                    <a16:creationId xmlns:a16="http://schemas.microsoft.com/office/drawing/2014/main" id="{E9DB0547-AEB2-48D6-AD8F-2A56305F9B0F}"/>
                  </a:ext>
                </a:extLst>
              </p:cNvPr>
              <p:cNvSpPr/>
              <p:nvPr/>
            </p:nvSpPr>
            <p:spPr>
              <a:xfrm>
                <a:off x="336703" y="3162635"/>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sv-SE" sz="600" b="1">
                    <a:solidFill>
                      <a:srgbClr val="575756"/>
                    </a:solidFill>
                    <a:latin typeface="Open Sans" panose="020B0606030504020204" pitchFamily="34" charset="0"/>
                    <a:ea typeface="Open Sans" panose="020B0606030504020204" pitchFamily="34" charset="0"/>
                    <a:cs typeface="Open Sans" panose="020B0606030504020204" pitchFamily="34" charset="0"/>
                  </a:rPr>
                  <a:t>RUMSL, Madhya Pradesh, wind-solar hybrid, 750 MW </a:t>
                </a:r>
                <a:r>
                  <a:rPr lang="en-US" sz="600" b="1">
                    <a:solidFill>
                      <a:srgbClr val="575756"/>
                    </a:solidFill>
                    <a:latin typeface="Open Sans" panose="020B0606030504020204" pitchFamily="34" charset="0"/>
                    <a:ea typeface="Open Sans" panose="020B0606030504020204" pitchFamily="34" charset="0"/>
                    <a:cs typeface="Open Sans" panose="020B0606030504020204" pitchFamily="34" charset="0"/>
                  </a:rPr>
                  <a:t>(September 2022) </a:t>
                </a:r>
                <a:endParaRPr lang="sv-SE" sz="6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9" name="Google Shape;111;p30">
                <a:extLst>
                  <a:ext uri="{FF2B5EF4-FFF2-40B4-BE49-F238E27FC236}">
                    <a16:creationId xmlns:a16="http://schemas.microsoft.com/office/drawing/2014/main" id="{A0C9B127-064A-4542-82AE-B7135288867D}"/>
                  </a:ext>
                </a:extLst>
              </p:cNvPr>
              <p:cNvSpPr/>
              <p:nvPr/>
            </p:nvSpPr>
            <p:spPr>
              <a:xfrm>
                <a:off x="1680252" y="3178590"/>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a:latin typeface="Open Sans" panose="020B0606030504020204" pitchFamily="34" charset="0"/>
                    <a:ea typeface="Open Sans" panose="020B0606030504020204" pitchFamily="34" charset="0"/>
                    <a:cs typeface="Open Sans" panose="020B0606030504020204" pitchFamily="34" charset="0"/>
                  </a:rPr>
                  <a:t>750</a:t>
                </a:r>
                <a:endParaRPr lang="en-IN"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10" name="Google Shape;111;p30">
                <a:extLst>
                  <a:ext uri="{FF2B5EF4-FFF2-40B4-BE49-F238E27FC236}">
                    <a16:creationId xmlns:a16="http://schemas.microsoft.com/office/drawing/2014/main" id="{3093695C-C3E0-4907-A679-EDCF672C7C0E}"/>
                  </a:ext>
                </a:extLst>
              </p:cNvPr>
              <p:cNvSpPr/>
              <p:nvPr/>
            </p:nvSpPr>
            <p:spPr>
              <a:xfrm>
                <a:off x="3386131" y="3183906"/>
                <a:ext cx="277960" cy="295856"/>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US" sz="700" b="1">
                    <a:latin typeface="Open Sans" panose="020B0606030504020204" pitchFamily="34" charset="0"/>
                    <a:ea typeface="Open Sans" panose="020B0606030504020204" pitchFamily="34" charset="0"/>
                    <a:cs typeface="Open Sans" panose="020B0606030504020204" pitchFamily="34" charset="0"/>
                  </a:rPr>
                  <a:t>3.03</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216" name="Google Shape;105;p30">
              <a:extLst>
                <a:ext uri="{FF2B5EF4-FFF2-40B4-BE49-F238E27FC236}">
                  <a16:creationId xmlns:a16="http://schemas.microsoft.com/office/drawing/2014/main" id="{C6F04B20-DE5F-4420-839D-052A76C0275E}"/>
                </a:ext>
              </a:extLst>
            </p:cNvPr>
            <p:cNvSpPr/>
            <p:nvPr/>
          </p:nvSpPr>
          <p:spPr>
            <a:xfrm>
              <a:off x="337477" y="3880108"/>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a:solidFill>
                    <a:srgbClr val="575756"/>
                  </a:solidFill>
                  <a:latin typeface="Open Sans" panose="020B0606030504020204" pitchFamily="34" charset="0"/>
                  <a:ea typeface="Open Sans" panose="020B0606030504020204" pitchFamily="34" charset="0"/>
                  <a:cs typeface="Open Sans" panose="020B0606030504020204" pitchFamily="34" charset="0"/>
                </a:rPr>
                <a:t>GUVNL, Gujarat, wind, phase-III, 500 MW </a:t>
              </a:r>
            </a:p>
            <a:p>
              <a:pPr>
                <a:lnSpc>
                  <a:spcPct val="106000"/>
                </a:lnSpc>
              </a:pPr>
              <a:r>
                <a:rPr lang="en-US" sz="600" b="1">
                  <a:solidFill>
                    <a:srgbClr val="575756"/>
                  </a:solidFill>
                  <a:latin typeface="Open Sans" panose="020B0606030504020204" pitchFamily="34" charset="0"/>
                  <a:ea typeface="Open Sans" panose="020B0606030504020204" pitchFamily="34" charset="0"/>
                  <a:cs typeface="Open Sans" panose="020B0606030504020204" pitchFamily="34" charset="0"/>
                </a:rPr>
                <a:t>(July 2022)</a:t>
              </a:r>
              <a:endPar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7" name="Google Shape;111;p30">
              <a:extLst>
                <a:ext uri="{FF2B5EF4-FFF2-40B4-BE49-F238E27FC236}">
                  <a16:creationId xmlns:a16="http://schemas.microsoft.com/office/drawing/2014/main" id="{320817C7-FE28-43C4-9F7E-BB7A9E2286CA}"/>
                </a:ext>
              </a:extLst>
            </p:cNvPr>
            <p:cNvSpPr/>
            <p:nvPr/>
          </p:nvSpPr>
          <p:spPr>
            <a:xfrm>
              <a:off x="1678481" y="3887988"/>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a:latin typeface="Open Sans" panose="020B0606030504020204" pitchFamily="34" charset="0"/>
                  <a:ea typeface="Open Sans" panose="020B0606030504020204" pitchFamily="34" charset="0"/>
                  <a:cs typeface="Open Sans" panose="020B0606030504020204" pitchFamily="34" charset="0"/>
                </a:rPr>
                <a:t>500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18" name="Google Shape;105;p30">
              <a:extLst>
                <a:ext uri="{FF2B5EF4-FFF2-40B4-BE49-F238E27FC236}">
                  <a16:creationId xmlns:a16="http://schemas.microsoft.com/office/drawing/2014/main" id="{00D0625E-9B1B-4859-A587-42D03FC953B2}"/>
                </a:ext>
              </a:extLst>
            </p:cNvPr>
            <p:cNvSpPr/>
            <p:nvPr/>
          </p:nvSpPr>
          <p:spPr>
            <a:xfrm>
              <a:off x="2490545" y="3900355"/>
              <a:ext cx="733878"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219" name="Google Shape;111;p30">
              <a:extLst>
                <a:ext uri="{FF2B5EF4-FFF2-40B4-BE49-F238E27FC236}">
                  <a16:creationId xmlns:a16="http://schemas.microsoft.com/office/drawing/2014/main" id="{2494DC7E-C958-4623-841D-A803DD31DA5E}"/>
                </a:ext>
              </a:extLst>
            </p:cNvPr>
            <p:cNvSpPr/>
            <p:nvPr/>
          </p:nvSpPr>
          <p:spPr>
            <a:xfrm>
              <a:off x="3232058" y="3880239"/>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a:latin typeface="Open Sans" panose="020B0606030504020204" pitchFamily="34" charset="0"/>
                  <a:ea typeface="Open Sans" panose="020B0606030504020204" pitchFamily="34" charset="0"/>
                  <a:cs typeface="Open Sans" panose="020B0606030504020204" pitchFamily="34" charset="0"/>
                  <a:sym typeface="Calibri"/>
                </a:rPr>
                <a:t>2.84</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21" name="Google Shape;105;p30">
              <a:extLst>
                <a:ext uri="{FF2B5EF4-FFF2-40B4-BE49-F238E27FC236}">
                  <a16:creationId xmlns:a16="http://schemas.microsoft.com/office/drawing/2014/main" id="{78ED70D9-7F81-4E47-AD7E-579F9CCC8733}"/>
                </a:ext>
              </a:extLst>
            </p:cNvPr>
            <p:cNvSpPr/>
            <p:nvPr/>
          </p:nvSpPr>
          <p:spPr>
            <a:xfrm>
              <a:off x="335716" y="4256289"/>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a:solidFill>
                    <a:srgbClr val="575756"/>
                  </a:solidFill>
                  <a:latin typeface="Open Sans" panose="020B0606030504020204" pitchFamily="34" charset="0"/>
                  <a:ea typeface="Open Sans" panose="020B0606030504020204" pitchFamily="34" charset="0"/>
                  <a:cs typeface="Open Sans" panose="020B0606030504020204" pitchFamily="34" charset="0"/>
                </a:rPr>
                <a:t>SECI, pan India, wind-solar hybrid tranche-V, 1,200 MW (May 2022)</a:t>
              </a:r>
              <a:endPar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2" name="Google Shape;111;p30">
              <a:extLst>
                <a:ext uri="{FF2B5EF4-FFF2-40B4-BE49-F238E27FC236}">
                  <a16:creationId xmlns:a16="http://schemas.microsoft.com/office/drawing/2014/main" id="{4DE9EDE5-C9BD-4190-A497-F03260C910A6}"/>
                </a:ext>
              </a:extLst>
            </p:cNvPr>
            <p:cNvSpPr/>
            <p:nvPr/>
          </p:nvSpPr>
          <p:spPr>
            <a:xfrm>
              <a:off x="1679265" y="4272244"/>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a:latin typeface="Open Sans" panose="020B0606030504020204" pitchFamily="34" charset="0"/>
                  <a:ea typeface="Open Sans" panose="020B0606030504020204" pitchFamily="34" charset="0"/>
                  <a:cs typeface="Open Sans" panose="020B0606030504020204" pitchFamily="34" charset="0"/>
                  <a:sym typeface="Calibri"/>
                </a:rPr>
                <a:t>1,200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23" name="Google Shape;105;p30">
              <a:extLst>
                <a:ext uri="{FF2B5EF4-FFF2-40B4-BE49-F238E27FC236}">
                  <a16:creationId xmlns:a16="http://schemas.microsoft.com/office/drawing/2014/main" id="{9221F5E3-21E3-45B7-9D87-8F5B25B8D96A}"/>
                </a:ext>
              </a:extLst>
            </p:cNvPr>
            <p:cNvSpPr/>
            <p:nvPr/>
          </p:nvSpPr>
          <p:spPr>
            <a:xfrm>
              <a:off x="2504676" y="4270029"/>
              <a:ext cx="630948" cy="258368"/>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224" name="Google Shape;111;p30">
              <a:extLst>
                <a:ext uri="{FF2B5EF4-FFF2-40B4-BE49-F238E27FC236}">
                  <a16:creationId xmlns:a16="http://schemas.microsoft.com/office/drawing/2014/main" id="{A210CDB9-FC65-48A9-B9E3-F7BDF676A797}"/>
                </a:ext>
              </a:extLst>
            </p:cNvPr>
            <p:cNvSpPr/>
            <p:nvPr/>
          </p:nvSpPr>
          <p:spPr>
            <a:xfrm>
              <a:off x="3143381" y="4272767"/>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a:latin typeface="Open Sans" panose="020B0606030504020204" pitchFamily="34" charset="0"/>
                  <a:ea typeface="Open Sans" panose="020B0606030504020204" pitchFamily="34" charset="0"/>
                  <a:cs typeface="Open Sans" panose="020B0606030504020204" pitchFamily="34" charset="0"/>
                  <a:sym typeface="Calibri"/>
                </a:rPr>
                <a:t>2.53</a:t>
              </a:r>
              <a:endParaRPr lang="en-IN" sz="700" b="1" dirty="0">
                <a:latin typeface="Open Sans" panose="020B0606030504020204" pitchFamily="34" charset="0"/>
                <a:ea typeface="Open Sans" panose="020B0606030504020204" pitchFamily="34" charset="0"/>
                <a:cs typeface="Open Sans" panose="020B0606030504020204" pitchFamily="34" charset="0"/>
                <a:sym typeface="Calibri"/>
              </a:endParaRPr>
            </a:p>
          </p:txBody>
        </p:sp>
        <p:cxnSp>
          <p:nvCxnSpPr>
            <p:cNvPr id="225" name="Google Shape;112;p30">
              <a:extLst>
                <a:ext uri="{FF2B5EF4-FFF2-40B4-BE49-F238E27FC236}">
                  <a16:creationId xmlns:a16="http://schemas.microsoft.com/office/drawing/2014/main" id="{D8473AF2-AFB5-4142-9EF9-91E07FB1BCBF}"/>
                </a:ext>
              </a:extLst>
            </p:cNvPr>
            <p:cNvCxnSpPr>
              <a:cxnSpLocks/>
            </p:cNvCxnSpPr>
            <p:nvPr/>
          </p:nvCxnSpPr>
          <p:spPr>
            <a:xfrm rot="16200000" flipH="1">
              <a:off x="2764743" y="762622"/>
              <a:ext cx="1101" cy="2314919"/>
            </a:xfrm>
            <a:prstGeom prst="straightConnector1">
              <a:avLst/>
            </a:prstGeom>
            <a:noFill/>
            <a:ln w="9525" cap="flat" cmpd="sng">
              <a:solidFill>
                <a:srgbClr val="7F7F7F"/>
              </a:solidFill>
              <a:prstDash val="dash"/>
              <a:round/>
              <a:headEnd type="none" w="sm" len="sm"/>
              <a:tailEnd type="none" w="sm" len="sm"/>
            </a:ln>
          </p:spPr>
        </p:cxnSp>
        <p:cxnSp>
          <p:nvCxnSpPr>
            <p:cNvPr id="226" name="Google Shape;112;p30">
              <a:extLst>
                <a:ext uri="{FF2B5EF4-FFF2-40B4-BE49-F238E27FC236}">
                  <a16:creationId xmlns:a16="http://schemas.microsoft.com/office/drawing/2014/main" id="{A94D49E7-44AB-4716-9B11-FA907AC69C81}"/>
                </a:ext>
              </a:extLst>
            </p:cNvPr>
            <p:cNvCxnSpPr>
              <a:cxnSpLocks/>
            </p:cNvCxnSpPr>
            <p:nvPr/>
          </p:nvCxnSpPr>
          <p:spPr>
            <a:xfrm rot="16200000" flipH="1">
              <a:off x="2764743" y="1152286"/>
              <a:ext cx="1101" cy="2314919"/>
            </a:xfrm>
            <a:prstGeom prst="straightConnector1">
              <a:avLst/>
            </a:prstGeom>
            <a:noFill/>
            <a:ln w="9525" cap="flat" cmpd="sng">
              <a:solidFill>
                <a:srgbClr val="7F7F7F"/>
              </a:solidFill>
              <a:prstDash val="dash"/>
              <a:round/>
              <a:headEnd type="none" w="sm" len="sm"/>
              <a:tailEnd type="none" w="sm" len="sm"/>
            </a:ln>
          </p:spPr>
        </p:cxnSp>
        <p:cxnSp>
          <p:nvCxnSpPr>
            <p:cNvPr id="227" name="Google Shape;112;p30">
              <a:extLst>
                <a:ext uri="{FF2B5EF4-FFF2-40B4-BE49-F238E27FC236}">
                  <a16:creationId xmlns:a16="http://schemas.microsoft.com/office/drawing/2014/main" id="{FE9B4D30-8EBC-4DA1-9D03-7E0CF244B1B2}"/>
                </a:ext>
              </a:extLst>
            </p:cNvPr>
            <p:cNvCxnSpPr>
              <a:cxnSpLocks/>
            </p:cNvCxnSpPr>
            <p:nvPr/>
          </p:nvCxnSpPr>
          <p:spPr>
            <a:xfrm rot="16200000" flipH="1">
              <a:off x="2764743" y="1527257"/>
              <a:ext cx="1101" cy="2314919"/>
            </a:xfrm>
            <a:prstGeom prst="straightConnector1">
              <a:avLst/>
            </a:prstGeom>
            <a:noFill/>
            <a:ln w="9525" cap="flat" cmpd="sng">
              <a:solidFill>
                <a:srgbClr val="7F7F7F"/>
              </a:solidFill>
              <a:prstDash val="dash"/>
              <a:round/>
              <a:headEnd type="none" w="sm" len="sm"/>
              <a:tailEnd type="none" w="sm" len="sm"/>
            </a:ln>
          </p:spPr>
        </p:cxnSp>
        <p:cxnSp>
          <p:nvCxnSpPr>
            <p:cNvPr id="228" name="Google Shape;112;p30">
              <a:extLst>
                <a:ext uri="{FF2B5EF4-FFF2-40B4-BE49-F238E27FC236}">
                  <a16:creationId xmlns:a16="http://schemas.microsoft.com/office/drawing/2014/main" id="{BFAFC3A4-54AF-4057-9870-C4494036BF55}"/>
                </a:ext>
              </a:extLst>
            </p:cNvPr>
            <p:cNvCxnSpPr>
              <a:cxnSpLocks/>
            </p:cNvCxnSpPr>
            <p:nvPr/>
          </p:nvCxnSpPr>
          <p:spPr>
            <a:xfrm rot="16200000" flipH="1">
              <a:off x="2760090" y="2275530"/>
              <a:ext cx="1101" cy="2314919"/>
            </a:xfrm>
            <a:prstGeom prst="straightConnector1">
              <a:avLst/>
            </a:prstGeom>
            <a:noFill/>
            <a:ln w="9525" cap="flat" cmpd="sng">
              <a:solidFill>
                <a:srgbClr val="7F7F7F"/>
              </a:solidFill>
              <a:prstDash val="dash"/>
              <a:round/>
              <a:headEnd type="none" w="sm" len="sm"/>
              <a:tailEnd type="none" w="sm" len="sm"/>
            </a:ln>
          </p:spPr>
        </p:cxnSp>
        <p:cxnSp>
          <p:nvCxnSpPr>
            <p:cNvPr id="230" name="Google Shape;112;p30">
              <a:extLst>
                <a:ext uri="{FF2B5EF4-FFF2-40B4-BE49-F238E27FC236}">
                  <a16:creationId xmlns:a16="http://schemas.microsoft.com/office/drawing/2014/main" id="{E913D87C-7C06-4CE5-B269-997C20A09A61}"/>
                </a:ext>
              </a:extLst>
            </p:cNvPr>
            <p:cNvCxnSpPr>
              <a:cxnSpLocks/>
            </p:cNvCxnSpPr>
            <p:nvPr/>
          </p:nvCxnSpPr>
          <p:spPr>
            <a:xfrm rot="16200000" flipH="1">
              <a:off x="2764743" y="2680137"/>
              <a:ext cx="1101" cy="2314919"/>
            </a:xfrm>
            <a:prstGeom prst="straightConnector1">
              <a:avLst/>
            </a:prstGeom>
            <a:noFill/>
            <a:ln w="9525" cap="flat" cmpd="sng">
              <a:solidFill>
                <a:srgbClr val="7F7F7F"/>
              </a:solidFill>
              <a:prstDash val="dash"/>
              <a:round/>
              <a:headEnd type="none" w="sm" len="sm"/>
              <a:tailEnd type="none" w="sm" len="sm"/>
            </a:ln>
          </p:spPr>
        </p:cxnSp>
        <p:cxnSp>
          <p:nvCxnSpPr>
            <p:cNvPr id="231" name="Google Shape;112;p30">
              <a:extLst>
                <a:ext uri="{FF2B5EF4-FFF2-40B4-BE49-F238E27FC236}">
                  <a16:creationId xmlns:a16="http://schemas.microsoft.com/office/drawing/2014/main" id="{90F105CD-5165-47AF-83FD-0D7B3167697F}"/>
                </a:ext>
              </a:extLst>
            </p:cNvPr>
            <p:cNvCxnSpPr>
              <a:cxnSpLocks/>
            </p:cNvCxnSpPr>
            <p:nvPr/>
          </p:nvCxnSpPr>
          <p:spPr>
            <a:xfrm rot="16200000" flipH="1">
              <a:off x="2764743" y="3051770"/>
              <a:ext cx="1101" cy="2314919"/>
            </a:xfrm>
            <a:prstGeom prst="straightConnector1">
              <a:avLst/>
            </a:prstGeom>
            <a:noFill/>
            <a:ln w="9525" cap="flat" cmpd="sng">
              <a:solidFill>
                <a:srgbClr val="7F7F7F"/>
              </a:solidFill>
              <a:prstDash val="dash"/>
              <a:round/>
              <a:headEnd type="none" w="sm" len="sm"/>
              <a:tailEnd type="none" w="sm" len="sm"/>
            </a:ln>
          </p:spPr>
        </p:cxnSp>
        <p:cxnSp>
          <p:nvCxnSpPr>
            <p:cNvPr id="232" name="Google Shape;112;p30">
              <a:extLst>
                <a:ext uri="{FF2B5EF4-FFF2-40B4-BE49-F238E27FC236}">
                  <a16:creationId xmlns:a16="http://schemas.microsoft.com/office/drawing/2014/main" id="{4B66400E-381B-4BD5-BC01-83CE14840729}"/>
                </a:ext>
              </a:extLst>
            </p:cNvPr>
            <p:cNvCxnSpPr>
              <a:cxnSpLocks/>
            </p:cNvCxnSpPr>
            <p:nvPr/>
          </p:nvCxnSpPr>
          <p:spPr>
            <a:xfrm flipH="1">
              <a:off x="2452470" y="4596158"/>
              <a:ext cx="50828" cy="0"/>
            </a:xfrm>
            <a:prstGeom prst="straightConnector1">
              <a:avLst/>
            </a:prstGeom>
            <a:noFill/>
            <a:ln w="57150" cap="flat" cmpd="sng">
              <a:solidFill>
                <a:schemeClr val="tx1">
                  <a:lumMod val="50000"/>
                  <a:lumOff val="50000"/>
                </a:schemeClr>
              </a:solidFill>
              <a:prstDash val="solid"/>
              <a:round/>
              <a:headEnd type="none" w="sm" len="sm"/>
              <a:tailEnd type="none" w="sm" len="sm"/>
            </a:ln>
          </p:spPr>
        </p:cxnSp>
        <p:sp>
          <p:nvSpPr>
            <p:cNvPr id="233" name="Left Bracket 232">
              <a:extLst>
                <a:ext uri="{FF2B5EF4-FFF2-40B4-BE49-F238E27FC236}">
                  <a16:creationId xmlns:a16="http://schemas.microsoft.com/office/drawing/2014/main" id="{51F6B0B4-863C-4894-ADFD-EEF3BF148C7D}"/>
                </a:ext>
              </a:extLst>
            </p:cNvPr>
            <p:cNvSpPr/>
            <p:nvPr/>
          </p:nvSpPr>
          <p:spPr>
            <a:xfrm>
              <a:off x="249734" y="4237833"/>
              <a:ext cx="78786" cy="348665"/>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34" name="Text Placeholder 5">
              <a:extLst>
                <a:ext uri="{FF2B5EF4-FFF2-40B4-BE49-F238E27FC236}">
                  <a16:creationId xmlns:a16="http://schemas.microsoft.com/office/drawing/2014/main" id="{D6DBD318-4A29-422F-BBFE-7EDAB9FA2F89}"/>
                </a:ext>
              </a:extLst>
            </p:cNvPr>
            <p:cNvSpPr txBox="1">
              <a:spLocks/>
            </p:cNvSpPr>
            <p:nvPr/>
          </p:nvSpPr>
          <p:spPr>
            <a:xfrm rot="16200000">
              <a:off x="-106460" y="4287700"/>
              <a:ext cx="537684"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lgn="ctr">
                <a:spcBef>
                  <a:spcPts val="600"/>
                </a:spcBef>
                <a:spcAft>
                  <a:spcPts val="1000"/>
                </a:spcAft>
              </a:pPr>
              <a:r>
                <a:rPr lang="en-GB" sz="700" b="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5" name="Left Bracket 234">
              <a:extLst>
                <a:ext uri="{FF2B5EF4-FFF2-40B4-BE49-F238E27FC236}">
                  <a16:creationId xmlns:a16="http://schemas.microsoft.com/office/drawing/2014/main" id="{D3B01B30-EB84-4499-827F-8C7437F1999D}"/>
                </a:ext>
              </a:extLst>
            </p:cNvPr>
            <p:cNvSpPr/>
            <p:nvPr/>
          </p:nvSpPr>
          <p:spPr>
            <a:xfrm>
              <a:off x="249471" y="1137833"/>
              <a:ext cx="79471" cy="1143625"/>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36" name="Text Placeholder 5">
              <a:extLst>
                <a:ext uri="{FF2B5EF4-FFF2-40B4-BE49-F238E27FC236}">
                  <a16:creationId xmlns:a16="http://schemas.microsoft.com/office/drawing/2014/main" id="{46F3E547-1A1D-464D-B8E3-613DFF3AC150}"/>
                </a:ext>
              </a:extLst>
            </p:cNvPr>
            <p:cNvSpPr txBox="1">
              <a:spLocks/>
            </p:cNvSpPr>
            <p:nvPr/>
          </p:nvSpPr>
          <p:spPr>
            <a:xfrm rot="16200000">
              <a:off x="-119162" y="1663102"/>
              <a:ext cx="537684"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lgn="ctr">
                <a:spcBef>
                  <a:spcPts val="600"/>
                </a:spcBef>
                <a:spcAft>
                  <a:spcPts val="1000"/>
                </a:spcAft>
              </a:pPr>
              <a:r>
                <a:rPr lang="en-GB" sz="700" b="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Q4</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8" name="Google Shape;105;p30">
              <a:extLst>
                <a:ext uri="{FF2B5EF4-FFF2-40B4-BE49-F238E27FC236}">
                  <a16:creationId xmlns:a16="http://schemas.microsoft.com/office/drawing/2014/main" id="{5B8F0A1C-CF32-4004-AB73-40EAEAD67B1B}"/>
                </a:ext>
              </a:extLst>
            </p:cNvPr>
            <p:cNvSpPr/>
            <p:nvPr/>
          </p:nvSpPr>
          <p:spPr>
            <a:xfrm>
              <a:off x="2493197" y="3529295"/>
              <a:ext cx="888039"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85" name="Left Bracket 84">
              <a:extLst>
                <a:ext uri="{FF2B5EF4-FFF2-40B4-BE49-F238E27FC236}">
                  <a16:creationId xmlns:a16="http://schemas.microsoft.com/office/drawing/2014/main" id="{0A65BF8E-0351-49DB-B4D9-6793D7A0FD7E}"/>
                </a:ext>
              </a:extLst>
            </p:cNvPr>
            <p:cNvSpPr/>
            <p:nvPr/>
          </p:nvSpPr>
          <p:spPr>
            <a:xfrm>
              <a:off x="249685" y="3457771"/>
              <a:ext cx="78786" cy="750533"/>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1" name="Text Placeholder 5">
              <a:extLst>
                <a:ext uri="{FF2B5EF4-FFF2-40B4-BE49-F238E27FC236}">
                  <a16:creationId xmlns:a16="http://schemas.microsoft.com/office/drawing/2014/main" id="{EEF5D431-E69E-47F2-AA05-50DFDDE62ECD}"/>
                </a:ext>
              </a:extLst>
            </p:cNvPr>
            <p:cNvSpPr txBox="1">
              <a:spLocks/>
            </p:cNvSpPr>
            <p:nvPr/>
          </p:nvSpPr>
          <p:spPr>
            <a:xfrm rot="16200000">
              <a:off x="-153233" y="2784778"/>
              <a:ext cx="628656" cy="202353"/>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lgn="ctr">
                <a:spcBef>
                  <a:spcPts val="600"/>
                </a:spcBef>
                <a:spcAft>
                  <a:spcPts val="1000"/>
                </a:spcAft>
              </a:pPr>
              <a:r>
                <a:rPr lang="en-GB" sz="700" b="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Q3*</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8" name="Text Placeholder 5">
              <a:extLst>
                <a:ext uri="{FF2B5EF4-FFF2-40B4-BE49-F238E27FC236}">
                  <a16:creationId xmlns:a16="http://schemas.microsoft.com/office/drawing/2014/main" id="{AE3913E2-0620-4853-9C75-6A085F2C26DC}"/>
                </a:ext>
              </a:extLst>
            </p:cNvPr>
            <p:cNvSpPr txBox="1">
              <a:spLocks/>
            </p:cNvSpPr>
            <p:nvPr/>
          </p:nvSpPr>
          <p:spPr>
            <a:xfrm rot="16200000">
              <a:off x="-130151" y="3685672"/>
              <a:ext cx="639196" cy="259060"/>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lgn="ctr">
                <a:spcBef>
                  <a:spcPts val="600"/>
                </a:spcBef>
                <a:spcAft>
                  <a:spcPts val="1000"/>
                </a:spcAft>
              </a:pPr>
              <a:r>
                <a:rPr lang="en-GB" sz="700" b="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a:t>
              </a:r>
              <a:endPar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01" name="Google Shape;112;p30">
              <a:extLst>
                <a:ext uri="{FF2B5EF4-FFF2-40B4-BE49-F238E27FC236}">
                  <a16:creationId xmlns:a16="http://schemas.microsoft.com/office/drawing/2014/main" id="{E8F72F4F-B79E-447D-B742-64A20AEFD6DB}"/>
                </a:ext>
              </a:extLst>
            </p:cNvPr>
            <p:cNvCxnSpPr>
              <a:cxnSpLocks/>
            </p:cNvCxnSpPr>
            <p:nvPr/>
          </p:nvCxnSpPr>
          <p:spPr>
            <a:xfrm rot="16200000" flipH="1">
              <a:off x="2748004" y="1880699"/>
              <a:ext cx="1101" cy="2314919"/>
            </a:xfrm>
            <a:prstGeom prst="straightConnector1">
              <a:avLst/>
            </a:prstGeom>
            <a:noFill/>
            <a:ln w="9525" cap="flat" cmpd="sng">
              <a:solidFill>
                <a:srgbClr val="7F7F7F"/>
              </a:solidFill>
              <a:prstDash val="dash"/>
              <a:round/>
              <a:headEnd type="none" w="sm" len="sm"/>
              <a:tailEnd type="none" w="sm" len="sm"/>
            </a:ln>
          </p:spPr>
        </p:cxnSp>
        <p:sp>
          <p:nvSpPr>
            <p:cNvPr id="128" name="Left Bracket 127">
              <a:extLst>
                <a:ext uri="{FF2B5EF4-FFF2-40B4-BE49-F238E27FC236}">
                  <a16:creationId xmlns:a16="http://schemas.microsoft.com/office/drawing/2014/main" id="{657DFAC7-A46A-44D3-899B-A033BC91A8A7}"/>
                </a:ext>
              </a:extLst>
            </p:cNvPr>
            <p:cNvSpPr/>
            <p:nvPr/>
          </p:nvSpPr>
          <p:spPr>
            <a:xfrm>
              <a:off x="245105" y="2320655"/>
              <a:ext cx="78786" cy="1109844"/>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1" name="Google Shape;105;p30">
              <a:extLst>
                <a:ext uri="{FF2B5EF4-FFF2-40B4-BE49-F238E27FC236}">
                  <a16:creationId xmlns:a16="http://schemas.microsoft.com/office/drawing/2014/main" id="{D468FE63-717C-4451-8F15-B1A0CA104DBE}"/>
                </a:ext>
              </a:extLst>
            </p:cNvPr>
            <p:cNvSpPr/>
            <p:nvPr/>
          </p:nvSpPr>
          <p:spPr>
            <a:xfrm>
              <a:off x="333607" y="1155145"/>
              <a:ext cx="1223574"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PCKL, Karnataka, pumped hydro storage (PSH), 1000 MW </a:t>
              </a:r>
            </a:p>
            <a:p>
              <a:pPr>
                <a:lnSpc>
                  <a:spcPct val="106000"/>
                </a:lnSpc>
              </a:pPr>
              <a:r>
                <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(March 2023)</a:t>
              </a:r>
            </a:p>
          </p:txBody>
        </p:sp>
        <p:sp>
          <p:nvSpPr>
            <p:cNvPr id="112" name="Google Shape;111;p30">
              <a:extLst>
                <a:ext uri="{FF2B5EF4-FFF2-40B4-BE49-F238E27FC236}">
                  <a16:creationId xmlns:a16="http://schemas.microsoft.com/office/drawing/2014/main" id="{5E36B11A-2BB0-435D-8F72-3956859A20BA}"/>
                </a:ext>
              </a:extLst>
            </p:cNvPr>
            <p:cNvSpPr/>
            <p:nvPr/>
          </p:nvSpPr>
          <p:spPr>
            <a:xfrm>
              <a:off x="1676025" y="1171100"/>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1000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5" name="Google Shape;111;p30">
              <a:extLst>
                <a:ext uri="{FF2B5EF4-FFF2-40B4-BE49-F238E27FC236}">
                  <a16:creationId xmlns:a16="http://schemas.microsoft.com/office/drawing/2014/main" id="{97FEB5EB-6D30-44FA-B1BC-CAED2922828A}"/>
                </a:ext>
              </a:extLst>
            </p:cNvPr>
            <p:cNvSpPr/>
            <p:nvPr/>
          </p:nvSpPr>
          <p:spPr>
            <a:xfrm>
              <a:off x="2504209" y="1180083"/>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a:latin typeface="Open Sans" panose="020B0606030504020204" pitchFamily="34" charset="0"/>
                  <a:ea typeface="Open Sans" panose="020B0606030504020204" pitchFamily="34" charset="0"/>
                  <a:cs typeface="Open Sans" panose="020B0606030504020204" pitchFamily="34" charset="0"/>
                  <a:sym typeface="Calibri"/>
                </a:rPr>
                <a:t>NA</a:t>
              </a:r>
              <a:endParaRPr lang="en-IN" sz="700" b="1" dirty="0">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18" name="Google Shape;111;p30">
              <a:extLst>
                <a:ext uri="{FF2B5EF4-FFF2-40B4-BE49-F238E27FC236}">
                  <a16:creationId xmlns:a16="http://schemas.microsoft.com/office/drawing/2014/main" id="{679C2C0A-3F37-4021-BCD0-8E5C21535E4E}"/>
                </a:ext>
              </a:extLst>
            </p:cNvPr>
            <p:cNvSpPr/>
            <p:nvPr/>
          </p:nvSpPr>
          <p:spPr>
            <a:xfrm>
              <a:off x="1674612" y="1161455"/>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endParaRPr sz="700" b="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19" name="Google Shape;112;p30">
              <a:extLst>
                <a:ext uri="{FF2B5EF4-FFF2-40B4-BE49-F238E27FC236}">
                  <a16:creationId xmlns:a16="http://schemas.microsoft.com/office/drawing/2014/main" id="{9CFFB784-B764-42F2-849F-A9F975A339B5}"/>
                </a:ext>
              </a:extLst>
            </p:cNvPr>
            <p:cNvCxnSpPr>
              <a:cxnSpLocks/>
            </p:cNvCxnSpPr>
            <p:nvPr/>
          </p:nvCxnSpPr>
          <p:spPr>
            <a:xfrm rot="16200000" flipH="1">
              <a:off x="2760090" y="366502"/>
              <a:ext cx="1101" cy="2314919"/>
            </a:xfrm>
            <a:prstGeom prst="straightConnector1">
              <a:avLst/>
            </a:prstGeom>
            <a:noFill/>
            <a:ln w="9525" cap="flat" cmpd="sng">
              <a:solidFill>
                <a:srgbClr val="7F7F7F"/>
              </a:solidFill>
              <a:prstDash val="dash"/>
              <a:round/>
              <a:headEnd type="none" w="sm" len="sm"/>
              <a:tailEnd type="none" w="sm" len="sm"/>
            </a:ln>
          </p:spPr>
        </p:cxnSp>
        <p:sp>
          <p:nvSpPr>
            <p:cNvPr id="270" name="Google Shape;111;p30">
              <a:extLst>
                <a:ext uri="{FF2B5EF4-FFF2-40B4-BE49-F238E27FC236}">
                  <a16:creationId xmlns:a16="http://schemas.microsoft.com/office/drawing/2014/main" id="{CD5808E7-BFD8-4A59-95E2-DA3138769D39}"/>
                </a:ext>
              </a:extLst>
            </p:cNvPr>
            <p:cNvSpPr/>
            <p:nvPr/>
          </p:nvSpPr>
          <p:spPr>
            <a:xfrm>
              <a:off x="2509687" y="2713728"/>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a:latin typeface="Open Sans" panose="020B0606030504020204" pitchFamily="34" charset="0"/>
                  <a:ea typeface="Open Sans" panose="020B0606030504020204" pitchFamily="34" charset="0"/>
                  <a:cs typeface="Open Sans" panose="020B0606030504020204" pitchFamily="34" charset="0"/>
                  <a:sym typeface="Calibri"/>
                </a:rPr>
                <a:t>NA</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71" name="Google Shape;105;p30">
              <a:extLst>
                <a:ext uri="{FF2B5EF4-FFF2-40B4-BE49-F238E27FC236}">
                  <a16:creationId xmlns:a16="http://schemas.microsoft.com/office/drawing/2014/main" id="{760B7A05-B354-4A42-AE37-459293C290F9}"/>
                </a:ext>
              </a:extLst>
            </p:cNvPr>
            <p:cNvSpPr/>
            <p:nvPr/>
          </p:nvSpPr>
          <p:spPr>
            <a:xfrm>
              <a:off x="2498387" y="2368778"/>
              <a:ext cx="1317790" cy="247551"/>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grpSp>
      <p:sp>
        <p:nvSpPr>
          <p:cNvPr id="87" name="Google Shape;111;p30">
            <a:extLst>
              <a:ext uri="{FF2B5EF4-FFF2-40B4-BE49-F238E27FC236}">
                <a16:creationId xmlns:a16="http://schemas.microsoft.com/office/drawing/2014/main" id="{4F9833D8-FC17-4CC8-8D25-1977F14B795F}"/>
              </a:ext>
            </a:extLst>
          </p:cNvPr>
          <p:cNvSpPr/>
          <p:nvPr/>
        </p:nvSpPr>
        <p:spPr>
          <a:xfrm>
            <a:off x="3538814" y="3106031"/>
            <a:ext cx="280740" cy="295856"/>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US" sz="700" b="1" dirty="0">
                <a:latin typeface="Open Sans" panose="020B0606030504020204" pitchFamily="34" charset="0"/>
                <a:ea typeface="Open Sans" panose="020B0606030504020204" pitchFamily="34" charset="0"/>
                <a:cs typeface="Open Sans" panose="020B0606030504020204" pitchFamily="34" charset="0"/>
              </a:rPr>
              <a:t>3.69</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0" name="Google Shape;105;p30">
            <a:extLst>
              <a:ext uri="{FF2B5EF4-FFF2-40B4-BE49-F238E27FC236}">
                <a16:creationId xmlns:a16="http://schemas.microsoft.com/office/drawing/2014/main" id="{44279FA9-BE23-44E0-B33D-57C3575F15AB}"/>
              </a:ext>
            </a:extLst>
          </p:cNvPr>
          <p:cNvSpPr/>
          <p:nvPr/>
        </p:nvSpPr>
        <p:spPr>
          <a:xfrm>
            <a:off x="2496534" y="3123486"/>
            <a:ext cx="1042925"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97" name="Text Placeholder 5">
            <a:extLst>
              <a:ext uri="{FF2B5EF4-FFF2-40B4-BE49-F238E27FC236}">
                <a16:creationId xmlns:a16="http://schemas.microsoft.com/office/drawing/2014/main" id="{D4892E78-876B-4C4F-9467-FF3883132252}"/>
              </a:ext>
            </a:extLst>
          </p:cNvPr>
          <p:cNvSpPr txBox="1">
            <a:spLocks/>
          </p:cNvSpPr>
          <p:nvPr/>
        </p:nvSpPr>
        <p:spPr>
          <a:xfrm>
            <a:off x="4085885" y="578802"/>
            <a:ext cx="2299525" cy="38310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Bid spotlight: PCKL, Karnataka, PHS, 1000 MW*8 hours</a:t>
            </a:r>
            <a:endParaRPr lang="nn-NO" sz="9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0" name="Group 119">
            <a:extLst>
              <a:ext uri="{FF2B5EF4-FFF2-40B4-BE49-F238E27FC236}">
                <a16:creationId xmlns:a16="http://schemas.microsoft.com/office/drawing/2014/main" id="{30E6115B-C2CC-4FA4-9E05-29B6D4C8EAF7}"/>
              </a:ext>
            </a:extLst>
          </p:cNvPr>
          <p:cNvGrpSpPr/>
          <p:nvPr/>
        </p:nvGrpSpPr>
        <p:grpSpPr>
          <a:xfrm>
            <a:off x="4055165" y="951565"/>
            <a:ext cx="2430137" cy="3596896"/>
            <a:chOff x="4056030" y="954213"/>
            <a:chExt cx="2430137" cy="3596896"/>
          </a:xfrm>
        </p:grpSpPr>
        <p:sp>
          <p:nvSpPr>
            <p:cNvPr id="125" name="Freeform: Shape 124">
              <a:extLst>
                <a:ext uri="{FF2B5EF4-FFF2-40B4-BE49-F238E27FC236}">
                  <a16:creationId xmlns:a16="http://schemas.microsoft.com/office/drawing/2014/main" id="{2B5419C4-2208-46B6-8FF4-7D353014F23C}"/>
                </a:ext>
              </a:extLst>
            </p:cNvPr>
            <p:cNvSpPr/>
            <p:nvPr/>
          </p:nvSpPr>
          <p:spPr>
            <a:xfrm>
              <a:off x="4064287" y="954213"/>
              <a:ext cx="2321123" cy="433992"/>
            </a:xfrm>
            <a:custGeom>
              <a:avLst/>
              <a:gdLst>
                <a:gd name="connsiteX0" fmla="*/ 0 w 2321123"/>
                <a:gd name="connsiteY0" fmla="*/ 72333 h 433992"/>
                <a:gd name="connsiteX1" fmla="*/ 72333 w 2321123"/>
                <a:gd name="connsiteY1" fmla="*/ 0 h 433992"/>
                <a:gd name="connsiteX2" fmla="*/ 2248790 w 2321123"/>
                <a:gd name="connsiteY2" fmla="*/ 0 h 433992"/>
                <a:gd name="connsiteX3" fmla="*/ 2321123 w 2321123"/>
                <a:gd name="connsiteY3" fmla="*/ 72333 h 433992"/>
                <a:gd name="connsiteX4" fmla="*/ 2321123 w 2321123"/>
                <a:gd name="connsiteY4" fmla="*/ 361659 h 433992"/>
                <a:gd name="connsiteX5" fmla="*/ 2248790 w 2321123"/>
                <a:gd name="connsiteY5" fmla="*/ 433992 h 433992"/>
                <a:gd name="connsiteX6" fmla="*/ 72333 w 2321123"/>
                <a:gd name="connsiteY6" fmla="*/ 433992 h 433992"/>
                <a:gd name="connsiteX7" fmla="*/ 0 w 2321123"/>
                <a:gd name="connsiteY7" fmla="*/ 361659 h 433992"/>
                <a:gd name="connsiteX8" fmla="*/ 0 w 2321123"/>
                <a:gd name="connsiteY8" fmla="*/ 72333 h 4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1123" h="433992">
                  <a:moveTo>
                    <a:pt x="0" y="72333"/>
                  </a:moveTo>
                  <a:cubicBezTo>
                    <a:pt x="0" y="32385"/>
                    <a:pt x="32385" y="0"/>
                    <a:pt x="72333" y="0"/>
                  </a:cubicBezTo>
                  <a:lnTo>
                    <a:pt x="2248790" y="0"/>
                  </a:lnTo>
                  <a:cubicBezTo>
                    <a:pt x="2288738" y="0"/>
                    <a:pt x="2321123" y="32385"/>
                    <a:pt x="2321123" y="72333"/>
                  </a:cubicBezTo>
                  <a:lnTo>
                    <a:pt x="2321123" y="361659"/>
                  </a:lnTo>
                  <a:cubicBezTo>
                    <a:pt x="2321123" y="401607"/>
                    <a:pt x="2288738" y="433992"/>
                    <a:pt x="2248790" y="433992"/>
                  </a:cubicBezTo>
                  <a:lnTo>
                    <a:pt x="72333" y="433992"/>
                  </a:lnTo>
                  <a:cubicBezTo>
                    <a:pt x="32385" y="433992"/>
                    <a:pt x="0" y="401607"/>
                    <a:pt x="0" y="361659"/>
                  </a:cubicBezTo>
                  <a:lnTo>
                    <a:pt x="0" y="7233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666" tIns="51666" rIns="51666" bIns="51666" numCol="1" spcCol="1270" anchor="ctr" anchorCtr="0">
              <a:noAutofit/>
            </a:bodyPr>
            <a:lstStyle/>
            <a:p>
              <a:pPr marL="0" lvl="0" indent="0" algn="l" defTabSz="355600">
                <a:lnSpc>
                  <a:spcPct val="90000"/>
                </a:lnSpc>
                <a:spcBef>
                  <a:spcPct val="0"/>
                </a:spcBef>
                <a:spcAft>
                  <a:spcPct val="35000"/>
                </a:spcAft>
                <a:buNone/>
              </a:pPr>
              <a:r>
                <a:rPr lang="en-US" sz="800" b="1" kern="1200" dirty="0">
                  <a:latin typeface="Open Sans" panose="020B0606030504020204" pitchFamily="34" charset="0"/>
                  <a:ea typeface="Open Sans" panose="020B0606030504020204" pitchFamily="34" charset="0"/>
                  <a:cs typeface="Open Sans" panose="020B0606030504020204" pitchFamily="34" charset="0"/>
                </a:rPr>
                <a:t>Winners</a:t>
              </a:r>
            </a:p>
          </p:txBody>
        </p:sp>
        <p:sp>
          <p:nvSpPr>
            <p:cNvPr id="126" name="Freeform: Shape 125">
              <a:extLst>
                <a:ext uri="{FF2B5EF4-FFF2-40B4-BE49-F238E27FC236}">
                  <a16:creationId xmlns:a16="http://schemas.microsoft.com/office/drawing/2014/main" id="{E5904674-5B48-488F-AB8F-8B511A228247}"/>
                </a:ext>
              </a:extLst>
            </p:cNvPr>
            <p:cNvSpPr/>
            <p:nvPr/>
          </p:nvSpPr>
          <p:spPr>
            <a:xfrm>
              <a:off x="4064287" y="1416755"/>
              <a:ext cx="2421880" cy="400609"/>
            </a:xfrm>
            <a:custGeom>
              <a:avLst/>
              <a:gdLst>
                <a:gd name="connsiteX0" fmla="*/ 0 w 2321123"/>
                <a:gd name="connsiteY0" fmla="*/ 0 h 589889"/>
                <a:gd name="connsiteX1" fmla="*/ 2321123 w 2321123"/>
                <a:gd name="connsiteY1" fmla="*/ 0 h 589889"/>
                <a:gd name="connsiteX2" fmla="*/ 2321123 w 2321123"/>
                <a:gd name="connsiteY2" fmla="*/ 589889 h 589889"/>
                <a:gd name="connsiteX3" fmla="*/ 0 w 2321123"/>
                <a:gd name="connsiteY3" fmla="*/ 589889 h 589889"/>
                <a:gd name="connsiteX4" fmla="*/ 0 w 2321123"/>
                <a:gd name="connsiteY4" fmla="*/ 0 h 589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123" h="589889">
                  <a:moveTo>
                    <a:pt x="0" y="0"/>
                  </a:moveTo>
                  <a:lnTo>
                    <a:pt x="2321123" y="0"/>
                  </a:lnTo>
                  <a:lnTo>
                    <a:pt x="2321123" y="589889"/>
                  </a:lnTo>
                  <a:lnTo>
                    <a:pt x="0" y="589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3696" tIns="10160" rIns="56896" bIns="10160" numCol="1" spcCol="1270" anchor="t" anchorCtr="0">
              <a:noAutofit/>
            </a:bodyPr>
            <a:lstStyle/>
            <a:p>
              <a:pPr marL="57150" lvl="1" indent="-57150" defTabSz="333375">
                <a:lnSpc>
                  <a:spcPct val="90000"/>
                </a:lnSpc>
                <a:spcBef>
                  <a:spcPct val="0"/>
                </a:spcBef>
                <a:spcAft>
                  <a:spcPts val="200"/>
                </a:spcAft>
                <a:buChar char="•"/>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Annual cost of storage: </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INR 147.5 lakh/MW/year</a:t>
              </a:r>
            </a:p>
            <a:p>
              <a:pPr marL="57150" lvl="1" indent="-57150" defTabSz="333375">
                <a:lnSpc>
                  <a:spcPct val="90000"/>
                </a:lnSpc>
                <a:spcBef>
                  <a:spcPct val="0"/>
                </a:spcBef>
                <a:spcAft>
                  <a:spcPts val="200"/>
                </a:spcAft>
                <a:buChar char="•"/>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Winners: </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JSW Energy and </a:t>
              </a:r>
              <a:r>
                <a:rPr lang="en-US" sz="750" kern="12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Greenko</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Group</a:t>
              </a:r>
            </a:p>
          </p:txBody>
        </p:sp>
        <p:sp>
          <p:nvSpPr>
            <p:cNvPr id="127" name="Freeform: Shape 126">
              <a:extLst>
                <a:ext uri="{FF2B5EF4-FFF2-40B4-BE49-F238E27FC236}">
                  <a16:creationId xmlns:a16="http://schemas.microsoft.com/office/drawing/2014/main" id="{D51890CB-743F-42C8-BAF4-797C9BDBE78C}"/>
                </a:ext>
              </a:extLst>
            </p:cNvPr>
            <p:cNvSpPr/>
            <p:nvPr/>
          </p:nvSpPr>
          <p:spPr>
            <a:xfrm>
              <a:off x="4064287" y="1708630"/>
              <a:ext cx="2321123" cy="375423"/>
            </a:xfrm>
            <a:custGeom>
              <a:avLst/>
              <a:gdLst>
                <a:gd name="connsiteX0" fmla="*/ 0 w 2321123"/>
                <a:gd name="connsiteY0" fmla="*/ 68298 h 409780"/>
                <a:gd name="connsiteX1" fmla="*/ 68298 w 2321123"/>
                <a:gd name="connsiteY1" fmla="*/ 0 h 409780"/>
                <a:gd name="connsiteX2" fmla="*/ 2252825 w 2321123"/>
                <a:gd name="connsiteY2" fmla="*/ 0 h 409780"/>
                <a:gd name="connsiteX3" fmla="*/ 2321123 w 2321123"/>
                <a:gd name="connsiteY3" fmla="*/ 68298 h 409780"/>
                <a:gd name="connsiteX4" fmla="*/ 2321123 w 2321123"/>
                <a:gd name="connsiteY4" fmla="*/ 341482 h 409780"/>
                <a:gd name="connsiteX5" fmla="*/ 2252825 w 2321123"/>
                <a:gd name="connsiteY5" fmla="*/ 409780 h 409780"/>
                <a:gd name="connsiteX6" fmla="*/ 68298 w 2321123"/>
                <a:gd name="connsiteY6" fmla="*/ 409780 h 409780"/>
                <a:gd name="connsiteX7" fmla="*/ 0 w 2321123"/>
                <a:gd name="connsiteY7" fmla="*/ 341482 h 409780"/>
                <a:gd name="connsiteX8" fmla="*/ 0 w 2321123"/>
                <a:gd name="connsiteY8" fmla="*/ 68298 h 40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1123" h="409780">
                  <a:moveTo>
                    <a:pt x="0" y="68298"/>
                  </a:moveTo>
                  <a:cubicBezTo>
                    <a:pt x="0" y="30578"/>
                    <a:pt x="30578" y="0"/>
                    <a:pt x="68298" y="0"/>
                  </a:cubicBezTo>
                  <a:lnTo>
                    <a:pt x="2252825" y="0"/>
                  </a:lnTo>
                  <a:cubicBezTo>
                    <a:pt x="2290545" y="0"/>
                    <a:pt x="2321123" y="30578"/>
                    <a:pt x="2321123" y="68298"/>
                  </a:cubicBezTo>
                  <a:lnTo>
                    <a:pt x="2321123" y="341482"/>
                  </a:lnTo>
                  <a:cubicBezTo>
                    <a:pt x="2321123" y="379202"/>
                    <a:pt x="2290545" y="409780"/>
                    <a:pt x="2252825" y="409780"/>
                  </a:cubicBezTo>
                  <a:lnTo>
                    <a:pt x="68298" y="409780"/>
                  </a:lnTo>
                  <a:cubicBezTo>
                    <a:pt x="30578" y="409780"/>
                    <a:pt x="0" y="379202"/>
                    <a:pt x="0" y="341482"/>
                  </a:cubicBezTo>
                  <a:lnTo>
                    <a:pt x="0" y="6829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484" tIns="50484" rIns="50484" bIns="50484" numCol="1" spcCol="1270" anchor="ctr" anchorCtr="0">
              <a:noAutofit/>
            </a:bodyPr>
            <a:lstStyle/>
            <a:p>
              <a:pPr marL="0" lvl="0" indent="0" algn="l" defTabSz="355600">
                <a:lnSpc>
                  <a:spcPct val="90000"/>
                </a:lnSpc>
                <a:spcBef>
                  <a:spcPct val="0"/>
                </a:spcBef>
                <a:spcAft>
                  <a:spcPct val="35000"/>
                </a:spcAft>
                <a:buNone/>
              </a:pPr>
              <a:r>
                <a:rPr lang="en-US" sz="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Key provisions</a:t>
              </a:r>
              <a:endParaRPr lang="en-US" sz="800" kern="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29" name="Freeform: Shape 128">
              <a:extLst>
                <a:ext uri="{FF2B5EF4-FFF2-40B4-BE49-F238E27FC236}">
                  <a16:creationId xmlns:a16="http://schemas.microsoft.com/office/drawing/2014/main" id="{169B5208-45AC-4F87-A9D4-D9E7208E9F39}"/>
                </a:ext>
              </a:extLst>
            </p:cNvPr>
            <p:cNvSpPr/>
            <p:nvPr/>
          </p:nvSpPr>
          <p:spPr>
            <a:xfrm>
              <a:off x="4056030" y="2105985"/>
              <a:ext cx="2430137" cy="1148462"/>
            </a:xfrm>
            <a:custGeom>
              <a:avLst/>
              <a:gdLst>
                <a:gd name="connsiteX0" fmla="*/ 0 w 2321123"/>
                <a:gd name="connsiteY0" fmla="*/ 0 h 1148462"/>
                <a:gd name="connsiteX1" fmla="*/ 2321123 w 2321123"/>
                <a:gd name="connsiteY1" fmla="*/ 0 h 1148462"/>
                <a:gd name="connsiteX2" fmla="*/ 2321123 w 2321123"/>
                <a:gd name="connsiteY2" fmla="*/ 1148462 h 1148462"/>
                <a:gd name="connsiteX3" fmla="*/ 0 w 2321123"/>
                <a:gd name="connsiteY3" fmla="*/ 1148462 h 1148462"/>
                <a:gd name="connsiteX4" fmla="*/ 0 w 2321123"/>
                <a:gd name="connsiteY4" fmla="*/ 0 h 114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123" h="1148462">
                  <a:moveTo>
                    <a:pt x="0" y="0"/>
                  </a:moveTo>
                  <a:lnTo>
                    <a:pt x="2321123" y="0"/>
                  </a:lnTo>
                  <a:lnTo>
                    <a:pt x="2321123" y="1148462"/>
                  </a:lnTo>
                  <a:lnTo>
                    <a:pt x="0" y="11484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3696" tIns="10160" rIns="56896" bIns="10160" numCol="1" spcCol="1270" anchor="t" anchorCtr="0">
              <a:noAutofit/>
            </a:bodyPr>
            <a:lstStyle/>
            <a:p>
              <a:pPr marL="57150" lvl="1" indent="-57150" defTabSz="333375">
                <a:lnSpc>
                  <a:spcPct val="90000"/>
                </a:lnSpc>
                <a:spcBef>
                  <a:spcPct val="0"/>
                </a:spcBef>
                <a:spcAft>
                  <a:spcPts val="400"/>
                </a:spcAft>
                <a:buFont typeface="Arial" panose="020B0604020202020204" pitchFamily="34" charset="0"/>
                <a:buChar char="•"/>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Project location: </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Karnataka; single or multiple locations</a:t>
              </a:r>
            </a:p>
            <a:p>
              <a:pPr marL="57150" lvl="1" indent="-57150" defTabSz="333375">
                <a:lnSpc>
                  <a:spcPct val="90000"/>
                </a:lnSpc>
                <a:spcBef>
                  <a:spcPct val="0"/>
                </a:spcBef>
                <a:spcAft>
                  <a:spcPts val="400"/>
                </a:spcAft>
                <a:buFont typeface="Arial" panose="020B0604020202020204" pitchFamily="34" charset="0"/>
                <a:buChar char="•"/>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Power purchase agreement (PPA) duration:</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40 years</a:t>
              </a:r>
            </a:p>
            <a:p>
              <a:pPr marL="57150" lvl="1" indent="-57150" defTabSz="333375">
                <a:lnSpc>
                  <a:spcPct val="90000"/>
                </a:lnSpc>
                <a:spcBef>
                  <a:spcPct val="0"/>
                </a:spcBef>
                <a:spcAft>
                  <a:spcPts val="400"/>
                </a:spcAft>
                <a:buFont typeface="Arial" panose="020B0604020202020204" pitchFamily="34" charset="0"/>
                <a:buChar char="•"/>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Scheduled commissioning period:</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36 months; part commissioning is allowed</a:t>
              </a:r>
            </a:p>
            <a:p>
              <a:pPr marL="57150" lvl="1" indent="-57150" defTabSz="333375">
                <a:lnSpc>
                  <a:spcPct val="90000"/>
                </a:lnSpc>
                <a:spcBef>
                  <a:spcPct val="0"/>
                </a:spcBef>
                <a:spcAft>
                  <a:spcPts val="400"/>
                </a:spcAft>
                <a:buFont typeface="Arial" panose="020B0604020202020204" pitchFamily="34" charset="0"/>
                <a:buChar char="•"/>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Energy procurement by </a:t>
              </a:r>
              <a:r>
                <a:rPr lang="en-US" sz="750" b="1" kern="12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discoms</a:t>
              </a: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8 million units daily</a:t>
              </a:r>
            </a:p>
            <a:p>
              <a:pPr marL="57150" lvl="1" indent="-57150" defTabSz="333375">
                <a:lnSpc>
                  <a:spcPct val="90000"/>
                </a:lnSpc>
                <a:spcBef>
                  <a:spcPct val="0"/>
                </a:spcBef>
                <a:spcAft>
                  <a:spcPts val="400"/>
                </a:spcAft>
                <a:buFont typeface="Arial" panose="020B0604020202020204" pitchFamily="34" charset="0"/>
                <a:buChar char="•"/>
              </a:pP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Under construction, yet to commission and existing projects without PPA can participate</a:t>
              </a:r>
            </a:p>
          </p:txBody>
        </p:sp>
        <p:sp>
          <p:nvSpPr>
            <p:cNvPr id="130" name="Freeform: Shape 129">
              <a:extLst>
                <a:ext uri="{FF2B5EF4-FFF2-40B4-BE49-F238E27FC236}">
                  <a16:creationId xmlns:a16="http://schemas.microsoft.com/office/drawing/2014/main" id="{3464C64A-EBA8-4B81-A6D5-069F43C66BA8}"/>
                </a:ext>
              </a:extLst>
            </p:cNvPr>
            <p:cNvSpPr/>
            <p:nvPr/>
          </p:nvSpPr>
          <p:spPr>
            <a:xfrm>
              <a:off x="4064287" y="3380682"/>
              <a:ext cx="2321123" cy="373492"/>
            </a:xfrm>
            <a:custGeom>
              <a:avLst/>
              <a:gdLst>
                <a:gd name="connsiteX0" fmla="*/ 0 w 2321123"/>
                <a:gd name="connsiteY0" fmla="*/ 70307 h 421834"/>
                <a:gd name="connsiteX1" fmla="*/ 70307 w 2321123"/>
                <a:gd name="connsiteY1" fmla="*/ 0 h 421834"/>
                <a:gd name="connsiteX2" fmla="*/ 2250816 w 2321123"/>
                <a:gd name="connsiteY2" fmla="*/ 0 h 421834"/>
                <a:gd name="connsiteX3" fmla="*/ 2321123 w 2321123"/>
                <a:gd name="connsiteY3" fmla="*/ 70307 h 421834"/>
                <a:gd name="connsiteX4" fmla="*/ 2321123 w 2321123"/>
                <a:gd name="connsiteY4" fmla="*/ 351527 h 421834"/>
                <a:gd name="connsiteX5" fmla="*/ 2250816 w 2321123"/>
                <a:gd name="connsiteY5" fmla="*/ 421834 h 421834"/>
                <a:gd name="connsiteX6" fmla="*/ 70307 w 2321123"/>
                <a:gd name="connsiteY6" fmla="*/ 421834 h 421834"/>
                <a:gd name="connsiteX7" fmla="*/ 0 w 2321123"/>
                <a:gd name="connsiteY7" fmla="*/ 351527 h 421834"/>
                <a:gd name="connsiteX8" fmla="*/ 0 w 2321123"/>
                <a:gd name="connsiteY8" fmla="*/ 70307 h 4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1123" h="421834">
                  <a:moveTo>
                    <a:pt x="0" y="70307"/>
                  </a:moveTo>
                  <a:cubicBezTo>
                    <a:pt x="0" y="31478"/>
                    <a:pt x="31478" y="0"/>
                    <a:pt x="70307" y="0"/>
                  </a:cubicBezTo>
                  <a:lnTo>
                    <a:pt x="2250816" y="0"/>
                  </a:lnTo>
                  <a:cubicBezTo>
                    <a:pt x="2289645" y="0"/>
                    <a:pt x="2321123" y="31478"/>
                    <a:pt x="2321123" y="70307"/>
                  </a:cubicBezTo>
                  <a:lnTo>
                    <a:pt x="2321123" y="351527"/>
                  </a:lnTo>
                  <a:cubicBezTo>
                    <a:pt x="2321123" y="390356"/>
                    <a:pt x="2289645" y="421834"/>
                    <a:pt x="2250816" y="421834"/>
                  </a:cubicBezTo>
                  <a:lnTo>
                    <a:pt x="70307" y="421834"/>
                  </a:lnTo>
                  <a:cubicBezTo>
                    <a:pt x="31478" y="421834"/>
                    <a:pt x="0" y="390356"/>
                    <a:pt x="0" y="351527"/>
                  </a:cubicBezTo>
                  <a:lnTo>
                    <a:pt x="0" y="7030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072" tIns="51072" rIns="51072" bIns="51072" numCol="1" spcCol="1270" anchor="ctr" anchorCtr="0">
              <a:noAutofit/>
            </a:bodyPr>
            <a:lstStyle/>
            <a:p>
              <a:pPr marL="0" lvl="0" indent="0" algn="l" defTabSz="355600">
                <a:lnSpc>
                  <a:spcPct val="90000"/>
                </a:lnSpc>
                <a:spcBef>
                  <a:spcPct val="0"/>
                </a:spcBef>
                <a:spcAft>
                  <a:spcPct val="35000"/>
                </a:spcAft>
                <a:buNone/>
              </a:pPr>
              <a:r>
                <a:rPr lang="en-US" sz="800" b="1" kern="1200" dirty="0">
                  <a:latin typeface="Open Sans" panose="020B0606030504020204" pitchFamily="34" charset="0"/>
                  <a:ea typeface="Open Sans" panose="020B0606030504020204" pitchFamily="34" charset="0"/>
                  <a:cs typeface="Open Sans" panose="020B0606030504020204" pitchFamily="34" charset="0"/>
                </a:rPr>
                <a:t>Comments</a:t>
              </a:r>
            </a:p>
          </p:txBody>
        </p:sp>
        <p:sp>
          <p:nvSpPr>
            <p:cNvPr id="131" name="Freeform: Shape 130">
              <a:extLst>
                <a:ext uri="{FF2B5EF4-FFF2-40B4-BE49-F238E27FC236}">
                  <a16:creationId xmlns:a16="http://schemas.microsoft.com/office/drawing/2014/main" id="{4F704638-3509-47E2-85A4-320DBF590562}"/>
                </a:ext>
              </a:extLst>
            </p:cNvPr>
            <p:cNvSpPr/>
            <p:nvPr/>
          </p:nvSpPr>
          <p:spPr>
            <a:xfrm>
              <a:off x="4064287" y="3763607"/>
              <a:ext cx="2421880" cy="787502"/>
            </a:xfrm>
            <a:custGeom>
              <a:avLst/>
              <a:gdLst>
                <a:gd name="connsiteX0" fmla="*/ 0 w 2321123"/>
                <a:gd name="connsiteY0" fmla="*/ 0 h 787502"/>
                <a:gd name="connsiteX1" fmla="*/ 2321123 w 2321123"/>
                <a:gd name="connsiteY1" fmla="*/ 0 h 787502"/>
                <a:gd name="connsiteX2" fmla="*/ 2321123 w 2321123"/>
                <a:gd name="connsiteY2" fmla="*/ 787502 h 787502"/>
                <a:gd name="connsiteX3" fmla="*/ 0 w 2321123"/>
                <a:gd name="connsiteY3" fmla="*/ 787502 h 787502"/>
                <a:gd name="connsiteX4" fmla="*/ 0 w 2321123"/>
                <a:gd name="connsiteY4" fmla="*/ 0 h 78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123" h="787502">
                  <a:moveTo>
                    <a:pt x="0" y="0"/>
                  </a:moveTo>
                  <a:lnTo>
                    <a:pt x="2321123" y="0"/>
                  </a:lnTo>
                  <a:lnTo>
                    <a:pt x="2321123" y="787502"/>
                  </a:lnTo>
                  <a:lnTo>
                    <a:pt x="0" y="78750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3696" tIns="10160" rIns="56896" bIns="10160" numCol="1" spcCol="1270" anchor="t" anchorCtr="0">
              <a:noAutofit/>
            </a:bodyPr>
            <a:lstStyle/>
            <a:p>
              <a:pPr marL="57150" lvl="1" indent="-57150" defTabSz="333375">
                <a:lnSpc>
                  <a:spcPct val="90000"/>
                </a:lnSpc>
                <a:spcBef>
                  <a:spcPct val="0"/>
                </a:spcBef>
                <a:spcAft>
                  <a:spcPts val="400"/>
                </a:spcAft>
                <a:buFont typeface="Arial" panose="020B0604020202020204" pitchFamily="34" charset="0"/>
                <a:buChar char="•"/>
              </a:pPr>
              <a:r>
                <a:rPr lang="en-US" sz="750" kern="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Award criteria include annual fixed cost (AFC) and cost of cycle loss (CCL). Input energy for pumping shall be provided by the </a:t>
              </a:r>
              <a:r>
                <a:rPr lang="en-US" sz="750" kern="1200" dirty="0" err="1">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discom</a:t>
              </a:r>
              <a:r>
                <a:rPr lang="en-US" sz="750" kern="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 up to the declared cycle loss. </a:t>
              </a:r>
            </a:p>
            <a:p>
              <a:pPr marL="57150" lvl="1" indent="-57150" defTabSz="333375">
                <a:lnSpc>
                  <a:spcPct val="90000"/>
                </a:lnSpc>
                <a:spcBef>
                  <a:spcPct val="0"/>
                </a:spcBef>
                <a:spcAft>
                  <a:spcPts val="400"/>
                </a:spcAft>
                <a:buFont typeface="Arial" panose="020B0604020202020204" pitchFamily="34" charset="0"/>
                <a:buChar char="•"/>
              </a:pPr>
              <a:r>
                <a:rPr lang="en-US" sz="750" kern="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The storage will be used for time-shifting/ peak-off peak load management by Karnataka </a:t>
              </a:r>
              <a:r>
                <a:rPr lang="en-US" sz="750" kern="1200" dirty="0" err="1">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discoms</a:t>
              </a:r>
              <a:r>
                <a:rPr lang="en-US" sz="750" kern="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a:t>
              </a:r>
            </a:p>
            <a:p>
              <a:pPr marL="57150" lvl="1" indent="-57150" defTabSz="333375">
                <a:lnSpc>
                  <a:spcPct val="90000"/>
                </a:lnSpc>
                <a:spcBef>
                  <a:spcPct val="0"/>
                </a:spcBef>
                <a:spcAft>
                  <a:spcPts val="400"/>
                </a:spcAft>
                <a:buFont typeface="Arial" panose="020B0604020202020204" pitchFamily="34" charset="0"/>
                <a:buChar char="•"/>
              </a:pPr>
              <a:r>
                <a:rPr lang="en-US" sz="750" kern="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Response time: to reach maximum contract capacity (5 minutes), ramp-up and down (30% in 60 seconds), and cold start (30 minutes).</a:t>
              </a:r>
            </a:p>
          </p:txBody>
        </p:sp>
      </p:grpSp>
    </p:spTree>
    <p:extLst>
      <p:ext uri="{BB962C8B-B14F-4D97-AF65-F5344CB8AC3E}">
        <p14:creationId xmlns:p14="http://schemas.microsoft.com/office/powerpoint/2010/main" val="2486931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5" name="Rounded Rectangle 24">
            <a:extLst>
              <a:ext uri="{FF2B5EF4-FFF2-40B4-BE49-F238E27FC236}">
                <a16:creationId xmlns:a16="http://schemas.microsoft.com/office/drawing/2014/main" id="{E75A7D23-6FEF-1244-8A2E-ECD1334A5C5B}"/>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Google Shape;100;p20"/>
          <p:cNvSpPr txBox="1"/>
          <p:nvPr/>
        </p:nvSpPr>
        <p:spPr>
          <a:xfrm>
            <a:off x="6554363" y="520770"/>
            <a:ext cx="2333107" cy="4158705"/>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US" sz="800" b="1" dirty="0">
                <a:solidFill>
                  <a:schemeClr val="tx1">
                    <a:lumMod val="65000"/>
                    <a:lumOff val="35000"/>
                  </a:schemeClr>
                </a:solidFill>
                <a:latin typeface="Open Sans"/>
                <a:ea typeface="Open Sans"/>
                <a:cs typeface="Open Sans"/>
                <a:sym typeface="Open Sans"/>
              </a:rPr>
              <a:t>As of March 2023, legacy dues</a:t>
            </a:r>
            <a:r>
              <a:rPr lang="en-US" sz="800" b="1" baseline="30000" dirty="0">
                <a:solidFill>
                  <a:schemeClr val="tx1">
                    <a:lumMod val="65000"/>
                    <a:lumOff val="35000"/>
                  </a:schemeClr>
                </a:solidFill>
                <a:latin typeface="Open Sans"/>
                <a:ea typeface="Open Sans"/>
                <a:cs typeface="Open Sans"/>
                <a:sym typeface="Open Sans"/>
              </a:rPr>
              <a:t>#</a:t>
            </a:r>
            <a:r>
              <a:rPr lang="en-US" sz="800" b="1" dirty="0">
                <a:solidFill>
                  <a:schemeClr val="tx1">
                    <a:lumMod val="65000"/>
                    <a:lumOff val="35000"/>
                  </a:schemeClr>
                </a:solidFill>
                <a:latin typeface="Open Sans"/>
                <a:ea typeface="Open Sans"/>
                <a:cs typeface="Open Sans"/>
                <a:sym typeface="Open Sans"/>
              </a:rPr>
              <a:t> of </a:t>
            </a:r>
            <a:r>
              <a:rPr lang="en-US" sz="800" b="1" dirty="0" err="1">
                <a:solidFill>
                  <a:schemeClr val="tx1">
                    <a:lumMod val="65000"/>
                    <a:lumOff val="35000"/>
                  </a:schemeClr>
                </a:solidFill>
                <a:latin typeface="Open Sans"/>
                <a:ea typeface="Open Sans"/>
                <a:cs typeface="Open Sans"/>
                <a:sym typeface="Open Sans"/>
              </a:rPr>
              <a:t>discoms</a:t>
            </a:r>
            <a:r>
              <a:rPr lang="en-US" sz="800" b="1" dirty="0">
                <a:solidFill>
                  <a:schemeClr val="tx1">
                    <a:lumMod val="65000"/>
                    <a:lumOff val="35000"/>
                  </a:schemeClr>
                </a:solidFill>
                <a:latin typeface="Open Sans"/>
                <a:ea typeface="Open Sans"/>
                <a:cs typeface="Open Sans"/>
                <a:sym typeface="Open Sans"/>
              </a:rPr>
              <a:t> to generating companies reduced from INR 1,38,378 crore to INR 91,061 crore and the current dues</a:t>
            </a:r>
            <a:r>
              <a:rPr lang="en-US" sz="800" b="1" baseline="30000" dirty="0">
                <a:solidFill>
                  <a:schemeClr val="tx1">
                    <a:lumMod val="65000"/>
                    <a:lumOff val="35000"/>
                  </a:schemeClr>
                </a:solidFill>
                <a:latin typeface="Open Sans"/>
                <a:ea typeface="Open Sans"/>
                <a:cs typeface="Open Sans"/>
                <a:sym typeface="Open Sans"/>
              </a:rPr>
              <a:t>#</a:t>
            </a:r>
            <a:r>
              <a:rPr lang="en-US" sz="800" b="1" dirty="0">
                <a:solidFill>
                  <a:schemeClr val="tx1">
                    <a:lumMod val="65000"/>
                    <a:lumOff val="35000"/>
                  </a:schemeClr>
                </a:solidFill>
                <a:latin typeface="Open Sans"/>
                <a:ea typeface="Open Sans"/>
                <a:cs typeface="Open Sans"/>
                <a:sym typeface="Open Sans"/>
              </a:rPr>
              <a:t> stood at INR 28,449 crore. </a:t>
            </a:r>
          </a:p>
          <a:p>
            <a:pPr lvl="0">
              <a:spcBef>
                <a:spcPts val="700"/>
              </a:spcBef>
              <a:buClr>
                <a:schemeClr val="dk1"/>
              </a:buClr>
              <a:buSzPts val="1100"/>
            </a:pPr>
            <a:r>
              <a:rPr lang="en-US" sz="800" dirty="0">
                <a:solidFill>
                  <a:schemeClr val="tx1">
                    <a:lumMod val="65000"/>
                    <a:lumOff val="35000"/>
                  </a:schemeClr>
                </a:solidFill>
                <a:latin typeface="Open Sans"/>
                <a:ea typeface="Open Sans"/>
                <a:cs typeface="Open Sans"/>
                <a:sym typeface="Open Sans"/>
              </a:rPr>
              <a:t>According to the Ministry of Power’s (MoP) Ujwal DISCOM Assurance Yojana (UDAY) platform,</a:t>
            </a:r>
            <a:r>
              <a:rPr lang="en-US" sz="800" b="1" dirty="0">
                <a:solidFill>
                  <a:schemeClr val="tx1">
                    <a:lumMod val="65000"/>
                    <a:lumOff val="35000"/>
                  </a:schemeClr>
                </a:solidFill>
                <a:latin typeface="Open Sans"/>
                <a:ea typeface="Open Sans"/>
                <a:cs typeface="Open Sans"/>
                <a:sym typeface="Open Sans"/>
              </a:rPr>
              <a:t> </a:t>
            </a:r>
            <a:r>
              <a:rPr lang="en-US" sz="800" dirty="0">
                <a:solidFill>
                  <a:schemeClr val="tx1">
                    <a:lumMod val="65000"/>
                    <a:lumOff val="35000"/>
                  </a:schemeClr>
                </a:solidFill>
                <a:latin typeface="Open Sans"/>
                <a:ea typeface="Open Sans"/>
                <a:cs typeface="Open Sans"/>
                <a:sym typeface="Open Sans"/>
              </a:rPr>
              <a:t>discoms in Karnataka, Haryana, Madhya Pradesh, Uttar Pradesh and Assam topped</a:t>
            </a:r>
            <a:r>
              <a:rPr lang="en-US" sz="800" b="1" dirty="0">
                <a:solidFill>
                  <a:schemeClr val="tx1">
                    <a:lumMod val="65000"/>
                    <a:lumOff val="35000"/>
                  </a:schemeClr>
                </a:solidFill>
                <a:latin typeface="Open Sans"/>
                <a:ea typeface="Open Sans"/>
                <a:cs typeface="Open Sans"/>
                <a:sym typeface="Open Sans"/>
              </a:rPr>
              <a:t> </a:t>
            </a:r>
            <a:r>
              <a:rPr lang="en-US" sz="800" dirty="0">
                <a:solidFill>
                  <a:schemeClr val="tx1">
                    <a:lumMod val="65000"/>
                    <a:lumOff val="35000"/>
                  </a:schemeClr>
                </a:solidFill>
                <a:latin typeface="Open Sans"/>
                <a:ea typeface="Open Sans"/>
                <a:cs typeface="Open Sans"/>
                <a:sym typeface="Open Sans"/>
              </a:rPr>
              <a:t>the latest quarterly performance assessment*. </a:t>
            </a:r>
          </a:p>
          <a:p>
            <a:pPr lvl="0">
              <a:spcBef>
                <a:spcPts val="700"/>
              </a:spcBef>
              <a:buClr>
                <a:schemeClr val="dk1"/>
              </a:buClr>
              <a:buSzPts val="1100"/>
            </a:pPr>
            <a:r>
              <a:rPr lang="en-US" sz="800" b="1" dirty="0">
                <a:solidFill>
                  <a:schemeClr val="tx1">
                    <a:lumMod val="65000"/>
                    <a:lumOff val="35000"/>
                  </a:schemeClr>
                </a:solidFill>
                <a:latin typeface="Open Sans"/>
                <a:ea typeface="Open Sans"/>
                <a:cs typeface="Open Sans"/>
                <a:sym typeface="Open Sans"/>
              </a:rPr>
              <a:t>Under the </a:t>
            </a:r>
            <a:r>
              <a:rPr lang="en-US" sz="800" b="1" dirty="0">
                <a:solidFill>
                  <a:schemeClr val="tx1">
                    <a:lumMod val="65000"/>
                    <a:lumOff val="35000"/>
                  </a:schemeClr>
                </a:solidFill>
                <a:latin typeface="Open Sans"/>
                <a:ea typeface="Open Sans"/>
                <a:cs typeface="Open Sans"/>
                <a:sym typeface="Open Sans"/>
                <a:hlinkClick r:id="rId3"/>
              </a:rPr>
              <a:t>RDSS scheme</a:t>
            </a:r>
            <a:r>
              <a:rPr lang="en-US" sz="800" b="1" dirty="0">
                <a:solidFill>
                  <a:schemeClr val="tx1">
                    <a:lumMod val="65000"/>
                    <a:lumOff val="35000"/>
                  </a:schemeClr>
                </a:solidFill>
                <a:latin typeface="Open Sans"/>
                <a:ea typeface="Open Sans"/>
                <a:cs typeface="Open Sans"/>
                <a:sym typeface="Open Sans"/>
              </a:rPr>
              <a:t>, 204.6 million prepaid smart consumer meters, 5.4 million smart DT meters and 0.19 million smart feeder meters have been sanctioned across 28 states/UTs (46 </a:t>
            </a:r>
            <a:r>
              <a:rPr lang="en-US" sz="800" b="1" dirty="0" err="1">
                <a:solidFill>
                  <a:schemeClr val="tx1">
                    <a:lumMod val="65000"/>
                    <a:lumOff val="35000"/>
                  </a:schemeClr>
                </a:solidFill>
                <a:latin typeface="Open Sans"/>
                <a:ea typeface="Open Sans"/>
                <a:cs typeface="Open Sans"/>
                <a:sym typeface="Open Sans"/>
              </a:rPr>
              <a:t>discoms</a:t>
            </a:r>
            <a:r>
              <a:rPr lang="en-US" sz="800" b="1" dirty="0">
                <a:solidFill>
                  <a:schemeClr val="tx1">
                    <a:lumMod val="65000"/>
                    <a:lumOff val="35000"/>
                  </a:schemeClr>
                </a:solidFill>
                <a:latin typeface="Open Sans"/>
                <a:ea typeface="Open Sans"/>
                <a:cs typeface="Open Sans"/>
                <a:sym typeface="Open Sans"/>
              </a:rPr>
              <a:t>). </a:t>
            </a:r>
            <a:endParaRPr lang="en-US" sz="800" b="1" dirty="0">
              <a:solidFill>
                <a:schemeClr val="tx1">
                  <a:lumMod val="65000"/>
                  <a:lumOff val="35000"/>
                </a:schemeClr>
              </a:solidFill>
              <a:highlight>
                <a:srgbClr val="FFFF00"/>
              </a:highlight>
              <a:latin typeface="Open Sans"/>
              <a:ea typeface="Open Sans"/>
              <a:cs typeface="Open Sans"/>
              <a:sym typeface="Open Sans"/>
            </a:endParaRPr>
          </a:p>
          <a:p>
            <a:pPr lvl="0">
              <a:spcBef>
                <a:spcPts val="700"/>
              </a:spcBef>
              <a:buClr>
                <a:schemeClr val="dk1"/>
              </a:buClr>
              <a:buSzPts val="1100"/>
            </a:pPr>
            <a:r>
              <a:rPr lang="en-US" sz="800" dirty="0">
                <a:solidFill>
                  <a:schemeClr val="tx1">
                    <a:lumMod val="65000"/>
                    <a:lumOff val="35000"/>
                  </a:schemeClr>
                </a:solidFill>
                <a:latin typeface="Open Sans"/>
                <a:ea typeface="Open Sans"/>
                <a:cs typeface="Open Sans"/>
                <a:sym typeface="Open Sans"/>
              </a:rPr>
              <a:t>As per the performance of the power utilities report 2021-22, </a:t>
            </a:r>
            <a:r>
              <a:rPr lang="en-US" sz="800" dirty="0">
                <a:solidFill>
                  <a:schemeClr val="tx1">
                    <a:lumMod val="65000"/>
                    <a:lumOff val="35000"/>
                  </a:schemeClr>
                </a:solidFill>
                <a:latin typeface="Open Sans"/>
                <a:ea typeface="Open Sans"/>
                <a:cs typeface="Open Sans"/>
                <a:sym typeface="Open Sans"/>
                <a:hlinkClick r:id="rId4"/>
              </a:rPr>
              <a:t>pan-India</a:t>
            </a:r>
            <a:r>
              <a:rPr lang="en-US" sz="800" dirty="0">
                <a:solidFill>
                  <a:schemeClr val="tx1">
                    <a:lumMod val="65000"/>
                    <a:lumOff val="35000"/>
                  </a:schemeClr>
                </a:solidFill>
                <a:latin typeface="Open Sans"/>
                <a:ea typeface="Open Sans"/>
                <a:cs typeface="Open Sans"/>
                <a:sym typeface="Open Sans"/>
              </a:rPr>
              <a:t> AT&amp;C losses stood at 16.5% vs 21.5% in 2020-21. </a:t>
            </a:r>
            <a:endParaRPr lang="en-US" sz="800" strike="sngStrike" dirty="0">
              <a:solidFill>
                <a:schemeClr val="tx1">
                  <a:lumMod val="65000"/>
                  <a:lumOff val="35000"/>
                </a:schemeClr>
              </a:solidFill>
              <a:latin typeface="Open Sans"/>
              <a:ea typeface="Open Sans"/>
              <a:cs typeface="Open Sans"/>
              <a:sym typeface="Open Sans"/>
            </a:endParaRPr>
          </a:p>
        </p:txBody>
      </p:sp>
      <p:sp>
        <p:nvSpPr>
          <p:cNvPr id="30" name="Rectangle 29"/>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TextBox 30"/>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8</a:t>
            </a:r>
          </a:p>
        </p:txBody>
      </p:sp>
      <p:grpSp>
        <p:nvGrpSpPr>
          <p:cNvPr id="18" name="Group 17"/>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8" name="Google Shape;99;p20">
            <a:extLst>
              <a:ext uri="{FF2B5EF4-FFF2-40B4-BE49-F238E27FC236}">
                <a16:creationId xmlns:a16="http://schemas.microsoft.com/office/drawing/2014/main" id="{83CABCF1-B0A5-5845-BDB5-9622FCA49F36}"/>
              </a:ext>
            </a:extLst>
          </p:cNvPr>
          <p:cNvSpPr txBox="1">
            <a:spLocks noGrp="1"/>
          </p:cNvSpPr>
          <p:nvPr>
            <p:ph type="title"/>
          </p:nvPr>
        </p:nvSpPr>
        <p:spPr>
          <a:xfrm>
            <a:off x="457199" y="124721"/>
            <a:ext cx="8191501"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Discom payables: </a:t>
            </a:r>
            <a:r>
              <a:rPr lang="en-US" sz="1200" dirty="0">
                <a:solidFill>
                  <a:srgbClr val="009CD8"/>
                </a:solidFill>
              </a:rPr>
              <a:t>legacy dues of </a:t>
            </a:r>
            <a:r>
              <a:rPr lang="en-US" sz="1200" dirty="0" err="1">
                <a:solidFill>
                  <a:srgbClr val="009CD8"/>
                </a:solidFill>
              </a:rPr>
              <a:t>discoms</a:t>
            </a:r>
            <a:r>
              <a:rPr lang="en-US" sz="1200" dirty="0">
                <a:solidFill>
                  <a:srgbClr val="009CD8"/>
                </a:solidFill>
              </a:rPr>
              <a:t> to generating companies reduced from INR 1,38,378 crore to INR 91,061 crore </a:t>
            </a:r>
            <a:endParaRPr sz="1200" dirty="0">
              <a:solidFill>
                <a:srgbClr val="009CD8"/>
              </a:solidFill>
              <a:highlight>
                <a:srgbClr val="FFFF00"/>
              </a:highlight>
            </a:endParaRPr>
          </a:p>
        </p:txBody>
      </p:sp>
      <p:sp>
        <p:nvSpPr>
          <p:cNvPr id="36" name="Text Placeholder 3">
            <a:extLst>
              <a:ext uri="{FF2B5EF4-FFF2-40B4-BE49-F238E27FC236}">
                <a16:creationId xmlns:a16="http://schemas.microsoft.com/office/drawing/2014/main" id="{EDA2453B-336B-46E0-9A1D-9527A95C7356}"/>
              </a:ext>
            </a:extLst>
          </p:cNvPr>
          <p:cNvSpPr txBox="1">
            <a:spLocks/>
          </p:cNvSpPr>
          <p:nvPr/>
        </p:nvSpPr>
        <p:spPr>
          <a:xfrm>
            <a:off x="144016" y="4826967"/>
            <a:ext cx="8504683" cy="3139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7938" indent="0">
              <a:buNone/>
            </a:pP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As of December 2022.; </a:t>
            </a:r>
            <a:r>
              <a:rPr lang="en-US" sz="700" i="1" baseline="30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Legacy dues are already past their due date and remain partially or completely unpaid. Current dues are partially or completely unpaid but are still within their respective due dates.</a:t>
            </a:r>
          </a:p>
        </p:txBody>
      </p:sp>
      <p:sp>
        <p:nvSpPr>
          <p:cNvPr id="45" name="Text Placeholder 3">
            <a:extLst>
              <a:ext uri="{FF2B5EF4-FFF2-40B4-BE49-F238E27FC236}">
                <a16:creationId xmlns:a16="http://schemas.microsoft.com/office/drawing/2014/main" id="{4A83C970-2F8C-4F1C-B7A6-1E2D659F4523}"/>
              </a:ext>
            </a:extLst>
          </p:cNvPr>
          <p:cNvSpPr txBox="1">
            <a:spLocks/>
          </p:cNvSpPr>
          <p:nvPr/>
        </p:nvSpPr>
        <p:spPr>
          <a:xfrm>
            <a:off x="2671637" y="3617275"/>
            <a:ext cx="3686905" cy="4960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UDAY portal (based on data disclosed by </a:t>
            </a:r>
            <a:r>
              <a:rPr lang="en-US" sz="700" i="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discoms</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as of 31 December 2022). </a:t>
            </a:r>
            <a:b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*Data not available for these states; values derived from 2019–20/ 2020–21 financial reports.</a:t>
            </a:r>
          </a:p>
        </p:txBody>
      </p:sp>
      <p:sp>
        <p:nvSpPr>
          <p:cNvPr id="46" name="Text Placeholder 5">
            <a:extLst>
              <a:ext uri="{FF2B5EF4-FFF2-40B4-BE49-F238E27FC236}">
                <a16:creationId xmlns:a16="http://schemas.microsoft.com/office/drawing/2014/main" id="{2FF396A2-F796-4E0C-91FB-6189CEB026FB}"/>
              </a:ext>
            </a:extLst>
          </p:cNvPr>
          <p:cNvSpPr txBox="1">
            <a:spLocks/>
          </p:cNvSpPr>
          <p:nvPr/>
        </p:nvSpPr>
        <p:spPr>
          <a:xfrm>
            <a:off x="144017" y="4147018"/>
            <a:ext cx="6356470" cy="750051"/>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Reforms-based and results-linked, revamped distribution sector scheme</a:t>
            </a: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 (RDSS), approved in June 2021, aims to </a:t>
            </a: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reduce AT&amp;C losses at pan-India levels to 12-15% by 2024-25, reduce ACS-ARR gap to zero by 2024-25, and develop institutional capabilities for modern </a:t>
            </a:r>
            <a:r>
              <a:rPr lang="en-US" sz="1200" b="1"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discoms</a:t>
            </a: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a:t>
            </a:r>
          </a:p>
        </p:txBody>
      </p:sp>
      <p:graphicFrame>
        <p:nvGraphicFramePr>
          <p:cNvPr id="47" name="Chart 46">
            <a:extLst>
              <a:ext uri="{FF2B5EF4-FFF2-40B4-BE49-F238E27FC236}">
                <a16:creationId xmlns:a16="http://schemas.microsoft.com/office/drawing/2014/main" id="{672D1704-75AB-4DAD-AF47-CF7BD47CBAA3}"/>
              </a:ext>
            </a:extLst>
          </p:cNvPr>
          <p:cNvGraphicFramePr/>
          <p:nvPr>
            <p:extLst>
              <p:ext uri="{D42A27DB-BD31-4B8C-83A1-F6EECF244321}">
                <p14:modId xmlns:p14="http://schemas.microsoft.com/office/powerpoint/2010/main" val="2684942513"/>
              </p:ext>
            </p:extLst>
          </p:nvPr>
        </p:nvGraphicFramePr>
        <p:xfrm>
          <a:off x="299553" y="661377"/>
          <a:ext cx="3137338" cy="1228383"/>
        </p:xfrm>
        <a:graphic>
          <a:graphicData uri="http://schemas.openxmlformats.org/drawingml/2006/chart">
            <c:chart xmlns:c="http://schemas.openxmlformats.org/drawingml/2006/chart" xmlns:r="http://schemas.openxmlformats.org/officeDocument/2006/relationships" r:id="rId5"/>
          </a:graphicData>
        </a:graphic>
      </p:graphicFrame>
      <p:sp>
        <p:nvSpPr>
          <p:cNvPr id="48" name="Text Placeholder 3">
            <a:extLst>
              <a:ext uri="{FF2B5EF4-FFF2-40B4-BE49-F238E27FC236}">
                <a16:creationId xmlns:a16="http://schemas.microsoft.com/office/drawing/2014/main" id="{A1E17B15-A786-44FE-AA64-0264337E42B4}"/>
              </a:ext>
            </a:extLst>
          </p:cNvPr>
          <p:cNvSpPr txBox="1">
            <a:spLocks/>
          </p:cNvSpPr>
          <p:nvPr/>
        </p:nvSpPr>
        <p:spPr>
          <a:xfrm>
            <a:off x="148115" y="1770695"/>
            <a:ext cx="2432083" cy="3738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PRAAPTI portal (based on voluntary disclosures from power producers;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hlinkClick r:id="rId6"/>
              </a:rPr>
              <a:t>PIB Press Release</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p>
        </p:txBody>
      </p:sp>
      <p:graphicFrame>
        <p:nvGraphicFramePr>
          <p:cNvPr id="49" name="Chart 48">
            <a:extLst>
              <a:ext uri="{FF2B5EF4-FFF2-40B4-BE49-F238E27FC236}">
                <a16:creationId xmlns:a16="http://schemas.microsoft.com/office/drawing/2014/main" id="{5240569A-91CB-40FC-9DC3-B8BD18893B5D}"/>
              </a:ext>
            </a:extLst>
          </p:cNvPr>
          <p:cNvGraphicFramePr/>
          <p:nvPr>
            <p:extLst>
              <p:ext uri="{D42A27DB-BD31-4B8C-83A1-F6EECF244321}">
                <p14:modId xmlns:p14="http://schemas.microsoft.com/office/powerpoint/2010/main" val="4189117907"/>
              </p:ext>
            </p:extLst>
          </p:nvPr>
        </p:nvGraphicFramePr>
        <p:xfrm>
          <a:off x="2602577" y="661377"/>
          <a:ext cx="3686905" cy="312122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0" name="Chart 49">
            <a:extLst>
              <a:ext uri="{FF2B5EF4-FFF2-40B4-BE49-F238E27FC236}">
                <a16:creationId xmlns:a16="http://schemas.microsoft.com/office/drawing/2014/main" id="{54591CDB-4A46-44B9-AED7-D917065F2346}"/>
              </a:ext>
            </a:extLst>
          </p:cNvPr>
          <p:cNvGraphicFramePr/>
          <p:nvPr>
            <p:extLst>
              <p:ext uri="{D42A27DB-BD31-4B8C-83A1-F6EECF244321}">
                <p14:modId xmlns:p14="http://schemas.microsoft.com/office/powerpoint/2010/main" val="2940599267"/>
              </p:ext>
            </p:extLst>
          </p:nvPr>
        </p:nvGraphicFramePr>
        <p:xfrm>
          <a:off x="313952" y="2359465"/>
          <a:ext cx="2434210" cy="1453149"/>
        </p:xfrm>
        <a:graphic>
          <a:graphicData uri="http://schemas.openxmlformats.org/drawingml/2006/chart">
            <c:chart xmlns:c="http://schemas.openxmlformats.org/drawingml/2006/chart" xmlns:r="http://schemas.openxmlformats.org/officeDocument/2006/relationships" r:id="rId8"/>
          </a:graphicData>
        </a:graphic>
      </p:graphicFrame>
      <p:sp>
        <p:nvSpPr>
          <p:cNvPr id="52" name="Text Placeholder 3">
            <a:extLst>
              <a:ext uri="{FF2B5EF4-FFF2-40B4-BE49-F238E27FC236}">
                <a16:creationId xmlns:a16="http://schemas.microsoft.com/office/drawing/2014/main" id="{6A0849E3-9BAA-410E-A96D-A2C243EA1C5A}"/>
              </a:ext>
            </a:extLst>
          </p:cNvPr>
          <p:cNvSpPr txBox="1">
            <a:spLocks/>
          </p:cNvSpPr>
          <p:nvPr/>
        </p:nvSpPr>
        <p:spPr>
          <a:xfrm>
            <a:off x="148115" y="3685787"/>
            <a:ext cx="2432083" cy="3738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Integrated rating and ranking of power distribution utilities.</a:t>
            </a:r>
          </a:p>
        </p:txBody>
      </p:sp>
    </p:spTree>
    <p:extLst>
      <p:ext uri="{BB962C8B-B14F-4D97-AF65-F5344CB8AC3E}">
        <p14:creationId xmlns:p14="http://schemas.microsoft.com/office/powerpoint/2010/main" val="3726979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8" name="Rounded Rectangle 27">
            <a:extLst>
              <a:ext uri="{FF2B5EF4-FFF2-40B4-BE49-F238E27FC236}">
                <a16:creationId xmlns:a16="http://schemas.microsoft.com/office/drawing/2014/main" id="{7151C03A-763C-6C4C-BC92-9B778800CE48}"/>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Google Shape;100;p20"/>
          <p:cNvSpPr txBox="1"/>
          <p:nvPr/>
        </p:nvSpPr>
        <p:spPr>
          <a:xfrm>
            <a:off x="6554363" y="520770"/>
            <a:ext cx="2333107" cy="4128194"/>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600"/>
              </a:spcBef>
              <a:buClr>
                <a:schemeClr val="dk1"/>
              </a:buClr>
              <a:buSzPts val="1100"/>
            </a:pPr>
            <a:r>
              <a:rPr lang="en-US" sz="800" dirty="0">
                <a:solidFill>
                  <a:schemeClr val="tx1">
                    <a:lumMod val="65000"/>
                    <a:lumOff val="35000"/>
                  </a:schemeClr>
                </a:solidFill>
                <a:latin typeface="Open Sans"/>
                <a:ea typeface="Open Sans"/>
                <a:cs typeface="Open Sans"/>
              </a:rPr>
              <a:t>Peak power demand continued to rise in FY23. It reached a </a:t>
            </a:r>
            <a:r>
              <a:rPr lang="en-US" sz="800" b="1" dirty="0">
                <a:solidFill>
                  <a:schemeClr val="tx1">
                    <a:lumMod val="65000"/>
                    <a:lumOff val="35000"/>
                  </a:schemeClr>
                </a:solidFill>
                <a:latin typeface="Open Sans"/>
                <a:ea typeface="Open Sans"/>
                <a:cs typeface="Open Sans"/>
              </a:rPr>
              <a:t>new high of 211.9 GW in Q1 FY23 </a:t>
            </a:r>
            <a:r>
              <a:rPr lang="en-US" sz="800" dirty="0">
                <a:solidFill>
                  <a:schemeClr val="tx1">
                    <a:lumMod val="65000"/>
                    <a:lumOff val="35000"/>
                  </a:schemeClr>
                </a:solidFill>
                <a:latin typeface="Open Sans"/>
                <a:ea typeface="Open Sans"/>
                <a:cs typeface="Open Sans"/>
              </a:rPr>
              <a:t>and again crossed the </a:t>
            </a:r>
            <a:r>
              <a:rPr lang="en-US" sz="800" b="1" dirty="0">
                <a:solidFill>
                  <a:schemeClr val="tx1">
                    <a:lumMod val="65000"/>
                    <a:lumOff val="35000"/>
                  </a:schemeClr>
                </a:solidFill>
                <a:latin typeface="Open Sans"/>
                <a:ea typeface="Open Sans"/>
                <a:cs typeface="Open Sans"/>
              </a:rPr>
              <a:t>200 GW mark in Q4 FY23</a:t>
            </a:r>
            <a:r>
              <a:rPr lang="en-US" sz="800" dirty="0">
                <a:solidFill>
                  <a:schemeClr val="tx1">
                    <a:lumMod val="65000"/>
                    <a:lumOff val="35000"/>
                  </a:schemeClr>
                </a:solidFill>
                <a:latin typeface="Open Sans"/>
                <a:ea typeface="Open Sans"/>
                <a:cs typeface="Open Sans"/>
              </a:rPr>
              <a:t>. </a:t>
            </a:r>
            <a:r>
              <a:rPr lang="en-US" sz="800" dirty="0">
                <a:solidFill>
                  <a:srgbClr val="000000">
                    <a:lumMod val="65000"/>
                    <a:lumOff val="35000"/>
                  </a:srgbClr>
                </a:solidFill>
                <a:latin typeface="Open Sans"/>
                <a:ea typeface="Open Sans"/>
                <a:cs typeface="Open Sans"/>
              </a:rPr>
              <a:t>In energy terms, the average monthly electricity demand (met) saw an uptick of 9.6% in FY23 (versus FY22).</a:t>
            </a:r>
          </a:p>
          <a:p>
            <a:pPr>
              <a:spcBef>
                <a:spcPts val="600"/>
              </a:spcBef>
              <a:buClr>
                <a:schemeClr val="dk1"/>
              </a:buClr>
              <a:buSzPts val="1100"/>
            </a:pPr>
            <a:r>
              <a:rPr lang="en-US" sz="800" b="1" dirty="0">
                <a:solidFill>
                  <a:srgbClr val="575756"/>
                </a:solidFill>
                <a:latin typeface="Open Sans"/>
                <a:ea typeface="Open Sans"/>
                <a:cs typeface="Open Sans"/>
                <a:sym typeface="Open Sans"/>
              </a:rPr>
              <a:t>In Q4 FY23, </a:t>
            </a:r>
            <a:r>
              <a:rPr lang="en-US" sz="800" b="1" dirty="0">
                <a:solidFill>
                  <a:srgbClr val="575756"/>
                </a:solidFill>
                <a:latin typeface="Open Sans"/>
                <a:ea typeface="Open Sans"/>
                <a:cs typeface="Open Sans"/>
                <a:sym typeface="Open Sans"/>
                <a:hlinkClick r:id="rId3"/>
              </a:rPr>
              <a:t>CERC</a:t>
            </a:r>
            <a:r>
              <a:rPr lang="en-US" sz="800" b="1" dirty="0">
                <a:solidFill>
                  <a:srgbClr val="575756"/>
                </a:solidFill>
                <a:latin typeface="Open Sans"/>
                <a:ea typeface="Open Sans"/>
                <a:cs typeface="Open Sans"/>
                <a:sym typeface="Open Sans"/>
              </a:rPr>
              <a:t> approved the launch of high-price day-ahead market (HP-DAM) under the integrated day-ahead market segment of IEX. This will enable high variable cost generators to trade on the energy exchange. </a:t>
            </a:r>
            <a:r>
              <a:rPr lang="en-US" sz="800" dirty="0">
                <a:solidFill>
                  <a:srgbClr val="575756"/>
                </a:solidFill>
                <a:latin typeface="Open Sans"/>
                <a:ea typeface="Open Sans"/>
                <a:cs typeface="Open Sans"/>
                <a:sym typeface="Open Sans"/>
              </a:rPr>
              <a:t>In addition, </a:t>
            </a:r>
            <a:r>
              <a:rPr lang="en-US" sz="800" dirty="0">
                <a:solidFill>
                  <a:srgbClr val="575756"/>
                </a:solidFill>
                <a:latin typeface="Open Sans"/>
                <a:ea typeface="Open Sans"/>
                <a:cs typeface="Open Sans"/>
                <a:sym typeface="Open Sans"/>
                <a:hlinkClick r:id="rId4"/>
              </a:rPr>
              <a:t>CERC</a:t>
            </a:r>
            <a:r>
              <a:rPr lang="en-US" sz="800" dirty="0">
                <a:solidFill>
                  <a:srgbClr val="575756"/>
                </a:solidFill>
                <a:latin typeface="Open Sans"/>
                <a:ea typeface="Open Sans"/>
                <a:cs typeface="Open Sans"/>
                <a:sym typeface="Open Sans"/>
              </a:rPr>
              <a:t> also extended the duration to cap the price range of MCP at INR 12/kWh until further notice. </a:t>
            </a:r>
          </a:p>
          <a:p>
            <a:pPr>
              <a:spcBef>
                <a:spcPts val="600"/>
              </a:spcBef>
              <a:buClr>
                <a:schemeClr val="dk1"/>
              </a:buClr>
              <a:buSzPts val="1100"/>
            </a:pPr>
            <a:r>
              <a:rPr lang="en-US" sz="800" dirty="0">
                <a:solidFill>
                  <a:srgbClr val="000000">
                    <a:lumMod val="65000"/>
                    <a:lumOff val="35000"/>
                  </a:srgbClr>
                </a:solidFill>
                <a:latin typeface="Open Sans"/>
                <a:ea typeface="Open Sans"/>
                <a:cs typeface="Open Sans"/>
                <a:sym typeface="Open Sans"/>
              </a:rPr>
              <a:t>In FY23, 5.97 million RECs were traded at a price of INR 1.0/kWh on IEX. Trading of energy saving certificates (</a:t>
            </a:r>
            <a:r>
              <a:rPr lang="en-US" sz="800" dirty="0" err="1">
                <a:solidFill>
                  <a:srgbClr val="000000">
                    <a:lumMod val="65000"/>
                    <a:lumOff val="35000"/>
                  </a:srgbClr>
                </a:solidFill>
                <a:latin typeface="Open Sans"/>
                <a:ea typeface="Open Sans"/>
                <a:cs typeface="Open Sans"/>
                <a:sym typeface="Open Sans"/>
              </a:rPr>
              <a:t>ESCerts</a:t>
            </a:r>
            <a:r>
              <a:rPr lang="en-US" sz="800" dirty="0">
                <a:solidFill>
                  <a:srgbClr val="000000">
                    <a:lumMod val="65000"/>
                    <a:lumOff val="35000"/>
                  </a:srgbClr>
                </a:solidFill>
                <a:latin typeface="Open Sans"/>
                <a:ea typeface="Open Sans"/>
                <a:cs typeface="Open Sans"/>
                <a:sym typeface="Open Sans"/>
              </a:rPr>
              <a:t>) under PAT cycle II resumed on the IEX platform on 14 February 2023. In February and March 2023, 0.18 million </a:t>
            </a:r>
            <a:r>
              <a:rPr lang="en-US" sz="800" dirty="0" err="1">
                <a:solidFill>
                  <a:srgbClr val="000000">
                    <a:lumMod val="65000"/>
                    <a:lumOff val="35000"/>
                  </a:srgbClr>
                </a:solidFill>
                <a:latin typeface="Open Sans"/>
                <a:ea typeface="Open Sans"/>
                <a:cs typeface="Open Sans"/>
                <a:sym typeface="Open Sans"/>
              </a:rPr>
              <a:t>ESCerts</a:t>
            </a:r>
            <a:r>
              <a:rPr lang="en-US" sz="800" dirty="0">
                <a:solidFill>
                  <a:srgbClr val="000000">
                    <a:lumMod val="65000"/>
                    <a:lumOff val="35000"/>
                  </a:srgbClr>
                </a:solidFill>
                <a:latin typeface="Open Sans"/>
                <a:ea typeface="Open Sans"/>
                <a:cs typeface="Open Sans"/>
                <a:sym typeface="Open Sans"/>
              </a:rPr>
              <a:t> were traded.</a:t>
            </a:r>
          </a:p>
        </p:txBody>
      </p:sp>
      <p:sp>
        <p:nvSpPr>
          <p:cNvPr id="53"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66759" y="4335022"/>
            <a:ext cx="1182845"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IEX.</a:t>
            </a:r>
          </a:p>
        </p:txBody>
      </p:sp>
      <p:sp>
        <p:nvSpPr>
          <p:cNvPr id="66" name="Rectangle 6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7" name="TextBox 66"/>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9</a:t>
            </a:r>
          </a:p>
        </p:txBody>
      </p:sp>
      <p:grpSp>
        <p:nvGrpSpPr>
          <p:cNvPr id="45" name="Group 44"/>
          <p:cNvGrpSpPr/>
          <p:nvPr/>
        </p:nvGrpSpPr>
        <p:grpSpPr>
          <a:xfrm>
            <a:off x="8284057" y="4779402"/>
            <a:ext cx="715926" cy="418214"/>
            <a:chOff x="8284057" y="4779402"/>
            <a:chExt cx="715926" cy="418214"/>
          </a:xfrm>
        </p:grpSpPr>
        <p:sp>
          <p:nvSpPr>
            <p:cNvPr id="46" name="Rounded Rectangle 45"/>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47" name="Group 46"/>
            <p:cNvGrpSpPr/>
            <p:nvPr/>
          </p:nvGrpSpPr>
          <p:grpSpPr>
            <a:xfrm>
              <a:off x="8284057" y="4879531"/>
              <a:ext cx="715926" cy="263969"/>
              <a:chOff x="1376812" y="1471708"/>
              <a:chExt cx="715926" cy="263969"/>
            </a:xfrm>
          </p:grpSpPr>
          <p:sp>
            <p:nvSpPr>
              <p:cNvPr id="48" name="TextBox 4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49" name="Group 48"/>
              <p:cNvGrpSpPr/>
              <p:nvPr/>
            </p:nvGrpSpPr>
            <p:grpSpPr>
              <a:xfrm>
                <a:off x="1504037" y="1471708"/>
                <a:ext cx="436340" cy="63914"/>
                <a:chOff x="973747" y="978085"/>
                <a:chExt cx="436340" cy="63914"/>
              </a:xfrm>
            </p:grpSpPr>
            <p:sp>
              <p:nvSpPr>
                <p:cNvPr id="50" name="Oval 49"/>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1" name="Oval 50"/>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2" name="Oval 51"/>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33" name="Google Shape;99;p20">
            <a:extLst>
              <a:ext uri="{FF2B5EF4-FFF2-40B4-BE49-F238E27FC236}">
                <a16:creationId xmlns:a16="http://schemas.microsoft.com/office/drawing/2014/main" id="{F043AC4B-7DF4-4E4F-B890-A812CCFFA2AE}"/>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Power markets: </a:t>
            </a:r>
            <a:r>
              <a:rPr lang="en-US" sz="1200" dirty="0">
                <a:solidFill>
                  <a:srgbClr val="009CD8"/>
                </a:solidFill>
              </a:rPr>
              <a:t>trading of </a:t>
            </a:r>
            <a:r>
              <a:rPr lang="en-US" sz="1200" dirty="0" err="1">
                <a:solidFill>
                  <a:srgbClr val="009CD8"/>
                </a:solidFill>
              </a:rPr>
              <a:t>ESCerts</a:t>
            </a:r>
            <a:r>
              <a:rPr lang="en-US" sz="1200" dirty="0">
                <a:solidFill>
                  <a:srgbClr val="009CD8"/>
                </a:solidFill>
              </a:rPr>
              <a:t> under PAT cycle II resumed on IEX; traded volumes across all segments were down except for real-time and GDAM market</a:t>
            </a:r>
            <a:endParaRPr sz="1200" dirty="0">
              <a:solidFill>
                <a:srgbClr val="009CD8"/>
              </a:solidFill>
            </a:endParaRPr>
          </a:p>
        </p:txBody>
      </p:sp>
      <p:graphicFrame>
        <p:nvGraphicFramePr>
          <p:cNvPr id="29" name="Chart 28">
            <a:extLst>
              <a:ext uri="{FF2B5EF4-FFF2-40B4-BE49-F238E27FC236}">
                <a16:creationId xmlns:a16="http://schemas.microsoft.com/office/drawing/2014/main" id="{3F1AB3CE-D1AC-F94A-95E5-8DBAFE98EA28}"/>
              </a:ext>
            </a:extLst>
          </p:cNvPr>
          <p:cNvGraphicFramePr/>
          <p:nvPr>
            <p:extLst>
              <p:ext uri="{D42A27DB-BD31-4B8C-83A1-F6EECF244321}">
                <p14:modId xmlns:p14="http://schemas.microsoft.com/office/powerpoint/2010/main" val="4182750237"/>
              </p:ext>
            </p:extLst>
          </p:nvPr>
        </p:nvGraphicFramePr>
        <p:xfrm>
          <a:off x="3437404" y="649878"/>
          <a:ext cx="2990893" cy="16165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Chart 33">
            <a:extLst>
              <a:ext uri="{FF2B5EF4-FFF2-40B4-BE49-F238E27FC236}">
                <a16:creationId xmlns:a16="http://schemas.microsoft.com/office/drawing/2014/main" id="{ECA1A9AF-C347-4615-A007-BAD84CDF53EC}"/>
              </a:ext>
            </a:extLst>
          </p:cNvPr>
          <p:cNvGraphicFramePr/>
          <p:nvPr>
            <p:extLst>
              <p:ext uri="{D42A27DB-BD31-4B8C-83A1-F6EECF244321}">
                <p14:modId xmlns:p14="http://schemas.microsoft.com/office/powerpoint/2010/main" val="3822430042"/>
              </p:ext>
            </p:extLst>
          </p:nvPr>
        </p:nvGraphicFramePr>
        <p:xfrm>
          <a:off x="163978" y="2818822"/>
          <a:ext cx="3336271" cy="1674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5" name="Chart 34">
            <a:extLst>
              <a:ext uri="{FF2B5EF4-FFF2-40B4-BE49-F238E27FC236}">
                <a16:creationId xmlns:a16="http://schemas.microsoft.com/office/drawing/2014/main" id="{5A369250-8E82-4C4B-871E-E679B6709524}"/>
              </a:ext>
            </a:extLst>
          </p:cNvPr>
          <p:cNvGraphicFramePr/>
          <p:nvPr>
            <p:extLst>
              <p:ext uri="{D42A27DB-BD31-4B8C-83A1-F6EECF244321}">
                <p14:modId xmlns:p14="http://schemas.microsoft.com/office/powerpoint/2010/main" val="207937559"/>
              </p:ext>
            </p:extLst>
          </p:nvPr>
        </p:nvGraphicFramePr>
        <p:xfrm>
          <a:off x="159577" y="646378"/>
          <a:ext cx="3450500" cy="1594916"/>
        </p:xfrm>
        <a:graphic>
          <a:graphicData uri="http://schemas.openxmlformats.org/drawingml/2006/chart">
            <c:chart xmlns:c="http://schemas.openxmlformats.org/drawingml/2006/chart" xmlns:r="http://schemas.openxmlformats.org/officeDocument/2006/relationships" r:id="rId7"/>
          </a:graphicData>
        </a:graphic>
      </p:graphicFrame>
      <p:sp>
        <p:nvSpPr>
          <p:cNvPr id="39" name="Rectangle 38">
            <a:extLst>
              <a:ext uri="{FF2B5EF4-FFF2-40B4-BE49-F238E27FC236}">
                <a16:creationId xmlns:a16="http://schemas.microsoft.com/office/drawing/2014/main" id="{577A440D-86D0-422E-839D-F40C37AD138D}"/>
              </a:ext>
            </a:extLst>
          </p:cNvPr>
          <p:cNvSpPr/>
          <p:nvPr/>
        </p:nvSpPr>
        <p:spPr>
          <a:xfrm>
            <a:off x="595970" y="1710562"/>
            <a:ext cx="359461" cy="17150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ts val="840"/>
              </a:lnSpc>
            </a:pPr>
            <a:r>
              <a:rPr lang="en-US" sz="600" b="1" dirty="0">
                <a:latin typeface="Open Sans" panose="020B0606030504020204" pitchFamily="34" charset="0"/>
                <a:ea typeface="Open Sans" panose="020B0606030504020204" pitchFamily="34" charset="0"/>
                <a:cs typeface="Open Sans" panose="020B0606030504020204" pitchFamily="34" charset="0"/>
              </a:rPr>
              <a:t>FY23</a:t>
            </a:r>
          </a:p>
        </p:txBody>
      </p:sp>
      <p:sp>
        <p:nvSpPr>
          <p:cNvPr id="40" name="Rectangle 39">
            <a:extLst>
              <a:ext uri="{FF2B5EF4-FFF2-40B4-BE49-F238E27FC236}">
                <a16:creationId xmlns:a16="http://schemas.microsoft.com/office/drawing/2014/main" id="{E643A96E-F60F-4EF0-B2D4-6809DE133177}"/>
              </a:ext>
            </a:extLst>
          </p:cNvPr>
          <p:cNvSpPr/>
          <p:nvPr/>
        </p:nvSpPr>
        <p:spPr>
          <a:xfrm>
            <a:off x="194134" y="1711566"/>
            <a:ext cx="359461" cy="17150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ts val="840"/>
              </a:lnSpc>
            </a:pPr>
            <a:r>
              <a:rPr lang="en-US" sz="600" b="1" dirty="0">
                <a:latin typeface="Open Sans" panose="020B0606030504020204" pitchFamily="34" charset="0"/>
                <a:ea typeface="Open Sans" panose="020B0606030504020204" pitchFamily="34" charset="0"/>
                <a:cs typeface="Open Sans" panose="020B0606030504020204" pitchFamily="34" charset="0"/>
              </a:rPr>
              <a:t>FY22</a:t>
            </a:r>
            <a:endParaRPr lang="en-US"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Text Placeholder 3">
            <a:extLst>
              <a:ext uri="{FF2B5EF4-FFF2-40B4-BE49-F238E27FC236}">
                <a16:creationId xmlns:a16="http://schemas.microsoft.com/office/drawing/2014/main" id="{11E96920-32E4-452B-98AC-59687CCAFFC7}"/>
              </a:ext>
            </a:extLst>
          </p:cNvPr>
          <p:cNvSpPr txBox="1">
            <a:spLocks/>
          </p:cNvSpPr>
          <p:nvPr/>
        </p:nvSpPr>
        <p:spPr>
          <a:xfrm>
            <a:off x="166759" y="2086787"/>
            <a:ext cx="1182845" cy="3139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CEA.</a:t>
            </a:r>
          </a:p>
        </p:txBody>
      </p:sp>
      <p:sp>
        <p:nvSpPr>
          <p:cNvPr id="43" name="Text Placeholder 5">
            <a:extLst>
              <a:ext uri="{FF2B5EF4-FFF2-40B4-BE49-F238E27FC236}">
                <a16:creationId xmlns:a16="http://schemas.microsoft.com/office/drawing/2014/main" id="{755C0AF1-04C5-4A61-AD90-3B1A677A7D23}"/>
              </a:ext>
            </a:extLst>
          </p:cNvPr>
          <p:cNvSpPr txBox="1">
            <a:spLocks/>
          </p:cNvSpPr>
          <p:nvPr/>
        </p:nvSpPr>
        <p:spPr>
          <a:xfrm>
            <a:off x="114862" y="2338081"/>
            <a:ext cx="3322540" cy="480741"/>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Quarterly peak power demand in FY23 </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consistently surpassed FY22 and FY21 levels; it was above the 200 GW mark in Q1 and Q4 due to a higher number of heatwaves days and colder-than-usual days. In terms of average electricity demand met in FY23, there was an uptick of 9.6% vs that of FY22. </a:t>
            </a:r>
            <a:endPar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 Placeholder 5">
            <a:extLst>
              <a:ext uri="{FF2B5EF4-FFF2-40B4-BE49-F238E27FC236}">
                <a16:creationId xmlns:a16="http://schemas.microsoft.com/office/drawing/2014/main" id="{2218C34E-E630-4020-9087-F0831F5106A2}"/>
              </a:ext>
            </a:extLst>
          </p:cNvPr>
          <p:cNvSpPr txBox="1">
            <a:spLocks/>
          </p:cNvSpPr>
          <p:nvPr/>
        </p:nvSpPr>
        <p:spPr>
          <a:xfrm>
            <a:off x="169777" y="4577798"/>
            <a:ext cx="3178262" cy="492434"/>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0"/>
              </a:spcBef>
              <a:spcAft>
                <a:spcPts val="1000"/>
              </a:spcAft>
            </a:pPr>
            <a:r>
              <a:rPr lang="en-US"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Day-ahead market (DAM) </a:t>
            </a:r>
            <a:r>
              <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achieved 51,151 million kWh volume in FY23, registering a fall of 21% (vs FY22) due to </a:t>
            </a:r>
            <a:r>
              <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higher prices</a:t>
            </a:r>
            <a:r>
              <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The average market clearing price (MCP) stood at INR 5.90/ kWh in FY23, 35% higher than in FY22 due to a demand-supply mismatch.</a:t>
            </a:r>
          </a:p>
        </p:txBody>
      </p:sp>
      <p:sp>
        <p:nvSpPr>
          <p:cNvPr id="59" name="Text Placeholder 3">
            <a:extLst>
              <a:ext uri="{FF2B5EF4-FFF2-40B4-BE49-F238E27FC236}">
                <a16:creationId xmlns:a16="http://schemas.microsoft.com/office/drawing/2014/main" id="{D23CE4F6-3DFE-413E-BB57-1EEA62D0886A}"/>
              </a:ext>
            </a:extLst>
          </p:cNvPr>
          <p:cNvSpPr txBox="1">
            <a:spLocks/>
          </p:cNvSpPr>
          <p:nvPr/>
        </p:nvSpPr>
        <p:spPr>
          <a:xfrm>
            <a:off x="3478400" y="2086043"/>
            <a:ext cx="2841835" cy="3280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Indian Energy Exchange (IEX). </a:t>
            </a:r>
          </a:p>
        </p:txBody>
      </p:sp>
      <p:sp>
        <p:nvSpPr>
          <p:cNvPr id="60" name="Text Placeholder 5">
            <a:extLst>
              <a:ext uri="{FF2B5EF4-FFF2-40B4-BE49-F238E27FC236}">
                <a16:creationId xmlns:a16="http://schemas.microsoft.com/office/drawing/2014/main" id="{4A24541D-607B-41C1-8E53-C354AF337231}"/>
              </a:ext>
            </a:extLst>
          </p:cNvPr>
          <p:cNvSpPr txBox="1">
            <a:spLocks/>
          </p:cNvSpPr>
          <p:nvPr/>
        </p:nvSpPr>
        <p:spPr>
          <a:xfrm>
            <a:off x="3348038" y="2342088"/>
            <a:ext cx="3132105" cy="487559"/>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Green day-ahead market (GTAM)</a:t>
            </a:r>
            <a:r>
              <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achieved 3,814 million kWh traded volume in FY23 vs 921 million kWh in FY22.  It continued to grow since its inception in October 2021. </a:t>
            </a:r>
            <a:endParaRPr lang="en-US"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Text Placeholder 3">
            <a:extLst>
              <a:ext uri="{FF2B5EF4-FFF2-40B4-BE49-F238E27FC236}">
                <a16:creationId xmlns:a16="http://schemas.microsoft.com/office/drawing/2014/main" id="{EFCC57C9-656B-4C36-B575-5806844FAEA2}"/>
              </a:ext>
            </a:extLst>
          </p:cNvPr>
          <p:cNvSpPr txBox="1">
            <a:spLocks/>
          </p:cNvSpPr>
          <p:nvPr/>
        </p:nvSpPr>
        <p:spPr>
          <a:xfrm>
            <a:off x="3478400" y="4329370"/>
            <a:ext cx="1182845" cy="3139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IEX.</a:t>
            </a:r>
          </a:p>
        </p:txBody>
      </p:sp>
      <p:graphicFrame>
        <p:nvGraphicFramePr>
          <p:cNvPr id="64" name="Chart 63">
            <a:extLst>
              <a:ext uri="{FF2B5EF4-FFF2-40B4-BE49-F238E27FC236}">
                <a16:creationId xmlns:a16="http://schemas.microsoft.com/office/drawing/2014/main" id="{76B21B92-B384-4EE8-895A-40D4D220F591}"/>
              </a:ext>
            </a:extLst>
          </p:cNvPr>
          <p:cNvGraphicFramePr/>
          <p:nvPr>
            <p:extLst>
              <p:ext uri="{D42A27DB-BD31-4B8C-83A1-F6EECF244321}">
                <p14:modId xmlns:p14="http://schemas.microsoft.com/office/powerpoint/2010/main" val="2464130702"/>
              </p:ext>
            </p:extLst>
          </p:nvPr>
        </p:nvGraphicFramePr>
        <p:xfrm>
          <a:off x="3437403" y="2823021"/>
          <a:ext cx="2990893" cy="1648690"/>
        </p:xfrm>
        <a:graphic>
          <a:graphicData uri="http://schemas.openxmlformats.org/drawingml/2006/chart">
            <c:chart xmlns:c="http://schemas.openxmlformats.org/drawingml/2006/chart" xmlns:r="http://schemas.openxmlformats.org/officeDocument/2006/relationships" r:id="rId9"/>
          </a:graphicData>
        </a:graphic>
      </p:graphicFrame>
      <p:sp>
        <p:nvSpPr>
          <p:cNvPr id="65" name="Text Placeholder 5">
            <a:extLst>
              <a:ext uri="{FF2B5EF4-FFF2-40B4-BE49-F238E27FC236}">
                <a16:creationId xmlns:a16="http://schemas.microsoft.com/office/drawing/2014/main" id="{BC7A049D-C0CC-46EC-8464-BE4774B435D6}"/>
              </a:ext>
            </a:extLst>
          </p:cNvPr>
          <p:cNvSpPr txBox="1">
            <a:spLocks/>
          </p:cNvSpPr>
          <p:nvPr/>
        </p:nvSpPr>
        <p:spPr>
          <a:xfrm>
            <a:off x="3353198" y="4583128"/>
            <a:ext cx="3170205" cy="604642"/>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0"/>
              </a:spcBef>
              <a:spcAft>
                <a:spcPts val="1000"/>
              </a:spcAft>
            </a:pPr>
            <a:r>
              <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 FY23, the </a:t>
            </a:r>
            <a:r>
              <a:rPr lang="en-US"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real-time market (RTM) </a:t>
            </a:r>
            <a:r>
              <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traded 24,174 million kWh, registering a 21% growth in FY23 (vs FY22). Since its inception, </a:t>
            </a:r>
            <a:r>
              <a:rPr lang="en-US" sz="7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discoms</a:t>
            </a:r>
            <a:r>
              <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have been tapping into the RTM to efficiently balance the power demand and supply in real time.</a:t>
            </a:r>
          </a:p>
        </p:txBody>
      </p:sp>
    </p:spTree>
    <p:extLst>
      <p:ext uri="{BB962C8B-B14F-4D97-AF65-F5344CB8AC3E}">
        <p14:creationId xmlns:p14="http://schemas.microsoft.com/office/powerpoint/2010/main" val="34933442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heme/theme1.xml><?xml version="1.0" encoding="utf-8"?>
<a:theme xmlns:a="http://schemas.openxmlformats.org/drawingml/2006/main" name="Mercutio template">
  <a:themeElements>
    <a:clrScheme name="Custom 9">
      <a:dk1>
        <a:srgbClr val="000000"/>
      </a:dk1>
      <a:lt1>
        <a:srgbClr val="FFFFFF"/>
      </a:lt1>
      <a:dk2>
        <a:srgbClr val="666666"/>
      </a:dk2>
      <a:lt2>
        <a:srgbClr val="EFEFEF"/>
      </a:lt2>
      <a:accent1>
        <a:srgbClr val="45AFDC"/>
      </a:accent1>
      <a:accent2>
        <a:srgbClr val="1D98C7"/>
      </a:accent2>
      <a:accent3>
        <a:srgbClr val="ED9E46"/>
      </a:accent3>
      <a:accent4>
        <a:srgbClr val="FFC800"/>
      </a:accent4>
      <a:accent5>
        <a:srgbClr val="CCCCCC"/>
      </a:accent5>
      <a:accent6>
        <a:srgbClr val="EFEFEF"/>
      </a:accent6>
      <a:hlink>
        <a:srgbClr val="666666"/>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76061</TotalTime>
  <Words>6647</Words>
  <Application>Microsoft Office PowerPoint</Application>
  <PresentationFormat>On-screen Show (16:9)</PresentationFormat>
  <Paragraphs>927</Paragraphs>
  <Slides>22</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Montserrat</vt:lpstr>
      <vt:lpstr>Montserrat Alternates Black</vt:lpstr>
      <vt:lpstr>Arial</vt:lpstr>
      <vt:lpstr>Calibri</vt:lpstr>
      <vt:lpstr>Open Sans</vt:lpstr>
      <vt:lpstr>Times New Roman</vt:lpstr>
      <vt:lpstr>Mercutio template</vt:lpstr>
      <vt:lpstr>CEEW-CEF Market Handbook 2022-23 (Annual issue)</vt:lpstr>
      <vt:lpstr>CEEW-CEF Market Handbook</vt:lpstr>
      <vt:lpstr>Contents</vt:lpstr>
      <vt:lpstr>Generation capacity: share of RE + hydro in total installed capacity crossed 40% in FY23; wind capacity addition doubled in FY23 vs FY22 </vt:lpstr>
      <vt:lpstr>Energy mix: share of RE in the generation mix stood at 11.8% in FY23; share of RE + hydro and coal/lignite were up in FY23 compared to FY22</vt:lpstr>
      <vt:lpstr>Coal phase-out: net coal capacity addition declined by 60.2% in FY23 compared to FY22; share of conventional generation in PFC/REC’s loan book declined to 45%</vt:lpstr>
      <vt:lpstr>RE auctions: multiple standalone energy storage auctions concluded in FY23; 9.91 GW RE capacity auctioned in FY23; another 40.89 GW RE capacity is under tendering process</vt:lpstr>
      <vt:lpstr>Discom payables: legacy dues of discoms to generating companies reduced from INR 1,38,378 crore to INR 91,061 crore </vt:lpstr>
      <vt:lpstr>Power markets: trading of ESCerts under PAT cycle II resumed on IEX; traded volumes across all segments were down except for real-time and GDAM market</vt:lpstr>
      <vt:lpstr>Policy and regulatory developments: CERC approved launch of HP-DAM on IEX; bidding trajectory for RE projects released; allotment under PLI for solar modules (tranche-II) concluded</vt:lpstr>
      <vt:lpstr>Renewable energy finance: overall market concentration in RE auctions declined slightly in FY23 compared to FY22; SJVN received INR 915 crore debt investment</vt:lpstr>
      <vt:lpstr>Renewable energy finance: RE stocks trended downwards throughout FY23 except for a few peaks in Q2 and Q3</vt:lpstr>
      <vt:lpstr>Renewable energy finance: first-ever sovereign green bonds auctioned in FY23; repo rate was hiked six times in FY23</vt:lpstr>
      <vt:lpstr>PowerPoint Presentation</vt:lpstr>
      <vt:lpstr>PowerPoint Presentation</vt:lpstr>
      <vt:lpstr>Thank you</vt:lpstr>
      <vt:lpstr>Annexure I: Green bond issuances</vt:lpstr>
      <vt:lpstr>PowerPoint Presentation</vt:lpstr>
      <vt:lpstr>PowerPoint Presentation</vt:lpstr>
      <vt:lpstr>About us: CEEW is among Asia’s leading policy research institutions</vt:lpstr>
      <vt:lpstr>CEEW Centre for Energy Finance</vt:lpstr>
      <vt:lpstr>Our recent publications, dashboards and tools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CEF Market Handbook Q1 2020-21</dc:title>
  <dc:creator>user</dc:creator>
  <cp:lastModifiedBy>Ruchita Shah</cp:lastModifiedBy>
  <cp:revision>2883</cp:revision>
  <dcterms:modified xsi:type="dcterms:W3CDTF">2023-05-09T07:08:53Z</dcterms:modified>
</cp:coreProperties>
</file>