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25"/>
  </p:notesMasterIdLst>
  <p:sldIdLst>
    <p:sldId id="256" r:id="rId2"/>
    <p:sldId id="295" r:id="rId3"/>
    <p:sldId id="307" r:id="rId4"/>
    <p:sldId id="294" r:id="rId5"/>
    <p:sldId id="290" r:id="rId6"/>
    <p:sldId id="291" r:id="rId7"/>
    <p:sldId id="292" r:id="rId8"/>
    <p:sldId id="293" r:id="rId9"/>
    <p:sldId id="296" r:id="rId10"/>
    <p:sldId id="297" r:id="rId11"/>
    <p:sldId id="298" r:id="rId12"/>
    <p:sldId id="288" r:id="rId13"/>
    <p:sldId id="299" r:id="rId14"/>
    <p:sldId id="313" r:id="rId15"/>
    <p:sldId id="289" r:id="rId16"/>
    <p:sldId id="300" r:id="rId17"/>
    <p:sldId id="287" r:id="rId18"/>
    <p:sldId id="301" r:id="rId19"/>
    <p:sldId id="309" r:id="rId20"/>
    <p:sldId id="310" r:id="rId21"/>
    <p:sldId id="306" r:id="rId22"/>
    <p:sldId id="273" r:id="rId23"/>
    <p:sldId id="311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Montserrat Alternates Black" panose="020B0604020202020204" charset="0"/>
      <p:bold r:id="rId34"/>
      <p:italic r:id="rId35"/>
      <p:boldItalic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8" userDrawn="1">
          <p15:clr>
            <a:srgbClr val="A4A3A4"/>
          </p15:clr>
        </p15:guide>
        <p15:guide id="2" pos="521" userDrawn="1">
          <p15:clr>
            <a:srgbClr val="A4A3A4"/>
          </p15:clr>
        </p15:guide>
        <p15:guide id="3" pos="1973" userDrawn="1">
          <p15:clr>
            <a:srgbClr val="A4A3A4"/>
          </p15:clr>
        </p15:guide>
        <p15:guide id="4" orient="horz" pos="577" userDrawn="1">
          <p15:clr>
            <a:srgbClr val="A4A3A4"/>
          </p15:clr>
        </p15:guide>
        <p15:guide id="5" orient="horz" pos="1665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pos="56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agan Sidhu" initials="GS" lastIdx="135" clrIdx="6">
    <p:extLst>
      <p:ext uri="{19B8F6BF-5375-455C-9EA6-DF929625EA0E}">
        <p15:presenceInfo xmlns:p15="http://schemas.microsoft.com/office/powerpoint/2012/main" userId="Gagan Sidhu" providerId="None"/>
      </p:ext>
    </p:extLst>
  </p:cmAuthor>
  <p:cmAuthor id="1" name="Karan KOCHHAR" initials="KK" lastIdx="4" clrIdx="0">
    <p:extLst>
      <p:ext uri="{19B8F6BF-5375-455C-9EA6-DF929625EA0E}">
        <p15:presenceInfo xmlns:p15="http://schemas.microsoft.com/office/powerpoint/2012/main" userId="S::karan.kochhar@sciencespo.fr::a2319d07-58c5-4372-b9c5-4b2a0bf2e7e7" providerId="AD"/>
      </p:ext>
    </p:extLst>
  </p:cmAuthor>
  <p:cmAuthor id="8" name="Vaibhav Pratap Singh" initials="VPS" lastIdx="34" clrIdx="7">
    <p:extLst>
      <p:ext uri="{19B8F6BF-5375-455C-9EA6-DF929625EA0E}">
        <p15:presenceInfo xmlns:p15="http://schemas.microsoft.com/office/powerpoint/2012/main" userId="Vaibhav Pratap Singh" providerId="None"/>
      </p:ext>
    </p:extLst>
  </p:cmAuthor>
  <p:cmAuthor id="2" name="Nikhil Sharma" initials="NS" lastIdx="122" clrIdx="1">
    <p:extLst>
      <p:ext uri="{19B8F6BF-5375-455C-9EA6-DF929625EA0E}">
        <p15:presenceInfo xmlns:p15="http://schemas.microsoft.com/office/powerpoint/2012/main" userId="de5b72ed28523274" providerId="Windows Live"/>
      </p:ext>
    </p:extLst>
  </p:cmAuthor>
  <p:cmAuthor id="9" name="Riddhi Mukherjee" initials="RM" lastIdx="75" clrIdx="8">
    <p:extLst>
      <p:ext uri="{19B8F6BF-5375-455C-9EA6-DF929625EA0E}">
        <p15:presenceInfo xmlns:p15="http://schemas.microsoft.com/office/powerpoint/2012/main" userId="Riddhi Mukherjee" providerId="None"/>
      </p:ext>
    </p:extLst>
  </p:cmAuthor>
  <p:cmAuthor id="3" name="Gagan" initials="GS" lastIdx="57" clrIdx="2">
    <p:extLst>
      <p:ext uri="{19B8F6BF-5375-455C-9EA6-DF929625EA0E}">
        <p15:presenceInfo xmlns:p15="http://schemas.microsoft.com/office/powerpoint/2012/main" userId="Gagan" providerId="None"/>
      </p:ext>
    </p:extLst>
  </p:cmAuthor>
  <p:cmAuthor id="10" name="Arjun Dutt" initials="AD" lastIdx="6" clrIdx="9">
    <p:extLst>
      <p:ext uri="{19B8F6BF-5375-455C-9EA6-DF929625EA0E}">
        <p15:presenceInfo xmlns:p15="http://schemas.microsoft.com/office/powerpoint/2012/main" userId="Arjun Dutt" providerId="None"/>
      </p:ext>
    </p:extLst>
  </p:cmAuthor>
  <p:cmAuthor id="4" name="Ruchita Shah" initials="RS" lastIdx="35" clrIdx="3">
    <p:extLst>
      <p:ext uri="{19B8F6BF-5375-455C-9EA6-DF929625EA0E}">
        <p15:presenceInfo xmlns:p15="http://schemas.microsoft.com/office/powerpoint/2012/main" userId="30e7d77e4c3ed510" providerId="Windows Live"/>
      </p:ext>
    </p:extLst>
  </p:cmAuthor>
  <p:cmAuthor id="5" name="Rishabh Jain" initials="RJ" lastIdx="22" clrIdx="4">
    <p:extLst>
      <p:ext uri="{19B8F6BF-5375-455C-9EA6-DF929625EA0E}">
        <p15:presenceInfo xmlns:p15="http://schemas.microsoft.com/office/powerpoint/2012/main" userId="Rishabh Jain" providerId="None"/>
      </p:ext>
    </p:extLst>
  </p:cmAuthor>
  <p:cmAuthor id="6" name="Ruchita Shah" initials="U1" lastIdx="200" clrIdx="5">
    <p:extLst>
      <p:ext uri="{19B8F6BF-5375-455C-9EA6-DF929625EA0E}">
        <p15:presenceInfo xmlns:p15="http://schemas.microsoft.com/office/powerpoint/2012/main" userId="15c7d9e0046a23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5F5"/>
    <a:srgbClr val="9DD9F1"/>
    <a:srgbClr val="1D98C7"/>
    <a:srgbClr val="87BD41"/>
    <a:srgbClr val="9D9D9C"/>
    <a:srgbClr val="575756"/>
    <a:srgbClr val="D5D7DC"/>
    <a:srgbClr val="009CD8"/>
    <a:srgbClr val="EA5813"/>
    <a:srgbClr val="71C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46D0CE-00F5-4CA8-8A96-05B901224D37}">
  <a:tblStyle styleId="{5F46D0CE-00F5-4CA8-8A96-05B901224D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197" autoAdjust="0"/>
  </p:normalViewPr>
  <p:slideViewPr>
    <p:cSldViewPr snapToGrid="0">
      <p:cViewPr>
        <p:scale>
          <a:sx n="90" d="100"/>
          <a:sy n="90" d="100"/>
        </p:scale>
        <p:origin x="552" y="-64"/>
      </p:cViewPr>
      <p:guideLst>
        <p:guide orient="horz" pos="78"/>
        <p:guide pos="521"/>
        <p:guide pos="1973"/>
        <p:guide orient="horz" pos="577"/>
        <p:guide orient="horz" pos="1665"/>
        <p:guide orient="horz" pos="2981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capacity addition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2.679274915655817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498703603273224E-2"/>
          <c:y val="0.16939155881284582"/>
          <c:w val="0.94461095748055346"/>
          <c:h val="0.63322560701598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Solar (grid-scale)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19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  <c:pt idx="18">
                  <c:v>Q3 FY24</c:v>
                </c:pt>
              </c:strCache>
            </c:strRef>
          </c:cat>
          <c:val>
            <c:numRef>
              <c:f>Sheet1!$B$2:$B$24</c:f>
              <c:numCache>
                <c:formatCode>#,##0</c:formatCode>
                <c:ptCount val="19"/>
                <c:pt idx="0">
                  <c:v>1228.5400000000009</c:v>
                </c:pt>
                <c:pt idx="1">
                  <c:v>1692.4599999999991</c:v>
                </c:pt>
                <c:pt idx="2">
                  <c:v>1425.8400000000001</c:v>
                </c:pt>
                <c:pt idx="3">
                  <c:v>1878.119999999999</c:v>
                </c:pt>
                <c:pt idx="4">
                  <c:v>716.66000000000349</c:v>
                </c:pt>
                <c:pt idx="5">
                  <c:v>529.27000000000044</c:v>
                </c:pt>
                <c:pt idx="6">
                  <c:v>1124.5699999999924</c:v>
                </c:pt>
                <c:pt idx="7">
                  <c:v>1402.4400000000214</c:v>
                </c:pt>
                <c:pt idx="8">
                  <c:v>1653.4599999999846</c:v>
                </c:pt>
                <c:pt idx="9">
                  <c:v>3401.9300000000003</c:v>
                </c:pt>
                <c:pt idx="10">
                  <c:v>2372</c:v>
                </c:pt>
                <c:pt idx="11">
                  <c:v>4190</c:v>
                </c:pt>
                <c:pt idx="12">
                  <c:v>3709.1800000000003</c:v>
                </c:pt>
                <c:pt idx="13">
                  <c:v>3108.1800000000003</c:v>
                </c:pt>
                <c:pt idx="14">
                  <c:v>1932</c:v>
                </c:pt>
                <c:pt idx="15">
                  <c:v>2677.0199999999968</c:v>
                </c:pt>
                <c:pt idx="16">
                  <c:v>1823.0200000000041</c:v>
                </c:pt>
                <c:pt idx="17" formatCode="General">
                  <c:v>976</c:v>
                </c:pt>
                <c:pt idx="18">
                  <c:v>1538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5-4A74-903D-0A4A556E05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19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  <c:pt idx="18">
                  <c:v>Q3 FY24</c:v>
                </c:pt>
              </c:strCache>
            </c:strRef>
          </c:cat>
          <c:val>
            <c:numRef>
              <c:f>Sheet1!$C$2:$C$24</c:f>
              <c:numCache>
                <c:formatCode>#,##0</c:formatCode>
                <c:ptCount val="19"/>
                <c:pt idx="0">
                  <c:v>463.15000000000146</c:v>
                </c:pt>
                <c:pt idx="1">
                  <c:v>841.19999999999709</c:v>
                </c:pt>
                <c:pt idx="2">
                  <c:v>348.36000000000058</c:v>
                </c:pt>
                <c:pt idx="3">
                  <c:v>390.56999999999971</c:v>
                </c:pt>
                <c:pt idx="4">
                  <c:v>160.30000000000291</c:v>
                </c:pt>
                <c:pt idx="5">
                  <c:v>294.59999999999854</c:v>
                </c:pt>
                <c:pt idx="6">
                  <c:v>500</c:v>
                </c:pt>
                <c:pt idx="7">
                  <c:v>623</c:v>
                </c:pt>
                <c:pt idx="8">
                  <c:v>239.59999999999854</c:v>
                </c:pt>
                <c:pt idx="9">
                  <c:v>383.80000000000291</c:v>
                </c:pt>
                <c:pt idx="10">
                  <c:v>212</c:v>
                </c:pt>
                <c:pt idx="11">
                  <c:v>275</c:v>
                </c:pt>
                <c:pt idx="12">
                  <c:v>430.44999999999709</c:v>
                </c:pt>
                <c:pt idx="13">
                  <c:v>878.05000000000291</c:v>
                </c:pt>
                <c:pt idx="14">
                  <c:v>263.69999999999709</c:v>
                </c:pt>
                <c:pt idx="15">
                  <c:v>703.34999999999854</c:v>
                </c:pt>
                <c:pt idx="16">
                  <c:v>1139.9500000000044</c:v>
                </c:pt>
                <c:pt idx="17" formatCode="General">
                  <c:v>412</c:v>
                </c:pt>
                <c:pt idx="18" formatCode="General">
                  <c:v>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F5-4A74-903D-0A4A556E05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Small hydro</c:v>
                </c:pt>
              </c:strCache>
            </c:strRef>
          </c:tx>
          <c:spPr>
            <a:solidFill>
              <a:srgbClr val="87BD4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Sheet1!$A$2:$A$24</c:f>
              <c:strCache>
                <c:ptCount val="19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  <c:pt idx="18">
                  <c:v>Q3 FY24</c:v>
                </c:pt>
              </c:strCache>
            </c:strRef>
          </c:cat>
          <c:val>
            <c:numRef>
              <c:f>Sheet1!$D$2:$D$24</c:f>
              <c:numCache>
                <c:formatCode>#,##0</c:formatCode>
                <c:ptCount val="19"/>
                <c:pt idx="0">
                  <c:v>10.600000000000364</c:v>
                </c:pt>
                <c:pt idx="1">
                  <c:v>7.0600000000004002</c:v>
                </c:pt>
                <c:pt idx="2">
                  <c:v>36.75</c:v>
                </c:pt>
                <c:pt idx="3">
                  <c:v>35.599999999999454</c:v>
                </c:pt>
                <c:pt idx="4">
                  <c:v>5</c:v>
                </c:pt>
                <c:pt idx="5">
                  <c:v>51.8100000000004</c:v>
                </c:pt>
                <c:pt idx="6">
                  <c:v>10.484999999999673</c:v>
                </c:pt>
                <c:pt idx="7">
                  <c:v>36.350000000000364</c:v>
                </c:pt>
                <c:pt idx="8">
                  <c:v>7</c:v>
                </c:pt>
                <c:pt idx="9">
                  <c:v>16</c:v>
                </c:pt>
                <c:pt idx="10">
                  <c:v>30</c:v>
                </c:pt>
                <c:pt idx="11">
                  <c:v>10</c:v>
                </c:pt>
                <c:pt idx="12">
                  <c:v>39</c:v>
                </c:pt>
                <c:pt idx="13">
                  <c:v>11.600000000000364</c:v>
                </c:pt>
                <c:pt idx="14">
                  <c:v>36.149999999999636</c:v>
                </c:pt>
                <c:pt idx="15">
                  <c:v>8.6500000000005457</c:v>
                </c:pt>
                <c:pt idx="16">
                  <c:v>14.75</c:v>
                </c:pt>
                <c:pt idx="17" formatCode="General">
                  <c:v>24</c:v>
                </c:pt>
                <c:pt idx="18" formatCode="General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F5-4A74-903D-0A4A556E05F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Sheet1!$A$2:$A$24</c:f>
              <c:strCache>
                <c:ptCount val="19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  <c:pt idx="18">
                  <c:v>Q3 FY24</c:v>
                </c:pt>
              </c:strCache>
            </c:strRef>
          </c:cat>
          <c:val>
            <c:numRef>
              <c:f>Sheet1!$E$2:$E$24</c:f>
              <c:numCache>
                <c:formatCode>#,##0</c:formatCode>
                <c:ptCount val="19"/>
                <c:pt idx="0">
                  <c:v>28</c:v>
                </c:pt>
                <c:pt idx="1">
                  <c:v>676.30999999999949</c:v>
                </c:pt>
                <c:pt idx="2">
                  <c:v>0</c:v>
                </c:pt>
                <c:pt idx="3">
                  <c:v>55</c:v>
                </c:pt>
                <c:pt idx="4">
                  <c:v>28.040000000000873</c:v>
                </c:pt>
                <c:pt idx="5">
                  <c:v>285.40999999999985</c:v>
                </c:pt>
                <c:pt idx="6">
                  <c:v>0</c:v>
                </c:pt>
                <c:pt idx="7">
                  <c:v>0</c:v>
                </c:pt>
                <c:pt idx="8">
                  <c:v>25</c:v>
                </c:pt>
                <c:pt idx="9">
                  <c:v>237.89000000000124</c:v>
                </c:pt>
                <c:pt idx="10">
                  <c:v>32</c:v>
                </c:pt>
                <c:pt idx="11">
                  <c:v>73</c:v>
                </c:pt>
                <c:pt idx="12">
                  <c:v>0</c:v>
                </c:pt>
                <c:pt idx="13">
                  <c:v>18.479999999999563</c:v>
                </c:pt>
                <c:pt idx="14">
                  <c:v>31.389999999999418</c:v>
                </c:pt>
                <c:pt idx="15">
                  <c:v>69.81000000000131</c:v>
                </c:pt>
                <c:pt idx="16">
                  <c:v>11.549999999999272</c:v>
                </c:pt>
                <c:pt idx="17" formatCode="General">
                  <c:v>22</c:v>
                </c:pt>
                <c:pt idx="18" formatCode="General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F5-4A74-903D-0A4A556E05F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 (rooftop)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Sheet1!$A$2:$A$24</c:f>
              <c:strCache>
                <c:ptCount val="19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  <c:pt idx="18">
                  <c:v>Q3 FY24</c:v>
                </c:pt>
              </c:strCache>
            </c:strRef>
          </c:cat>
          <c:val>
            <c:numRef>
              <c:f>Sheet1!$F$2:$F$24</c:f>
              <c:numCache>
                <c:formatCode>#,##0</c:formatCode>
                <c:ptCount val="19"/>
                <c:pt idx="0">
                  <c:v>253.85</c:v>
                </c:pt>
                <c:pt idx="1">
                  <c:v>188.089</c:v>
                </c:pt>
                <c:pt idx="2">
                  <c:v>77.63</c:v>
                </c:pt>
                <c:pt idx="3">
                  <c:v>276.99</c:v>
                </c:pt>
                <c:pt idx="4">
                  <c:v>301.55</c:v>
                </c:pt>
                <c:pt idx="5">
                  <c:v>399.13999999999896</c:v>
                </c:pt>
                <c:pt idx="6">
                  <c:v>289.33000000000129</c:v>
                </c:pt>
                <c:pt idx="7">
                  <c:v>818.94999999999982</c:v>
                </c:pt>
                <c:pt idx="8">
                  <c:v>596.65999999999985</c:v>
                </c:pt>
                <c:pt idx="9">
                  <c:v>537.72000000000025</c:v>
                </c:pt>
                <c:pt idx="10">
                  <c:v>700</c:v>
                </c:pt>
                <c:pt idx="11">
                  <c:v>460</c:v>
                </c:pt>
                <c:pt idx="13">
                  <c:v>874.52000000000044</c:v>
                </c:pt>
                <c:pt idx="14">
                  <c:v>556.88000000000011</c:v>
                </c:pt>
                <c:pt idx="15">
                  <c:v>800.82999999999993</c:v>
                </c:pt>
                <c:pt idx="16">
                  <c:v>1493.4699999999993</c:v>
                </c:pt>
                <c:pt idx="17" formatCode="General">
                  <c:v>708</c:v>
                </c:pt>
                <c:pt idx="18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F5-4A74-903D-0A4A556E05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07109166360954"/>
          <c:y val="0.91797486303082876"/>
          <c:w val="0.53621213176474003"/>
          <c:h val="8.2025005425983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-time </a:t>
            </a: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5.276466570945877E-3"/>
          <c:y val="1.540617095997428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7812908119748919E-2"/>
          <c:y val="0.2121751208535261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748644578162074E-2"/>
                  <c:y val="0.3312326756394470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2,131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2F-46B0-8A4A-AF1FA20ECF96}"/>
                </c:ext>
              </c:extLst>
            </c:dLbl>
            <c:dLbl>
              <c:idx val="1"/>
              <c:layout>
                <c:manualLayout>
                  <c:x val="-2.1247740963603455E-2"/>
                  <c:y val="0.2156863934396399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2,265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79747590221756"/>
                      <c:h val="8.6082283509938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62F-46B0-8A4A-AF1FA20ECF96}"/>
                </c:ext>
              </c:extLst>
            </c:dLbl>
            <c:dLbl>
              <c:idx val="2"/>
              <c:layout>
                <c:manualLayout>
                  <c:x val="-2.337268236501076E-2"/>
                  <c:y val="0.261904906319562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2,193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54069879302789"/>
                      <c:h val="8.6082283509938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62F-46B0-8A4A-AF1FA20ECF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2265</c:v>
                </c:pt>
                <c:pt idx="1">
                  <c:v>1407</c:v>
                </c:pt>
                <c:pt idx="2">
                  <c:v>1763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2F-46B0-8A4A-AF1FA20ECF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(2023), Million units</c:v>
                </c:pt>
              </c:strCache>
            </c:strRef>
          </c:tx>
          <c:spPr>
            <a:solidFill>
              <a:srgbClr val="1D98C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247740963603455E-2"/>
                  <c:y val="0.32793854514796589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62F-46B0-8A4A-AF1FA20ECF96}"/>
                </c:ext>
              </c:extLst>
            </c:dLbl>
            <c:dLbl>
              <c:idx val="1"/>
              <c:layout>
                <c:manualLayout>
                  <c:x val="1.6998192770882766E-2"/>
                  <c:y val="0.3753719619819371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62F-46B0-8A4A-AF1FA20ECF96}"/>
                </c:ext>
              </c:extLst>
            </c:dLbl>
            <c:dLbl>
              <c:idx val="2"/>
              <c:layout>
                <c:manualLayout>
                  <c:x val="2.1247740963603455E-2"/>
                  <c:y val="0.38269899132038165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B62F-46B0-8A4A-AF1FA20ECF9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2402.2592300000001</c:v>
                </c:pt>
                <c:pt idx="1">
                  <c:v>2359.06727</c:v>
                </c:pt>
                <c:pt idx="2">
                  <c:v>2404.6011000000003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2F-46B0-8A4A-AF1FA20EC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(2022),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9620117160378302E-2"/>
                  <c:y val="-1.60800393039322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2F-46B0-8A4A-AF1FA20ECF96}"/>
                </c:ext>
              </c:extLst>
            </c:dLbl>
            <c:dLbl>
              <c:idx val="1"/>
              <c:layout>
                <c:manualLayout>
                  <c:x val="-5.2875087040450679E-2"/>
                  <c:y val="-4.6892381223880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2F-46B0-8A4A-AF1FA20ECF96}"/>
                </c:ext>
              </c:extLst>
            </c:dLbl>
            <c:dLbl>
              <c:idx val="2"/>
              <c:layout>
                <c:manualLayout>
                  <c:x val="-2.3128249691405842E-2"/>
                  <c:y val="-2.37831247839193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2F-46B0-8A4A-AF1FA20ECF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3.8009499999999998</c:v>
                </c:pt>
                <c:pt idx="1">
                  <c:v>4.7574300000000003</c:v>
                </c:pt>
                <c:pt idx="2">
                  <c:v>5.17598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62F-46B0-8A4A-AF1FA20ECF9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(2023),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9620117160378302E-2"/>
                  <c:y val="-1.4731696073852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2F-46B0-8A4A-AF1FA20ECF96}"/>
                </c:ext>
              </c:extLst>
            </c:dLbl>
            <c:dLbl>
              <c:idx val="1"/>
              <c:layout>
                <c:manualLayout>
                  <c:x val="-5.3087564450086715E-2"/>
                  <c:y val="3.9189902286057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DE-469B-908D-55FA63F65B81}"/>
                </c:ext>
              </c:extLst>
            </c:dLbl>
            <c:dLbl>
              <c:idx val="2"/>
              <c:layout>
                <c:manualLayout>
                  <c:x val="-2.3128249691405842E-2"/>
                  <c:y val="1.60806458460959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2F-46B0-8A4A-AF1FA20ECF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6.1006</c:v>
                </c:pt>
                <c:pt idx="1">
                  <c:v>3.9889200000000002</c:v>
                </c:pt>
                <c:pt idx="2">
                  <c:v>4.6987100000000002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62F-46B0-8A4A-AF1FA20EC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30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1000"/>
      </c:valAx>
      <c:valAx>
        <c:axId val="314249392"/>
        <c:scaling>
          <c:orientation val="minMax"/>
          <c:max val="10"/>
        </c:scaling>
        <c:delete val="0"/>
        <c:axPos val="r"/>
        <c:numFmt formatCode="#,##0.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1"/>
          <c:h val="0.13392269013580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Day-ahead spot 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9183782251811E-3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500283582054588E-2"/>
          <c:y val="0.1890658644135647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'Quarter data'!$B$1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748644578162074E-2"/>
                  <c:y val="0.354714955510132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DC-481D-8290-173DEB33134F}"/>
                </c:ext>
              </c:extLst>
            </c:dLbl>
            <c:dLbl>
              <c:idx val="1"/>
              <c:layout>
                <c:manualLayout>
                  <c:x val="-2.5497289156324224E-2"/>
                  <c:y val="0.4169643777787213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DC-481D-8290-173DEB33134F}"/>
                </c:ext>
              </c:extLst>
            </c:dLbl>
            <c:dLbl>
              <c:idx val="2"/>
              <c:layout>
                <c:manualLayout>
                  <c:x val="-1.6998192770882842E-2"/>
                  <c:y val="0.41015715507463485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979476355279628"/>
                      <c:h val="7.8302167175151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9DC-481D-8290-173DEB33134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'Quarter data'!$A$2:$A$4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'Quarter data'!$B$2:$B$4</c:f>
              <c:numCache>
                <c:formatCode>0.00</c:formatCode>
                <c:ptCount val="3"/>
                <c:pt idx="0">
                  <c:v>4325</c:v>
                </c:pt>
                <c:pt idx="1">
                  <c:v>5084</c:v>
                </c:pt>
                <c:pt idx="2">
                  <c:v>5001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DC-481D-8290-173DEB33134F}"/>
            </c:ext>
          </c:extLst>
        </c:ser>
        <c:ser>
          <c:idx val="1"/>
          <c:order val="1"/>
          <c:tx>
            <c:strRef>
              <c:f>'Quarter data'!$C$1</c:f>
              <c:strCache>
                <c:ptCount val="1"/>
                <c:pt idx="0">
                  <c:v>Volume (2023), Million units</c:v>
                </c:pt>
              </c:strCache>
            </c:strRef>
          </c:tx>
          <c:spPr>
            <a:solidFill>
              <a:srgbClr val="1D98C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9747004654091795E-2"/>
                  <c:y val="0.3889154419569476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85715060097645"/>
                      <c:h val="8.6082283509938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9DC-481D-8290-173DEB33134F}"/>
                </c:ext>
              </c:extLst>
            </c:dLbl>
            <c:dLbl>
              <c:idx val="1"/>
              <c:layout>
                <c:manualLayout>
                  <c:x val="2.1247740963603379E-2"/>
                  <c:y val="0.421885254353456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DC-481D-8290-173DEB33134F}"/>
                </c:ext>
              </c:extLst>
            </c:dLbl>
            <c:dLbl>
              <c:idx val="2"/>
              <c:layout>
                <c:manualLayout>
                  <c:x val="2.1247740963603455E-2"/>
                  <c:y val="0.3935081792210785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DC-481D-8290-173DEB33134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'Quarter data'!$A$2:$A$4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'Quarter data'!$C$2:$C$4</c:f>
              <c:numCache>
                <c:formatCode>#,##0</c:formatCode>
                <c:ptCount val="3"/>
                <c:pt idx="0">
                  <c:v>4742</c:v>
                </c:pt>
                <c:pt idx="1">
                  <c:v>5144</c:v>
                </c:pt>
                <c:pt idx="2">
                  <c:v>4798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DC-481D-8290-173DEB331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'Quarter data'!$D$1</c:f>
              <c:strCache>
                <c:ptCount val="1"/>
                <c:pt idx="0">
                  <c:v>Price (2022),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5370568967657596E-2"/>
                  <c:y val="6.7447488612170877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DC-481D-8290-173DEB3313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'Quarter data'!$A$2:$A$4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'Quarter data'!$D$2:$D$4</c:f>
              <c:numCache>
                <c:formatCode>0.00</c:formatCode>
                <c:ptCount val="3"/>
                <c:pt idx="0">
                  <c:v>3.83</c:v>
                </c:pt>
                <c:pt idx="1">
                  <c:v>4.5999999999999996</c:v>
                </c:pt>
                <c:pt idx="2">
                  <c:v>5.23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9DC-481D-8290-173DEB33134F}"/>
            </c:ext>
          </c:extLst>
        </c:ser>
        <c:ser>
          <c:idx val="3"/>
          <c:order val="3"/>
          <c:tx>
            <c:strRef>
              <c:f>'Quarter data'!$E$1</c:f>
              <c:strCache>
                <c:ptCount val="1"/>
                <c:pt idx="0">
                  <c:v>Price (2023),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045629774676909"/>
                  <c:y val="-3.1486210263906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676032514732031E-2"/>
                      <c:h val="0.116894625429886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F9DC-481D-8290-173DEB33134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F9DC-481D-8290-173DEB33134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F9DC-481D-8290-173DEB3313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'Quarter data'!$A$2:$A$4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'Quarter data'!$E$2:$E$4</c:f>
              <c:numCache>
                <c:formatCode>0.00</c:formatCode>
                <c:ptCount val="3"/>
                <c:pt idx="0" formatCode="General">
                  <c:v>6.45</c:v>
                </c:pt>
                <c:pt idx="1">
                  <c:v>3.98</c:v>
                </c:pt>
                <c:pt idx="2">
                  <c:v>4.54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9DC-481D-8290-173DEB331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60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2000"/>
      </c:valAx>
      <c:valAx>
        <c:axId val="31424939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0.99708740407520169"/>
          <c:h val="0.1339228390744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supply position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b="1" i="0" u="none" strike="noStrike" kern="1200" spc="0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(Peak and electricity demand)</a:t>
            </a:r>
          </a:p>
        </c:rich>
      </c:tx>
      <c:layout>
        <c:manualLayout>
          <c:xMode val="edge"/>
          <c:yMode val="edge"/>
          <c:x val="1.9432835820895521E-2"/>
          <c:y val="6.75561988890126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506082969684748E-3"/>
          <c:y val="0.23272402231872225"/>
          <c:w val="0.88522995403357507"/>
          <c:h val="0.544755219833265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Electricity demand met (billion units)</c:v>
                </c:pt>
              </c:strCache>
            </c:strRef>
          </c:tx>
          <c:spPr>
            <a:solidFill>
              <a:srgbClr val="D5D7D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079E-3"/>
                </c:manualLayout>
              </c:layout>
              <c:tx>
                <c:rich>
                  <a:bodyPr/>
                  <a:lstStyle/>
                  <a:p>
                    <a:fld id="{B7D5AC6B-778F-4766-92C5-0FCB97AA940E}" type="VALUE">
                      <a:rPr lang="en-US" sz="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en-IN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E0-46A1-AF57-9F1846FFEC75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E0-46A1-AF57-9F1846FFEC75}"/>
                </c:ext>
              </c:extLst>
            </c:dLbl>
            <c:dLbl>
              <c:idx val="2"/>
              <c:layout>
                <c:manualLayout>
                  <c:x val="-2.08751509818580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E0-46A1-AF57-9F1846FFE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#,##0.0</c:formatCode>
                <c:ptCount val="3"/>
                <c:pt idx="0">
                  <c:v>113.944</c:v>
                </c:pt>
                <c:pt idx="1">
                  <c:v>110.252</c:v>
                </c:pt>
                <c:pt idx="2">
                  <c:v>118.93600000000001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E0-46A1-AF57-9F1846FFEC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Peak demand met (GW)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92059121866396E-3"/>
                  <c:y val="2.3568273763129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E0-46A1-AF57-9F1846FFEC75}"/>
                </c:ext>
              </c:extLst>
            </c:dLbl>
            <c:dLbl>
              <c:idx val="1"/>
              <c:layout>
                <c:manualLayout>
                  <c:x val="0"/>
                  <c:y val="-3.600666896377996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E0-46A1-AF57-9F1846FFEC75}"/>
                </c:ext>
              </c:extLst>
            </c:dLbl>
            <c:dLbl>
              <c:idx val="2"/>
              <c:layout>
                <c:manualLayout>
                  <c:x val="3.6806259962324302E-3"/>
                  <c:y val="3.3601801333679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E0-46A1-AF57-9F1846FFE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#,##0.0</c:formatCode>
                <c:ptCount val="3"/>
                <c:pt idx="0">
                  <c:v>186.9</c:v>
                </c:pt>
                <c:pt idx="1">
                  <c:v>187.346</c:v>
                </c:pt>
                <c:pt idx="2">
                  <c:v>205.03100000000001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6E0-46A1-AF57-9F1846FFEC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3264744239965899E-3"/>
                  <c:y val="-9.7743384181420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E0-46A1-AF57-9F1846FFE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#,##0.0</c:formatCode>
                <c:ptCount val="3"/>
                <c:pt idx="0">
                  <c:v>139.441</c:v>
                </c:pt>
                <c:pt idx="1">
                  <c:v>119.30800000000001</c:v>
                </c:pt>
                <c:pt idx="2">
                  <c:v>122.5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6E0-46A1-AF57-9F1846FFEC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#,##0.0</c:formatCode>
                <c:ptCount val="3"/>
                <c:pt idx="0">
                  <c:v>221.53899999999999</c:v>
                </c:pt>
                <c:pt idx="1">
                  <c:v>204.56800000000001</c:v>
                </c:pt>
                <c:pt idx="2">
                  <c:v>213.62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E0-46A1-AF57-9F1846FFE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overlap val="-40"/>
        <c:axId val="173970032"/>
        <c:axId val="321977168"/>
      </c:bar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397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5855600389340736E-3"/>
          <c:y val="0.88258174665033584"/>
          <c:w val="0.90310176800474906"/>
          <c:h val="0.1174182533496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01425778256472"/>
          <c:y val="0.23009193889275634"/>
          <c:w val="0.43273384955369903"/>
          <c:h val="0.740029352406669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sanctioned (MW)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1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D5-4379-BB4E-B34FE436B9B0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D5-4379-BB4E-B34FE436B9B0}"/>
                </c:ext>
              </c:extLst>
            </c:dLbl>
            <c:dLbl>
              <c:idx val="9"/>
              <c:layout>
                <c:manualLayout>
                  <c:x val="-4.830052510657491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D5-4379-BB4E-B34FE436B9B0}"/>
                </c:ext>
              </c:extLst>
            </c:dLbl>
            <c:dLbl>
              <c:idx val="12"/>
              <c:layout>
                <c:manualLayout>
                  <c:x val="-1.0602550456034998E-2"/>
                  <c:y val="-4.12721939406408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D5-4379-BB4E-B34FE436B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Mahindra </c:v>
                </c:pt>
                <c:pt idx="1">
                  <c:v>Hinduja RE</c:v>
                </c:pt>
                <c:pt idx="2">
                  <c:v>Jakson </c:v>
                </c:pt>
                <c:pt idx="3">
                  <c:v>Juniper Green</c:v>
                </c:pt>
                <c:pt idx="4">
                  <c:v>Renew Power</c:v>
                </c:pt>
                <c:pt idx="5">
                  <c:v>Sprng Energy</c:v>
                </c:pt>
                <c:pt idx="6">
                  <c:v>NLC</c:v>
                </c:pt>
                <c:pt idx="7">
                  <c:v>ACME</c:v>
                </c:pt>
                <c:pt idx="8">
                  <c:v>NTPC</c:v>
                </c:pt>
                <c:pt idx="9">
                  <c:v>Avaada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300</c:v>
                </c:pt>
                <c:pt idx="1">
                  <c:v>390</c:v>
                </c:pt>
                <c:pt idx="2">
                  <c:v>400</c:v>
                </c:pt>
                <c:pt idx="3">
                  <c:v>480</c:v>
                </c:pt>
                <c:pt idx="4">
                  <c:v>484</c:v>
                </c:pt>
                <c:pt idx="5">
                  <c:v>750</c:v>
                </c:pt>
                <c:pt idx="6">
                  <c:v>810</c:v>
                </c:pt>
                <c:pt idx="7">
                  <c:v>850</c:v>
                </c:pt>
                <c:pt idx="8">
                  <c:v>900</c:v>
                </c:pt>
                <c:pt idx="9">
                  <c:v>1474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D5-4379-BB4E-B34FE436B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"/>
        <c:axId val="144068608"/>
        <c:axId val="144070528"/>
      </c:barChart>
      <c:catAx>
        <c:axId val="144068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4070528"/>
        <c:crosses val="autoZero"/>
        <c:auto val="1"/>
        <c:lblAlgn val="ctr"/>
        <c:lblOffset val="100"/>
        <c:noMultiLvlLbl val="0"/>
      </c:catAx>
      <c:valAx>
        <c:axId val="14407052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14406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in key renewable energy stock prices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(indexed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100)</a:t>
            </a:r>
          </a:p>
        </c:rich>
      </c:tx>
      <c:layout>
        <c:manualLayout>
          <c:xMode val="edge"/>
          <c:yMode val="edge"/>
          <c:x val="2.979166931098707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91562814625795"/>
          <c:y val="0.10682735869756955"/>
          <c:w val="0.84310418614126892"/>
          <c:h val="0.641085157920551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Azure Power Global Ltd (NYSE)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1C9EB"/>
              </a:solidFill>
              <a:ln w="9525">
                <a:solidFill>
                  <a:srgbClr val="71C9EB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Sheet1!$B$2:$B$67</c:f>
              <c:numCache>
                <c:formatCode>0.0</c:formatCode>
                <c:ptCount val="43"/>
                <c:pt idx="0">
                  <c:v>127.67999999999999</c:v>
                </c:pt>
                <c:pt idx="1">
                  <c:v>165.91999999999996</c:v>
                </c:pt>
                <c:pt idx="2">
                  <c:v>199.36</c:v>
                </c:pt>
                <c:pt idx="3">
                  <c:v>238.4</c:v>
                </c:pt>
                <c:pt idx="4">
                  <c:v>213.35999999999996</c:v>
                </c:pt>
                <c:pt idx="5">
                  <c:v>302.79999999999995</c:v>
                </c:pt>
                <c:pt idx="6">
                  <c:v>326.15999999999997</c:v>
                </c:pt>
                <c:pt idx="7" formatCode="#,##0.0">
                  <c:v>303.27999999999992</c:v>
                </c:pt>
                <c:pt idx="8" formatCode="#,##0.0">
                  <c:v>242.55999999999995</c:v>
                </c:pt>
                <c:pt idx="9" formatCode="#,##0.0">
                  <c:v>217.51999999999995</c:v>
                </c:pt>
                <c:pt idx="10" formatCode="#,##0.0">
                  <c:v>186.31999999999994</c:v>
                </c:pt>
                <c:pt idx="11" formatCode="#,##0.0">
                  <c:v>166.47999999999993</c:v>
                </c:pt>
                <c:pt idx="12" formatCode="#,##0.0">
                  <c:v>215.35999999999996</c:v>
                </c:pt>
                <c:pt idx="13">
                  <c:v>208.39999999999995</c:v>
                </c:pt>
                <c:pt idx="14">
                  <c:v>179.67999999999995</c:v>
                </c:pt>
                <c:pt idx="15">
                  <c:v>175.99999999999994</c:v>
                </c:pt>
                <c:pt idx="16">
                  <c:v>190.31999999999994</c:v>
                </c:pt>
                <c:pt idx="17">
                  <c:v>164.79999999999998</c:v>
                </c:pt>
                <c:pt idx="18">
                  <c:v>145.19999999999996</c:v>
                </c:pt>
                <c:pt idx="19" formatCode="#,##0.00">
                  <c:v>116.07999999999998</c:v>
                </c:pt>
                <c:pt idx="20" formatCode="#,##0.00">
                  <c:v>132.4</c:v>
                </c:pt>
                <c:pt idx="21" formatCode="#,##0.00">
                  <c:v>133.12</c:v>
                </c:pt>
                <c:pt idx="22" formatCode="#,##0.00">
                  <c:v>133.12</c:v>
                </c:pt>
                <c:pt idx="23" formatCode="#,##0.00">
                  <c:v>118.88000000000001</c:v>
                </c:pt>
                <c:pt idx="24" formatCode="#,##0.00">
                  <c:v>91.200000000000017</c:v>
                </c:pt>
                <c:pt idx="25" formatCode="#,##0.00">
                  <c:v>97.920000000000016</c:v>
                </c:pt>
                <c:pt idx="26" formatCode="#,##0.00">
                  <c:v>28.72</c:v>
                </c:pt>
                <c:pt idx="27" formatCode="#,##0.00">
                  <c:v>44</c:v>
                </c:pt>
                <c:pt idx="28" formatCode="#,##0.00">
                  <c:v>46.32</c:v>
                </c:pt>
                <c:pt idx="29" formatCode="#,##0.00">
                  <c:v>45.68</c:v>
                </c:pt>
                <c:pt idx="30" formatCode="#,##0.00">
                  <c:v>34.479999999999997</c:v>
                </c:pt>
                <c:pt idx="31" formatCode="#,##0.00">
                  <c:v>32.479999999999997</c:v>
                </c:pt>
                <c:pt idx="32" formatCode="#,##0.00">
                  <c:v>26.56</c:v>
                </c:pt>
                <c:pt idx="33" formatCode="#,##0.00">
                  <c:v>19.920000000000002</c:v>
                </c:pt>
                <c:pt idx="34" formatCode="#,##0.00">
                  <c:v>17.28</c:v>
                </c:pt>
                <c:pt idx="35" formatCode="#,##0.00">
                  <c:v>19.899999999999999</c:v>
                </c:pt>
                <c:pt idx="36" formatCode="#,##0.00">
                  <c:v>14.2</c:v>
                </c:pt>
                <c:pt idx="37" formatCode="#,##0.00">
                  <c:v>2.5599999999999996</c:v>
                </c:pt>
                <c:pt idx="38" formatCode="#,##0.00">
                  <c:v>4.1599999999999993</c:v>
                </c:pt>
                <c:pt idx="39" formatCode="#,##0.00">
                  <c:v>5.3599999999999994</c:v>
                </c:pt>
                <c:pt idx="40" formatCode="#,##0.00">
                  <c:v>9.9199999999999982</c:v>
                </c:pt>
                <c:pt idx="41" formatCode="#,##0.00">
                  <c:v>9.9999999999999982</c:v>
                </c:pt>
                <c:pt idx="42" formatCode="#,##0.00">
                  <c:v>9.9999999999999982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78-485C-AF8B-07581A7794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Adani Green Energy (BSE)</c:v>
                </c:pt>
              </c:strCache>
            </c:strRef>
          </c:tx>
          <c:spPr>
            <a:ln w="28575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9525">
                <a:solidFill>
                  <a:srgbClr val="009CD8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Sheet1!$C$2:$C$67</c:f>
              <c:numCache>
                <c:formatCode>0.0</c:formatCode>
                <c:ptCount val="43"/>
                <c:pt idx="0">
                  <c:v>229.37040588047302</c:v>
                </c:pt>
                <c:pt idx="1">
                  <c:v>230.52</c:v>
                </c:pt>
                <c:pt idx="2">
                  <c:v>289.39</c:v>
                </c:pt>
                <c:pt idx="3">
                  <c:v>471.46</c:v>
                </c:pt>
                <c:pt idx="4">
                  <c:v>547.39533397251523</c:v>
                </c:pt>
                <c:pt idx="5">
                  <c:v>726.36625119846622</c:v>
                </c:pt>
                <c:pt idx="6">
                  <c:v>672.79642058165564</c:v>
                </c:pt>
                <c:pt idx="7" formatCode="#,##0.0">
                  <c:v>639.42473633748818</c:v>
                </c:pt>
                <c:pt idx="8" formatCode="#,##0.0">
                  <c:v>743.37488015340386</c:v>
                </c:pt>
                <c:pt idx="9" formatCode="#,##0.0">
                  <c:v>700.77341003515517</c:v>
                </c:pt>
                <c:pt idx="10" formatCode="#,##0.0">
                  <c:v>650.30361137743705</c:v>
                </c:pt>
                <c:pt idx="11" formatCode="#,##0.0">
                  <c:v>809.86257590284458</c:v>
                </c:pt>
                <c:pt idx="12" formatCode="#,##0.0">
                  <c:v>718.39565356343905</c:v>
                </c:pt>
                <c:pt idx="13">
                  <c:v>563.95014381591579</c:v>
                </c:pt>
                <c:pt idx="14">
                  <c:v>682.86992649408774</c:v>
                </c:pt>
                <c:pt idx="15">
                  <c:v>732.88590604026865</c:v>
                </c:pt>
                <c:pt idx="16">
                  <c:v>736.88079258549078</c:v>
                </c:pt>
                <c:pt idx="17">
                  <c:v>827.99616490891697</c:v>
                </c:pt>
                <c:pt idx="18">
                  <c:v>850.27165228507545</c:v>
                </c:pt>
                <c:pt idx="19">
                  <c:v>1200.2876318312565</c:v>
                </c:pt>
                <c:pt idx="20">
                  <c:v>1178.2678171939922</c:v>
                </c:pt>
                <c:pt idx="21">
                  <c:v>1223.8414829018859</c:v>
                </c:pt>
                <c:pt idx="22">
                  <c:v>1029.8817513582617</c:v>
                </c:pt>
                <c:pt idx="23">
                  <c:v>1212.7836369447111</c:v>
                </c:pt>
                <c:pt idx="24">
                  <c:v>1230.8596995845321</c:v>
                </c:pt>
                <c:pt idx="25">
                  <c:v>1386.0338766379036</c:v>
                </c:pt>
                <c:pt idx="26">
                  <c:v>1557.494407158837</c:v>
                </c:pt>
                <c:pt idx="27">
                  <c:v>1444.2633429210616</c:v>
                </c:pt>
                <c:pt idx="28">
                  <c:v>1345.6120166187286</c:v>
                </c:pt>
                <c:pt idx="29">
                  <c:v>1321.8024928092048</c:v>
                </c:pt>
                <c:pt idx="30">
                  <c:v>1243.0361137743691</c:v>
                </c:pt>
                <c:pt idx="31">
                  <c:v>782.39</c:v>
                </c:pt>
                <c:pt idx="32">
                  <c:v>310.35000000000002</c:v>
                </c:pt>
                <c:pt idx="33">
                  <c:v>563.66</c:v>
                </c:pt>
                <c:pt idx="34">
                  <c:v>607.86193672099694</c:v>
                </c:pt>
                <c:pt idx="35">
                  <c:v>624.92809204218588</c:v>
                </c:pt>
                <c:pt idx="36">
                  <c:v>604.60210930009566</c:v>
                </c:pt>
                <c:pt idx="37">
                  <c:v>698.81751358261397</c:v>
                </c:pt>
                <c:pt idx="38">
                  <c:v>593.5762224352826</c:v>
                </c:pt>
                <c:pt idx="39">
                  <c:v>630.96836049856165</c:v>
                </c:pt>
                <c:pt idx="40">
                  <c:v>582.71013103227847</c:v>
                </c:pt>
                <c:pt idx="41">
                  <c:v>657.59028443592172</c:v>
                </c:pt>
                <c:pt idx="42">
                  <c:v>1020.7734100351545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78-485C-AF8B-07581A7794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Inox Wind (BSE)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3E5F5"/>
              </a:solidFill>
              <a:ln w="9525">
                <a:solidFill>
                  <a:srgbClr val="C3E5F5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Sheet1!$D$2:$D$67</c:f>
              <c:numCache>
                <c:formatCode>0.0</c:formatCode>
                <c:ptCount val="43"/>
                <c:pt idx="0">
                  <c:v>112.0956399437412</c:v>
                </c:pt>
                <c:pt idx="1">
                  <c:v>98.73</c:v>
                </c:pt>
                <c:pt idx="2">
                  <c:v>118.85</c:v>
                </c:pt>
                <c:pt idx="3">
                  <c:v>109.7</c:v>
                </c:pt>
                <c:pt idx="4">
                  <c:v>107.59493670886076</c:v>
                </c:pt>
                <c:pt idx="5">
                  <c:v>142.19409282700423</c:v>
                </c:pt>
                <c:pt idx="6">
                  <c:v>172.85513361462731</c:v>
                </c:pt>
                <c:pt idx="7" formatCode="#,##0.0">
                  <c:v>184.72573839662448</c:v>
                </c:pt>
                <c:pt idx="8" formatCode="#,##0.0">
                  <c:v>191.75808720112516</c:v>
                </c:pt>
                <c:pt idx="9" formatCode="#,##0.0">
                  <c:v>195.10548523206748</c:v>
                </c:pt>
                <c:pt idx="10" formatCode="#,##0.0">
                  <c:v>217.18706047819967</c:v>
                </c:pt>
                <c:pt idx="11" formatCode="#,##0.0">
                  <c:v>206.2728551336146</c:v>
                </c:pt>
                <c:pt idx="12" formatCode="#,##0.0">
                  <c:v>232.46132208157525</c:v>
                </c:pt>
                <c:pt idx="13">
                  <c:v>396.20253164556959</c:v>
                </c:pt>
                <c:pt idx="14">
                  <c:v>300.42194092827003</c:v>
                </c:pt>
                <c:pt idx="15">
                  <c:v>275.66807313642755</c:v>
                </c:pt>
                <c:pt idx="16">
                  <c:v>334.17721518987338</c:v>
                </c:pt>
                <c:pt idx="17">
                  <c:v>337.13080168776366</c:v>
                </c:pt>
                <c:pt idx="18">
                  <c:v>325.45710267229254</c:v>
                </c:pt>
                <c:pt idx="19">
                  <c:v>348.1012658227848</c:v>
                </c:pt>
                <c:pt idx="20">
                  <c:v>312.79887482419127</c:v>
                </c:pt>
                <c:pt idx="21">
                  <c:v>311.67369901547113</c:v>
                </c:pt>
                <c:pt idx="22">
                  <c:v>214.17721518987338</c:v>
                </c:pt>
                <c:pt idx="23">
                  <c:v>250.21097046413499</c:v>
                </c:pt>
                <c:pt idx="24">
                  <c:v>222.36286919831218</c:v>
                </c:pt>
                <c:pt idx="25">
                  <c:v>249.08579465541484</c:v>
                </c:pt>
                <c:pt idx="26">
                  <c:v>313.64275668073128</c:v>
                </c:pt>
                <c:pt idx="27">
                  <c:v>415.7524613220815</c:v>
                </c:pt>
                <c:pt idx="28">
                  <c:v>425.51336146272854</c:v>
                </c:pt>
                <c:pt idx="29">
                  <c:v>358.70604781997184</c:v>
                </c:pt>
                <c:pt idx="30">
                  <c:v>306.72292545710263</c:v>
                </c:pt>
                <c:pt idx="31">
                  <c:v>268.64</c:v>
                </c:pt>
                <c:pt idx="32">
                  <c:v>286.77999999999997</c:v>
                </c:pt>
                <c:pt idx="33">
                  <c:v>262.73</c:v>
                </c:pt>
                <c:pt idx="34">
                  <c:v>299.01547116736992</c:v>
                </c:pt>
                <c:pt idx="35">
                  <c:v>393.81153305203941</c:v>
                </c:pt>
                <c:pt idx="36">
                  <c:v>432.63009845288337</c:v>
                </c:pt>
                <c:pt idx="37">
                  <c:v>595.07735583684962</c:v>
                </c:pt>
                <c:pt idx="38">
                  <c:v>573.98030942334753</c:v>
                </c:pt>
                <c:pt idx="39">
                  <c:v>543.03797468354435</c:v>
                </c:pt>
                <c:pt idx="40">
                  <c:v>609.70464135021098</c:v>
                </c:pt>
                <c:pt idx="41">
                  <c:v>789.02953586497893</c:v>
                </c:pt>
                <c:pt idx="42">
                  <c:v>1405.7665260196907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78-485C-AF8B-07581A7794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Suzlon Energy (BSE)</c:v>
                </c:pt>
              </c:strCache>
            </c:strRef>
          </c:tx>
          <c:spPr>
            <a:ln w="28575" cap="rnd">
              <a:solidFill>
                <a:srgbClr val="D5D7D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5D7DC"/>
              </a:solidFill>
              <a:ln w="9525">
                <a:solidFill>
                  <a:srgbClr val="D5D7DC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Sheet1!$E$2:$E$67</c:f>
              <c:numCache>
                <c:formatCode>0.0</c:formatCode>
                <c:ptCount val="43"/>
                <c:pt idx="0">
                  <c:v>272.97297297297291</c:v>
                </c:pt>
                <c:pt idx="1">
                  <c:v>237.83783783783781</c:v>
                </c:pt>
                <c:pt idx="2">
                  <c:v>202.70270270270265</c:v>
                </c:pt>
                <c:pt idx="3">
                  <c:v>156.75675675675672</c:v>
                </c:pt>
                <c:pt idx="4">
                  <c:v>197.29729729729723</c:v>
                </c:pt>
                <c:pt idx="5">
                  <c:v>186.48648648648646</c:v>
                </c:pt>
                <c:pt idx="6">
                  <c:v>345.94594594594599</c:v>
                </c:pt>
                <c:pt idx="7">
                  <c:v>342.16216216216208</c:v>
                </c:pt>
                <c:pt idx="8">
                  <c:v>314.05405405405395</c:v>
                </c:pt>
                <c:pt idx="9">
                  <c:v>269.72972972972968</c:v>
                </c:pt>
                <c:pt idx="10" formatCode="#,##0.0">
                  <c:v>262.16216216216208</c:v>
                </c:pt>
                <c:pt idx="11" formatCode="#,##0.0">
                  <c:v>308.10810810810801</c:v>
                </c:pt>
                <c:pt idx="12" formatCode="#,##0.0">
                  <c:v>437.8378378378377</c:v>
                </c:pt>
                <c:pt idx="13">
                  <c:v>340.54054054054046</c:v>
                </c:pt>
                <c:pt idx="14">
                  <c:v>327.02702702702697</c:v>
                </c:pt>
                <c:pt idx="15">
                  <c:v>348.64864864864859</c:v>
                </c:pt>
                <c:pt idx="16">
                  <c:v>364.86486486486484</c:v>
                </c:pt>
                <c:pt idx="17">
                  <c:v>370.27027027027026</c:v>
                </c:pt>
                <c:pt idx="18">
                  <c:v>551.35135135135135</c:v>
                </c:pt>
                <c:pt idx="19">
                  <c:v>645.94594594594594</c:v>
                </c:pt>
                <c:pt idx="20">
                  <c:v>508.10810810810813</c:v>
                </c:pt>
                <c:pt idx="21">
                  <c:v>494.59459459459464</c:v>
                </c:pt>
                <c:pt idx="22">
                  <c:v>348.10810810810813</c:v>
                </c:pt>
                <c:pt idx="23">
                  <c:v>364.86486486486484</c:v>
                </c:pt>
                <c:pt idx="24">
                  <c:v>369.18918918918916</c:v>
                </c:pt>
                <c:pt idx="25">
                  <c:v>354.05405405405401</c:v>
                </c:pt>
                <c:pt idx="26">
                  <c:v>442.16216216216208</c:v>
                </c:pt>
                <c:pt idx="27">
                  <c:v>471.3513513513513</c:v>
                </c:pt>
                <c:pt idx="28">
                  <c:v>449.72972972972963</c:v>
                </c:pt>
                <c:pt idx="29">
                  <c:v>488.10810810810796</c:v>
                </c:pt>
                <c:pt idx="30">
                  <c:v>567.56756756756738</c:v>
                </c:pt>
                <c:pt idx="31" formatCode="#,##0.00">
                  <c:v>529.72972972972957</c:v>
                </c:pt>
                <c:pt idx="32" formatCode="#,##0.00">
                  <c:v>443.243243243243</c:v>
                </c:pt>
                <c:pt idx="33" formatCode="#,##0.00">
                  <c:v>427.0270270270268</c:v>
                </c:pt>
                <c:pt idx="34">
                  <c:v>448.64864864864842</c:v>
                </c:pt>
                <c:pt idx="35">
                  <c:v>635.13513513513476</c:v>
                </c:pt>
                <c:pt idx="36">
                  <c:v>827.02702702702663</c:v>
                </c:pt>
                <c:pt idx="37">
                  <c:v>1024.3243243243237</c:v>
                </c:pt>
                <c:pt idx="38">
                  <c:v>1327.0270270270264</c:v>
                </c:pt>
                <c:pt idx="39">
                  <c:v>1394.5945945945939</c:v>
                </c:pt>
                <c:pt idx="40">
                  <c:v>1654.0540540540535</c:v>
                </c:pt>
                <c:pt idx="41">
                  <c:v>2202.702702702702</c:v>
                </c:pt>
                <c:pt idx="42">
                  <c:v>2064.8648648648641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078-485C-AF8B-07581A7794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Sterling &amp; Wilson Solar (BSE)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D9D9C"/>
              </a:solidFill>
              <a:ln w="28575">
                <a:solidFill>
                  <a:srgbClr val="9D9D9C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Sheet1!$F$2:$F$67</c:f>
              <c:numCache>
                <c:formatCode>0.0</c:formatCode>
                <c:ptCount val="43"/>
                <c:pt idx="0">
                  <c:v>67.939993813795255</c:v>
                </c:pt>
                <c:pt idx="1">
                  <c:v>69.209999999999994</c:v>
                </c:pt>
                <c:pt idx="2">
                  <c:v>78.180000000000007</c:v>
                </c:pt>
                <c:pt idx="3">
                  <c:v>69.81</c:v>
                </c:pt>
                <c:pt idx="4">
                  <c:v>67.073925146922377</c:v>
                </c:pt>
                <c:pt idx="5">
                  <c:v>68.806062480668132</c:v>
                </c:pt>
                <c:pt idx="6">
                  <c:v>80.343334364367493</c:v>
                </c:pt>
                <c:pt idx="7">
                  <c:v>71.951747602845685</c:v>
                </c:pt>
                <c:pt idx="8">
                  <c:v>70.018558614290171</c:v>
                </c:pt>
                <c:pt idx="9">
                  <c:v>81.388802969378332</c:v>
                </c:pt>
                <c:pt idx="10" formatCode="#,##0.0">
                  <c:v>92.935354160222758</c:v>
                </c:pt>
                <c:pt idx="11" formatCode="#,##0.0">
                  <c:v>69.619548407052321</c:v>
                </c:pt>
                <c:pt idx="12" formatCode="#,##0.0">
                  <c:v>84.40148468914326</c:v>
                </c:pt>
                <c:pt idx="13">
                  <c:v>88.277141973399353</c:v>
                </c:pt>
                <c:pt idx="14">
                  <c:v>96.427466749149445</c:v>
                </c:pt>
                <c:pt idx="15">
                  <c:v>123.72409526755342</c:v>
                </c:pt>
                <c:pt idx="16">
                  <c:v>134.37983297247146</c:v>
                </c:pt>
                <c:pt idx="17">
                  <c:v>123.63130219610275</c:v>
                </c:pt>
                <c:pt idx="18">
                  <c:v>118.28023507578106</c:v>
                </c:pt>
                <c:pt idx="19">
                  <c:v>121.97649242189925</c:v>
                </c:pt>
                <c:pt idx="20">
                  <c:v>98.762759047324536</c:v>
                </c:pt>
                <c:pt idx="21">
                  <c:v>98.376121249613433</c:v>
                </c:pt>
                <c:pt idx="22">
                  <c:v>87.506959480358873</c:v>
                </c:pt>
                <c:pt idx="23">
                  <c:v>84.658212186823448</c:v>
                </c:pt>
                <c:pt idx="24">
                  <c:v>91.787813176616226</c:v>
                </c:pt>
                <c:pt idx="25">
                  <c:v>88.261676461490964</c:v>
                </c:pt>
                <c:pt idx="26">
                  <c:v>92.097123414785102</c:v>
                </c:pt>
                <c:pt idx="27">
                  <c:v>95.901639344262378</c:v>
                </c:pt>
                <c:pt idx="28">
                  <c:v>91.005258274048956</c:v>
                </c:pt>
                <c:pt idx="29">
                  <c:v>89.876275904732509</c:v>
                </c:pt>
                <c:pt idx="30">
                  <c:v>83.721002165171726</c:v>
                </c:pt>
                <c:pt idx="31" formatCode="#,##0.00">
                  <c:v>88.540055675842922</c:v>
                </c:pt>
                <c:pt idx="32" formatCode="#,##0.00">
                  <c:v>90.349520569130888</c:v>
                </c:pt>
                <c:pt idx="33" formatCode="#,##0.00">
                  <c:v>90.19486545004645</c:v>
                </c:pt>
                <c:pt idx="34">
                  <c:v>91.880606248066869</c:v>
                </c:pt>
                <c:pt idx="35">
                  <c:v>88.277141973399367</c:v>
                </c:pt>
                <c:pt idx="36">
                  <c:v>89.46798639034958</c:v>
                </c:pt>
                <c:pt idx="37">
                  <c:v>124.04887101763077</c:v>
                </c:pt>
                <c:pt idx="38">
                  <c:v>117.01206309928867</c:v>
                </c:pt>
                <c:pt idx="39">
                  <c:v>111.49087534797408</c:v>
                </c:pt>
                <c:pt idx="40">
                  <c:v>81.348592638416378</c:v>
                </c:pt>
                <c:pt idx="41">
                  <c:v>103.29415403649867</c:v>
                </c:pt>
                <c:pt idx="42">
                  <c:v>133.73028147231682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078-485C-AF8B-07581A7794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Borosil Renewables (BSE)</c:v>
                </c:pt>
              </c:strCache>
            </c:strRef>
          </c:tx>
          <c:spPr>
            <a:ln w="28575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Sheet1!$G$2:$G$67</c:f>
              <c:numCache>
                <c:formatCode>0.0</c:formatCode>
                <c:ptCount val="43"/>
                <c:pt idx="0">
                  <c:v>85.70506615037111</c:v>
                </c:pt>
                <c:pt idx="1">
                  <c:v>50.177476605356581</c:v>
                </c:pt>
                <c:pt idx="2">
                  <c:v>49.983865763149424</c:v>
                </c:pt>
                <c:pt idx="3">
                  <c:v>47.07970313004197</c:v>
                </c:pt>
                <c:pt idx="4">
                  <c:v>59.503065505001643</c:v>
                </c:pt>
                <c:pt idx="5">
                  <c:v>81.122942884801589</c:v>
                </c:pt>
                <c:pt idx="6">
                  <c:v>193.90125847047446</c:v>
                </c:pt>
                <c:pt idx="7">
                  <c:v>176.86995805098428</c:v>
                </c:pt>
                <c:pt idx="8">
                  <c:v>181.85866408518891</c:v>
                </c:pt>
                <c:pt idx="9">
                  <c:v>158.23168764117469</c:v>
                </c:pt>
                <c:pt idx="10" formatCode="#,##0.0">
                  <c:v>149.13197805743798</c:v>
                </c:pt>
                <c:pt idx="11" formatCode="#,##0.0">
                  <c:v>173.91416585995495</c:v>
                </c:pt>
                <c:pt idx="12" formatCode="#,##0.0">
                  <c:v>172.24265892223309</c:v>
                </c:pt>
                <c:pt idx="13">
                  <c:v>203.09777347531477</c:v>
                </c:pt>
                <c:pt idx="14">
                  <c:v>190.25492094223958</c:v>
                </c:pt>
                <c:pt idx="15">
                  <c:v>199.09648273636674</c:v>
                </c:pt>
                <c:pt idx="16">
                  <c:v>290.12584704743489</c:v>
                </c:pt>
                <c:pt idx="17">
                  <c:v>379.57405614714452</c:v>
                </c:pt>
                <c:pt idx="18">
                  <c:v>402.87189415940657</c:v>
                </c:pt>
                <c:pt idx="19">
                  <c:v>412.97192642788025</c:v>
                </c:pt>
                <c:pt idx="20">
                  <c:v>375.15327525008092</c:v>
                </c:pt>
                <c:pt idx="21">
                  <c:v>374.47563730235589</c:v>
                </c:pt>
                <c:pt idx="22">
                  <c:v>356.23104227170086</c:v>
                </c:pt>
                <c:pt idx="23">
                  <c:v>355.37270087124909</c:v>
                </c:pt>
                <c:pt idx="24">
                  <c:v>388.41561794127171</c:v>
                </c:pt>
                <c:pt idx="25">
                  <c:v>398.51565020974539</c:v>
                </c:pt>
                <c:pt idx="26">
                  <c:v>366.69893514036818</c:v>
                </c:pt>
                <c:pt idx="27">
                  <c:v>375.28234914488576</c:v>
                </c:pt>
                <c:pt idx="28">
                  <c:v>365.13714101323035</c:v>
                </c:pt>
                <c:pt idx="29">
                  <c:v>350.84866085834165</c:v>
                </c:pt>
                <c:pt idx="30">
                  <c:v>328.99645046789306</c:v>
                </c:pt>
                <c:pt idx="31" formatCode="#,##0.00">
                  <c:v>307.77670216198788</c:v>
                </c:pt>
                <c:pt idx="32" formatCode="#,##0.00">
                  <c:v>302.80735721200404</c:v>
                </c:pt>
                <c:pt idx="33" formatCode="#,##0.00">
                  <c:v>265.15004840271069</c:v>
                </c:pt>
                <c:pt idx="34" formatCode="#,##0.00">
                  <c:v>285.47918683446284</c:v>
                </c:pt>
                <c:pt idx="35">
                  <c:v>352.14585350112952</c:v>
                </c:pt>
                <c:pt idx="36">
                  <c:v>326.52468538238151</c:v>
                </c:pt>
                <c:pt idx="37">
                  <c:v>324.2981606969991</c:v>
                </c:pt>
                <c:pt idx="38">
                  <c:v>282.86544046466611</c:v>
                </c:pt>
                <c:pt idx="39">
                  <c:v>276.70216198773807</c:v>
                </c:pt>
                <c:pt idx="40">
                  <c:v>263.08486608583422</c:v>
                </c:pt>
                <c:pt idx="41">
                  <c:v>284.67247499193297</c:v>
                </c:pt>
                <c:pt idx="42">
                  <c:v>283.89803162310432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078-485C-AF8B-07581A77946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Sensex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Sheet1!$H$2:$H$67</c:f>
              <c:numCache>
                <c:formatCode>0.0</c:formatCode>
                <c:ptCount val="43"/>
                <c:pt idx="0">
                  <c:v>84.636689909811849</c:v>
                </c:pt>
                <c:pt idx="1">
                  <c:v>91.16</c:v>
                </c:pt>
                <c:pt idx="2">
                  <c:v>93.64</c:v>
                </c:pt>
                <c:pt idx="3">
                  <c:v>92.28</c:v>
                </c:pt>
                <c:pt idx="4">
                  <c:v>96.025402787723053</c:v>
                </c:pt>
                <c:pt idx="5">
                  <c:v>107.01992110291096</c:v>
                </c:pt>
                <c:pt idx="6">
                  <c:v>115.75030530565233</c:v>
                </c:pt>
                <c:pt idx="7">
                  <c:v>112.19775467630332</c:v>
                </c:pt>
                <c:pt idx="8">
                  <c:v>119.01948768766182</c:v>
                </c:pt>
                <c:pt idx="9">
                  <c:v>120.01130079357658</c:v>
                </c:pt>
                <c:pt idx="10" formatCode="#,##0.0">
                  <c:v>118.16009893890836</c:v>
                </c:pt>
                <c:pt idx="11" formatCode="#,##0.0">
                  <c:v>124.63980235488957</c:v>
                </c:pt>
                <c:pt idx="12" formatCode="#,##0.0">
                  <c:v>127.16994871252889</c:v>
                </c:pt>
                <c:pt idx="13">
                  <c:v>127.47169105152651</c:v>
                </c:pt>
                <c:pt idx="14">
                  <c:v>137.90206657626683</c:v>
                </c:pt>
                <c:pt idx="15">
                  <c:v>143.32363562673353</c:v>
                </c:pt>
                <c:pt idx="16">
                  <c:v>143.7613413959559</c:v>
                </c:pt>
                <c:pt idx="17">
                  <c:v>138.32653718184099</c:v>
                </c:pt>
                <c:pt idx="18">
                  <c:v>141.2085789070276</c:v>
                </c:pt>
                <c:pt idx="19">
                  <c:v>140.62766187986836</c:v>
                </c:pt>
                <c:pt idx="20">
                  <c:v>136.34468050654317</c:v>
                </c:pt>
                <c:pt idx="21">
                  <c:v>141.97139459355685</c:v>
                </c:pt>
                <c:pt idx="22">
                  <c:v>141.97212180035069</c:v>
                </c:pt>
                <c:pt idx="23">
                  <c:v>134.69423620743234</c:v>
                </c:pt>
                <c:pt idx="24">
                  <c:v>128.51911123694481</c:v>
                </c:pt>
                <c:pt idx="25">
                  <c:v>139.55158974677201</c:v>
                </c:pt>
                <c:pt idx="26">
                  <c:v>144.31920596774981</c:v>
                </c:pt>
                <c:pt idx="27">
                  <c:v>139.20415458089371</c:v>
                </c:pt>
                <c:pt idx="28">
                  <c:v>147.2887064300109</c:v>
                </c:pt>
                <c:pt idx="29">
                  <c:v>152.98246898341816</c:v>
                </c:pt>
                <c:pt idx="30">
                  <c:v>148.68424050764844</c:v>
                </c:pt>
                <c:pt idx="31" formatCode="#,##0.00">
                  <c:v>144.35030617830037</c:v>
                </c:pt>
                <c:pt idx="32" formatCode="#,##0.00">
                  <c:v>142.9255141473233</c:v>
                </c:pt>
                <c:pt idx="33" formatCode="#,##0.00">
                  <c:v>142.99678041312126</c:v>
                </c:pt>
                <c:pt idx="34" formatCode="#,##0.00">
                  <c:v>148.13793852387681</c:v>
                </c:pt>
                <c:pt idx="35">
                  <c:v>151.79772791509322</c:v>
                </c:pt>
                <c:pt idx="36">
                  <c:v>156.87925506875249</c:v>
                </c:pt>
                <c:pt idx="37">
                  <c:v>161.26457867819977</c:v>
                </c:pt>
                <c:pt idx="38">
                  <c:v>157.15280602437494</c:v>
                </c:pt>
                <c:pt idx="39">
                  <c:v>159.56955660262554</c:v>
                </c:pt>
                <c:pt idx="40">
                  <c:v>154.83427684374792</c:v>
                </c:pt>
                <c:pt idx="41">
                  <c:v>162.38149559288436</c:v>
                </c:pt>
                <c:pt idx="42">
                  <c:v>175.11202620659355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078-485C-AF8B-07581A779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9424864"/>
        <c:axId val="978063184"/>
      </c:lineChart>
      <c:dateAx>
        <c:axId val="9794248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Offset val="100"/>
        <c:baseTimeUnit val="months"/>
      </c:dateAx>
      <c:valAx>
        <c:axId val="978063184"/>
        <c:scaling>
          <c:orientation val="minMax"/>
          <c:max val="2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Value of stocks</a:t>
                </a:r>
                <a:r>
                  <a:rPr lang="en-US" sz="700" baseline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(indexed to 100)</a:t>
                </a:r>
                <a:endParaRPr lang="en-US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c:rich>
          </c:tx>
          <c:layout>
            <c:manualLayout>
              <c:xMode val="edge"/>
              <c:yMode val="edge"/>
              <c:x val="9.1970970610001646E-3"/>
              <c:y val="0.276735813825416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0934761236861461"/>
          <c:w val="0.99617552968691303"/>
          <c:h val="9.0652362550495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/>
              <a:t>Bond yields* and key financial rates</a:t>
            </a:r>
          </a:p>
        </c:rich>
      </c:tx>
      <c:layout>
        <c:manualLayout>
          <c:xMode val="edge"/>
          <c:yMode val="edge"/>
          <c:x val="1.4054499510807047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565539561922719E-2"/>
          <c:y val="8.2445931270061279E-2"/>
          <c:w val="0.92360030050166808"/>
          <c:h val="0.6714362724970647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 rate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none"/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Sheet1!$B$2:$B$67</c:f>
              <c:numCache>
                <c:formatCode>0.00%</c:formatCode>
                <c:ptCount val="43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  <c:pt idx="6">
                  <c:v>0.04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0.04</c:v>
                </c:pt>
                <c:pt idx="11">
                  <c:v>0.04</c:v>
                </c:pt>
                <c:pt idx="12">
                  <c:v>0.04</c:v>
                </c:pt>
                <c:pt idx="13">
                  <c:v>0.04</c:v>
                </c:pt>
                <c:pt idx="14">
                  <c:v>0.04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0.04</c:v>
                </c:pt>
                <c:pt idx="20">
                  <c:v>0.04</c:v>
                </c:pt>
                <c:pt idx="21">
                  <c:v>0.04</c:v>
                </c:pt>
                <c:pt idx="22">
                  <c:v>0.04</c:v>
                </c:pt>
                <c:pt idx="23">
                  <c:v>4.3999999999999997E-2</c:v>
                </c:pt>
                <c:pt idx="24">
                  <c:v>4.9000000000000002E-2</c:v>
                </c:pt>
                <c:pt idx="25">
                  <c:v>4.9000000000000002E-2</c:v>
                </c:pt>
                <c:pt idx="26">
                  <c:v>5.3999999999999999E-2</c:v>
                </c:pt>
                <c:pt idx="27">
                  <c:v>5.8999999999999997E-2</c:v>
                </c:pt>
                <c:pt idx="28">
                  <c:v>5.8999999999999997E-2</c:v>
                </c:pt>
                <c:pt idx="29">
                  <c:v>5.8999999999999997E-2</c:v>
                </c:pt>
                <c:pt idx="30">
                  <c:v>6.25E-2</c:v>
                </c:pt>
                <c:pt idx="31">
                  <c:v>6.25E-2</c:v>
                </c:pt>
                <c:pt idx="32">
                  <c:v>6.5000000000000002E-2</c:v>
                </c:pt>
                <c:pt idx="33">
                  <c:v>6.5000000000000002E-2</c:v>
                </c:pt>
                <c:pt idx="34">
                  <c:v>6.5000000000000002E-2</c:v>
                </c:pt>
                <c:pt idx="35">
                  <c:v>6.5000000000000002E-2</c:v>
                </c:pt>
                <c:pt idx="36">
                  <c:v>6.5000000000000002E-2</c:v>
                </c:pt>
                <c:pt idx="37">
                  <c:v>6.5000000000000002E-2</c:v>
                </c:pt>
                <c:pt idx="38">
                  <c:v>6.5000000000000002E-2</c:v>
                </c:pt>
                <c:pt idx="39">
                  <c:v>6.5000000000000002E-2</c:v>
                </c:pt>
                <c:pt idx="40">
                  <c:v>6.5000000000000002E-2</c:v>
                </c:pt>
                <c:pt idx="41">
                  <c:v>6.5000000000000002E-2</c:v>
                </c:pt>
                <c:pt idx="42">
                  <c:v>6.5000000000000002E-2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3B-4033-9CAC-CCA7E47838C1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SBI MCLR (1-year)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none"/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Sheet1!$D$2:$D$67</c:f>
              <c:numCache>
                <c:formatCode>0.00%</c:formatCode>
                <c:ptCount val="43"/>
                <c:pt idx="0">
                  <c:v>7.0000000000000007E-2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7.0000000000000007E-2</c:v>
                </c:pt>
                <c:pt idx="7">
                  <c:v>7.0000000000000007E-2</c:v>
                </c:pt>
                <c:pt idx="8">
                  <c:v>7.0000000000000007E-2</c:v>
                </c:pt>
                <c:pt idx="9">
                  <c:v>7.0000000000000007E-2</c:v>
                </c:pt>
                <c:pt idx="10">
                  <c:v>7.0000000000000007E-2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7.0000000000000007E-2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7.0000000000000007E-2</c:v>
                </c:pt>
                <c:pt idx="20">
                  <c:v>7.0000000000000007E-2</c:v>
                </c:pt>
                <c:pt idx="21">
                  <c:v>7.0000000000000007E-2</c:v>
                </c:pt>
                <c:pt idx="22">
                  <c:v>7.0999999999999994E-2</c:v>
                </c:pt>
                <c:pt idx="23">
                  <c:v>7.1999999999999995E-2</c:v>
                </c:pt>
                <c:pt idx="24">
                  <c:v>7.3999999999999996E-2</c:v>
                </c:pt>
                <c:pt idx="25">
                  <c:v>7.4999999999999997E-2</c:v>
                </c:pt>
                <c:pt idx="26">
                  <c:v>7.6999999999999999E-2</c:v>
                </c:pt>
                <c:pt idx="27">
                  <c:v>7.6999999999999999E-2</c:v>
                </c:pt>
                <c:pt idx="28">
                  <c:v>7.9500000000000001E-2</c:v>
                </c:pt>
                <c:pt idx="29">
                  <c:v>8.0500000000000002E-2</c:v>
                </c:pt>
                <c:pt idx="30">
                  <c:v>8.3000000000000004E-2</c:v>
                </c:pt>
                <c:pt idx="31">
                  <c:v>8.4000000000000005E-2</c:v>
                </c:pt>
                <c:pt idx="32">
                  <c:v>8.5000000000000006E-2</c:v>
                </c:pt>
                <c:pt idx="33">
                  <c:v>8.5000000000000006E-2</c:v>
                </c:pt>
                <c:pt idx="34">
                  <c:v>8.5000000000000006E-2</c:v>
                </c:pt>
                <c:pt idx="35">
                  <c:v>8.5000000000000006E-2</c:v>
                </c:pt>
                <c:pt idx="36">
                  <c:v>8.5000000000000006E-2</c:v>
                </c:pt>
                <c:pt idx="37">
                  <c:v>8.5500000000000007E-2</c:v>
                </c:pt>
                <c:pt idx="38">
                  <c:v>8.5500000000000007E-2</c:v>
                </c:pt>
                <c:pt idx="39">
                  <c:v>8.5500000000000007E-2</c:v>
                </c:pt>
                <c:pt idx="40">
                  <c:v>8.5500000000000007E-2</c:v>
                </c:pt>
                <c:pt idx="41">
                  <c:v>8.5500000000000007E-2</c:v>
                </c:pt>
                <c:pt idx="42">
                  <c:v>8.6499999999999994E-2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3B-4033-9CAC-CCA7E47838C1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Treasury bond yield (INR, 10-year)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009CD8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Sheet1!$E$2:$E$67</c:f>
              <c:numCache>
                <c:formatCode>0.00%</c:formatCode>
                <c:ptCount val="43"/>
                <c:pt idx="0">
                  <c:v>5.8999999999999997E-2</c:v>
                </c:pt>
                <c:pt idx="1">
                  <c:v>5.8599999999999999E-2</c:v>
                </c:pt>
                <c:pt idx="2">
                  <c:v>6.0699999999999997E-2</c:v>
                </c:pt>
                <c:pt idx="3">
                  <c:v>6.0299999999999999E-2</c:v>
                </c:pt>
                <c:pt idx="4">
                  <c:v>5.9299999999999999E-2</c:v>
                </c:pt>
                <c:pt idx="5">
                  <c:v>5.8999999999999997E-2</c:v>
                </c:pt>
                <c:pt idx="6">
                  <c:v>5.8999999999999997E-2</c:v>
                </c:pt>
                <c:pt idx="7">
                  <c:v>5.8999999999999997E-2</c:v>
                </c:pt>
                <c:pt idx="8">
                  <c:v>6.2300000000000001E-2</c:v>
                </c:pt>
                <c:pt idx="9">
                  <c:v>6.1800000000000001E-2</c:v>
                </c:pt>
                <c:pt idx="10">
                  <c:v>6.0229999999999999E-2</c:v>
                </c:pt>
                <c:pt idx="11">
                  <c:v>6.0199999999999997E-2</c:v>
                </c:pt>
                <c:pt idx="12">
                  <c:v>6.0380000000000003E-2</c:v>
                </c:pt>
                <c:pt idx="13">
                  <c:v>6.2E-2</c:v>
                </c:pt>
                <c:pt idx="14">
                  <c:v>6.2100000000000002E-2</c:v>
                </c:pt>
                <c:pt idx="15">
                  <c:v>6.2199999999999998E-2</c:v>
                </c:pt>
                <c:pt idx="16">
                  <c:v>6.2399999999999997E-2</c:v>
                </c:pt>
                <c:pt idx="17">
                  <c:v>6.3799999999999996E-2</c:v>
                </c:pt>
                <c:pt idx="18">
                  <c:v>6.3500000000000001E-2</c:v>
                </c:pt>
                <c:pt idx="19">
                  <c:v>6.4349999999999991E-2</c:v>
                </c:pt>
                <c:pt idx="20">
                  <c:v>6.8320000000000006E-2</c:v>
                </c:pt>
                <c:pt idx="21">
                  <c:v>6.8659999999999999E-2</c:v>
                </c:pt>
                <c:pt idx="22">
                  <c:v>7.1360000000000007E-2</c:v>
                </c:pt>
                <c:pt idx="23">
                  <c:v>7.4200000000000002E-2</c:v>
                </c:pt>
                <c:pt idx="24">
                  <c:v>7.4499999999999997E-2</c:v>
                </c:pt>
                <c:pt idx="25">
                  <c:v>7.3200000000000001E-2</c:v>
                </c:pt>
                <c:pt idx="26">
                  <c:v>7.1900000000000006E-2</c:v>
                </c:pt>
                <c:pt idx="27">
                  <c:v>7.3999999999999996E-2</c:v>
                </c:pt>
                <c:pt idx="28">
                  <c:v>7.4451000000000003E-2</c:v>
                </c:pt>
                <c:pt idx="29">
                  <c:v>7.281E-2</c:v>
                </c:pt>
                <c:pt idx="30">
                  <c:v>7.3270000000000002E-2</c:v>
                </c:pt>
                <c:pt idx="31">
                  <c:v>7.3400000000000007E-2</c:v>
                </c:pt>
                <c:pt idx="32">
                  <c:v>7.46E-2</c:v>
                </c:pt>
                <c:pt idx="33">
                  <c:v>7.3200000000000001E-2</c:v>
                </c:pt>
                <c:pt idx="34">
                  <c:v>7.1199999999999999E-2</c:v>
                </c:pt>
                <c:pt idx="35">
                  <c:v>6.9900000000000004E-2</c:v>
                </c:pt>
                <c:pt idx="36">
                  <c:v>7.1099999999999997E-2</c:v>
                </c:pt>
                <c:pt idx="37">
                  <c:v>7.17E-2</c:v>
                </c:pt>
                <c:pt idx="38">
                  <c:v>7.1599999999999997E-2</c:v>
                </c:pt>
                <c:pt idx="39">
                  <c:v>7.1999999999999995E-2</c:v>
                </c:pt>
                <c:pt idx="40">
                  <c:v>7.3499999999999996E-2</c:v>
                </c:pt>
                <c:pt idx="41">
                  <c:v>7.2700000000000001E-2</c:v>
                </c:pt>
                <c:pt idx="42">
                  <c:v>7.17E-2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3B-4033-9CAC-CCA7E47838C1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NTPC bond yield (INR, 8.66%, 10-year)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Sheet1!$G$2:$G$67</c:f>
              <c:numCache>
                <c:formatCode>0.00%</c:formatCode>
                <c:ptCount val="43"/>
                <c:pt idx="0">
                  <c:v>7.2046589018302826E-2</c:v>
                </c:pt>
                <c:pt idx="1">
                  <c:v>7.2400000000000006E-2</c:v>
                </c:pt>
                <c:pt idx="2">
                  <c:v>7.2800000000000004E-2</c:v>
                </c:pt>
                <c:pt idx="3">
                  <c:v>7.2800000000000004E-2</c:v>
                </c:pt>
                <c:pt idx="4">
                  <c:v>7.0751633986928103E-2</c:v>
                </c:pt>
                <c:pt idx="5">
                  <c:v>7.5060889462872593E-2</c:v>
                </c:pt>
                <c:pt idx="6">
                  <c:v>7.5418459233971391E-2</c:v>
                </c:pt>
                <c:pt idx="7">
                  <c:v>7.5195151388852702E-2</c:v>
                </c:pt>
                <c:pt idx="8">
                  <c:v>7.545261156875234E-2</c:v>
                </c:pt>
                <c:pt idx="9">
                  <c:v>7.6867221084378309E-2</c:v>
                </c:pt>
                <c:pt idx="10">
                  <c:v>7.5964912280701749E-2</c:v>
                </c:pt>
                <c:pt idx="11">
                  <c:v>7.2776167065843098E-2</c:v>
                </c:pt>
                <c:pt idx="12">
                  <c:v>7.277922514497015E-2</c:v>
                </c:pt>
                <c:pt idx="13">
                  <c:v>7.5435540069686405E-2</c:v>
                </c:pt>
                <c:pt idx="14">
                  <c:v>7.3702127659574457E-2</c:v>
                </c:pt>
                <c:pt idx="15">
                  <c:v>7.3639455782312915E-2</c:v>
                </c:pt>
                <c:pt idx="16">
                  <c:v>7.395388556789069E-2</c:v>
                </c:pt>
                <c:pt idx="17">
                  <c:v>7.4978354978354977E-2</c:v>
                </c:pt>
                <c:pt idx="18">
                  <c:v>7.8727272727272715E-2</c:v>
                </c:pt>
                <c:pt idx="19">
                  <c:v>8.0699999999999994E-2</c:v>
                </c:pt>
                <c:pt idx="20">
                  <c:v>8.0501227039488352E-2</c:v>
                </c:pt>
                <c:pt idx="21">
                  <c:v>8.0381673720947497E-2</c:v>
                </c:pt>
                <c:pt idx="22">
                  <c:v>7.9668080330447741E-2</c:v>
                </c:pt>
                <c:pt idx="23">
                  <c:v>8.0181473079949994E-2</c:v>
                </c:pt>
                <c:pt idx="24">
                  <c:v>7.974143884494618E-2</c:v>
                </c:pt>
                <c:pt idx="25">
                  <c:v>7.8870999999999997E-2</c:v>
                </c:pt>
                <c:pt idx="26">
                  <c:v>7.8728000000000006E-2</c:v>
                </c:pt>
                <c:pt idx="27">
                  <c:v>7.9186999999999994E-2</c:v>
                </c:pt>
                <c:pt idx="28">
                  <c:v>7.9093981185496376E-2</c:v>
                </c:pt>
                <c:pt idx="29">
                  <c:v>7.7529095792300801E-2</c:v>
                </c:pt>
                <c:pt idx="30">
                  <c:v>8.3914728682170536E-2</c:v>
                </c:pt>
                <c:pt idx="31">
                  <c:v>8.1786071813081992E-2</c:v>
                </c:pt>
                <c:pt idx="32">
                  <c:v>8.1786071813081992E-2</c:v>
                </c:pt>
                <c:pt idx="33">
                  <c:v>8.3269230769230762E-2</c:v>
                </c:pt>
                <c:pt idx="34">
                  <c:v>8.255481410867492E-2</c:v>
                </c:pt>
                <c:pt idx="35">
                  <c:v>8.2949397036426856E-2</c:v>
                </c:pt>
                <c:pt idx="36">
                  <c:v>8.2162408326296704E-2</c:v>
                </c:pt>
                <c:pt idx="37">
                  <c:v>8.0864295518848092E-2</c:v>
                </c:pt>
                <c:pt idx="38">
                  <c:v>8.1146926536731626E-2</c:v>
                </c:pt>
                <c:pt idx="39">
                  <c:v>8.0783582089552233E-2</c:v>
                </c:pt>
                <c:pt idx="40">
                  <c:v>7.988929889298893E-2</c:v>
                </c:pt>
                <c:pt idx="41">
                  <c:v>7.988929889298893E-2</c:v>
                </c:pt>
                <c:pt idx="42">
                  <c:v>7.988929889298893E-2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33B-4033-9CAC-CCA7E47838C1}"/>
            </c:ext>
          </c:extLst>
        </c:ser>
        <c:ser>
          <c:idx val="6"/>
          <c:order val="4"/>
          <c:tx>
            <c:strRef>
              <c:f>Sheet1!$H$1</c:f>
              <c:strCache>
                <c:ptCount val="1"/>
                <c:pt idx="0">
                  <c:v>ReNew Power bond yield (USD, 6.67%, 5-year)</c:v>
                </c:pt>
              </c:strCache>
            </c:strRef>
          </c:tx>
          <c:spPr>
            <a:ln w="38100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rgbClr val="87BD41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Sheet1!$H$2:$H$67</c:f>
              <c:numCache>
                <c:formatCode>0.00%</c:formatCode>
                <c:ptCount val="43"/>
                <c:pt idx="0">
                  <c:v>6.5915604308726158E-2</c:v>
                </c:pt>
                <c:pt idx="1">
                  <c:v>6.4519249371251697E-2</c:v>
                </c:pt>
                <c:pt idx="2">
                  <c:v>6.3535911602209935E-2</c:v>
                </c:pt>
                <c:pt idx="3">
                  <c:v>6.4444444444444443E-2</c:v>
                </c:pt>
                <c:pt idx="4">
                  <c:v>6.3487530934703981E-2</c:v>
                </c:pt>
                <c:pt idx="5">
                  <c:v>6.2552752508674855E-2</c:v>
                </c:pt>
                <c:pt idx="6">
                  <c:v>6.2954223690420003E-2</c:v>
                </c:pt>
                <c:pt idx="7">
                  <c:v>6.3097152587267058E-2</c:v>
                </c:pt>
                <c:pt idx="8">
                  <c:v>6.3306757782839784E-2</c:v>
                </c:pt>
                <c:pt idx="9">
                  <c:v>6.3294742835452597E-2</c:v>
                </c:pt>
                <c:pt idx="10">
                  <c:v>6.3384966264373274E-2</c:v>
                </c:pt>
                <c:pt idx="11">
                  <c:v>6.3258725341426403E-2</c:v>
                </c:pt>
                <c:pt idx="12">
                  <c:v>6.3222748815165875E-2</c:v>
                </c:pt>
                <c:pt idx="13">
                  <c:v>6.3632894485785158E-2</c:v>
                </c:pt>
                <c:pt idx="14">
                  <c:v>6.3354863221884494E-2</c:v>
                </c:pt>
                <c:pt idx="15">
                  <c:v>6.388276984963126E-2</c:v>
                </c:pt>
                <c:pt idx="16">
                  <c:v>6.3596491228070179E-2</c:v>
                </c:pt>
                <c:pt idx="17">
                  <c:v>6.4394670785865998E-2</c:v>
                </c:pt>
                <c:pt idx="18">
                  <c:v>6.412844918757811E-2</c:v>
                </c:pt>
                <c:pt idx="19">
                  <c:v>6.4066852367688026E-2</c:v>
                </c:pt>
                <c:pt idx="20">
                  <c:v>6.4788732394366194E-2</c:v>
                </c:pt>
                <c:pt idx="21">
                  <c:v>6.4832814930015553E-2</c:v>
                </c:pt>
                <c:pt idx="22">
                  <c:v>6.5649606299212598E-2</c:v>
                </c:pt>
                <c:pt idx="23">
                  <c:v>6.5727236893969254E-2</c:v>
                </c:pt>
                <c:pt idx="24">
                  <c:v>6.4757281553398063E-2</c:v>
                </c:pt>
                <c:pt idx="25">
                  <c:v>6.4799999999999996E-2</c:v>
                </c:pt>
                <c:pt idx="26">
                  <c:v>6.4799999999999996E-2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33B-4033-9CAC-CCA7E47838C1}"/>
            </c:ext>
          </c:extLst>
        </c:ser>
        <c:ser>
          <c:idx val="7"/>
          <c:order val="5"/>
          <c:tx>
            <c:strRef>
              <c:f>Sheet1!$I$1</c:f>
              <c:strCache>
                <c:ptCount val="1"/>
                <c:pt idx="0">
                  <c:v>Adani Green Energy bond yield (USD, 6.25%, 5-year)</c:v>
                </c:pt>
              </c:strCache>
            </c:strRef>
          </c:tx>
          <c:spPr>
            <a:ln w="38100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9D9D9C"/>
                </a:solidFill>
              </a:ln>
              <a:effectLst/>
            </c:spPr>
          </c:marker>
          <c:cat>
            <c:numRef>
              <c:f>Sheet1!$A$2:$A$67</c:f>
              <c:numCache>
                <c:formatCode>mmm\-yy</c:formatCode>
                <c:ptCount val="43"/>
                <c:pt idx="0">
                  <c:v>43983</c:v>
                </c:pt>
                <c:pt idx="1">
                  <c:v>44013</c:v>
                </c:pt>
                <c:pt idx="2">
                  <c:v>44044</c:v>
                </c:pt>
                <c:pt idx="3">
                  <c:v>44075</c:v>
                </c:pt>
                <c:pt idx="4">
                  <c:v>44105</c:v>
                </c:pt>
                <c:pt idx="5">
                  <c:v>44136</c:v>
                </c:pt>
                <c:pt idx="6">
                  <c:v>44166</c:v>
                </c:pt>
                <c:pt idx="7">
                  <c:v>44197</c:v>
                </c:pt>
                <c:pt idx="8">
                  <c:v>44228</c:v>
                </c:pt>
                <c:pt idx="9">
                  <c:v>44256</c:v>
                </c:pt>
                <c:pt idx="10">
                  <c:v>44287</c:v>
                </c:pt>
                <c:pt idx="11">
                  <c:v>44317</c:v>
                </c:pt>
                <c:pt idx="12">
                  <c:v>44348</c:v>
                </c:pt>
                <c:pt idx="13">
                  <c:v>44378</c:v>
                </c:pt>
                <c:pt idx="14">
                  <c:v>44409</c:v>
                </c:pt>
                <c:pt idx="15">
                  <c:v>44440</c:v>
                </c:pt>
                <c:pt idx="16">
                  <c:v>44470</c:v>
                </c:pt>
                <c:pt idx="17">
                  <c:v>44501</c:v>
                </c:pt>
                <c:pt idx="18">
                  <c:v>44531</c:v>
                </c:pt>
                <c:pt idx="19">
                  <c:v>44562</c:v>
                </c:pt>
                <c:pt idx="20">
                  <c:v>44593</c:v>
                </c:pt>
                <c:pt idx="21">
                  <c:v>44621</c:v>
                </c:pt>
                <c:pt idx="22">
                  <c:v>44652</c:v>
                </c:pt>
                <c:pt idx="23">
                  <c:v>44682</c:v>
                </c:pt>
                <c:pt idx="24">
                  <c:v>44713</c:v>
                </c:pt>
                <c:pt idx="25">
                  <c:v>44743</c:v>
                </c:pt>
                <c:pt idx="26">
                  <c:v>44774</c:v>
                </c:pt>
                <c:pt idx="27">
                  <c:v>44805</c:v>
                </c:pt>
                <c:pt idx="28">
                  <c:v>44835</c:v>
                </c:pt>
                <c:pt idx="29">
                  <c:v>44866</c:v>
                </c:pt>
                <c:pt idx="30">
                  <c:v>44896</c:v>
                </c:pt>
                <c:pt idx="31">
                  <c:v>44927</c:v>
                </c:pt>
                <c:pt idx="32">
                  <c:v>44958</c:v>
                </c:pt>
                <c:pt idx="33">
                  <c:v>44986</c:v>
                </c:pt>
                <c:pt idx="34">
                  <c:v>45017</c:v>
                </c:pt>
                <c:pt idx="35">
                  <c:v>45047</c:v>
                </c:pt>
                <c:pt idx="36">
                  <c:v>45078</c:v>
                </c:pt>
                <c:pt idx="37">
                  <c:v>45108</c:v>
                </c:pt>
                <c:pt idx="38">
                  <c:v>45139</c:v>
                </c:pt>
                <c:pt idx="39">
                  <c:v>45170</c:v>
                </c:pt>
                <c:pt idx="40">
                  <c:v>45200</c:v>
                </c:pt>
                <c:pt idx="41">
                  <c:v>45231</c:v>
                </c:pt>
                <c:pt idx="42">
                  <c:v>45261</c:v>
                </c:pt>
              </c:numCache>
            </c:numRef>
          </c:cat>
          <c:val>
            <c:numRef>
              <c:f>Sheet1!$I$2:$I$67</c:f>
              <c:numCache>
                <c:formatCode>0.00%</c:formatCode>
                <c:ptCount val="43"/>
                <c:pt idx="0">
                  <c:v>5.9665871121718374E-2</c:v>
                </c:pt>
                <c:pt idx="1">
                  <c:v>5.9068141007466213E-2</c:v>
                </c:pt>
                <c:pt idx="2">
                  <c:v>5.8107103012272218E-2</c:v>
                </c:pt>
                <c:pt idx="3">
                  <c:v>5.8036957934812887E-2</c:v>
                </c:pt>
                <c:pt idx="4">
                  <c:v>5.7571849668386146E-2</c:v>
                </c:pt>
                <c:pt idx="5">
                  <c:v>5.6658507841537482E-2</c:v>
                </c:pt>
                <c:pt idx="6">
                  <c:v>5.6210090835506793E-2</c:v>
                </c:pt>
                <c:pt idx="7">
                  <c:v>5.6028686687584046E-2</c:v>
                </c:pt>
                <c:pt idx="8">
                  <c:v>5.6134363211783722E-2</c:v>
                </c:pt>
                <c:pt idx="9">
                  <c:v>5.6504836814031283E-2</c:v>
                </c:pt>
                <c:pt idx="10">
                  <c:v>5.6316453415029735E-2</c:v>
                </c:pt>
                <c:pt idx="11">
                  <c:v>5.5163283318623128E-2</c:v>
                </c:pt>
                <c:pt idx="12">
                  <c:v>5.6275886907977669E-2</c:v>
                </c:pt>
                <c:pt idx="13">
                  <c:v>5.7208237986270026E-2</c:v>
                </c:pt>
                <c:pt idx="14">
                  <c:v>5.7208237986270026E-2</c:v>
                </c:pt>
                <c:pt idx="15">
                  <c:v>5.7534750989597719E-2</c:v>
                </c:pt>
                <c:pt idx="16">
                  <c:v>5.7934742306266225E-2</c:v>
                </c:pt>
                <c:pt idx="17">
                  <c:v>5.7934742306266225E-2</c:v>
                </c:pt>
                <c:pt idx="18">
                  <c:v>5.7423741271591326E-2</c:v>
                </c:pt>
                <c:pt idx="19">
                  <c:v>5.7271144506551824E-2</c:v>
                </c:pt>
                <c:pt idx="20">
                  <c:v>5.8735081289352509E-2</c:v>
                </c:pt>
                <c:pt idx="21">
                  <c:v>5.9523809523809521E-2</c:v>
                </c:pt>
                <c:pt idx="22">
                  <c:v>6.1576354679802957E-2</c:v>
                </c:pt>
                <c:pt idx="23">
                  <c:v>6.25E-2</c:v>
                </c:pt>
                <c:pt idx="24">
                  <c:v>6.5022888056595923E-2</c:v>
                </c:pt>
                <c:pt idx="25">
                  <c:v>6.3613000000000003E-2</c:v>
                </c:pt>
                <c:pt idx="26">
                  <c:v>6.4479999999999996E-2</c:v>
                </c:pt>
                <c:pt idx="27">
                  <c:v>6.8640999999999994E-2</c:v>
                </c:pt>
                <c:pt idx="28">
                  <c:v>6.8324678874009295E-2</c:v>
                </c:pt>
                <c:pt idx="29">
                  <c:v>6.4766839378238336E-2</c:v>
                </c:pt>
                <c:pt idx="30">
                  <c:v>6.3971340839303989E-2</c:v>
                </c:pt>
                <c:pt idx="31">
                  <c:v>6.9583611667780015E-2</c:v>
                </c:pt>
                <c:pt idx="32">
                  <c:v>6.7516474019660808E-2</c:v>
                </c:pt>
                <c:pt idx="33">
                  <c:v>6.6263782866836304E-2</c:v>
                </c:pt>
                <c:pt idx="34">
                  <c:v>6.5158465387823189E-2</c:v>
                </c:pt>
                <c:pt idx="35">
                  <c:v>6.5022888056595923E-2</c:v>
                </c:pt>
                <c:pt idx="36">
                  <c:v>6.5104166666666671E-2</c:v>
                </c:pt>
                <c:pt idx="37">
                  <c:v>6.4948560739893996E-2</c:v>
                </c:pt>
                <c:pt idx="38">
                  <c:v>6.5706476030277544E-2</c:v>
                </c:pt>
                <c:pt idx="39">
                  <c:v>6.5063501977930455E-2</c:v>
                </c:pt>
                <c:pt idx="40">
                  <c:v>6.5600000000000006E-2</c:v>
                </c:pt>
                <c:pt idx="41">
                  <c:v>6.3799999999999996E-2</c:v>
                </c:pt>
                <c:pt idx="42">
                  <c:v>6.3100000000000003E-2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33B-4033-9CAC-CCA7E4783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970032"/>
        <c:axId val="321977168"/>
      </c:lineChart>
      <c:dateAx>
        <c:axId val="1739700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Offset val="100"/>
        <c:baseTimeUnit val="months"/>
      </c:dateAx>
      <c:valAx>
        <c:axId val="321977168"/>
        <c:scaling>
          <c:orientation val="minMax"/>
          <c:max val="0.1"/>
          <c:min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5.000000000000001E-3"/>
        <c:minorUnit val="1.0000000000000002E-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422565846328563E-4"/>
          <c:y val="0.91255740123997686"/>
          <c:w val="0.99960574274452507"/>
          <c:h val="8.744259876002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7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Foreign Direct Investment in India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000" b="1" i="0" u="none" strike="noStrike" kern="1200" spc="0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USD million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c:rich>
      </c:tx>
      <c:layout>
        <c:manualLayout>
          <c:xMode val="edge"/>
          <c:yMode val="edge"/>
          <c:x val="6.8472519773264059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659811585411302E-2"/>
          <c:y val="7.9656487342650628E-2"/>
          <c:w val="0.80312049593168566"/>
          <c:h val="0.788174482887674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FDI - Power Sector (Left Y-axis)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Sheet1!$A$2:$A$15</c:f>
              <c:strCache>
                <c:ptCount val="14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  <c:pt idx="10">
                  <c:v>FY21</c:v>
                </c:pt>
                <c:pt idx="11">
                  <c:v>FY22</c:v>
                </c:pt>
                <c:pt idx="12">
                  <c:v>FY23</c:v>
                </c:pt>
                <c:pt idx="13">
                  <c:v>FY24*</c:v>
                </c:pt>
              </c:strCache>
            </c:strRef>
          </c:cat>
          <c:val>
            <c:numRef>
              <c:f>Sheet1!$B$2:$B$15</c:f>
              <c:numCache>
                <c:formatCode>0.0</c:formatCode>
                <c:ptCount val="14"/>
                <c:pt idx="0">
                  <c:v>1272.3499999999995</c:v>
                </c:pt>
                <c:pt idx="1">
                  <c:v>1398.8000000000002</c:v>
                </c:pt>
                <c:pt idx="2">
                  <c:v>535.68000000000029</c:v>
                </c:pt>
                <c:pt idx="3">
                  <c:v>1066.079999999999</c:v>
                </c:pt>
                <c:pt idx="4">
                  <c:v>657.03000000000065</c:v>
                </c:pt>
                <c:pt idx="5">
                  <c:v>918.81999999999971</c:v>
                </c:pt>
                <c:pt idx="6">
                  <c:v>1112.9799999999996</c:v>
                </c:pt>
                <c:pt idx="7">
                  <c:v>1621</c:v>
                </c:pt>
                <c:pt idx="8">
                  <c:v>1105.6400000000012</c:v>
                </c:pt>
                <c:pt idx="9">
                  <c:v>672.15999999999985</c:v>
                </c:pt>
                <c:pt idx="10">
                  <c:v>373.6299999999992</c:v>
                </c:pt>
                <c:pt idx="11">
                  <c:v>525.66309999999976</c:v>
                </c:pt>
                <c:pt idx="12">
                  <c:v>697.92039999999906</c:v>
                </c:pt>
                <c:pt idx="13">
                  <c:v>415.29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3-4DB4-AB18-0A2969A12A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Annual FDI - Non-Conventional Energy (Left Y-axis)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Sheet1!$A$2:$A$15</c:f>
              <c:strCache>
                <c:ptCount val="14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  <c:pt idx="10">
                  <c:v>FY21</c:v>
                </c:pt>
                <c:pt idx="11">
                  <c:v>FY22</c:v>
                </c:pt>
                <c:pt idx="12">
                  <c:v>FY23</c:v>
                </c:pt>
                <c:pt idx="13">
                  <c:v>FY24*</c:v>
                </c:pt>
              </c:strCache>
            </c:strRef>
          </c:cat>
          <c:val>
            <c:numRef>
              <c:f>Sheet1!$C$2:$C$15</c:f>
              <c:numCache>
                <c:formatCode>0.0</c:formatCode>
                <c:ptCount val="14"/>
                <c:pt idx="0">
                  <c:v>194.60000000000002</c:v>
                </c:pt>
                <c:pt idx="1">
                  <c:v>655.75</c:v>
                </c:pt>
                <c:pt idx="2">
                  <c:v>1106.5199999999998</c:v>
                </c:pt>
                <c:pt idx="3">
                  <c:v>414.25</c:v>
                </c:pt>
                <c:pt idx="4">
                  <c:v>611.32000000000016</c:v>
                </c:pt>
                <c:pt idx="5">
                  <c:v>781.14999999999964</c:v>
                </c:pt>
                <c:pt idx="6">
                  <c:v>783.5600000000004</c:v>
                </c:pt>
                <c:pt idx="7">
                  <c:v>1204.4700000000003</c:v>
                </c:pt>
                <c:pt idx="8">
                  <c:v>1446.1499999999996</c:v>
                </c:pt>
                <c:pt idx="9">
                  <c:v>1393.3900000000003</c:v>
                </c:pt>
                <c:pt idx="10">
                  <c:v>797.20999999999913</c:v>
                </c:pt>
                <c:pt idx="11">
                  <c:v>1600.9308000000001</c:v>
                </c:pt>
                <c:pt idx="12">
                  <c:v>2499.9890000000014</c:v>
                </c:pt>
                <c:pt idx="13">
                  <c:v>1239.25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43-4DB4-AB18-0A2969A12A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79424864"/>
        <c:axId val="97806318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 Share of NCE in total FDI inflow (%) (Right Y-axis)</c:v>
                </c:pt>
              </c:strCache>
            </c:strRef>
          </c:tx>
          <c:spPr>
            <a:ln w="28575" cap="rnd">
              <a:solidFill>
                <a:srgbClr val="87BD41">
                  <a:alpha val="98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7123856681832976E-2"/>
                  <c:y val="-2.99574205941998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43-4DB4-AB18-0A2969A12A3E}"/>
                </c:ext>
              </c:extLst>
            </c:dLbl>
            <c:dLbl>
              <c:idx val="7"/>
              <c:layout>
                <c:manualLayout>
                  <c:x val="-6.6407931357579955E-2"/>
                  <c:y val="5.804548964626803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43-4DB4-AB18-0A2969A12A3E}"/>
                </c:ext>
              </c:extLst>
            </c:dLbl>
            <c:dLbl>
              <c:idx val="9"/>
              <c:layout>
                <c:manualLayout>
                  <c:x val="-1.1370979544238434E-2"/>
                  <c:y val="-1.4047655429073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43-4DB4-AB18-0A2969A12A3E}"/>
                </c:ext>
              </c:extLst>
            </c:dLbl>
            <c:dLbl>
              <c:idx val="10"/>
              <c:layout>
                <c:manualLayout>
                  <c:x val="-5.0317916940364353E-2"/>
                  <c:y val="1.396401138073105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43-4DB4-AB18-0A2969A12A3E}"/>
                </c:ext>
              </c:extLst>
            </c:dLbl>
            <c:dLbl>
              <c:idx val="11"/>
              <c:layout>
                <c:manualLayout>
                  <c:x val="-1.6890206256542216E-2"/>
                  <c:y val="-2.0991346594065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43-4DB4-AB18-0A2969A12A3E}"/>
                </c:ext>
              </c:extLst>
            </c:dLbl>
            <c:dLbl>
              <c:idx val="12"/>
              <c:layout>
                <c:manualLayout>
                  <c:x val="-7.1210236117753054E-2"/>
                  <c:y val="-1.801848537946602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43-4DB4-AB18-0A2969A12A3E}"/>
                </c:ext>
              </c:extLst>
            </c:dLbl>
            <c:dLbl>
              <c:idx val="13"/>
              <c:layout>
                <c:manualLayout>
                  <c:x val="-3.2388036572137138E-2"/>
                  <c:y val="-2.99233841056357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43-4DB4-AB18-0A2969A12A3E}"/>
                </c:ext>
              </c:extLst>
            </c:dLbl>
            <c:spPr>
              <a:solidFill>
                <a:srgbClr val="C3E5F5"/>
              </a:solidFill>
              <a:ln cap="sq" cmpd="sng">
                <a:noFill/>
              </a:ln>
              <a:effectLst>
                <a:softEdge rad="0"/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1D98C7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bg2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  <c:pt idx="10">
                  <c:v>FY21</c:v>
                </c:pt>
                <c:pt idx="11">
                  <c:v>FY22</c:v>
                </c:pt>
                <c:pt idx="12">
                  <c:v>FY23</c:v>
                </c:pt>
                <c:pt idx="13">
                  <c:v>FY24*</c:v>
                </c:pt>
              </c:strCache>
            </c:strRef>
          </c:cat>
          <c:val>
            <c:numRef>
              <c:f>Sheet1!$D$2:$D$15</c:f>
              <c:numCache>
                <c:formatCode>0.00%</c:formatCode>
                <c:ptCount val="14"/>
                <c:pt idx="0">
                  <c:v>1.0016991824260996E-2</c:v>
                </c:pt>
                <c:pt idx="1">
                  <c:v>1.616363639052627E-2</c:v>
                </c:pt>
                <c:pt idx="2">
                  <c:v>4.8117598764315414E-2</c:v>
                </c:pt>
                <c:pt idx="3">
                  <c:v>1.7047753050590992E-2</c:v>
                </c:pt>
                <c:pt idx="4">
                  <c:v>1.976431030859508E-2</c:v>
                </c:pt>
                <c:pt idx="5">
                  <c:v>1.9528271557346818E-2</c:v>
                </c:pt>
                <c:pt idx="6">
                  <c:v>1.8021876215406022E-2</c:v>
                </c:pt>
                <c:pt idx="7">
                  <c:v>2.6851471216378535E-2</c:v>
                </c:pt>
                <c:pt idx="8">
                  <c:v>3.3496785012785829E-2</c:v>
                </c:pt>
                <c:pt idx="9">
                  <c:v>2.7880597194112112E-2</c:v>
                </c:pt>
                <c:pt idx="10">
                  <c:v>1.3368035235364674E-2</c:v>
                </c:pt>
                <c:pt idx="11">
                  <c:v>2.7239098532597091E-2</c:v>
                </c:pt>
                <c:pt idx="12">
                  <c:v>5.4307388627459714E-2</c:v>
                </c:pt>
                <c:pt idx="13">
                  <c:v>6.0485885615378619E-2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343-4DB4-AB18-0A2969A12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281136"/>
        <c:axId val="1098045824"/>
      </c:lineChart>
      <c:catAx>
        <c:axId val="979424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Algn val="ctr"/>
        <c:lblOffset val="100"/>
        <c:noMultiLvlLbl val="0"/>
      </c:catAx>
      <c:valAx>
        <c:axId val="978063184"/>
        <c:scaling>
          <c:orientation val="minMax"/>
          <c:max val="3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IN" dirty="0"/>
                  <a:t>Annual</a:t>
                </a:r>
                <a:r>
                  <a:rPr lang="en-IN" baseline="0" dirty="0"/>
                  <a:t> FDI inflows (absolute value)</a:t>
                </a:r>
                <a:endParaRPr lang="en-IN" dirty="0"/>
              </a:p>
            </c:rich>
          </c:tx>
          <c:layout>
            <c:manualLayout>
              <c:xMode val="edge"/>
              <c:yMode val="edge"/>
              <c:x val="2.3142063591240349E-2"/>
              <c:y val="0.29816350211810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</c:valAx>
      <c:valAx>
        <c:axId val="1098045824"/>
        <c:scaling>
          <c:orientation val="minMax"/>
          <c:max val="0.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IN" dirty="0"/>
                  <a:t> Share of NCE in total</a:t>
                </a:r>
                <a:r>
                  <a:rPr lang="en-IN" baseline="0" dirty="0"/>
                  <a:t> FDI inflow (%)</a:t>
                </a:r>
                <a:r>
                  <a:rPr lang="en-IN" dirty="0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Open Sans" panose="020B0604020202020204" charset="0"/>
                <a:cs typeface="Calibri" panose="020F0502020204030204" pitchFamily="34" charset="0"/>
              </a:defRPr>
            </a:pPr>
            <a:endParaRPr lang="en-US"/>
          </a:p>
        </c:txPr>
        <c:crossAx val="1080281136"/>
        <c:crosses val="max"/>
        <c:crossBetween val="between"/>
      </c:valAx>
      <c:catAx>
        <c:axId val="1080281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8045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327599271281179"/>
          <c:w val="1"/>
          <c:h val="8.67240072871880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6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GB" sz="800" b="1" baseline="0" dirty="0"/>
              <a:t>FY24 </a:t>
            </a:r>
            <a:r>
              <a:rPr lang="en-GB" sz="800" b="1" dirty="0"/>
              <a:t>snapshot</a:t>
            </a:r>
          </a:p>
        </c:rich>
      </c:tx>
      <c:layout>
        <c:manualLayout>
          <c:xMode val="edge"/>
          <c:yMode val="edge"/>
          <c:x val="0.34273850880865131"/>
          <c:y val="4.158193358386043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259005894478712"/>
          <c:y val="0.1502226830360299"/>
          <c:w val="0.74776915176513614"/>
          <c:h val="0.7318660602775879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Non Conventional Energy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3444497888941846E-3"/>
                  <c:y val="2.99267148950208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77-4C4E-A857-6B865830046E}"/>
                </c:ext>
              </c:extLst>
            </c:dLbl>
            <c:dLbl>
              <c:idx val="1"/>
              <c:layout>
                <c:manualLayout>
                  <c:x val="-5.3444497888943312E-3"/>
                  <c:y val="2.99267148950208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77-4C4E-A857-6B86583004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2"/>
                <c:pt idx="0">
                  <c:v>Q1</c:v>
                </c:pt>
                <c:pt idx="1">
                  <c:v>Q2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2"/>
                <c:pt idx="0">
                  <c:v>96.795400000002701</c:v>
                </c:pt>
                <c:pt idx="1">
                  <c:v>318.49109999999928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24-4F8B-810C-B7FCB0B54A01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Non Conventional Energy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.3389095228580890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77-4C4E-A857-6B865830046E}"/>
                </c:ext>
              </c:extLst>
            </c:dLbl>
            <c:dLbl>
              <c:idx val="1"/>
              <c:layout>
                <c:manualLayout>
                  <c:x val="0"/>
                  <c:y val="0.182489743077432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E77-4C4E-A857-6B86583004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2"/>
              <c:pt idx="0">
                <c:v>Q1</c:v>
              </c:pt>
              <c:pt idx="1">
                <c:v>Q2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Sheet1!$C$2:$C$3</c:f>
              <c:numCache>
                <c:formatCode>0</c:formatCode>
                <c:ptCount val="2"/>
                <c:pt idx="0">
                  <c:v>735.01749999999993</c:v>
                </c:pt>
                <c:pt idx="1">
                  <c:v>504.23269999999866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77-4C4E-A857-6B86583004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63666048"/>
        <c:axId val="60331600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 Share of NCE in total FDI inflow (%) (Right Y-axis)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5"/>
            <c:spPr>
              <a:solidFill>
                <a:srgbClr val="92D05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9.658797441691748E-2"/>
                  <c:y val="-7.8209889890328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77-4C4E-A857-6B865830046E}"/>
                </c:ext>
              </c:extLst>
            </c:dLbl>
            <c:dLbl>
              <c:idx val="1"/>
              <c:layout>
                <c:manualLayout>
                  <c:x val="-1.5397905000146791E-16"/>
                  <c:y val="-1.7379975531184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E77-4C4E-A857-6B865830046E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IN" sz="800" b="1" i="0" u="none" strike="noStrike" kern="1200" baseline="0">
                    <a:solidFill>
                      <a:srgbClr val="1D98C7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2"/>
              <c:pt idx="0">
                <c:v>1</c:v>
              </c:pt>
              <c:pt idx="1">
                <c:v>2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Sheet1!$D$2:$D$3</c:f>
              <c:numCache>
                <c:formatCode>0.00%</c:formatCode>
                <c:ptCount val="2"/>
                <c:pt idx="0">
                  <c:v>6.7199999999999996E-2</c:v>
                </c:pt>
                <c:pt idx="1">
                  <c:v>5.28E-2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E77-4C4E-A857-6B8658300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1567071"/>
        <c:axId val="3982543"/>
      </c:lineChart>
      <c:catAx>
        <c:axId val="26366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603316000"/>
        <c:crosses val="autoZero"/>
        <c:auto val="1"/>
        <c:lblAlgn val="ctr"/>
        <c:lblOffset val="100"/>
        <c:noMultiLvlLbl val="0"/>
      </c:catAx>
      <c:valAx>
        <c:axId val="603316000"/>
        <c:scaling>
          <c:orientation val="minMax"/>
          <c:max val="90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263666048"/>
        <c:crosses val="autoZero"/>
        <c:crossBetween val="between"/>
        <c:majorUnit val="250"/>
      </c:valAx>
      <c:valAx>
        <c:axId val="3982543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600"/>
            </a:pPr>
            <a:endParaRPr lang="en-US"/>
          </a:p>
        </c:txPr>
        <c:crossAx val="1601567071"/>
        <c:crosses val="max"/>
        <c:crossBetween val="between"/>
        <c:majorUnit val="4.0000000000000008E-2"/>
      </c:valAx>
      <c:catAx>
        <c:axId val="1601567071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982543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 algn="ctr">
        <a:defRPr lang="en-GB" sz="8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4023996394202E-2"/>
          <c:y val="0.21217512085352611"/>
          <c:w val="0.88846475723610607"/>
          <c:h val="0.5537147674820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Equivalent tariff (INR/kWh)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SECI, ESS, 500MW/1000MWh (2022)</c:v>
                </c:pt>
                <c:pt idx="1">
                  <c:v>NTPC, ESS, 500MW/3000MWh (2022)</c:v>
                </c:pt>
                <c:pt idx="2">
                  <c:v>PCKL, PHS, 1000MW/8000MWh (2023)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9.09</c:v>
                </c:pt>
                <c:pt idx="1">
                  <c:v>7.64</c:v>
                </c:pt>
                <c:pt idx="2">
                  <c:v>5.05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62-486F-ADBB-CF96DFC15B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45"/>
        <c:axId val="173970032"/>
        <c:axId val="321977168"/>
      </c:bar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Equivalent tariff (INR/kWh) </a:t>
                </a:r>
              </a:p>
            </c:rich>
          </c:tx>
          <c:layout>
            <c:manualLayout>
              <c:xMode val="edge"/>
              <c:yMode val="edge"/>
              <c:x val="8.4990963854413831E-3"/>
              <c:y val="0.104331924133706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vehicle</a:t>
            </a: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sales in India</a:t>
            </a:r>
          </a:p>
        </c:rich>
      </c:tx>
      <c:layout>
        <c:manualLayout>
          <c:xMode val="edge"/>
          <c:yMode val="edge"/>
          <c:x val="4.861058680202185E-4"/>
          <c:y val="8.820915253984114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612284829664825E-2"/>
          <c:y val="9.9612606713655114E-2"/>
          <c:w val="0.8276251632922722"/>
          <c:h val="0.76344212379157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 (Left Y-axis)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D2-4756-A70F-F80068C6D3E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D2-4756-A70F-F80068C6D3E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D2-4756-A70F-F80068C6D3E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D2-4756-A70F-F80068C6D3E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D2-4756-A70F-F80068C6D3E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D2-4756-A70F-F80068C6D3E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D2-4756-A70F-F80068C6D3E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D2-4756-A70F-F80068C6D3E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8D2-4756-A70F-F80068C6D3E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D2-4756-A70F-F80068C6D3EA}"/>
                </c:ext>
              </c:extLst>
            </c:dLbl>
            <c:dLbl>
              <c:idx val="10"/>
              <c:layout>
                <c:manualLayout>
                  <c:x val="0"/>
                  <c:y val="-0.138749255414585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8D2-4756-A70F-F80068C6D3EA}"/>
                </c:ext>
              </c:extLst>
            </c:dLbl>
            <c:dLbl>
              <c:idx val="11"/>
              <c:layout>
                <c:manualLayout>
                  <c:x val="7.6752948082003964E-17"/>
                  <c:y val="-0.16712978493120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8D2-4756-A70F-F80068C6D3EA}"/>
                </c:ext>
              </c:extLst>
            </c:dLbl>
            <c:dLbl>
              <c:idx val="12"/>
              <c:layout>
                <c:manualLayout>
                  <c:x val="-2.0933046050908323E-3"/>
                  <c:y val="-0.10401086493767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8D2-4756-A70F-F80068C6D3EA}"/>
                </c:ext>
              </c:extLst>
            </c:dLbl>
            <c:dLbl>
              <c:idx val="13"/>
              <c:layout>
                <c:manualLayout>
                  <c:x val="-7.5934479795417962E-17"/>
                  <c:y val="-4.4054035886162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8D2-4756-A70F-F80068C6D3EA}"/>
                </c:ext>
              </c:extLst>
            </c:dLbl>
            <c:dLbl>
              <c:idx val="14"/>
              <c:layout>
                <c:manualLayout>
                  <c:x val="-2.0932864019620853E-3"/>
                  <c:y val="-0.129289078909045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8D2-4756-A70F-F80068C6D3EA}"/>
                </c:ext>
              </c:extLst>
            </c:dLbl>
            <c:dLbl>
              <c:idx val="15"/>
              <c:layout>
                <c:manualLayout>
                  <c:x val="-4.1865728039241707E-3"/>
                  <c:y val="-0.11036872589796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8D2-4756-A70F-F80068C6D3EA}"/>
                </c:ext>
              </c:extLst>
            </c:dLbl>
            <c:dLbl>
              <c:idx val="16"/>
              <c:layout>
                <c:manualLayout>
                  <c:x val="-3.520639278952218E-2"/>
                  <c:y val="-2.1861330133272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8D2-4756-A70F-F80068C6D3EA}"/>
                </c:ext>
              </c:extLst>
            </c:dLbl>
            <c:dLbl>
              <c:idx val="17"/>
              <c:layout>
                <c:manualLayout>
                  <c:x val="-5.1774107043414751E-2"/>
                  <c:y val="5.3752063317391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8D2-4756-A70F-F80068C6D3EA}"/>
                </c:ext>
              </c:extLst>
            </c:dLbl>
            <c:dLbl>
              <c:idx val="18"/>
              <c:layout>
                <c:manualLayout>
                  <c:x val="2.07096428173659E-3"/>
                  <c:y val="1.2647544309974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79-4AAE-BF55-69F9E017FDF5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</c:v>
                </c:pt>
                <c:pt idx="18">
                  <c:v>FY24*</c:v>
                </c:pt>
              </c:strCache>
            </c:strRef>
          </c:cat>
          <c:val>
            <c:numRef>
              <c:f>Sheet1!$B$2:$B$20</c:f>
              <c:numCache>
                <c:formatCode>#,##0</c:formatCode>
                <c:ptCount val="19"/>
                <c:pt idx="0">
                  <c:v>1317</c:v>
                </c:pt>
                <c:pt idx="1">
                  <c:v>2064</c:v>
                </c:pt>
                <c:pt idx="2">
                  <c:v>4130</c:v>
                </c:pt>
                <c:pt idx="3">
                  <c:v>11201</c:v>
                </c:pt>
                <c:pt idx="4">
                  <c:v>5608</c:v>
                </c:pt>
                <c:pt idx="5">
                  <c:v>4697</c:v>
                </c:pt>
                <c:pt idx="6">
                  <c:v>7561</c:v>
                </c:pt>
                <c:pt idx="7">
                  <c:v>4133</c:v>
                </c:pt>
                <c:pt idx="8">
                  <c:v>3055</c:v>
                </c:pt>
                <c:pt idx="9">
                  <c:v>2433</c:v>
                </c:pt>
                <c:pt idx="10">
                  <c:v>18062</c:v>
                </c:pt>
                <c:pt idx="11">
                  <c:v>56648</c:v>
                </c:pt>
                <c:pt idx="12">
                  <c:v>96788</c:v>
                </c:pt>
                <c:pt idx="13">
                  <c:v>146574</c:v>
                </c:pt>
                <c:pt idx="14">
                  <c:v>166289</c:v>
                </c:pt>
                <c:pt idx="15">
                  <c:v>128884</c:v>
                </c:pt>
                <c:pt idx="16">
                  <c:v>453856</c:v>
                </c:pt>
                <c:pt idx="17">
                  <c:v>1159319</c:v>
                </c:pt>
                <c:pt idx="18">
                  <c:v>1178254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8D2-4756-A70F-F80068C6D3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 (Left Y-axis)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Sheet1!$A$2:$A$20</c:f>
              <c:strCache>
                <c:ptCount val="19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</c:v>
                </c:pt>
                <c:pt idx="18">
                  <c:v>FY24*</c:v>
                </c:pt>
              </c:strCache>
            </c:strRef>
          </c:cat>
          <c:val>
            <c:numRef>
              <c:f>Sheet1!$C$2:$C$20</c:f>
              <c:numCache>
                <c:formatCode>#,##0</c:formatCode>
                <c:ptCount val="19"/>
                <c:pt idx="0">
                  <c:v>8</c:v>
                </c:pt>
                <c:pt idx="1">
                  <c:v>5</c:v>
                </c:pt>
                <c:pt idx="2">
                  <c:v>5</c:v>
                </c:pt>
                <c:pt idx="3">
                  <c:v>26</c:v>
                </c:pt>
                <c:pt idx="4">
                  <c:v>43</c:v>
                </c:pt>
                <c:pt idx="5">
                  <c:v>38</c:v>
                </c:pt>
                <c:pt idx="6">
                  <c:v>38</c:v>
                </c:pt>
                <c:pt idx="7">
                  <c:v>47</c:v>
                </c:pt>
                <c:pt idx="8">
                  <c:v>34</c:v>
                </c:pt>
                <c:pt idx="9">
                  <c:v>31</c:v>
                </c:pt>
                <c:pt idx="10">
                  <c:v>1981</c:v>
                </c:pt>
                <c:pt idx="11">
                  <c:v>19730</c:v>
                </c:pt>
                <c:pt idx="12">
                  <c:v>52840</c:v>
                </c:pt>
                <c:pt idx="13">
                  <c:v>90034</c:v>
                </c:pt>
                <c:pt idx="14">
                  <c:v>96993</c:v>
                </c:pt>
                <c:pt idx="15">
                  <c:v>97354</c:v>
                </c:pt>
                <c:pt idx="16">
                  <c:v>126303</c:v>
                </c:pt>
                <c:pt idx="17">
                  <c:v>235144</c:v>
                </c:pt>
                <c:pt idx="18">
                  <c:v>232094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8D2-4756-A70F-F80068C6D3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79424864"/>
        <c:axId val="978063184"/>
      </c:barChart>
      <c:lineChart>
        <c:grouping val="stack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 (Right Y-axis)</c:v>
                </c:pt>
              </c:strCache>
            </c:strRef>
          </c:tx>
          <c:spPr>
            <a:ln w="28575" cap="rnd" cmpd="sng">
              <a:solidFill>
                <a:srgbClr val="87BD4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8D2-4756-A70F-F80068C6D3E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8D2-4756-A70F-F80068C6D3E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8D2-4756-A70F-F80068C6D3E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8D2-4756-A70F-F80068C6D3E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8D2-4756-A70F-F80068C6D3E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8D2-4756-A70F-F80068C6D3E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8D2-4756-A70F-F80068C6D3E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8D2-4756-A70F-F80068C6D3E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8D2-4756-A70F-F80068C6D3E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8D2-4756-A70F-F80068C6D3EA}"/>
                </c:ext>
              </c:extLst>
            </c:dLbl>
            <c:dLbl>
              <c:idx val="15"/>
              <c:layout>
                <c:manualLayout>
                  <c:x val="-4.4427402020967614E-2"/>
                  <c:y val="-6.6028148255112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8D2-4756-A70F-F80068C6D3EA}"/>
                </c:ext>
              </c:extLst>
            </c:dLbl>
            <c:dLbl>
              <c:idx val="16"/>
              <c:layout>
                <c:manualLayout>
                  <c:x val="-3.8214509175757846E-2"/>
                  <c:y val="-7.5513806487592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8D2-4756-A70F-F80068C6D3EA}"/>
                </c:ext>
              </c:extLst>
            </c:dLbl>
            <c:dLbl>
              <c:idx val="17"/>
              <c:layout>
                <c:manualLayout>
                  <c:x val="-4.0285473457494433E-2"/>
                  <c:y val="4.1476102863374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648248184359523E-2"/>
                      <c:h val="4.03616002629095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0-F8D2-4756-A70F-F80068C6D3EA}"/>
                </c:ext>
              </c:extLst>
            </c:dLbl>
            <c:dLbl>
              <c:idx val="18"/>
              <c:layout>
                <c:manualLayout>
                  <c:x val="-4.4427402020967614E-2"/>
                  <c:y val="-2.4923629247695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79-4AAE-BF55-69F9E017FDF5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</c:v>
                </c:pt>
                <c:pt idx="18">
                  <c:v>FY24*</c:v>
                </c:pt>
              </c:strCache>
            </c:strRef>
          </c:cat>
          <c:val>
            <c:numRef>
              <c:f>Sheet1!$D$2:$D$20</c:f>
              <c:numCache>
                <c:formatCode>0.00%</c:formatCode>
                <c:ptCount val="19"/>
                <c:pt idx="0">
                  <c:v>2.4480177283324873E-4</c:v>
                </c:pt>
                <c:pt idx="1">
                  <c:v>3.145202286488918E-4</c:v>
                </c:pt>
                <c:pt idx="2">
                  <c:v>5.5817290142193537E-4</c:v>
                </c:pt>
                <c:pt idx="3">
                  <c:v>1.4567895614739574E-3</c:v>
                </c:pt>
                <c:pt idx="4">
                  <c:v>5.8316635412984836E-4</c:v>
                </c:pt>
                <c:pt idx="5">
                  <c:v>3.594244739524005E-4</c:v>
                </c:pt>
                <c:pt idx="6">
                  <c:v>4.9524337763450518E-4</c:v>
                </c:pt>
                <c:pt idx="7">
                  <c:v>2.6004788077336338E-4</c:v>
                </c:pt>
                <c:pt idx="8">
                  <c:v>1.8707357710949339E-4</c:v>
                </c:pt>
                <c:pt idx="9">
                  <c:v>1.3885209438381231E-4</c:v>
                </c:pt>
                <c:pt idx="10">
                  <c:v>9.8970508355643522E-4</c:v>
                </c:pt>
                <c:pt idx="11">
                  <c:v>2.9117321814974245E-3</c:v>
                </c:pt>
                <c:pt idx="12">
                  <c:v>4.5216942328777177E-3</c:v>
                </c:pt>
                <c:pt idx="13">
                  <c:v>6.4988386031740175E-3</c:v>
                </c:pt>
                <c:pt idx="14">
                  <c:v>7.6204635308057571E-3</c:v>
                </c:pt>
                <c:pt idx="15">
                  <c:v>8.5000000000000006E-3</c:v>
                </c:pt>
                <c:pt idx="16">
                  <c:v>2.53E-2</c:v>
                </c:pt>
                <c:pt idx="17">
                  <c:v>5.3499999999999999E-2</c:v>
                </c:pt>
                <c:pt idx="18">
                  <c:v>6.4747007525189568E-2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F8D2-4756-A70F-F80068C6D3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8604608"/>
        <c:axId val="978347920"/>
      </c:lineChart>
      <c:catAx>
        <c:axId val="97942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Algn val="ctr"/>
        <c:lblOffset val="100"/>
        <c:noMultiLvlLbl val="0"/>
      </c:catAx>
      <c:valAx>
        <c:axId val="9780631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Vehicle sales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</c:valAx>
      <c:valAx>
        <c:axId val="9783479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Share of EV in overall vehicle sales</a:t>
                </a:r>
              </a:p>
            </c:rich>
          </c:tx>
          <c:layout>
            <c:manualLayout>
              <c:xMode val="edge"/>
              <c:yMode val="edge"/>
              <c:x val="0.97405081754984058"/>
              <c:y val="0.25652356849964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604608"/>
        <c:crosses val="max"/>
        <c:crossBetween val="between"/>
      </c:valAx>
      <c:catAx>
        <c:axId val="978604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8347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74575946262874"/>
          <c:w val="0.99838437847936756"/>
          <c:h val="4.940521312834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Installed capacity mix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(GW)</a:t>
            </a:r>
          </a:p>
        </c:rich>
      </c:tx>
      <c:layout>
        <c:manualLayout>
          <c:xMode val="edge"/>
          <c:yMode val="edge"/>
          <c:x val="2.0626691755670479E-3"/>
          <c:y val="5.342788245529306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987125225483197E-2"/>
          <c:y val="0.12765519748123294"/>
          <c:w val="0.93753316757793503"/>
          <c:h val="0.7290726770650508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Coal/Lignite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D6D6166-3D08-453F-8AC7-AC71B0216516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D122C03F-0AF5-480E-9FC5-A160C8B94C3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4DC-421A-B1D1-A2A871B182A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9B2978-A5FB-4FC8-BA6C-0860C23C261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B284A081-BE6A-45E7-AC26-D1FBF2D1FF9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4DC-421A-B1D1-A2A871B182A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61C7009-D7FB-4281-9DA8-6BC0839B7CCB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5B27CD31-A5B4-40F0-80DE-3F6077A239F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4DC-421A-B1D1-A2A871B182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ECDC7A2-F0E0-47F2-BC77-4FD5EB6BEE03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1C85391C-B60D-4B4B-A8B2-9B3A4D632B6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4DC-421A-B1D1-A2A871B182A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E9EB31B-FA20-45E6-ADDD-2709580265B8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57C54AAC-C3C4-4FAD-8C08-8378BAC3375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4DC-421A-B1D1-A2A871B182A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3213530-FF74-4720-B142-B75E9FEB25E0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11631BF2-33BB-4B00-963E-78B58481AAC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4DC-421A-B1D1-A2A871B182A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FEAC503-E7AD-4E51-9025-3208330F09C2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CD4A8976-2B66-4AAD-A42A-74D64D09492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4DC-421A-B1D1-A2A871B182A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F3B40E2-FC13-4ED5-91D1-8305A2BE0AC6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9566090-D3B2-4F31-B6BF-6E8625DCDCD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4DC-421A-B1D1-A2A871B182A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025BE37-E77F-404A-B9FA-E2D63AB10A55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229F5D8-AFB4-487F-BC79-94A500FFF85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54DC-421A-B1D1-A2A871B182A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80F96DA3-C9F6-481E-A542-C8ACF20A3CD7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F33D93DE-6FDB-4736-B74D-96968D0A86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4DC-421A-B1D1-A2A871B182A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3C598EF-20C2-460F-91EE-BA29C91EF56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B5860AEF-2E5D-4DE2-A3A4-73C05A3F80C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54DC-421A-B1D1-A2A871B182A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74811FE-0F62-4A58-AD7E-1F36E1DDB20B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F7E6958-4706-4222-B9C1-6F058B34509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54DC-421A-B1D1-A2A871B182A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0E555E14-F93B-4821-B21F-BC49181B4D7A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8DEDEA68-DB63-40FA-AFD8-33E134183EC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54DC-421A-B1D1-A2A871B182AC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7AB5DD91-53A4-43CA-B6C5-CA8CF755525A}" type="CELLRANGE">
                      <a:rPr lang="en-US"/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9D9419ED-3EEB-481C-9A1D-32FE00947582}" type="VALUE">
                      <a:rPr lang="en-US" baseline="0"/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4DC-421A-B1D1-A2A871B182AC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07096E99-40A3-4985-B332-8F95AF6FA18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1B96340-5972-45E5-8FAB-854A6A850AA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54DC-421A-B1D1-A2A871B182AC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5DB510C1-6901-4DCF-BCD5-0F59FDF3596D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4E76F332-1EC0-418E-B41F-A37236A6114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4DC-421A-B1D1-A2A871B182AC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46E508B2-0B8F-4F73-9DCC-F1065A92835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2FD1BAFE-052B-4CD0-9E3C-A082A57C11B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54DC-421A-B1D1-A2A871B182AC}"/>
                </c:ext>
              </c:extLst>
            </c:dLbl>
            <c:dLbl>
              <c:idx val="17"/>
              <c:layout>
                <c:manualLayout>
                  <c:x val="2.0316785071930218E-3"/>
                  <c:y val="5.3427882455292083E-3"/>
                </c:manualLayout>
              </c:layout>
              <c:tx>
                <c:rich>
                  <a:bodyPr/>
                  <a:lstStyle/>
                  <a:p>
                    <a:fld id="{1D2F1CE7-6BB1-44B0-A254-752C057E6E9E}" type="CELLRANGE">
                      <a:rPr lang="en-US" baseline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D49171E5-BB83-4F8F-A2BB-FE397D759368}" type="VALUE">
                      <a:rPr lang="en-US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54DC-421A-B1D1-A2A871B182AC}"/>
                </c:ext>
              </c:extLst>
            </c:dLbl>
            <c:dLbl>
              <c:idx val="18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GB"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FB613FD-9EC7-481B-85AF-AD00634E5B08}" type="CELLRANGE">
                      <a:rPr lang="en-US"/>
                      <a:pPr algn="ctr" rtl="0">
                        <a:defRPr lang="en-GB"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A6835E1F-5538-4CB0-A1DD-30479DC9E107}" type="VALUE">
                      <a:rPr lang="en-US" baseline="0"/>
                      <a:pPr algn="ctr" rtl="0">
                        <a:defRPr lang="en-GB"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54DC-421A-B1D1-A2A871B182AC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1034D70F-7603-470A-B3E8-293C9B9D2BC7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398C10F-82B0-40BC-B538-16CF24B6F2F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54DC-421A-B1D1-A2A871B182AC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7A7C8B7C-45D8-44BB-979E-3A1982AA6466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79E875CD-DCA5-4B5A-A83E-2A2DEA118DE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54DC-421A-B1D1-A2A871B182AC}"/>
                </c:ext>
              </c:extLst>
            </c:dLbl>
            <c:spPr>
              <a:solidFill>
                <a:srgbClr val="009CD8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21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FY21</c:v>
                </c:pt>
                <c:pt idx="10">
                  <c:v>Q1 FY22</c:v>
                </c:pt>
                <c:pt idx="11">
                  <c:v>Q2 FY22</c:v>
                </c:pt>
                <c:pt idx="12">
                  <c:v>Q3 FY22</c:v>
                </c:pt>
                <c:pt idx="13">
                  <c:v>Q4 FY22</c:v>
                </c:pt>
                <c:pt idx="14">
                  <c:v>Q1 FY23</c:v>
                </c:pt>
                <c:pt idx="15">
                  <c:v>Q2 FY23</c:v>
                </c:pt>
                <c:pt idx="16">
                  <c:v>Q3 FY23</c:v>
                </c:pt>
                <c:pt idx="17">
                  <c:v>Q4 FY23</c:v>
                </c:pt>
                <c:pt idx="18">
                  <c:v>Q1 FY24</c:v>
                </c:pt>
                <c:pt idx="19">
                  <c:v>Q2 FY24</c:v>
                </c:pt>
                <c:pt idx="20">
                  <c:v>Q3 FY24</c:v>
                </c:pt>
              </c:strCache>
            </c:strRef>
          </c:cat>
          <c:val>
            <c:numRef>
              <c:f>Sheet1!$B$2:$B$24</c:f>
              <c:numCache>
                <c:formatCode>#,##0.0</c:formatCode>
                <c:ptCount val="21"/>
                <c:pt idx="0">
                  <c:v>112.02238</c:v>
                </c:pt>
                <c:pt idx="1">
                  <c:v>130.22089</c:v>
                </c:pt>
                <c:pt idx="2">
                  <c:v>145.27339000000001</c:v>
                </c:pt>
                <c:pt idx="3">
                  <c:v>164.63588000000001</c:v>
                </c:pt>
                <c:pt idx="4">
                  <c:v>185.17287999999999</c:v>
                </c:pt>
                <c:pt idx="5">
                  <c:v>192.16288</c:v>
                </c:pt>
                <c:pt idx="6">
                  <c:v>191.17150000000001</c:v>
                </c:pt>
                <c:pt idx="7">
                  <c:v>200.7045</c:v>
                </c:pt>
                <c:pt idx="8">
                  <c:v>205.34450000000001</c:v>
                </c:pt>
                <c:pt idx="9" formatCode="0.0">
                  <c:v>209.2945</c:v>
                </c:pt>
                <c:pt idx="10" formatCode="0.0">
                  <c:v>208.62450000000001</c:v>
                </c:pt>
                <c:pt idx="11" formatCode="0.0">
                  <c:v>208.61449999999999</c:v>
                </c:pt>
                <c:pt idx="12" formatCode="0.0">
                  <c:v>209.80950000000001</c:v>
                </c:pt>
                <c:pt idx="13">
                  <c:v>210.6995</c:v>
                </c:pt>
                <c:pt idx="14">
                  <c:v>210.6995</c:v>
                </c:pt>
                <c:pt idx="15" formatCode="0.0">
                  <c:v>210.69949</c:v>
                </c:pt>
                <c:pt idx="16" formatCode="0.0">
                  <c:v>210.4</c:v>
                </c:pt>
                <c:pt idx="17" formatCode="0.0">
                  <c:v>211.85550000000001</c:v>
                </c:pt>
                <c:pt idx="18" formatCode="0.0">
                  <c:v>212.5155</c:v>
                </c:pt>
                <c:pt idx="19" formatCode="0.0">
                  <c:v>213.7</c:v>
                </c:pt>
                <c:pt idx="20" formatCode="0.0">
                  <c:v>214.39551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Sheet1!$G$4:$G$24</c15:f>
                <c15:dlblRangeCache>
                  <c:ptCount val="21"/>
                  <c:pt idx="0">
                    <c:v>56%</c:v>
                  </c:pt>
                  <c:pt idx="1">
                    <c:v>58%</c:v>
                  </c:pt>
                  <c:pt idx="2">
                    <c:v>60%</c:v>
                  </c:pt>
                  <c:pt idx="3">
                    <c:v>62%</c:v>
                  </c:pt>
                  <c:pt idx="4">
                    <c:v>62%</c:v>
                  </c:pt>
                  <c:pt idx="5">
                    <c:v>59%</c:v>
                  </c:pt>
                  <c:pt idx="6">
                    <c:v>57%</c:v>
                  </c:pt>
                  <c:pt idx="7">
                    <c:v>56%</c:v>
                  </c:pt>
                  <c:pt idx="8">
                    <c:v>55%</c:v>
                  </c:pt>
                  <c:pt idx="9">
                    <c:v>54.8%</c:v>
                  </c:pt>
                  <c:pt idx="10">
                    <c:v>54.3%</c:v>
                  </c:pt>
                  <c:pt idx="11">
                    <c:v>53.6%</c:v>
                  </c:pt>
                  <c:pt idx="12">
                    <c:v>53.3%</c:v>
                  </c:pt>
                  <c:pt idx="13">
                    <c:v>52.7%</c:v>
                  </c:pt>
                  <c:pt idx="14">
                    <c:v>52.2%</c:v>
                  </c:pt>
                  <c:pt idx="15">
                    <c:v>51.7%</c:v>
                  </c:pt>
                  <c:pt idx="16">
                    <c:v>51.3%</c:v>
                  </c:pt>
                  <c:pt idx="17">
                    <c:v>50.9%</c:v>
                  </c:pt>
                  <c:pt idx="18">
                    <c:v>50.4%</c:v>
                  </c:pt>
                  <c:pt idx="19">
                    <c:v>50.2%</c:v>
                  </c:pt>
                  <c:pt idx="20">
                    <c:v>50.1%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54DC-421A-B1D1-A2A871B182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Gas/Diesel</c:v>
                </c:pt>
              </c:strCache>
            </c:strRef>
          </c:tx>
          <c:spPr>
            <a:solidFill>
              <a:srgbClr val="71C9EB"/>
            </a:solidFill>
            <a:ln>
              <a:noFill/>
            </a:ln>
            <a:effectLst/>
          </c:spPr>
          <c:invertIfNegative val="0"/>
          <c:cat>
            <c:strRef>
              <c:f>Sheet1!$A$2:$A$24</c:f>
              <c:strCache>
                <c:ptCount val="21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FY21</c:v>
                </c:pt>
                <c:pt idx="10">
                  <c:v>Q1 FY22</c:v>
                </c:pt>
                <c:pt idx="11">
                  <c:v>Q2 FY22</c:v>
                </c:pt>
                <c:pt idx="12">
                  <c:v>Q3 FY22</c:v>
                </c:pt>
                <c:pt idx="13">
                  <c:v>Q4 FY22</c:v>
                </c:pt>
                <c:pt idx="14">
                  <c:v>Q1 FY23</c:v>
                </c:pt>
                <c:pt idx="15">
                  <c:v>Q2 FY23</c:v>
                </c:pt>
                <c:pt idx="16">
                  <c:v>Q3 FY23</c:v>
                </c:pt>
                <c:pt idx="17">
                  <c:v>Q4 FY23</c:v>
                </c:pt>
                <c:pt idx="18">
                  <c:v>Q1 FY24</c:v>
                </c:pt>
                <c:pt idx="19">
                  <c:v>Q2 FY24</c:v>
                </c:pt>
                <c:pt idx="20">
                  <c:v>Q3 FY24</c:v>
                </c:pt>
              </c:strCache>
            </c:strRef>
          </c:cat>
          <c:val>
            <c:numRef>
              <c:f>Sheet1!$C$2:$C$24</c:f>
              <c:numCache>
                <c:formatCode>#,##0.0</c:formatCode>
                <c:ptCount val="21"/>
                <c:pt idx="0">
                  <c:v>19.5808</c:v>
                </c:pt>
                <c:pt idx="1">
                  <c:v>21.3096</c:v>
                </c:pt>
                <c:pt idx="2">
                  <c:v>22.9816</c:v>
                </c:pt>
                <c:pt idx="3">
                  <c:v>24.261900000000004</c:v>
                </c:pt>
                <c:pt idx="4">
                  <c:v>25.50216</c:v>
                </c:pt>
                <c:pt idx="5">
                  <c:v>26.167010000000001</c:v>
                </c:pt>
                <c:pt idx="6">
                  <c:v>25.73509</c:v>
                </c:pt>
                <c:pt idx="7">
                  <c:v>25.574850000000001</c:v>
                </c:pt>
                <c:pt idx="8">
                  <c:v>25.465069999999997</c:v>
                </c:pt>
                <c:pt idx="9">
                  <c:v>25.466219999999996</c:v>
                </c:pt>
                <c:pt idx="10">
                  <c:v>25.433717999999999</c:v>
                </c:pt>
                <c:pt idx="11" formatCode="0.0">
                  <c:v>25.408999999999999</c:v>
                </c:pt>
                <c:pt idx="12">
                  <c:v>25.408999999999999</c:v>
                </c:pt>
                <c:pt idx="13">
                  <c:v>25.4</c:v>
                </c:pt>
                <c:pt idx="14">
                  <c:v>25.4</c:v>
                </c:pt>
                <c:pt idx="15" formatCode="0.0">
                  <c:v>25.4</c:v>
                </c:pt>
                <c:pt idx="16" formatCode="0.0">
                  <c:v>25.4</c:v>
                </c:pt>
                <c:pt idx="17" formatCode="0.0">
                  <c:v>25.4</c:v>
                </c:pt>
                <c:pt idx="18" formatCode="0.0">
                  <c:v>24.824210000000001</c:v>
                </c:pt>
                <c:pt idx="19" formatCode="0.0">
                  <c:v>25</c:v>
                </c:pt>
                <c:pt idx="20" formatCode="0.0">
                  <c:v>25.038209999999999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4DC-421A-B1D1-A2A871B182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cat>
            <c:strRef>
              <c:f>Sheet1!$A$2:$A$24</c:f>
              <c:strCache>
                <c:ptCount val="21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FY21</c:v>
                </c:pt>
                <c:pt idx="10">
                  <c:v>Q1 FY22</c:v>
                </c:pt>
                <c:pt idx="11">
                  <c:v>Q2 FY22</c:v>
                </c:pt>
                <c:pt idx="12">
                  <c:v>Q3 FY22</c:v>
                </c:pt>
                <c:pt idx="13">
                  <c:v>Q4 FY22</c:v>
                </c:pt>
                <c:pt idx="14">
                  <c:v>Q1 FY23</c:v>
                </c:pt>
                <c:pt idx="15">
                  <c:v>Q2 FY23</c:v>
                </c:pt>
                <c:pt idx="16">
                  <c:v>Q3 FY23</c:v>
                </c:pt>
                <c:pt idx="17">
                  <c:v>Q4 FY23</c:v>
                </c:pt>
                <c:pt idx="18">
                  <c:v>Q1 FY24</c:v>
                </c:pt>
                <c:pt idx="19">
                  <c:v>Q2 FY24</c:v>
                </c:pt>
                <c:pt idx="20">
                  <c:v>Q3 FY24</c:v>
                </c:pt>
              </c:strCache>
            </c:strRef>
          </c:cat>
          <c:val>
            <c:numRef>
              <c:f>Sheet1!$D$2:$D$24</c:f>
              <c:numCache>
                <c:formatCode>#,##0.0</c:formatCode>
                <c:ptCount val="21"/>
                <c:pt idx="0">
                  <c:v>4.78</c:v>
                </c:pt>
                <c:pt idx="1">
                  <c:v>4.78</c:v>
                </c:pt>
                <c:pt idx="2">
                  <c:v>4.78</c:v>
                </c:pt>
                <c:pt idx="3">
                  <c:v>5.78</c:v>
                </c:pt>
                <c:pt idx="4">
                  <c:v>5.78</c:v>
                </c:pt>
                <c:pt idx="5">
                  <c:v>6.78</c:v>
                </c:pt>
                <c:pt idx="6">
                  <c:v>6.78</c:v>
                </c:pt>
                <c:pt idx="7">
                  <c:v>6.78</c:v>
                </c:pt>
                <c:pt idx="8">
                  <c:v>6.78</c:v>
                </c:pt>
                <c:pt idx="9">
                  <c:v>6.8</c:v>
                </c:pt>
                <c:pt idx="10">
                  <c:v>6.78</c:v>
                </c:pt>
                <c:pt idx="11" formatCode="0.0">
                  <c:v>6.78</c:v>
                </c:pt>
                <c:pt idx="12">
                  <c:v>6.78</c:v>
                </c:pt>
                <c:pt idx="13">
                  <c:v>6.78</c:v>
                </c:pt>
                <c:pt idx="14">
                  <c:v>6.78</c:v>
                </c:pt>
                <c:pt idx="15">
                  <c:v>6.8</c:v>
                </c:pt>
                <c:pt idx="16">
                  <c:v>6.8</c:v>
                </c:pt>
                <c:pt idx="17">
                  <c:v>6.8</c:v>
                </c:pt>
                <c:pt idx="18" formatCode="0.0">
                  <c:v>7.48</c:v>
                </c:pt>
                <c:pt idx="19" formatCode="0.0">
                  <c:v>7.5</c:v>
                </c:pt>
                <c:pt idx="20" formatCode="0.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4DC-421A-B1D1-A2A871B182A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F4B5DEB-5850-4DB6-A0D1-CF1FD5841A44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A2B6DDB5-6AC3-4841-B280-5AA60C0C85A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54DC-421A-B1D1-A2A871B182A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4D43BFE-D5D5-4803-AE0B-33B7B8773194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E511851C-82FB-46AB-9F75-AF3A95FF28B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54DC-421A-B1D1-A2A871B182A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D2BED75-09DE-48C6-95FC-5A90E6F59A39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6CC8A8C9-C6A7-4518-83F1-9860C7EE5DE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54DC-421A-B1D1-A2A871B182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C0BCBFC-9C70-407D-9541-BB1022E126C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DD3C1A2-8F79-4A5A-BBDE-BCB93857F9C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54DC-421A-B1D1-A2A871B182A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47318E6-7504-4836-A560-9C8F2B7893D0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9345835-927F-4C0F-9320-B423188AE15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54DC-421A-B1D1-A2A871B182A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FE5FACA-1604-4105-A1C1-9B6C5579C494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51A8B363-C35A-4A55-9910-4682750C6DF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54DC-421A-B1D1-A2A871B182A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438DF31-10A8-4732-B7B1-086C2BEC5F8C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EED99D4A-F004-43B1-BAFC-091D8E08C53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54DC-421A-B1D1-A2A871B182A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D14A374-D05A-4D05-BB5C-3BA813098E01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4B9DA6BF-CE08-4DEF-91C4-9EAC53B2296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54DC-421A-B1D1-A2A871B182A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F6968CE4-0125-41C9-BAB0-CA9C1E8FE80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2B7E3E8E-2C2F-43E1-97B2-5990EB60D8C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54DC-421A-B1D1-A2A871B182A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B6514E70-6A34-477E-9824-4D66AA2C81E9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90BB3954-A485-4FBF-A773-5EEC03C5851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54DC-421A-B1D1-A2A871B182A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19AD0C2-B910-45BE-AA14-D34C4C921F19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EE2BCDE-3751-4A59-85EE-02E31862741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54DC-421A-B1D1-A2A871B182A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BC429581-A137-4844-891F-532F51E25885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780CF9B-706A-4172-9A9C-01B8D0C3E70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54DC-421A-B1D1-A2A871B182A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C4404A9F-BFB3-4D11-A372-8B7F5E7CA2E1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5273D1CD-10B9-4BD8-B3D6-B589A6A3212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54DC-421A-B1D1-A2A871B182AC}"/>
                </c:ext>
              </c:extLst>
            </c:dLbl>
            <c:dLbl>
              <c:idx val="1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3BEDB35D-0270-4C25-BA81-F54DA0B95A1E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106103B-2EF8-40CE-BD21-8C6897725CC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54DC-421A-B1D1-A2A871B182AC}"/>
                </c:ext>
              </c:extLst>
            </c:dLbl>
            <c:dLbl>
              <c:idx val="14"/>
              <c:layout>
                <c:manualLayout>
                  <c:x val="-2.0441770811050596E-3"/>
                  <c:y val="0"/>
                </c:manualLayout>
              </c:layout>
              <c:tx>
                <c:rich>
                  <a:bodyPr/>
                  <a:lstStyle/>
                  <a:p>
                    <a:fld id="{2A134DE3-758E-4048-AA24-AAD4529AFB0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FD84BE95-1560-4E7E-8013-7CF4EB266A2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54DC-421A-B1D1-A2A871B182AC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0E1FD354-8CD1-497C-9BC3-FFDA9C43EF1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
</a:t>
                    </a:r>
                    <a:fld id="{44C1A523-E4B7-4B8A-95CA-3623366B7534}" type="VALUE">
                      <a:rPr lang="en-US" baseline="0" dirty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54DC-421A-B1D1-A2A871B182AC}"/>
                </c:ext>
              </c:extLst>
            </c:dLbl>
            <c:dLbl>
              <c:idx val="16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CCC20703-6AB2-4B65-945A-3F6D2073E4C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7DAC958-4649-43DD-941F-10F6A39525A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54DC-421A-B1D1-A2A871B182AC}"/>
                </c:ext>
              </c:extLst>
            </c:dLbl>
            <c:dLbl>
              <c:idx val="17"/>
              <c:layout>
                <c:manualLayout>
                  <c:x val="2.0316785071928726E-3"/>
                  <c:y val="0"/>
                </c:manualLayout>
              </c:layout>
              <c:tx>
                <c:rich>
                  <a:bodyPr/>
                  <a:lstStyle/>
                  <a:p>
                    <a:fld id="{1C5B9E05-C21D-47A0-8894-E0A4EF48B93A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E6F0EA2A-AFCB-4F05-905F-D4081C427E7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54DC-421A-B1D1-A2A871B182AC}"/>
                </c:ext>
              </c:extLst>
            </c:dLbl>
            <c:dLbl>
              <c:idx val="18"/>
              <c:layout>
                <c:manualLayout>
                  <c:x val="0"/>
                  <c:y val="-4.897499315405186E-17"/>
                </c:manualLayout>
              </c:layout>
              <c:tx>
                <c:rich>
                  <a:bodyPr/>
                  <a:lstStyle/>
                  <a:p>
                    <a:fld id="{01069CD6-4C61-4BC8-AE05-24E521B884A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EF5AB61D-1100-404B-81A3-3EDE1D0806D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54DC-421A-B1D1-A2A871B182AC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B6265F23-9A3D-4831-B2BB-FD61DF8AAF6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0882797-E7A2-4DE1-82C4-0AB86B10EBD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54DC-421A-B1D1-A2A871B182AC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5F0FFE31-D7CD-48C9-B9A3-46948FB575C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C003317C-C807-4B55-8011-F361309A84D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54DC-421A-B1D1-A2A871B182AC}"/>
                </c:ext>
              </c:extLst>
            </c:dLbl>
            <c:spPr>
              <a:solidFill>
                <a:srgbClr val="9D9D9C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6000" bIns="19050" anchor="ctr" anchorCtr="0">
                <a:spAutoFit/>
              </a:bodyPr>
              <a:lstStyle/>
              <a:p>
                <a:pPr algn="ctr" rtl="0">
                  <a:defRPr lang="en-GB" sz="6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21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FY21</c:v>
                </c:pt>
                <c:pt idx="10">
                  <c:v>Q1 FY22</c:v>
                </c:pt>
                <c:pt idx="11">
                  <c:v>Q2 FY22</c:v>
                </c:pt>
                <c:pt idx="12">
                  <c:v>Q3 FY22</c:v>
                </c:pt>
                <c:pt idx="13">
                  <c:v>Q4 FY22</c:v>
                </c:pt>
                <c:pt idx="14">
                  <c:v>Q1 FY23</c:v>
                </c:pt>
                <c:pt idx="15">
                  <c:v>Q2 FY23</c:v>
                </c:pt>
                <c:pt idx="16">
                  <c:v>Q3 FY23</c:v>
                </c:pt>
                <c:pt idx="17">
                  <c:v>Q4 FY23</c:v>
                </c:pt>
                <c:pt idx="18">
                  <c:v>Q1 FY24</c:v>
                </c:pt>
                <c:pt idx="19">
                  <c:v>Q2 FY24</c:v>
                </c:pt>
                <c:pt idx="20">
                  <c:v>Q3 FY24</c:v>
                </c:pt>
              </c:strCache>
            </c:strRef>
          </c:cat>
          <c:val>
            <c:numRef>
              <c:f>Sheet1!$E$2:$E$24</c:f>
              <c:numCache>
                <c:formatCode>#,##0.0</c:formatCode>
                <c:ptCount val="21"/>
                <c:pt idx="0">
                  <c:v>38.990400000000001</c:v>
                </c:pt>
                <c:pt idx="1">
                  <c:v>39.491399999999999</c:v>
                </c:pt>
                <c:pt idx="2">
                  <c:v>40.530999999999999</c:v>
                </c:pt>
                <c:pt idx="3">
                  <c:v>41.267429999999997</c:v>
                </c:pt>
                <c:pt idx="4">
                  <c:v>42.78342</c:v>
                </c:pt>
                <c:pt idx="5">
                  <c:v>44.47842</c:v>
                </c:pt>
                <c:pt idx="6">
                  <c:v>45.293419999999998</c:v>
                </c:pt>
                <c:pt idx="7">
                  <c:v>45.39922</c:v>
                </c:pt>
                <c:pt idx="8">
                  <c:v>45.699220000000004</c:v>
                </c:pt>
                <c:pt idx="9">
                  <c:v>46.2</c:v>
                </c:pt>
                <c:pt idx="10">
                  <c:v>46.322220000000002</c:v>
                </c:pt>
                <c:pt idx="11" formatCode="0.0">
                  <c:v>46.512219999999999</c:v>
                </c:pt>
                <c:pt idx="12">
                  <c:v>46.512219999999999</c:v>
                </c:pt>
                <c:pt idx="13">
                  <c:v>46.722519999999996</c:v>
                </c:pt>
                <c:pt idx="14">
                  <c:v>46.850169999999999</c:v>
                </c:pt>
                <c:pt idx="15" formatCode="0.0">
                  <c:v>46.850180000000002</c:v>
                </c:pt>
                <c:pt idx="16" formatCode="0.0">
                  <c:v>46.850180000000002</c:v>
                </c:pt>
                <c:pt idx="17" formatCode="0.0">
                  <c:v>46.9</c:v>
                </c:pt>
                <c:pt idx="18" formatCode="0.0">
                  <c:v>46.850169999999999</c:v>
                </c:pt>
                <c:pt idx="19" formatCode="0.0">
                  <c:v>46.9</c:v>
                </c:pt>
                <c:pt idx="20" formatCode="0.0">
                  <c:v>46.9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Sheet1!$I$4:$I$24</c15:f>
                <c15:dlblRangeCache>
                  <c:ptCount val="21"/>
                  <c:pt idx="0">
                    <c:v>20%</c:v>
                  </c:pt>
                  <c:pt idx="1">
                    <c:v>18%</c:v>
                  </c:pt>
                  <c:pt idx="2">
                    <c:v>17%</c:v>
                  </c:pt>
                  <c:pt idx="3">
                    <c:v>15%</c:v>
                  </c:pt>
                  <c:pt idx="4">
                    <c:v>14%</c:v>
                  </c:pt>
                  <c:pt idx="5">
                    <c:v>14%</c:v>
                  </c:pt>
                  <c:pt idx="6">
                    <c:v>13%</c:v>
                  </c:pt>
                  <c:pt idx="7">
                    <c:v>13%</c:v>
                  </c:pt>
                  <c:pt idx="8">
                    <c:v>12%</c:v>
                  </c:pt>
                  <c:pt idx="9">
                    <c:v>12.1%</c:v>
                  </c:pt>
                  <c:pt idx="10">
                    <c:v>12.1%</c:v>
                  </c:pt>
                  <c:pt idx="11">
                    <c:v>12.0%</c:v>
                  </c:pt>
                  <c:pt idx="12">
                    <c:v>11.8%</c:v>
                  </c:pt>
                  <c:pt idx="13">
                    <c:v>11.7%</c:v>
                  </c:pt>
                  <c:pt idx="14">
                    <c:v>11.6%</c:v>
                  </c:pt>
                  <c:pt idx="15">
                    <c:v>11.5%</c:v>
                  </c:pt>
                  <c:pt idx="16">
                    <c:v>11.4%</c:v>
                  </c:pt>
                  <c:pt idx="17">
                    <c:v>11.0%</c:v>
                  </c:pt>
                  <c:pt idx="18">
                    <c:v>11.1%</c:v>
                  </c:pt>
                  <c:pt idx="19">
                    <c:v>11.0%</c:v>
                  </c:pt>
                  <c:pt idx="20">
                    <c:v>11.0%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D-54DC-421A-B1D1-A2A871B182A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Renewables*</c:v>
                </c:pt>
              </c:strCache>
            </c:strRef>
          </c:tx>
          <c:spPr>
            <a:solidFill>
              <a:srgbClr val="87BD4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C92E768-9F47-4D46-8EFA-FB73092FCF25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225CC395-D90A-45B2-86D4-34595B184EE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54DC-421A-B1D1-A2A871B182A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D4358B2-3CAB-4D37-BB79-936B5EE82A9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330260C-2B0D-41A6-B5C3-5BDF528F43A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54DC-421A-B1D1-A2A871B182A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A41F88B-9B5D-4CC5-A390-EA95F1E37308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F95DFB06-4B0D-46C8-AAB1-ED324270D7E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54DC-421A-B1D1-A2A871B182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8CF759C-D99E-440C-B33C-39D3A319ED6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59AE67DE-A5D9-4CCE-8B0C-F57650A1095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54DC-421A-B1D1-A2A871B182A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FA5733F-B2B0-47CD-A19D-04C1C61A2F73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FA6457D-0EC9-4616-8D0D-2473EF329E4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2-54DC-421A-B1D1-A2A871B182A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3E29AB2-55EA-4282-BC31-8196E098C191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BC82F116-6CB6-4EDB-8801-2324425554C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54DC-421A-B1D1-A2A871B182A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BF58CE6-D1A9-4021-883E-2BB5960475F0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8B819A92-77C0-4370-A59E-72421CBA6C8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4-54DC-421A-B1D1-A2A871B182A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187BD71-D6CA-4CAA-90A7-D0DDE462806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B95D827-048A-473C-B55C-E87437EF0FB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5-54DC-421A-B1D1-A2A871B182A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389690BB-D283-4659-B8F6-9DCCC8899B7B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58D68B4C-8352-4B0D-8D6E-099B149E6A4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54DC-421A-B1D1-A2A871B182A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4E24035-E07C-4115-B328-A821B82A275B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9160967E-4B85-4E1A-851D-F2A52721D3D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7-54DC-421A-B1D1-A2A871B182A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E299799-B6B0-4680-92CC-3711B9F5FD8A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635E11C9-5886-4BC9-9CB2-3E2E79951DF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8-54DC-421A-B1D1-A2A871B182A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8D35955E-5006-4CC7-8675-22F6B26AF9EF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B81011A1-7415-4E8F-AB13-86190CCED5F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9-54DC-421A-B1D1-A2A871B182A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465948B-33E7-46F9-BCA6-5AAF6AF36BF2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6150427A-FA7C-4EAD-A070-C88F74E2DFE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A-54DC-421A-B1D1-A2A871B182AC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249FCAA0-7B92-431F-8398-AEB8C1749593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6CFFAE06-B6D5-44C2-A6D5-A6C4A441C1D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B-54DC-421A-B1D1-A2A871B182AC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A82CA2F9-BBCC-46D1-8D61-B23FAEA72F39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998E2D1-4637-48CF-801B-4B5597962D7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C-54DC-421A-B1D1-A2A871B182AC}"/>
                </c:ext>
              </c:extLst>
            </c:dLbl>
            <c:dLbl>
              <c:idx val="15"/>
              <c:layout>
                <c:manualLayout>
                  <c:x val="-1.4990458757045023E-1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8716960-8AC5-44E8-9D5A-CA3AEDBDD3AE}" type="CELLRANGE"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
</a:t>
                    </a:r>
                    <a:fld id="{EAF24F68-F15C-48D1-8CA7-3B8A9EC7F065}" type="VALUE"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numFmt formatCode="#,##0.0" sourceLinked="0"/>
              <c:spPr>
                <a:solidFill>
                  <a:srgbClr val="87BD41">
                    <a:alpha val="7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3986716711984621E-2"/>
                      <c:h val="0.1033829525509920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D-54DC-421A-B1D1-A2A871B182AC}"/>
                </c:ext>
              </c:extLst>
            </c:dLbl>
            <c:dLbl>
              <c:idx val="16"/>
              <c:layout>
                <c:manualLayout>
                  <c:x val="4.0883541622101192E-3"/>
                  <c:y val="2.67139412276462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2FE7E13-4904-45CC-97D6-A9E81B2D5AF1}" type="CELLRANGE"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
</a:t>
                    </a:r>
                    <a:fld id="{F1B82525-F985-4835-8C38-C8AD0E81DEF0}" type="VALUE"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solidFill>
                  <a:srgbClr val="87BD41">
                    <a:alpha val="7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6030893793089682E-2"/>
                      <c:h val="0.1077909631995476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E-54DC-421A-B1D1-A2A871B182AC}"/>
                </c:ext>
              </c:extLst>
            </c:dLbl>
            <c:dLbl>
              <c:idx val="17"/>
              <c:layout>
                <c:manualLayout>
                  <c:x val="2.0316785071930218E-3"/>
                  <c:y val="2.1034599391847663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600" b="1" i="0" u="none" strike="noStrike" kern="1200" baseline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B5C6D73-6B82-4AC7-85BD-8C58BDF0E69D}" type="CELLRANGE">
                      <a:rPr lang="en-US" sz="600" b="1" i="0" u="none" strike="noStrike" kern="1200" baseline="0" dirty="0">
                        <a:solidFill>
                          <a:schemeClr val="bg2">
                            <a:lumMod val="5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 rtl="0">
                        <a:defRPr lang="en-US" sz="600" b="1" i="0" u="none" strike="noStrike" kern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r>
                      <a:rPr lang="en-US" sz="600" b="1" i="0" u="none" strike="noStrike" kern="1200" baseline="0" dirty="0">
                        <a:solidFill>
                          <a:schemeClr val="bg2">
                            <a:lumMod val="5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
</a:t>
                    </a:r>
                    <a:fld id="{A81BE5A0-4F20-4AEE-8528-75A943FA1A0F}" type="VALUE">
                      <a:rPr lang="en-US" sz="600" b="1" i="0" u="none" strike="noStrike" kern="1200" baseline="0" dirty="0">
                        <a:solidFill>
                          <a:schemeClr val="bg2">
                            <a:lumMod val="5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 rtl="0">
                        <a:defRPr lang="en-US" sz="600" b="1" i="0" u="none" strike="noStrike" kern="12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sz="600" b="1" i="0" u="none" strike="noStrike" kern="1200" baseline="0" dirty="0">
                      <a:solidFill>
                        <a:schemeClr val="bg2">
                          <a:lumMod val="5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c:rich>
              </c:tx>
              <c:spPr>
                <a:solidFill>
                  <a:srgbClr val="87BD41">
                    <a:alpha val="7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5667191223660768E-2"/>
                      <c:h val="0.1131337514450769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F-54DC-421A-B1D1-A2A871B182AC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2B0CB3D8-616C-4FE5-951D-510891D79977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3CAD4CBB-D200-49C5-A3FB-F33A4C56169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0-54DC-421A-B1D1-A2A871B182AC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387311C5-FCF0-4650-A921-8F630D59DF56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C80FAB34-F454-4DD2-882C-1F27AFCF2E0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1-54DC-421A-B1D1-A2A871B182AC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A6D1A07B-ED0E-42E5-BCAB-560D484A4DBD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87E0BC6D-F817-4941-83D3-0FDC1AB4EDB1}" type="VALUE">
                      <a:rPr lang="en-US" baseline="0" smtClean="0"/>
                      <a:pPr/>
                      <a:t>[VALUE]</a:t>
                    </a:fld>
                    <a:r>
                      <a:rPr lang="en-US" baseline="0"/>
                      <a:t>*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2-54DC-421A-B1D1-A2A871B182AC}"/>
                </c:ext>
              </c:extLst>
            </c:dLbl>
            <c:spPr>
              <a:solidFill>
                <a:srgbClr val="87BD41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21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FY21</c:v>
                </c:pt>
                <c:pt idx="10">
                  <c:v>Q1 FY22</c:v>
                </c:pt>
                <c:pt idx="11">
                  <c:v>Q2 FY22</c:v>
                </c:pt>
                <c:pt idx="12">
                  <c:v>Q3 FY22</c:v>
                </c:pt>
                <c:pt idx="13">
                  <c:v>Q4 FY22</c:v>
                </c:pt>
                <c:pt idx="14">
                  <c:v>Q1 FY23</c:v>
                </c:pt>
                <c:pt idx="15">
                  <c:v>Q2 FY23</c:v>
                </c:pt>
                <c:pt idx="16">
                  <c:v>Q3 FY23</c:v>
                </c:pt>
                <c:pt idx="17">
                  <c:v>Q4 FY23</c:v>
                </c:pt>
                <c:pt idx="18">
                  <c:v>Q1 FY24</c:v>
                </c:pt>
                <c:pt idx="19">
                  <c:v>Q2 FY24</c:v>
                </c:pt>
                <c:pt idx="20">
                  <c:v>Q3 FY24</c:v>
                </c:pt>
              </c:strCache>
            </c:strRef>
          </c:cat>
          <c:val>
            <c:numRef>
              <c:f>Sheet1!$F$2:$F$24</c:f>
              <c:numCache>
                <c:formatCode>#,##0.0</c:formatCode>
                <c:ptCount val="21"/>
                <c:pt idx="0">
                  <c:v>24.503450000000001</c:v>
                </c:pt>
                <c:pt idx="1">
                  <c:v>27.541709999999998</c:v>
                </c:pt>
                <c:pt idx="2">
                  <c:v>29.46255</c:v>
                </c:pt>
                <c:pt idx="3">
                  <c:v>31.692139999999998</c:v>
                </c:pt>
                <c:pt idx="4">
                  <c:v>38.821510000000004</c:v>
                </c:pt>
                <c:pt idx="5">
                  <c:v>57.26023</c:v>
                </c:pt>
                <c:pt idx="6">
                  <c:v>69.022390000000001</c:v>
                </c:pt>
                <c:pt idx="7">
                  <c:v>77.641630000000006</c:v>
                </c:pt>
                <c:pt idx="8">
                  <c:v>86.759190000000004</c:v>
                </c:pt>
                <c:pt idx="9">
                  <c:v>94.433785</c:v>
                </c:pt>
                <c:pt idx="10">
                  <c:v>96.955505000000002</c:v>
                </c:pt>
                <c:pt idx="11">
                  <c:v>101.53284499999999</c:v>
                </c:pt>
                <c:pt idx="12">
                  <c:v>104.87853</c:v>
                </c:pt>
                <c:pt idx="13">
                  <c:v>109.88538</c:v>
                </c:pt>
                <c:pt idx="14">
                  <c:v>114.06401</c:v>
                </c:pt>
                <c:pt idx="15" formatCode="0.0">
                  <c:v>118.08032</c:v>
                </c:pt>
                <c:pt idx="16" formatCode="0.0">
                  <c:v>120.9</c:v>
                </c:pt>
                <c:pt idx="17" formatCode="0.0">
                  <c:v>125.2</c:v>
                </c:pt>
                <c:pt idx="18" formatCode="0.0">
                  <c:v>129.64255</c:v>
                </c:pt>
                <c:pt idx="19" formatCode="0.0">
                  <c:v>131.80000000000001</c:v>
                </c:pt>
                <c:pt idx="20" formatCode="0.0">
                  <c:v>133.9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Sheet1!$H$4:$H$24</c15:f>
                <c15:dlblRangeCache>
                  <c:ptCount val="21"/>
                  <c:pt idx="0">
                    <c:v>12%</c:v>
                  </c:pt>
                  <c:pt idx="1">
                    <c:v>12%</c:v>
                  </c:pt>
                  <c:pt idx="2">
                    <c:v>12%</c:v>
                  </c:pt>
                  <c:pt idx="3">
                    <c:v>12%</c:v>
                  </c:pt>
                  <c:pt idx="4">
                    <c:v>13%</c:v>
                  </c:pt>
                  <c:pt idx="5">
                    <c:v>18%</c:v>
                  </c:pt>
                  <c:pt idx="6">
                    <c:v>20%</c:v>
                  </c:pt>
                  <c:pt idx="7">
                    <c:v>22%</c:v>
                  </c:pt>
                  <c:pt idx="8">
                    <c:v>23%</c:v>
                  </c:pt>
                  <c:pt idx="9">
                    <c:v>24.7%</c:v>
                  </c:pt>
                  <c:pt idx="10">
                    <c:v>25.2%</c:v>
                  </c:pt>
                  <c:pt idx="11">
                    <c:v>26.1%</c:v>
                  </c:pt>
                  <c:pt idx="12">
                    <c:v>26.7%</c:v>
                  </c:pt>
                  <c:pt idx="13">
                    <c:v>27.5%</c:v>
                  </c:pt>
                  <c:pt idx="14">
                    <c:v>28.2%</c:v>
                  </c:pt>
                  <c:pt idx="15">
                    <c:v>29.0%</c:v>
                  </c:pt>
                  <c:pt idx="16">
                    <c:v>29.5%</c:v>
                  </c:pt>
                  <c:pt idx="17">
                    <c:v>30.1%</c:v>
                  </c:pt>
                  <c:pt idx="18">
                    <c:v>30.7%</c:v>
                  </c:pt>
                  <c:pt idx="19">
                    <c:v>31.0%</c:v>
                  </c:pt>
                  <c:pt idx="20">
                    <c:v>31.3%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43-54DC-421A-B1D1-A2A871B18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825300400269224E-2"/>
          <c:y val="0.93420814572430011"/>
          <c:w val="0.41111067768079224"/>
          <c:h val="6.5792019977821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GB" sz="800" b="1" baseline="0" dirty="0"/>
              <a:t>Q3 FY24 </a:t>
            </a:r>
            <a:r>
              <a:rPr lang="en-GB" sz="800" b="1" dirty="0"/>
              <a:t>snapshot</a:t>
            </a:r>
          </a:p>
        </c:rich>
      </c:tx>
      <c:layout>
        <c:manualLayout>
          <c:xMode val="edge"/>
          <c:yMode val="edge"/>
          <c:x val="0.32594063599673134"/>
          <c:y val="4.15815225914974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304891536874659"/>
          <c:y val="0.2400025966908278"/>
          <c:w val="0.67629610804658546"/>
          <c:h val="0.65187050785412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696339222190935E-2"/>
                  <c:y val="0.25536041436751333"/>
                </c:manualLayout>
              </c:layout>
              <c:spPr>
                <a:solidFill>
                  <a:srgbClr val="C3E5F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GB" sz="800" b="1" i="0" u="none" strike="noStrike" kern="120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2B9-4F6E-B65F-20553BCC1E21}"/>
                </c:ext>
              </c:extLst>
            </c:dLbl>
            <c:dLbl>
              <c:idx val="1"/>
              <c:layout>
                <c:manualLayout>
                  <c:x val="-2.9624791518445593E-2"/>
                  <c:y val="0.299136485401944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B9-4F6E-B65F-20553BCC1E21}"/>
                </c:ext>
              </c:extLst>
            </c:dLbl>
            <c:dLbl>
              <c:idx val="2"/>
              <c:layout>
                <c:manualLayout>
                  <c:x val="-2.539267844438187E-2"/>
                  <c:y val="0.248064402528441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B9-4F6E-B65F-20553BCC1E21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140090</c:v>
                </c:pt>
                <c:pt idx="1">
                  <c:v>153614</c:v>
                </c:pt>
                <c:pt idx="2">
                  <c:v>141221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B9-4F6E-B65F-20553BCC1E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27726</c:v>
                </c:pt>
                <c:pt idx="1">
                  <c:v>26319</c:v>
                </c:pt>
                <c:pt idx="2">
                  <c:v>21830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B9-4F6E-B65F-20553BCC1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3666048"/>
        <c:axId val="60331600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  <a:tailEnd type="oval"/>
              </a:ln>
              <a:effectLst/>
            </c:spPr>
          </c:marker>
          <c:dPt>
            <c:idx val="1"/>
            <c:marker>
              <c:spPr>
                <a:solidFill>
                  <a:srgbClr val="92D050"/>
                </a:solidFill>
                <a:ln w="9525">
                  <a:solidFill>
                    <a:srgbClr val="92D050"/>
                  </a:solidFill>
                  <a:headEnd type="oval"/>
                  <a:tailEnd type="oval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2B9-4F6E-B65F-20553BCC1E21}"/>
              </c:ext>
            </c:extLst>
          </c:dPt>
          <c:dLbls>
            <c:dLbl>
              <c:idx val="0"/>
              <c:layout>
                <c:manualLayout>
                  <c:x val="-0.12887850669723563"/>
                  <c:y val="-8.111326799860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27-4A9F-A22F-1EF4FCE9549C}"/>
                </c:ext>
              </c:extLst>
            </c:dLbl>
            <c:dLbl>
              <c:idx val="1"/>
              <c:layout>
                <c:manualLayout>
                  <c:x val="-9.0789489030662821E-2"/>
                  <c:y val="-8.11132679986004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B9-4F6E-B65F-20553BCC1E21}"/>
                </c:ext>
              </c:extLst>
            </c:dLbl>
            <c:dLbl>
              <c:idx val="2"/>
              <c:layout>
                <c:manualLayout>
                  <c:x val="-3.1539905993771794E-2"/>
                  <c:y val="-7.3817256159528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B9-4F6E-B65F-20553BCC1E21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0.00%</c:formatCode>
                <c:ptCount val="3"/>
                <c:pt idx="0">
                  <c:v>6.5390992296288558E-2</c:v>
                </c:pt>
                <c:pt idx="1">
                  <c:v>5.3347585842368775E-2</c:v>
                </c:pt>
                <c:pt idx="2">
                  <c:v>7.0583113751864282E-2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B9-4F6E-B65F-20553BCC1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202752"/>
        <c:axId val="986222112"/>
      </c:lineChart>
      <c:catAx>
        <c:axId val="26366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603316000"/>
        <c:crosses val="autoZero"/>
        <c:auto val="1"/>
        <c:lblAlgn val="ctr"/>
        <c:lblOffset val="100"/>
        <c:noMultiLvlLbl val="0"/>
      </c:catAx>
      <c:valAx>
        <c:axId val="60331600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263666048"/>
        <c:crosses val="autoZero"/>
        <c:crossBetween val="between"/>
        <c:majorUnit val="50000"/>
      </c:valAx>
      <c:valAx>
        <c:axId val="986222112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482202752"/>
        <c:crosses val="max"/>
        <c:crossBetween val="between"/>
        <c:majorUnit val="1.0000000000000002E-2"/>
      </c:valAx>
      <c:catAx>
        <c:axId val="48220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6222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 algn="ctr">
        <a:defRPr lang="en-GB" sz="8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Source-wise daily generation</a:t>
            </a:r>
            <a:r>
              <a:rPr lang="en-US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(Q3 FY24)</a:t>
            </a:r>
          </a:p>
        </c:rich>
      </c:tx>
      <c:layout>
        <c:manualLayout>
          <c:xMode val="edge"/>
          <c:yMode val="edge"/>
          <c:x val="6.0740073859195595E-3"/>
          <c:y val="1.2081039996803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028935185185187E-2"/>
          <c:y val="0.12739569790745936"/>
          <c:w val="0.86319606914857339"/>
          <c:h val="0.63057910278277418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9CD8"/>
            </a:solidFill>
            <a:ln>
              <a:solidFill>
                <a:srgbClr val="009CD8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Sheet1!$B$2:$B$93</c:f>
              <c:numCache>
                <c:formatCode>General</c:formatCode>
                <c:ptCount val="92"/>
                <c:pt idx="0">
                  <c:v>3254</c:v>
                </c:pt>
                <c:pt idx="1">
                  <c:v>3182</c:v>
                </c:pt>
                <c:pt idx="2">
                  <c:v>3422</c:v>
                </c:pt>
                <c:pt idx="3">
                  <c:v>3525</c:v>
                </c:pt>
                <c:pt idx="4">
                  <c:v>3555</c:v>
                </c:pt>
                <c:pt idx="5">
                  <c:v>3623</c:v>
                </c:pt>
                <c:pt idx="6">
                  <c:v>3650</c:v>
                </c:pt>
                <c:pt idx="7">
                  <c:v>3673</c:v>
                </c:pt>
                <c:pt idx="8">
                  <c:v>3737</c:v>
                </c:pt>
                <c:pt idx="9">
                  <c:v>3751</c:v>
                </c:pt>
                <c:pt idx="10">
                  <c:v>3817</c:v>
                </c:pt>
                <c:pt idx="11">
                  <c:v>3817</c:v>
                </c:pt>
                <c:pt idx="12">
                  <c:v>3835</c:v>
                </c:pt>
                <c:pt idx="13">
                  <c:v>3755</c:v>
                </c:pt>
                <c:pt idx="14">
                  <c:v>3687</c:v>
                </c:pt>
                <c:pt idx="15">
                  <c:v>3635</c:v>
                </c:pt>
                <c:pt idx="16">
                  <c:v>3603</c:v>
                </c:pt>
                <c:pt idx="17">
                  <c:v>3707</c:v>
                </c:pt>
                <c:pt idx="18">
                  <c:v>3788</c:v>
                </c:pt>
                <c:pt idx="19">
                  <c:v>3777</c:v>
                </c:pt>
                <c:pt idx="20">
                  <c:v>3728</c:v>
                </c:pt>
                <c:pt idx="21">
                  <c:v>3607</c:v>
                </c:pt>
                <c:pt idx="22">
                  <c:v>3566</c:v>
                </c:pt>
                <c:pt idx="23">
                  <c:v>3462</c:v>
                </c:pt>
                <c:pt idx="24">
                  <c:v>3642</c:v>
                </c:pt>
                <c:pt idx="25">
                  <c:v>3763</c:v>
                </c:pt>
                <c:pt idx="26">
                  <c:v>3757</c:v>
                </c:pt>
                <c:pt idx="27">
                  <c:v>3754</c:v>
                </c:pt>
                <c:pt idx="28">
                  <c:v>3614</c:v>
                </c:pt>
                <c:pt idx="29">
                  <c:v>3686</c:v>
                </c:pt>
                <c:pt idx="30">
                  <c:v>3743</c:v>
                </c:pt>
                <c:pt idx="31">
                  <c:v>3770</c:v>
                </c:pt>
                <c:pt idx="32">
                  <c:v>3778</c:v>
                </c:pt>
                <c:pt idx="33">
                  <c:v>3802</c:v>
                </c:pt>
                <c:pt idx="34">
                  <c:v>3759</c:v>
                </c:pt>
                <c:pt idx="35">
                  <c:v>3572</c:v>
                </c:pt>
                <c:pt idx="36">
                  <c:v>3636</c:v>
                </c:pt>
                <c:pt idx="37">
                  <c:v>3647</c:v>
                </c:pt>
                <c:pt idx="38">
                  <c:v>3661</c:v>
                </c:pt>
                <c:pt idx="39">
                  <c:v>3653</c:v>
                </c:pt>
                <c:pt idx="40">
                  <c:v>3510</c:v>
                </c:pt>
                <c:pt idx="41">
                  <c:v>3236</c:v>
                </c:pt>
                <c:pt idx="42">
                  <c:v>2896</c:v>
                </c:pt>
                <c:pt idx="43">
                  <c:v>2825</c:v>
                </c:pt>
                <c:pt idx="44">
                  <c:v>3039</c:v>
                </c:pt>
                <c:pt idx="45">
                  <c:v>3142</c:v>
                </c:pt>
                <c:pt idx="46">
                  <c:v>3249</c:v>
                </c:pt>
                <c:pt idx="47">
                  <c:v>3356</c:v>
                </c:pt>
                <c:pt idx="48">
                  <c:v>3455</c:v>
                </c:pt>
                <c:pt idx="49">
                  <c:v>3335</c:v>
                </c:pt>
                <c:pt idx="50">
                  <c:v>3414</c:v>
                </c:pt>
                <c:pt idx="51">
                  <c:v>3509</c:v>
                </c:pt>
                <c:pt idx="52">
                  <c:v>3564</c:v>
                </c:pt>
                <c:pt idx="53">
                  <c:v>3565</c:v>
                </c:pt>
                <c:pt idx="54">
                  <c:v>3470</c:v>
                </c:pt>
                <c:pt idx="55">
                  <c:v>3391</c:v>
                </c:pt>
                <c:pt idx="56">
                  <c:v>3178</c:v>
                </c:pt>
                <c:pt idx="57">
                  <c:v>3137</c:v>
                </c:pt>
                <c:pt idx="58">
                  <c:v>3188</c:v>
                </c:pt>
                <c:pt idx="59">
                  <c:v>3232</c:v>
                </c:pt>
                <c:pt idx="60">
                  <c:v>3134</c:v>
                </c:pt>
                <c:pt idx="61">
                  <c:v>3148</c:v>
                </c:pt>
                <c:pt idx="62">
                  <c:v>3079</c:v>
                </c:pt>
                <c:pt idx="63">
                  <c:v>2952</c:v>
                </c:pt>
                <c:pt idx="64">
                  <c:v>2952</c:v>
                </c:pt>
                <c:pt idx="65">
                  <c:v>3026</c:v>
                </c:pt>
                <c:pt idx="66">
                  <c:v>3122</c:v>
                </c:pt>
                <c:pt idx="67">
                  <c:v>3226</c:v>
                </c:pt>
                <c:pt idx="68">
                  <c:v>3306</c:v>
                </c:pt>
                <c:pt idx="69">
                  <c:v>3282</c:v>
                </c:pt>
                <c:pt idx="70">
                  <c:v>3152</c:v>
                </c:pt>
                <c:pt idx="71">
                  <c:v>3313</c:v>
                </c:pt>
                <c:pt idx="72">
                  <c:v>3405</c:v>
                </c:pt>
                <c:pt idx="73">
                  <c:v>3418</c:v>
                </c:pt>
                <c:pt idx="74">
                  <c:v>3429</c:v>
                </c:pt>
                <c:pt idx="75">
                  <c:v>3541</c:v>
                </c:pt>
                <c:pt idx="76">
                  <c:v>3520</c:v>
                </c:pt>
                <c:pt idx="77">
                  <c:v>3311</c:v>
                </c:pt>
                <c:pt idx="78">
                  <c:v>3301</c:v>
                </c:pt>
                <c:pt idx="79">
                  <c:v>3397</c:v>
                </c:pt>
                <c:pt idx="80">
                  <c:v>3480</c:v>
                </c:pt>
                <c:pt idx="81">
                  <c:v>3521</c:v>
                </c:pt>
                <c:pt idx="82">
                  <c:v>3604</c:v>
                </c:pt>
                <c:pt idx="83">
                  <c:v>3515</c:v>
                </c:pt>
                <c:pt idx="84">
                  <c:v>3368</c:v>
                </c:pt>
                <c:pt idx="85">
                  <c:v>3435</c:v>
                </c:pt>
                <c:pt idx="86">
                  <c:v>3566</c:v>
                </c:pt>
                <c:pt idx="87">
                  <c:v>3547</c:v>
                </c:pt>
                <c:pt idx="88">
                  <c:v>3566</c:v>
                </c:pt>
                <c:pt idx="89">
                  <c:v>3609</c:v>
                </c:pt>
                <c:pt idx="90">
                  <c:v>3628</c:v>
                </c:pt>
                <c:pt idx="91">
                  <c:v>3477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DC-4BD1-8F7B-C12896DDD8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71C9EB"/>
            </a:solidFill>
            <a:ln>
              <a:solidFill>
                <a:srgbClr val="71C9EB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Sheet1!$C$2:$C$93</c:f>
              <c:numCache>
                <c:formatCode>General</c:formatCode>
                <c:ptCount val="92"/>
                <c:pt idx="0">
                  <c:v>518</c:v>
                </c:pt>
                <c:pt idx="1">
                  <c:v>484</c:v>
                </c:pt>
                <c:pt idx="2">
                  <c:v>500</c:v>
                </c:pt>
                <c:pt idx="3">
                  <c:v>493</c:v>
                </c:pt>
                <c:pt idx="4">
                  <c:v>489</c:v>
                </c:pt>
                <c:pt idx="5">
                  <c:v>493</c:v>
                </c:pt>
                <c:pt idx="6">
                  <c:v>511</c:v>
                </c:pt>
                <c:pt idx="7">
                  <c:v>478</c:v>
                </c:pt>
                <c:pt idx="8">
                  <c:v>483</c:v>
                </c:pt>
                <c:pt idx="9">
                  <c:v>476</c:v>
                </c:pt>
                <c:pt idx="10">
                  <c:v>484</c:v>
                </c:pt>
                <c:pt idx="11">
                  <c:v>471</c:v>
                </c:pt>
                <c:pt idx="12">
                  <c:v>456</c:v>
                </c:pt>
                <c:pt idx="13">
                  <c:v>430</c:v>
                </c:pt>
                <c:pt idx="14">
                  <c:v>409</c:v>
                </c:pt>
                <c:pt idx="15">
                  <c:v>415</c:v>
                </c:pt>
                <c:pt idx="16">
                  <c:v>409</c:v>
                </c:pt>
                <c:pt idx="17">
                  <c:v>386</c:v>
                </c:pt>
                <c:pt idx="18">
                  <c:v>373</c:v>
                </c:pt>
                <c:pt idx="19">
                  <c:v>359</c:v>
                </c:pt>
                <c:pt idx="20">
                  <c:v>337</c:v>
                </c:pt>
                <c:pt idx="21">
                  <c:v>328</c:v>
                </c:pt>
                <c:pt idx="22">
                  <c:v>321</c:v>
                </c:pt>
                <c:pt idx="23">
                  <c:v>314</c:v>
                </c:pt>
                <c:pt idx="24">
                  <c:v>319</c:v>
                </c:pt>
                <c:pt idx="25">
                  <c:v>328</c:v>
                </c:pt>
                <c:pt idx="26">
                  <c:v>313</c:v>
                </c:pt>
                <c:pt idx="27">
                  <c:v>327</c:v>
                </c:pt>
                <c:pt idx="28">
                  <c:v>281</c:v>
                </c:pt>
                <c:pt idx="29">
                  <c:v>309</c:v>
                </c:pt>
                <c:pt idx="30">
                  <c:v>314</c:v>
                </c:pt>
                <c:pt idx="31">
                  <c:v>287</c:v>
                </c:pt>
                <c:pt idx="32">
                  <c:v>291</c:v>
                </c:pt>
                <c:pt idx="33">
                  <c:v>283</c:v>
                </c:pt>
                <c:pt idx="34">
                  <c:v>276</c:v>
                </c:pt>
                <c:pt idx="35">
                  <c:v>250</c:v>
                </c:pt>
                <c:pt idx="36">
                  <c:v>258</c:v>
                </c:pt>
                <c:pt idx="37">
                  <c:v>277</c:v>
                </c:pt>
                <c:pt idx="38">
                  <c:v>279</c:v>
                </c:pt>
                <c:pt idx="39">
                  <c:v>265</c:v>
                </c:pt>
                <c:pt idx="40">
                  <c:v>254</c:v>
                </c:pt>
                <c:pt idx="41">
                  <c:v>239</c:v>
                </c:pt>
                <c:pt idx="42">
                  <c:v>220</c:v>
                </c:pt>
                <c:pt idx="43">
                  <c:v>223</c:v>
                </c:pt>
                <c:pt idx="44">
                  <c:v>220</c:v>
                </c:pt>
                <c:pt idx="45">
                  <c:v>229</c:v>
                </c:pt>
                <c:pt idx="46">
                  <c:v>239</c:v>
                </c:pt>
                <c:pt idx="47">
                  <c:v>235</c:v>
                </c:pt>
                <c:pt idx="48">
                  <c:v>247</c:v>
                </c:pt>
                <c:pt idx="49">
                  <c:v>225</c:v>
                </c:pt>
                <c:pt idx="50">
                  <c:v>239</c:v>
                </c:pt>
                <c:pt idx="51">
                  <c:v>242</c:v>
                </c:pt>
                <c:pt idx="52">
                  <c:v>244</c:v>
                </c:pt>
                <c:pt idx="53">
                  <c:v>242</c:v>
                </c:pt>
                <c:pt idx="54">
                  <c:v>240</c:v>
                </c:pt>
                <c:pt idx="55">
                  <c:v>220</c:v>
                </c:pt>
                <c:pt idx="56">
                  <c:v>203</c:v>
                </c:pt>
                <c:pt idx="57">
                  <c:v>214</c:v>
                </c:pt>
                <c:pt idx="58">
                  <c:v>201</c:v>
                </c:pt>
                <c:pt idx="59">
                  <c:v>201</c:v>
                </c:pt>
                <c:pt idx="60">
                  <c:v>209</c:v>
                </c:pt>
                <c:pt idx="61">
                  <c:v>198</c:v>
                </c:pt>
                <c:pt idx="62">
                  <c:v>190</c:v>
                </c:pt>
                <c:pt idx="63">
                  <c:v>192</c:v>
                </c:pt>
                <c:pt idx="64">
                  <c:v>192</c:v>
                </c:pt>
                <c:pt idx="65">
                  <c:v>203</c:v>
                </c:pt>
                <c:pt idx="66">
                  <c:v>218</c:v>
                </c:pt>
                <c:pt idx="67">
                  <c:v>213</c:v>
                </c:pt>
                <c:pt idx="68">
                  <c:v>217</c:v>
                </c:pt>
                <c:pt idx="69">
                  <c:v>214</c:v>
                </c:pt>
                <c:pt idx="70">
                  <c:v>189</c:v>
                </c:pt>
                <c:pt idx="71">
                  <c:v>214</c:v>
                </c:pt>
                <c:pt idx="72">
                  <c:v>215</c:v>
                </c:pt>
                <c:pt idx="73">
                  <c:v>217</c:v>
                </c:pt>
                <c:pt idx="74">
                  <c:v>212</c:v>
                </c:pt>
                <c:pt idx="75">
                  <c:v>223</c:v>
                </c:pt>
                <c:pt idx="76">
                  <c:v>227</c:v>
                </c:pt>
                <c:pt idx="77">
                  <c:v>195</c:v>
                </c:pt>
                <c:pt idx="78">
                  <c:v>215</c:v>
                </c:pt>
                <c:pt idx="79">
                  <c:v>212</c:v>
                </c:pt>
                <c:pt idx="80">
                  <c:v>224</c:v>
                </c:pt>
                <c:pt idx="81">
                  <c:v>244</c:v>
                </c:pt>
                <c:pt idx="82">
                  <c:v>250</c:v>
                </c:pt>
                <c:pt idx="83">
                  <c:v>231</c:v>
                </c:pt>
                <c:pt idx="84">
                  <c:v>208</c:v>
                </c:pt>
                <c:pt idx="85">
                  <c:v>224</c:v>
                </c:pt>
                <c:pt idx="86">
                  <c:v>231</c:v>
                </c:pt>
                <c:pt idx="87">
                  <c:v>228</c:v>
                </c:pt>
                <c:pt idx="88">
                  <c:v>230</c:v>
                </c:pt>
                <c:pt idx="89">
                  <c:v>230</c:v>
                </c:pt>
                <c:pt idx="90">
                  <c:v>222</c:v>
                </c:pt>
                <c:pt idx="91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DC-4BD1-8F7B-C12896DDD8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87BD41"/>
            </a:solidFill>
            <a:ln>
              <a:solidFill>
                <a:srgbClr val="87BD41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Sheet1!$D$2:$D$93</c:f>
              <c:numCache>
                <c:formatCode>General</c:formatCode>
                <c:ptCount val="92"/>
                <c:pt idx="0">
                  <c:v>284.48</c:v>
                </c:pt>
                <c:pt idx="1">
                  <c:v>290.18</c:v>
                </c:pt>
                <c:pt idx="2">
                  <c:v>319.74</c:v>
                </c:pt>
                <c:pt idx="3">
                  <c:v>323.67</c:v>
                </c:pt>
                <c:pt idx="4">
                  <c:v>326.969999999999</c:v>
                </c:pt>
                <c:pt idx="5">
                  <c:v>334.27</c:v>
                </c:pt>
                <c:pt idx="6">
                  <c:v>329.5</c:v>
                </c:pt>
                <c:pt idx="7">
                  <c:v>323.20999999999998</c:v>
                </c:pt>
                <c:pt idx="8">
                  <c:v>316.52</c:v>
                </c:pt>
                <c:pt idx="9">
                  <c:v>313.80999999999898</c:v>
                </c:pt>
                <c:pt idx="10">
                  <c:v>308.49</c:v>
                </c:pt>
                <c:pt idx="11">
                  <c:v>311.01</c:v>
                </c:pt>
                <c:pt idx="12">
                  <c:v>317.04000000000002</c:v>
                </c:pt>
                <c:pt idx="13">
                  <c:v>304.789999999999</c:v>
                </c:pt>
                <c:pt idx="14">
                  <c:v>300.89</c:v>
                </c:pt>
                <c:pt idx="15">
                  <c:v>248.35999999999899</c:v>
                </c:pt>
                <c:pt idx="16">
                  <c:v>278.52</c:v>
                </c:pt>
                <c:pt idx="17">
                  <c:v>316.349999999999</c:v>
                </c:pt>
                <c:pt idx="18">
                  <c:v>307.56</c:v>
                </c:pt>
                <c:pt idx="19">
                  <c:v>303.41000000000003</c:v>
                </c:pt>
                <c:pt idx="20">
                  <c:v>305.70999999999998</c:v>
                </c:pt>
                <c:pt idx="21">
                  <c:v>299.909999999999</c:v>
                </c:pt>
                <c:pt idx="22">
                  <c:v>311.43</c:v>
                </c:pt>
                <c:pt idx="23">
                  <c:v>313.45999999999998</c:v>
                </c:pt>
                <c:pt idx="24">
                  <c:v>314.25</c:v>
                </c:pt>
                <c:pt idx="25">
                  <c:v>318.56</c:v>
                </c:pt>
                <c:pt idx="26">
                  <c:v>316.17</c:v>
                </c:pt>
                <c:pt idx="27">
                  <c:v>277</c:v>
                </c:pt>
                <c:pt idx="28">
                  <c:v>288.63</c:v>
                </c:pt>
                <c:pt idx="29">
                  <c:v>274.07</c:v>
                </c:pt>
                <c:pt idx="30">
                  <c:v>264.83</c:v>
                </c:pt>
                <c:pt idx="31">
                  <c:v>263.95</c:v>
                </c:pt>
                <c:pt idx="32">
                  <c:v>275.18</c:v>
                </c:pt>
                <c:pt idx="33">
                  <c:v>259.45</c:v>
                </c:pt>
                <c:pt idx="34">
                  <c:v>252.63</c:v>
                </c:pt>
                <c:pt idx="35">
                  <c:v>257.05</c:v>
                </c:pt>
                <c:pt idx="36">
                  <c:v>251.48</c:v>
                </c:pt>
                <c:pt idx="37">
                  <c:v>240.86</c:v>
                </c:pt>
                <c:pt idx="38">
                  <c:v>227.91999999999899</c:v>
                </c:pt>
                <c:pt idx="39">
                  <c:v>224.07999999999899</c:v>
                </c:pt>
                <c:pt idx="40">
                  <c:v>270.219999999999</c:v>
                </c:pt>
                <c:pt idx="41">
                  <c:v>281.61</c:v>
                </c:pt>
                <c:pt idx="42">
                  <c:v>301.45999999999998</c:v>
                </c:pt>
                <c:pt idx="43">
                  <c:v>272.72000000000003</c:v>
                </c:pt>
                <c:pt idx="44">
                  <c:v>239.36</c:v>
                </c:pt>
                <c:pt idx="45">
                  <c:v>264.82</c:v>
                </c:pt>
                <c:pt idx="46">
                  <c:v>277.67999999999898</c:v>
                </c:pt>
                <c:pt idx="47">
                  <c:v>256.36</c:v>
                </c:pt>
                <c:pt idx="48">
                  <c:v>256.74</c:v>
                </c:pt>
                <c:pt idx="49">
                  <c:v>234.47</c:v>
                </c:pt>
                <c:pt idx="50">
                  <c:v>260.99</c:v>
                </c:pt>
                <c:pt idx="51">
                  <c:v>240.12</c:v>
                </c:pt>
                <c:pt idx="52">
                  <c:v>243.59</c:v>
                </c:pt>
                <c:pt idx="53">
                  <c:v>234.83999999999901</c:v>
                </c:pt>
                <c:pt idx="54">
                  <c:v>232.86</c:v>
                </c:pt>
                <c:pt idx="55">
                  <c:v>223.22</c:v>
                </c:pt>
                <c:pt idx="56">
                  <c:v>157.07</c:v>
                </c:pt>
                <c:pt idx="57">
                  <c:v>159.09</c:v>
                </c:pt>
                <c:pt idx="58">
                  <c:v>208.99</c:v>
                </c:pt>
                <c:pt idx="59">
                  <c:v>224.19</c:v>
                </c:pt>
                <c:pt idx="60">
                  <c:v>237.98999999999899</c:v>
                </c:pt>
                <c:pt idx="61">
                  <c:v>225.14</c:v>
                </c:pt>
                <c:pt idx="62">
                  <c:v>249.54</c:v>
                </c:pt>
                <c:pt idx="63">
                  <c:v>241.79</c:v>
                </c:pt>
                <c:pt idx="64">
                  <c:v>241.79</c:v>
                </c:pt>
                <c:pt idx="65">
                  <c:v>227.2</c:v>
                </c:pt>
                <c:pt idx="66">
                  <c:v>231.6</c:v>
                </c:pt>
                <c:pt idx="67">
                  <c:v>241.44</c:v>
                </c:pt>
                <c:pt idx="68">
                  <c:v>250.58</c:v>
                </c:pt>
                <c:pt idx="69">
                  <c:v>259.67999999999898</c:v>
                </c:pt>
                <c:pt idx="70">
                  <c:v>275.64</c:v>
                </c:pt>
                <c:pt idx="71">
                  <c:v>283.91000000000003</c:v>
                </c:pt>
                <c:pt idx="72">
                  <c:v>281.81</c:v>
                </c:pt>
                <c:pt idx="73">
                  <c:v>282.61</c:v>
                </c:pt>
                <c:pt idx="74">
                  <c:v>289.33</c:v>
                </c:pt>
                <c:pt idx="75">
                  <c:v>250.35</c:v>
                </c:pt>
                <c:pt idx="76">
                  <c:v>221.01</c:v>
                </c:pt>
                <c:pt idx="77">
                  <c:v>228.7</c:v>
                </c:pt>
                <c:pt idx="78">
                  <c:v>237.81</c:v>
                </c:pt>
                <c:pt idx="79">
                  <c:v>257.55</c:v>
                </c:pt>
                <c:pt idx="80">
                  <c:v>257.64</c:v>
                </c:pt>
                <c:pt idx="81">
                  <c:v>259.51</c:v>
                </c:pt>
                <c:pt idx="82">
                  <c:v>253.44</c:v>
                </c:pt>
                <c:pt idx="83">
                  <c:v>285.18</c:v>
                </c:pt>
                <c:pt idx="84">
                  <c:v>263.95999999999998</c:v>
                </c:pt>
                <c:pt idx="85">
                  <c:v>271.17</c:v>
                </c:pt>
                <c:pt idx="86">
                  <c:v>278.5</c:v>
                </c:pt>
                <c:pt idx="87">
                  <c:v>284.35000000000002</c:v>
                </c:pt>
                <c:pt idx="88">
                  <c:v>277.789999999999</c:v>
                </c:pt>
                <c:pt idx="89">
                  <c:v>267.33999999999997</c:v>
                </c:pt>
                <c:pt idx="90">
                  <c:v>255.15</c:v>
                </c:pt>
                <c:pt idx="91">
                  <c:v>272.81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DC-4BD1-8F7B-C12896DDD85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Gas/naptha/diesel</c:v>
                </c:pt>
              </c:strCache>
            </c:strRef>
          </c:tx>
          <c:spPr>
            <a:solidFill>
              <a:srgbClr val="B4D48C"/>
            </a:solidFill>
            <a:ln>
              <a:solidFill>
                <a:srgbClr val="B4D48C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Sheet1!$E$2:$E$93</c:f>
              <c:numCache>
                <c:formatCode>General</c:formatCode>
                <c:ptCount val="92"/>
                <c:pt idx="0">
                  <c:v>65</c:v>
                </c:pt>
                <c:pt idx="1">
                  <c:v>78</c:v>
                </c:pt>
                <c:pt idx="2">
                  <c:v>73</c:v>
                </c:pt>
                <c:pt idx="3">
                  <c:v>76</c:v>
                </c:pt>
                <c:pt idx="4">
                  <c:v>107</c:v>
                </c:pt>
                <c:pt idx="5">
                  <c:v>120</c:v>
                </c:pt>
                <c:pt idx="6">
                  <c:v>143</c:v>
                </c:pt>
                <c:pt idx="7">
                  <c:v>140</c:v>
                </c:pt>
                <c:pt idx="8">
                  <c:v>179</c:v>
                </c:pt>
                <c:pt idx="9">
                  <c:v>204</c:v>
                </c:pt>
                <c:pt idx="10">
                  <c:v>200</c:v>
                </c:pt>
                <c:pt idx="11">
                  <c:v>182</c:v>
                </c:pt>
                <c:pt idx="12">
                  <c:v>183</c:v>
                </c:pt>
                <c:pt idx="13">
                  <c:v>148</c:v>
                </c:pt>
                <c:pt idx="14">
                  <c:v>92</c:v>
                </c:pt>
                <c:pt idx="15">
                  <c:v>125</c:v>
                </c:pt>
                <c:pt idx="16">
                  <c:v>99</c:v>
                </c:pt>
                <c:pt idx="17">
                  <c:v>101</c:v>
                </c:pt>
                <c:pt idx="18">
                  <c:v>96</c:v>
                </c:pt>
                <c:pt idx="19">
                  <c:v>95</c:v>
                </c:pt>
                <c:pt idx="20">
                  <c:v>92</c:v>
                </c:pt>
                <c:pt idx="21">
                  <c:v>66</c:v>
                </c:pt>
                <c:pt idx="22">
                  <c:v>70</c:v>
                </c:pt>
                <c:pt idx="23">
                  <c:v>56</c:v>
                </c:pt>
                <c:pt idx="24">
                  <c:v>68</c:v>
                </c:pt>
                <c:pt idx="25">
                  <c:v>68</c:v>
                </c:pt>
                <c:pt idx="26">
                  <c:v>72</c:v>
                </c:pt>
                <c:pt idx="27">
                  <c:v>60</c:v>
                </c:pt>
                <c:pt idx="28">
                  <c:v>49</c:v>
                </c:pt>
                <c:pt idx="29">
                  <c:v>64</c:v>
                </c:pt>
                <c:pt idx="30">
                  <c:v>61</c:v>
                </c:pt>
                <c:pt idx="31">
                  <c:v>66</c:v>
                </c:pt>
                <c:pt idx="32">
                  <c:v>64</c:v>
                </c:pt>
                <c:pt idx="33">
                  <c:v>65</c:v>
                </c:pt>
                <c:pt idx="34">
                  <c:v>65</c:v>
                </c:pt>
                <c:pt idx="35">
                  <c:v>51</c:v>
                </c:pt>
                <c:pt idx="36">
                  <c:v>58</c:v>
                </c:pt>
                <c:pt idx="37">
                  <c:v>60</c:v>
                </c:pt>
                <c:pt idx="38">
                  <c:v>60</c:v>
                </c:pt>
                <c:pt idx="39">
                  <c:v>57</c:v>
                </c:pt>
                <c:pt idx="40">
                  <c:v>56</c:v>
                </c:pt>
                <c:pt idx="41">
                  <c:v>52</c:v>
                </c:pt>
                <c:pt idx="42">
                  <c:v>48</c:v>
                </c:pt>
                <c:pt idx="43">
                  <c:v>46</c:v>
                </c:pt>
                <c:pt idx="44">
                  <c:v>45</c:v>
                </c:pt>
                <c:pt idx="45">
                  <c:v>46</c:v>
                </c:pt>
                <c:pt idx="46">
                  <c:v>49</c:v>
                </c:pt>
                <c:pt idx="47">
                  <c:v>47</c:v>
                </c:pt>
                <c:pt idx="48">
                  <c:v>49</c:v>
                </c:pt>
                <c:pt idx="49">
                  <c:v>48</c:v>
                </c:pt>
                <c:pt idx="50">
                  <c:v>59</c:v>
                </c:pt>
                <c:pt idx="51">
                  <c:v>58</c:v>
                </c:pt>
                <c:pt idx="52">
                  <c:v>62</c:v>
                </c:pt>
                <c:pt idx="53">
                  <c:v>64</c:v>
                </c:pt>
                <c:pt idx="54">
                  <c:v>62</c:v>
                </c:pt>
                <c:pt idx="55">
                  <c:v>59</c:v>
                </c:pt>
                <c:pt idx="56">
                  <c:v>47</c:v>
                </c:pt>
                <c:pt idx="57">
                  <c:v>50</c:v>
                </c:pt>
                <c:pt idx="58">
                  <c:v>52</c:v>
                </c:pt>
                <c:pt idx="59">
                  <c:v>55</c:v>
                </c:pt>
                <c:pt idx="60">
                  <c:v>59</c:v>
                </c:pt>
                <c:pt idx="61">
                  <c:v>60</c:v>
                </c:pt>
                <c:pt idx="62">
                  <c:v>60</c:v>
                </c:pt>
                <c:pt idx="63">
                  <c:v>50</c:v>
                </c:pt>
                <c:pt idx="64">
                  <c:v>50</c:v>
                </c:pt>
                <c:pt idx="65">
                  <c:v>55</c:v>
                </c:pt>
                <c:pt idx="66">
                  <c:v>61</c:v>
                </c:pt>
                <c:pt idx="67">
                  <c:v>65</c:v>
                </c:pt>
                <c:pt idx="68">
                  <c:v>62</c:v>
                </c:pt>
                <c:pt idx="69">
                  <c:v>61</c:v>
                </c:pt>
                <c:pt idx="70">
                  <c:v>48</c:v>
                </c:pt>
                <c:pt idx="71">
                  <c:v>55</c:v>
                </c:pt>
                <c:pt idx="72">
                  <c:v>61</c:v>
                </c:pt>
                <c:pt idx="73">
                  <c:v>56</c:v>
                </c:pt>
                <c:pt idx="74">
                  <c:v>56</c:v>
                </c:pt>
                <c:pt idx="75">
                  <c:v>63</c:v>
                </c:pt>
                <c:pt idx="76">
                  <c:v>58</c:v>
                </c:pt>
                <c:pt idx="77">
                  <c:v>46</c:v>
                </c:pt>
                <c:pt idx="78">
                  <c:v>59</c:v>
                </c:pt>
                <c:pt idx="79">
                  <c:v>62</c:v>
                </c:pt>
                <c:pt idx="80">
                  <c:v>67</c:v>
                </c:pt>
                <c:pt idx="81">
                  <c:v>64</c:v>
                </c:pt>
                <c:pt idx="82">
                  <c:v>69</c:v>
                </c:pt>
                <c:pt idx="83">
                  <c:v>65</c:v>
                </c:pt>
                <c:pt idx="84">
                  <c:v>52</c:v>
                </c:pt>
                <c:pt idx="85">
                  <c:v>69</c:v>
                </c:pt>
                <c:pt idx="86">
                  <c:v>72</c:v>
                </c:pt>
                <c:pt idx="87">
                  <c:v>70</c:v>
                </c:pt>
                <c:pt idx="88">
                  <c:v>67</c:v>
                </c:pt>
                <c:pt idx="89">
                  <c:v>82</c:v>
                </c:pt>
                <c:pt idx="90">
                  <c:v>79</c:v>
                </c:pt>
                <c:pt idx="9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DC-4BD1-8F7B-C12896DDD85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Sheet1!$F$2:$F$93</c:f>
              <c:numCache>
                <c:formatCode>General</c:formatCode>
                <c:ptCount val="92"/>
                <c:pt idx="0">
                  <c:v>157</c:v>
                </c:pt>
                <c:pt idx="1">
                  <c:v>152</c:v>
                </c:pt>
                <c:pt idx="2">
                  <c:v>149</c:v>
                </c:pt>
                <c:pt idx="3">
                  <c:v>144</c:v>
                </c:pt>
                <c:pt idx="4">
                  <c:v>145</c:v>
                </c:pt>
                <c:pt idx="5">
                  <c:v>136</c:v>
                </c:pt>
                <c:pt idx="6">
                  <c:v>124</c:v>
                </c:pt>
                <c:pt idx="7">
                  <c:v>131</c:v>
                </c:pt>
                <c:pt idx="8">
                  <c:v>145</c:v>
                </c:pt>
                <c:pt idx="9">
                  <c:v>147</c:v>
                </c:pt>
                <c:pt idx="10">
                  <c:v>147</c:v>
                </c:pt>
                <c:pt idx="11">
                  <c:v>149</c:v>
                </c:pt>
                <c:pt idx="12">
                  <c:v>147</c:v>
                </c:pt>
                <c:pt idx="13">
                  <c:v>145</c:v>
                </c:pt>
                <c:pt idx="14">
                  <c:v>150</c:v>
                </c:pt>
                <c:pt idx="15">
                  <c:v>149</c:v>
                </c:pt>
                <c:pt idx="16">
                  <c:v>149</c:v>
                </c:pt>
                <c:pt idx="17">
                  <c:v>149</c:v>
                </c:pt>
                <c:pt idx="18">
                  <c:v>150</c:v>
                </c:pt>
                <c:pt idx="19">
                  <c:v>150</c:v>
                </c:pt>
                <c:pt idx="20">
                  <c:v>150</c:v>
                </c:pt>
                <c:pt idx="21">
                  <c:v>150</c:v>
                </c:pt>
                <c:pt idx="22">
                  <c:v>146</c:v>
                </c:pt>
                <c:pt idx="23">
                  <c:v>144</c:v>
                </c:pt>
                <c:pt idx="24">
                  <c:v>140</c:v>
                </c:pt>
                <c:pt idx="25">
                  <c:v>139</c:v>
                </c:pt>
                <c:pt idx="26">
                  <c:v>139</c:v>
                </c:pt>
                <c:pt idx="27">
                  <c:v>139</c:v>
                </c:pt>
                <c:pt idx="28">
                  <c:v>139</c:v>
                </c:pt>
                <c:pt idx="29">
                  <c:v>139</c:v>
                </c:pt>
                <c:pt idx="30">
                  <c:v>139</c:v>
                </c:pt>
                <c:pt idx="31">
                  <c:v>140</c:v>
                </c:pt>
                <c:pt idx="32">
                  <c:v>140</c:v>
                </c:pt>
                <c:pt idx="33">
                  <c:v>143</c:v>
                </c:pt>
                <c:pt idx="34">
                  <c:v>143</c:v>
                </c:pt>
                <c:pt idx="35">
                  <c:v>143</c:v>
                </c:pt>
                <c:pt idx="36">
                  <c:v>146</c:v>
                </c:pt>
                <c:pt idx="37">
                  <c:v>142</c:v>
                </c:pt>
                <c:pt idx="38">
                  <c:v>144</c:v>
                </c:pt>
                <c:pt idx="39">
                  <c:v>146</c:v>
                </c:pt>
                <c:pt idx="40">
                  <c:v>148</c:v>
                </c:pt>
                <c:pt idx="41">
                  <c:v>149</c:v>
                </c:pt>
                <c:pt idx="42">
                  <c:v>149</c:v>
                </c:pt>
                <c:pt idx="43">
                  <c:v>148</c:v>
                </c:pt>
                <c:pt idx="44">
                  <c:v>148</c:v>
                </c:pt>
                <c:pt idx="45">
                  <c:v>145</c:v>
                </c:pt>
                <c:pt idx="46">
                  <c:v>149</c:v>
                </c:pt>
                <c:pt idx="47">
                  <c:v>149</c:v>
                </c:pt>
                <c:pt idx="48">
                  <c:v>149</c:v>
                </c:pt>
                <c:pt idx="49">
                  <c:v>148</c:v>
                </c:pt>
                <c:pt idx="50">
                  <c:v>148</c:v>
                </c:pt>
                <c:pt idx="51">
                  <c:v>149</c:v>
                </c:pt>
                <c:pt idx="52">
                  <c:v>150</c:v>
                </c:pt>
                <c:pt idx="53">
                  <c:v>150</c:v>
                </c:pt>
                <c:pt idx="54">
                  <c:v>150</c:v>
                </c:pt>
                <c:pt idx="55">
                  <c:v>149</c:v>
                </c:pt>
                <c:pt idx="56">
                  <c:v>149</c:v>
                </c:pt>
                <c:pt idx="57">
                  <c:v>149</c:v>
                </c:pt>
                <c:pt idx="58">
                  <c:v>150</c:v>
                </c:pt>
                <c:pt idx="59">
                  <c:v>150</c:v>
                </c:pt>
                <c:pt idx="60">
                  <c:v>150</c:v>
                </c:pt>
                <c:pt idx="61">
                  <c:v>150</c:v>
                </c:pt>
                <c:pt idx="62">
                  <c:v>150</c:v>
                </c:pt>
                <c:pt idx="63">
                  <c:v>149</c:v>
                </c:pt>
                <c:pt idx="64">
                  <c:v>149</c:v>
                </c:pt>
                <c:pt idx="65">
                  <c:v>150</c:v>
                </c:pt>
                <c:pt idx="66">
                  <c:v>130</c:v>
                </c:pt>
                <c:pt idx="67">
                  <c:v>123</c:v>
                </c:pt>
                <c:pt idx="68">
                  <c:v>131</c:v>
                </c:pt>
                <c:pt idx="69">
                  <c:v>136</c:v>
                </c:pt>
                <c:pt idx="70">
                  <c:v>136</c:v>
                </c:pt>
                <c:pt idx="71">
                  <c:v>136</c:v>
                </c:pt>
                <c:pt idx="72">
                  <c:v>137</c:v>
                </c:pt>
                <c:pt idx="73">
                  <c:v>137</c:v>
                </c:pt>
                <c:pt idx="74">
                  <c:v>137</c:v>
                </c:pt>
                <c:pt idx="75">
                  <c:v>137</c:v>
                </c:pt>
                <c:pt idx="76">
                  <c:v>137</c:v>
                </c:pt>
                <c:pt idx="77">
                  <c:v>137</c:v>
                </c:pt>
                <c:pt idx="78">
                  <c:v>138</c:v>
                </c:pt>
                <c:pt idx="79">
                  <c:v>148</c:v>
                </c:pt>
                <c:pt idx="80">
                  <c:v>144</c:v>
                </c:pt>
                <c:pt idx="81">
                  <c:v>137</c:v>
                </c:pt>
                <c:pt idx="82">
                  <c:v>144</c:v>
                </c:pt>
                <c:pt idx="83">
                  <c:v>135</c:v>
                </c:pt>
                <c:pt idx="84">
                  <c:v>126</c:v>
                </c:pt>
                <c:pt idx="85">
                  <c:v>126</c:v>
                </c:pt>
                <c:pt idx="86">
                  <c:v>126</c:v>
                </c:pt>
                <c:pt idx="87">
                  <c:v>126</c:v>
                </c:pt>
                <c:pt idx="88">
                  <c:v>131</c:v>
                </c:pt>
                <c:pt idx="89">
                  <c:v>140</c:v>
                </c:pt>
                <c:pt idx="90">
                  <c:v>140</c:v>
                </c:pt>
                <c:pt idx="91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DC-4BD1-8F7B-C12896DDD85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D5D7DC"/>
            </a:solidFill>
            <a:ln>
              <a:solidFill>
                <a:srgbClr val="D5D7DC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Sheet1!$G$2:$G$93</c:f>
              <c:numCache>
                <c:formatCode>General</c:formatCode>
                <c:ptCount val="92"/>
                <c:pt idx="0">
                  <c:v>265</c:v>
                </c:pt>
                <c:pt idx="1">
                  <c:v>224</c:v>
                </c:pt>
                <c:pt idx="2">
                  <c:v>184</c:v>
                </c:pt>
                <c:pt idx="3">
                  <c:v>178</c:v>
                </c:pt>
                <c:pt idx="4">
                  <c:v>177</c:v>
                </c:pt>
                <c:pt idx="5">
                  <c:v>190</c:v>
                </c:pt>
                <c:pt idx="6">
                  <c:v>145</c:v>
                </c:pt>
                <c:pt idx="7">
                  <c:v>126</c:v>
                </c:pt>
                <c:pt idx="8">
                  <c:v>143</c:v>
                </c:pt>
                <c:pt idx="9">
                  <c:v>132</c:v>
                </c:pt>
                <c:pt idx="10">
                  <c:v>81</c:v>
                </c:pt>
                <c:pt idx="11">
                  <c:v>88</c:v>
                </c:pt>
                <c:pt idx="12">
                  <c:v>85</c:v>
                </c:pt>
                <c:pt idx="13">
                  <c:v>104</c:v>
                </c:pt>
                <c:pt idx="14">
                  <c:v>97</c:v>
                </c:pt>
                <c:pt idx="15">
                  <c:v>115</c:v>
                </c:pt>
                <c:pt idx="16">
                  <c:v>99</c:v>
                </c:pt>
                <c:pt idx="17">
                  <c:v>77</c:v>
                </c:pt>
                <c:pt idx="18">
                  <c:v>61</c:v>
                </c:pt>
                <c:pt idx="19">
                  <c:v>73</c:v>
                </c:pt>
                <c:pt idx="20">
                  <c:v>74</c:v>
                </c:pt>
                <c:pt idx="21">
                  <c:v>77</c:v>
                </c:pt>
                <c:pt idx="22">
                  <c:v>88</c:v>
                </c:pt>
                <c:pt idx="23">
                  <c:v>71</c:v>
                </c:pt>
                <c:pt idx="24">
                  <c:v>70</c:v>
                </c:pt>
                <c:pt idx="25">
                  <c:v>78</c:v>
                </c:pt>
                <c:pt idx="26">
                  <c:v>83</c:v>
                </c:pt>
                <c:pt idx="27">
                  <c:v>72</c:v>
                </c:pt>
                <c:pt idx="28">
                  <c:v>76</c:v>
                </c:pt>
                <c:pt idx="29">
                  <c:v>97</c:v>
                </c:pt>
                <c:pt idx="30">
                  <c:v>103</c:v>
                </c:pt>
                <c:pt idx="31">
                  <c:v>79</c:v>
                </c:pt>
                <c:pt idx="32">
                  <c:v>70</c:v>
                </c:pt>
                <c:pt idx="33">
                  <c:v>74</c:v>
                </c:pt>
                <c:pt idx="34">
                  <c:v>75</c:v>
                </c:pt>
                <c:pt idx="35">
                  <c:v>79</c:v>
                </c:pt>
                <c:pt idx="36">
                  <c:v>66</c:v>
                </c:pt>
                <c:pt idx="37">
                  <c:v>53</c:v>
                </c:pt>
                <c:pt idx="38">
                  <c:v>46</c:v>
                </c:pt>
                <c:pt idx="39">
                  <c:v>47</c:v>
                </c:pt>
                <c:pt idx="40">
                  <c:v>91</c:v>
                </c:pt>
                <c:pt idx="41">
                  <c:v>185</c:v>
                </c:pt>
                <c:pt idx="42">
                  <c:v>147</c:v>
                </c:pt>
                <c:pt idx="43">
                  <c:v>127</c:v>
                </c:pt>
                <c:pt idx="44">
                  <c:v>124</c:v>
                </c:pt>
                <c:pt idx="45">
                  <c:v>128</c:v>
                </c:pt>
                <c:pt idx="46">
                  <c:v>125</c:v>
                </c:pt>
                <c:pt idx="47">
                  <c:v>149</c:v>
                </c:pt>
                <c:pt idx="48">
                  <c:v>104</c:v>
                </c:pt>
                <c:pt idx="49">
                  <c:v>138</c:v>
                </c:pt>
                <c:pt idx="50">
                  <c:v>163</c:v>
                </c:pt>
                <c:pt idx="51">
                  <c:v>141</c:v>
                </c:pt>
                <c:pt idx="52">
                  <c:v>66</c:v>
                </c:pt>
                <c:pt idx="53">
                  <c:v>55</c:v>
                </c:pt>
                <c:pt idx="54">
                  <c:v>141</c:v>
                </c:pt>
                <c:pt idx="55">
                  <c:v>188</c:v>
                </c:pt>
                <c:pt idx="56">
                  <c:v>219</c:v>
                </c:pt>
                <c:pt idx="57">
                  <c:v>125</c:v>
                </c:pt>
                <c:pt idx="58">
                  <c:v>128</c:v>
                </c:pt>
                <c:pt idx="59">
                  <c:v>130</c:v>
                </c:pt>
                <c:pt idx="60">
                  <c:v>131</c:v>
                </c:pt>
                <c:pt idx="61">
                  <c:v>183</c:v>
                </c:pt>
                <c:pt idx="62">
                  <c:v>227</c:v>
                </c:pt>
                <c:pt idx="63">
                  <c:v>215</c:v>
                </c:pt>
                <c:pt idx="64">
                  <c:v>215</c:v>
                </c:pt>
                <c:pt idx="65">
                  <c:v>224</c:v>
                </c:pt>
                <c:pt idx="66">
                  <c:v>173</c:v>
                </c:pt>
                <c:pt idx="67">
                  <c:v>132</c:v>
                </c:pt>
                <c:pt idx="68">
                  <c:v>81</c:v>
                </c:pt>
                <c:pt idx="69">
                  <c:v>87</c:v>
                </c:pt>
                <c:pt idx="70">
                  <c:v>106</c:v>
                </c:pt>
                <c:pt idx="71">
                  <c:v>86</c:v>
                </c:pt>
                <c:pt idx="72">
                  <c:v>86</c:v>
                </c:pt>
                <c:pt idx="73">
                  <c:v>121</c:v>
                </c:pt>
                <c:pt idx="74">
                  <c:v>145</c:v>
                </c:pt>
                <c:pt idx="75">
                  <c:v>112</c:v>
                </c:pt>
                <c:pt idx="76">
                  <c:v>109</c:v>
                </c:pt>
                <c:pt idx="77">
                  <c:v>196</c:v>
                </c:pt>
                <c:pt idx="78">
                  <c:v>283</c:v>
                </c:pt>
                <c:pt idx="79">
                  <c:v>243</c:v>
                </c:pt>
                <c:pt idx="80">
                  <c:v>199</c:v>
                </c:pt>
                <c:pt idx="81">
                  <c:v>143</c:v>
                </c:pt>
                <c:pt idx="82">
                  <c:v>83</c:v>
                </c:pt>
                <c:pt idx="83">
                  <c:v>127</c:v>
                </c:pt>
                <c:pt idx="84">
                  <c:v>198</c:v>
                </c:pt>
                <c:pt idx="85">
                  <c:v>167</c:v>
                </c:pt>
                <c:pt idx="86">
                  <c:v>123</c:v>
                </c:pt>
                <c:pt idx="87">
                  <c:v>181</c:v>
                </c:pt>
                <c:pt idx="88">
                  <c:v>192</c:v>
                </c:pt>
                <c:pt idx="89">
                  <c:v>157</c:v>
                </c:pt>
                <c:pt idx="90">
                  <c:v>143</c:v>
                </c:pt>
                <c:pt idx="91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DC-4BD1-8F7B-C12896DDD85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rgbClr val="575756"/>
            </a:solidFill>
            <a:ln>
              <a:solidFill>
                <a:srgbClr val="575756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Sheet1!$H$2:$H$93</c:f>
              <c:numCache>
                <c:formatCode>General</c:formatCode>
                <c:ptCount val="92"/>
                <c:pt idx="0">
                  <c:v>81</c:v>
                </c:pt>
                <c:pt idx="1">
                  <c:v>87</c:v>
                </c:pt>
                <c:pt idx="2">
                  <c:v>89</c:v>
                </c:pt>
                <c:pt idx="3">
                  <c:v>82</c:v>
                </c:pt>
                <c:pt idx="4">
                  <c:v>82</c:v>
                </c:pt>
                <c:pt idx="5">
                  <c:v>83</c:v>
                </c:pt>
                <c:pt idx="6">
                  <c:v>77</c:v>
                </c:pt>
                <c:pt idx="7">
                  <c:v>71</c:v>
                </c:pt>
                <c:pt idx="8">
                  <c:v>67</c:v>
                </c:pt>
                <c:pt idx="9">
                  <c:v>72</c:v>
                </c:pt>
                <c:pt idx="10">
                  <c:v>73</c:v>
                </c:pt>
                <c:pt idx="11">
                  <c:v>73</c:v>
                </c:pt>
                <c:pt idx="12">
                  <c:v>81</c:v>
                </c:pt>
                <c:pt idx="13">
                  <c:v>89</c:v>
                </c:pt>
                <c:pt idx="14">
                  <c:v>81</c:v>
                </c:pt>
                <c:pt idx="15">
                  <c:v>81</c:v>
                </c:pt>
                <c:pt idx="16">
                  <c:v>85</c:v>
                </c:pt>
                <c:pt idx="17">
                  <c:v>85</c:v>
                </c:pt>
                <c:pt idx="18">
                  <c:v>85</c:v>
                </c:pt>
                <c:pt idx="19">
                  <c:v>86</c:v>
                </c:pt>
                <c:pt idx="20">
                  <c:v>95</c:v>
                </c:pt>
                <c:pt idx="21">
                  <c:v>100</c:v>
                </c:pt>
                <c:pt idx="22">
                  <c:v>100</c:v>
                </c:pt>
                <c:pt idx="23">
                  <c:v>98</c:v>
                </c:pt>
                <c:pt idx="24">
                  <c:v>97</c:v>
                </c:pt>
                <c:pt idx="25">
                  <c:v>100</c:v>
                </c:pt>
                <c:pt idx="26">
                  <c:v>98</c:v>
                </c:pt>
                <c:pt idx="27">
                  <c:v>103</c:v>
                </c:pt>
                <c:pt idx="28">
                  <c:v>101</c:v>
                </c:pt>
                <c:pt idx="29">
                  <c:v>103</c:v>
                </c:pt>
                <c:pt idx="30">
                  <c:v>101</c:v>
                </c:pt>
                <c:pt idx="31">
                  <c:v>101</c:v>
                </c:pt>
                <c:pt idx="32">
                  <c:v>103</c:v>
                </c:pt>
                <c:pt idx="33">
                  <c:v>89</c:v>
                </c:pt>
                <c:pt idx="34">
                  <c:v>88</c:v>
                </c:pt>
                <c:pt idx="35">
                  <c:v>95</c:v>
                </c:pt>
                <c:pt idx="36">
                  <c:v>103</c:v>
                </c:pt>
                <c:pt idx="37">
                  <c:v>110</c:v>
                </c:pt>
                <c:pt idx="38">
                  <c:v>108</c:v>
                </c:pt>
                <c:pt idx="39">
                  <c:v>104</c:v>
                </c:pt>
                <c:pt idx="40">
                  <c:v>99</c:v>
                </c:pt>
                <c:pt idx="41">
                  <c:v>92</c:v>
                </c:pt>
                <c:pt idx="42">
                  <c:v>89</c:v>
                </c:pt>
                <c:pt idx="43">
                  <c:v>92</c:v>
                </c:pt>
                <c:pt idx="44">
                  <c:v>90</c:v>
                </c:pt>
                <c:pt idx="45">
                  <c:v>85</c:v>
                </c:pt>
                <c:pt idx="46">
                  <c:v>90</c:v>
                </c:pt>
                <c:pt idx="47">
                  <c:v>87</c:v>
                </c:pt>
                <c:pt idx="48">
                  <c:v>87</c:v>
                </c:pt>
                <c:pt idx="49">
                  <c:v>90</c:v>
                </c:pt>
                <c:pt idx="50">
                  <c:v>92</c:v>
                </c:pt>
                <c:pt idx="51">
                  <c:v>93</c:v>
                </c:pt>
                <c:pt idx="52">
                  <c:v>89</c:v>
                </c:pt>
                <c:pt idx="53">
                  <c:v>89</c:v>
                </c:pt>
                <c:pt idx="54">
                  <c:v>97</c:v>
                </c:pt>
                <c:pt idx="55">
                  <c:v>102</c:v>
                </c:pt>
                <c:pt idx="56">
                  <c:v>95</c:v>
                </c:pt>
                <c:pt idx="57">
                  <c:v>94</c:v>
                </c:pt>
                <c:pt idx="58">
                  <c:v>95</c:v>
                </c:pt>
                <c:pt idx="59">
                  <c:v>87</c:v>
                </c:pt>
                <c:pt idx="60">
                  <c:v>86</c:v>
                </c:pt>
                <c:pt idx="61">
                  <c:v>80</c:v>
                </c:pt>
                <c:pt idx="62">
                  <c:v>85</c:v>
                </c:pt>
                <c:pt idx="63">
                  <c:v>88</c:v>
                </c:pt>
                <c:pt idx="64">
                  <c:v>88</c:v>
                </c:pt>
                <c:pt idx="65">
                  <c:v>91</c:v>
                </c:pt>
                <c:pt idx="66">
                  <c:v>92</c:v>
                </c:pt>
                <c:pt idx="67">
                  <c:v>94</c:v>
                </c:pt>
                <c:pt idx="68">
                  <c:v>92</c:v>
                </c:pt>
                <c:pt idx="69">
                  <c:v>90</c:v>
                </c:pt>
                <c:pt idx="70">
                  <c:v>93</c:v>
                </c:pt>
                <c:pt idx="71">
                  <c:v>92</c:v>
                </c:pt>
                <c:pt idx="72">
                  <c:v>92</c:v>
                </c:pt>
                <c:pt idx="73">
                  <c:v>91</c:v>
                </c:pt>
                <c:pt idx="74">
                  <c:v>94</c:v>
                </c:pt>
                <c:pt idx="75">
                  <c:v>95</c:v>
                </c:pt>
                <c:pt idx="76">
                  <c:v>91</c:v>
                </c:pt>
                <c:pt idx="77">
                  <c:v>86</c:v>
                </c:pt>
                <c:pt idx="78">
                  <c:v>87</c:v>
                </c:pt>
                <c:pt idx="79">
                  <c:v>96</c:v>
                </c:pt>
                <c:pt idx="80">
                  <c:v>96</c:v>
                </c:pt>
                <c:pt idx="81">
                  <c:v>96</c:v>
                </c:pt>
                <c:pt idx="82">
                  <c:v>104</c:v>
                </c:pt>
                <c:pt idx="83">
                  <c:v>103</c:v>
                </c:pt>
                <c:pt idx="84">
                  <c:v>98</c:v>
                </c:pt>
                <c:pt idx="85">
                  <c:v>100</c:v>
                </c:pt>
                <c:pt idx="86">
                  <c:v>101</c:v>
                </c:pt>
                <c:pt idx="87">
                  <c:v>98</c:v>
                </c:pt>
                <c:pt idx="88">
                  <c:v>97</c:v>
                </c:pt>
                <c:pt idx="89">
                  <c:v>101</c:v>
                </c:pt>
                <c:pt idx="90">
                  <c:v>100</c:v>
                </c:pt>
                <c:pt idx="9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DC-4BD1-8F7B-C12896DDD85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F49A70"/>
            </a:solidFill>
            <a:ln>
              <a:solidFill>
                <a:srgbClr val="F49A70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Sheet1!$I$2:$I$93</c:f>
              <c:numCache>
                <c:formatCode>General</c:formatCode>
                <c:ptCount val="92"/>
                <c:pt idx="0">
                  <c:v>36.519999999999897</c:v>
                </c:pt>
                <c:pt idx="1">
                  <c:v>37.869999999999997</c:v>
                </c:pt>
                <c:pt idx="2">
                  <c:v>41.259999999999899</c:v>
                </c:pt>
                <c:pt idx="3">
                  <c:v>37.33</c:v>
                </c:pt>
                <c:pt idx="4">
                  <c:v>35.03</c:v>
                </c:pt>
                <c:pt idx="5">
                  <c:v>38.1</c:v>
                </c:pt>
                <c:pt idx="6">
                  <c:v>39.499999999999901</c:v>
                </c:pt>
                <c:pt idx="7">
                  <c:v>38.79</c:v>
                </c:pt>
                <c:pt idx="8">
                  <c:v>38.479999999999997</c:v>
                </c:pt>
                <c:pt idx="9">
                  <c:v>38.28</c:v>
                </c:pt>
                <c:pt idx="10">
                  <c:v>35.549999999999997</c:v>
                </c:pt>
                <c:pt idx="11">
                  <c:v>55.1099999999999</c:v>
                </c:pt>
                <c:pt idx="12">
                  <c:v>36.1</c:v>
                </c:pt>
                <c:pt idx="13">
                  <c:v>38.32</c:v>
                </c:pt>
                <c:pt idx="14">
                  <c:v>35.159999999999997</c:v>
                </c:pt>
                <c:pt idx="15">
                  <c:v>35.86</c:v>
                </c:pt>
                <c:pt idx="16">
                  <c:v>36.71</c:v>
                </c:pt>
                <c:pt idx="17">
                  <c:v>36.659999999999997</c:v>
                </c:pt>
                <c:pt idx="18">
                  <c:v>39.57</c:v>
                </c:pt>
                <c:pt idx="19">
                  <c:v>34.829999999999899</c:v>
                </c:pt>
                <c:pt idx="20">
                  <c:v>38.569999999999901</c:v>
                </c:pt>
                <c:pt idx="21">
                  <c:v>39.380000000000003</c:v>
                </c:pt>
                <c:pt idx="22">
                  <c:v>34.569999999999901</c:v>
                </c:pt>
                <c:pt idx="23">
                  <c:v>36.54</c:v>
                </c:pt>
                <c:pt idx="24">
                  <c:v>36.75</c:v>
                </c:pt>
                <c:pt idx="25">
                  <c:v>37.549999999999997</c:v>
                </c:pt>
                <c:pt idx="26">
                  <c:v>38.01</c:v>
                </c:pt>
                <c:pt idx="27">
                  <c:v>35.249999999999901</c:v>
                </c:pt>
                <c:pt idx="28">
                  <c:v>39.61</c:v>
                </c:pt>
                <c:pt idx="29">
                  <c:v>40.21</c:v>
                </c:pt>
                <c:pt idx="30">
                  <c:v>47.449999999999903</c:v>
                </c:pt>
                <c:pt idx="31">
                  <c:v>45.38</c:v>
                </c:pt>
                <c:pt idx="32">
                  <c:v>45.1</c:v>
                </c:pt>
                <c:pt idx="33">
                  <c:v>47.739999999999903</c:v>
                </c:pt>
                <c:pt idx="34">
                  <c:v>45.41</c:v>
                </c:pt>
                <c:pt idx="35">
                  <c:v>43.12</c:v>
                </c:pt>
                <c:pt idx="36">
                  <c:v>50.699999999999903</c:v>
                </c:pt>
                <c:pt idx="37">
                  <c:v>56.139999999999901</c:v>
                </c:pt>
                <c:pt idx="38">
                  <c:v>58.16</c:v>
                </c:pt>
                <c:pt idx="39">
                  <c:v>54.03</c:v>
                </c:pt>
                <c:pt idx="40">
                  <c:v>55.94</c:v>
                </c:pt>
                <c:pt idx="41">
                  <c:v>52.549999999999898</c:v>
                </c:pt>
                <c:pt idx="42">
                  <c:v>52.72</c:v>
                </c:pt>
                <c:pt idx="43">
                  <c:v>52.52</c:v>
                </c:pt>
                <c:pt idx="44">
                  <c:v>54.93</c:v>
                </c:pt>
                <c:pt idx="45">
                  <c:v>56.28</c:v>
                </c:pt>
                <c:pt idx="46">
                  <c:v>54.32</c:v>
                </c:pt>
                <c:pt idx="47">
                  <c:v>55.86</c:v>
                </c:pt>
                <c:pt idx="48">
                  <c:v>53.259999999999899</c:v>
                </c:pt>
                <c:pt idx="49">
                  <c:v>60.75</c:v>
                </c:pt>
                <c:pt idx="50">
                  <c:v>55.199999999999903</c:v>
                </c:pt>
                <c:pt idx="51">
                  <c:v>53.879999999999903</c:v>
                </c:pt>
                <c:pt idx="52">
                  <c:v>52.41</c:v>
                </c:pt>
                <c:pt idx="53">
                  <c:v>52.3</c:v>
                </c:pt>
                <c:pt idx="54">
                  <c:v>55.34</c:v>
                </c:pt>
                <c:pt idx="55">
                  <c:v>53.979999999999897</c:v>
                </c:pt>
                <c:pt idx="56">
                  <c:v>51.049999999999898</c:v>
                </c:pt>
                <c:pt idx="57">
                  <c:v>57.079999999999899</c:v>
                </c:pt>
                <c:pt idx="58">
                  <c:v>53.15</c:v>
                </c:pt>
                <c:pt idx="59">
                  <c:v>54.809999999999903</c:v>
                </c:pt>
                <c:pt idx="60">
                  <c:v>50.169999999999902</c:v>
                </c:pt>
                <c:pt idx="61">
                  <c:v>53.01</c:v>
                </c:pt>
                <c:pt idx="62">
                  <c:v>58.459999999999901</c:v>
                </c:pt>
                <c:pt idx="63">
                  <c:v>54.249999999999901</c:v>
                </c:pt>
                <c:pt idx="64">
                  <c:v>54.249999999999901</c:v>
                </c:pt>
                <c:pt idx="65">
                  <c:v>51.8</c:v>
                </c:pt>
                <c:pt idx="66">
                  <c:v>49.399999999999899</c:v>
                </c:pt>
                <c:pt idx="67">
                  <c:v>49.87</c:v>
                </c:pt>
                <c:pt idx="68">
                  <c:v>48.78</c:v>
                </c:pt>
                <c:pt idx="69">
                  <c:v>52.32</c:v>
                </c:pt>
                <c:pt idx="70">
                  <c:v>51.36</c:v>
                </c:pt>
                <c:pt idx="71">
                  <c:v>62.099999999999902</c:v>
                </c:pt>
                <c:pt idx="72">
                  <c:v>63.42</c:v>
                </c:pt>
                <c:pt idx="73">
                  <c:v>60.389999999999901</c:v>
                </c:pt>
                <c:pt idx="74">
                  <c:v>62.67</c:v>
                </c:pt>
                <c:pt idx="75">
                  <c:v>60.649999999999899</c:v>
                </c:pt>
                <c:pt idx="76">
                  <c:v>60.02</c:v>
                </c:pt>
                <c:pt idx="77">
                  <c:v>61.459999999999901</c:v>
                </c:pt>
                <c:pt idx="78">
                  <c:v>62.4</c:v>
                </c:pt>
                <c:pt idx="79">
                  <c:v>63.64</c:v>
                </c:pt>
                <c:pt idx="80">
                  <c:v>63.53</c:v>
                </c:pt>
                <c:pt idx="81">
                  <c:v>65.709999999999994</c:v>
                </c:pt>
                <c:pt idx="82">
                  <c:v>64.75</c:v>
                </c:pt>
                <c:pt idx="83">
                  <c:v>63.82</c:v>
                </c:pt>
                <c:pt idx="84">
                  <c:v>61.04</c:v>
                </c:pt>
                <c:pt idx="85">
                  <c:v>63.93</c:v>
                </c:pt>
                <c:pt idx="86">
                  <c:v>63.61</c:v>
                </c:pt>
                <c:pt idx="87">
                  <c:v>63.779999999999902</c:v>
                </c:pt>
                <c:pt idx="88">
                  <c:v>65.28</c:v>
                </c:pt>
                <c:pt idx="89">
                  <c:v>64.81</c:v>
                </c:pt>
                <c:pt idx="90">
                  <c:v>65</c:v>
                </c:pt>
                <c:pt idx="91">
                  <c:v>87.339999999999904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DC-4BD1-8F7B-C12896DDD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1582176"/>
        <c:axId val="1601906384"/>
      </c:areaChart>
      <c:lineChart>
        <c:grouping val="standard"/>
        <c:varyColors val="0"/>
        <c:ser>
          <c:idx val="8"/>
          <c:order val="8"/>
          <c:tx>
            <c:strRef>
              <c:f>Sheet1!$J$1</c:f>
              <c:strCache>
                <c:ptCount val="1"/>
                <c:pt idx="0">
                  <c:v>RE share %</c:v>
                </c:pt>
              </c:strCache>
            </c:strRef>
          </c:tx>
          <c:spPr>
            <a:ln w="19050" cap="rnd">
              <a:solidFill>
                <a:srgbClr val="EA5813"/>
              </a:solidFill>
              <a:round/>
            </a:ln>
            <a:effectLst/>
          </c:spPr>
          <c:marker>
            <c:symbol val="none"/>
          </c:marker>
          <c:cat>
            <c:numRef>
              <c:f>Sheet1!$A$2:$A$93</c:f>
              <c:numCache>
                <c:formatCode>d\-mmm\-yy</c:formatCode>
                <c:ptCount val="92"/>
                <c:pt idx="0">
                  <c:v>45200</c:v>
                </c:pt>
                <c:pt idx="1">
                  <c:v>45201</c:v>
                </c:pt>
                <c:pt idx="2">
                  <c:v>45202</c:v>
                </c:pt>
                <c:pt idx="3">
                  <c:v>45203</c:v>
                </c:pt>
                <c:pt idx="4">
                  <c:v>45204</c:v>
                </c:pt>
                <c:pt idx="5">
                  <c:v>45205</c:v>
                </c:pt>
                <c:pt idx="6">
                  <c:v>45206</c:v>
                </c:pt>
                <c:pt idx="7">
                  <c:v>45207</c:v>
                </c:pt>
                <c:pt idx="8">
                  <c:v>45208</c:v>
                </c:pt>
                <c:pt idx="9">
                  <c:v>45209</c:v>
                </c:pt>
                <c:pt idx="10">
                  <c:v>45210</c:v>
                </c:pt>
                <c:pt idx="11">
                  <c:v>45211</c:v>
                </c:pt>
                <c:pt idx="12">
                  <c:v>45212</c:v>
                </c:pt>
                <c:pt idx="13">
                  <c:v>45213</c:v>
                </c:pt>
                <c:pt idx="14">
                  <c:v>45214</c:v>
                </c:pt>
                <c:pt idx="15">
                  <c:v>45215</c:v>
                </c:pt>
                <c:pt idx="16">
                  <c:v>45216</c:v>
                </c:pt>
                <c:pt idx="17">
                  <c:v>45217</c:v>
                </c:pt>
                <c:pt idx="18">
                  <c:v>45218</c:v>
                </c:pt>
                <c:pt idx="19">
                  <c:v>45219</c:v>
                </c:pt>
                <c:pt idx="20">
                  <c:v>45220</c:v>
                </c:pt>
                <c:pt idx="21">
                  <c:v>45221</c:v>
                </c:pt>
                <c:pt idx="22">
                  <c:v>45222</c:v>
                </c:pt>
                <c:pt idx="23">
                  <c:v>45223</c:v>
                </c:pt>
                <c:pt idx="24">
                  <c:v>45224</c:v>
                </c:pt>
                <c:pt idx="25">
                  <c:v>45225</c:v>
                </c:pt>
                <c:pt idx="26">
                  <c:v>45226</c:v>
                </c:pt>
                <c:pt idx="27">
                  <c:v>45227</c:v>
                </c:pt>
                <c:pt idx="28">
                  <c:v>45228</c:v>
                </c:pt>
                <c:pt idx="29">
                  <c:v>45229</c:v>
                </c:pt>
                <c:pt idx="30">
                  <c:v>45230</c:v>
                </c:pt>
                <c:pt idx="31">
                  <c:v>45231</c:v>
                </c:pt>
                <c:pt idx="32">
                  <c:v>45232</c:v>
                </c:pt>
                <c:pt idx="33">
                  <c:v>45233</c:v>
                </c:pt>
                <c:pt idx="34">
                  <c:v>45234</c:v>
                </c:pt>
                <c:pt idx="35">
                  <c:v>45235</c:v>
                </c:pt>
                <c:pt idx="36">
                  <c:v>45236</c:v>
                </c:pt>
                <c:pt idx="37">
                  <c:v>45237</c:v>
                </c:pt>
                <c:pt idx="38">
                  <c:v>45238</c:v>
                </c:pt>
                <c:pt idx="39">
                  <c:v>45239</c:v>
                </c:pt>
                <c:pt idx="40">
                  <c:v>45240</c:v>
                </c:pt>
                <c:pt idx="41">
                  <c:v>45241</c:v>
                </c:pt>
                <c:pt idx="42">
                  <c:v>45242</c:v>
                </c:pt>
                <c:pt idx="43">
                  <c:v>45243</c:v>
                </c:pt>
                <c:pt idx="44">
                  <c:v>45244</c:v>
                </c:pt>
                <c:pt idx="45">
                  <c:v>45245</c:v>
                </c:pt>
                <c:pt idx="46">
                  <c:v>45246</c:v>
                </c:pt>
                <c:pt idx="47">
                  <c:v>45247</c:v>
                </c:pt>
                <c:pt idx="48">
                  <c:v>45248</c:v>
                </c:pt>
                <c:pt idx="49">
                  <c:v>45249</c:v>
                </c:pt>
                <c:pt idx="50">
                  <c:v>45250</c:v>
                </c:pt>
                <c:pt idx="51">
                  <c:v>45251</c:v>
                </c:pt>
                <c:pt idx="52">
                  <c:v>45252</c:v>
                </c:pt>
                <c:pt idx="53">
                  <c:v>45253</c:v>
                </c:pt>
                <c:pt idx="54">
                  <c:v>45254</c:v>
                </c:pt>
                <c:pt idx="55">
                  <c:v>45255</c:v>
                </c:pt>
                <c:pt idx="56">
                  <c:v>45256</c:v>
                </c:pt>
                <c:pt idx="57">
                  <c:v>45257</c:v>
                </c:pt>
                <c:pt idx="58">
                  <c:v>45258</c:v>
                </c:pt>
                <c:pt idx="59">
                  <c:v>45259</c:v>
                </c:pt>
                <c:pt idx="60">
                  <c:v>45260</c:v>
                </c:pt>
                <c:pt idx="61">
                  <c:v>45261</c:v>
                </c:pt>
                <c:pt idx="62">
                  <c:v>45262</c:v>
                </c:pt>
                <c:pt idx="63">
                  <c:v>45263</c:v>
                </c:pt>
                <c:pt idx="64">
                  <c:v>45264</c:v>
                </c:pt>
                <c:pt idx="65">
                  <c:v>45265</c:v>
                </c:pt>
                <c:pt idx="66">
                  <c:v>45266</c:v>
                </c:pt>
                <c:pt idx="67">
                  <c:v>45267</c:v>
                </c:pt>
                <c:pt idx="68">
                  <c:v>45268</c:v>
                </c:pt>
                <c:pt idx="69">
                  <c:v>45269</c:v>
                </c:pt>
                <c:pt idx="70">
                  <c:v>45270</c:v>
                </c:pt>
                <c:pt idx="71">
                  <c:v>45271</c:v>
                </c:pt>
                <c:pt idx="72">
                  <c:v>45272</c:v>
                </c:pt>
                <c:pt idx="73">
                  <c:v>45273</c:v>
                </c:pt>
                <c:pt idx="74">
                  <c:v>45274</c:v>
                </c:pt>
                <c:pt idx="75">
                  <c:v>45275</c:v>
                </c:pt>
                <c:pt idx="76">
                  <c:v>45276</c:v>
                </c:pt>
                <c:pt idx="77">
                  <c:v>45277</c:v>
                </c:pt>
                <c:pt idx="78">
                  <c:v>45278</c:v>
                </c:pt>
                <c:pt idx="79">
                  <c:v>45279</c:v>
                </c:pt>
                <c:pt idx="80">
                  <c:v>45280</c:v>
                </c:pt>
                <c:pt idx="81">
                  <c:v>45281</c:v>
                </c:pt>
                <c:pt idx="82">
                  <c:v>45282</c:v>
                </c:pt>
                <c:pt idx="83">
                  <c:v>45283</c:v>
                </c:pt>
                <c:pt idx="84">
                  <c:v>45284</c:v>
                </c:pt>
                <c:pt idx="85">
                  <c:v>45285</c:v>
                </c:pt>
                <c:pt idx="86">
                  <c:v>45286</c:v>
                </c:pt>
                <c:pt idx="87">
                  <c:v>45287</c:v>
                </c:pt>
                <c:pt idx="88">
                  <c:v>45288</c:v>
                </c:pt>
                <c:pt idx="89">
                  <c:v>45289</c:v>
                </c:pt>
                <c:pt idx="90">
                  <c:v>45290</c:v>
                </c:pt>
                <c:pt idx="91">
                  <c:v>45291</c:v>
                </c:pt>
              </c:numCache>
            </c:numRef>
          </c:cat>
          <c:val>
            <c:numRef>
              <c:f>Sheet1!$J$2:$J$93</c:f>
              <c:numCache>
                <c:formatCode>0.0%</c:formatCode>
                <c:ptCount val="92"/>
                <c:pt idx="0">
                  <c:v>0.12572409354215833</c:v>
                </c:pt>
                <c:pt idx="1">
                  <c:v>0.12172963914400063</c:v>
                </c:pt>
                <c:pt idx="2">
                  <c:v>0.114064462118041</c:v>
                </c:pt>
                <c:pt idx="3">
                  <c:v>0.11092817452150648</c:v>
                </c:pt>
                <c:pt idx="4">
                  <c:v>0.10961968680089466</c:v>
                </c:pt>
                <c:pt idx="5">
                  <c:v>0.11208461803693966</c:v>
                </c:pt>
                <c:pt idx="6">
                  <c:v>0.10241083881251244</c:v>
                </c:pt>
                <c:pt idx="7">
                  <c:v>9.7972294719935751E-2</c:v>
                </c:pt>
                <c:pt idx="8">
                  <c:v>9.7475044039929543E-2</c:v>
                </c:pt>
                <c:pt idx="9">
                  <c:v>9.4289348258405903E-2</c:v>
                </c:pt>
                <c:pt idx="10">
                  <c:v>8.2595549198995741E-2</c:v>
                </c:pt>
                <c:pt idx="11">
                  <c:v>8.8245124482134091E-2</c:v>
                </c:pt>
                <c:pt idx="12">
                  <c:v>8.5238923453446802E-2</c:v>
                </c:pt>
                <c:pt idx="13">
                  <c:v>8.9170361240578908E-2</c:v>
                </c:pt>
                <c:pt idx="14">
                  <c:v>8.9250935171731521E-2</c:v>
                </c:pt>
                <c:pt idx="15">
                  <c:v>8.3097776538126722E-2</c:v>
                </c:pt>
                <c:pt idx="16">
                  <c:v>8.7037188788942732E-2</c:v>
                </c:pt>
                <c:pt idx="17">
                  <c:v>8.8515667938106155E-2</c:v>
                </c:pt>
                <c:pt idx="18">
                  <c:v>8.3289627009895659E-2</c:v>
                </c:pt>
                <c:pt idx="19">
                  <c:v>8.4300895404900114E-2</c:v>
                </c:pt>
                <c:pt idx="20">
                  <c:v>8.6775042113736101E-2</c:v>
                </c:pt>
                <c:pt idx="21">
                  <c:v>8.9193086352037071E-2</c:v>
                </c:pt>
                <c:pt idx="22">
                  <c:v>9.359499676514986E-2</c:v>
                </c:pt>
                <c:pt idx="23">
                  <c:v>9.3659621802002227E-2</c:v>
                </c:pt>
                <c:pt idx="24">
                  <c:v>8.9822914444207383E-2</c:v>
                </c:pt>
                <c:pt idx="25">
                  <c:v>8.9838600528547558E-2</c:v>
                </c:pt>
                <c:pt idx="26">
                  <c:v>9.0773185387589328E-2</c:v>
                </c:pt>
                <c:pt idx="27">
                  <c:v>8.060202422780427E-2</c:v>
                </c:pt>
                <c:pt idx="28">
                  <c:v>8.8103499381026282E-2</c:v>
                </c:pt>
                <c:pt idx="29">
                  <c:v>8.7278345089850343E-2</c:v>
                </c:pt>
                <c:pt idx="30">
                  <c:v>8.7000972077900293E-2</c:v>
                </c:pt>
                <c:pt idx="31">
                  <c:v>8.1713601538613692E-2</c:v>
                </c:pt>
                <c:pt idx="32">
                  <c:v>8.1883565380128739E-2</c:v>
                </c:pt>
                <c:pt idx="33">
                  <c:v>8.0028300361732349E-2</c:v>
                </c:pt>
                <c:pt idx="34">
                  <c:v>7.9302046751303132E-2</c:v>
                </c:pt>
                <c:pt idx="35">
                  <c:v>8.4444464240774855E-2</c:v>
                </c:pt>
                <c:pt idx="36">
                  <c:v>8.0579009800445592E-2</c:v>
                </c:pt>
                <c:pt idx="37">
                  <c:v>7.6319232446576513E-2</c:v>
                </c:pt>
                <c:pt idx="38">
                  <c:v>7.2442016718730712E-2</c:v>
                </c:pt>
                <c:pt idx="39">
                  <c:v>7.1451019865453602E-2</c:v>
                </c:pt>
                <c:pt idx="40">
                  <c:v>9.3029686719474577E-2</c:v>
                </c:pt>
                <c:pt idx="41">
                  <c:v>0.12109648345291515</c:v>
                </c:pt>
                <c:pt idx="42">
                  <c:v>0.12840299448142284</c:v>
                </c:pt>
                <c:pt idx="43">
                  <c:v>0.11944303583502366</c:v>
                </c:pt>
                <c:pt idx="44">
                  <c:v>0.10562105300369418</c:v>
                </c:pt>
                <c:pt idx="45">
                  <c:v>0.10964087790825419</c:v>
                </c:pt>
                <c:pt idx="46">
                  <c:v>0.10796125679187318</c:v>
                </c:pt>
                <c:pt idx="47">
                  <c:v>0.10638906445347641</c:v>
                </c:pt>
                <c:pt idx="48">
                  <c:v>9.4069529652351713E-2</c:v>
                </c:pt>
                <c:pt idx="49">
                  <c:v>0.1012380760979805</c:v>
                </c:pt>
                <c:pt idx="50">
                  <c:v>0.10814025126433305</c:v>
                </c:pt>
                <c:pt idx="51">
                  <c:v>9.696834596522512E-2</c:v>
                </c:pt>
                <c:pt idx="52">
                  <c:v>8.0966226794900467E-2</c:v>
                </c:pt>
                <c:pt idx="53">
                  <c:v>7.6848436931452976E-2</c:v>
                </c:pt>
                <c:pt idx="54">
                  <c:v>9.6488467245177817E-2</c:v>
                </c:pt>
                <c:pt idx="55">
                  <c:v>0.10605991518854591</c:v>
                </c:pt>
                <c:pt idx="56">
                  <c:v>0.10419797419934032</c:v>
                </c:pt>
                <c:pt idx="57">
                  <c:v>8.5609898699428116E-2</c:v>
                </c:pt>
                <c:pt idx="58">
                  <c:v>9.5713101120177418E-2</c:v>
                </c:pt>
                <c:pt idx="59">
                  <c:v>9.8935655539429096E-2</c:v>
                </c:pt>
                <c:pt idx="60">
                  <c:v>0.10331364797050129</c:v>
                </c:pt>
                <c:pt idx="61">
                  <c:v>0.11255384840681938</c:v>
                </c:pt>
                <c:pt idx="62">
                  <c:v>0.1305196389363259</c:v>
                </c:pt>
                <c:pt idx="63">
                  <c:v>0.12963846130429926</c:v>
                </c:pt>
                <c:pt idx="64">
                  <c:v>0.12963846130429926</c:v>
                </c:pt>
                <c:pt idx="65">
                  <c:v>0.12487586891757696</c:v>
                </c:pt>
                <c:pt idx="66">
                  <c:v>0.11135638950208485</c:v>
                </c:pt>
                <c:pt idx="67">
                  <c:v>0.10214245555955032</c:v>
                </c:pt>
                <c:pt idx="68">
                  <c:v>9.0813588134735321E-2</c:v>
                </c:pt>
                <c:pt idx="69">
                  <c:v>9.5408895265423038E-2</c:v>
                </c:pt>
                <c:pt idx="70">
                  <c:v>0.10688718834855591</c:v>
                </c:pt>
                <c:pt idx="71">
                  <c:v>0.10184087260520366</c:v>
                </c:pt>
                <c:pt idx="72">
                  <c:v>9.9333599003047543E-2</c:v>
                </c:pt>
                <c:pt idx="73">
                  <c:v>0.10586356376910787</c:v>
                </c:pt>
                <c:pt idx="74">
                  <c:v>0.11231638418079096</c:v>
                </c:pt>
                <c:pt idx="75">
                  <c:v>9.4377510040160636E-2</c:v>
                </c:pt>
                <c:pt idx="76">
                  <c:v>8.8181631144260822E-2</c:v>
                </c:pt>
                <c:pt idx="77">
                  <c:v>0.11409099869519096</c:v>
                </c:pt>
                <c:pt idx="78">
                  <c:v>0.13305545479226413</c:v>
                </c:pt>
                <c:pt idx="79">
                  <c:v>0.12595804152089998</c:v>
                </c:pt>
                <c:pt idx="80">
                  <c:v>0.11479816471242528</c:v>
                </c:pt>
                <c:pt idx="81">
                  <c:v>0.10335480396095553</c:v>
                </c:pt>
                <c:pt idx="82">
                  <c:v>8.7745697357283936E-2</c:v>
                </c:pt>
                <c:pt idx="83">
                  <c:v>0.10519337016574586</c:v>
                </c:pt>
                <c:pt idx="84">
                  <c:v>0.11954285714285715</c:v>
                </c:pt>
                <c:pt idx="85">
                  <c:v>0.11267700455555306</c:v>
                </c:pt>
                <c:pt idx="86">
                  <c:v>0.10197298464628129</c:v>
                </c:pt>
                <c:pt idx="87">
                  <c:v>0.11507504137551568</c:v>
                </c:pt>
                <c:pt idx="88">
                  <c:v>0.11566405177612946</c:v>
                </c:pt>
                <c:pt idx="89">
                  <c:v>0.10516753921073281</c:v>
                </c:pt>
                <c:pt idx="90">
                  <c:v>9.9985967639217216E-2</c:v>
                </c:pt>
                <c:pt idx="91">
                  <c:v>0.11994936877519068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DDC-4BD1-8F7B-C12896DDD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718336"/>
        <c:axId val="1679717520"/>
      </c:lineChart>
      <c:dateAx>
        <c:axId val="1611582176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01906384"/>
        <c:crosses val="autoZero"/>
        <c:auto val="1"/>
        <c:lblOffset val="100"/>
        <c:baseTimeUnit val="days"/>
      </c:dateAx>
      <c:valAx>
        <c:axId val="1601906384"/>
        <c:scaling>
          <c:orientation val="minMax"/>
          <c:max val="5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8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8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Energy generation (million 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800" b="0" i="0" u="none" strike="noStrike" kern="1200" baseline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11582176"/>
        <c:crosses val="autoZero"/>
        <c:crossBetween val="between"/>
      </c:valAx>
      <c:valAx>
        <c:axId val="1679717520"/>
        <c:scaling>
          <c:orientation val="minMax"/>
          <c:max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800" dirty="0"/>
                  <a:t>RE share %</a:t>
                </a:r>
              </a:p>
            </c:rich>
          </c:tx>
          <c:layout>
            <c:manualLayout>
              <c:xMode val="edge"/>
              <c:yMode val="edge"/>
              <c:x val="0.97134284200531917"/>
              <c:y val="0.35626577117580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79718336"/>
        <c:crosses val="max"/>
        <c:crossBetween val="between"/>
      </c:valAx>
      <c:dateAx>
        <c:axId val="1679718336"/>
        <c:scaling>
          <c:orientation val="minMax"/>
        </c:scaling>
        <c:delete val="1"/>
        <c:axPos val="b"/>
        <c:numFmt formatCode="d\-mmm\-yy" sourceLinked="1"/>
        <c:majorTickMark val="out"/>
        <c:minorTickMark val="none"/>
        <c:tickLblPos val="nextTo"/>
        <c:crossAx val="167971752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138318634345401"/>
          <c:w val="0.998971682499882"/>
          <c:h val="0.13861681365654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financing by Power Finance Corporation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(PFC)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b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Electrification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Corporation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REC)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(INR crore)</a:t>
            </a:r>
          </a:p>
        </c:rich>
      </c:tx>
      <c:layout>
        <c:manualLayout>
          <c:xMode val="edge"/>
          <c:yMode val="edge"/>
          <c:x val="1.6726541330831875E-3"/>
          <c:y val="9.89355952992039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55861924580192E-2"/>
          <c:y val="0.27956307963016608"/>
          <c:w val="0.89052114189114329"/>
          <c:h val="0.52949235084414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Change in gross loan assets for conventional generation (excludes large hydro and renewables)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899128075928707E-3"/>
                  <c:y val="-3.23863963443949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0C-43CF-A4A2-A485C8505E9B}"/>
                </c:ext>
              </c:extLst>
            </c:dLbl>
            <c:dLbl>
              <c:idx val="1"/>
              <c:layout>
                <c:manualLayout>
                  <c:x val="-5.9092531350542236E-3"/>
                  <c:y val="-3.11033457333899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0C-43CF-A4A2-A485C8505E9B}"/>
                </c:ext>
              </c:extLst>
            </c:dLbl>
            <c:dLbl>
              <c:idx val="2"/>
              <c:layout>
                <c:manualLayout>
                  <c:x val="2.0941154860169972E-3"/>
                  <c:y val="-1.9804666728003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0C-43CF-A4A2-A485C8505E9B}"/>
                </c:ext>
              </c:extLst>
            </c:dLbl>
            <c:dLbl>
              <c:idx val="3"/>
              <c:layout>
                <c:manualLayout>
                  <c:x val="0"/>
                  <c:y val="-9.14238387069505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0C-43CF-A4A2-A485C8505E9B}"/>
                </c:ext>
              </c:extLst>
            </c:dLbl>
            <c:dLbl>
              <c:idx val="4"/>
              <c:layout>
                <c:manualLayout>
                  <c:x val="5.295238359117666E-3"/>
                  <c:y val="-0.10970549476537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0C-43CF-A4A2-A485C8505E9B}"/>
                </c:ext>
              </c:extLst>
            </c:dLbl>
            <c:dLbl>
              <c:idx val="5"/>
              <c:layout>
                <c:manualLayout>
                  <c:x val="4.1899128075928707E-3"/>
                  <c:y val="-3.9722188944501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0C-43CF-A4A2-A485C8505E9B}"/>
                </c:ext>
              </c:extLst>
            </c:dLbl>
            <c:dLbl>
              <c:idx val="6"/>
              <c:layout>
                <c:manualLayout>
                  <c:x val="2.0953687156255629E-3"/>
                  <c:y val="3.17096052985738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0C-43CF-A4A2-A485C8505E9B}"/>
                </c:ext>
              </c:extLst>
            </c:dLbl>
            <c:dLbl>
              <c:idx val="7"/>
              <c:layout>
                <c:manualLayout>
                  <c:x val="-2.094049317772355E-3"/>
                  <c:y val="3.2108419332471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0C-43CF-A4A2-A485C8505E9B}"/>
                </c:ext>
              </c:extLst>
            </c:dLbl>
            <c:dLbl>
              <c:idx val="8"/>
              <c:layout>
                <c:manualLayout>
                  <c:x val="-2.0950388661623376E-3"/>
                  <c:y val="-3.46864486725301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0C-43CF-A4A2-A485C8505E9B}"/>
                </c:ext>
              </c:extLst>
            </c:dLbl>
            <c:dLbl>
              <c:idx val="9"/>
              <c:layout>
                <c:manualLayout>
                  <c:x val="2.093719468309053E-3"/>
                  <c:y val="-1.32785884576269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0C-43CF-A4A2-A485C8505E9B}"/>
                </c:ext>
              </c:extLst>
            </c:dLbl>
            <c:dLbl>
              <c:idx val="10"/>
              <c:layout>
                <c:manualLayout>
                  <c:x val="0"/>
                  <c:y val="-1.31722726228427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33-437A-B03D-80D685532F1E}"/>
                </c:ext>
              </c:extLst>
            </c:dLbl>
            <c:dLbl>
              <c:idx val="12"/>
              <c:layout>
                <c:manualLayout>
                  <c:x val="0"/>
                  <c:y val="-6.5863956183354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0C-43CF-A4A2-A485C8505E9B}"/>
                </c:ext>
              </c:extLst>
            </c:dLbl>
            <c:dLbl>
              <c:idx val="15"/>
              <c:layout>
                <c:manualLayout>
                  <c:x val="0"/>
                  <c:y val="6.5905445289612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31-47F4-BF32-E93F2A8DE1B1}"/>
                </c:ext>
              </c:extLst>
            </c:dLbl>
            <c:dLbl>
              <c:idx val="16"/>
              <c:layout>
                <c:manualLayout>
                  <c:x val="0"/>
                  <c:y val="-3.9516817868528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3D-46D5-90FC-4E6EF0FE9372}"/>
                </c:ext>
              </c:extLst>
            </c:dLbl>
            <c:dLbl>
              <c:idx val="17"/>
              <c:layout>
                <c:manualLayout>
                  <c:x val="-2.0945440919673082E-3"/>
                  <c:y val="-7.9035710192369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33-437A-B03D-80D685532F1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9D9D9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8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</c:strCache>
            </c:strRef>
          </c:cat>
          <c:val>
            <c:numRef>
              <c:f>Sheet1!$B$2:$B$20</c:f>
              <c:numCache>
                <c:formatCode>0</c:formatCode>
                <c:ptCount val="18"/>
                <c:pt idx="0">
                  <c:v>5992</c:v>
                </c:pt>
                <c:pt idx="1">
                  <c:v>-1538</c:v>
                </c:pt>
                <c:pt idx="2">
                  <c:v>1488</c:v>
                </c:pt>
                <c:pt idx="3">
                  <c:v>3498</c:v>
                </c:pt>
                <c:pt idx="4">
                  <c:v>2740</c:v>
                </c:pt>
                <c:pt idx="5">
                  <c:v>5919</c:v>
                </c:pt>
                <c:pt idx="6">
                  <c:v>-10638</c:v>
                </c:pt>
                <c:pt idx="7">
                  <c:v>-5876</c:v>
                </c:pt>
                <c:pt idx="8">
                  <c:v>-1683</c:v>
                </c:pt>
                <c:pt idx="9">
                  <c:v>-5317</c:v>
                </c:pt>
                <c:pt idx="10">
                  <c:v>-2498</c:v>
                </c:pt>
                <c:pt idx="11">
                  <c:v>-4646</c:v>
                </c:pt>
                <c:pt idx="12">
                  <c:v>-1559</c:v>
                </c:pt>
                <c:pt idx="13">
                  <c:v>2924</c:v>
                </c:pt>
                <c:pt idx="14">
                  <c:v>178</c:v>
                </c:pt>
                <c:pt idx="15">
                  <c:v>-3752</c:v>
                </c:pt>
                <c:pt idx="16">
                  <c:v>-1481</c:v>
                </c:pt>
                <c:pt idx="17">
                  <c:v>-49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10C-43CF-A4A2-A485C8505E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share of conventional generation in total gross assets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38100">
                <a:solidFill>
                  <a:srgbClr val="009CD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046004089626163E-2"/>
                  <c:y val="-5.6640063607907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10C-43CF-A4A2-A485C8505E9B}"/>
                </c:ext>
              </c:extLst>
            </c:dLbl>
            <c:dLbl>
              <c:idx val="1"/>
              <c:layout>
                <c:manualLayout>
                  <c:x val="-2.9214559939768642E-2"/>
                  <c:y val="-8.038008887262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10C-43CF-A4A2-A485C8505E9B}"/>
                </c:ext>
              </c:extLst>
            </c:dLbl>
            <c:dLbl>
              <c:idx val="2"/>
              <c:layout>
                <c:manualLayout>
                  <c:x val="-3.3140119575643161E-2"/>
                  <c:y val="-9.0273648402545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10C-43CF-A4A2-A485C8505E9B}"/>
                </c:ext>
              </c:extLst>
            </c:dLbl>
            <c:dLbl>
              <c:idx val="3"/>
              <c:layout>
                <c:manualLayout>
                  <c:x val="-2.8951888603609168E-2"/>
                  <c:y val="-9.6214866428475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10C-43CF-A4A2-A485C8505E9B}"/>
                </c:ext>
              </c:extLst>
            </c:dLbl>
            <c:dLbl>
              <c:idx val="4"/>
              <c:layout>
                <c:manualLayout>
                  <c:x val="-2.4763696264226091E-2"/>
                  <c:y val="-6.4309107509558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10C-43CF-A4A2-A485C8505E9B}"/>
                </c:ext>
              </c:extLst>
            </c:dLbl>
            <c:dLbl>
              <c:idx val="5"/>
              <c:layout>
                <c:manualLayout>
                  <c:x val="-3.7328350547677157E-2"/>
                  <c:y val="-0.101557915135183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10C-43CF-A4A2-A485C8505E9B}"/>
                </c:ext>
              </c:extLst>
            </c:dLbl>
            <c:dLbl>
              <c:idx val="6"/>
              <c:layout>
                <c:manualLayout>
                  <c:x val="-4.3610799403368365E-2"/>
                  <c:y val="-0.105306093660620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89603738936015E-2"/>
                      <c:h val="9.1728874632301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410C-43CF-A4A2-A485C8505E9B}"/>
                </c:ext>
              </c:extLst>
            </c:dLbl>
            <c:dLbl>
              <c:idx val="7"/>
              <c:layout>
                <c:manualLayout>
                  <c:x val="-3.3141789749993898E-2"/>
                  <c:y val="-5.81283123216940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10C-43CF-A4A2-A485C8505E9B}"/>
                </c:ext>
              </c:extLst>
            </c:dLbl>
            <c:dLbl>
              <c:idx val="8"/>
              <c:layout>
                <c:manualLayout>
                  <c:x val="-3.0715417097944762E-2"/>
                  <c:y val="-7.53934852768127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10C-43CF-A4A2-A485C8505E9B}"/>
                </c:ext>
              </c:extLst>
            </c:dLbl>
            <c:dLbl>
              <c:idx val="9"/>
              <c:layout>
                <c:manualLayout>
                  <c:x val="-2.8620378231782657E-2"/>
                  <c:y val="-5.75085687969768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10C-43CF-A4A2-A485C8505E9B}"/>
                </c:ext>
              </c:extLst>
            </c:dLbl>
            <c:dLbl>
              <c:idx val="10"/>
              <c:layout>
                <c:manualLayout>
                  <c:x val="-3.4903628640442518E-2"/>
                  <c:y val="-8.5820222488017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10C-43CF-A4A2-A485C8505E9B}"/>
                </c:ext>
              </c:extLst>
            </c:dLbl>
            <c:dLbl>
              <c:idx val="11"/>
              <c:layout>
                <c:manualLayout>
                  <c:x val="-3.4910772421682196E-2"/>
                  <c:y val="-7.2450351801690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10C-43CF-A4A2-A485C8505E9B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10C-43CF-A4A2-A485C8505E9B}"/>
                </c:ext>
              </c:extLst>
            </c:dLbl>
            <c:dLbl>
              <c:idx val="13"/>
              <c:layout>
                <c:manualLayout>
                  <c:x val="-4.1194404697584119E-2"/>
                  <c:y val="-0.204178264168400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10C-43CF-A4A2-A485C8505E9B}"/>
                </c:ext>
              </c:extLst>
            </c:dLbl>
            <c:dLbl>
              <c:idx val="14"/>
              <c:layout>
                <c:manualLayout>
                  <c:x val="-3.4910772421682196E-2"/>
                  <c:y val="-0.15807349484005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10C-43CF-A4A2-A485C8505E9B}"/>
                </c:ext>
              </c:extLst>
            </c:dLbl>
            <c:dLbl>
              <c:idx val="15"/>
              <c:layout>
                <c:manualLayout>
                  <c:x val="-3.2816228329714883E-2"/>
                  <c:y val="-6.5863956183354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31-47F4-BF32-E93F2A8DE1B1}"/>
                </c:ext>
              </c:extLst>
            </c:dLbl>
            <c:dLbl>
              <c:idx val="16"/>
              <c:layout>
                <c:manualLayout>
                  <c:x val="-3.0721684237747578E-2"/>
                  <c:y val="-9.87959342750323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3D-46D5-90FC-4E6EF0FE9372}"/>
                </c:ext>
              </c:extLst>
            </c:dLbl>
            <c:dLbl>
              <c:idx val="17"/>
              <c:layout>
                <c:manualLayout>
                  <c:x val="-3.4910772421682196E-2"/>
                  <c:y val="-6.5863956183354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33-437A-B03D-80D685532F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8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</c:strCache>
            </c:strRef>
          </c:cat>
          <c:val>
            <c:numRef>
              <c:f>Sheet1!$C$2:$C$20</c:f>
              <c:numCache>
                <c:formatCode>0%</c:formatCode>
                <c:ptCount val="18"/>
                <c:pt idx="0">
                  <c:v>0.61647710118951149</c:v>
                </c:pt>
                <c:pt idx="1">
                  <c:v>0.60730672860271517</c:v>
                </c:pt>
                <c:pt idx="2">
                  <c:v>0.59592728479507362</c:v>
                </c:pt>
                <c:pt idx="3">
                  <c:v>0.59295955694643832</c:v>
                </c:pt>
                <c:pt idx="4">
                  <c:v>0.58037140661921394</c:v>
                </c:pt>
                <c:pt idx="5">
                  <c:v>0.57999999999999996</c:v>
                </c:pt>
                <c:pt idx="6">
                  <c:v>0.54</c:v>
                </c:pt>
                <c:pt idx="7">
                  <c:v>0.51130751865706869</c:v>
                </c:pt>
                <c:pt idx="8">
                  <c:v>0.51</c:v>
                </c:pt>
                <c:pt idx="9">
                  <c:v>0.49</c:v>
                </c:pt>
                <c:pt idx="10">
                  <c:v>0.48</c:v>
                </c:pt>
                <c:pt idx="11">
                  <c:v>0.47016227370790731</c:v>
                </c:pt>
                <c:pt idx="12">
                  <c:v>0.46969631482552016</c:v>
                </c:pt>
                <c:pt idx="13">
                  <c:v>0.46969631482552016</c:v>
                </c:pt>
                <c:pt idx="14">
                  <c:v>0.45</c:v>
                </c:pt>
                <c:pt idx="15">
                  <c:v>0.42</c:v>
                </c:pt>
                <c:pt idx="16">
                  <c:v>0.41</c:v>
                </c:pt>
                <c:pt idx="17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410C-43CF-A4A2-A485C8505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489855"/>
        <c:axId val="1095673935"/>
      </c:line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valAx>
        <c:axId val="109567393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95489855"/>
        <c:crosses val="max"/>
        <c:crossBetween val="between"/>
      </c:valAx>
      <c:catAx>
        <c:axId val="10954898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6739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723801137696409E-2"/>
          <c:y val="0.86010439060586186"/>
          <c:w val="0.92586451930238578"/>
          <c:h val="0.13989560939413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capacity added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versus retired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557307950705865E-2"/>
          <c:y val="0.13340726977270723"/>
          <c:w val="0.97822162397112233"/>
          <c:h val="0.66921013130890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added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19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  <c:pt idx="18">
                  <c:v>Q3 FY24</c:v>
                </c:pt>
              </c:strCache>
            </c:strRef>
          </c:cat>
          <c:val>
            <c:numRef>
              <c:f>Sheet1!$B$2:$B$24</c:f>
              <c:numCache>
                <c:formatCode>#,##0</c:formatCode>
                <c:ptCount val="19"/>
                <c:pt idx="0">
                  <c:v>45</c:v>
                </c:pt>
                <c:pt idx="1">
                  <c:v>3300</c:v>
                </c:pt>
                <c:pt idx="2">
                  <c:v>2100</c:v>
                </c:pt>
                <c:pt idx="3">
                  <c:v>1320</c:v>
                </c:pt>
                <c:pt idx="4">
                  <c:v>270</c:v>
                </c:pt>
                <c:pt idx="5">
                  <c:v>800</c:v>
                </c:pt>
                <c:pt idx="6">
                  <c:v>369</c:v>
                </c:pt>
                <c:pt idx="7">
                  <c:v>3550</c:v>
                </c:pt>
                <c:pt idx="8">
                  <c:v>0</c:v>
                </c:pt>
                <c:pt idx="9">
                  <c:v>800</c:v>
                </c:pt>
                <c:pt idx="10">
                  <c:v>2095</c:v>
                </c:pt>
                <c:pt idx="11">
                  <c:v>1590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1460</c:v>
                </c:pt>
                <c:pt idx="16">
                  <c:v>660</c:v>
                </c:pt>
                <c:pt idx="17">
                  <c:v>1150</c:v>
                </c:pt>
                <c:pt idx="18">
                  <c:v>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D-4048-8B4E-1477C52D0D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Capacity retired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8234645805099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9D-4048-8B4E-1477C52D0D9A}"/>
                </c:ext>
              </c:extLst>
            </c:dLbl>
            <c:dLbl>
              <c:idx val="3"/>
              <c:layout>
                <c:manualLayout>
                  <c:x val="2.512938583220396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9D-4048-8B4E-1477C52D0D9A}"/>
                </c:ext>
              </c:extLst>
            </c:dLbl>
            <c:dLbl>
              <c:idx val="6"/>
              <c:layout>
                <c:manualLayout>
                  <c:x val="2.0941154860169972E-3"/>
                  <c:y val="-5.96315801335747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9D-4048-8B4E-1477C52D0D9A}"/>
                </c:ext>
              </c:extLst>
            </c:dLbl>
            <c:dLbl>
              <c:idx val="7"/>
              <c:layout>
                <c:manualLayout>
                  <c:x val="2.0941154860169204E-3"/>
                  <c:y val="5.96315801335736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9D-4048-8B4E-1477C52D0D9A}"/>
                </c:ext>
              </c:extLst>
            </c:dLbl>
            <c:dLbl>
              <c:idx val="8"/>
              <c:layout>
                <c:manualLayout>
                  <c:x val="2.0941154860169204E-3"/>
                  <c:y val="1.78894740400723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9D-4048-8B4E-1477C52D0D9A}"/>
                </c:ext>
              </c:extLst>
            </c:dLbl>
            <c:dLbl>
              <c:idx val="10"/>
              <c:layout>
                <c:manualLayout>
                  <c:x val="4.1882309720339943E-3"/>
                  <c:y val="1.78894740400724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9D-4048-8B4E-1477C52D0D9A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chemeClr val="bg2"/>
                      </a:solidFill>
                      <a:latin typeface="Open Sans" panose="020B0604020202020204" charset="0"/>
                      <a:ea typeface="Open Sans" panose="020B0604020202020204" charset="0"/>
                      <a:cs typeface="Open Sans" panose="020B060402020202020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5A9D-4048-8B4E-1477C52D0D9A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chemeClr val="bg2"/>
                      </a:solidFill>
                      <a:latin typeface="Open Sans" panose="020B0604020202020204" charset="0"/>
                      <a:ea typeface="Open Sans" panose="020B0604020202020204" charset="0"/>
                      <a:cs typeface="Open Sans" panose="020B060402020202020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5A9D-4048-8B4E-1477C52D0D9A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chemeClr val="bg2"/>
                      </a:solidFill>
                      <a:latin typeface="Open Sans" panose="020B0604020202020204" charset="0"/>
                      <a:ea typeface="Open Sans" panose="020B0604020202020204" charset="0"/>
                      <a:cs typeface="Open Sans" panose="020B060402020202020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5A9D-4048-8B4E-1477C52D0D9A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IN" sz="800" b="1" i="0" u="none" strike="noStrike" kern="1200" baseline="0">
                      <a:solidFill>
                        <a:schemeClr val="bg2"/>
                      </a:solidFill>
                      <a:latin typeface="Open Sans" panose="020B0604020202020204" charset="0"/>
                      <a:ea typeface="Open Sans" panose="020B0604020202020204" charset="0"/>
                      <a:cs typeface="Open Sans" panose="020B060402020202020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5A9D-4048-8B4E-1477C52D0D9A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GB" sz="800" b="1" i="0" u="none" strike="noStrike" kern="1200" baseline="0">
                      <a:solidFill>
                        <a:schemeClr val="bg2"/>
                      </a:solidFill>
                      <a:latin typeface="Open Sans" panose="020B0604020202020204" charset="0"/>
                      <a:ea typeface="Open Sans" panose="020B0604020202020204" charset="0"/>
                      <a:cs typeface="Open Sans" panose="020B060402020202020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5A9D-4048-8B4E-1477C52D0D9A}"/>
                </c:ext>
              </c:extLst>
            </c:dLbl>
            <c:dLbl>
              <c:idx val="17"/>
              <c:layout>
                <c:manualLayout>
                  <c:x val="-1.5356669495901528E-16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GB" sz="800" b="1" i="0" u="none" strike="noStrike" kern="1200" baseline="0">
                      <a:solidFill>
                        <a:schemeClr val="bg2"/>
                      </a:solidFill>
                      <a:latin typeface="Open Sans" panose="020B0604020202020204" charset="0"/>
                      <a:ea typeface="Open Sans" panose="020B0604020202020204" charset="0"/>
                      <a:cs typeface="Open Sans" panose="020B060402020202020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A9D-4048-8B4E-1477C52D0D9A}"/>
                </c:ext>
              </c:extLst>
            </c:dLbl>
            <c:dLbl>
              <c:idx val="18"/>
              <c:layout>
                <c:manualLayout>
                  <c:x val="2.0941154860168436E-3"/>
                  <c:y val="1.1926316026714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 dirty="0">
                      <a:solidFill>
                        <a:schemeClr val="bg2"/>
                      </a:solidFill>
                      <a:latin typeface="Open Sans" panose="020B0604020202020204" charset="0"/>
                      <a:ea typeface="Open Sans" panose="020B0604020202020204" charset="0"/>
                      <a:cs typeface="Open Sans" panose="020B060402020202020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A9D-4048-8B4E-1477C52D0D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2"/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Sheet1!$A$2:$A$24</c:f>
              <c:strCache>
                <c:ptCount val="19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  <c:pt idx="15">
                  <c:v>Q4 FY23</c:v>
                </c:pt>
                <c:pt idx="16">
                  <c:v>Q1 FY24</c:v>
                </c:pt>
                <c:pt idx="17">
                  <c:v>Q2 FY24</c:v>
                </c:pt>
                <c:pt idx="18">
                  <c:v>Q3 FY24</c:v>
                </c:pt>
              </c:strCache>
            </c:strRef>
          </c:cat>
          <c:val>
            <c:numRef>
              <c:f>Sheet1!$C$2:$C$24</c:f>
              <c:numCache>
                <c:formatCode>#,##0</c:formatCode>
                <c:ptCount val="19"/>
                <c:pt idx="0">
                  <c:v>0</c:v>
                </c:pt>
                <c:pt idx="1">
                  <c:v>895</c:v>
                </c:pt>
                <c:pt idx="2">
                  <c:v>0</c:v>
                </c:pt>
                <c:pt idx="3">
                  <c:v>1230</c:v>
                </c:pt>
                <c:pt idx="4">
                  <c:v>0</c:v>
                </c:pt>
                <c:pt idx="5">
                  <c:v>250</c:v>
                </c:pt>
                <c:pt idx="6">
                  <c:v>0</c:v>
                </c:pt>
                <c:pt idx="7">
                  <c:v>380</c:v>
                </c:pt>
                <c:pt idx="8">
                  <c:v>670</c:v>
                </c:pt>
                <c:pt idx="9">
                  <c:v>210</c:v>
                </c:pt>
                <c:pt idx="10">
                  <c:v>0</c:v>
                </c:pt>
                <c:pt idx="11">
                  <c:v>700</c:v>
                </c:pt>
                <c:pt idx="12">
                  <c:v>0</c:v>
                </c:pt>
                <c:pt idx="13">
                  <c:v>0</c:v>
                </c:pt>
                <c:pt idx="14">
                  <c:v>304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A9D-4048-8B4E-1477C52D0D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1.0570171583908165E-2"/>
          <c:y val="0.91797486303082876"/>
          <c:w val="0.34098993620862539"/>
          <c:h val="8.202535140373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US" sz="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Discom payable and receivable days for RE-rich states</a:t>
            </a:r>
          </a:p>
        </c:rich>
      </c:tx>
      <c:layout>
        <c:manualLayout>
          <c:xMode val="edge"/>
          <c:yMode val="edge"/>
          <c:x val="4.7943093110533568E-3"/>
          <c:y val="1.3472472048753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216396950830033E-2"/>
          <c:y val="0.10499563472674991"/>
          <c:w val="0.86888406070043434"/>
          <c:h val="0.7851447611348781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/>
                      <a:t>TN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6-41AD-9394-EB557C435D6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/>
                      <a:t>AP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6-41AD-9394-EB557C435D6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dirty="0"/>
                      <a:t>TS*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6-41AD-9394-EB557C435D6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 dirty="0"/>
                      <a:t>MH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6-41AD-9394-EB557C435D6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 dirty="0"/>
                      <a:t>RJ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6-41AD-9394-EB557C435D6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="1" dirty="0"/>
                      <a:t>MP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96-41AD-9394-EB557C435D6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b="1" dirty="0"/>
                      <a:t>KA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6-41AD-9394-EB557C435D6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b="1" dirty="0"/>
                      <a:t>UP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6-41AD-9394-EB557C435D6E}"/>
                </c:ext>
              </c:extLst>
            </c:dLbl>
            <c:dLbl>
              <c:idx val="8"/>
              <c:layout>
                <c:manualLayout>
                  <c:x val="-0.1051817174567828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HR*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96-41AD-9394-EB557C435D6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b="1" dirty="0"/>
                      <a:t>AS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96-41AD-9394-EB557C435D6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b="1" dirty="0"/>
                      <a:t>GJ*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496-41AD-9394-EB557C435D6E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b="1" dirty="0"/>
                      <a:t>CG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496-41AD-9394-EB557C435D6E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b="1" dirty="0"/>
                      <a:t>UK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496-41AD-9394-EB557C435D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Sheet1!$A$2:$A$17</c:f>
              <c:numCache>
                <c:formatCode>0</c:formatCode>
                <c:ptCount val="13"/>
                <c:pt idx="0">
                  <c:v>65.049532264891297</c:v>
                </c:pt>
                <c:pt idx="1">
                  <c:v>166.92589160206066</c:v>
                </c:pt>
                <c:pt idx="2">
                  <c:v>166.97926719349286</c:v>
                </c:pt>
                <c:pt idx="3">
                  <c:v>177.05763998276873</c:v>
                </c:pt>
                <c:pt idx="4">
                  <c:v>59.736997142163958</c:v>
                </c:pt>
                <c:pt idx="5">
                  <c:v>138.35065974670391</c:v>
                </c:pt>
                <c:pt idx="6">
                  <c:v>111.0341257235535</c:v>
                </c:pt>
                <c:pt idx="7">
                  <c:v>357.12744697362507</c:v>
                </c:pt>
                <c:pt idx="8">
                  <c:v>117.59374195511246</c:v>
                </c:pt>
                <c:pt idx="9">
                  <c:v>18</c:v>
                </c:pt>
                <c:pt idx="10">
                  <c:v>2.2851343247859246</c:v>
                </c:pt>
                <c:pt idx="11">
                  <c:v>139.86388717464695</c:v>
                </c:pt>
                <c:pt idx="12">
                  <c:v>153.14063715863821</c:v>
                </c:pt>
              </c:numCache>
            </c:numRef>
          </c:xVal>
          <c:yVal>
            <c:numRef>
              <c:f>Sheet1!$B$2:$B$17</c:f>
              <c:numCache>
                <c:formatCode>0</c:formatCode>
                <c:ptCount val="13"/>
                <c:pt idx="0">
                  <c:v>83.185905198272494</c:v>
                </c:pt>
                <c:pt idx="1">
                  <c:v>172.42324605812047</c:v>
                </c:pt>
                <c:pt idx="2">
                  <c:v>291.5622018709895</c:v>
                </c:pt>
                <c:pt idx="3">
                  <c:v>82.483546829522126</c:v>
                </c:pt>
                <c:pt idx="4">
                  <c:v>148.55326187204727</c:v>
                </c:pt>
                <c:pt idx="5">
                  <c:v>44.959282645883007</c:v>
                </c:pt>
                <c:pt idx="6">
                  <c:v>96.991691585915405</c:v>
                </c:pt>
                <c:pt idx="7">
                  <c:v>131.40387350630849</c:v>
                </c:pt>
                <c:pt idx="8">
                  <c:v>55.349392732416113</c:v>
                </c:pt>
                <c:pt idx="9">
                  <c:v>30.904462448813405</c:v>
                </c:pt>
                <c:pt idx="10">
                  <c:v>1.04543294619005</c:v>
                </c:pt>
                <c:pt idx="11">
                  <c:v>125.34049871352678</c:v>
                </c:pt>
                <c:pt idx="12">
                  <c:v>26.142650903987576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496-41AD-9394-EB557C435D6E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axId val="168859904"/>
        <c:axId val="169353600"/>
      </c:scatterChart>
      <c:valAx>
        <c:axId val="168859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dirty="0"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sale receivable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9353600"/>
        <c:crosses val="autoZero"/>
        <c:crossBetween val="midCat"/>
      </c:valAx>
      <c:valAx>
        <c:axId val="1693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6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purchase payable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600" b="0" i="0" u="none" strike="noStrike" kern="120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8859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overdue by discoms to power producers (INR crore) </a:t>
            </a:r>
          </a:p>
          <a:p>
            <a:pPr algn="l">
              <a:defRPr b="1">
                <a:solidFill>
                  <a:schemeClr val="tx1"/>
                </a:solidFill>
              </a:defRPr>
            </a:pPr>
            <a:r>
              <a:rPr lang="en-US" sz="700" b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June 2023</a:t>
            </a:r>
            <a:endParaRPr lang="en-US" sz="700" b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"/>
          <c:y val="3.63336660158518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28216616502313"/>
          <c:y val="0.37778201098517317"/>
          <c:w val="0.35328039248560406"/>
          <c:h val="0.616536111111111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Amount overdue (INR crore)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Balance Legacy Dues</c:v>
                </c:pt>
                <c:pt idx="1">
                  <c:v>Current Dues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75535</c:v>
                </c:pt>
                <c:pt idx="1">
                  <c:v>44386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2-4728-9158-D2ADE315E5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"/>
        <c:axId val="169914752"/>
        <c:axId val="169916288"/>
      </c:barChart>
      <c:catAx>
        <c:axId val="16991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5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9916288"/>
        <c:crosses val="autoZero"/>
        <c:auto val="1"/>
        <c:lblAlgn val="ctr"/>
        <c:lblOffset val="100"/>
        <c:tickLblSkip val="1"/>
        <c:noMultiLvlLbl val="1"/>
      </c:catAx>
      <c:valAx>
        <c:axId val="16991628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16991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Overall AT&amp;C losses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(%)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"/>
          <c:y val="6.48102844236895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546608550618027E-3"/>
          <c:y val="0.22281128776195691"/>
          <c:w val="0.7714634316677691"/>
          <c:h val="0.607796585209087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 AT&amp;C losse</c:v>
                </c:pt>
              </c:strCache>
            </c:strRef>
          </c:tx>
          <c:spPr>
            <a:ln w="28575" cap="rnd">
              <a:solidFill>
                <a:srgbClr val="9DD9F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DD9F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0.19900000000000001</c:v>
                </c:pt>
                <c:pt idx="1">
                  <c:v>0.215</c:v>
                </c:pt>
                <c:pt idx="2">
                  <c:v>0.16500000000000001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7B-4D14-A027-8DDEB8413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914752"/>
        <c:axId val="169916288"/>
      </c:lineChart>
      <c:catAx>
        <c:axId val="16991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9916288"/>
        <c:crosses val="autoZero"/>
        <c:auto val="1"/>
        <c:lblAlgn val="ctr"/>
        <c:lblOffset val="100"/>
        <c:noMultiLvlLbl val="0"/>
      </c:catAx>
      <c:valAx>
        <c:axId val="16991628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991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day ahead 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865430044153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761462546470235E-2"/>
          <c:y val="0.18906642417944058"/>
          <c:w val="0.83554410003968715"/>
          <c:h val="0.52351445644508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461632667389774E-17"/>
                  <c:y val="0.2604442712392828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BB-48FD-BAC9-B85579A58467}"/>
                </c:ext>
              </c:extLst>
            </c:dLbl>
            <c:dLbl>
              <c:idx val="2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8B-48E6-B060-8E08AA77887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293</c:v>
                </c:pt>
                <c:pt idx="1">
                  <c:v>288</c:v>
                </c:pt>
                <c:pt idx="2">
                  <c:v>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8B-48E6-B060-8E08AA7788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(2023), million units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764212102092070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10745386077001E-2"/>
                      <c:h val="8.77921290625889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D0F-4F39-A149-0EF9133363B8}"/>
                </c:ext>
              </c:extLst>
            </c:dLbl>
            <c:dLbl>
              <c:idx val="1"/>
              <c:layout>
                <c:manualLayout>
                  <c:x val="-7.7846530669559098E-17"/>
                  <c:y val="0.1756213735169307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39030817886168E-2"/>
                      <c:h val="8.77921290625889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A8B-48E6-B060-8E08AA77887E}"/>
                </c:ext>
              </c:extLst>
            </c:dLbl>
            <c:dLbl>
              <c:idx val="2"/>
              <c:layout>
                <c:manualLayout>
                  <c:x val="-1.556930613391182E-16"/>
                  <c:y val="0.187547786066881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0F-4F39-A149-0EF9133363B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 formatCode="General">
                  <c:v>180.8</c:v>
                </c:pt>
                <c:pt idx="1">
                  <c:v>182</c:v>
                </c:pt>
                <c:pt idx="2" formatCode="General">
                  <c:v>216.6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8B-48E6-B060-8E08AA7788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(2022),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818612701958938E-2"/>
                  <c:y val="-3.073649309035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8B-48E6-B060-8E08AA77887E}"/>
                </c:ext>
              </c:extLst>
            </c:dLbl>
            <c:dLbl>
              <c:idx val="1"/>
              <c:layout>
                <c:manualLayout>
                  <c:x val="-6.1326165797305356E-2"/>
                  <c:y val="2.42561456902843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8B-48E6-B060-8E08AA77887E}"/>
                </c:ext>
              </c:extLst>
            </c:dLbl>
            <c:dLbl>
              <c:idx val="2"/>
              <c:layout>
                <c:manualLayout>
                  <c:x val="-1.8863931274037554E-2"/>
                  <c:y val="8.54396318153130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B-48FD-BAC9-B85579A584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4.0199999999999996</c:v>
                </c:pt>
                <c:pt idx="1">
                  <c:v>4.3099999999999996</c:v>
                </c:pt>
                <c:pt idx="2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A8B-48E6-B060-8E08AA77887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(2023), INR/kWh</c:v>
                </c:pt>
              </c:strCache>
            </c:strRef>
          </c:tx>
          <c:spPr>
            <a:ln w="28575" cap="rnd">
              <a:solidFill>
                <a:srgbClr val="66666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 formatCode="General">
                  <c:v>6.37</c:v>
                </c:pt>
                <c:pt idx="1">
                  <c:v>5.05</c:v>
                </c:pt>
                <c:pt idx="2" formatCode="General">
                  <c:v>4.8600000000000003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A8B-48E6-B060-8E08AA7788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15246656"/>
        <c:axId val="548116224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5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100"/>
      </c:valAx>
      <c:valAx>
        <c:axId val="548116224"/>
        <c:scaling>
          <c:orientation val="minMax"/>
        </c:scaling>
        <c:delete val="0"/>
        <c:axPos val="r"/>
        <c:numFmt formatCode="#,##0.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615246656"/>
        <c:crosses val="max"/>
        <c:crossBetween val="between"/>
        <c:majorUnit val="5"/>
      </c:valAx>
      <c:catAx>
        <c:axId val="615246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81162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1.107729363771957E-2"/>
          <c:y val="0.83135137141372528"/>
          <c:w val="0.97784541272456083"/>
          <c:h val="0.1529364460775216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0.79193</cdr:x>
      <cdr:y>0.31758</cdr:y>
    </cdr:from>
    <cdr:to>
      <cdr:x>0.82836</cdr:x>
      <cdr:y>0.36235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EDB1BB6C-5FB5-A84B-9D73-2A671E9D0455}"/>
            </a:ext>
          </a:extLst>
        </cdr:cNvPr>
        <cdr:cNvSpPr/>
      </cdr:nvSpPr>
      <cdr:spPr>
        <a:xfrm xmlns:a="http://schemas.openxmlformats.org/drawingml/2006/main">
          <a:off x="4831001" y="955354"/>
          <a:ext cx="222232" cy="13468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0.79391</cdr:x>
      <cdr:y>0.21331</cdr:y>
    </cdr:from>
    <cdr:to>
      <cdr:x>0.81015</cdr:x>
      <cdr:y>0.31758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574626EF-B015-474E-986C-C4D5D0DAB4CE}"/>
            </a:ext>
          </a:extLst>
        </cdr:cNvPr>
        <cdr:cNvCxnSpPr>
          <a:stCxn xmlns:a="http://schemas.openxmlformats.org/drawingml/2006/main" id="12" idx="2"/>
          <a:endCxn xmlns:a="http://schemas.openxmlformats.org/drawingml/2006/main" id="4" idx="0"/>
        </cdr:cNvCxnSpPr>
      </cdr:nvCxnSpPr>
      <cdr:spPr>
        <a:xfrm xmlns:a="http://schemas.openxmlformats.org/drawingml/2006/main">
          <a:off x="4843036" y="641686"/>
          <a:ext cx="99081" cy="313668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0.6561</cdr:x>
      <cdr:y>0.07616</cdr:y>
    </cdr:from>
    <cdr:to>
      <cdr:x>0.93172</cdr:x>
      <cdr:y>0.21331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19FF6438-24D9-4D48-A77B-867BB707EB73}"/>
            </a:ext>
          </a:extLst>
        </cdr:cNvPr>
        <cdr:cNvSpPr txBox="1"/>
      </cdr:nvSpPr>
      <cdr:spPr>
        <a:xfrm xmlns:a="http://schemas.openxmlformats.org/drawingml/2006/main">
          <a:off x="4002359" y="229103"/>
          <a:ext cx="1681353" cy="412583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Highest RE share</a:t>
          </a:r>
        </a:p>
        <a:p xmlns:a="http://schemas.openxmlformats.org/drawingml/2006/main">
          <a:pPr algn="ctr"/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13.3% on 18 Dec 2023</a:t>
          </a:r>
        </a:p>
      </cdr:txBody>
    </cdr:sp>
  </cdr:relSizeAnchor>
  <cdr:relSizeAnchor xmlns:cdr="http://schemas.openxmlformats.org/drawingml/2006/chartDrawing">
    <cdr:from>
      <cdr:x>0.41932</cdr:x>
      <cdr:y>0.5086</cdr:y>
    </cdr:from>
    <cdr:to>
      <cdr:x>0.45575</cdr:x>
      <cdr:y>0.55671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A84F4E2D-A4D4-F541-9908-75FCABD6EF71}"/>
            </a:ext>
          </a:extLst>
        </cdr:cNvPr>
        <cdr:cNvSpPr/>
      </cdr:nvSpPr>
      <cdr:spPr>
        <a:xfrm xmlns:a="http://schemas.openxmlformats.org/drawingml/2006/main">
          <a:off x="2557977" y="1530012"/>
          <a:ext cx="222233" cy="14472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0.0798</cdr:x>
      <cdr:y>0.54339</cdr:y>
    </cdr:from>
    <cdr:to>
      <cdr:x>0.33201</cdr:x>
      <cdr:y>0.67119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A14855E3-5E25-E841-AA50-A626A863F539}"/>
            </a:ext>
          </a:extLst>
        </cdr:cNvPr>
        <cdr:cNvSpPr txBox="1"/>
      </cdr:nvSpPr>
      <cdr:spPr>
        <a:xfrm xmlns:a="http://schemas.openxmlformats.org/drawingml/2006/main">
          <a:off x="486811" y="1634668"/>
          <a:ext cx="1538545" cy="384455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Lowest RE share</a:t>
          </a:r>
        </a:p>
        <a:p xmlns:a="http://schemas.openxmlformats.org/drawingml/2006/main">
          <a:pPr algn="ctr">
            <a:spcAft>
              <a:spcPts val="6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7.1% on 9 Nov 2023</a:t>
          </a:r>
        </a:p>
      </cdr:txBody>
    </cdr:sp>
  </cdr:relSizeAnchor>
  <cdr:relSizeAnchor xmlns:cdr="http://schemas.openxmlformats.org/drawingml/2006/chartDrawing">
    <cdr:from>
      <cdr:x>0.33201</cdr:x>
      <cdr:y>0.54967</cdr:y>
    </cdr:from>
    <cdr:to>
      <cdr:x>0.42466</cdr:x>
      <cdr:y>0.60729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7CF545FF-D549-DA4E-B1D3-631E72D47F93}"/>
            </a:ext>
          </a:extLst>
        </cdr:cNvPr>
        <cdr:cNvCxnSpPr>
          <a:stCxn xmlns:a="http://schemas.openxmlformats.org/drawingml/2006/main" id="16" idx="3"/>
          <a:endCxn xmlns:a="http://schemas.openxmlformats.org/drawingml/2006/main" id="15" idx="3"/>
        </cdr:cNvCxnSpPr>
      </cdr:nvCxnSpPr>
      <cdr:spPr>
        <a:xfrm xmlns:a="http://schemas.openxmlformats.org/drawingml/2006/main" flipV="1">
          <a:off x="2025346" y="1653544"/>
          <a:ext cx="565176" cy="173341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0.02436</cdr:x>
      <cdr:y>0.6583</cdr:y>
    </cdr:from>
    <cdr:to>
      <cdr:x>0.14823</cdr:x>
      <cdr:y>0.77594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17496CDE-0D0D-4ECD-A7E7-202F23745626}"/>
            </a:ext>
          </a:extLst>
        </cdr:cNvPr>
        <cdr:cNvSpPr/>
      </cdr:nvSpPr>
      <cdr:spPr>
        <a:xfrm xmlns:a="http://schemas.openxmlformats.org/drawingml/2006/main">
          <a:off x="84054" y="1064194"/>
          <a:ext cx="427414" cy="19017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2022</a:t>
          </a:r>
        </a:p>
      </cdr:txBody>
    </cdr:sp>
  </cdr:relSizeAnchor>
  <cdr:relSizeAnchor xmlns:cdr="http://schemas.openxmlformats.org/drawingml/2006/chartDrawing">
    <cdr:from>
      <cdr:x>0.16397</cdr:x>
      <cdr:y>0.6583</cdr:y>
    </cdr:from>
    <cdr:to>
      <cdr:x>0.28145</cdr:x>
      <cdr:y>0.77843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AAF32A7E-F486-4B20-8B8A-52DF5CAACD5D}"/>
            </a:ext>
          </a:extLst>
        </cdr:cNvPr>
        <cdr:cNvSpPr/>
      </cdr:nvSpPr>
      <cdr:spPr>
        <a:xfrm xmlns:a="http://schemas.openxmlformats.org/drawingml/2006/main">
          <a:off x="565778" y="1064194"/>
          <a:ext cx="405365" cy="1942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0.28251</cdr:x>
      <cdr:y>0.29775</cdr:y>
    </cdr:from>
    <cdr:to>
      <cdr:x>0.33372</cdr:x>
      <cdr:y>0.35666</cdr:y>
    </cdr:to>
    <cdr:sp macro="" textlink="">
      <cdr:nvSpPr>
        <cdr:cNvPr id="4" name="Down Arrow 1">
          <a:extLst xmlns:a="http://schemas.openxmlformats.org/drawingml/2006/main">
            <a:ext uri="{FF2B5EF4-FFF2-40B4-BE49-F238E27FC236}">
              <a16:creationId xmlns:a16="http://schemas.microsoft.com/office/drawing/2014/main" id="{858A6B4C-8964-4D4B-99D3-5814C3CADAAE}"/>
            </a:ext>
          </a:extLst>
        </cdr:cNvPr>
        <cdr:cNvSpPr/>
      </cdr:nvSpPr>
      <cdr:spPr>
        <a:xfrm xmlns:a="http://schemas.openxmlformats.org/drawingml/2006/main">
          <a:off x="1713842" y="1131319"/>
          <a:ext cx="310664" cy="2238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srgbClr val="71C9EB"/>
            </a:solidFill>
          </a:endParaRPr>
        </a:p>
      </cdr:txBody>
    </cdr:sp>
  </cdr:relSizeAnchor>
  <cdr:relSizeAnchor xmlns:cdr="http://schemas.openxmlformats.org/drawingml/2006/chartDrawing">
    <cdr:from>
      <cdr:x>0.18888</cdr:x>
      <cdr:y>0.18722</cdr:y>
    </cdr:from>
    <cdr:to>
      <cdr:x>0.43356</cdr:x>
      <cdr:y>0.29752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9B147F5-AD19-454B-898D-26E8BAD421A5}"/>
            </a:ext>
          </a:extLst>
        </cdr:cNvPr>
        <cdr:cNvSpPr txBox="1"/>
      </cdr:nvSpPr>
      <cdr:spPr>
        <a:xfrm xmlns:a="http://schemas.openxmlformats.org/drawingml/2006/main">
          <a:off x="1145832" y="711353"/>
          <a:ext cx="1484341" cy="41909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Covid-19 lockdown (state-wise) announcements (2</a:t>
          </a:r>
          <a:r>
            <a:rPr lang="en-US" sz="700" b="1" baseline="300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nd</a:t>
          </a: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wave)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2690974" y="1036478"/>
          <a:ext cx="978195" cy="35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0.26581</cdr:x>
      <cdr:y>0.17976</cdr:y>
    </cdr:from>
    <cdr:to>
      <cdr:x>0.31461</cdr:x>
      <cdr:y>0.242</cdr:y>
    </cdr:to>
    <cdr:sp macro="" textlink="">
      <cdr:nvSpPr>
        <cdr:cNvPr id="5" name="Down Arrow 2">
          <a:extLst xmlns:a="http://schemas.openxmlformats.org/drawingml/2006/main">
            <a:ext uri="{FF2B5EF4-FFF2-40B4-BE49-F238E27FC236}">
              <a16:creationId xmlns:a16="http://schemas.microsoft.com/office/drawing/2014/main" id="{C5A5E9BA-7C64-47EE-B6DB-DFC5063B9FB2}"/>
            </a:ext>
          </a:extLst>
        </cdr:cNvPr>
        <cdr:cNvSpPr/>
      </cdr:nvSpPr>
      <cdr:spPr>
        <a:xfrm xmlns:a="http://schemas.openxmlformats.org/drawingml/2006/main">
          <a:off x="1610819" y="685603"/>
          <a:ext cx="295727" cy="23738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0.16054</cdr:x>
      <cdr:y>0.0893</cdr:y>
    </cdr:from>
    <cdr:to>
      <cdr:x>0.41989</cdr:x>
      <cdr:y>0.17899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1E136F5B-5352-4FD3-B008-84CD4309EC2F}"/>
            </a:ext>
          </a:extLst>
        </cdr:cNvPr>
        <cdr:cNvSpPr txBox="1"/>
      </cdr:nvSpPr>
      <cdr:spPr>
        <a:xfrm xmlns:a="http://schemas.openxmlformats.org/drawingml/2006/main">
          <a:off x="972855" y="340590"/>
          <a:ext cx="1571656" cy="3420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Covid-19 lockdown (state-wise) announcement (2</a:t>
          </a:r>
          <a:r>
            <a:rPr lang="en-US" sz="700" b="1" baseline="30000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nd</a:t>
          </a: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wave)</a:t>
          </a:r>
          <a:endParaRPr lang="en-US" sz="700" dirty="0">
            <a:solidFill>
              <a:srgbClr val="009CD8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725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50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63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1346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6116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826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469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02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429316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36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68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21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758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36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94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352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8218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93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22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3928"/>
          <a:stretch/>
        </p:blipFill>
        <p:spPr>
          <a:xfrm>
            <a:off x="3488200" y="1"/>
            <a:ext cx="5662378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95850" y="2906213"/>
            <a:ext cx="5012899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595850" y="4392919"/>
            <a:ext cx="6016800" cy="1263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Google Shape;21;p25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03" y="176646"/>
            <a:ext cx="2487132" cy="565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;p2"/>
          <p:cNvSpPr/>
          <p:nvPr userDrawn="1"/>
        </p:nvSpPr>
        <p:spPr>
          <a:xfrm>
            <a:off x="3488200" y="4392919"/>
            <a:ext cx="3124450" cy="1263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old">
  <p:cSld name="Blank - Gold">
    <p:bg>
      <p:bgPr>
        <a:solidFill>
          <a:srgbClr val="0A9FD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- Gold">
  <p:cSld name="TITLE_1_3_1">
    <p:bg>
      <p:bgPr>
        <a:solidFill>
          <a:srgbClr val="0A9FD9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65775" y="1583344"/>
            <a:ext cx="6009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481675" y="3494044"/>
            <a:ext cx="60936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581050" y="30555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Teal">
  <p:cSld name="TITLE_1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513800" y="2161800"/>
            <a:ext cx="6116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i="1"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9pPr>
          </a:lstStyle>
          <a:p>
            <a:endParaRPr/>
          </a:p>
        </p:txBody>
      </p:sp>
      <p:sp>
        <p:nvSpPr>
          <p:cNvPr id="24" name="Google Shape;24;p5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9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6;p5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457200" y="428569"/>
            <a:ext cx="8229600" cy="57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rgbClr val="0A9FD9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327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73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- Gold">
  <p:cSld name="TITLE_AND_TWO_COLUMNS_2_1">
    <p:bg>
      <p:bgPr>
        <a:solidFill>
          <a:srgbClr val="0A9FD9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1069462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457200" y="1852210"/>
            <a:ext cx="3561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5131069" y="1852125"/>
            <a:ext cx="3600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- Gold">
  <p:cSld name="CAPTION_ONLY_1_1">
    <p:bg>
      <p:bgPr>
        <a:solidFill>
          <a:srgbClr val="0A9FD9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588700" y="4406306"/>
            <a:ext cx="7966500" cy="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189620"/>
            <a:ext cx="412800" cy="258000"/>
          </a:xfrm>
          <a:prstGeom prst="rect">
            <a:avLst/>
          </a:prstGeom>
          <a:solidFill>
            <a:srgbClr val="0A9F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34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67" r:id="rId5"/>
    <p:sldLayoutId id="2147483668" r:id="rId6"/>
    <p:sldLayoutId id="2147483660" r:id="rId7"/>
    <p:sldLayoutId id="2147483663" r:id="rId8"/>
    <p:sldLayoutId id="2147483666" r:id="rId9"/>
    <p:sldLayoutId id="214748366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hyperlink" Target="https://powermin.gov.in/sites/default/files/webform/notices/Approval_of_Procedure_for_Implementation_of_Uniform_Renewable_Energy.pdf" TargetMode="Externa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9.xml"/><Relationship Id="rId12" Type="http://schemas.openxmlformats.org/officeDocument/2006/relationships/hyperlink" Target="https://cdnbbsr.s3waas.gov.in/s3716e1b8c6cd17b771da77391355749f3/uploads/2023/10/202310131572744879.pdf" TargetMode="External"/><Relationship Id="rId17" Type="http://schemas.openxmlformats.org/officeDocument/2006/relationships/hyperlink" Target="https://jmkresearch.com/wp-content/uploads/2023/12/Offshore-Wind-Energy-lease-Rules.pdf" TargetMode="External"/><Relationship Id="rId2" Type="http://schemas.openxmlformats.org/officeDocument/2006/relationships/tags" Target="../tags/tag2.xml"/><Relationship Id="rId16" Type="http://schemas.openxmlformats.org/officeDocument/2006/relationships/hyperlink" Target="https://jmkresearch.com/wp-content/uploads/2023/11/Rajasthan-Renewable-Energy-Policy-2023.pdf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jmkresearch.com/wp-content/uploads/2023/11/Maharashtra-Green-Hydrogen-Policy-2023.pdf" TargetMode="External"/><Relationship Id="rId5" Type="http://schemas.openxmlformats.org/officeDocument/2006/relationships/tags" Target="../tags/tag5.xml"/><Relationship Id="rId15" Type="http://schemas.openxmlformats.org/officeDocument/2006/relationships/hyperlink" Target="https://cdnbbsr.s3waas.gov.in/s3716e1b8c6cd17b771da77391355749f3/uploads/2023/12/202312131874296229.pdf" TargetMode="External"/><Relationship Id="rId10" Type="http://schemas.openxmlformats.org/officeDocument/2006/relationships/hyperlink" Target="https://cdnbbsr.s3waas.gov.in/s3f80ff32e08a25270b5f252ce39522f72/uploads/2023/11/20231107830401647.pdf" TargetMode="External"/><Relationship Id="rId4" Type="http://schemas.openxmlformats.org/officeDocument/2006/relationships/tags" Target="../tags/tag4.xml"/><Relationship Id="rId9" Type="http://schemas.openxmlformats.org/officeDocument/2006/relationships/hyperlink" Target="https://pib.gov.in/PressReleaseIframePage.aspx?PRID=1968732" TargetMode="External"/><Relationship Id="rId14" Type="http://schemas.openxmlformats.org/officeDocument/2006/relationships/hyperlink" Target="https://merc.gov.in/wp-content/uploads/2023/11/First-Amendment-to-MERC-Grid-Interactive-RRE-Regulations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lcindia.in/new_website/index.htm" TargetMode="External"/><Relationship Id="rId3" Type="http://schemas.openxmlformats.org/officeDocument/2006/relationships/chart" Target="../charts/chart13.xml"/><Relationship Id="rId7" Type="http://schemas.openxmlformats.org/officeDocument/2006/relationships/hyperlink" Target="https://www.acme.in/about-us" TargetMode="External"/><Relationship Id="rId12" Type="http://schemas.openxmlformats.org/officeDocument/2006/relationships/hyperlink" Target="https://www.mahindrasusten.com/discover-susten#who-we-ar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nvestor.renewpower.in/corporate" TargetMode="External"/><Relationship Id="rId11" Type="http://schemas.openxmlformats.org/officeDocument/2006/relationships/hyperlink" Target="https://www.hindujarenewables.com/about-us.html" TargetMode="External"/><Relationship Id="rId5" Type="http://schemas.openxmlformats.org/officeDocument/2006/relationships/hyperlink" Target="https://www.ntpc.co.in/media/press-releases/ntpc-group-wins-gw-scale-re-orders-tbcb-mode-q1-2023" TargetMode="External"/><Relationship Id="rId10" Type="http://schemas.openxmlformats.org/officeDocument/2006/relationships/hyperlink" Target="https://avaada.com/renewable-energy/" TargetMode="External"/><Relationship Id="rId4" Type="http://schemas.openxmlformats.org/officeDocument/2006/relationships/hyperlink" Target="https://www.junipergreenenergy.com/about-us" TargetMode="External"/><Relationship Id="rId9" Type="http://schemas.openxmlformats.org/officeDocument/2006/relationships/hyperlink" Target="https://sprngenergy.com/#:~:text=A%20Renewable%20Energy%20Platform&amp;text=Till%20date%2C%20we%20have%20a,and%20balance%20497.5MW%20wind.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oilprice.com/Energy/Energy-General/10-Energy-Stocks-Defying-The-COVID-19-Slump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rbi.org.in/Scripts/NotificationUser.aspx?Id=12563&amp;Mode=0" TargetMode="External"/><Relationship Id="rId5" Type="http://schemas.openxmlformats.org/officeDocument/2006/relationships/hyperlink" Target="https://rbi.org.in/scripts/BS_PressReleaseDisplay.aspx?prid=56894" TargetMode="External"/><Relationship Id="rId4" Type="http://schemas.openxmlformats.org/officeDocument/2006/relationships/hyperlink" Target="https://rbi.org.in/scripts/BS_PressReleaseDisplay.aspx?prid=567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b.gov.in/PressReleaseIframePage.aspx?PRID=1989807#:~:text=Further%2C%20forty%2Dthree%20(43,and%20Investigation%20in%20the%20country.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bseindia.com/xml-data/corpfiling/AttachHis/fda51c93-303e-4df3-9e0f-a5ea77490c48.pdf" TargetMode="External"/><Relationship Id="rId4" Type="http://schemas.openxmlformats.org/officeDocument/2006/relationships/chart" Target="../charts/char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jmkresearch.com/wp-content/uploads/2023/12/Bihar-EV-Policy-2023.pdf" TargetMode="External"/><Relationship Id="rId5" Type="http://schemas.openxmlformats.org/officeDocument/2006/relationships/hyperlink" Target="https://jmkresearch.com/wp-content/uploads/2023/11/Delhi-Motor-Vehicle-Aggregator-Delivery-Service-provider-scheme-2023.pdf" TargetMode="External"/><Relationship Id="rId4" Type="http://schemas.openxmlformats.org/officeDocument/2006/relationships/chart" Target="../charts/char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ef.ceew.in/solutions-factory/tool/electric-mobility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ceew.in/cef/publications/greening-indias-automotive-sector" TargetMode="External"/><Relationship Id="rId3" Type="http://schemas.openxmlformats.org/officeDocument/2006/relationships/hyperlink" Target="https://cef.ceew.in/intelligence/tool/electric-mobility" TargetMode="External"/><Relationship Id="rId7" Type="http://schemas.openxmlformats.org/officeDocument/2006/relationships/hyperlink" Target="https://www.ceew.in/cef/solutions-factory/publications/mobilizing-investment-for-clean-energy-in-india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hyperlink" Target="https://www.renewablesindia.in/" TargetMode="External"/><Relationship Id="rId5" Type="http://schemas.openxmlformats.org/officeDocument/2006/relationships/hyperlink" Target="https://www.ceew.in/cef/solutions-factory/publications/viet-nam-grid-integration-guarantee" TargetMode="External"/><Relationship Id="rId15" Type="http://schemas.openxmlformats.org/officeDocument/2006/relationships/hyperlink" Target="https://www.ceew.in/cef/publications/developing-an-effective-carbon-market-framework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cef.ceew.in/intelligence/tool/open-access-home" TargetMode="External"/><Relationship Id="rId1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8.xml"/><Relationship Id="rId3" Type="http://schemas.openxmlformats.org/officeDocument/2006/relationships/image" Target="../media/image5.jpg"/><Relationship Id="rId7" Type="http://schemas.openxmlformats.org/officeDocument/2006/relationships/slide" Target="slide8.xml"/><Relationship Id="rId12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slide" Target="slide6.xml"/><Relationship Id="rId15" Type="http://schemas.openxmlformats.org/officeDocument/2006/relationships/image" Target="../media/image6.png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ea.nic.in/wp-content/uploads/rpm_division/2023/11/Report_On_Under_Construction_Renewable_Energy_Projects___Final_for_October_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.xml"/><Relationship Id="rId5" Type="http://schemas.openxmlformats.org/officeDocument/2006/relationships/hyperlink" Target="https://recindia.nic.in/rec-signs-200-million-euro-loan-with-german-bank-kfw-to-propel-distribution-sector-reforms" TargetMode="External"/><Relationship Id="rId4" Type="http://schemas.openxmlformats.org/officeDocument/2006/relationships/hyperlink" Target="https://recindia.nic.in/rec-commits-over-40-000-crore-for-two-green-hydrogen-and-conventional-power-projects-in-odish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hyperlink" Target="https://pib.gov.in/PressReleseDetailm.aspx?PRID=1943392" TargetMode="External"/><Relationship Id="rId7" Type="http://schemas.openxmlformats.org/officeDocument/2006/relationships/hyperlink" Target="https://pib.gov.in/PressReleasePage.aspx?PRID=194339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hyperlink" Target="https://www.nsgm.gov.in/en/sm-stats-al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hyperlink" Target="https://mausam.imd.gov.in/Forecast/marquee_data/Monthly_Clim_Summary_OCT_2023_v4.pdf" TargetMode="Externa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hyperlink" Target="https://www.imdpune.gov.in/cmpg/Product/Monthly_Climate_Summary/Monthly_Clim_Summary_11_202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/>
          </p:nvPr>
        </p:nvSpPr>
        <p:spPr>
          <a:xfrm>
            <a:off x="477825" y="2991376"/>
            <a:ext cx="6291000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2350" dirty="0">
                <a:solidFill>
                  <a:srgbClr val="575756"/>
                </a:solidFill>
              </a:rPr>
              <a:t>CEEW-CEF</a:t>
            </a:r>
            <a:r>
              <a:rPr lang="en-GB" sz="2350" dirty="0">
                <a:solidFill>
                  <a:srgbClr val="575756"/>
                </a:solidFill>
              </a:rPr>
              <a:t> Market </a:t>
            </a:r>
            <a:r>
              <a:rPr lang="en-GB" sz="2350" dirty="0">
                <a:solidFill>
                  <a:schemeClr val="bg1"/>
                </a:solidFill>
              </a:rPr>
              <a:t>Handbook</a:t>
            </a:r>
            <a:br>
              <a:rPr lang="en-GB" sz="2350" dirty="0"/>
            </a:br>
            <a:r>
              <a:rPr lang="en-GB" sz="2350" dirty="0">
                <a:solidFill>
                  <a:srgbClr val="575756"/>
                </a:solidFill>
              </a:rPr>
              <a:t>Q3 2023–24</a:t>
            </a:r>
            <a:endParaRPr sz="2350" dirty="0">
              <a:solidFill>
                <a:srgbClr val="575756"/>
              </a:solidFill>
            </a:endParaRPr>
          </a:p>
        </p:txBody>
      </p:sp>
      <p:pic>
        <p:nvPicPr>
          <p:cNvPr id="3" name="Google Shape;21;p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3" y="178101"/>
            <a:ext cx="2487132" cy="5629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0;p20"/>
          <p:cNvSpPr txBox="1"/>
          <p:nvPr/>
        </p:nvSpPr>
        <p:spPr>
          <a:xfrm>
            <a:off x="491575" y="4077289"/>
            <a:ext cx="3776700" cy="3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6C6E71"/>
              </a:buClr>
              <a:buSzPts val="3200"/>
            </a:pPr>
            <a:r>
              <a:rPr lang="en-GB" sz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February 2024</a:t>
            </a:r>
          </a:p>
        </p:txBody>
      </p:sp>
      <p:sp>
        <p:nvSpPr>
          <p:cNvPr id="6" name="Google Shape;47;p1"/>
          <p:cNvSpPr txBox="1">
            <a:spLocks/>
          </p:cNvSpPr>
          <p:nvPr/>
        </p:nvSpPr>
        <p:spPr>
          <a:xfrm>
            <a:off x="5476760" y="4770185"/>
            <a:ext cx="3582201" cy="2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</a:pPr>
            <a:r>
              <a:rPr lang="en-GB" sz="13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Council on Energy, Environment and Water 2024</a:t>
            </a:r>
            <a:endParaRPr lang="en-GB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85815DD-2FD6-AC45-8F9D-B2BE6D3C113A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Rectangle 3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40" name="Google Shape;99;p20">
            <a:extLst>
              <a:ext uri="{FF2B5EF4-FFF2-40B4-BE49-F238E27FC236}">
                <a16:creationId xmlns:a16="http://schemas.microsoft.com/office/drawing/2014/main" id="{E3AC6087-BBF6-475C-A18A-33641F2C67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16729"/>
            <a:ext cx="8329365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Policy and regulatory developments: </a:t>
            </a:r>
            <a:r>
              <a:rPr lang="en-US" sz="1200" dirty="0">
                <a:solidFill>
                  <a:srgbClr val="009CD8"/>
                </a:solidFill>
              </a:rPr>
              <a:t>MERC amended rooftop solar regulations; a fresh push for the wind energy sector; Rajasthan RE policy targets 90 GW installation by 2030</a:t>
            </a:r>
            <a:endParaRPr sz="1200" dirty="0">
              <a:solidFill>
                <a:srgbClr val="009CD8"/>
              </a:solidFill>
              <a:highlight>
                <a:srgbClr val="FFFF00"/>
              </a:highlight>
            </a:endParaRPr>
          </a:p>
        </p:txBody>
      </p:sp>
      <p:sp>
        <p:nvSpPr>
          <p:cNvPr id="41" name="Google Shape;100;p20">
            <a:extLst>
              <a:ext uri="{FF2B5EF4-FFF2-40B4-BE49-F238E27FC236}">
                <a16:creationId xmlns:a16="http://schemas.microsoft.com/office/drawing/2014/main" id="{45275500-7C8B-448C-90B1-06E842980A34}"/>
              </a:ext>
            </a:extLst>
          </p:cNvPr>
          <p:cNvSpPr txBox="1"/>
          <p:nvPr/>
        </p:nvSpPr>
        <p:spPr>
          <a:xfrm>
            <a:off x="6554363" y="520770"/>
            <a:ext cx="2333107" cy="391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Q3 FY24 provided a fresh push for both the onshore and offshore wind energy sectors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through the release of a repowering policy for old wind projects in India and the notification of lease rules for offshore wind energy project development.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October 2023,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Cabinet Committee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approved Green Energy Corridor (GEC) phase-II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for evacuation from a 13 GW RE Project in Ladakh.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addition to Rajasthan’s RE policy release, in November 2023,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Haryana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issued its draft of Solar Power policy, 2023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with a target of installing 6 GW of solar capacity by 2030.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On the green hydrogen front, in October 2023,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Maharashtra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issued the Green Hydrogen Policy, 2023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, with a target of producing 500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tonnes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of green hydrogen per annum by 2030.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In addition,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2"/>
              </a:rPr>
              <a:t>MNRE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issued the final R&amp;D roadmap for the green hydrogen ecosystem in India.</a:t>
            </a: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9DBB187-4FBA-4017-A4DA-F707145420D6}"/>
              </a:ext>
            </a:extLst>
          </p:cNvPr>
          <p:cNvSpPr txBox="1">
            <a:spLocks/>
          </p:cNvSpPr>
          <p:nvPr/>
        </p:nvSpPr>
        <p:spPr>
          <a:xfrm>
            <a:off x="133140" y="4676349"/>
            <a:ext cx="8339199" cy="46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Compilation.; MoP = Ministry of Power; ALMM = Approved List of Models and Manufacturers; MERC = Maharashtra Electricity Regulatory Commission; MEA = Ministry of External Affairs.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E1FF32-F266-4894-B352-8E191C99D712}"/>
              </a:ext>
            </a:extLst>
          </p:cNvPr>
          <p:cNvGrpSpPr/>
          <p:nvPr/>
        </p:nvGrpSpPr>
        <p:grpSpPr>
          <a:xfrm>
            <a:off x="271384" y="643994"/>
            <a:ext cx="2072494" cy="2407577"/>
            <a:chOff x="271384" y="656028"/>
            <a:chExt cx="2106736" cy="2407577"/>
          </a:xfrm>
        </p:grpSpPr>
        <p:sp>
          <p:nvSpPr>
            <p:cNvPr id="49" name="Text Placeholder 5">
              <a:extLst>
                <a:ext uri="{FF2B5EF4-FFF2-40B4-BE49-F238E27FC236}">
                  <a16:creationId xmlns:a16="http://schemas.microsoft.com/office/drawing/2014/main" id="{9599AABD-DD02-428F-84BE-4A69BED2DF00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988698"/>
              <a:ext cx="2106736" cy="20749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October 2023,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3"/>
                </a:rPr>
                <a:t>MoP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approved the procedure for implementation of a uniform renewable energy tariff (URET). 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procedure is applicable to the central pool of projects connected to interstate transmission systems (ISTS).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commencement date for each category of the central pool will be notified by the central government and will have a five-year duration.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aims to incentivise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discoms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to purchase RE power and stimulate the growth of the RE sector.</a:t>
              </a:r>
            </a:p>
          </p:txBody>
        </p:sp>
        <p:sp>
          <p:nvSpPr>
            <p:cNvPr id="50" name="Text Box 10">
              <a:extLst>
                <a:ext uri="{FF2B5EF4-FFF2-40B4-BE49-F238E27FC236}">
                  <a16:creationId xmlns:a16="http://schemas.microsoft.com/office/drawing/2014/main" id="{3EF95AD6-068E-494F-B52B-CFABD636D955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71385" y="656028"/>
              <a:ext cx="210673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MoP</a:t>
              </a: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approved procedure for implementation of uniform renewable energy tariff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732803-88B7-4217-9236-85CFE0FA5E91}"/>
              </a:ext>
            </a:extLst>
          </p:cNvPr>
          <p:cNvGrpSpPr/>
          <p:nvPr/>
        </p:nvGrpSpPr>
        <p:grpSpPr>
          <a:xfrm>
            <a:off x="2419811" y="643994"/>
            <a:ext cx="1963403" cy="2409977"/>
            <a:chOff x="2479057" y="647390"/>
            <a:chExt cx="1863773" cy="2409977"/>
          </a:xfrm>
        </p:grpSpPr>
        <p:sp>
          <p:nvSpPr>
            <p:cNvPr id="52" name="Text Placeholder 5">
              <a:extLst>
                <a:ext uri="{FF2B5EF4-FFF2-40B4-BE49-F238E27FC236}">
                  <a16:creationId xmlns:a16="http://schemas.microsoft.com/office/drawing/2014/main" id="{C3F477A7-3642-4A57-9EB5-21DE834844E4}"/>
                </a:ext>
              </a:extLst>
            </p:cNvPr>
            <p:cNvSpPr txBox="1">
              <a:spLocks/>
            </p:cNvSpPr>
            <p:nvPr/>
          </p:nvSpPr>
          <p:spPr>
            <a:xfrm>
              <a:off x="2479057" y="982460"/>
              <a:ext cx="1863772" cy="20749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4"/>
                </a:rPr>
                <a:t>MERC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through the Grid Interactive Rooftop Renewable Energy Generating Systems (first amendment) Regulations, 2023, has increased the net-metering cap for rooftop solar projects from 1 MW to 5 MW.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MERC also introduced the concept of Group Net Metering in the amended regulation.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also stated that no grid support charges shall be levied on rooftop projects until Maharashtra’s rooftop installed capacity reaches 5000 MW.</a:t>
              </a:r>
            </a:p>
          </p:txBody>
        </p:sp>
        <p:sp>
          <p:nvSpPr>
            <p:cNvPr id="53" name="Text Box 10">
              <a:extLst>
                <a:ext uri="{FF2B5EF4-FFF2-40B4-BE49-F238E27FC236}">
                  <a16:creationId xmlns:a16="http://schemas.microsoft.com/office/drawing/2014/main" id="{A0B429C4-9CC5-4F44-BDE0-D1794E22B991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479058" y="647390"/>
              <a:ext cx="1863772" cy="401661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MERC amended Grid-interactive Rooftop Renewable Energy System Regulations 2023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8C1A41-18EF-40B5-AF5A-EC637E40E26F}"/>
              </a:ext>
            </a:extLst>
          </p:cNvPr>
          <p:cNvGrpSpPr/>
          <p:nvPr/>
        </p:nvGrpSpPr>
        <p:grpSpPr>
          <a:xfrm>
            <a:off x="4460296" y="651945"/>
            <a:ext cx="1963402" cy="2467566"/>
            <a:chOff x="4511551" y="664173"/>
            <a:chExt cx="1754226" cy="2527746"/>
          </a:xfrm>
        </p:grpSpPr>
        <p:sp>
          <p:nvSpPr>
            <p:cNvPr id="55" name="Text Placeholder 5">
              <a:extLst>
                <a:ext uri="{FF2B5EF4-FFF2-40B4-BE49-F238E27FC236}">
                  <a16:creationId xmlns:a16="http://schemas.microsoft.com/office/drawing/2014/main" id="{97ECCF31-A347-47F4-8E2E-BD8814F61704}"/>
                </a:ext>
              </a:extLst>
            </p:cNvPr>
            <p:cNvSpPr txBox="1">
              <a:spLocks/>
            </p:cNvSpPr>
            <p:nvPr/>
          </p:nvSpPr>
          <p:spPr>
            <a:xfrm>
              <a:off x="4511551" y="1000999"/>
              <a:ext cx="1754225" cy="21909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December 2023,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5"/>
                </a:rPr>
                <a:t> MNRE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issued the National Repowering and Life Extension Policy for wind power projects to supersede the ‘Policy for repowering of the wind power projects’ issued in 2016.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objective of the policy is to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optimise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utilisation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wind energy resources by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maximising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energy yield per km</a:t>
              </a:r>
              <a:r>
                <a:rPr lang="en-US" sz="750" baseline="30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the project area and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utilising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latest state-of-the-art onshore wind turbine technologies.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National Institute of Wind Energy has estimated the repowering potential of ~25 GW.</a:t>
              </a:r>
            </a:p>
          </p:txBody>
        </p:sp>
        <p:sp>
          <p:nvSpPr>
            <p:cNvPr id="56" name="Text Box 10">
              <a:extLst>
                <a:ext uri="{FF2B5EF4-FFF2-40B4-BE49-F238E27FC236}">
                  <a16:creationId xmlns:a16="http://schemas.microsoft.com/office/drawing/2014/main" id="{36D1A40A-649C-46F3-BB7D-A96C6C30C9C8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511553" y="664173"/>
              <a:ext cx="175422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MNRE released National Repowering and Life Extension Policy for wind power projects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4CAD65A-3A70-44ED-990A-08DE573D0163}"/>
              </a:ext>
            </a:extLst>
          </p:cNvPr>
          <p:cNvGrpSpPr/>
          <p:nvPr/>
        </p:nvGrpSpPr>
        <p:grpSpPr>
          <a:xfrm>
            <a:off x="2419811" y="3132472"/>
            <a:ext cx="1961961" cy="1600791"/>
            <a:chOff x="2479057" y="641504"/>
            <a:chExt cx="1863773" cy="1295791"/>
          </a:xfrm>
        </p:grpSpPr>
        <p:sp>
          <p:nvSpPr>
            <p:cNvPr id="60" name="Text Placeholder 5">
              <a:extLst>
                <a:ext uri="{FF2B5EF4-FFF2-40B4-BE49-F238E27FC236}">
                  <a16:creationId xmlns:a16="http://schemas.microsoft.com/office/drawing/2014/main" id="{FD33DB21-F16B-4812-926B-211270298624}"/>
                </a:ext>
              </a:extLst>
            </p:cNvPr>
            <p:cNvSpPr txBox="1">
              <a:spLocks/>
            </p:cNvSpPr>
            <p:nvPr/>
          </p:nvSpPr>
          <p:spPr>
            <a:xfrm>
              <a:off x="2479057" y="951256"/>
              <a:ext cx="1863772" cy="9860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October, MNRE updated the ALMM list with a total enlisted capacity of 20,339 MW till 27 October 2023. 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November, three new manufacturers were added to the ALMM list. </a:t>
              </a:r>
            </a:p>
          </p:txBody>
        </p:sp>
        <p:sp>
          <p:nvSpPr>
            <p:cNvPr id="63" name="Text Box 10">
              <a:extLst>
                <a:ext uri="{FF2B5EF4-FFF2-40B4-BE49-F238E27FC236}">
                  <a16:creationId xmlns:a16="http://schemas.microsoft.com/office/drawing/2014/main" id="{D0F7FC5B-D87D-4108-8700-E9E70EF3F776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79058" y="641504"/>
              <a:ext cx="1863772" cy="326946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MNRE updated ALMM list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8C33AA4-6613-40A3-A381-64FD7FA19BD4}"/>
              </a:ext>
            </a:extLst>
          </p:cNvPr>
          <p:cNvGrpSpPr/>
          <p:nvPr/>
        </p:nvGrpSpPr>
        <p:grpSpPr>
          <a:xfrm>
            <a:off x="271384" y="3118137"/>
            <a:ext cx="2072494" cy="1615126"/>
            <a:chOff x="271384" y="656027"/>
            <a:chExt cx="2106736" cy="2151246"/>
          </a:xfrm>
        </p:grpSpPr>
        <p:sp>
          <p:nvSpPr>
            <p:cNvPr id="70" name="Text Placeholder 5">
              <a:extLst>
                <a:ext uri="{FF2B5EF4-FFF2-40B4-BE49-F238E27FC236}">
                  <a16:creationId xmlns:a16="http://schemas.microsoft.com/office/drawing/2014/main" id="{66F26547-B3DF-4090-9C76-BA2E74EBD587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1077129"/>
              <a:ext cx="2106736" cy="17301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October 2023, the Energy Department, Government of Rajasthan,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6"/>
                </a:rPr>
                <a:t>notified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RE policy 2023. It superseded solar, wind and hybrid policies, 2019.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aims to reach 90 GW RE installed capacity by 2029-30.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policy has outlined technology-based provisions and incentives.</a:t>
              </a:r>
            </a:p>
          </p:txBody>
        </p:sp>
        <p:sp>
          <p:nvSpPr>
            <p:cNvPr id="71" name="Text Box 10">
              <a:extLst>
                <a:ext uri="{FF2B5EF4-FFF2-40B4-BE49-F238E27FC236}">
                  <a16:creationId xmlns:a16="http://schemas.microsoft.com/office/drawing/2014/main" id="{919011A5-0159-489A-B03F-9E1D4A7840D0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71385" y="656027"/>
              <a:ext cx="2106734" cy="504435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Rajasthan Renewable Energy Policy, 2023 released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CF4651-B2D6-42A6-8A59-E51066BCE50D}"/>
              </a:ext>
            </a:extLst>
          </p:cNvPr>
          <p:cNvGrpSpPr/>
          <p:nvPr/>
        </p:nvGrpSpPr>
        <p:grpSpPr>
          <a:xfrm>
            <a:off x="4464548" y="3169850"/>
            <a:ext cx="1963402" cy="1550454"/>
            <a:chOff x="4511551" y="656028"/>
            <a:chExt cx="1754226" cy="1450956"/>
          </a:xfrm>
        </p:grpSpPr>
        <p:sp>
          <p:nvSpPr>
            <p:cNvPr id="76" name="Text Placeholder 5">
              <a:extLst>
                <a:ext uri="{FF2B5EF4-FFF2-40B4-BE49-F238E27FC236}">
                  <a16:creationId xmlns:a16="http://schemas.microsoft.com/office/drawing/2014/main" id="{C6BA3398-9369-4490-A04C-AB64777313FB}"/>
                </a:ext>
              </a:extLst>
            </p:cNvPr>
            <p:cNvSpPr txBox="1">
              <a:spLocks/>
            </p:cNvSpPr>
            <p:nvPr/>
          </p:nvSpPr>
          <p:spPr>
            <a:xfrm>
              <a:off x="4511551" y="1005629"/>
              <a:ext cx="1754225" cy="11013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7"/>
                </a:rPr>
                <a:t>Ministry of External Affairs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(MEA) has notified offshore wind energy lease rules, 2023.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These rules will regulate the grant of lease of offshore areas for installation and commissioning of offshore wind energy projects.</a:t>
              </a:r>
            </a:p>
          </p:txBody>
        </p:sp>
        <p:sp>
          <p:nvSpPr>
            <p:cNvPr id="77" name="Text Box 10">
              <a:extLst>
                <a:ext uri="{FF2B5EF4-FFF2-40B4-BE49-F238E27FC236}">
                  <a16:creationId xmlns:a16="http://schemas.microsoft.com/office/drawing/2014/main" id="{13A1E260-4119-4346-B987-F146C2935525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511553" y="656028"/>
              <a:ext cx="175422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MEA notified offshore wind energy lease rules,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5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4B4AE1AC-9358-4E4B-8A75-FDCAF46DD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4207697"/>
              </p:ext>
            </p:extLst>
          </p:nvPr>
        </p:nvGraphicFramePr>
        <p:xfrm>
          <a:off x="3791555" y="1987735"/>
          <a:ext cx="2629371" cy="2791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2EF6D10-C68B-544E-8D41-961C22262A6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67166" y="128609"/>
            <a:ext cx="7816891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009CD8"/>
                </a:solidFill>
              </a:rPr>
              <a:t>20 RE developers emerged as bid winners in this quarter</a:t>
            </a:r>
            <a:br>
              <a:rPr lang="en-US" sz="1200" dirty="0">
                <a:solidFill>
                  <a:srgbClr val="009CD8"/>
                </a:solidFill>
              </a:rPr>
            </a:br>
            <a:endParaRPr lang="en-US" sz="1200" dirty="0">
              <a:solidFill>
                <a:srgbClr val="009CD8"/>
              </a:solidFill>
            </a:endParaRP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market concentration saw a decline in Q3 FY24 to 54%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(vs 78% in Q3 FY23). 20 RE developers emerged as winners in Q3 FY24, with 17 private sector players accounting for ~80% of the auctioned RE capacity. Three public sector players accounted for the remaining ~20% in this quarter.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private sector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among other developers,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Avaada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Energy, Acme,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Sprng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Energy, Renew Power, Juniper Green and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Jakson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Power emerged as winners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Among the public sector undertakings (PSU),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NTPC, SJVN and NLC India emerged as winning bidders.</a:t>
            </a:r>
          </a:p>
          <a:p>
            <a:pPr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Q3 FY24, the deal activity consisted of both debt and equity investments from domestic and international sources for RE project development. 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November 2023, IREDA conducted its IPO which witnessed a 5x oversubscription.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Waaree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plans on raising around USD 300–350 million through an IPO,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following the ~ USD 121 million (INR 1,000 crore) raised in August 2023 to fund 6 GW of solar module manufacturing capacity. 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48603" y="1498386"/>
            <a:ext cx="2254280" cy="484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 algn="ctr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concentration is calculated as the ratio of the top five RE capacities awarded to the total RE capacity awarded</a:t>
            </a:r>
          </a:p>
          <a:p>
            <a:pPr marL="101600" indent="0" algn="ctr">
              <a:buNone/>
            </a:pP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75579" y="4572686"/>
            <a:ext cx="2504734" cy="41821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Includes the top ten developers in terms of auctioned capacity. </a:t>
            </a:r>
          </a:p>
        </p:txBody>
      </p:sp>
      <p:sp>
        <p:nvSpPr>
          <p:cNvPr id="83" name="Rectangle 8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TextBox 8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8" name="Rounded Rectangle 5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F6BA17B1-0E0A-DA46-82F5-A93450BD80CE}"/>
              </a:ext>
            </a:extLst>
          </p:cNvPr>
          <p:cNvSpPr txBox="1"/>
          <p:nvPr/>
        </p:nvSpPr>
        <p:spPr>
          <a:xfrm>
            <a:off x="3983902" y="2043280"/>
            <a:ext cx="235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Developer-wise* RE capacity awarded during Q3 FY24 (8,838 MW)</a:t>
            </a:r>
            <a:endParaRPr lang="en-IN" sz="800" dirty="0">
              <a:solidFill>
                <a:srgbClr val="575756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47C8137-87BD-4888-BBAE-CC7117A87941}"/>
              </a:ext>
            </a:extLst>
          </p:cNvPr>
          <p:cNvGrpSpPr/>
          <p:nvPr/>
        </p:nvGrpSpPr>
        <p:grpSpPr>
          <a:xfrm>
            <a:off x="3975579" y="529088"/>
            <a:ext cx="2414272" cy="1065317"/>
            <a:chOff x="3975579" y="529088"/>
            <a:chExt cx="2414272" cy="1065317"/>
          </a:xfrm>
        </p:grpSpPr>
        <p:sp>
          <p:nvSpPr>
            <p:cNvPr id="82" name="Text Placeholder 5">
              <a:extLst>
                <a:ext uri="{FF2B5EF4-FFF2-40B4-BE49-F238E27FC236}">
                  <a16:creationId xmlns:a16="http://schemas.microsoft.com/office/drawing/2014/main" id="{62F7C167-8D78-4004-978B-7FA5F1D2E19E}"/>
                </a:ext>
              </a:extLst>
            </p:cNvPr>
            <p:cNvSpPr txBox="1">
              <a:spLocks/>
            </p:cNvSpPr>
            <p:nvPr/>
          </p:nvSpPr>
          <p:spPr>
            <a:xfrm>
              <a:off x="4072688" y="529088"/>
              <a:ext cx="1683045" cy="880279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IN" sz="5000" b="1" dirty="0">
                  <a:solidFill>
                    <a:srgbClr val="009CD8"/>
                  </a:solidFill>
                  <a:latin typeface="Montserrat Alternates Black" panose="00000A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54%</a:t>
              </a:r>
              <a:endParaRPr lang="en-US" sz="5000" b="1" dirty="0">
                <a:solidFill>
                  <a:srgbClr val="009CD8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8" name="Text Placeholder 5">
              <a:extLst>
                <a:ext uri="{FF2B5EF4-FFF2-40B4-BE49-F238E27FC236}">
                  <a16:creationId xmlns:a16="http://schemas.microsoft.com/office/drawing/2014/main" id="{90CCB925-AEE0-43E5-9923-856BD9E55ACC}"/>
                </a:ext>
              </a:extLst>
            </p:cNvPr>
            <p:cNvSpPr txBox="1">
              <a:spLocks/>
            </p:cNvSpPr>
            <p:nvPr/>
          </p:nvSpPr>
          <p:spPr>
            <a:xfrm>
              <a:off x="3975579" y="1202567"/>
              <a:ext cx="2400329" cy="391838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IN" sz="12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 concentration in auctioned RE capacity</a:t>
              </a:r>
            </a:p>
          </p:txBody>
        </p:sp>
        <p:sp>
          <p:nvSpPr>
            <p:cNvPr id="89" name="Text Placeholder 5">
              <a:extLst>
                <a:ext uri="{FF2B5EF4-FFF2-40B4-BE49-F238E27FC236}">
                  <a16:creationId xmlns:a16="http://schemas.microsoft.com/office/drawing/2014/main" id="{B4B58F2F-0048-4231-8FD7-2954581E404C}"/>
                </a:ext>
              </a:extLst>
            </p:cNvPr>
            <p:cNvSpPr txBox="1">
              <a:spLocks/>
            </p:cNvSpPr>
            <p:nvPr/>
          </p:nvSpPr>
          <p:spPr>
            <a:xfrm>
              <a:off x="5512705" y="976509"/>
              <a:ext cx="877146" cy="22227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Q3 FY24</a:t>
              </a:r>
            </a:p>
          </p:txBody>
        </p:sp>
      </p:grpSp>
      <p:sp>
        <p:nvSpPr>
          <p:cNvPr id="60" name="TextBox 1">
            <a:extLst>
              <a:ext uri="{FF2B5EF4-FFF2-40B4-BE49-F238E27FC236}">
                <a16:creationId xmlns:a16="http://schemas.microsoft.com/office/drawing/2014/main" id="{3EE8AD3D-01C6-46C6-BC09-ACD8E67E0CB2}"/>
              </a:ext>
            </a:extLst>
          </p:cNvPr>
          <p:cNvSpPr txBox="1"/>
          <p:nvPr/>
        </p:nvSpPr>
        <p:spPr>
          <a:xfrm>
            <a:off x="5554972" y="2389698"/>
            <a:ext cx="914416" cy="25742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r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en-US" sz="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RE capacity in India (MW)</a:t>
            </a:r>
          </a:p>
        </p:txBody>
      </p:sp>
      <p:sp>
        <p:nvSpPr>
          <p:cNvPr id="66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897941" y="3913951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800</a:t>
            </a:r>
            <a:endPara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03911" y="2858725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3,364</a:t>
            </a:r>
            <a:endParaRPr lang="en-US" sz="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11528" y="3712926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8,400</a:t>
            </a:r>
            <a:endParaRPr lang="en-US" sz="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11529" y="3075734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1,500</a:t>
            </a:r>
            <a:endPara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11529" y="3276857"/>
            <a:ext cx="477967" cy="1577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1,431 </a:t>
            </a:r>
            <a:endPara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11528" y="3494101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2,132</a:t>
            </a:r>
            <a:endPara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11530" y="2645198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5,000 </a:t>
            </a:r>
            <a:endParaRPr lang="en-US" sz="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04246" y="4307281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270</a:t>
            </a:r>
            <a:endPara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11528" y="4528775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1,500 </a:t>
            </a:r>
            <a:endPara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2">
            <a:extLst>
              <a:ext uri="{FF2B5EF4-FFF2-40B4-BE49-F238E27FC236}">
                <a16:creationId xmlns:a16="http://schemas.microsoft.com/office/drawing/2014/main" id="{713AC1D6-3414-4D27-9A4D-F5352F3EADEE}"/>
              </a:ext>
            </a:extLst>
          </p:cNvPr>
          <p:cNvSpPr/>
          <p:nvPr/>
        </p:nvSpPr>
        <p:spPr>
          <a:xfrm>
            <a:off x="5911529" y="4100461"/>
            <a:ext cx="477967" cy="141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2" name="Text Placeholder 5">
            <a:extLst>
              <a:ext uri="{FF2B5EF4-FFF2-40B4-BE49-F238E27FC236}">
                <a16:creationId xmlns:a16="http://schemas.microsoft.com/office/drawing/2014/main" id="{56EBE849-0C35-4816-9A18-733E7EF92D77}"/>
              </a:ext>
            </a:extLst>
          </p:cNvPr>
          <p:cNvSpPr txBox="1">
            <a:spLocks/>
          </p:cNvSpPr>
          <p:nvPr/>
        </p:nvSpPr>
        <p:spPr>
          <a:xfrm>
            <a:off x="157906" y="546365"/>
            <a:ext cx="1968604" cy="166697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Notable deals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(Q3 FY24)</a:t>
            </a:r>
          </a:p>
        </p:txBody>
      </p:sp>
      <p:sp>
        <p:nvSpPr>
          <p:cNvPr id="180" name="Text Placeholder 3">
            <a:extLst>
              <a:ext uri="{FF2B5EF4-FFF2-40B4-BE49-F238E27FC236}">
                <a16:creationId xmlns:a16="http://schemas.microsoft.com/office/drawing/2014/main" id="{77AC2DDF-437B-423A-A565-644D5ED9E8E5}"/>
              </a:ext>
            </a:extLst>
          </p:cNvPr>
          <p:cNvSpPr txBox="1">
            <a:spLocks/>
          </p:cNvSpPr>
          <p:nvPr/>
        </p:nvSpPr>
        <p:spPr>
          <a:xfrm>
            <a:off x="64562" y="4609306"/>
            <a:ext cx="3906029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0CCB97-1FE8-434C-9BA6-52A17374933C}"/>
              </a:ext>
            </a:extLst>
          </p:cNvPr>
          <p:cNvGrpSpPr/>
          <p:nvPr/>
        </p:nvGrpSpPr>
        <p:grpSpPr>
          <a:xfrm>
            <a:off x="8857" y="857293"/>
            <a:ext cx="3869230" cy="3789545"/>
            <a:chOff x="7620" y="853118"/>
            <a:chExt cx="3869230" cy="336182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A5AC36F-F803-4B11-8BB3-8C031573C899}"/>
                </a:ext>
              </a:extLst>
            </p:cNvPr>
            <p:cNvSpPr txBox="1"/>
            <p:nvPr/>
          </p:nvSpPr>
          <p:spPr>
            <a:xfrm>
              <a:off x="1002383" y="2783934"/>
              <a:ext cx="2866796" cy="60016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rgbClr val="009CD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Debt investment</a:t>
              </a:r>
              <a:endParaRPr lang="en-GB" sz="7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GB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Radiance Renewables</a:t>
              </a:r>
            </a:p>
            <a:p>
              <a:r>
                <a: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Investor: </a:t>
              </a: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Axis Bank and Standard Chartered Bank</a:t>
              </a:r>
              <a:endParaRPr lang="en-GB" sz="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 ~</a:t>
              </a:r>
              <a:r>
                <a:rPr lang="en-GB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INR 748.2 crore (USD 90 million)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87992B1-FC07-4BEA-8B30-F12F3E7E6D7C}"/>
                </a:ext>
              </a:extLst>
            </p:cNvPr>
            <p:cNvSpPr txBox="1"/>
            <p:nvPr/>
          </p:nvSpPr>
          <p:spPr>
            <a:xfrm>
              <a:off x="1010460" y="2105200"/>
              <a:ext cx="2866390" cy="664012"/>
            </a:xfrm>
            <a:prstGeom prst="roundRect">
              <a:avLst/>
            </a:prstGeom>
            <a:solidFill>
              <a:srgbClr val="575756"/>
            </a:solidFill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Equity investment</a:t>
              </a:r>
            </a:p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IREDA</a:t>
              </a:r>
              <a:b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Investor: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IPO with 58 anchor investors</a:t>
              </a:r>
              <a:b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~INR 640.1 crore (USD 77 million) </a:t>
              </a:r>
              <a:endParaRPr lang="en-GB" sz="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EA4A632A-B899-480C-AE35-D3CE8FF4351F}"/>
                </a:ext>
              </a:extLst>
            </p:cNvPr>
            <p:cNvSpPr txBox="1"/>
            <p:nvPr/>
          </p:nvSpPr>
          <p:spPr>
            <a:xfrm>
              <a:off x="1010461" y="1509060"/>
              <a:ext cx="2858719" cy="53242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rgbClr val="009CD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Equity investment</a:t>
              </a:r>
            </a:p>
            <a:p>
              <a:r>
                <a: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Sterling &amp; Wilson</a:t>
              </a:r>
            </a:p>
            <a:p>
              <a:r>
                <a: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Investor: </a:t>
              </a: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Qualified institutions placement (QIP) route</a:t>
              </a:r>
            </a:p>
            <a:p>
              <a:r>
                <a:rPr lang="en-GB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</a:t>
              </a:r>
              <a:r>
                <a:rPr lang="en-GB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INR 1,500 crore (~USD 180.5 million)</a:t>
              </a:r>
              <a:endParaRPr lang="en-GB" sz="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2FC3EFFE-DD52-4EE2-8F32-7791B6C7739E}"/>
                </a:ext>
              </a:extLst>
            </p:cNvPr>
            <p:cNvSpPr txBox="1"/>
            <p:nvPr/>
          </p:nvSpPr>
          <p:spPr>
            <a:xfrm>
              <a:off x="1010459" y="853118"/>
              <a:ext cx="2858721" cy="589066"/>
            </a:xfrm>
            <a:prstGeom prst="roundRect">
              <a:avLst/>
            </a:prstGeom>
            <a:solidFill>
              <a:srgbClr val="575756"/>
            </a:solidFill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Equity investment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KPI Green Energy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Investor: </a:t>
              </a:r>
              <a:r>
                <a:rPr lang="fr-FR" sz="7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Qualified</a:t>
              </a:r>
              <a:r>
                <a:rPr lang="fr-FR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institutions placement (QIP) route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 ~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INR 299.8 crore (~USD 36.08 million)</a:t>
              </a:r>
              <a:endParaRPr lang="en-GB" sz="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5" name="Text Placeholder 5">
              <a:extLst>
                <a:ext uri="{FF2B5EF4-FFF2-40B4-BE49-F238E27FC236}">
                  <a16:creationId xmlns:a16="http://schemas.microsoft.com/office/drawing/2014/main" id="{95F6DB85-FF60-4E39-92F9-006E65BEC270}"/>
                </a:ext>
              </a:extLst>
            </p:cNvPr>
            <p:cNvSpPr txBox="1">
              <a:spLocks/>
            </p:cNvSpPr>
            <p:nvPr/>
          </p:nvSpPr>
          <p:spPr>
            <a:xfrm>
              <a:off x="72181" y="2289594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November 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</a:p>
          </p:txBody>
        </p:sp>
        <p:sp>
          <p:nvSpPr>
            <p:cNvPr id="166" name="Text Placeholder 5">
              <a:extLst>
                <a:ext uri="{FF2B5EF4-FFF2-40B4-BE49-F238E27FC236}">
                  <a16:creationId xmlns:a16="http://schemas.microsoft.com/office/drawing/2014/main" id="{D69A7B1E-24D1-4A1D-A882-6CC6341E0CFD}"/>
                </a:ext>
              </a:extLst>
            </p:cNvPr>
            <p:cNvSpPr txBox="1">
              <a:spLocks/>
            </p:cNvSpPr>
            <p:nvPr/>
          </p:nvSpPr>
          <p:spPr>
            <a:xfrm>
              <a:off x="7620" y="2889030"/>
              <a:ext cx="805260" cy="223666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November 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</a:p>
          </p:txBody>
        </p:sp>
        <p:sp>
          <p:nvSpPr>
            <p:cNvPr id="167" name="Text Placeholder 5">
              <a:extLst>
                <a:ext uri="{FF2B5EF4-FFF2-40B4-BE49-F238E27FC236}">
                  <a16:creationId xmlns:a16="http://schemas.microsoft.com/office/drawing/2014/main" id="{51312327-A28A-4582-B1CC-948AF9048656}"/>
                </a:ext>
              </a:extLst>
            </p:cNvPr>
            <p:cNvSpPr txBox="1">
              <a:spLocks/>
            </p:cNvSpPr>
            <p:nvPr/>
          </p:nvSpPr>
          <p:spPr>
            <a:xfrm>
              <a:off x="7620" y="3455822"/>
              <a:ext cx="805259" cy="210409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October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</a:p>
          </p:txBody>
        </p:sp>
        <p:sp>
          <p:nvSpPr>
            <p:cNvPr id="177" name="Text Placeholder 5">
              <a:extLst>
                <a:ext uri="{FF2B5EF4-FFF2-40B4-BE49-F238E27FC236}">
                  <a16:creationId xmlns:a16="http://schemas.microsoft.com/office/drawing/2014/main" id="{ED31FF73-7D99-4B5F-A9DD-42331DC9DA69}"/>
                </a:ext>
              </a:extLst>
            </p:cNvPr>
            <p:cNvSpPr txBox="1">
              <a:spLocks/>
            </p:cNvSpPr>
            <p:nvPr/>
          </p:nvSpPr>
          <p:spPr>
            <a:xfrm>
              <a:off x="66574" y="1578339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December 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</a:p>
          </p:txBody>
        </p:sp>
        <p:sp>
          <p:nvSpPr>
            <p:cNvPr id="178" name="Text Placeholder 5">
              <a:extLst>
                <a:ext uri="{FF2B5EF4-FFF2-40B4-BE49-F238E27FC236}">
                  <a16:creationId xmlns:a16="http://schemas.microsoft.com/office/drawing/2014/main" id="{341F5B1A-57EF-4903-80EC-0DCF39DB9386}"/>
                </a:ext>
              </a:extLst>
            </p:cNvPr>
            <p:cNvSpPr txBox="1">
              <a:spLocks/>
            </p:cNvSpPr>
            <p:nvPr/>
          </p:nvSpPr>
          <p:spPr>
            <a:xfrm>
              <a:off x="66574" y="1078231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December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5C28871-6BFA-41E3-BAEF-C048072489C3}"/>
                </a:ext>
              </a:extLst>
            </p:cNvPr>
            <p:cNvSpPr txBox="1"/>
            <p:nvPr/>
          </p:nvSpPr>
          <p:spPr>
            <a:xfrm>
              <a:off x="1007183" y="3382829"/>
              <a:ext cx="2866390" cy="783193"/>
            </a:xfrm>
            <a:prstGeom prst="roundRect">
              <a:avLst/>
            </a:prstGeom>
            <a:solidFill>
              <a:srgbClr val="575756"/>
            </a:solidFill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Equity investment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US" sz="7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Freyer</a:t>
              </a:r>
              <a:r>
                <a:rPr lang="en-US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Energy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Investor: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EDFI </a:t>
              </a:r>
              <a:r>
                <a:rPr lang="en-US" sz="7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Electrifi</a:t>
              </a:r>
              <a:r>
                <a:rPr lang="en-US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Schneider Electric Energy Asia Fund, Lotus Capital, </a:t>
              </a:r>
              <a:r>
                <a:rPr lang="en-US" sz="7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Maybright</a:t>
              </a:r>
              <a:r>
                <a:rPr lang="en-US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Ventures and VT Capital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~INR 57.3 crore (USD 6.9 million)</a:t>
              </a: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2BB2090-AC54-4F34-A174-A36867EA1F8B}"/>
                </a:ext>
              </a:extLst>
            </p:cNvPr>
            <p:cNvSpPr/>
            <p:nvPr/>
          </p:nvSpPr>
          <p:spPr>
            <a:xfrm flipV="1">
              <a:off x="789962" y="1251331"/>
              <a:ext cx="59052" cy="337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0531F4AB-D60A-4EA4-93FC-02F532674C22}"/>
                </a:ext>
              </a:extLst>
            </p:cNvPr>
            <p:cNvCxnSpPr/>
            <p:nvPr/>
          </p:nvCxnSpPr>
          <p:spPr>
            <a:xfrm>
              <a:off x="825960" y="1351953"/>
              <a:ext cx="0" cy="33718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D241D3F-3046-4B79-8EC6-17C7825C98CB}"/>
                </a:ext>
              </a:extLst>
            </p:cNvPr>
            <p:cNvSpPr/>
            <p:nvPr/>
          </p:nvSpPr>
          <p:spPr>
            <a:xfrm flipV="1">
              <a:off x="793990" y="1761867"/>
              <a:ext cx="59052" cy="337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522B47AB-6AEF-4A6C-8A1A-FE0EE861660A}"/>
                </a:ext>
              </a:extLst>
            </p:cNvPr>
            <p:cNvCxnSpPr/>
            <p:nvPr/>
          </p:nvCxnSpPr>
          <p:spPr>
            <a:xfrm>
              <a:off x="826664" y="1873617"/>
              <a:ext cx="0" cy="50159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725AB27C-9917-45DD-ADF8-746DA74E069B}"/>
                </a:ext>
              </a:extLst>
            </p:cNvPr>
            <p:cNvSpPr/>
            <p:nvPr/>
          </p:nvSpPr>
          <p:spPr>
            <a:xfrm flipV="1">
              <a:off x="793990" y="2494286"/>
              <a:ext cx="59052" cy="337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59032211-47DC-474E-BB58-A41F7F7EE7DD}"/>
                </a:ext>
              </a:extLst>
            </p:cNvPr>
            <p:cNvCxnSpPr/>
            <p:nvPr/>
          </p:nvCxnSpPr>
          <p:spPr>
            <a:xfrm flipV="1">
              <a:off x="820761" y="861569"/>
              <a:ext cx="0" cy="334394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33181C3-611E-4ADB-9B92-B49D95E9F4F1}"/>
                </a:ext>
              </a:extLst>
            </p:cNvPr>
            <p:cNvSpPr/>
            <p:nvPr/>
          </p:nvSpPr>
          <p:spPr>
            <a:xfrm flipV="1">
              <a:off x="791285" y="3063075"/>
              <a:ext cx="59052" cy="337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B22B374-381B-45C5-ACB1-DE6C25658B1F}"/>
                </a:ext>
              </a:extLst>
            </p:cNvPr>
            <p:cNvCxnSpPr/>
            <p:nvPr/>
          </p:nvCxnSpPr>
          <p:spPr>
            <a:xfrm>
              <a:off x="815877" y="3161001"/>
              <a:ext cx="0" cy="37481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2C75A94-29CC-4C0B-8AA9-444197E3F32C}"/>
                </a:ext>
              </a:extLst>
            </p:cNvPr>
            <p:cNvSpPr/>
            <p:nvPr/>
          </p:nvSpPr>
          <p:spPr>
            <a:xfrm flipV="1">
              <a:off x="784669" y="3596489"/>
              <a:ext cx="59052" cy="337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7704B7A-1438-4CF8-BD3F-7A04CA466BED}"/>
                </a:ext>
              </a:extLst>
            </p:cNvPr>
            <p:cNvCxnSpPr/>
            <p:nvPr/>
          </p:nvCxnSpPr>
          <p:spPr>
            <a:xfrm>
              <a:off x="817144" y="3729357"/>
              <a:ext cx="0" cy="48558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A12D14B-A773-4166-B0BB-63EF2BA027AB}"/>
                </a:ext>
              </a:extLst>
            </p:cNvPr>
            <p:cNvCxnSpPr>
              <a:cxnSpLocks/>
            </p:cNvCxnSpPr>
            <p:nvPr/>
          </p:nvCxnSpPr>
          <p:spPr>
            <a:xfrm>
              <a:off x="820761" y="2611477"/>
              <a:ext cx="0" cy="370744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046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74E1522B-0EF1-447D-83E5-9CE8D00F31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755095"/>
              </p:ext>
            </p:extLst>
          </p:nvPr>
        </p:nvGraphicFramePr>
        <p:xfrm>
          <a:off x="262058" y="695126"/>
          <a:ext cx="6066461" cy="379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797A5B6-E800-4AFA-88A5-BCA12966EB36}"/>
              </a:ext>
            </a:extLst>
          </p:cNvPr>
          <p:cNvSpPr txBox="1">
            <a:spLocks/>
          </p:cNvSpPr>
          <p:nvPr/>
        </p:nvSpPr>
        <p:spPr>
          <a:xfrm>
            <a:off x="5226685" y="3960863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FY24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8E1358D-7512-A846-9A33-83B4D995D0D5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1D98C7"/>
                </a:solidFill>
              </a:rPr>
              <a:t>RE stocks recorded strong upward trends</a:t>
            </a:r>
            <a:br>
              <a:rPr lang="en-US" sz="1200" dirty="0">
                <a:solidFill>
                  <a:schemeClr val="accent2"/>
                </a:solidFill>
              </a:rPr>
            </a:b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230032" y="4584486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4"/>
              </a:rPr>
              <a:t>Money Control.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</a:p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Note: 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Share prices are the last traded value in each month.</a:t>
            </a:r>
          </a:p>
        </p:txBody>
      </p:sp>
      <p:sp>
        <p:nvSpPr>
          <p:cNvPr id="39" name="Google Shape;100;p20"/>
          <p:cNvSpPr txBox="1"/>
          <p:nvPr/>
        </p:nvSpPr>
        <p:spPr>
          <a:xfrm>
            <a:off x="6554363" y="520770"/>
            <a:ext cx="2445620" cy="41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Q3 FY24, most listed RE stocks and the Sensex recorded strong upward trends compared to Q2 FY24. </a:t>
            </a:r>
          </a:p>
          <a:p>
            <a:pPr lvl="0"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share price of RE developer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Adani Green Energy was up by 61.78%, while Sterling and Wilson recorded an increase of 19.95% as of December 2023 (vs September 2023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). </a:t>
            </a:r>
          </a:p>
          <a:p>
            <a:pPr lvl="0"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wind developer-manufacturers continued to record strong upward trends throughout Q3 FY24. The share price of wind developer–manufacturers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Inox Wind was up by 158.87%, whereas Suzlon Energy’s share price was up by 48.06% at the end of December 2023 (vs September 2023). </a:t>
            </a:r>
          </a:p>
          <a:p>
            <a:pPr lvl="0"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share price of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solar panel glass manufacturer, 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Borosil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Renewables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was up by 2.60% at the end of December 2023 (vs September 2023).</a:t>
            </a:r>
          </a:p>
          <a:p>
            <a:pPr>
              <a:spcBef>
                <a:spcPts val="700"/>
              </a:spcBef>
            </a:pPr>
            <a:endParaRPr lang="en-US" sz="800" dirty="0">
              <a:solidFill>
                <a:srgbClr val="575756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C93669-A1DC-4CA9-9BC6-389A02E257A1}"/>
              </a:ext>
            </a:extLst>
          </p:cNvPr>
          <p:cNvCxnSpPr/>
          <p:nvPr/>
        </p:nvCxnSpPr>
        <p:spPr>
          <a:xfrm>
            <a:off x="4370755" y="821583"/>
            <a:ext cx="1878935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AA1FAB20-5928-4712-93D8-56B88B50214C}"/>
              </a:ext>
            </a:extLst>
          </p:cNvPr>
          <p:cNvSpPr/>
          <p:nvPr/>
        </p:nvSpPr>
        <p:spPr>
          <a:xfrm>
            <a:off x="6196951" y="76729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4BA442C-E77C-431C-9F7B-9E39AEF7E580}"/>
              </a:ext>
            </a:extLst>
          </p:cNvPr>
          <p:cNvSpPr txBox="1">
            <a:spLocks/>
          </p:cNvSpPr>
          <p:nvPr/>
        </p:nvSpPr>
        <p:spPr>
          <a:xfrm>
            <a:off x="5591758" y="3960863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FY24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A72585B6-B47A-4578-9FEC-CD4137112CA0}"/>
              </a:ext>
            </a:extLst>
          </p:cNvPr>
          <p:cNvSpPr/>
          <p:nvPr/>
        </p:nvSpPr>
        <p:spPr>
          <a:xfrm rot="16200000">
            <a:off x="5826695" y="3790034"/>
            <a:ext cx="55978" cy="32344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4AD8F2F3-AC91-487E-8B80-8D2B53A02391}"/>
              </a:ext>
            </a:extLst>
          </p:cNvPr>
          <p:cNvSpPr txBox="1">
            <a:spLocks/>
          </p:cNvSpPr>
          <p:nvPr/>
        </p:nvSpPr>
        <p:spPr>
          <a:xfrm>
            <a:off x="4867392" y="3960863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FY24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CACB1F66-D8E5-4ADC-ABFB-35D578116159}"/>
              </a:ext>
            </a:extLst>
          </p:cNvPr>
          <p:cNvSpPr/>
          <p:nvPr/>
        </p:nvSpPr>
        <p:spPr>
          <a:xfrm rot="16200000">
            <a:off x="5466689" y="3790034"/>
            <a:ext cx="55978" cy="32344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7F9479F4-145C-4D0E-85AE-EC9F2396151D}"/>
              </a:ext>
            </a:extLst>
          </p:cNvPr>
          <p:cNvSpPr/>
          <p:nvPr/>
        </p:nvSpPr>
        <p:spPr>
          <a:xfrm rot="16200000">
            <a:off x="5110719" y="3790034"/>
            <a:ext cx="55978" cy="32344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23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E523DC32-C678-48B8-BE10-ECB2C9B469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716970"/>
              </p:ext>
            </p:extLst>
          </p:nvPr>
        </p:nvGraphicFramePr>
        <p:xfrm>
          <a:off x="257442" y="695023"/>
          <a:ext cx="6059981" cy="381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94F10EC-3CBD-441A-9D9D-4AD86A1A9CFE}"/>
              </a:ext>
            </a:extLst>
          </p:cNvPr>
          <p:cNvSpPr txBox="1">
            <a:spLocks/>
          </p:cNvSpPr>
          <p:nvPr/>
        </p:nvSpPr>
        <p:spPr>
          <a:xfrm>
            <a:off x="5410047" y="3960863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FY24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5F0ABBA2-08F5-4617-9A0F-A652FDFFF654}"/>
              </a:ext>
            </a:extLst>
          </p:cNvPr>
          <p:cNvSpPr txBox="1">
            <a:spLocks/>
          </p:cNvSpPr>
          <p:nvPr/>
        </p:nvSpPr>
        <p:spPr>
          <a:xfrm>
            <a:off x="5779299" y="3960863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FY24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B342BD35-893B-497C-A666-EF95006AF203}"/>
              </a:ext>
            </a:extLst>
          </p:cNvPr>
          <p:cNvSpPr txBox="1">
            <a:spLocks/>
          </p:cNvSpPr>
          <p:nvPr/>
        </p:nvSpPr>
        <p:spPr>
          <a:xfrm>
            <a:off x="5040143" y="3960863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7DC389-F753-5246-AF0C-89B5FBA6F818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235993" y="4584487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Reserve Bank of India, State Bank of India, Trading Economics, Money Control and BondEvalue. </a:t>
            </a:r>
            <a:b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Bond prices are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last traded value in each month;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Current yield.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 SLBs are issued with specific sustainability performance targets that</a:t>
            </a:r>
          </a:p>
          <a:p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predefined key performance indicators (KPIs) and allow a diverse set of issuers to obtain financing via this route.</a:t>
            </a:r>
            <a:endParaRPr lang="en-IN" sz="700" i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681249" y="803330"/>
            <a:ext cx="3537027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76656" y="749731"/>
            <a:ext cx="118496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Google Shape;100;p20"/>
          <p:cNvSpPr txBox="1"/>
          <p:nvPr/>
        </p:nvSpPr>
        <p:spPr>
          <a:xfrm>
            <a:off x="6554363" y="534946"/>
            <a:ext cx="2373738" cy="40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  <a:endParaRPr lang="en-IN" sz="800" b="1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first issuance of FY24’s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Sovereign Green Bonds (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SGrBs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)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was held in this quarter.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5-year and 10-year bonds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were auctioned in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4"/>
              </a:rPr>
              <a:t>November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5"/>
              </a:rPr>
              <a:t>December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2023 respectively, with an offering of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INR 5,000 crore each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with a respective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coupon rate of 7.25% and 7.24%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Further, as per an RBI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6"/>
              </a:rPr>
              <a:t>notification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SGrBs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in FY24 were designated as ‘specified securities’ under the fully accessible route, allowing all NRIs to buy these securities. </a:t>
            </a:r>
          </a:p>
          <a:p>
            <a:pPr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10-year treasury bond yield and Adani Green’s 5-year bond yield recorded a downward trend throughout this quarter. </a:t>
            </a: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repo rate and reverse repo rate remained constant throughout Q3 FY24. In December 2023, the SBI MCLR (1-year) rate increased slightly to 8.65%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after remaining constant at 8.55%  since July 2023. </a:t>
            </a:r>
          </a:p>
        </p:txBody>
      </p:sp>
      <p:sp>
        <p:nvSpPr>
          <p:cNvPr id="28" name="Rectangle 2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TextBox 2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D54C9F36-6816-46B7-BFC7-799AB0900102}"/>
              </a:ext>
            </a:extLst>
          </p:cNvPr>
          <p:cNvSpPr/>
          <p:nvPr/>
        </p:nvSpPr>
        <p:spPr>
          <a:xfrm rot="16200000">
            <a:off x="5998665" y="3790034"/>
            <a:ext cx="55978" cy="32344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76EB06F2-5DAF-4DDD-9138-4CE73C8BEDE6}"/>
              </a:ext>
            </a:extLst>
          </p:cNvPr>
          <p:cNvSpPr/>
          <p:nvPr/>
        </p:nvSpPr>
        <p:spPr>
          <a:xfrm rot="16200000">
            <a:off x="5632685" y="3790034"/>
            <a:ext cx="55978" cy="32344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Left Bracket 42">
            <a:extLst>
              <a:ext uri="{FF2B5EF4-FFF2-40B4-BE49-F238E27FC236}">
                <a16:creationId xmlns:a16="http://schemas.microsoft.com/office/drawing/2014/main" id="{A7FC8D9E-A81B-4C2E-8B20-DCBCCD85AA8F}"/>
              </a:ext>
            </a:extLst>
          </p:cNvPr>
          <p:cNvSpPr/>
          <p:nvPr/>
        </p:nvSpPr>
        <p:spPr>
          <a:xfrm rot="16200000">
            <a:off x="5272212" y="3790034"/>
            <a:ext cx="55978" cy="32344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Google Shape;99;p20">
            <a:extLst>
              <a:ext uri="{FF2B5EF4-FFF2-40B4-BE49-F238E27FC236}">
                <a16:creationId xmlns:a16="http://schemas.microsoft.com/office/drawing/2014/main" id="{D6538D06-B49F-4480-ACC8-6437C5998A0E}"/>
              </a:ext>
            </a:extLst>
          </p:cNvPr>
          <p:cNvSpPr txBox="1">
            <a:spLocks/>
          </p:cNvSpPr>
          <p:nvPr/>
        </p:nvSpPr>
        <p:spPr>
          <a:xfrm>
            <a:off x="457200" y="132062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1D98C7"/>
                </a:solidFill>
              </a:rPr>
              <a:t>first sovereign green bond of FY24 issued in this quarter</a:t>
            </a:r>
            <a:br>
              <a:rPr lang="en-US" sz="1200" dirty="0">
                <a:solidFill>
                  <a:schemeClr val="accent2"/>
                </a:solidFill>
              </a:rPr>
            </a:b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6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8636E3C5-F0E3-4E6E-B743-A945FA8EFA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533914"/>
              </p:ext>
            </p:extLst>
          </p:nvPr>
        </p:nvGraphicFramePr>
        <p:xfrm>
          <a:off x="142875" y="592138"/>
          <a:ext cx="6265863" cy="414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DA5153-EB4B-E34F-A968-CD105632D6A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Rectangle 4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8" name="Rounded Rectangle 3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1" name="Google Shape;100;p20">
            <a:extLst>
              <a:ext uri="{FF2B5EF4-FFF2-40B4-BE49-F238E27FC236}">
                <a16:creationId xmlns:a16="http://schemas.microsoft.com/office/drawing/2014/main" id="{D20FD669-8973-4C89-81FB-1DCD0A622405}"/>
              </a:ext>
            </a:extLst>
          </p:cNvPr>
          <p:cNvSpPr txBox="1"/>
          <p:nvPr/>
        </p:nvSpPr>
        <p:spPr>
          <a:xfrm>
            <a:off x="6554363" y="519840"/>
            <a:ext cx="2333107" cy="415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Under the extant foreign direct investment (FDI) policy of the Government of India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FDI in the renewable or non-conventional energy (RE) and power sector is permitted up to 100% under the automatic route.</a:t>
            </a: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RE sector in the country has attracted a total FDI equity investment of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USD 4,898.13 million during the last three financial years (FY20–FY23). </a:t>
            </a: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Since FY14, FDI in the RE sector has been increasing, and became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~4x of power sector FDI inflow in FY23.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Investments in the RE sector amounted to USD 2.5 billion in FY23,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reflecting a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year-on-year growth of 56%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compared to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FY22.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As of Q2 FY24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the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annual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FDI addition in RE amounted to USD 1.2 billion,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standing at 6.05% of the overall annual FDI addition. </a:t>
            </a:r>
          </a:p>
          <a:p>
            <a:pPr lvl="0">
              <a:spcBef>
                <a:spcPts val="700"/>
              </a:spcBef>
              <a:buSzPts val="1100"/>
            </a:pP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700"/>
              </a:spcBef>
              <a:buSzPts val="1100"/>
            </a:pP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700"/>
              </a:spcBef>
              <a:buSzPts val="1100"/>
            </a:pP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700"/>
              </a:spcBef>
              <a:buSzPts val="1100"/>
            </a:pPr>
            <a:endParaRPr lang="en-IN" sz="80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8025737-CE17-4821-8AF3-C8044E72DB93}"/>
              </a:ext>
            </a:extLst>
          </p:cNvPr>
          <p:cNvSpPr txBox="1">
            <a:spLocks/>
          </p:cNvSpPr>
          <p:nvPr/>
        </p:nvSpPr>
        <p:spPr>
          <a:xfrm>
            <a:off x="200059" y="4767049"/>
            <a:ext cx="7768697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for Promotion of Industry and Internal Trade. (DPIIT)</a:t>
            </a:r>
          </a:p>
          <a:p>
            <a:r>
              <a:rPr lang="en-IN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Non-conventional energy (NCE) = Renewable energy; *As of September 2023.</a:t>
            </a:r>
          </a:p>
        </p:txBody>
      </p:sp>
      <p:sp>
        <p:nvSpPr>
          <p:cNvPr id="34" name="Google Shape;99;p20">
            <a:extLst>
              <a:ext uri="{FF2B5EF4-FFF2-40B4-BE49-F238E27FC236}">
                <a16:creationId xmlns:a16="http://schemas.microsoft.com/office/drawing/2014/main" id="{A24558F3-84EC-4D6B-928D-B2775DA9921A}"/>
              </a:ext>
            </a:extLst>
          </p:cNvPr>
          <p:cNvSpPr txBox="1">
            <a:spLocks/>
          </p:cNvSpPr>
          <p:nvPr/>
        </p:nvSpPr>
        <p:spPr>
          <a:xfrm>
            <a:off x="457200" y="133886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lt1"/>
              </a:buClr>
              <a:buSzPts val="3200"/>
              <a:buFont typeface="Montserrat"/>
              <a:buNone/>
              <a:defRPr sz="1200" b="1">
                <a:solidFill>
                  <a:srgbClr val="5757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Renewable energy finance</a:t>
            </a:r>
            <a:r>
              <a:rPr lang="en-US" dirty="0"/>
              <a:t>: </a:t>
            </a:r>
            <a:r>
              <a:rPr lang="en-US" dirty="0">
                <a:solidFill>
                  <a:schemeClr val="accent2"/>
                </a:solidFill>
              </a:rPr>
              <a:t>a progressive increase in non-conventional energy FDI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3435AE5F-189B-4A26-86C3-107E1654A6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639522"/>
              </p:ext>
            </p:extLst>
          </p:nvPr>
        </p:nvGraphicFramePr>
        <p:xfrm>
          <a:off x="935039" y="915987"/>
          <a:ext cx="2889940" cy="1469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7CEFDC-B51C-404A-AA38-4988B770A119}"/>
              </a:ext>
            </a:extLst>
          </p:cNvPr>
          <p:cNvCxnSpPr>
            <a:cxnSpLocks/>
          </p:cNvCxnSpPr>
          <p:nvPr/>
        </p:nvCxnSpPr>
        <p:spPr>
          <a:xfrm>
            <a:off x="3356084" y="697027"/>
            <a:ext cx="2889940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51A2AAF-4319-4BB6-8EE2-92BBDC8995CD}"/>
              </a:ext>
            </a:extLst>
          </p:cNvPr>
          <p:cNvSpPr/>
          <p:nvPr/>
        </p:nvSpPr>
        <p:spPr>
          <a:xfrm>
            <a:off x="6246024" y="635115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1804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DA5153-EB4B-E34F-A968-CD105632D6A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Rectangle 4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8" name="Rounded Rectangle 3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100;p20">
            <a:extLst>
              <a:ext uri="{FF2B5EF4-FFF2-40B4-BE49-F238E27FC236}">
                <a16:creationId xmlns:a16="http://schemas.microsoft.com/office/drawing/2014/main" id="{96B29659-E555-4F09-8B81-505A77DF59BF}"/>
              </a:ext>
            </a:extLst>
          </p:cNvPr>
          <p:cNvSpPr txBox="1"/>
          <p:nvPr/>
        </p:nvSpPr>
        <p:spPr>
          <a:xfrm>
            <a:off x="6554363" y="520911"/>
            <a:ext cx="2333107" cy="407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this quarter, seven new tenders, including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firm and dispatchable RE (FDRE), RE RTC (with or without ESS) and standalone energy storage tenders,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were announced.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SJVN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concluded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first 1,500 MW FDRE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auction in this quarter with the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least tariff discovery at INR 4.38 /kWh.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addition, India’s first power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sector 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InvIT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IndiGrid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received a letter of award (LOA)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from BSES Rajdhani Power Limited (BRPL) for the deployment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of a 20 MW/40 MWh BESS project.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October 2023,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Uttarakhand government and JSW Neo Energy signed an MoU for two 1,500 MW pump hydro storage (PHS) projects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worth INR 15,000 crore.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Additionally,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3"/>
              </a:rPr>
              <a:t>43 PHS projects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with a cumulative capacity of 55,085 MW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are under survey and evaluation in India. These included projects in Andhra Pradesh, Karnataka, Jharkhand, Madhya Pradesh, Maharashtra, Odisha, Rajasthan, Tamil Nadu and Uttar Pradesh. </a:t>
            </a:r>
          </a:p>
        </p:txBody>
      </p:sp>
      <p:sp>
        <p:nvSpPr>
          <p:cNvPr id="31" name="Google Shape;99;p20">
            <a:extLst>
              <a:ext uri="{FF2B5EF4-FFF2-40B4-BE49-F238E27FC236}">
                <a16:creationId xmlns:a16="http://schemas.microsoft.com/office/drawing/2014/main" id="{B9A3DE50-1DA6-4B76-8211-6A608CA4CB65}"/>
              </a:ext>
            </a:extLst>
          </p:cNvPr>
          <p:cNvSpPr txBox="1">
            <a:spLocks/>
          </p:cNvSpPr>
          <p:nvPr/>
        </p:nvSpPr>
        <p:spPr>
          <a:xfrm>
            <a:off x="457200" y="125170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Energy storage: </a:t>
            </a:r>
            <a:r>
              <a:rPr lang="en-US" sz="1200" dirty="0">
                <a:solidFill>
                  <a:srgbClr val="0A9FD9"/>
                </a:solidFill>
              </a:rPr>
              <a:t>seven tenders with energy storage announced; power sector </a:t>
            </a:r>
            <a:r>
              <a:rPr lang="en-US" sz="1200" dirty="0" err="1">
                <a:solidFill>
                  <a:srgbClr val="0A9FD9"/>
                </a:solidFill>
              </a:rPr>
              <a:t>InvIT</a:t>
            </a:r>
            <a:r>
              <a:rPr lang="en-US" sz="1200" dirty="0">
                <a:solidFill>
                  <a:srgbClr val="0A9FD9"/>
                </a:solidFill>
              </a:rPr>
              <a:t> </a:t>
            </a:r>
            <a:r>
              <a:rPr lang="en-US" sz="1200" dirty="0" err="1">
                <a:solidFill>
                  <a:srgbClr val="0A9FD9"/>
                </a:solidFill>
              </a:rPr>
              <a:t>IndiGrid</a:t>
            </a:r>
            <a:r>
              <a:rPr lang="en-US" sz="1200" dirty="0">
                <a:solidFill>
                  <a:srgbClr val="0A9FD9"/>
                </a:solidFill>
              </a:rPr>
              <a:t> to deploy a BESS Project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53DDE86-9F0E-4DA5-96EB-D86DFD3AAAD5}"/>
              </a:ext>
            </a:extLst>
          </p:cNvPr>
          <p:cNvSpPr txBox="1">
            <a:spLocks/>
          </p:cNvSpPr>
          <p:nvPr/>
        </p:nvSpPr>
        <p:spPr>
          <a:xfrm>
            <a:off x="69639" y="4738928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other REIAs, state bidding agencies. RfS = request for selection; ESS = energy storage system.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42E055A1-11F2-4A2E-88AE-884F64FC0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5409"/>
              </p:ext>
            </p:extLst>
          </p:nvPr>
        </p:nvGraphicFramePr>
        <p:xfrm>
          <a:off x="3181661" y="739313"/>
          <a:ext cx="3221484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9290E223-B5DB-44CE-8F38-22D671199975}"/>
              </a:ext>
            </a:extLst>
          </p:cNvPr>
          <p:cNvSpPr txBox="1">
            <a:spLocks/>
          </p:cNvSpPr>
          <p:nvPr/>
        </p:nvSpPr>
        <p:spPr>
          <a:xfrm>
            <a:off x="104757" y="647444"/>
            <a:ext cx="3012189" cy="25673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105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 tenders: announced 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C75930E9-C84E-4952-9F42-644AA65A1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915906"/>
              </p:ext>
            </p:extLst>
          </p:nvPr>
        </p:nvGraphicFramePr>
        <p:xfrm>
          <a:off x="195443" y="919218"/>
          <a:ext cx="2778345" cy="378926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41686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824753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11906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</a:tblGrid>
              <a:tr h="67787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location &amp; tender issue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Application &amp;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5000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(GUVNL)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November 2023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 MW/500 MWh BESS, phase – II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74708348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(SECI)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November 2023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1000 MW, RE with ESS (FDRE-V)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10885799"/>
                  </a:ext>
                </a:extLst>
              </a:tr>
              <a:tr h="5000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(NTPC)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November 2023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3000 MW, RE with ESS (FDRE T-III)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16802796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(NHPC)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October 2023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1500 MW, RE with ESS (FDRE)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49629306"/>
                  </a:ext>
                </a:extLst>
              </a:tr>
              <a:tr h="5000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(REMCL)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October 2023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 MW, RE RTC with or without 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61439391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(MPPMCL)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October 2023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MW, PHS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34492002"/>
                  </a:ext>
                </a:extLst>
              </a:tr>
              <a:tr h="5000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Madhya Pradesh (RUMSL) October 2023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400 MW, FDRE with 600 MW solar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FY24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33050452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01BCA684-1B16-480D-AABB-6BEFB037A9EB}"/>
              </a:ext>
            </a:extLst>
          </p:cNvPr>
          <p:cNvSpPr/>
          <p:nvPr/>
        </p:nvSpPr>
        <p:spPr>
          <a:xfrm>
            <a:off x="3040452" y="660638"/>
            <a:ext cx="25571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50" b="1" kern="12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Standalone ESS tenders: concluded </a:t>
            </a:r>
            <a:endParaRPr lang="en-US" sz="1050" kern="12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C309800-D75D-45C0-BE93-53715DBD01BB}"/>
              </a:ext>
            </a:extLst>
          </p:cNvPr>
          <p:cNvSpPr txBox="1">
            <a:spLocks/>
          </p:cNvSpPr>
          <p:nvPr/>
        </p:nvSpPr>
        <p:spPr>
          <a:xfrm>
            <a:off x="3103933" y="2403451"/>
            <a:ext cx="3249121" cy="3268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SECI, NTPC and state bidding agencies.</a:t>
            </a:r>
            <a:endParaRPr lang="en-US" sz="700" strike="sngStrike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60BA2DA-091A-475F-84A1-DF8E434423BD}"/>
              </a:ext>
            </a:extLst>
          </p:cNvPr>
          <p:cNvGrpSpPr/>
          <p:nvPr/>
        </p:nvGrpSpPr>
        <p:grpSpPr>
          <a:xfrm>
            <a:off x="3032213" y="2610078"/>
            <a:ext cx="3344291" cy="2299477"/>
            <a:chOff x="114083" y="748523"/>
            <a:chExt cx="3344291" cy="2299477"/>
          </a:xfrm>
        </p:grpSpPr>
        <p:sp>
          <p:nvSpPr>
            <p:cNvPr id="54" name="Text Placeholder 5">
              <a:extLst>
                <a:ext uri="{FF2B5EF4-FFF2-40B4-BE49-F238E27FC236}">
                  <a16:creationId xmlns:a16="http://schemas.microsoft.com/office/drawing/2014/main" id="{493A73B6-7A52-4BC3-ADB5-078384DB1F51}"/>
                </a:ext>
              </a:extLst>
            </p:cNvPr>
            <p:cNvSpPr txBox="1">
              <a:spLocks/>
            </p:cNvSpPr>
            <p:nvPr/>
          </p:nvSpPr>
          <p:spPr>
            <a:xfrm>
              <a:off x="114083" y="748523"/>
              <a:ext cx="3344291" cy="29463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buNone/>
              </a:pPr>
              <a:r>
                <a:rPr lang="en-US" sz="1050" b="1" dirty="0" err="1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IndiGrid’s</a:t>
              </a:r>
              <a:r>
                <a:rPr lang="en-US" sz="105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 MW/40 MWh BESS project in Delhi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6D0B316-76CC-4D68-800E-B71D51CAB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54" y="1082993"/>
              <a:ext cx="741458" cy="1804988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BRPL’s 20MW/40 MWh BESS project in Delhi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F3B2BE1-25ED-4280-AD33-38F55D711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111" y="955454"/>
              <a:ext cx="2387622" cy="209254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marL="171450" indent="-171450" defTabSz="957998" fontAlgn="b">
                <a:spcAft>
                  <a:spcPts val="4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BESS project capacity is 20 MW/40 MWh and will be deployed for BSES Rajdhani Power Limited (BRPL). </a:t>
              </a:r>
            </a:p>
            <a:p>
              <a:pPr marL="171450" indent="-171450" defTabSz="957998" fontAlgn="b">
                <a:spcAft>
                  <a:spcPts val="4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Debt financing of 70% of the total capital investment will be provided by the Global Energy Alliance for People and Planet (GEAPP).</a:t>
              </a:r>
            </a:p>
            <a:p>
              <a:pPr marL="171450" indent="-171450" defTabSz="957998" fontAlgn="b">
                <a:spcAft>
                  <a:spcPts val="4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Primary applications of the BESS project are energy time-shift and ancillary services.</a:t>
              </a:r>
            </a:p>
            <a:p>
              <a:pPr marL="171450" indent="-171450" defTabSz="957998" fontAlgn="b">
                <a:spcAft>
                  <a:spcPts val="4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project will be on a BOOT basis.</a:t>
              </a:r>
            </a:p>
            <a:p>
              <a:pPr marL="171450" indent="-171450" defTabSz="957998" fontAlgn="b">
                <a:spcAft>
                  <a:spcPts val="4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project is expected to generate annual revenue of around INR 12 crore with a concession tenure of 12 years post-commercial operation date (COD).</a:t>
              </a:r>
            </a:p>
          </p:txBody>
        </p:sp>
      </p:grp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3D99E91-4584-4AFE-85AB-19C1A8FB2638}"/>
              </a:ext>
            </a:extLst>
          </p:cNvPr>
          <p:cNvSpPr txBox="1">
            <a:spLocks/>
          </p:cNvSpPr>
          <p:nvPr/>
        </p:nvSpPr>
        <p:spPr>
          <a:xfrm>
            <a:off x="3116946" y="4744602"/>
            <a:ext cx="3249121" cy="3268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IndiGrid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Press release.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18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EF0796E-1ABF-4321-9AF2-6C0731E9525C}"/>
              </a:ext>
            </a:extLst>
          </p:cNvPr>
          <p:cNvGrpSpPr/>
          <p:nvPr/>
        </p:nvGrpSpPr>
        <p:grpSpPr>
          <a:xfrm>
            <a:off x="232482" y="642549"/>
            <a:ext cx="6132409" cy="4016590"/>
            <a:chOff x="256530" y="785669"/>
            <a:chExt cx="6132409" cy="4016590"/>
          </a:xfrm>
        </p:grpSpPr>
        <p:graphicFrame>
          <p:nvGraphicFramePr>
            <p:cNvPr id="30" name="Chart 29">
              <a:extLst>
                <a:ext uri="{FF2B5EF4-FFF2-40B4-BE49-F238E27FC236}">
                  <a16:creationId xmlns:a16="http://schemas.microsoft.com/office/drawing/2014/main" id="{DD368611-C7D1-4B22-B450-445FFD99D27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68408691"/>
                </p:ext>
              </p:extLst>
            </p:nvPr>
          </p:nvGraphicFramePr>
          <p:xfrm>
            <a:off x="256530" y="785669"/>
            <a:ext cx="6132409" cy="4016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643490E2-562C-4683-B203-0D97D8AF5D4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41734564"/>
                </p:ext>
              </p:extLst>
            </p:nvPr>
          </p:nvGraphicFramePr>
          <p:xfrm>
            <a:off x="970430" y="1053101"/>
            <a:ext cx="3000865" cy="17406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E7A4BAA-EF14-BE45-B7F7-F107C8DBE7C1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oogle Shape;100;p20"/>
          <p:cNvSpPr txBox="1"/>
          <p:nvPr/>
        </p:nvSpPr>
        <p:spPr>
          <a:xfrm>
            <a:off x="6554363" y="519840"/>
            <a:ext cx="2333107" cy="415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Q3 FY24, EV sales recorded a gain of 28.73% compared to Q3 FY23.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share of EVs in overall vehicle sales stood at 6.19% in this quarter.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cumulative EV sales in FY24 till Q3 crossed the entire FY23’s EV sales. </a:t>
            </a:r>
          </a:p>
          <a:p>
            <a:pPr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Delhi Motor Vehicle Aggregator and Delivery Service Provider Scheme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was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5"/>
              </a:rPr>
              <a:t>announced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in November 2023, mandating fleet aggregators and delivery service providers to completely shift to EVs in a phased manner by 2030, across all segments. </a:t>
            </a: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December 2023, Bihar’s EV policy 2023 was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6"/>
              </a:rPr>
              <a:t>approved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with an aim to achieve 15% EVs in all vehicle registrations by 2028. The policy introduced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subsidies on motor vehicle tax, purchase incentives for e-4Ws and e-2Ws and subsidies for EV charging.</a:t>
            </a:r>
          </a:p>
          <a:p>
            <a:pPr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O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EMs with the highest EV sales* in Q3 FY24 were: </a:t>
            </a:r>
          </a:p>
          <a:p>
            <a:pPr marL="171450" lvl="0" indent="-171450"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2W: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Ola Electric (84,108), TVS Motor (47,911) and Bajaj Auto (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31,304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marL="171450" lvl="0" indent="-171450"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3W: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Mahindra Last Mile (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11,654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), YC Electric (11,579) and </a:t>
            </a:r>
            <a:r>
              <a:rPr lang="en-IN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Saera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Electric (8,485)</a:t>
            </a:r>
          </a:p>
          <a:p>
            <a:pPr marL="171450" lvl="0" indent="-171450"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4W**: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Tata Motors (15,223), MG Motors (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2,873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) and Mahindra &amp; Mahindra (1,482)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200059" y="4615976"/>
            <a:ext cx="6285243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: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Sewa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dashboard (includes only registered vehicles, unregistered vehicles include low-speed vehicles (&lt; 25 km/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e-rickshaws (three-wheelers) and electric two-wheelers), Electric Mobility Dashboard (2023), CEEW Centre for Energy Finance.*Based on sales data up to Q3 FY24; **4W represents Light motor vehicles and Light passenger vehicles.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209800" y="772991"/>
            <a:ext cx="4110976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96951" y="711078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Rectangle 3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TextBox 3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1" name="Rounded Rectangle 2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99;p20">
            <a:extLst>
              <a:ext uri="{FF2B5EF4-FFF2-40B4-BE49-F238E27FC236}">
                <a16:creationId xmlns:a16="http://schemas.microsoft.com/office/drawing/2014/main" id="{E8DD2258-9729-E048-3F95-EA90147C4EB8}"/>
              </a:ext>
            </a:extLst>
          </p:cNvPr>
          <p:cNvSpPr txBox="1">
            <a:spLocks/>
          </p:cNvSpPr>
          <p:nvPr/>
        </p:nvSpPr>
        <p:spPr>
          <a:xfrm>
            <a:off x="457200" y="123746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Electric mobility: </a:t>
            </a:r>
            <a:r>
              <a:rPr lang="en-US" sz="1200" dirty="0">
                <a:solidFill>
                  <a:srgbClr val="0A9FD9"/>
                </a:solidFill>
              </a:rPr>
              <a:t>Bihar announced EV policy; Delhi’s commercial fleet to go 100% electric by 2030</a:t>
            </a:r>
          </a:p>
          <a:p>
            <a:r>
              <a:rPr lang="en-US" sz="1200" dirty="0">
                <a:solidFill>
                  <a:srgbClr val="0A9FD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97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ctrTitle" idx="4294967295"/>
          </p:nvPr>
        </p:nvSpPr>
        <p:spPr>
          <a:xfrm>
            <a:off x="457200" y="137379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9600" dirty="0"/>
              <a:t>Thank you</a:t>
            </a:r>
            <a:endParaRPr sz="9600" dirty="0"/>
          </a:p>
        </p:txBody>
      </p:sp>
      <p:sp>
        <p:nvSpPr>
          <p:cNvPr id="379" name="Google Shape;379;p42"/>
          <p:cNvSpPr txBox="1">
            <a:spLocks noGrp="1"/>
          </p:cNvSpPr>
          <p:nvPr>
            <p:ph type="body" idx="4294967295"/>
          </p:nvPr>
        </p:nvSpPr>
        <p:spPr>
          <a:xfrm>
            <a:off x="457200" y="2698567"/>
            <a:ext cx="7006856" cy="619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You can find us at </a:t>
            </a:r>
            <a:r>
              <a:rPr lang="en-IN" dirty="0"/>
              <a:t>cef.ceew.in | @CEEW_CEF</a:t>
            </a:r>
          </a:p>
        </p:txBody>
      </p:sp>
      <p:sp>
        <p:nvSpPr>
          <p:cNvPr id="380" name="Google Shape;380;p42"/>
          <p:cNvSpPr/>
          <p:nvPr/>
        </p:nvSpPr>
        <p:spPr>
          <a:xfrm>
            <a:off x="581050" y="2522531"/>
            <a:ext cx="6613648" cy="120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9E986E-6DCA-46DF-95C5-67EB2796B8B8}"/>
              </a:ext>
            </a:extLst>
          </p:cNvPr>
          <p:cNvSpPr txBox="1"/>
          <p:nvPr/>
        </p:nvSpPr>
        <p:spPr>
          <a:xfrm>
            <a:off x="457198" y="3524818"/>
            <a:ext cx="8390423" cy="86177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Authors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Riddhi Mukherjee (riddhi.mukherjee@ceew.in)</a:t>
            </a:r>
          </a:p>
          <a:p>
            <a:pPr marL="0" lvl="0" indent="0">
              <a:buNone/>
            </a:pP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Ruchita Shah (ruchita.shah@ceew.in)</a:t>
            </a:r>
          </a:p>
          <a:p>
            <a:pPr marL="0" lvl="0" indent="0">
              <a:buNone/>
            </a:pPr>
            <a:r>
              <a:rPr lang="en-IN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Dishant</a:t>
            </a: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Rathee</a:t>
            </a: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(dishant.rathee@ceew.in)</a:t>
            </a:r>
          </a:p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Reviewers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Gagan Sidhu (gagan.sidhu@ceew.in)</a:t>
            </a:r>
            <a:b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Arjun </a:t>
            </a:r>
            <a:r>
              <a:rPr lang="en-IN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Dutt</a:t>
            </a: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(arjun.dutt@ceew.in)</a:t>
            </a:r>
          </a:p>
        </p:txBody>
      </p:sp>
    </p:spTree>
    <p:extLst>
      <p:ext uri="{BB962C8B-B14F-4D97-AF65-F5344CB8AC3E}">
        <p14:creationId xmlns:p14="http://schemas.microsoft.com/office/powerpoint/2010/main" val="381108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93042"/>
            <a:ext cx="8229600" cy="2389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US" sz="1200" dirty="0">
                <a:solidFill>
                  <a:srgbClr val="0A9FD9"/>
                </a:solidFill>
              </a:rPr>
              <a:t>Green bond issuances (RE developers)</a:t>
            </a:r>
            <a:endParaRPr sz="1200" dirty="0">
              <a:solidFill>
                <a:srgbClr val="0A9FD9"/>
              </a:solidFill>
              <a:highlight>
                <a:srgbClr val="FFFF00"/>
              </a:highlight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61612" y="4822934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4" name="Rounded Rectangle 13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3AD386-C6F4-4FCF-BBAE-1ADE7E05D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347414"/>
              </p:ext>
            </p:extLst>
          </p:nvPr>
        </p:nvGraphicFramePr>
        <p:xfrm>
          <a:off x="241006" y="524540"/>
          <a:ext cx="8658526" cy="42798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507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917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758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4068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3148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99243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34317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568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49438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</a:t>
                      </a:r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 Power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Ba3 (Moody’s)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existing debt and finance growth initiatives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4966277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SAEL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Biomass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 (CRISIL, India Ratings)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Finance green initiatives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1302948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Avaada Energy 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AAA (CRISIL, India Ratings)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Energy storage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Refinance 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existing debt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and fund the capital expenditures at asset level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2821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January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debt and fund capital expenditure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379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Adani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4.375%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Ba3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 equity portion of capital expenditure for under-construction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8654301"/>
                  </a:ext>
                </a:extLst>
              </a:tr>
              <a:tr h="2529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Azure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higher cost green bond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230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Acme Solar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4.70%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Vector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AAA (CRISIL, India Ratings)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high-cost debt of solar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JSW Hydro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Hydro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(EXP)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Repayment of existing green project-related rupee-denominated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3246452"/>
                  </a:ext>
                </a:extLst>
              </a:tr>
              <a:tr h="2427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0190148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3.85%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Redemption of previous fund raise</a:t>
                      </a:r>
                      <a:endParaRPr lang="en-US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379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016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21977-279F-B640-A7C7-8FB0C1D6B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5" name="Google Shape;99;p20">
            <a:extLst>
              <a:ext uri="{FF2B5EF4-FFF2-40B4-BE49-F238E27FC236}">
                <a16:creationId xmlns:a16="http://schemas.microsoft.com/office/drawing/2014/main" id="{88E31F06-8AF7-C946-81DB-34D16E797302}"/>
              </a:ext>
            </a:extLst>
          </p:cNvPr>
          <p:cNvSpPr txBox="1">
            <a:spLocks/>
          </p:cNvSpPr>
          <p:nvPr/>
        </p:nvSpPr>
        <p:spPr>
          <a:xfrm>
            <a:off x="457200" y="193042"/>
            <a:ext cx="8229600" cy="2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US" sz="1200" dirty="0">
                <a:solidFill>
                  <a:srgbClr val="0A9FD9"/>
                </a:solidFill>
              </a:rPr>
              <a:t>Green bond issuances (RE developers) </a:t>
            </a:r>
            <a:endParaRPr lang="en-US" sz="1200" dirty="0">
              <a:solidFill>
                <a:srgbClr val="0A9FD9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276B-F5FE-0243-98B3-A1857E24AED4}"/>
              </a:ext>
            </a:extLst>
          </p:cNvPr>
          <p:cNvSpPr txBox="1">
            <a:spLocks/>
          </p:cNvSpPr>
          <p:nvPr/>
        </p:nvSpPr>
        <p:spPr>
          <a:xfrm>
            <a:off x="161612" y="4894723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67B9F8-26A9-A94A-9246-8DDA8516BCF6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342D463-BD81-F54A-B49D-4C0BA3022B51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48E451-1451-6B4D-9224-6A2F18654CA3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BC5FCF-4418-A54C-9ACF-224676AD525E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7C5227-0895-5449-831B-9A3A9D70E5C6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9C749BE-4973-9147-A8E6-4F75B194E427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8F15D7A-706E-DE4F-AA22-181947AE00A5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C9AA257-B143-E64C-8A50-7CFEDBA54A81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B1872F3-A36F-2840-8DE7-51EDF4B2619B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1E71E-21BA-4A4D-8825-9ACB849EF165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E0DE9E7-0945-4941-8A43-2CD1E8C1B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903699"/>
              </p:ext>
            </p:extLst>
          </p:nvPr>
        </p:nvGraphicFramePr>
        <p:xfrm>
          <a:off x="241006" y="524545"/>
          <a:ext cx="8658526" cy="43448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507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917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758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4068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3148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42100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91460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568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4480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Hero Future Energies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6461383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</a:t>
                      </a:r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1680957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Continuum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5363153"/>
                  </a:ext>
                </a:extLst>
              </a:tr>
              <a:tr h="1910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CLP Wind Farms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 (India Ratings)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to 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659201"/>
                  </a:ext>
                </a:extLst>
              </a:tr>
              <a:tr h="247381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5.375%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high-cost local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773466"/>
                  </a:ext>
                </a:extLst>
              </a:tr>
              <a:tr h="294873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January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5.875%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BB-/Stable (Fitch)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maturing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Adani Green Energy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362.5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4.625%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Repaying foreign currency loans and rupee borrowings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6.67%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284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Azure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5.65%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047958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Ba2 (Moody's)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Capacity expansion and repaying high cost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88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CEEW-CEF Market Handbook</a:t>
            </a:r>
            <a:endParaRPr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5D740D-693B-274C-A588-7E0F56B07CA7}"/>
              </a:ext>
            </a:extLst>
          </p:cNvPr>
          <p:cNvSpPr txBox="1">
            <a:spLocks/>
          </p:cNvSpPr>
          <p:nvPr/>
        </p:nvSpPr>
        <p:spPr>
          <a:xfrm>
            <a:off x="548641" y="1411435"/>
            <a:ext cx="8008134" cy="596119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lIns="91440" tIns="13716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is undergoing an energy transition from fossil-based to clean energy. Evidence-based </a:t>
            </a:r>
            <a:b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decision-making can accelerate the process. </a:t>
            </a:r>
          </a:p>
        </p:txBody>
      </p:sp>
      <p:sp>
        <p:nvSpPr>
          <p:cNvPr id="9" name="Google Shape;100;p20"/>
          <p:cNvSpPr txBox="1"/>
          <p:nvPr/>
        </p:nvSpPr>
        <p:spPr>
          <a:xfrm>
            <a:off x="457200" y="2012072"/>
            <a:ext cx="3956672" cy="227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CEEW Centre For Energy Finance’s Market Handbook </a:t>
            </a: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aims to help key investors, executives and policymakers with evidence-based decision-making by: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Identifying and analysing trends critical to India’s energy transition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Presenting data-backed evidence based on the most relevant indicators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Connecting the dots and presenting a short-term market outlook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3872" y="2131721"/>
            <a:ext cx="4272928" cy="262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handbook attempts to comment and answer on some critical questions such as: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India’s generation capacity and energy mix?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the key trends in renewable energy (RE) tariffs?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the current situation of the discom payment delay situation?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How have the power market reforms progressed?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key trends in the electric vehicles (EV) and energy storage markets?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39" y="169136"/>
            <a:ext cx="735044" cy="12460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6836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3">
            <a:extLst>
              <a:ext uri="{FF2B5EF4-FFF2-40B4-BE49-F238E27FC236}">
                <a16:creationId xmlns:a16="http://schemas.microsoft.com/office/drawing/2014/main" id="{8BCDD88A-F62B-43DE-BEEA-D163B3D14BF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 dirty="0"/>
          </a:p>
        </p:txBody>
      </p:sp>
      <p:sp>
        <p:nvSpPr>
          <p:cNvPr id="115" name="Slide Number Placeholder 3">
            <a:extLst>
              <a:ext uri="{FF2B5EF4-FFF2-40B4-BE49-F238E27FC236}">
                <a16:creationId xmlns:a16="http://schemas.microsoft.com/office/drawing/2014/main" id="{98CB9FFF-D407-4B7E-B439-419D4EFB133F}"/>
              </a:ext>
            </a:extLst>
          </p:cNvPr>
          <p:cNvSpPr txBox="1">
            <a:spLocks/>
          </p:cNvSpPr>
          <p:nvPr/>
        </p:nvSpPr>
        <p:spPr>
          <a:xfrm>
            <a:off x="8556775" y="4777350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20</a:t>
            </a:fld>
            <a:endParaRPr lang="en" dirty="0"/>
          </a:p>
        </p:txBody>
      </p:sp>
      <p:sp>
        <p:nvSpPr>
          <p:cNvPr id="116" name="Google Shape;99;p20">
            <a:extLst>
              <a:ext uri="{FF2B5EF4-FFF2-40B4-BE49-F238E27FC236}">
                <a16:creationId xmlns:a16="http://schemas.microsoft.com/office/drawing/2014/main" id="{12C6AE2E-D8DC-4B11-A254-31D3A7C94C8B}"/>
              </a:ext>
            </a:extLst>
          </p:cNvPr>
          <p:cNvSpPr txBox="1">
            <a:spLocks/>
          </p:cNvSpPr>
          <p:nvPr/>
        </p:nvSpPr>
        <p:spPr>
          <a:xfrm>
            <a:off x="457200" y="193042"/>
            <a:ext cx="8229600" cy="2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Annexure II: </a:t>
            </a:r>
            <a:r>
              <a:rPr lang="en-US" sz="1200" dirty="0">
                <a:solidFill>
                  <a:srgbClr val="0A9FD9"/>
                </a:solidFill>
              </a:rPr>
              <a:t>Key electric mobility facts and figures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6CC16BE-4201-459B-BD9C-B6C7C808E8CD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868DEFB-EC39-48AB-AFB1-B28A51CD532E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898B26C-5FCC-4CA6-ADD0-4ACA53451359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20" name="Rounded Rectangle 8">
              <a:extLst>
                <a:ext uri="{FF2B5EF4-FFF2-40B4-BE49-F238E27FC236}">
                  <a16:creationId xmlns:a16="http://schemas.microsoft.com/office/drawing/2014/main" id="{21192809-557F-4CA0-B3BC-43156316EC53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6AECE0B-53A3-4366-9660-F375D1874519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8B02F6AC-8619-474C-B14C-79E9D713C304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A443B52F-90C5-403A-B76F-9D2E8131933C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CAB6C234-8D02-4DFC-A1BD-67A82D99AA1A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2A0E44B0-16E2-424C-884B-9841E9EAA7C5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E0AEDE12-0441-4A75-8300-D89084B6E8CC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27" name="Text Placeholder 5">
            <a:extLst>
              <a:ext uri="{FF2B5EF4-FFF2-40B4-BE49-F238E27FC236}">
                <a16:creationId xmlns:a16="http://schemas.microsoft.com/office/drawing/2014/main" id="{39555FA8-8931-48DD-B864-B81A799C544E}"/>
              </a:ext>
            </a:extLst>
          </p:cNvPr>
          <p:cNvSpPr txBox="1">
            <a:spLocks/>
          </p:cNvSpPr>
          <p:nvPr/>
        </p:nvSpPr>
        <p:spPr>
          <a:xfrm>
            <a:off x="370296" y="422011"/>
            <a:ext cx="2248273" cy="75418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4000" b="1" dirty="0">
                <a:solidFill>
                  <a:srgbClr val="575756"/>
                </a:solidFill>
                <a:latin typeface="Montserrat Alternates Black" panose="00000A00000000000000" pitchFamily="50" charset="0"/>
                <a:cs typeface="Calibri" panose="020F0502020204030204" pitchFamily="34" charset="0"/>
              </a:rPr>
              <a:t>85.60%</a:t>
            </a:r>
          </a:p>
        </p:txBody>
      </p:sp>
      <p:sp>
        <p:nvSpPr>
          <p:cNvPr id="128" name="Text Placeholder 5">
            <a:extLst>
              <a:ext uri="{FF2B5EF4-FFF2-40B4-BE49-F238E27FC236}">
                <a16:creationId xmlns:a16="http://schemas.microsoft.com/office/drawing/2014/main" id="{A5C9AA72-7D36-408F-BC10-17409E326903}"/>
              </a:ext>
            </a:extLst>
          </p:cNvPr>
          <p:cNvSpPr txBox="1">
            <a:spLocks/>
          </p:cNvSpPr>
          <p:nvPr/>
        </p:nvSpPr>
        <p:spPr>
          <a:xfrm>
            <a:off x="554512" y="1098252"/>
            <a:ext cx="1548432" cy="30368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FAME-II target met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9720A1B-7822-495E-B058-7C7FA0029AE7}"/>
              </a:ext>
            </a:extLst>
          </p:cNvPr>
          <p:cNvSpPr/>
          <p:nvPr/>
        </p:nvSpPr>
        <p:spPr>
          <a:xfrm>
            <a:off x="782741" y="1294197"/>
            <a:ext cx="10919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29 January 2024</a:t>
            </a:r>
          </a:p>
        </p:txBody>
      </p:sp>
      <p:sp>
        <p:nvSpPr>
          <p:cNvPr id="130" name="Text Placeholder 3">
            <a:extLst>
              <a:ext uri="{FF2B5EF4-FFF2-40B4-BE49-F238E27FC236}">
                <a16:creationId xmlns:a16="http://schemas.microsoft.com/office/drawing/2014/main" id="{B90F7B9A-E319-4A51-A57C-9A5003E3AD2C}"/>
              </a:ext>
            </a:extLst>
          </p:cNvPr>
          <p:cNvSpPr txBox="1">
            <a:spLocks/>
          </p:cNvSpPr>
          <p:nvPr/>
        </p:nvSpPr>
        <p:spPr>
          <a:xfrm>
            <a:off x="181894" y="1486071"/>
            <a:ext cx="2565151" cy="425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N" sz="900" b="1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IN" sz="9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of selling 1,562,090 EVs (2W, 3W, 4W and buses) under FAME-II scheme by FY22.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734FE73-A8E2-445F-A58C-357F5486AA21}"/>
              </a:ext>
            </a:extLst>
          </p:cNvPr>
          <p:cNvGrpSpPr/>
          <p:nvPr/>
        </p:nvGrpSpPr>
        <p:grpSpPr>
          <a:xfrm>
            <a:off x="2996141" y="422038"/>
            <a:ext cx="2716221" cy="1072073"/>
            <a:chOff x="4828719" y="574792"/>
            <a:chExt cx="2716221" cy="1072073"/>
          </a:xfrm>
        </p:grpSpPr>
        <p:sp>
          <p:nvSpPr>
            <p:cNvPr id="132" name="Text Placeholder 5">
              <a:extLst>
                <a:ext uri="{FF2B5EF4-FFF2-40B4-BE49-F238E27FC236}">
                  <a16:creationId xmlns:a16="http://schemas.microsoft.com/office/drawing/2014/main" id="{C2C698A6-3241-403A-ACA0-3131BCA6B792}"/>
                </a:ext>
              </a:extLst>
            </p:cNvPr>
            <p:cNvSpPr txBox="1">
              <a:spLocks/>
            </p:cNvSpPr>
            <p:nvPr/>
          </p:nvSpPr>
          <p:spPr>
            <a:xfrm>
              <a:off x="5206485" y="574792"/>
              <a:ext cx="2032876" cy="81513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615</a:t>
              </a:r>
            </a:p>
          </p:txBody>
        </p:sp>
        <p:sp>
          <p:nvSpPr>
            <p:cNvPr id="133" name="Text Placeholder 5">
              <a:extLst>
                <a:ext uri="{FF2B5EF4-FFF2-40B4-BE49-F238E27FC236}">
                  <a16:creationId xmlns:a16="http://schemas.microsoft.com/office/drawing/2014/main" id="{98B06DF6-B838-4028-AC00-564647379258}"/>
                </a:ext>
              </a:extLst>
            </p:cNvPr>
            <p:cNvSpPr txBox="1">
              <a:spLocks/>
            </p:cNvSpPr>
            <p:nvPr/>
          </p:nvSpPr>
          <p:spPr>
            <a:xfrm>
              <a:off x="4897142" y="1246906"/>
              <a:ext cx="2647798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of EV OEMs in India</a:t>
              </a:r>
            </a:p>
          </p:txBody>
        </p:sp>
        <p:sp>
          <p:nvSpPr>
            <p:cNvPr id="134" name="Text Placeholder 5">
              <a:extLst>
                <a:ext uri="{FF2B5EF4-FFF2-40B4-BE49-F238E27FC236}">
                  <a16:creationId xmlns:a16="http://schemas.microsoft.com/office/drawing/2014/main" id="{EF2308CB-04FD-4D21-B9A0-A86EEB569087}"/>
                </a:ext>
              </a:extLst>
            </p:cNvPr>
            <p:cNvSpPr txBox="1">
              <a:spLocks/>
            </p:cNvSpPr>
            <p:nvPr/>
          </p:nvSpPr>
          <p:spPr>
            <a:xfrm>
              <a:off x="4828719" y="144965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29 January 2024</a:t>
              </a:r>
            </a:p>
          </p:txBody>
        </p:sp>
      </p:grpSp>
      <p:sp>
        <p:nvSpPr>
          <p:cNvPr id="135" name="Text Placeholder 5">
            <a:extLst>
              <a:ext uri="{FF2B5EF4-FFF2-40B4-BE49-F238E27FC236}">
                <a16:creationId xmlns:a16="http://schemas.microsoft.com/office/drawing/2014/main" id="{C6BB7C91-AF89-4DDB-8985-5AC8E1EEFBEB}"/>
              </a:ext>
            </a:extLst>
          </p:cNvPr>
          <p:cNvSpPr txBox="1">
            <a:spLocks/>
          </p:cNvSpPr>
          <p:nvPr/>
        </p:nvSpPr>
        <p:spPr>
          <a:xfrm>
            <a:off x="3231395" y="2051583"/>
            <a:ext cx="2471936" cy="45315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 penetration</a:t>
            </a:r>
          </a:p>
        </p:txBody>
      </p:sp>
      <p:cxnSp>
        <p:nvCxnSpPr>
          <p:cNvPr id="136" name="Google Shape;112;p30">
            <a:extLst>
              <a:ext uri="{FF2B5EF4-FFF2-40B4-BE49-F238E27FC236}">
                <a16:creationId xmlns:a16="http://schemas.microsoft.com/office/drawing/2014/main" id="{0D20C24A-A2D1-4A83-8162-E7BF0561E45B}"/>
              </a:ext>
            </a:extLst>
          </p:cNvPr>
          <p:cNvCxnSpPr>
            <a:cxnSpLocks/>
          </p:cNvCxnSpPr>
          <p:nvPr/>
        </p:nvCxnSpPr>
        <p:spPr>
          <a:xfrm>
            <a:off x="6153415" y="772112"/>
            <a:ext cx="0" cy="4107419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37" name="Google Shape;112;p30">
            <a:extLst>
              <a:ext uri="{FF2B5EF4-FFF2-40B4-BE49-F238E27FC236}">
                <a16:creationId xmlns:a16="http://schemas.microsoft.com/office/drawing/2014/main" id="{E9E1B43D-F002-411E-B7D0-11DB914D6813}"/>
              </a:ext>
            </a:extLst>
          </p:cNvPr>
          <p:cNvCxnSpPr>
            <a:cxnSpLocks/>
          </p:cNvCxnSpPr>
          <p:nvPr/>
        </p:nvCxnSpPr>
        <p:spPr>
          <a:xfrm rot="5400000" flipH="1">
            <a:off x="1519561" y="496087"/>
            <a:ext cx="1296" cy="27432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8" name="Text Placeholder 3">
            <a:extLst>
              <a:ext uri="{FF2B5EF4-FFF2-40B4-BE49-F238E27FC236}">
                <a16:creationId xmlns:a16="http://schemas.microsoft.com/office/drawing/2014/main" id="{36FF9715-D8C3-4DC2-87C9-FC7B1B3001FB}"/>
              </a:ext>
            </a:extLst>
          </p:cNvPr>
          <p:cNvSpPr txBox="1">
            <a:spLocks/>
          </p:cNvSpPr>
          <p:nvPr/>
        </p:nvSpPr>
        <p:spPr>
          <a:xfrm>
            <a:off x="88427" y="4933604"/>
            <a:ext cx="5528158" cy="3588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 Sewa dashboard,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 Centre for Energy Finance Electric Mobility dashboard, Department of Heavy Industries, CEA.</a:t>
            </a:r>
          </a:p>
        </p:txBody>
      </p:sp>
      <p:sp>
        <p:nvSpPr>
          <p:cNvPr id="139" name="Text Placeholder 5">
            <a:extLst>
              <a:ext uri="{FF2B5EF4-FFF2-40B4-BE49-F238E27FC236}">
                <a16:creationId xmlns:a16="http://schemas.microsoft.com/office/drawing/2014/main" id="{C02B18EB-776F-4C51-A40A-779A0CB95A9B}"/>
              </a:ext>
            </a:extLst>
          </p:cNvPr>
          <p:cNvSpPr txBox="1">
            <a:spLocks/>
          </p:cNvSpPr>
          <p:nvPr/>
        </p:nvSpPr>
        <p:spPr>
          <a:xfrm>
            <a:off x="3133403" y="2250851"/>
            <a:ext cx="2647798" cy="19721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Q3 FY24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501F393-E9BA-44B4-A5DF-1D8B2B1FF999}"/>
              </a:ext>
            </a:extLst>
          </p:cNvPr>
          <p:cNvGrpSpPr/>
          <p:nvPr/>
        </p:nvGrpSpPr>
        <p:grpSpPr>
          <a:xfrm>
            <a:off x="5942259" y="412450"/>
            <a:ext cx="3075810" cy="1069876"/>
            <a:chOff x="4666082" y="687350"/>
            <a:chExt cx="3075810" cy="1069876"/>
          </a:xfrm>
        </p:grpSpPr>
        <p:sp>
          <p:nvSpPr>
            <p:cNvPr id="141" name="Text Placeholder 5">
              <a:extLst>
                <a:ext uri="{FF2B5EF4-FFF2-40B4-BE49-F238E27FC236}">
                  <a16:creationId xmlns:a16="http://schemas.microsoft.com/office/drawing/2014/main" id="{3A8B3990-91D1-44C0-A6CC-275F0ECCBDD3}"/>
                </a:ext>
              </a:extLst>
            </p:cNvPr>
            <p:cNvSpPr txBox="1">
              <a:spLocks/>
            </p:cNvSpPr>
            <p:nvPr/>
          </p:nvSpPr>
          <p:spPr>
            <a:xfrm>
              <a:off x="5207173" y="687350"/>
              <a:ext cx="2032876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165</a:t>
              </a:r>
            </a:p>
          </p:txBody>
        </p:sp>
        <p:sp>
          <p:nvSpPr>
            <p:cNvPr id="142" name="Text Placeholder 5">
              <a:extLst>
                <a:ext uri="{FF2B5EF4-FFF2-40B4-BE49-F238E27FC236}">
                  <a16:creationId xmlns:a16="http://schemas.microsoft.com/office/drawing/2014/main" id="{1BA59815-46B8-4918-BA72-64FFB36FE90E}"/>
                </a:ext>
              </a:extLst>
            </p:cNvPr>
            <p:cNvSpPr txBox="1">
              <a:spLocks/>
            </p:cNvSpPr>
            <p:nvPr/>
          </p:nvSpPr>
          <p:spPr>
            <a:xfrm>
              <a:off x="4666082" y="1358862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FAME II approved models</a:t>
              </a:r>
            </a:p>
          </p:txBody>
        </p:sp>
        <p:sp>
          <p:nvSpPr>
            <p:cNvPr id="143" name="Text Placeholder 5">
              <a:extLst>
                <a:ext uri="{FF2B5EF4-FFF2-40B4-BE49-F238E27FC236}">
                  <a16:creationId xmlns:a16="http://schemas.microsoft.com/office/drawing/2014/main" id="{F835521B-FDE7-4108-9651-166F1B97A498}"/>
                </a:ext>
              </a:extLst>
            </p:cNvPr>
            <p:cNvSpPr txBox="1">
              <a:spLocks/>
            </p:cNvSpPr>
            <p:nvPr/>
          </p:nvSpPr>
          <p:spPr>
            <a:xfrm>
              <a:off x="4877957" y="1560011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Q3 </a:t>
              </a: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FY24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48B986-CF14-4AF7-A73A-F91B0C1EFA6E}"/>
              </a:ext>
            </a:extLst>
          </p:cNvPr>
          <p:cNvGrpSpPr/>
          <p:nvPr/>
        </p:nvGrpSpPr>
        <p:grpSpPr>
          <a:xfrm>
            <a:off x="6021420" y="1764512"/>
            <a:ext cx="3075810" cy="1009035"/>
            <a:chOff x="4702952" y="650480"/>
            <a:chExt cx="3075810" cy="1009035"/>
          </a:xfrm>
        </p:grpSpPr>
        <p:sp>
          <p:nvSpPr>
            <p:cNvPr id="145" name="Text Placeholder 5">
              <a:extLst>
                <a:ext uri="{FF2B5EF4-FFF2-40B4-BE49-F238E27FC236}">
                  <a16:creationId xmlns:a16="http://schemas.microsoft.com/office/drawing/2014/main" id="{DA4EE456-7E1B-48DE-A314-7F8C5BE382FA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4,35,472</a:t>
              </a:r>
            </a:p>
          </p:txBody>
        </p:sp>
        <p:sp>
          <p:nvSpPr>
            <p:cNvPr id="146" name="Text Placeholder 5">
              <a:extLst>
                <a:ext uri="{FF2B5EF4-FFF2-40B4-BE49-F238E27FC236}">
                  <a16:creationId xmlns:a16="http://schemas.microsoft.com/office/drawing/2014/main" id="{618296CB-59C9-4F03-BA3A-E74B30458369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EVs sold</a:t>
              </a:r>
            </a:p>
          </p:txBody>
        </p:sp>
        <p:sp>
          <p:nvSpPr>
            <p:cNvPr id="147" name="Text Placeholder 5">
              <a:extLst>
                <a:ext uri="{FF2B5EF4-FFF2-40B4-BE49-F238E27FC236}">
                  <a16:creationId xmlns:a16="http://schemas.microsoft.com/office/drawing/2014/main" id="{8C21A735-1339-4790-B6D5-0326695A1B19}"/>
                </a:ext>
              </a:extLst>
            </p:cNvPr>
            <p:cNvSpPr txBox="1">
              <a:spLocks/>
            </p:cNvSpPr>
            <p:nvPr/>
          </p:nvSpPr>
          <p:spPr>
            <a:xfrm>
              <a:off x="4914827" y="146230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Q3 </a:t>
              </a: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FY24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E0EB4977-9964-4DFA-8328-95B05D17DCEF}"/>
              </a:ext>
            </a:extLst>
          </p:cNvPr>
          <p:cNvSpPr txBox="1"/>
          <p:nvPr/>
        </p:nvSpPr>
        <p:spPr>
          <a:xfrm>
            <a:off x="5113041" y="4533684"/>
            <a:ext cx="4025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00" i="1" kern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updates visit </a:t>
            </a:r>
            <a:r>
              <a:rPr lang="en-US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CEEW-CEF Electric Mobility Dashboard</a:t>
            </a:r>
            <a:r>
              <a:rPr lang="en-IN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000" i="1" kern="12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D47244E-3A08-4AA9-9AB4-0568B512C765}"/>
              </a:ext>
            </a:extLst>
          </p:cNvPr>
          <p:cNvGrpSpPr/>
          <p:nvPr/>
        </p:nvGrpSpPr>
        <p:grpSpPr>
          <a:xfrm>
            <a:off x="6037175" y="3067941"/>
            <a:ext cx="3075810" cy="1156596"/>
            <a:chOff x="4697887" y="887855"/>
            <a:chExt cx="3075810" cy="1156596"/>
          </a:xfrm>
        </p:grpSpPr>
        <p:sp>
          <p:nvSpPr>
            <p:cNvPr id="150" name="Text Placeholder 5">
              <a:extLst>
                <a:ext uri="{FF2B5EF4-FFF2-40B4-BE49-F238E27FC236}">
                  <a16:creationId xmlns:a16="http://schemas.microsoft.com/office/drawing/2014/main" id="{1D8F1A3B-9D9E-4F43-A5A1-1F60410B39F6}"/>
                </a:ext>
              </a:extLst>
            </p:cNvPr>
            <p:cNvSpPr txBox="1">
              <a:spLocks/>
            </p:cNvSpPr>
            <p:nvPr/>
          </p:nvSpPr>
          <p:spPr>
            <a:xfrm>
              <a:off x="5216451" y="887855"/>
              <a:ext cx="2032876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26</a:t>
              </a:r>
            </a:p>
          </p:txBody>
        </p:sp>
        <p:sp>
          <p:nvSpPr>
            <p:cNvPr id="151" name="Text Placeholder 5">
              <a:extLst>
                <a:ext uri="{FF2B5EF4-FFF2-40B4-BE49-F238E27FC236}">
                  <a16:creationId xmlns:a16="http://schemas.microsoft.com/office/drawing/2014/main" id="{C928B79C-EDC2-4EA6-A490-2B5C6229B9C7}"/>
                </a:ext>
              </a:extLst>
            </p:cNvPr>
            <p:cNvSpPr txBox="1">
              <a:spLocks/>
            </p:cNvSpPr>
            <p:nvPr/>
          </p:nvSpPr>
          <p:spPr>
            <a:xfrm>
              <a:off x="4697887" y="1579043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States notified EV policies</a:t>
              </a:r>
            </a:p>
          </p:txBody>
        </p:sp>
        <p:sp>
          <p:nvSpPr>
            <p:cNvPr id="152" name="Text Placeholder 5">
              <a:extLst>
                <a:ext uri="{FF2B5EF4-FFF2-40B4-BE49-F238E27FC236}">
                  <a16:creationId xmlns:a16="http://schemas.microsoft.com/office/drawing/2014/main" id="{A247752C-AA64-4BA2-8CD5-E397469F5CCC}"/>
                </a:ext>
              </a:extLst>
            </p:cNvPr>
            <p:cNvSpPr txBox="1">
              <a:spLocks/>
            </p:cNvSpPr>
            <p:nvPr/>
          </p:nvSpPr>
          <p:spPr>
            <a:xfrm>
              <a:off x="4826373" y="1784375"/>
              <a:ext cx="2647798" cy="260076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Q3 </a:t>
              </a: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FY24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26EB8A0-A797-4604-9917-8BF83FD0FE18}"/>
              </a:ext>
            </a:extLst>
          </p:cNvPr>
          <p:cNvGrpSpPr/>
          <p:nvPr/>
        </p:nvGrpSpPr>
        <p:grpSpPr>
          <a:xfrm>
            <a:off x="2996780" y="2446600"/>
            <a:ext cx="3075810" cy="898503"/>
            <a:chOff x="4702952" y="650480"/>
            <a:chExt cx="3075810" cy="898503"/>
          </a:xfrm>
        </p:grpSpPr>
        <p:sp>
          <p:nvSpPr>
            <p:cNvPr id="154" name="Text Placeholder 5">
              <a:extLst>
                <a:ext uri="{FF2B5EF4-FFF2-40B4-BE49-F238E27FC236}">
                  <a16:creationId xmlns:a16="http://schemas.microsoft.com/office/drawing/2014/main" id="{46449375-84D9-4FF1-8CA0-6013C6A187BF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4.65%</a:t>
              </a:r>
            </a:p>
          </p:txBody>
        </p:sp>
        <p:sp>
          <p:nvSpPr>
            <p:cNvPr id="155" name="Text Placeholder 5">
              <a:extLst>
                <a:ext uri="{FF2B5EF4-FFF2-40B4-BE49-F238E27FC236}">
                  <a16:creationId xmlns:a16="http://schemas.microsoft.com/office/drawing/2014/main" id="{5F2E8C9A-92D9-43FF-90FA-A5D92A9F7BCE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2W sold were EV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6DBB1B1-4BF2-4692-B3EF-B9B223430BA6}"/>
              </a:ext>
            </a:extLst>
          </p:cNvPr>
          <p:cNvGrpSpPr/>
          <p:nvPr/>
        </p:nvGrpSpPr>
        <p:grpSpPr>
          <a:xfrm>
            <a:off x="2959884" y="3530489"/>
            <a:ext cx="3075810" cy="898503"/>
            <a:chOff x="4702952" y="650480"/>
            <a:chExt cx="3075810" cy="898503"/>
          </a:xfrm>
        </p:grpSpPr>
        <p:sp>
          <p:nvSpPr>
            <p:cNvPr id="157" name="Text Placeholder 5">
              <a:extLst>
                <a:ext uri="{FF2B5EF4-FFF2-40B4-BE49-F238E27FC236}">
                  <a16:creationId xmlns:a16="http://schemas.microsoft.com/office/drawing/2014/main" id="{F0903885-3B8A-4185-BCDC-878E4ECABF99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54.84%</a:t>
              </a:r>
            </a:p>
          </p:txBody>
        </p:sp>
        <p:sp>
          <p:nvSpPr>
            <p:cNvPr id="158" name="Text Placeholder 5">
              <a:extLst>
                <a:ext uri="{FF2B5EF4-FFF2-40B4-BE49-F238E27FC236}">
                  <a16:creationId xmlns:a16="http://schemas.microsoft.com/office/drawing/2014/main" id="{E82A3694-1C83-4735-9E0B-06D791FDAC4C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3W sold were EV</a:t>
              </a:r>
            </a:p>
          </p:txBody>
        </p:sp>
      </p:grpSp>
      <p:sp>
        <p:nvSpPr>
          <p:cNvPr id="159" name="Text Placeholder 5">
            <a:extLst>
              <a:ext uri="{FF2B5EF4-FFF2-40B4-BE49-F238E27FC236}">
                <a16:creationId xmlns:a16="http://schemas.microsoft.com/office/drawing/2014/main" id="{9A24A598-EB2C-452A-9A21-0FC6B5EC61EE}"/>
              </a:ext>
            </a:extLst>
          </p:cNvPr>
          <p:cNvSpPr txBox="1">
            <a:spLocks/>
          </p:cNvSpPr>
          <p:nvPr/>
        </p:nvSpPr>
        <p:spPr>
          <a:xfrm>
            <a:off x="135470" y="1852857"/>
            <a:ext cx="2623206" cy="25977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electric vehicle launches</a:t>
            </a:r>
          </a:p>
        </p:txBody>
      </p:sp>
      <p:sp>
        <p:nvSpPr>
          <p:cNvPr id="160" name="Text Placeholder 5">
            <a:extLst>
              <a:ext uri="{FF2B5EF4-FFF2-40B4-BE49-F238E27FC236}">
                <a16:creationId xmlns:a16="http://schemas.microsoft.com/office/drawing/2014/main" id="{8172ACA6-D606-4E49-A7AA-813DE1C52C58}"/>
              </a:ext>
            </a:extLst>
          </p:cNvPr>
          <p:cNvSpPr txBox="1">
            <a:spLocks/>
          </p:cNvSpPr>
          <p:nvPr/>
        </p:nvSpPr>
        <p:spPr>
          <a:xfrm>
            <a:off x="1148015" y="2319253"/>
            <a:ext cx="2082662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94,990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104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2.27kwh Lithium-ion </a:t>
            </a:r>
          </a:p>
        </p:txBody>
      </p:sp>
      <p:sp>
        <p:nvSpPr>
          <p:cNvPr id="161" name="Text Placeholder 5">
            <a:extLst>
              <a:ext uri="{FF2B5EF4-FFF2-40B4-BE49-F238E27FC236}">
                <a16:creationId xmlns:a16="http://schemas.microsoft.com/office/drawing/2014/main" id="{4C05E77A-00E9-44E8-AE55-476A4D60F367}"/>
              </a:ext>
            </a:extLst>
          </p:cNvPr>
          <p:cNvSpPr txBox="1">
            <a:spLocks/>
          </p:cNvSpPr>
          <p:nvPr/>
        </p:nvSpPr>
        <p:spPr>
          <a:xfrm>
            <a:off x="1148016" y="2120341"/>
            <a:ext cx="1682578" cy="200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Kinetic Green Zulu</a:t>
            </a:r>
          </a:p>
        </p:txBody>
      </p:sp>
      <p:sp>
        <p:nvSpPr>
          <p:cNvPr id="162" name="Text Placeholder 5">
            <a:extLst>
              <a:ext uri="{FF2B5EF4-FFF2-40B4-BE49-F238E27FC236}">
                <a16:creationId xmlns:a16="http://schemas.microsoft.com/office/drawing/2014/main" id="{D1191164-DAA0-48DC-8006-85C3A2B34E2F}"/>
              </a:ext>
            </a:extLst>
          </p:cNvPr>
          <p:cNvSpPr txBox="1">
            <a:spLocks/>
          </p:cNvSpPr>
          <p:nvPr/>
        </p:nvSpPr>
        <p:spPr>
          <a:xfrm>
            <a:off x="1145776" y="3081546"/>
            <a:ext cx="2623199" cy="42226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1,59,000 onwards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 km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5.76 kWh Lithium-ion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endParaRPr lang="en-US" sz="700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3" name="Text Placeholder 5">
            <a:extLst>
              <a:ext uri="{FF2B5EF4-FFF2-40B4-BE49-F238E27FC236}">
                <a16:creationId xmlns:a16="http://schemas.microsoft.com/office/drawing/2014/main" id="{135C59EC-57BF-46CA-8F46-9B0F273576F7}"/>
              </a:ext>
            </a:extLst>
          </p:cNvPr>
          <p:cNvSpPr txBox="1">
            <a:spLocks/>
          </p:cNvSpPr>
          <p:nvPr/>
        </p:nvSpPr>
        <p:spPr>
          <a:xfrm>
            <a:off x="1148016" y="2848564"/>
            <a:ext cx="1682578" cy="214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Rivot</a:t>
            </a: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NX100 Street Rider Max</a:t>
            </a:r>
          </a:p>
        </p:txBody>
      </p:sp>
      <p:sp>
        <p:nvSpPr>
          <p:cNvPr id="164" name="Text Placeholder 5">
            <a:extLst>
              <a:ext uri="{FF2B5EF4-FFF2-40B4-BE49-F238E27FC236}">
                <a16:creationId xmlns:a16="http://schemas.microsoft.com/office/drawing/2014/main" id="{430BCCA6-3110-4407-9509-565974813672}"/>
              </a:ext>
            </a:extLst>
          </p:cNvPr>
          <p:cNvSpPr txBox="1">
            <a:spLocks/>
          </p:cNvSpPr>
          <p:nvPr/>
        </p:nvSpPr>
        <p:spPr>
          <a:xfrm>
            <a:off x="1160320" y="3752158"/>
            <a:ext cx="1820735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4,04,000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98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8.8 kWh Lithium-ion</a:t>
            </a:r>
          </a:p>
        </p:txBody>
      </p:sp>
      <p:sp>
        <p:nvSpPr>
          <p:cNvPr id="165" name="Text Placeholder 5">
            <a:extLst>
              <a:ext uri="{FF2B5EF4-FFF2-40B4-BE49-F238E27FC236}">
                <a16:creationId xmlns:a16="http://schemas.microsoft.com/office/drawing/2014/main" id="{8622C0B5-F57C-4978-A333-61C72EE1B83F}"/>
              </a:ext>
            </a:extLst>
          </p:cNvPr>
          <p:cNvSpPr txBox="1">
            <a:spLocks/>
          </p:cNvSpPr>
          <p:nvPr/>
        </p:nvSpPr>
        <p:spPr>
          <a:xfrm>
            <a:off x="1160321" y="3542749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Altigreen</a:t>
            </a: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Neev</a:t>
            </a: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Tez</a:t>
            </a:r>
            <a:endParaRPr lang="en-US" sz="8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6" name="Text Placeholder 5">
            <a:extLst>
              <a:ext uri="{FF2B5EF4-FFF2-40B4-BE49-F238E27FC236}">
                <a16:creationId xmlns:a16="http://schemas.microsoft.com/office/drawing/2014/main" id="{11FBC43C-DBD2-4294-8C92-343D3D11CA1B}"/>
              </a:ext>
            </a:extLst>
          </p:cNvPr>
          <p:cNvSpPr txBox="1">
            <a:spLocks/>
          </p:cNvSpPr>
          <p:nvPr/>
        </p:nvSpPr>
        <p:spPr>
          <a:xfrm>
            <a:off x="1160320" y="4466173"/>
            <a:ext cx="1916586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2,50,00,000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560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101.7 kWh Lithium-ion</a:t>
            </a:r>
          </a:p>
        </p:txBody>
      </p:sp>
      <p:sp>
        <p:nvSpPr>
          <p:cNvPr id="167" name="Text Placeholder 5">
            <a:extLst>
              <a:ext uri="{FF2B5EF4-FFF2-40B4-BE49-F238E27FC236}">
                <a16:creationId xmlns:a16="http://schemas.microsoft.com/office/drawing/2014/main" id="{25C40E69-F3FF-46DB-BCE4-E8FCE79DA901}"/>
              </a:ext>
            </a:extLst>
          </p:cNvPr>
          <p:cNvSpPr txBox="1">
            <a:spLocks/>
          </p:cNvSpPr>
          <p:nvPr/>
        </p:nvSpPr>
        <p:spPr>
          <a:xfrm>
            <a:off x="1160321" y="4260573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BMW i7 M70 </a:t>
            </a: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xDrive</a:t>
            </a:r>
            <a:endParaRPr lang="en-US" sz="8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DA4367BC-0188-440A-B06B-08DC0F92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21" y="2279537"/>
            <a:ext cx="564354" cy="402974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7A8E9221-ABCF-45A5-8C81-614C5E6E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41" y="2930459"/>
            <a:ext cx="1023852" cy="573356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FDB2639-B424-4CBC-81FD-FDBD660C4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59" y="3586021"/>
            <a:ext cx="1002964" cy="627846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448143A6-5955-4430-9B22-28E440291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29" y="4318122"/>
            <a:ext cx="897597" cy="5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76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9413"/>
            <a:ext cx="8229600" cy="2734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>
                <a:solidFill>
                  <a:srgbClr val="575756"/>
                </a:solidFill>
              </a:rPr>
              <a:t>About us: </a:t>
            </a:r>
            <a:r>
              <a:rPr lang="en-IN" sz="1200" dirty="0"/>
              <a:t>CEEW is among Asia’s leading policy research institutions</a:t>
            </a:r>
            <a:endParaRPr sz="1200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4" name="TextBox 4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1" name="Rounded Rectangle 3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" y="202910"/>
            <a:ext cx="8420436" cy="4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FD9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457200" y="267117"/>
            <a:ext cx="8229600" cy="2910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CEEW Centre for Energy Finance</a:t>
            </a:r>
            <a:endParaRPr sz="1200" dirty="0"/>
          </a:p>
        </p:txBody>
      </p:sp>
      <p:sp>
        <p:nvSpPr>
          <p:cNvPr id="278" name="Google Shape;278;p36"/>
          <p:cNvSpPr/>
          <p:nvPr/>
        </p:nvSpPr>
        <p:spPr>
          <a:xfrm>
            <a:off x="2811401" y="1654060"/>
            <a:ext cx="3547134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5697854" y="1654060"/>
            <a:ext cx="3446146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36"/>
          <p:cNvSpPr/>
          <p:nvPr/>
        </p:nvSpPr>
        <p:spPr>
          <a:xfrm>
            <a:off x="0" y="1654060"/>
            <a:ext cx="3451653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25400" cap="flat" cmpd="sng">
            <a:noFill/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241" y="2017264"/>
            <a:ext cx="1696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Build evidence</a:t>
            </a:r>
            <a:b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Consistent, reliable, and up to date monitoring &amp; analysis of clean energy markets – investment, payment schedules, market trends, etc.</a:t>
            </a:r>
          </a:p>
          <a:p>
            <a:endParaRPr lang="en-IN" dirty="0"/>
          </a:p>
        </p:txBody>
      </p:sp>
      <p:sp>
        <p:nvSpPr>
          <p:cNvPr id="32" name="TextBox 31"/>
          <p:cNvSpPr txBox="1"/>
          <p:nvPr/>
        </p:nvSpPr>
        <p:spPr>
          <a:xfrm>
            <a:off x="3859944" y="2017264"/>
            <a:ext cx="17765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Create coherence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Periodic convening of multi-stakeholder groups to deliberate on market activities in clean energy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23570" y="2017263"/>
            <a:ext cx="16961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solutions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and feasibility pilots of fit-for-purpose business models &amp; financial solutions for clean energy solutions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3"/>
            <a:extLst>
              <a:ext uri="{FF2B5EF4-FFF2-40B4-BE49-F238E27FC236}">
                <a16:creationId xmlns:a16="http://schemas.microsoft.com/office/drawing/2014/main" id="{6D168A50-001F-47BF-B37A-4E9EEA570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354" y="3387300"/>
            <a:ext cx="2279721" cy="1157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FDA08D3-31C4-4380-8B58-E2B70F92DF9F}"/>
              </a:ext>
            </a:extLst>
          </p:cNvPr>
          <p:cNvSpPr txBox="1"/>
          <p:nvPr/>
        </p:nvSpPr>
        <p:spPr>
          <a:xfrm>
            <a:off x="7067054" y="2730487"/>
            <a:ext cx="15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v-SE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Viet Nam Grid Integration Guarantee</a:t>
            </a:r>
            <a:endPara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80BB68-A8AD-4CC0-9B32-647FEFF70AB1}"/>
              </a:ext>
            </a:extLst>
          </p:cNvPr>
          <p:cNvSpPr txBox="1"/>
          <p:nvPr/>
        </p:nvSpPr>
        <p:spPr>
          <a:xfrm>
            <a:off x="4962417" y="2741146"/>
            <a:ext cx="15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Mobilizing Investment For Clean Energy In India</a:t>
            </a:r>
          </a:p>
        </p:txBody>
      </p:sp>
      <p:pic>
        <p:nvPicPr>
          <p:cNvPr id="46" name="Picture 2" descr="https://www.ceew.in/cef/system/master_classes/verticle_images/000/000/187/medium/Image.png?1665132887">
            <a:hlinkClick r:id="rId5"/>
            <a:extLst>
              <a:ext uri="{FF2B5EF4-FFF2-40B4-BE49-F238E27FC236}">
                <a16:creationId xmlns:a16="http://schemas.microsoft.com/office/drawing/2014/main" id="{38B4CC7E-010B-4B5A-8CA7-34F721A8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57" y="714339"/>
            <a:ext cx="1436995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www.ceew.in/cef/system/master_classes/verticle_images/000/000/189/medium/Screenshot_2022-11-22_at_3.43.35_PM.png?1669112427">
            <a:hlinkClick r:id="rId7"/>
            <a:extLst>
              <a:ext uri="{FF2B5EF4-FFF2-40B4-BE49-F238E27FC236}">
                <a16:creationId xmlns:a16="http://schemas.microsoft.com/office/drawing/2014/main" id="{2EF71833-9305-44DC-931A-959DCC00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22" y="714339"/>
            <a:ext cx="1466350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6542"/>
            <a:ext cx="8229600" cy="2676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Our recent publications, dashboards and tools</a:t>
            </a:r>
            <a:endParaRPr sz="1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C0FE12-485D-3140-9BE5-E1F7DF555ECD}"/>
              </a:ext>
            </a:extLst>
          </p:cNvPr>
          <p:cNvSpPr txBox="1"/>
          <p:nvPr/>
        </p:nvSpPr>
        <p:spPr>
          <a:xfrm>
            <a:off x="449732" y="4552061"/>
            <a:ext cx="2276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Renewables Dashboard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B70E11-E2B2-7348-8110-B438BB0DB8EE}"/>
              </a:ext>
            </a:extLst>
          </p:cNvPr>
          <p:cNvSpPr txBox="1"/>
          <p:nvPr/>
        </p:nvSpPr>
        <p:spPr>
          <a:xfrm>
            <a:off x="3221129" y="4552061"/>
            <a:ext cx="2347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Access Tool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9BED28-B041-5345-9C79-4D1EBE376BDD}"/>
              </a:ext>
            </a:extLst>
          </p:cNvPr>
          <p:cNvSpPr txBox="1"/>
          <p:nvPr/>
        </p:nvSpPr>
        <p:spPr>
          <a:xfrm>
            <a:off x="6192613" y="4552061"/>
            <a:ext cx="1962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 Dashboard</a:t>
            </a:r>
          </a:p>
        </p:txBody>
      </p:sp>
      <p:pic>
        <p:nvPicPr>
          <p:cNvPr id="55" name="Picture 54" descr="A screenshot of a cell phone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2F0C6ADE-71A6-C14F-8BBF-0BD9ECBDB77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312"/>
          <a:stretch/>
        </p:blipFill>
        <p:spPr>
          <a:xfrm>
            <a:off x="3325423" y="3405951"/>
            <a:ext cx="2163209" cy="1140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6" name="Rounded Rectangle 2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pic>
        <p:nvPicPr>
          <p:cNvPr id="5" name="Picture 4" descr="Graphical user interface, applicati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347388E7-84DE-BE4D-A845-EA1716F0EB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732" y="3405951"/>
            <a:ext cx="2309594" cy="1146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94C776A-F41C-4AB7-996B-67E6008A368D}"/>
              </a:ext>
            </a:extLst>
          </p:cNvPr>
          <p:cNvSpPr txBox="1"/>
          <p:nvPr/>
        </p:nvSpPr>
        <p:spPr>
          <a:xfrm>
            <a:off x="2742387" y="2735434"/>
            <a:ext cx="1655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Greening India's Automotive Sector</a:t>
            </a:r>
          </a:p>
        </p:txBody>
      </p:sp>
      <p:pic>
        <p:nvPicPr>
          <p:cNvPr id="37" name="Picture 4">
            <a:hlinkClick r:id="rId13"/>
            <a:extLst>
              <a:ext uri="{FF2B5EF4-FFF2-40B4-BE49-F238E27FC236}">
                <a16:creationId xmlns:a16="http://schemas.microsoft.com/office/drawing/2014/main" id="{B44FC60F-5876-401E-A457-5D141B33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2844201" y="724353"/>
            <a:ext cx="1433561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5FD8137-CC94-4944-B6C8-81F1D7E2F1C5}"/>
              </a:ext>
            </a:extLst>
          </p:cNvPr>
          <p:cNvSpPr txBox="1"/>
          <p:nvPr/>
        </p:nvSpPr>
        <p:spPr>
          <a:xfrm>
            <a:off x="290114" y="2656440"/>
            <a:ext cx="2163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Developing</a:t>
            </a:r>
            <a:r>
              <a:rPr lang="en-US" b="1" dirty="0"/>
              <a:t> </a:t>
            </a:r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Effective Carbon Market Framework Towards The Achievement Of Net-Zero In India</a:t>
            </a:r>
          </a:p>
        </p:txBody>
      </p:sp>
      <p:pic>
        <p:nvPicPr>
          <p:cNvPr id="49" name="Picture 4">
            <a:hlinkClick r:id="rId15"/>
            <a:extLst>
              <a:ext uri="{FF2B5EF4-FFF2-40B4-BE49-F238E27FC236}">
                <a16:creationId xmlns:a16="http://schemas.microsoft.com/office/drawing/2014/main" id="{6A8F5F51-94B6-41BE-9EAD-C66C84AA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608374" y="714339"/>
            <a:ext cx="1433561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63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A screen shot of a computer&#10;&#10;Description automatically generated">
            <a:extLst>
              <a:ext uri="{FF2B5EF4-FFF2-40B4-BE49-F238E27FC236}">
                <a16:creationId xmlns:a16="http://schemas.microsoft.com/office/drawing/2014/main" id="{2DE987FD-7017-7147-B544-396A3FEB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57"/>
          <a:stretch/>
        </p:blipFill>
        <p:spPr>
          <a:xfrm>
            <a:off x="4345067" y="-5111"/>
            <a:ext cx="4812893" cy="5148611"/>
          </a:xfrm>
          <a:prstGeom prst="rect">
            <a:avLst/>
          </a:prstGeom>
        </p:spPr>
      </p:pic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4196"/>
            <a:ext cx="8229600" cy="3716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E2DD8C5-DBE7-D14E-8BFA-72E302BF93DF}"/>
              </a:ext>
            </a:extLst>
          </p:cNvPr>
          <p:cNvGrpSpPr/>
          <p:nvPr/>
        </p:nvGrpSpPr>
        <p:grpSpPr>
          <a:xfrm>
            <a:off x="457200" y="4317617"/>
            <a:ext cx="339400" cy="339400"/>
            <a:chOff x="417604" y="5584605"/>
            <a:chExt cx="457200" cy="4572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3481EF2-6717-EB4B-B501-29D0E43B7A22}"/>
                </a:ext>
              </a:extLst>
            </p:cNvPr>
            <p:cNvGrpSpPr/>
            <p:nvPr/>
          </p:nvGrpSpPr>
          <p:grpSpPr>
            <a:xfrm>
              <a:off x="417604" y="5584605"/>
              <a:ext cx="457200" cy="457200"/>
              <a:chOff x="429597" y="5110484"/>
              <a:chExt cx="457200" cy="457200"/>
            </a:xfrm>
          </p:grpSpPr>
          <p:sp>
            <p:nvSpPr>
              <p:cNvPr id="64" name="Teardrop 63">
                <a:extLst>
                  <a:ext uri="{FF2B5EF4-FFF2-40B4-BE49-F238E27FC236}">
                    <a16:creationId xmlns:a16="http://schemas.microsoft.com/office/drawing/2014/main" id="{DDA79EDB-8CB2-6E4B-BBCA-E530187C806C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DB3EFC8-6911-1E4F-A37F-0FC359C752E0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61" name="Freeform 4918">
              <a:extLst>
                <a:ext uri="{FF2B5EF4-FFF2-40B4-BE49-F238E27FC236}">
                  <a16:creationId xmlns:a16="http://schemas.microsoft.com/office/drawing/2014/main" id="{A73619E0-BAD6-B248-BDC7-03C0C50B0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07" y="5607885"/>
              <a:ext cx="240825" cy="380209"/>
            </a:xfrm>
            <a:custGeom>
              <a:avLst/>
              <a:gdLst>
                <a:gd name="T0" fmla="*/ 226 w 244"/>
                <a:gd name="T1" fmla="*/ 162 h 408"/>
                <a:gd name="T2" fmla="*/ 226 w 244"/>
                <a:gd name="T3" fmla="*/ 102 h 408"/>
                <a:gd name="T4" fmla="*/ 220 w 244"/>
                <a:gd name="T5" fmla="*/ 96 h 408"/>
                <a:gd name="T6" fmla="*/ 198 w 244"/>
                <a:gd name="T7" fmla="*/ 104 h 408"/>
                <a:gd name="T8" fmla="*/ 172 w 244"/>
                <a:gd name="T9" fmla="*/ 80 h 408"/>
                <a:gd name="T10" fmla="*/ 84 w 244"/>
                <a:gd name="T11" fmla="*/ 78 h 408"/>
                <a:gd name="T12" fmla="*/ 52 w 244"/>
                <a:gd name="T13" fmla="*/ 92 h 408"/>
                <a:gd name="T14" fmla="*/ 28 w 244"/>
                <a:gd name="T15" fmla="*/ 98 h 408"/>
                <a:gd name="T16" fmla="*/ 20 w 244"/>
                <a:gd name="T17" fmla="*/ 98 h 408"/>
                <a:gd name="T18" fmla="*/ 16 w 244"/>
                <a:gd name="T19" fmla="*/ 162 h 408"/>
                <a:gd name="T20" fmla="*/ 16 w 244"/>
                <a:gd name="T21" fmla="*/ 162 h 408"/>
                <a:gd name="T22" fmla="*/ 2 w 244"/>
                <a:gd name="T23" fmla="*/ 172 h 408"/>
                <a:gd name="T24" fmla="*/ 2 w 244"/>
                <a:gd name="T25" fmla="*/ 186 h 408"/>
                <a:gd name="T26" fmla="*/ 16 w 244"/>
                <a:gd name="T27" fmla="*/ 196 h 408"/>
                <a:gd name="T28" fmla="*/ 16 w 244"/>
                <a:gd name="T29" fmla="*/ 228 h 408"/>
                <a:gd name="T30" fmla="*/ 22 w 244"/>
                <a:gd name="T31" fmla="*/ 236 h 408"/>
                <a:gd name="T32" fmla="*/ 74 w 244"/>
                <a:gd name="T33" fmla="*/ 388 h 408"/>
                <a:gd name="T34" fmla="*/ 86 w 244"/>
                <a:gd name="T35" fmla="*/ 406 h 408"/>
                <a:gd name="T36" fmla="*/ 102 w 244"/>
                <a:gd name="T37" fmla="*/ 406 h 408"/>
                <a:gd name="T38" fmla="*/ 114 w 244"/>
                <a:gd name="T39" fmla="*/ 388 h 408"/>
                <a:gd name="T40" fmla="*/ 118 w 244"/>
                <a:gd name="T41" fmla="*/ 272 h 408"/>
                <a:gd name="T42" fmla="*/ 124 w 244"/>
                <a:gd name="T43" fmla="*/ 272 h 408"/>
                <a:gd name="T44" fmla="*/ 130 w 244"/>
                <a:gd name="T45" fmla="*/ 388 h 408"/>
                <a:gd name="T46" fmla="*/ 136 w 244"/>
                <a:gd name="T47" fmla="*/ 402 h 408"/>
                <a:gd name="T48" fmla="*/ 150 w 244"/>
                <a:gd name="T49" fmla="*/ 408 h 408"/>
                <a:gd name="T50" fmla="*/ 168 w 244"/>
                <a:gd name="T51" fmla="*/ 396 h 408"/>
                <a:gd name="T52" fmla="*/ 222 w 244"/>
                <a:gd name="T53" fmla="*/ 236 h 408"/>
                <a:gd name="T54" fmla="*/ 226 w 244"/>
                <a:gd name="T55" fmla="*/ 228 h 408"/>
                <a:gd name="T56" fmla="*/ 226 w 244"/>
                <a:gd name="T57" fmla="*/ 196 h 408"/>
                <a:gd name="T58" fmla="*/ 238 w 244"/>
                <a:gd name="T59" fmla="*/ 192 h 408"/>
                <a:gd name="T60" fmla="*/ 244 w 244"/>
                <a:gd name="T61" fmla="*/ 180 h 408"/>
                <a:gd name="T62" fmla="*/ 234 w 244"/>
                <a:gd name="T63" fmla="*/ 164 h 408"/>
                <a:gd name="T64" fmla="*/ 34 w 244"/>
                <a:gd name="T65" fmla="*/ 118 h 408"/>
                <a:gd name="T66" fmla="*/ 34 w 244"/>
                <a:gd name="T67" fmla="*/ 222 h 408"/>
                <a:gd name="T68" fmla="*/ 130 w 244"/>
                <a:gd name="T69" fmla="*/ 252 h 408"/>
                <a:gd name="T70" fmla="*/ 210 w 244"/>
                <a:gd name="T71" fmla="*/ 222 h 408"/>
                <a:gd name="T72" fmla="*/ 88 w 244"/>
                <a:gd name="T73" fmla="*/ 28 h 408"/>
                <a:gd name="T74" fmla="*/ 98 w 244"/>
                <a:gd name="T75" fmla="*/ 10 h 408"/>
                <a:gd name="T76" fmla="*/ 114 w 244"/>
                <a:gd name="T77" fmla="*/ 2 h 408"/>
                <a:gd name="T78" fmla="*/ 128 w 244"/>
                <a:gd name="T79" fmla="*/ 2 h 408"/>
                <a:gd name="T80" fmla="*/ 146 w 244"/>
                <a:gd name="T81" fmla="*/ 10 h 408"/>
                <a:gd name="T82" fmla="*/ 156 w 244"/>
                <a:gd name="T83" fmla="*/ 28 h 408"/>
                <a:gd name="T84" fmla="*/ 156 w 244"/>
                <a:gd name="T85" fmla="*/ 42 h 408"/>
                <a:gd name="T86" fmla="*/ 146 w 244"/>
                <a:gd name="T87" fmla="*/ 60 h 408"/>
                <a:gd name="T88" fmla="*/ 128 w 244"/>
                <a:gd name="T89" fmla="*/ 70 h 408"/>
                <a:gd name="T90" fmla="*/ 114 w 244"/>
                <a:gd name="T91" fmla="*/ 70 h 408"/>
                <a:gd name="T92" fmla="*/ 98 w 244"/>
                <a:gd name="T93" fmla="*/ 60 h 408"/>
                <a:gd name="T94" fmla="*/ 88 w 244"/>
                <a:gd name="T95" fmla="*/ 4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408">
                  <a:moveTo>
                    <a:pt x="226" y="162"/>
                  </a:moveTo>
                  <a:lnTo>
                    <a:pt x="226" y="162"/>
                  </a:lnTo>
                  <a:lnTo>
                    <a:pt x="226" y="162"/>
                  </a:lnTo>
                  <a:lnTo>
                    <a:pt x="226" y="106"/>
                  </a:lnTo>
                  <a:lnTo>
                    <a:pt x="226" y="106"/>
                  </a:lnTo>
                  <a:lnTo>
                    <a:pt x="226" y="102"/>
                  </a:lnTo>
                  <a:lnTo>
                    <a:pt x="222" y="98"/>
                  </a:lnTo>
                  <a:lnTo>
                    <a:pt x="222" y="98"/>
                  </a:lnTo>
                  <a:lnTo>
                    <a:pt x="220" y="96"/>
                  </a:lnTo>
                  <a:lnTo>
                    <a:pt x="214" y="98"/>
                  </a:lnTo>
                  <a:lnTo>
                    <a:pt x="198" y="104"/>
                  </a:lnTo>
                  <a:lnTo>
                    <a:pt x="198" y="104"/>
                  </a:lnTo>
                  <a:lnTo>
                    <a:pt x="192" y="94"/>
                  </a:lnTo>
                  <a:lnTo>
                    <a:pt x="182" y="86"/>
                  </a:lnTo>
                  <a:lnTo>
                    <a:pt x="172" y="80"/>
                  </a:lnTo>
                  <a:lnTo>
                    <a:pt x="158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72" y="80"/>
                  </a:lnTo>
                  <a:lnTo>
                    <a:pt x="60" y="84"/>
                  </a:lnTo>
                  <a:lnTo>
                    <a:pt x="52" y="92"/>
                  </a:lnTo>
                  <a:lnTo>
                    <a:pt x="44" y="104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4" y="96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18" y="102"/>
                  </a:lnTo>
                  <a:lnTo>
                    <a:pt x="16" y="106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0" y="164"/>
                  </a:lnTo>
                  <a:lnTo>
                    <a:pt x="4" y="168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86"/>
                  </a:lnTo>
                  <a:lnTo>
                    <a:pt x="4" y="192"/>
                  </a:lnTo>
                  <a:lnTo>
                    <a:pt x="10" y="194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228"/>
                  </a:lnTo>
                  <a:lnTo>
                    <a:pt x="16" y="228"/>
                  </a:lnTo>
                  <a:lnTo>
                    <a:pt x="18" y="234"/>
                  </a:lnTo>
                  <a:lnTo>
                    <a:pt x="22" y="236"/>
                  </a:lnTo>
                  <a:lnTo>
                    <a:pt x="74" y="256"/>
                  </a:lnTo>
                  <a:lnTo>
                    <a:pt x="74" y="388"/>
                  </a:lnTo>
                  <a:lnTo>
                    <a:pt x="74" y="388"/>
                  </a:lnTo>
                  <a:lnTo>
                    <a:pt x="76" y="396"/>
                  </a:lnTo>
                  <a:lnTo>
                    <a:pt x="80" y="402"/>
                  </a:lnTo>
                  <a:lnTo>
                    <a:pt x="86" y="406"/>
                  </a:lnTo>
                  <a:lnTo>
                    <a:pt x="94" y="408"/>
                  </a:lnTo>
                  <a:lnTo>
                    <a:pt x="94" y="408"/>
                  </a:lnTo>
                  <a:lnTo>
                    <a:pt x="102" y="406"/>
                  </a:lnTo>
                  <a:lnTo>
                    <a:pt x="108" y="402"/>
                  </a:lnTo>
                  <a:lnTo>
                    <a:pt x="112" y="396"/>
                  </a:lnTo>
                  <a:lnTo>
                    <a:pt x="114" y="388"/>
                  </a:lnTo>
                  <a:lnTo>
                    <a:pt x="114" y="270"/>
                  </a:lnTo>
                  <a:lnTo>
                    <a:pt x="118" y="272"/>
                  </a:lnTo>
                  <a:lnTo>
                    <a:pt x="118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72"/>
                  </a:lnTo>
                  <a:lnTo>
                    <a:pt x="124" y="272"/>
                  </a:lnTo>
                  <a:lnTo>
                    <a:pt x="130" y="270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2" y="396"/>
                  </a:lnTo>
                  <a:lnTo>
                    <a:pt x="136" y="402"/>
                  </a:lnTo>
                  <a:lnTo>
                    <a:pt x="142" y="406"/>
                  </a:lnTo>
                  <a:lnTo>
                    <a:pt x="150" y="408"/>
                  </a:lnTo>
                  <a:lnTo>
                    <a:pt x="150" y="408"/>
                  </a:lnTo>
                  <a:lnTo>
                    <a:pt x="158" y="406"/>
                  </a:lnTo>
                  <a:lnTo>
                    <a:pt x="164" y="402"/>
                  </a:lnTo>
                  <a:lnTo>
                    <a:pt x="168" y="396"/>
                  </a:lnTo>
                  <a:lnTo>
                    <a:pt x="170" y="388"/>
                  </a:lnTo>
                  <a:lnTo>
                    <a:pt x="170" y="256"/>
                  </a:lnTo>
                  <a:lnTo>
                    <a:pt x="222" y="236"/>
                  </a:lnTo>
                  <a:lnTo>
                    <a:pt x="222" y="236"/>
                  </a:lnTo>
                  <a:lnTo>
                    <a:pt x="226" y="234"/>
                  </a:lnTo>
                  <a:lnTo>
                    <a:pt x="226" y="228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34" y="194"/>
                  </a:lnTo>
                  <a:lnTo>
                    <a:pt x="238" y="192"/>
                  </a:lnTo>
                  <a:lnTo>
                    <a:pt x="242" y="186"/>
                  </a:lnTo>
                  <a:lnTo>
                    <a:pt x="244" y="180"/>
                  </a:lnTo>
                  <a:lnTo>
                    <a:pt x="244" y="180"/>
                  </a:lnTo>
                  <a:lnTo>
                    <a:pt x="242" y="172"/>
                  </a:lnTo>
                  <a:lnTo>
                    <a:pt x="238" y="168"/>
                  </a:lnTo>
                  <a:lnTo>
                    <a:pt x="234" y="164"/>
                  </a:lnTo>
                  <a:lnTo>
                    <a:pt x="226" y="162"/>
                  </a:lnTo>
                  <a:lnTo>
                    <a:pt x="226" y="162"/>
                  </a:lnTo>
                  <a:close/>
                  <a:moveTo>
                    <a:pt x="34" y="118"/>
                  </a:moveTo>
                  <a:lnTo>
                    <a:pt x="114" y="148"/>
                  </a:lnTo>
                  <a:lnTo>
                    <a:pt x="114" y="252"/>
                  </a:lnTo>
                  <a:lnTo>
                    <a:pt x="34" y="222"/>
                  </a:lnTo>
                  <a:lnTo>
                    <a:pt x="34" y="118"/>
                  </a:lnTo>
                  <a:close/>
                  <a:moveTo>
                    <a:pt x="210" y="222"/>
                  </a:moveTo>
                  <a:lnTo>
                    <a:pt x="130" y="252"/>
                  </a:lnTo>
                  <a:lnTo>
                    <a:pt x="130" y="148"/>
                  </a:lnTo>
                  <a:lnTo>
                    <a:pt x="210" y="118"/>
                  </a:lnTo>
                  <a:lnTo>
                    <a:pt x="210" y="222"/>
                  </a:lnTo>
                  <a:close/>
                  <a:moveTo>
                    <a:pt x="88" y="36"/>
                  </a:moveTo>
                  <a:lnTo>
                    <a:pt x="88" y="36"/>
                  </a:lnTo>
                  <a:lnTo>
                    <a:pt x="88" y="28"/>
                  </a:lnTo>
                  <a:lnTo>
                    <a:pt x="90" y="22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8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8" y="2"/>
                  </a:lnTo>
                  <a:lnTo>
                    <a:pt x="136" y="4"/>
                  </a:lnTo>
                  <a:lnTo>
                    <a:pt x="142" y="6"/>
                  </a:lnTo>
                  <a:lnTo>
                    <a:pt x="146" y="10"/>
                  </a:lnTo>
                  <a:lnTo>
                    <a:pt x="150" y="16"/>
                  </a:lnTo>
                  <a:lnTo>
                    <a:pt x="154" y="22"/>
                  </a:lnTo>
                  <a:lnTo>
                    <a:pt x="156" y="28"/>
                  </a:lnTo>
                  <a:lnTo>
                    <a:pt x="156" y="36"/>
                  </a:lnTo>
                  <a:lnTo>
                    <a:pt x="156" y="36"/>
                  </a:lnTo>
                  <a:lnTo>
                    <a:pt x="156" y="42"/>
                  </a:lnTo>
                  <a:lnTo>
                    <a:pt x="154" y="48"/>
                  </a:lnTo>
                  <a:lnTo>
                    <a:pt x="150" y="54"/>
                  </a:lnTo>
                  <a:lnTo>
                    <a:pt x="146" y="60"/>
                  </a:lnTo>
                  <a:lnTo>
                    <a:pt x="142" y="64"/>
                  </a:lnTo>
                  <a:lnTo>
                    <a:pt x="136" y="68"/>
                  </a:lnTo>
                  <a:lnTo>
                    <a:pt x="128" y="70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2" y="64"/>
                  </a:lnTo>
                  <a:lnTo>
                    <a:pt x="98" y="60"/>
                  </a:lnTo>
                  <a:lnTo>
                    <a:pt x="94" y="54"/>
                  </a:lnTo>
                  <a:lnTo>
                    <a:pt x="90" y="48"/>
                  </a:lnTo>
                  <a:lnTo>
                    <a:pt x="88" y="42"/>
                  </a:lnTo>
                  <a:lnTo>
                    <a:pt x="88" y="36"/>
                  </a:lnTo>
                  <a:lnTo>
                    <a:pt x="88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B87F10-4B3E-A14B-8A6E-C806AED70E1A}"/>
              </a:ext>
            </a:extLst>
          </p:cNvPr>
          <p:cNvGrpSpPr/>
          <p:nvPr/>
        </p:nvGrpSpPr>
        <p:grpSpPr>
          <a:xfrm>
            <a:off x="466103" y="3965655"/>
            <a:ext cx="339400" cy="339400"/>
            <a:chOff x="429597" y="5110484"/>
            <a:chExt cx="457200" cy="4572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A07FA5-E5CF-8941-9180-A39A57F4DB14}"/>
                </a:ext>
              </a:extLst>
            </p:cNvPr>
            <p:cNvGrpSpPr/>
            <p:nvPr/>
          </p:nvGrpSpPr>
          <p:grpSpPr>
            <a:xfrm>
              <a:off x="429597" y="5110484"/>
              <a:ext cx="457200" cy="457200"/>
              <a:chOff x="429597" y="5110484"/>
              <a:chExt cx="457200" cy="457200"/>
            </a:xfrm>
          </p:grpSpPr>
          <p:sp>
            <p:nvSpPr>
              <p:cNvPr id="71" name="Teardrop 70">
                <a:extLst>
                  <a:ext uri="{FF2B5EF4-FFF2-40B4-BE49-F238E27FC236}">
                    <a16:creationId xmlns:a16="http://schemas.microsoft.com/office/drawing/2014/main" id="{F2E6D594-6088-8248-B6EF-7CB905297F69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5007529-3153-FC4D-8A9E-BF2AB7F71AC2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70" name="Freeform 4960">
              <a:extLst>
                <a:ext uri="{FF2B5EF4-FFF2-40B4-BE49-F238E27FC236}">
                  <a16:creationId xmlns:a16="http://schemas.microsoft.com/office/drawing/2014/main" id="{3A6D099C-0F32-4A44-B26C-1EA0BEDB8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373" y="5246357"/>
              <a:ext cx="331504" cy="144657"/>
            </a:xfrm>
            <a:custGeom>
              <a:avLst/>
              <a:gdLst>
                <a:gd name="T0" fmla="*/ 242 w 350"/>
                <a:gd name="T1" fmla="*/ 32 h 184"/>
                <a:gd name="T2" fmla="*/ 236 w 350"/>
                <a:gd name="T3" fmla="*/ 42 h 184"/>
                <a:gd name="T4" fmla="*/ 78 w 350"/>
                <a:gd name="T5" fmla="*/ 42 h 184"/>
                <a:gd name="T6" fmla="*/ 68 w 350"/>
                <a:gd name="T7" fmla="*/ 36 h 184"/>
                <a:gd name="T8" fmla="*/ 68 w 350"/>
                <a:gd name="T9" fmla="*/ 10 h 184"/>
                <a:gd name="T10" fmla="*/ 74 w 350"/>
                <a:gd name="T11" fmla="*/ 0 h 184"/>
                <a:gd name="T12" fmla="*/ 232 w 350"/>
                <a:gd name="T13" fmla="*/ 0 h 184"/>
                <a:gd name="T14" fmla="*/ 242 w 350"/>
                <a:gd name="T15" fmla="*/ 6 h 184"/>
                <a:gd name="T16" fmla="*/ 34 w 350"/>
                <a:gd name="T17" fmla="*/ 0 h 184"/>
                <a:gd name="T18" fmla="*/ 6 w 350"/>
                <a:gd name="T19" fmla="*/ 0 h 184"/>
                <a:gd name="T20" fmla="*/ 0 w 350"/>
                <a:gd name="T21" fmla="*/ 10 h 184"/>
                <a:gd name="T22" fmla="*/ 0 w 350"/>
                <a:gd name="T23" fmla="*/ 36 h 184"/>
                <a:gd name="T24" fmla="*/ 10 w 350"/>
                <a:gd name="T25" fmla="*/ 42 h 184"/>
                <a:gd name="T26" fmla="*/ 38 w 350"/>
                <a:gd name="T27" fmla="*/ 42 h 184"/>
                <a:gd name="T28" fmla="*/ 44 w 350"/>
                <a:gd name="T29" fmla="*/ 32 h 184"/>
                <a:gd name="T30" fmla="*/ 42 w 350"/>
                <a:gd name="T31" fmla="*/ 6 h 184"/>
                <a:gd name="T32" fmla="*/ 34 w 350"/>
                <a:gd name="T33" fmla="*/ 0 h 184"/>
                <a:gd name="T34" fmla="*/ 174 w 350"/>
                <a:gd name="T35" fmla="*/ 114 h 184"/>
                <a:gd name="T36" fmla="*/ 78 w 350"/>
                <a:gd name="T37" fmla="*/ 70 h 184"/>
                <a:gd name="T38" fmla="*/ 70 w 350"/>
                <a:gd name="T39" fmla="*/ 72 h 184"/>
                <a:gd name="T40" fmla="*/ 68 w 350"/>
                <a:gd name="T41" fmla="*/ 104 h 184"/>
                <a:gd name="T42" fmla="*/ 70 w 350"/>
                <a:gd name="T43" fmla="*/ 110 h 184"/>
                <a:gd name="T44" fmla="*/ 78 w 350"/>
                <a:gd name="T45" fmla="*/ 114 h 184"/>
                <a:gd name="T46" fmla="*/ 10 w 350"/>
                <a:gd name="T47" fmla="*/ 140 h 184"/>
                <a:gd name="T48" fmla="*/ 0 w 350"/>
                <a:gd name="T49" fmla="*/ 146 h 184"/>
                <a:gd name="T50" fmla="*/ 0 w 350"/>
                <a:gd name="T51" fmla="*/ 174 h 184"/>
                <a:gd name="T52" fmla="*/ 6 w 350"/>
                <a:gd name="T53" fmla="*/ 184 h 184"/>
                <a:gd name="T54" fmla="*/ 34 w 350"/>
                <a:gd name="T55" fmla="*/ 184 h 184"/>
                <a:gd name="T56" fmla="*/ 42 w 350"/>
                <a:gd name="T57" fmla="*/ 178 h 184"/>
                <a:gd name="T58" fmla="*/ 44 w 350"/>
                <a:gd name="T59" fmla="*/ 150 h 184"/>
                <a:gd name="T60" fmla="*/ 38 w 350"/>
                <a:gd name="T61" fmla="*/ 142 h 184"/>
                <a:gd name="T62" fmla="*/ 188 w 350"/>
                <a:gd name="T63" fmla="*/ 140 h 184"/>
                <a:gd name="T64" fmla="*/ 74 w 350"/>
                <a:gd name="T65" fmla="*/ 142 h 184"/>
                <a:gd name="T66" fmla="*/ 68 w 350"/>
                <a:gd name="T67" fmla="*/ 150 h 184"/>
                <a:gd name="T68" fmla="*/ 68 w 350"/>
                <a:gd name="T69" fmla="*/ 178 h 184"/>
                <a:gd name="T70" fmla="*/ 78 w 350"/>
                <a:gd name="T71" fmla="*/ 184 h 184"/>
                <a:gd name="T72" fmla="*/ 34 w 350"/>
                <a:gd name="T73" fmla="*/ 70 h 184"/>
                <a:gd name="T74" fmla="*/ 6 w 350"/>
                <a:gd name="T75" fmla="*/ 70 h 184"/>
                <a:gd name="T76" fmla="*/ 0 w 350"/>
                <a:gd name="T77" fmla="*/ 80 h 184"/>
                <a:gd name="T78" fmla="*/ 0 w 350"/>
                <a:gd name="T79" fmla="*/ 108 h 184"/>
                <a:gd name="T80" fmla="*/ 10 w 350"/>
                <a:gd name="T81" fmla="*/ 114 h 184"/>
                <a:gd name="T82" fmla="*/ 38 w 350"/>
                <a:gd name="T83" fmla="*/ 112 h 184"/>
                <a:gd name="T84" fmla="*/ 44 w 350"/>
                <a:gd name="T85" fmla="*/ 104 h 184"/>
                <a:gd name="T86" fmla="*/ 42 w 350"/>
                <a:gd name="T87" fmla="*/ 76 h 184"/>
                <a:gd name="T88" fmla="*/ 34 w 350"/>
                <a:gd name="T89" fmla="*/ 70 h 184"/>
                <a:gd name="T90" fmla="*/ 312 w 350"/>
                <a:gd name="T91" fmla="*/ 0 h 184"/>
                <a:gd name="T92" fmla="*/ 184 w 350"/>
                <a:gd name="T93" fmla="*/ 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0" h="184">
                  <a:moveTo>
                    <a:pt x="242" y="10"/>
                  </a:moveTo>
                  <a:lnTo>
                    <a:pt x="242" y="32"/>
                  </a:lnTo>
                  <a:lnTo>
                    <a:pt x="242" y="32"/>
                  </a:lnTo>
                  <a:lnTo>
                    <a:pt x="242" y="36"/>
                  </a:lnTo>
                  <a:lnTo>
                    <a:pt x="240" y="40"/>
                  </a:lnTo>
                  <a:lnTo>
                    <a:pt x="236" y="42"/>
                  </a:lnTo>
                  <a:lnTo>
                    <a:pt x="232" y="42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4" y="42"/>
                  </a:lnTo>
                  <a:lnTo>
                    <a:pt x="70" y="40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6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40" y="2"/>
                  </a:lnTo>
                  <a:lnTo>
                    <a:pt x="242" y="6"/>
                  </a:lnTo>
                  <a:lnTo>
                    <a:pt x="242" y="10"/>
                  </a:lnTo>
                  <a:lnTo>
                    <a:pt x="242" y="10"/>
                  </a:lnTo>
                  <a:close/>
                  <a:moveTo>
                    <a:pt x="3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6" y="42"/>
                  </a:lnTo>
                  <a:lnTo>
                    <a:pt x="10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8" y="42"/>
                  </a:lnTo>
                  <a:lnTo>
                    <a:pt x="40" y="40"/>
                  </a:lnTo>
                  <a:lnTo>
                    <a:pt x="42" y="36"/>
                  </a:lnTo>
                  <a:lnTo>
                    <a:pt x="44" y="32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78" y="114"/>
                  </a:moveTo>
                  <a:lnTo>
                    <a:pt x="174" y="114"/>
                  </a:lnTo>
                  <a:lnTo>
                    <a:pt x="156" y="80"/>
                  </a:lnTo>
                  <a:lnTo>
                    <a:pt x="150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4" y="70"/>
                  </a:lnTo>
                  <a:lnTo>
                    <a:pt x="70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8"/>
                  </a:lnTo>
                  <a:lnTo>
                    <a:pt x="70" y="110"/>
                  </a:lnTo>
                  <a:lnTo>
                    <a:pt x="74" y="112"/>
                  </a:lnTo>
                  <a:lnTo>
                    <a:pt x="78" y="114"/>
                  </a:lnTo>
                  <a:lnTo>
                    <a:pt x="78" y="114"/>
                  </a:lnTo>
                  <a:close/>
                  <a:moveTo>
                    <a:pt x="34" y="140"/>
                  </a:moveTo>
                  <a:lnTo>
                    <a:pt x="10" y="140"/>
                  </a:lnTo>
                  <a:lnTo>
                    <a:pt x="10" y="140"/>
                  </a:lnTo>
                  <a:lnTo>
                    <a:pt x="6" y="142"/>
                  </a:lnTo>
                  <a:lnTo>
                    <a:pt x="2" y="144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2" y="182"/>
                  </a:lnTo>
                  <a:lnTo>
                    <a:pt x="6" y="184"/>
                  </a:lnTo>
                  <a:lnTo>
                    <a:pt x="10" y="184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8" y="184"/>
                  </a:lnTo>
                  <a:lnTo>
                    <a:pt x="40" y="182"/>
                  </a:lnTo>
                  <a:lnTo>
                    <a:pt x="42" y="178"/>
                  </a:lnTo>
                  <a:lnTo>
                    <a:pt x="44" y="174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2" y="146"/>
                  </a:lnTo>
                  <a:lnTo>
                    <a:pt x="40" y="144"/>
                  </a:lnTo>
                  <a:lnTo>
                    <a:pt x="38" y="142"/>
                  </a:lnTo>
                  <a:lnTo>
                    <a:pt x="34" y="140"/>
                  </a:lnTo>
                  <a:lnTo>
                    <a:pt x="34" y="140"/>
                  </a:lnTo>
                  <a:close/>
                  <a:moveTo>
                    <a:pt x="188" y="140"/>
                  </a:moveTo>
                  <a:lnTo>
                    <a:pt x="78" y="140"/>
                  </a:lnTo>
                  <a:lnTo>
                    <a:pt x="78" y="140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68" y="146"/>
                  </a:lnTo>
                  <a:lnTo>
                    <a:pt x="68" y="150"/>
                  </a:lnTo>
                  <a:lnTo>
                    <a:pt x="68" y="174"/>
                  </a:lnTo>
                  <a:lnTo>
                    <a:pt x="68" y="174"/>
                  </a:lnTo>
                  <a:lnTo>
                    <a:pt x="68" y="178"/>
                  </a:lnTo>
                  <a:lnTo>
                    <a:pt x="70" y="182"/>
                  </a:lnTo>
                  <a:lnTo>
                    <a:pt x="74" y="184"/>
                  </a:lnTo>
                  <a:lnTo>
                    <a:pt x="78" y="184"/>
                  </a:lnTo>
                  <a:lnTo>
                    <a:pt x="212" y="184"/>
                  </a:lnTo>
                  <a:lnTo>
                    <a:pt x="188" y="140"/>
                  </a:lnTo>
                  <a:close/>
                  <a:moveTo>
                    <a:pt x="34" y="70"/>
                  </a:moveTo>
                  <a:lnTo>
                    <a:pt x="10" y="70"/>
                  </a:lnTo>
                  <a:lnTo>
                    <a:pt x="10" y="70"/>
                  </a:lnTo>
                  <a:lnTo>
                    <a:pt x="6" y="70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6" y="112"/>
                  </a:lnTo>
                  <a:lnTo>
                    <a:pt x="10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8" y="112"/>
                  </a:lnTo>
                  <a:lnTo>
                    <a:pt x="40" y="110"/>
                  </a:lnTo>
                  <a:lnTo>
                    <a:pt x="42" y="108"/>
                  </a:lnTo>
                  <a:lnTo>
                    <a:pt x="44" y="104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76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4" y="70"/>
                  </a:lnTo>
                  <a:lnTo>
                    <a:pt x="34" y="70"/>
                  </a:lnTo>
                  <a:close/>
                  <a:moveTo>
                    <a:pt x="350" y="0"/>
                  </a:moveTo>
                  <a:lnTo>
                    <a:pt x="312" y="0"/>
                  </a:lnTo>
                  <a:lnTo>
                    <a:pt x="248" y="116"/>
                  </a:lnTo>
                  <a:lnTo>
                    <a:pt x="220" y="66"/>
                  </a:lnTo>
                  <a:lnTo>
                    <a:pt x="184" y="66"/>
                  </a:lnTo>
                  <a:lnTo>
                    <a:pt x="248" y="184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893352-8247-E647-8F33-2C50FF4C08EE}"/>
              </a:ext>
            </a:extLst>
          </p:cNvPr>
          <p:cNvGrpSpPr/>
          <p:nvPr/>
        </p:nvGrpSpPr>
        <p:grpSpPr>
          <a:xfrm>
            <a:off x="464641" y="3279980"/>
            <a:ext cx="339400" cy="339400"/>
            <a:chOff x="427628" y="4186824"/>
            <a:chExt cx="457200" cy="4572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A900D2-69A8-6940-B8CF-113A2687D00D}"/>
                </a:ext>
              </a:extLst>
            </p:cNvPr>
            <p:cNvGrpSpPr/>
            <p:nvPr/>
          </p:nvGrpSpPr>
          <p:grpSpPr>
            <a:xfrm>
              <a:off x="427628" y="4186824"/>
              <a:ext cx="457200" cy="457200"/>
              <a:chOff x="426464" y="3720364"/>
              <a:chExt cx="457200" cy="457200"/>
            </a:xfrm>
          </p:grpSpPr>
          <p:sp>
            <p:nvSpPr>
              <p:cNvPr id="86" name="Teardrop 85">
                <a:extLst>
                  <a:ext uri="{FF2B5EF4-FFF2-40B4-BE49-F238E27FC236}">
                    <a16:creationId xmlns:a16="http://schemas.microsoft.com/office/drawing/2014/main" id="{C3422610-76D8-C14A-9D1F-B9DFB20277CB}"/>
                  </a:ext>
                </a:extLst>
              </p:cNvPr>
              <p:cNvSpPr/>
              <p:nvPr/>
            </p:nvSpPr>
            <p:spPr bwMode="ltGray">
              <a:xfrm rot="2700000">
                <a:off x="426464" y="372036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C8E971E-BCD3-9443-B2D5-6639371906DC}"/>
                  </a:ext>
                </a:extLst>
              </p:cNvPr>
              <p:cNvSpPr/>
              <p:nvPr/>
            </p:nvSpPr>
            <p:spPr bwMode="ltGray">
              <a:xfrm>
                <a:off x="449324" y="3743542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A2746375-B63C-FD41-AA0F-95A951D81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258" y="4240048"/>
              <a:ext cx="169940" cy="337849"/>
            </a:xfrm>
            <a:custGeom>
              <a:avLst/>
              <a:gdLst>
                <a:gd name="T0" fmla="*/ 484 w 560"/>
                <a:gd name="T1" fmla="*/ 88 h 1186"/>
                <a:gd name="T2" fmla="*/ 466 w 560"/>
                <a:gd name="T3" fmla="*/ 38 h 1186"/>
                <a:gd name="T4" fmla="*/ 426 w 560"/>
                <a:gd name="T5" fmla="*/ 10 h 1186"/>
                <a:gd name="T6" fmla="*/ 408 w 560"/>
                <a:gd name="T7" fmla="*/ 6 h 1186"/>
                <a:gd name="T8" fmla="*/ 238 w 560"/>
                <a:gd name="T9" fmla="*/ 2 h 1186"/>
                <a:gd name="T10" fmla="*/ 164 w 560"/>
                <a:gd name="T11" fmla="*/ 4 h 1186"/>
                <a:gd name="T12" fmla="*/ 114 w 560"/>
                <a:gd name="T13" fmla="*/ 26 h 1186"/>
                <a:gd name="T14" fmla="*/ 82 w 560"/>
                <a:gd name="T15" fmla="*/ 68 h 1186"/>
                <a:gd name="T16" fmla="*/ 72 w 560"/>
                <a:gd name="T17" fmla="*/ 108 h 1186"/>
                <a:gd name="T18" fmla="*/ 26 w 560"/>
                <a:gd name="T19" fmla="*/ 128 h 1186"/>
                <a:gd name="T20" fmla="*/ 6 w 560"/>
                <a:gd name="T21" fmla="*/ 166 h 1186"/>
                <a:gd name="T22" fmla="*/ 0 w 560"/>
                <a:gd name="T23" fmla="*/ 1028 h 1186"/>
                <a:gd name="T24" fmla="*/ 6 w 560"/>
                <a:gd name="T25" fmla="*/ 1070 h 1186"/>
                <a:gd name="T26" fmla="*/ 30 w 560"/>
                <a:gd name="T27" fmla="*/ 1110 h 1186"/>
                <a:gd name="T28" fmla="*/ 74 w 560"/>
                <a:gd name="T29" fmla="*/ 1122 h 1186"/>
                <a:gd name="T30" fmla="*/ 82 w 560"/>
                <a:gd name="T31" fmla="*/ 1146 h 1186"/>
                <a:gd name="T32" fmla="*/ 114 w 560"/>
                <a:gd name="T33" fmla="*/ 1170 h 1186"/>
                <a:gd name="T34" fmla="*/ 164 w 560"/>
                <a:gd name="T35" fmla="*/ 1184 h 1186"/>
                <a:gd name="T36" fmla="*/ 250 w 560"/>
                <a:gd name="T37" fmla="*/ 1186 h 1186"/>
                <a:gd name="T38" fmla="*/ 394 w 560"/>
                <a:gd name="T39" fmla="*/ 1184 h 1186"/>
                <a:gd name="T40" fmla="*/ 444 w 560"/>
                <a:gd name="T41" fmla="*/ 1172 h 1186"/>
                <a:gd name="T42" fmla="*/ 476 w 560"/>
                <a:gd name="T43" fmla="*/ 1146 h 1186"/>
                <a:gd name="T44" fmla="*/ 486 w 560"/>
                <a:gd name="T45" fmla="*/ 1124 h 1186"/>
                <a:gd name="T46" fmla="*/ 528 w 560"/>
                <a:gd name="T47" fmla="*/ 1108 h 1186"/>
                <a:gd name="T48" fmla="*/ 554 w 560"/>
                <a:gd name="T49" fmla="*/ 1062 h 1186"/>
                <a:gd name="T50" fmla="*/ 560 w 560"/>
                <a:gd name="T51" fmla="*/ 212 h 1186"/>
                <a:gd name="T52" fmla="*/ 556 w 560"/>
                <a:gd name="T53" fmla="*/ 168 h 1186"/>
                <a:gd name="T54" fmla="*/ 534 w 560"/>
                <a:gd name="T55" fmla="*/ 128 h 1186"/>
                <a:gd name="T56" fmla="*/ 488 w 560"/>
                <a:gd name="T57" fmla="*/ 108 h 1186"/>
                <a:gd name="T58" fmla="*/ 504 w 560"/>
                <a:gd name="T59" fmla="*/ 980 h 1186"/>
                <a:gd name="T60" fmla="*/ 494 w 560"/>
                <a:gd name="T61" fmla="*/ 1038 h 1186"/>
                <a:gd name="T62" fmla="*/ 464 w 560"/>
                <a:gd name="T63" fmla="*/ 1070 h 1186"/>
                <a:gd name="T64" fmla="*/ 134 w 560"/>
                <a:gd name="T65" fmla="*/ 1078 h 1186"/>
                <a:gd name="T66" fmla="*/ 102 w 560"/>
                <a:gd name="T67" fmla="*/ 1072 h 1186"/>
                <a:gd name="T68" fmla="*/ 68 w 560"/>
                <a:gd name="T69" fmla="*/ 1046 h 1186"/>
                <a:gd name="T70" fmla="*/ 54 w 560"/>
                <a:gd name="T71" fmla="*/ 994 h 1186"/>
                <a:gd name="T72" fmla="*/ 58 w 560"/>
                <a:gd name="T73" fmla="*/ 234 h 1186"/>
                <a:gd name="T74" fmla="*/ 76 w 560"/>
                <a:gd name="T75" fmla="*/ 188 h 1186"/>
                <a:gd name="T76" fmla="*/ 114 w 560"/>
                <a:gd name="T77" fmla="*/ 166 h 1186"/>
                <a:gd name="T78" fmla="*/ 428 w 560"/>
                <a:gd name="T79" fmla="*/ 162 h 1186"/>
                <a:gd name="T80" fmla="*/ 472 w 560"/>
                <a:gd name="T81" fmla="*/ 176 h 1186"/>
                <a:gd name="T82" fmla="*/ 500 w 560"/>
                <a:gd name="T83" fmla="*/ 214 h 1186"/>
                <a:gd name="T84" fmla="*/ 504 w 560"/>
                <a:gd name="T85" fmla="*/ 980 h 1186"/>
                <a:gd name="T86" fmla="*/ 442 w 560"/>
                <a:gd name="T87" fmla="*/ 276 h 1186"/>
                <a:gd name="T88" fmla="*/ 440 w 560"/>
                <a:gd name="T89" fmla="*/ 244 h 1186"/>
                <a:gd name="T90" fmla="*/ 422 w 560"/>
                <a:gd name="T91" fmla="*/ 220 h 1186"/>
                <a:gd name="T92" fmla="*/ 388 w 560"/>
                <a:gd name="T93" fmla="*/ 216 h 1186"/>
                <a:gd name="T94" fmla="*/ 154 w 560"/>
                <a:gd name="T95" fmla="*/ 216 h 1186"/>
                <a:gd name="T96" fmla="*/ 126 w 560"/>
                <a:gd name="T97" fmla="*/ 228 h 1186"/>
                <a:gd name="T98" fmla="*/ 118 w 560"/>
                <a:gd name="T99" fmla="*/ 262 h 1186"/>
                <a:gd name="T100" fmla="*/ 338 w 560"/>
                <a:gd name="T101" fmla="*/ 306 h 1186"/>
                <a:gd name="T102" fmla="*/ 442 w 560"/>
                <a:gd name="T103" fmla="*/ 568 h 1186"/>
                <a:gd name="T104" fmla="*/ 116 w 560"/>
                <a:gd name="T105" fmla="*/ 616 h 1186"/>
                <a:gd name="T106" fmla="*/ 114 w 560"/>
                <a:gd name="T107" fmla="*/ 974 h 1186"/>
                <a:gd name="T108" fmla="*/ 122 w 560"/>
                <a:gd name="T109" fmla="*/ 1008 h 1186"/>
                <a:gd name="T110" fmla="*/ 144 w 560"/>
                <a:gd name="T111" fmla="*/ 1018 h 1186"/>
                <a:gd name="T112" fmla="*/ 408 w 560"/>
                <a:gd name="T113" fmla="*/ 1018 h 1186"/>
                <a:gd name="T114" fmla="*/ 434 w 560"/>
                <a:gd name="T115" fmla="*/ 1006 h 1186"/>
                <a:gd name="T116" fmla="*/ 444 w 560"/>
                <a:gd name="T117" fmla="*/ 972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1186">
                  <a:moveTo>
                    <a:pt x="488" y="108"/>
                  </a:moveTo>
                  <a:lnTo>
                    <a:pt x="488" y="108"/>
                  </a:lnTo>
                  <a:lnTo>
                    <a:pt x="484" y="88"/>
                  </a:lnTo>
                  <a:lnTo>
                    <a:pt x="480" y="68"/>
                  </a:lnTo>
                  <a:lnTo>
                    <a:pt x="474" y="52"/>
                  </a:lnTo>
                  <a:lnTo>
                    <a:pt x="466" y="38"/>
                  </a:lnTo>
                  <a:lnTo>
                    <a:pt x="454" y="26"/>
                  </a:lnTo>
                  <a:lnTo>
                    <a:pt x="442" y="18"/>
                  </a:lnTo>
                  <a:lnTo>
                    <a:pt x="426" y="10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360" y="2"/>
                  </a:lnTo>
                  <a:lnTo>
                    <a:pt x="316" y="0"/>
                  </a:lnTo>
                  <a:lnTo>
                    <a:pt x="238" y="2"/>
                  </a:lnTo>
                  <a:lnTo>
                    <a:pt x="18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46" y="10"/>
                  </a:lnTo>
                  <a:lnTo>
                    <a:pt x="128" y="16"/>
                  </a:lnTo>
                  <a:lnTo>
                    <a:pt x="114" y="26"/>
                  </a:lnTo>
                  <a:lnTo>
                    <a:pt x="100" y="38"/>
                  </a:lnTo>
                  <a:lnTo>
                    <a:pt x="90" y="52"/>
                  </a:lnTo>
                  <a:lnTo>
                    <a:pt x="82" y="68"/>
                  </a:lnTo>
                  <a:lnTo>
                    <a:pt x="76" y="86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54" y="112"/>
                  </a:lnTo>
                  <a:lnTo>
                    <a:pt x="38" y="120"/>
                  </a:lnTo>
                  <a:lnTo>
                    <a:pt x="26" y="128"/>
                  </a:lnTo>
                  <a:lnTo>
                    <a:pt x="18" y="138"/>
                  </a:lnTo>
                  <a:lnTo>
                    <a:pt x="10" y="150"/>
                  </a:lnTo>
                  <a:lnTo>
                    <a:pt x="6" y="166"/>
                  </a:lnTo>
                  <a:lnTo>
                    <a:pt x="2" y="184"/>
                  </a:lnTo>
                  <a:lnTo>
                    <a:pt x="2" y="208"/>
                  </a:lnTo>
                  <a:lnTo>
                    <a:pt x="0" y="1028"/>
                  </a:lnTo>
                  <a:lnTo>
                    <a:pt x="0" y="1028"/>
                  </a:lnTo>
                  <a:lnTo>
                    <a:pt x="2" y="1050"/>
                  </a:lnTo>
                  <a:lnTo>
                    <a:pt x="6" y="1070"/>
                  </a:lnTo>
                  <a:lnTo>
                    <a:pt x="12" y="1088"/>
                  </a:lnTo>
                  <a:lnTo>
                    <a:pt x="20" y="1100"/>
                  </a:lnTo>
                  <a:lnTo>
                    <a:pt x="30" y="1110"/>
                  </a:lnTo>
                  <a:lnTo>
                    <a:pt x="42" y="1118"/>
                  </a:lnTo>
                  <a:lnTo>
                    <a:pt x="56" y="1122"/>
                  </a:lnTo>
                  <a:lnTo>
                    <a:pt x="74" y="1122"/>
                  </a:lnTo>
                  <a:lnTo>
                    <a:pt x="74" y="1122"/>
                  </a:lnTo>
                  <a:lnTo>
                    <a:pt x="76" y="1136"/>
                  </a:lnTo>
                  <a:lnTo>
                    <a:pt x="82" y="1146"/>
                  </a:lnTo>
                  <a:lnTo>
                    <a:pt x="90" y="1156"/>
                  </a:lnTo>
                  <a:lnTo>
                    <a:pt x="102" y="1164"/>
                  </a:lnTo>
                  <a:lnTo>
                    <a:pt x="114" y="1170"/>
                  </a:lnTo>
                  <a:lnTo>
                    <a:pt x="128" y="1176"/>
                  </a:lnTo>
                  <a:lnTo>
                    <a:pt x="146" y="1180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250" y="1186"/>
                  </a:lnTo>
                  <a:lnTo>
                    <a:pt x="324" y="1186"/>
                  </a:lnTo>
                  <a:lnTo>
                    <a:pt x="394" y="1184"/>
                  </a:lnTo>
                  <a:lnTo>
                    <a:pt x="394" y="1184"/>
                  </a:lnTo>
                  <a:lnTo>
                    <a:pt x="412" y="1182"/>
                  </a:lnTo>
                  <a:lnTo>
                    <a:pt x="428" y="1178"/>
                  </a:lnTo>
                  <a:lnTo>
                    <a:pt x="444" y="1172"/>
                  </a:lnTo>
                  <a:lnTo>
                    <a:pt x="456" y="1164"/>
                  </a:lnTo>
                  <a:lnTo>
                    <a:pt x="468" y="1156"/>
                  </a:lnTo>
                  <a:lnTo>
                    <a:pt x="476" y="1146"/>
                  </a:lnTo>
                  <a:lnTo>
                    <a:pt x="482" y="1136"/>
                  </a:lnTo>
                  <a:lnTo>
                    <a:pt x="486" y="1124"/>
                  </a:lnTo>
                  <a:lnTo>
                    <a:pt x="486" y="1124"/>
                  </a:lnTo>
                  <a:lnTo>
                    <a:pt x="500" y="1122"/>
                  </a:lnTo>
                  <a:lnTo>
                    <a:pt x="516" y="1116"/>
                  </a:lnTo>
                  <a:lnTo>
                    <a:pt x="528" y="1108"/>
                  </a:lnTo>
                  <a:lnTo>
                    <a:pt x="538" y="1096"/>
                  </a:lnTo>
                  <a:lnTo>
                    <a:pt x="548" y="1080"/>
                  </a:lnTo>
                  <a:lnTo>
                    <a:pt x="554" y="1062"/>
                  </a:lnTo>
                  <a:lnTo>
                    <a:pt x="558" y="1042"/>
                  </a:lnTo>
                  <a:lnTo>
                    <a:pt x="560" y="1018"/>
                  </a:lnTo>
                  <a:lnTo>
                    <a:pt x="560" y="212"/>
                  </a:lnTo>
                  <a:lnTo>
                    <a:pt x="560" y="212"/>
                  </a:lnTo>
                  <a:lnTo>
                    <a:pt x="560" y="188"/>
                  </a:lnTo>
                  <a:lnTo>
                    <a:pt x="556" y="168"/>
                  </a:lnTo>
                  <a:lnTo>
                    <a:pt x="552" y="152"/>
                  </a:lnTo>
                  <a:lnTo>
                    <a:pt x="544" y="138"/>
                  </a:lnTo>
                  <a:lnTo>
                    <a:pt x="534" y="128"/>
                  </a:lnTo>
                  <a:lnTo>
                    <a:pt x="522" y="120"/>
                  </a:lnTo>
                  <a:lnTo>
                    <a:pt x="506" y="112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504" y="980"/>
                  </a:moveTo>
                  <a:lnTo>
                    <a:pt x="504" y="980"/>
                  </a:lnTo>
                  <a:lnTo>
                    <a:pt x="504" y="1002"/>
                  </a:lnTo>
                  <a:lnTo>
                    <a:pt x="500" y="1020"/>
                  </a:lnTo>
                  <a:lnTo>
                    <a:pt x="494" y="1038"/>
                  </a:lnTo>
                  <a:lnTo>
                    <a:pt x="486" y="1050"/>
                  </a:lnTo>
                  <a:lnTo>
                    <a:pt x="476" y="1062"/>
                  </a:lnTo>
                  <a:lnTo>
                    <a:pt x="464" y="1070"/>
                  </a:lnTo>
                  <a:lnTo>
                    <a:pt x="450" y="1074"/>
                  </a:lnTo>
                  <a:lnTo>
                    <a:pt x="434" y="1076"/>
                  </a:lnTo>
                  <a:lnTo>
                    <a:pt x="134" y="1078"/>
                  </a:lnTo>
                  <a:lnTo>
                    <a:pt x="134" y="1078"/>
                  </a:lnTo>
                  <a:lnTo>
                    <a:pt x="118" y="1076"/>
                  </a:lnTo>
                  <a:lnTo>
                    <a:pt x="102" y="1072"/>
                  </a:lnTo>
                  <a:lnTo>
                    <a:pt x="88" y="1066"/>
                  </a:lnTo>
                  <a:lnTo>
                    <a:pt x="76" y="1058"/>
                  </a:lnTo>
                  <a:lnTo>
                    <a:pt x="68" y="1046"/>
                  </a:lnTo>
                  <a:lnTo>
                    <a:pt x="60" y="1032"/>
                  </a:lnTo>
                  <a:lnTo>
                    <a:pt x="56" y="1014"/>
                  </a:lnTo>
                  <a:lnTo>
                    <a:pt x="54" y="994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58" y="234"/>
                  </a:lnTo>
                  <a:lnTo>
                    <a:pt x="62" y="216"/>
                  </a:lnTo>
                  <a:lnTo>
                    <a:pt x="68" y="200"/>
                  </a:lnTo>
                  <a:lnTo>
                    <a:pt x="76" y="188"/>
                  </a:lnTo>
                  <a:lnTo>
                    <a:pt x="88" y="178"/>
                  </a:lnTo>
                  <a:lnTo>
                    <a:pt x="100" y="170"/>
                  </a:lnTo>
                  <a:lnTo>
                    <a:pt x="114" y="166"/>
                  </a:lnTo>
                  <a:lnTo>
                    <a:pt x="130" y="164"/>
                  </a:lnTo>
                  <a:lnTo>
                    <a:pt x="428" y="162"/>
                  </a:lnTo>
                  <a:lnTo>
                    <a:pt x="428" y="162"/>
                  </a:lnTo>
                  <a:lnTo>
                    <a:pt x="444" y="164"/>
                  </a:lnTo>
                  <a:lnTo>
                    <a:pt x="458" y="168"/>
                  </a:lnTo>
                  <a:lnTo>
                    <a:pt x="472" y="176"/>
                  </a:lnTo>
                  <a:lnTo>
                    <a:pt x="484" y="186"/>
                  </a:lnTo>
                  <a:lnTo>
                    <a:pt x="492" y="198"/>
                  </a:lnTo>
                  <a:lnTo>
                    <a:pt x="500" y="214"/>
                  </a:lnTo>
                  <a:lnTo>
                    <a:pt x="504" y="234"/>
                  </a:lnTo>
                  <a:lnTo>
                    <a:pt x="504" y="254"/>
                  </a:lnTo>
                  <a:lnTo>
                    <a:pt x="504" y="980"/>
                  </a:lnTo>
                  <a:close/>
                  <a:moveTo>
                    <a:pt x="288" y="510"/>
                  </a:moveTo>
                  <a:lnTo>
                    <a:pt x="442" y="50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42" y="258"/>
                  </a:lnTo>
                  <a:lnTo>
                    <a:pt x="440" y="244"/>
                  </a:lnTo>
                  <a:lnTo>
                    <a:pt x="436" y="234"/>
                  </a:lnTo>
                  <a:lnTo>
                    <a:pt x="430" y="226"/>
                  </a:lnTo>
                  <a:lnTo>
                    <a:pt x="422" y="220"/>
                  </a:lnTo>
                  <a:lnTo>
                    <a:pt x="414" y="216"/>
                  </a:lnTo>
                  <a:lnTo>
                    <a:pt x="402" y="216"/>
                  </a:lnTo>
                  <a:lnTo>
                    <a:pt x="388" y="216"/>
                  </a:lnTo>
                  <a:lnTo>
                    <a:pt x="168" y="216"/>
                  </a:lnTo>
                  <a:lnTo>
                    <a:pt x="168" y="216"/>
                  </a:lnTo>
                  <a:lnTo>
                    <a:pt x="154" y="216"/>
                  </a:lnTo>
                  <a:lnTo>
                    <a:pt x="142" y="218"/>
                  </a:lnTo>
                  <a:lnTo>
                    <a:pt x="134" y="222"/>
                  </a:lnTo>
                  <a:lnTo>
                    <a:pt x="126" y="228"/>
                  </a:lnTo>
                  <a:lnTo>
                    <a:pt x="122" y="236"/>
                  </a:lnTo>
                  <a:lnTo>
                    <a:pt x="120" y="248"/>
                  </a:lnTo>
                  <a:lnTo>
                    <a:pt x="118" y="262"/>
                  </a:lnTo>
                  <a:lnTo>
                    <a:pt x="118" y="280"/>
                  </a:lnTo>
                  <a:lnTo>
                    <a:pt x="116" y="592"/>
                  </a:lnTo>
                  <a:lnTo>
                    <a:pt x="338" y="306"/>
                  </a:lnTo>
                  <a:lnTo>
                    <a:pt x="288" y="510"/>
                  </a:lnTo>
                  <a:close/>
                  <a:moveTo>
                    <a:pt x="444" y="934"/>
                  </a:moveTo>
                  <a:lnTo>
                    <a:pt x="442" y="568"/>
                  </a:lnTo>
                  <a:lnTo>
                    <a:pt x="220" y="924"/>
                  </a:lnTo>
                  <a:lnTo>
                    <a:pt x="286" y="616"/>
                  </a:lnTo>
                  <a:lnTo>
                    <a:pt x="116" y="616"/>
                  </a:lnTo>
                  <a:lnTo>
                    <a:pt x="114" y="954"/>
                  </a:lnTo>
                  <a:lnTo>
                    <a:pt x="114" y="954"/>
                  </a:lnTo>
                  <a:lnTo>
                    <a:pt x="114" y="974"/>
                  </a:lnTo>
                  <a:lnTo>
                    <a:pt x="116" y="988"/>
                  </a:lnTo>
                  <a:lnTo>
                    <a:pt x="118" y="1000"/>
                  </a:lnTo>
                  <a:lnTo>
                    <a:pt x="122" y="1008"/>
                  </a:lnTo>
                  <a:lnTo>
                    <a:pt x="128" y="1014"/>
                  </a:lnTo>
                  <a:lnTo>
                    <a:pt x="136" y="1018"/>
                  </a:lnTo>
                  <a:lnTo>
                    <a:pt x="144" y="1018"/>
                  </a:lnTo>
                  <a:lnTo>
                    <a:pt x="156" y="1020"/>
                  </a:lnTo>
                  <a:lnTo>
                    <a:pt x="408" y="1018"/>
                  </a:lnTo>
                  <a:lnTo>
                    <a:pt x="408" y="1018"/>
                  </a:lnTo>
                  <a:lnTo>
                    <a:pt x="418" y="1016"/>
                  </a:lnTo>
                  <a:lnTo>
                    <a:pt x="428" y="1014"/>
                  </a:lnTo>
                  <a:lnTo>
                    <a:pt x="434" y="1006"/>
                  </a:lnTo>
                  <a:lnTo>
                    <a:pt x="438" y="998"/>
                  </a:lnTo>
                  <a:lnTo>
                    <a:pt x="442" y="986"/>
                  </a:lnTo>
                  <a:lnTo>
                    <a:pt x="444" y="972"/>
                  </a:lnTo>
                  <a:lnTo>
                    <a:pt x="444" y="934"/>
                  </a:lnTo>
                  <a:lnTo>
                    <a:pt x="444" y="9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556C6F9-2634-A94C-9EBF-33C0670A0FC9}"/>
              </a:ext>
            </a:extLst>
          </p:cNvPr>
          <p:cNvGrpSpPr/>
          <p:nvPr/>
        </p:nvGrpSpPr>
        <p:grpSpPr>
          <a:xfrm>
            <a:off x="459713" y="1199421"/>
            <a:ext cx="339400" cy="339400"/>
            <a:chOff x="420989" y="1384142"/>
            <a:chExt cx="457200" cy="457200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C727BA0-C9CB-B54C-B9CF-BDB1B2B3FC47}"/>
                </a:ext>
              </a:extLst>
            </p:cNvPr>
            <p:cNvGrpSpPr/>
            <p:nvPr/>
          </p:nvGrpSpPr>
          <p:grpSpPr>
            <a:xfrm>
              <a:off x="420989" y="1384142"/>
              <a:ext cx="457200" cy="457200"/>
              <a:chOff x="427628" y="1833131"/>
              <a:chExt cx="457200" cy="457200"/>
            </a:xfrm>
          </p:grpSpPr>
          <p:sp>
            <p:nvSpPr>
              <p:cNvPr id="95" name="Teardrop 94">
                <a:extLst>
                  <a:ext uri="{FF2B5EF4-FFF2-40B4-BE49-F238E27FC236}">
                    <a16:creationId xmlns:a16="http://schemas.microsoft.com/office/drawing/2014/main" id="{218DF63B-1371-8945-AAFA-7A0381C28C46}"/>
                  </a:ext>
                </a:extLst>
              </p:cNvPr>
              <p:cNvSpPr/>
              <p:nvPr/>
            </p:nvSpPr>
            <p:spPr bwMode="ltGray">
              <a:xfrm rot="2700000">
                <a:off x="427628" y="1833131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5198CDE-A441-BE4D-B7F5-93A1FBF2AAF4}"/>
                  </a:ext>
                </a:extLst>
              </p:cNvPr>
              <p:cNvSpPr/>
              <p:nvPr/>
            </p:nvSpPr>
            <p:spPr bwMode="ltGray">
              <a:xfrm>
                <a:off x="452222" y="1855085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94" name="Freeform 4949">
              <a:extLst>
                <a:ext uri="{FF2B5EF4-FFF2-40B4-BE49-F238E27FC236}">
                  <a16:creationId xmlns:a16="http://schemas.microsoft.com/office/drawing/2014/main" id="{36DC0ADD-18BB-0E4D-96AE-DC9C5181BE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116" y="1439852"/>
              <a:ext cx="242422" cy="303243"/>
            </a:xfrm>
            <a:custGeom>
              <a:avLst/>
              <a:gdLst>
                <a:gd name="T0" fmla="*/ 128 w 330"/>
                <a:gd name="T1" fmla="*/ 144 h 350"/>
                <a:gd name="T2" fmla="*/ 116 w 330"/>
                <a:gd name="T3" fmla="*/ 138 h 350"/>
                <a:gd name="T4" fmla="*/ 126 w 330"/>
                <a:gd name="T5" fmla="*/ 90 h 350"/>
                <a:gd name="T6" fmla="*/ 188 w 330"/>
                <a:gd name="T7" fmla="*/ 52 h 350"/>
                <a:gd name="T8" fmla="*/ 210 w 330"/>
                <a:gd name="T9" fmla="*/ 14 h 350"/>
                <a:gd name="T10" fmla="*/ 250 w 330"/>
                <a:gd name="T11" fmla="*/ 0 h 350"/>
                <a:gd name="T12" fmla="*/ 260 w 330"/>
                <a:gd name="T13" fmla="*/ 10 h 350"/>
                <a:gd name="T14" fmla="*/ 250 w 330"/>
                <a:gd name="T15" fmla="*/ 20 h 350"/>
                <a:gd name="T16" fmla="*/ 214 w 330"/>
                <a:gd name="T17" fmla="*/ 38 h 350"/>
                <a:gd name="T18" fmla="*/ 206 w 330"/>
                <a:gd name="T19" fmla="*/ 66 h 350"/>
                <a:gd name="T20" fmla="*/ 198 w 330"/>
                <a:gd name="T21" fmla="*/ 72 h 350"/>
                <a:gd name="T22" fmla="*/ 172 w 330"/>
                <a:gd name="T23" fmla="*/ 76 h 350"/>
                <a:gd name="T24" fmla="*/ 136 w 330"/>
                <a:gd name="T25" fmla="*/ 122 h 350"/>
                <a:gd name="T26" fmla="*/ 124 w 330"/>
                <a:gd name="T27" fmla="*/ 6 h 350"/>
                <a:gd name="T28" fmla="*/ 100 w 330"/>
                <a:gd name="T29" fmla="*/ 0 h 350"/>
                <a:gd name="T30" fmla="*/ 46 w 330"/>
                <a:gd name="T31" fmla="*/ 44 h 350"/>
                <a:gd name="T32" fmla="*/ 44 w 330"/>
                <a:gd name="T33" fmla="*/ 80 h 350"/>
                <a:gd name="T34" fmla="*/ 58 w 330"/>
                <a:gd name="T35" fmla="*/ 80 h 350"/>
                <a:gd name="T36" fmla="*/ 64 w 330"/>
                <a:gd name="T37" fmla="*/ 52 h 350"/>
                <a:gd name="T38" fmla="*/ 104 w 330"/>
                <a:gd name="T39" fmla="*/ 20 h 350"/>
                <a:gd name="T40" fmla="*/ 124 w 330"/>
                <a:gd name="T41" fmla="*/ 14 h 350"/>
                <a:gd name="T42" fmla="*/ 246 w 330"/>
                <a:gd name="T43" fmla="*/ 34 h 350"/>
                <a:gd name="T44" fmla="*/ 238 w 330"/>
                <a:gd name="T45" fmla="*/ 54 h 350"/>
                <a:gd name="T46" fmla="*/ 208 w 330"/>
                <a:gd name="T47" fmla="*/ 92 h 350"/>
                <a:gd name="T48" fmla="*/ 180 w 330"/>
                <a:gd name="T49" fmla="*/ 98 h 350"/>
                <a:gd name="T50" fmla="*/ 172 w 330"/>
                <a:gd name="T51" fmla="*/ 118 h 350"/>
                <a:gd name="T52" fmla="*/ 150 w 330"/>
                <a:gd name="T53" fmla="*/ 128 h 350"/>
                <a:gd name="T54" fmla="*/ 150 w 330"/>
                <a:gd name="T55" fmla="*/ 142 h 350"/>
                <a:gd name="T56" fmla="*/ 182 w 330"/>
                <a:gd name="T57" fmla="*/ 136 h 350"/>
                <a:gd name="T58" fmla="*/ 222 w 330"/>
                <a:gd name="T59" fmla="*/ 106 h 350"/>
                <a:gd name="T60" fmla="*/ 258 w 330"/>
                <a:gd name="T61" fmla="*/ 56 h 350"/>
                <a:gd name="T62" fmla="*/ 254 w 330"/>
                <a:gd name="T63" fmla="*/ 34 h 350"/>
                <a:gd name="T64" fmla="*/ 158 w 330"/>
                <a:gd name="T65" fmla="*/ 6 h 350"/>
                <a:gd name="T66" fmla="*/ 144 w 330"/>
                <a:gd name="T67" fmla="*/ 0 h 350"/>
                <a:gd name="T68" fmla="*/ 138 w 330"/>
                <a:gd name="T69" fmla="*/ 16 h 350"/>
                <a:gd name="T70" fmla="*/ 124 w 330"/>
                <a:gd name="T71" fmla="*/ 36 h 350"/>
                <a:gd name="T72" fmla="*/ 106 w 330"/>
                <a:gd name="T73" fmla="*/ 42 h 350"/>
                <a:gd name="T74" fmla="*/ 96 w 330"/>
                <a:gd name="T75" fmla="*/ 52 h 350"/>
                <a:gd name="T76" fmla="*/ 106 w 330"/>
                <a:gd name="T77" fmla="*/ 62 h 350"/>
                <a:gd name="T78" fmla="*/ 136 w 330"/>
                <a:gd name="T79" fmla="*/ 52 h 350"/>
                <a:gd name="T80" fmla="*/ 158 w 330"/>
                <a:gd name="T81" fmla="*/ 20 h 350"/>
                <a:gd name="T82" fmla="*/ 242 w 330"/>
                <a:gd name="T83" fmla="*/ 258 h 350"/>
                <a:gd name="T84" fmla="*/ 128 w 330"/>
                <a:gd name="T85" fmla="*/ 252 h 350"/>
                <a:gd name="T86" fmla="*/ 138 w 330"/>
                <a:gd name="T87" fmla="*/ 164 h 350"/>
                <a:gd name="T88" fmla="*/ 114 w 330"/>
                <a:gd name="T89" fmla="*/ 162 h 350"/>
                <a:gd name="T90" fmla="*/ 82 w 330"/>
                <a:gd name="T91" fmla="*/ 258 h 350"/>
                <a:gd name="T92" fmla="*/ 60 w 330"/>
                <a:gd name="T93" fmla="*/ 102 h 350"/>
                <a:gd name="T94" fmla="*/ 38 w 330"/>
                <a:gd name="T95" fmla="*/ 104 h 350"/>
                <a:gd name="T96" fmla="*/ 10 w 330"/>
                <a:gd name="T97" fmla="*/ 258 h 350"/>
                <a:gd name="T98" fmla="*/ 0 w 330"/>
                <a:gd name="T99" fmla="*/ 340 h 350"/>
                <a:gd name="T100" fmla="*/ 10 w 330"/>
                <a:gd name="T101" fmla="*/ 350 h 350"/>
                <a:gd name="T102" fmla="*/ 330 w 330"/>
                <a:gd name="T103" fmla="*/ 344 h 350"/>
                <a:gd name="T104" fmla="*/ 330 w 330"/>
                <a:gd name="T105" fmla="*/ 268 h 350"/>
                <a:gd name="T106" fmla="*/ 76 w 330"/>
                <a:gd name="T107" fmla="*/ 314 h 350"/>
                <a:gd name="T108" fmla="*/ 154 w 330"/>
                <a:gd name="T109" fmla="*/ 314 h 350"/>
                <a:gd name="T110" fmla="*/ 232 w 330"/>
                <a:gd name="T111" fmla="*/ 314 h 350"/>
                <a:gd name="T112" fmla="*/ 308 w 330"/>
                <a:gd name="T113" fmla="*/ 31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50">
                  <a:moveTo>
                    <a:pt x="134" y="134"/>
                  </a:moveTo>
                  <a:lnTo>
                    <a:pt x="134" y="134"/>
                  </a:lnTo>
                  <a:lnTo>
                    <a:pt x="134" y="138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4"/>
                  </a:lnTo>
                  <a:lnTo>
                    <a:pt x="118" y="142"/>
                  </a:lnTo>
                  <a:lnTo>
                    <a:pt x="116" y="138"/>
                  </a:lnTo>
                  <a:lnTo>
                    <a:pt x="114" y="134"/>
                  </a:lnTo>
                  <a:lnTo>
                    <a:pt x="114" y="134"/>
                  </a:lnTo>
                  <a:lnTo>
                    <a:pt x="116" y="118"/>
                  </a:lnTo>
                  <a:lnTo>
                    <a:pt x="120" y="104"/>
                  </a:lnTo>
                  <a:lnTo>
                    <a:pt x="126" y="90"/>
                  </a:lnTo>
                  <a:lnTo>
                    <a:pt x="136" y="78"/>
                  </a:lnTo>
                  <a:lnTo>
                    <a:pt x="146" y="68"/>
                  </a:lnTo>
                  <a:lnTo>
                    <a:pt x="160" y="60"/>
                  </a:lnTo>
                  <a:lnTo>
                    <a:pt x="174" y="56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92" y="42"/>
                  </a:lnTo>
                  <a:lnTo>
                    <a:pt x="196" y="32"/>
                  </a:lnTo>
                  <a:lnTo>
                    <a:pt x="202" y="22"/>
                  </a:lnTo>
                  <a:lnTo>
                    <a:pt x="210" y="14"/>
                  </a:lnTo>
                  <a:lnTo>
                    <a:pt x="218" y="8"/>
                  </a:lnTo>
                  <a:lnTo>
                    <a:pt x="228" y="4"/>
                  </a:lnTo>
                  <a:lnTo>
                    <a:pt x="238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2"/>
                  </a:lnTo>
                  <a:lnTo>
                    <a:pt x="260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0" y="14"/>
                  </a:lnTo>
                  <a:lnTo>
                    <a:pt x="258" y="16"/>
                  </a:lnTo>
                  <a:lnTo>
                    <a:pt x="254" y="18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2" y="20"/>
                  </a:lnTo>
                  <a:lnTo>
                    <a:pt x="234" y="22"/>
                  </a:lnTo>
                  <a:lnTo>
                    <a:pt x="226" y="26"/>
                  </a:lnTo>
                  <a:lnTo>
                    <a:pt x="220" y="32"/>
                  </a:lnTo>
                  <a:lnTo>
                    <a:pt x="214" y="38"/>
                  </a:lnTo>
                  <a:lnTo>
                    <a:pt x="212" y="46"/>
                  </a:lnTo>
                  <a:lnTo>
                    <a:pt x="208" y="52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06" y="66"/>
                  </a:lnTo>
                  <a:lnTo>
                    <a:pt x="204" y="68"/>
                  </a:lnTo>
                  <a:lnTo>
                    <a:pt x="202" y="70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84" y="72"/>
                  </a:lnTo>
                  <a:lnTo>
                    <a:pt x="172" y="76"/>
                  </a:lnTo>
                  <a:lnTo>
                    <a:pt x="162" y="82"/>
                  </a:lnTo>
                  <a:lnTo>
                    <a:pt x="152" y="90"/>
                  </a:lnTo>
                  <a:lnTo>
                    <a:pt x="146" y="100"/>
                  </a:lnTo>
                  <a:lnTo>
                    <a:pt x="140" y="110"/>
                  </a:lnTo>
                  <a:lnTo>
                    <a:pt x="136" y="122"/>
                  </a:lnTo>
                  <a:lnTo>
                    <a:pt x="134" y="134"/>
                  </a:lnTo>
                  <a:lnTo>
                    <a:pt x="134" y="134"/>
                  </a:lnTo>
                  <a:close/>
                  <a:moveTo>
                    <a:pt x="124" y="10"/>
                  </a:moveTo>
                  <a:lnTo>
                    <a:pt x="124" y="10"/>
                  </a:lnTo>
                  <a:lnTo>
                    <a:pt x="124" y="6"/>
                  </a:lnTo>
                  <a:lnTo>
                    <a:pt x="122" y="2"/>
                  </a:lnTo>
                  <a:lnTo>
                    <a:pt x="11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0" y="0"/>
                  </a:lnTo>
                  <a:lnTo>
                    <a:pt x="86" y="6"/>
                  </a:lnTo>
                  <a:lnTo>
                    <a:pt x="72" y="12"/>
                  </a:lnTo>
                  <a:lnTo>
                    <a:pt x="62" y="20"/>
                  </a:lnTo>
                  <a:lnTo>
                    <a:pt x="52" y="32"/>
                  </a:lnTo>
                  <a:lnTo>
                    <a:pt x="46" y="44"/>
                  </a:lnTo>
                  <a:lnTo>
                    <a:pt x="42" y="58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4" y="80"/>
                  </a:lnTo>
                  <a:lnTo>
                    <a:pt x="46" y="82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54" y="82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2" y="62"/>
                  </a:lnTo>
                  <a:lnTo>
                    <a:pt x="64" y="52"/>
                  </a:lnTo>
                  <a:lnTo>
                    <a:pt x="70" y="44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94" y="24"/>
                  </a:lnTo>
                  <a:lnTo>
                    <a:pt x="10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8" y="18"/>
                  </a:lnTo>
                  <a:lnTo>
                    <a:pt x="122" y="16"/>
                  </a:lnTo>
                  <a:lnTo>
                    <a:pt x="124" y="14"/>
                  </a:lnTo>
                  <a:lnTo>
                    <a:pt x="124" y="10"/>
                  </a:lnTo>
                  <a:lnTo>
                    <a:pt x="124" y="10"/>
                  </a:lnTo>
                  <a:close/>
                  <a:moveTo>
                    <a:pt x="250" y="32"/>
                  </a:moveTo>
                  <a:lnTo>
                    <a:pt x="250" y="32"/>
                  </a:lnTo>
                  <a:lnTo>
                    <a:pt x="246" y="34"/>
                  </a:lnTo>
                  <a:lnTo>
                    <a:pt x="242" y="36"/>
                  </a:lnTo>
                  <a:lnTo>
                    <a:pt x="240" y="38"/>
                  </a:lnTo>
                  <a:lnTo>
                    <a:pt x="240" y="42"/>
                  </a:lnTo>
                  <a:lnTo>
                    <a:pt x="240" y="42"/>
                  </a:lnTo>
                  <a:lnTo>
                    <a:pt x="238" y="54"/>
                  </a:lnTo>
                  <a:lnTo>
                    <a:pt x="236" y="62"/>
                  </a:lnTo>
                  <a:lnTo>
                    <a:pt x="230" y="72"/>
                  </a:lnTo>
                  <a:lnTo>
                    <a:pt x="224" y="80"/>
                  </a:lnTo>
                  <a:lnTo>
                    <a:pt x="216" y="86"/>
                  </a:lnTo>
                  <a:lnTo>
                    <a:pt x="208" y="92"/>
                  </a:lnTo>
                  <a:lnTo>
                    <a:pt x="198" y="94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4" y="96"/>
                  </a:lnTo>
                  <a:lnTo>
                    <a:pt x="180" y="98"/>
                  </a:lnTo>
                  <a:lnTo>
                    <a:pt x="178" y="102"/>
                  </a:lnTo>
                  <a:lnTo>
                    <a:pt x="178" y="106"/>
                  </a:lnTo>
                  <a:lnTo>
                    <a:pt x="178" y="106"/>
                  </a:lnTo>
                  <a:lnTo>
                    <a:pt x="176" y="112"/>
                  </a:lnTo>
                  <a:lnTo>
                    <a:pt x="172" y="118"/>
                  </a:lnTo>
                  <a:lnTo>
                    <a:pt x="166" y="124"/>
                  </a:lnTo>
                  <a:lnTo>
                    <a:pt x="158" y="124"/>
                  </a:lnTo>
                  <a:lnTo>
                    <a:pt x="158" y="124"/>
                  </a:lnTo>
                  <a:lnTo>
                    <a:pt x="154" y="126"/>
                  </a:lnTo>
                  <a:lnTo>
                    <a:pt x="150" y="128"/>
                  </a:lnTo>
                  <a:lnTo>
                    <a:pt x="148" y="130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148" y="138"/>
                  </a:lnTo>
                  <a:lnTo>
                    <a:pt x="150" y="142"/>
                  </a:lnTo>
                  <a:lnTo>
                    <a:pt x="154" y="144"/>
                  </a:lnTo>
                  <a:lnTo>
                    <a:pt x="158" y="144"/>
                  </a:lnTo>
                  <a:lnTo>
                    <a:pt x="158" y="144"/>
                  </a:lnTo>
                  <a:lnTo>
                    <a:pt x="170" y="142"/>
                  </a:lnTo>
                  <a:lnTo>
                    <a:pt x="182" y="136"/>
                  </a:lnTo>
                  <a:lnTo>
                    <a:pt x="190" y="126"/>
                  </a:lnTo>
                  <a:lnTo>
                    <a:pt x="196" y="114"/>
                  </a:lnTo>
                  <a:lnTo>
                    <a:pt x="196" y="114"/>
                  </a:lnTo>
                  <a:lnTo>
                    <a:pt x="208" y="112"/>
                  </a:lnTo>
                  <a:lnTo>
                    <a:pt x="222" y="106"/>
                  </a:lnTo>
                  <a:lnTo>
                    <a:pt x="232" y="100"/>
                  </a:lnTo>
                  <a:lnTo>
                    <a:pt x="242" y="90"/>
                  </a:lnTo>
                  <a:lnTo>
                    <a:pt x="250" y="80"/>
                  </a:lnTo>
                  <a:lnTo>
                    <a:pt x="256" y="68"/>
                  </a:lnTo>
                  <a:lnTo>
                    <a:pt x="258" y="56"/>
                  </a:lnTo>
                  <a:lnTo>
                    <a:pt x="260" y="42"/>
                  </a:lnTo>
                  <a:lnTo>
                    <a:pt x="260" y="42"/>
                  </a:lnTo>
                  <a:lnTo>
                    <a:pt x="260" y="38"/>
                  </a:lnTo>
                  <a:lnTo>
                    <a:pt x="258" y="36"/>
                  </a:lnTo>
                  <a:lnTo>
                    <a:pt x="254" y="34"/>
                  </a:lnTo>
                  <a:lnTo>
                    <a:pt x="250" y="32"/>
                  </a:lnTo>
                  <a:lnTo>
                    <a:pt x="250" y="32"/>
                  </a:lnTo>
                  <a:close/>
                  <a:moveTo>
                    <a:pt x="158" y="10"/>
                  </a:moveTo>
                  <a:lnTo>
                    <a:pt x="158" y="10"/>
                  </a:lnTo>
                  <a:lnTo>
                    <a:pt x="158" y="6"/>
                  </a:lnTo>
                  <a:lnTo>
                    <a:pt x="156" y="2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42" y="2"/>
                  </a:lnTo>
                  <a:lnTo>
                    <a:pt x="138" y="6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38" y="16"/>
                  </a:lnTo>
                  <a:lnTo>
                    <a:pt x="136" y="22"/>
                  </a:lnTo>
                  <a:lnTo>
                    <a:pt x="132" y="26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4" y="36"/>
                  </a:lnTo>
                  <a:lnTo>
                    <a:pt x="118" y="38"/>
                  </a:lnTo>
                  <a:lnTo>
                    <a:pt x="112" y="40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2" y="42"/>
                  </a:lnTo>
                  <a:lnTo>
                    <a:pt x="100" y="44"/>
                  </a:lnTo>
                  <a:lnTo>
                    <a:pt x="98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0" y="58"/>
                  </a:lnTo>
                  <a:lnTo>
                    <a:pt x="102" y="60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16" y="60"/>
                  </a:lnTo>
                  <a:lnTo>
                    <a:pt x="126" y="58"/>
                  </a:lnTo>
                  <a:lnTo>
                    <a:pt x="136" y="52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50" y="38"/>
                  </a:lnTo>
                  <a:lnTo>
                    <a:pt x="154" y="30"/>
                  </a:lnTo>
                  <a:lnTo>
                    <a:pt x="158" y="20"/>
                  </a:lnTo>
                  <a:lnTo>
                    <a:pt x="158" y="10"/>
                  </a:lnTo>
                  <a:lnTo>
                    <a:pt x="158" y="10"/>
                  </a:lnTo>
                  <a:close/>
                  <a:moveTo>
                    <a:pt x="330" y="268"/>
                  </a:moveTo>
                  <a:lnTo>
                    <a:pt x="330" y="190"/>
                  </a:lnTo>
                  <a:lnTo>
                    <a:pt x="242" y="258"/>
                  </a:lnTo>
                  <a:lnTo>
                    <a:pt x="242" y="190"/>
                  </a:lnTo>
                  <a:lnTo>
                    <a:pt x="154" y="258"/>
                  </a:lnTo>
                  <a:lnTo>
                    <a:pt x="148" y="258"/>
                  </a:lnTo>
                  <a:lnTo>
                    <a:pt x="122" y="258"/>
                  </a:lnTo>
                  <a:lnTo>
                    <a:pt x="128" y="252"/>
                  </a:lnTo>
                  <a:lnTo>
                    <a:pt x="146" y="240"/>
                  </a:lnTo>
                  <a:lnTo>
                    <a:pt x="140" y="172"/>
                  </a:lnTo>
                  <a:lnTo>
                    <a:pt x="140" y="172"/>
                  </a:lnTo>
                  <a:lnTo>
                    <a:pt x="140" y="168"/>
                  </a:lnTo>
                  <a:lnTo>
                    <a:pt x="138" y="164"/>
                  </a:lnTo>
                  <a:lnTo>
                    <a:pt x="134" y="162"/>
                  </a:lnTo>
                  <a:lnTo>
                    <a:pt x="130" y="162"/>
                  </a:lnTo>
                  <a:lnTo>
                    <a:pt x="118" y="162"/>
                  </a:lnTo>
                  <a:lnTo>
                    <a:pt x="118" y="162"/>
                  </a:lnTo>
                  <a:lnTo>
                    <a:pt x="114" y="162"/>
                  </a:lnTo>
                  <a:lnTo>
                    <a:pt x="112" y="164"/>
                  </a:lnTo>
                  <a:lnTo>
                    <a:pt x="110" y="168"/>
                  </a:lnTo>
                  <a:lnTo>
                    <a:pt x="108" y="172"/>
                  </a:lnTo>
                  <a:lnTo>
                    <a:pt x="100" y="258"/>
                  </a:lnTo>
                  <a:lnTo>
                    <a:pt x="82" y="258"/>
                  </a:lnTo>
                  <a:lnTo>
                    <a:pt x="66" y="110"/>
                  </a:lnTo>
                  <a:lnTo>
                    <a:pt x="66" y="110"/>
                  </a:lnTo>
                  <a:lnTo>
                    <a:pt x="66" y="106"/>
                  </a:lnTo>
                  <a:lnTo>
                    <a:pt x="64" y="104"/>
                  </a:lnTo>
                  <a:lnTo>
                    <a:pt x="60" y="102"/>
                  </a:lnTo>
                  <a:lnTo>
                    <a:pt x="56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2"/>
                  </a:lnTo>
                  <a:lnTo>
                    <a:pt x="38" y="104"/>
                  </a:lnTo>
                  <a:lnTo>
                    <a:pt x="36" y="106"/>
                  </a:lnTo>
                  <a:lnTo>
                    <a:pt x="34" y="110"/>
                  </a:lnTo>
                  <a:lnTo>
                    <a:pt x="18" y="258"/>
                  </a:lnTo>
                  <a:lnTo>
                    <a:pt x="10" y="258"/>
                  </a:lnTo>
                  <a:lnTo>
                    <a:pt x="10" y="258"/>
                  </a:lnTo>
                  <a:lnTo>
                    <a:pt x="6" y="260"/>
                  </a:lnTo>
                  <a:lnTo>
                    <a:pt x="2" y="262"/>
                  </a:lnTo>
                  <a:lnTo>
                    <a:pt x="0" y="264"/>
                  </a:lnTo>
                  <a:lnTo>
                    <a:pt x="0" y="2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4"/>
                  </a:lnTo>
                  <a:lnTo>
                    <a:pt x="2" y="348"/>
                  </a:lnTo>
                  <a:lnTo>
                    <a:pt x="6" y="350"/>
                  </a:lnTo>
                  <a:lnTo>
                    <a:pt x="10" y="350"/>
                  </a:lnTo>
                  <a:lnTo>
                    <a:pt x="320" y="350"/>
                  </a:lnTo>
                  <a:lnTo>
                    <a:pt x="320" y="350"/>
                  </a:lnTo>
                  <a:lnTo>
                    <a:pt x="324" y="350"/>
                  </a:lnTo>
                  <a:lnTo>
                    <a:pt x="328" y="348"/>
                  </a:lnTo>
                  <a:lnTo>
                    <a:pt x="330" y="344"/>
                  </a:lnTo>
                  <a:lnTo>
                    <a:pt x="330" y="340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close/>
                  <a:moveTo>
                    <a:pt x="76" y="314"/>
                  </a:moveTo>
                  <a:lnTo>
                    <a:pt x="22" y="314"/>
                  </a:lnTo>
                  <a:lnTo>
                    <a:pt x="22" y="288"/>
                  </a:lnTo>
                  <a:lnTo>
                    <a:pt x="76" y="288"/>
                  </a:lnTo>
                  <a:lnTo>
                    <a:pt x="76" y="314"/>
                  </a:lnTo>
                  <a:close/>
                  <a:moveTo>
                    <a:pt x="154" y="314"/>
                  </a:moveTo>
                  <a:lnTo>
                    <a:pt x="100" y="314"/>
                  </a:lnTo>
                  <a:lnTo>
                    <a:pt x="100" y="288"/>
                  </a:lnTo>
                  <a:lnTo>
                    <a:pt x="154" y="288"/>
                  </a:lnTo>
                  <a:lnTo>
                    <a:pt x="154" y="314"/>
                  </a:lnTo>
                  <a:close/>
                  <a:moveTo>
                    <a:pt x="232" y="314"/>
                  </a:moveTo>
                  <a:lnTo>
                    <a:pt x="176" y="314"/>
                  </a:lnTo>
                  <a:lnTo>
                    <a:pt x="176" y="288"/>
                  </a:lnTo>
                  <a:lnTo>
                    <a:pt x="232" y="288"/>
                  </a:lnTo>
                  <a:lnTo>
                    <a:pt x="232" y="314"/>
                  </a:lnTo>
                  <a:close/>
                  <a:moveTo>
                    <a:pt x="308" y="314"/>
                  </a:moveTo>
                  <a:lnTo>
                    <a:pt x="254" y="314"/>
                  </a:lnTo>
                  <a:lnTo>
                    <a:pt x="254" y="288"/>
                  </a:lnTo>
                  <a:lnTo>
                    <a:pt x="308" y="288"/>
                  </a:lnTo>
                  <a:lnTo>
                    <a:pt x="308" y="3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55B02CF-1E46-684D-9121-422D32A30254}"/>
              </a:ext>
            </a:extLst>
          </p:cNvPr>
          <p:cNvGrpSpPr/>
          <p:nvPr/>
        </p:nvGrpSpPr>
        <p:grpSpPr>
          <a:xfrm>
            <a:off x="457200" y="2230329"/>
            <a:ext cx="339400" cy="339400"/>
            <a:chOff x="417604" y="2747458"/>
            <a:chExt cx="457200" cy="457200"/>
          </a:xfrm>
        </p:grpSpPr>
        <p:sp>
          <p:nvSpPr>
            <p:cNvPr id="98" name="Teardrop 97">
              <a:extLst>
                <a:ext uri="{FF2B5EF4-FFF2-40B4-BE49-F238E27FC236}">
                  <a16:creationId xmlns:a16="http://schemas.microsoft.com/office/drawing/2014/main" id="{B56876BA-2474-4544-9836-ACB9012C1619}"/>
                </a:ext>
              </a:extLst>
            </p:cNvPr>
            <p:cNvSpPr/>
            <p:nvPr/>
          </p:nvSpPr>
          <p:spPr bwMode="ltGray">
            <a:xfrm rot="2700000">
              <a:off x="417604" y="2747458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978F9EE-FA6D-3D44-BF21-BBCD9D36A003}"/>
                </a:ext>
              </a:extLst>
            </p:cNvPr>
            <p:cNvGrpSpPr/>
            <p:nvPr/>
          </p:nvGrpSpPr>
          <p:grpSpPr>
            <a:xfrm>
              <a:off x="449324" y="2768441"/>
              <a:ext cx="411480" cy="411480"/>
              <a:chOff x="451708" y="3396558"/>
              <a:chExt cx="612000" cy="612000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2FBE843-0D3F-C44B-8919-0D9B5535802E}"/>
                  </a:ext>
                </a:extLst>
              </p:cNvPr>
              <p:cNvSpPr/>
              <p:nvPr/>
            </p:nvSpPr>
            <p:spPr bwMode="ltGray">
              <a:xfrm>
                <a:off x="451708" y="3396558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2" name="Freeform 4953">
                <a:extLst>
                  <a:ext uri="{FF2B5EF4-FFF2-40B4-BE49-F238E27FC236}">
                    <a16:creationId xmlns:a16="http://schemas.microsoft.com/office/drawing/2014/main" id="{0C083F31-9D6A-434F-B8B2-B292D7E668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823" y="3539446"/>
                <a:ext cx="430759" cy="343639"/>
              </a:xfrm>
              <a:custGeom>
                <a:avLst/>
                <a:gdLst>
                  <a:gd name="T0" fmla="*/ 28 w 356"/>
                  <a:gd name="T1" fmla="*/ 142 h 284"/>
                  <a:gd name="T2" fmla="*/ 40 w 356"/>
                  <a:gd name="T3" fmla="*/ 138 h 284"/>
                  <a:gd name="T4" fmla="*/ 34 w 356"/>
                  <a:gd name="T5" fmla="*/ 158 h 284"/>
                  <a:gd name="T6" fmla="*/ 28 w 356"/>
                  <a:gd name="T7" fmla="*/ 154 h 284"/>
                  <a:gd name="T8" fmla="*/ 28 w 356"/>
                  <a:gd name="T9" fmla="*/ 146 h 284"/>
                  <a:gd name="T10" fmla="*/ 238 w 356"/>
                  <a:gd name="T11" fmla="*/ 68 h 284"/>
                  <a:gd name="T12" fmla="*/ 312 w 356"/>
                  <a:gd name="T13" fmla="*/ 44 h 284"/>
                  <a:gd name="T14" fmla="*/ 330 w 356"/>
                  <a:gd name="T15" fmla="*/ 52 h 284"/>
                  <a:gd name="T16" fmla="*/ 354 w 356"/>
                  <a:gd name="T17" fmla="*/ 36 h 284"/>
                  <a:gd name="T18" fmla="*/ 354 w 356"/>
                  <a:gd name="T19" fmla="*/ 16 h 284"/>
                  <a:gd name="T20" fmla="*/ 330 w 356"/>
                  <a:gd name="T21" fmla="*/ 0 h 284"/>
                  <a:gd name="T22" fmla="*/ 312 w 356"/>
                  <a:gd name="T23" fmla="*/ 8 h 284"/>
                  <a:gd name="T24" fmla="*/ 230 w 356"/>
                  <a:gd name="T25" fmla="*/ 50 h 284"/>
                  <a:gd name="T26" fmla="*/ 228 w 356"/>
                  <a:gd name="T27" fmla="*/ 50 h 284"/>
                  <a:gd name="T28" fmla="*/ 222 w 356"/>
                  <a:gd name="T29" fmla="*/ 56 h 284"/>
                  <a:gd name="T30" fmla="*/ 216 w 356"/>
                  <a:gd name="T31" fmla="*/ 100 h 284"/>
                  <a:gd name="T32" fmla="*/ 118 w 356"/>
                  <a:gd name="T33" fmla="*/ 158 h 284"/>
                  <a:gd name="T34" fmla="*/ 150 w 356"/>
                  <a:gd name="T35" fmla="*/ 186 h 284"/>
                  <a:gd name="T36" fmla="*/ 152 w 356"/>
                  <a:gd name="T37" fmla="*/ 186 h 284"/>
                  <a:gd name="T38" fmla="*/ 194 w 356"/>
                  <a:gd name="T39" fmla="*/ 134 h 284"/>
                  <a:gd name="T40" fmla="*/ 16 w 356"/>
                  <a:gd name="T41" fmla="*/ 268 h 284"/>
                  <a:gd name="T42" fmla="*/ 0 w 356"/>
                  <a:gd name="T43" fmla="*/ 284 h 284"/>
                  <a:gd name="T44" fmla="*/ 310 w 356"/>
                  <a:gd name="T45" fmla="*/ 182 h 284"/>
                  <a:gd name="T46" fmla="*/ 236 w 356"/>
                  <a:gd name="T47" fmla="*/ 156 h 284"/>
                  <a:gd name="T48" fmla="*/ 228 w 356"/>
                  <a:gd name="T49" fmla="*/ 152 h 284"/>
                  <a:gd name="T50" fmla="*/ 160 w 356"/>
                  <a:gd name="T51" fmla="*/ 92 h 284"/>
                  <a:gd name="T52" fmla="*/ 148 w 356"/>
                  <a:gd name="T53" fmla="*/ 92 h 284"/>
                  <a:gd name="T54" fmla="*/ 78 w 356"/>
                  <a:gd name="T55" fmla="*/ 218 h 284"/>
                  <a:gd name="T56" fmla="*/ 78 w 356"/>
                  <a:gd name="T57" fmla="*/ 236 h 284"/>
                  <a:gd name="T58" fmla="*/ 54 w 356"/>
                  <a:gd name="T59" fmla="*/ 252 h 284"/>
                  <a:gd name="T60" fmla="*/ 36 w 356"/>
                  <a:gd name="T61" fmla="*/ 244 h 284"/>
                  <a:gd name="T62" fmla="*/ 28 w 356"/>
                  <a:gd name="T63" fmla="*/ 226 h 284"/>
                  <a:gd name="T64" fmla="*/ 44 w 356"/>
                  <a:gd name="T65" fmla="*/ 202 h 284"/>
                  <a:gd name="T66" fmla="*/ 56 w 356"/>
                  <a:gd name="T67" fmla="*/ 200 h 284"/>
                  <a:gd name="T68" fmla="*/ 128 w 356"/>
                  <a:gd name="T69" fmla="*/ 74 h 284"/>
                  <a:gd name="T70" fmla="*/ 130 w 356"/>
                  <a:gd name="T71" fmla="*/ 56 h 284"/>
                  <a:gd name="T72" fmla="*/ 152 w 356"/>
                  <a:gd name="T73" fmla="*/ 42 h 284"/>
                  <a:gd name="T74" fmla="*/ 172 w 356"/>
                  <a:gd name="T75" fmla="*/ 48 h 284"/>
                  <a:gd name="T76" fmla="*/ 178 w 356"/>
                  <a:gd name="T77" fmla="*/ 68 h 284"/>
                  <a:gd name="T78" fmla="*/ 310 w 356"/>
                  <a:gd name="T79" fmla="*/ 136 h 284"/>
                  <a:gd name="T80" fmla="*/ 310 w 356"/>
                  <a:gd name="T81" fmla="*/ 182 h 284"/>
                  <a:gd name="T82" fmla="*/ 162 w 356"/>
                  <a:gd name="T83" fmla="*/ 64 h 284"/>
                  <a:gd name="T84" fmla="*/ 152 w 356"/>
                  <a:gd name="T85" fmla="*/ 58 h 284"/>
                  <a:gd name="T86" fmla="*/ 146 w 356"/>
                  <a:gd name="T87" fmla="*/ 60 h 284"/>
                  <a:gd name="T88" fmla="*/ 144 w 356"/>
                  <a:gd name="T89" fmla="*/ 68 h 284"/>
                  <a:gd name="T90" fmla="*/ 150 w 356"/>
                  <a:gd name="T91" fmla="*/ 76 h 284"/>
                  <a:gd name="T92" fmla="*/ 156 w 356"/>
                  <a:gd name="T93" fmla="*/ 76 h 284"/>
                  <a:gd name="T94" fmla="*/ 162 w 356"/>
                  <a:gd name="T95" fmla="*/ 68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6" h="284">
                    <a:moveTo>
                      <a:pt x="28" y="146"/>
                    </a:moveTo>
                    <a:lnTo>
                      <a:pt x="28" y="146"/>
                    </a:lnTo>
                    <a:lnTo>
                      <a:pt x="28" y="142"/>
                    </a:lnTo>
                    <a:lnTo>
                      <a:pt x="32" y="140"/>
                    </a:lnTo>
                    <a:lnTo>
                      <a:pt x="36" y="138"/>
                    </a:lnTo>
                    <a:lnTo>
                      <a:pt x="40" y="138"/>
                    </a:lnTo>
                    <a:lnTo>
                      <a:pt x="78" y="148"/>
                    </a:lnTo>
                    <a:lnTo>
                      <a:pt x="66" y="166"/>
                    </a:lnTo>
                    <a:lnTo>
                      <a:pt x="34" y="158"/>
                    </a:lnTo>
                    <a:lnTo>
                      <a:pt x="34" y="158"/>
                    </a:lnTo>
                    <a:lnTo>
                      <a:pt x="32" y="156"/>
                    </a:lnTo>
                    <a:lnTo>
                      <a:pt x="28" y="154"/>
                    </a:lnTo>
                    <a:lnTo>
                      <a:pt x="28" y="150"/>
                    </a:lnTo>
                    <a:lnTo>
                      <a:pt x="28" y="146"/>
                    </a:lnTo>
                    <a:lnTo>
                      <a:pt x="28" y="146"/>
                    </a:lnTo>
                    <a:close/>
                    <a:moveTo>
                      <a:pt x="216" y="100"/>
                    </a:moveTo>
                    <a:lnTo>
                      <a:pt x="238" y="68"/>
                    </a:lnTo>
                    <a:lnTo>
                      <a:pt x="238" y="68"/>
                    </a:lnTo>
                    <a:lnTo>
                      <a:pt x="238" y="68"/>
                    </a:lnTo>
                    <a:lnTo>
                      <a:pt x="312" y="44"/>
                    </a:lnTo>
                    <a:lnTo>
                      <a:pt x="312" y="44"/>
                    </a:lnTo>
                    <a:lnTo>
                      <a:pt x="320" y="50"/>
                    </a:lnTo>
                    <a:lnTo>
                      <a:pt x="330" y="52"/>
                    </a:lnTo>
                    <a:lnTo>
                      <a:pt x="330" y="52"/>
                    </a:lnTo>
                    <a:lnTo>
                      <a:pt x="340" y="50"/>
                    </a:lnTo>
                    <a:lnTo>
                      <a:pt x="348" y="44"/>
                    </a:lnTo>
                    <a:lnTo>
                      <a:pt x="354" y="36"/>
                    </a:lnTo>
                    <a:lnTo>
                      <a:pt x="356" y="26"/>
                    </a:lnTo>
                    <a:lnTo>
                      <a:pt x="356" y="26"/>
                    </a:lnTo>
                    <a:lnTo>
                      <a:pt x="354" y="16"/>
                    </a:lnTo>
                    <a:lnTo>
                      <a:pt x="348" y="8"/>
                    </a:lnTo>
                    <a:lnTo>
                      <a:pt x="340" y="2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20" y="2"/>
                    </a:lnTo>
                    <a:lnTo>
                      <a:pt x="312" y="8"/>
                    </a:lnTo>
                    <a:lnTo>
                      <a:pt x="306" y="16"/>
                    </a:lnTo>
                    <a:lnTo>
                      <a:pt x="304" y="26"/>
                    </a:lnTo>
                    <a:lnTo>
                      <a:pt x="230" y="50"/>
                    </a:lnTo>
                    <a:lnTo>
                      <a:pt x="230" y="50"/>
                    </a:lnTo>
                    <a:lnTo>
                      <a:pt x="228" y="50"/>
                    </a:lnTo>
                    <a:lnTo>
                      <a:pt x="228" y="50"/>
                    </a:lnTo>
                    <a:lnTo>
                      <a:pt x="224" y="52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02" y="86"/>
                    </a:lnTo>
                    <a:lnTo>
                      <a:pt x="216" y="100"/>
                    </a:lnTo>
                    <a:close/>
                    <a:moveTo>
                      <a:pt x="180" y="118"/>
                    </a:moveTo>
                    <a:lnTo>
                      <a:pt x="148" y="164"/>
                    </a:lnTo>
                    <a:lnTo>
                      <a:pt x="118" y="158"/>
                    </a:lnTo>
                    <a:lnTo>
                      <a:pt x="108" y="176"/>
                    </a:lnTo>
                    <a:lnTo>
                      <a:pt x="146" y="184"/>
                    </a:lnTo>
                    <a:lnTo>
                      <a:pt x="150" y="186"/>
                    </a:lnTo>
                    <a:lnTo>
                      <a:pt x="150" y="186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58" y="184"/>
                    </a:lnTo>
                    <a:lnTo>
                      <a:pt x="162" y="182"/>
                    </a:lnTo>
                    <a:lnTo>
                      <a:pt x="194" y="134"/>
                    </a:lnTo>
                    <a:lnTo>
                      <a:pt x="180" y="118"/>
                    </a:lnTo>
                    <a:close/>
                    <a:moveTo>
                      <a:pt x="346" y="268"/>
                    </a:moveTo>
                    <a:lnTo>
                      <a:pt x="16" y="26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284"/>
                    </a:lnTo>
                    <a:lnTo>
                      <a:pt x="346" y="284"/>
                    </a:lnTo>
                    <a:lnTo>
                      <a:pt x="346" y="268"/>
                    </a:lnTo>
                    <a:close/>
                    <a:moveTo>
                      <a:pt x="310" y="182"/>
                    </a:moveTo>
                    <a:lnTo>
                      <a:pt x="310" y="156"/>
                    </a:lnTo>
                    <a:lnTo>
                      <a:pt x="236" y="156"/>
                    </a:lnTo>
                    <a:lnTo>
                      <a:pt x="236" y="156"/>
                    </a:lnTo>
                    <a:lnTo>
                      <a:pt x="230" y="154"/>
                    </a:lnTo>
                    <a:lnTo>
                      <a:pt x="230" y="154"/>
                    </a:lnTo>
                    <a:lnTo>
                      <a:pt x="228" y="152"/>
                    </a:lnTo>
                    <a:lnTo>
                      <a:pt x="164" y="90"/>
                    </a:lnTo>
                    <a:lnTo>
                      <a:pt x="164" y="90"/>
                    </a:lnTo>
                    <a:lnTo>
                      <a:pt x="160" y="92"/>
                    </a:lnTo>
                    <a:lnTo>
                      <a:pt x="152" y="92"/>
                    </a:lnTo>
                    <a:lnTo>
                      <a:pt x="152" y="92"/>
                    </a:lnTo>
                    <a:lnTo>
                      <a:pt x="148" y="92"/>
                    </a:lnTo>
                    <a:lnTo>
                      <a:pt x="74" y="210"/>
                    </a:lnTo>
                    <a:lnTo>
                      <a:pt x="74" y="210"/>
                    </a:lnTo>
                    <a:lnTo>
                      <a:pt x="78" y="218"/>
                    </a:lnTo>
                    <a:lnTo>
                      <a:pt x="80" y="226"/>
                    </a:lnTo>
                    <a:lnTo>
                      <a:pt x="80" y="226"/>
                    </a:lnTo>
                    <a:lnTo>
                      <a:pt x="78" y="236"/>
                    </a:lnTo>
                    <a:lnTo>
                      <a:pt x="72" y="244"/>
                    </a:lnTo>
                    <a:lnTo>
                      <a:pt x="64" y="250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44" y="250"/>
                    </a:lnTo>
                    <a:lnTo>
                      <a:pt x="36" y="244"/>
                    </a:lnTo>
                    <a:lnTo>
                      <a:pt x="30" y="236"/>
                    </a:lnTo>
                    <a:lnTo>
                      <a:pt x="28" y="226"/>
                    </a:lnTo>
                    <a:lnTo>
                      <a:pt x="28" y="226"/>
                    </a:lnTo>
                    <a:lnTo>
                      <a:pt x="30" y="216"/>
                    </a:lnTo>
                    <a:lnTo>
                      <a:pt x="36" y="208"/>
                    </a:lnTo>
                    <a:lnTo>
                      <a:pt x="44" y="202"/>
                    </a:lnTo>
                    <a:lnTo>
                      <a:pt x="54" y="200"/>
                    </a:lnTo>
                    <a:lnTo>
                      <a:pt x="54" y="200"/>
                    </a:lnTo>
                    <a:lnTo>
                      <a:pt x="56" y="200"/>
                    </a:lnTo>
                    <a:lnTo>
                      <a:pt x="130" y="80"/>
                    </a:lnTo>
                    <a:lnTo>
                      <a:pt x="130" y="80"/>
                    </a:lnTo>
                    <a:lnTo>
                      <a:pt x="128" y="74"/>
                    </a:lnTo>
                    <a:lnTo>
                      <a:pt x="128" y="68"/>
                    </a:lnTo>
                    <a:lnTo>
                      <a:pt x="128" y="68"/>
                    </a:lnTo>
                    <a:lnTo>
                      <a:pt x="130" y="56"/>
                    </a:lnTo>
                    <a:lnTo>
                      <a:pt x="134" y="48"/>
                    </a:lnTo>
                    <a:lnTo>
                      <a:pt x="142" y="44"/>
                    </a:lnTo>
                    <a:lnTo>
                      <a:pt x="152" y="42"/>
                    </a:lnTo>
                    <a:lnTo>
                      <a:pt x="152" y="42"/>
                    </a:lnTo>
                    <a:lnTo>
                      <a:pt x="164" y="44"/>
                    </a:lnTo>
                    <a:lnTo>
                      <a:pt x="172" y="48"/>
                    </a:lnTo>
                    <a:lnTo>
                      <a:pt x="176" y="56"/>
                    </a:lnTo>
                    <a:lnTo>
                      <a:pt x="178" y="68"/>
                    </a:lnTo>
                    <a:lnTo>
                      <a:pt x="178" y="68"/>
                    </a:lnTo>
                    <a:lnTo>
                      <a:pt x="178" y="74"/>
                    </a:lnTo>
                    <a:lnTo>
                      <a:pt x="240" y="136"/>
                    </a:lnTo>
                    <a:lnTo>
                      <a:pt x="310" y="136"/>
                    </a:lnTo>
                    <a:lnTo>
                      <a:pt x="310" y="110"/>
                    </a:lnTo>
                    <a:lnTo>
                      <a:pt x="350" y="146"/>
                    </a:lnTo>
                    <a:lnTo>
                      <a:pt x="310" y="182"/>
                    </a:lnTo>
                    <a:close/>
                    <a:moveTo>
                      <a:pt x="162" y="68"/>
                    </a:moveTo>
                    <a:lnTo>
                      <a:pt x="162" y="68"/>
                    </a:lnTo>
                    <a:lnTo>
                      <a:pt x="162" y="64"/>
                    </a:lnTo>
                    <a:lnTo>
                      <a:pt x="160" y="60"/>
                    </a:lnTo>
                    <a:lnTo>
                      <a:pt x="156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46" y="60"/>
                    </a:lnTo>
                    <a:lnTo>
                      <a:pt x="144" y="64"/>
                    </a:lnTo>
                    <a:lnTo>
                      <a:pt x="144" y="68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6" y="74"/>
                    </a:lnTo>
                    <a:lnTo>
                      <a:pt x="150" y="76"/>
                    </a:lnTo>
                    <a:lnTo>
                      <a:pt x="152" y="76"/>
                    </a:lnTo>
                    <a:lnTo>
                      <a:pt x="152" y="76"/>
                    </a:lnTo>
                    <a:lnTo>
                      <a:pt x="156" y="76"/>
                    </a:lnTo>
                    <a:lnTo>
                      <a:pt x="160" y="74"/>
                    </a:lnTo>
                    <a:lnTo>
                      <a:pt x="162" y="70"/>
                    </a:lnTo>
                    <a:lnTo>
                      <a:pt x="162" y="68"/>
                    </a:lnTo>
                    <a:lnTo>
                      <a:pt x="162" y="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6DFD41-4E8B-C442-92EE-F5F764F4B34F}"/>
              </a:ext>
            </a:extLst>
          </p:cNvPr>
          <p:cNvGrpSpPr/>
          <p:nvPr/>
        </p:nvGrpSpPr>
        <p:grpSpPr>
          <a:xfrm>
            <a:off x="464641" y="853979"/>
            <a:ext cx="339400" cy="339400"/>
            <a:chOff x="400794" y="884263"/>
            <a:chExt cx="457200" cy="457200"/>
          </a:xfrm>
        </p:grpSpPr>
        <p:sp>
          <p:nvSpPr>
            <p:cNvPr id="104" name="Teardrop 103">
              <a:extLst>
                <a:ext uri="{FF2B5EF4-FFF2-40B4-BE49-F238E27FC236}">
                  <a16:creationId xmlns:a16="http://schemas.microsoft.com/office/drawing/2014/main" id="{DF3F6155-0C23-4C46-814E-5DAA6E2F823A}"/>
                </a:ext>
              </a:extLst>
            </p:cNvPr>
            <p:cNvSpPr/>
            <p:nvPr/>
          </p:nvSpPr>
          <p:spPr bwMode="ltGray">
            <a:xfrm rot="2700000">
              <a:off x="400794" y="884263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3458C2B-9D0B-CA4A-A2C3-2FFCB5E374E5}"/>
                </a:ext>
              </a:extLst>
            </p:cNvPr>
            <p:cNvGrpSpPr/>
            <p:nvPr/>
          </p:nvGrpSpPr>
          <p:grpSpPr>
            <a:xfrm>
              <a:off x="423654" y="902384"/>
              <a:ext cx="411480" cy="411480"/>
              <a:chOff x="431938" y="924696"/>
              <a:chExt cx="612000" cy="6120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CDFBEFB-E5B8-124A-B242-85C01F246D5A}"/>
                  </a:ext>
                </a:extLst>
              </p:cNvPr>
              <p:cNvSpPr/>
              <p:nvPr/>
            </p:nvSpPr>
            <p:spPr bwMode="ltGray">
              <a:xfrm>
                <a:off x="431938" y="924696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7" name="Freeform 4850">
                <a:extLst>
                  <a:ext uri="{FF2B5EF4-FFF2-40B4-BE49-F238E27FC236}">
                    <a16:creationId xmlns:a16="http://schemas.microsoft.com/office/drawing/2014/main" id="{EC1BF74F-E726-C44F-898F-E1752AE402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3014" y="982117"/>
                <a:ext cx="489847" cy="497158"/>
              </a:xfrm>
              <a:custGeom>
                <a:avLst/>
                <a:gdLst>
                  <a:gd name="T0" fmla="*/ 228 w 402"/>
                  <a:gd name="T1" fmla="*/ 272 h 408"/>
                  <a:gd name="T2" fmla="*/ 234 w 402"/>
                  <a:gd name="T3" fmla="*/ 270 h 408"/>
                  <a:gd name="T4" fmla="*/ 238 w 402"/>
                  <a:gd name="T5" fmla="*/ 264 h 408"/>
                  <a:gd name="T6" fmla="*/ 238 w 402"/>
                  <a:gd name="T7" fmla="*/ 258 h 408"/>
                  <a:gd name="T8" fmla="*/ 238 w 402"/>
                  <a:gd name="T9" fmla="*/ 14 h 408"/>
                  <a:gd name="T10" fmla="*/ 238 w 402"/>
                  <a:gd name="T11" fmla="*/ 10 h 408"/>
                  <a:gd name="T12" fmla="*/ 236 w 402"/>
                  <a:gd name="T13" fmla="*/ 2 h 408"/>
                  <a:gd name="T14" fmla="*/ 234 w 402"/>
                  <a:gd name="T15" fmla="*/ 0 h 408"/>
                  <a:gd name="T16" fmla="*/ 226 w 402"/>
                  <a:gd name="T17" fmla="*/ 0 h 408"/>
                  <a:gd name="T18" fmla="*/ 220 w 402"/>
                  <a:gd name="T19" fmla="*/ 4 h 408"/>
                  <a:gd name="T20" fmla="*/ 10 w 402"/>
                  <a:gd name="T21" fmla="*/ 126 h 408"/>
                  <a:gd name="T22" fmla="*/ 6 w 402"/>
                  <a:gd name="T23" fmla="*/ 126 h 408"/>
                  <a:gd name="T24" fmla="*/ 0 w 402"/>
                  <a:gd name="T25" fmla="*/ 132 h 408"/>
                  <a:gd name="T26" fmla="*/ 0 w 402"/>
                  <a:gd name="T27" fmla="*/ 136 h 408"/>
                  <a:gd name="T28" fmla="*/ 2 w 402"/>
                  <a:gd name="T29" fmla="*/ 142 h 408"/>
                  <a:gd name="T30" fmla="*/ 10 w 402"/>
                  <a:gd name="T31" fmla="*/ 146 h 408"/>
                  <a:gd name="T32" fmla="*/ 220 w 402"/>
                  <a:gd name="T33" fmla="*/ 268 h 408"/>
                  <a:gd name="T34" fmla="*/ 224 w 402"/>
                  <a:gd name="T35" fmla="*/ 270 h 408"/>
                  <a:gd name="T36" fmla="*/ 228 w 402"/>
                  <a:gd name="T37" fmla="*/ 272 h 408"/>
                  <a:gd name="T38" fmla="*/ 166 w 402"/>
                  <a:gd name="T39" fmla="*/ 146 h 408"/>
                  <a:gd name="T40" fmla="*/ 156 w 402"/>
                  <a:gd name="T41" fmla="*/ 150 h 408"/>
                  <a:gd name="T42" fmla="*/ 144 w 402"/>
                  <a:gd name="T43" fmla="*/ 146 h 408"/>
                  <a:gd name="T44" fmla="*/ 142 w 402"/>
                  <a:gd name="T45" fmla="*/ 142 h 408"/>
                  <a:gd name="T46" fmla="*/ 142 w 402"/>
                  <a:gd name="T47" fmla="*/ 130 h 408"/>
                  <a:gd name="T48" fmla="*/ 144 w 402"/>
                  <a:gd name="T49" fmla="*/ 124 h 408"/>
                  <a:gd name="T50" fmla="*/ 156 w 402"/>
                  <a:gd name="T51" fmla="*/ 120 h 408"/>
                  <a:gd name="T52" fmla="*/ 166 w 402"/>
                  <a:gd name="T53" fmla="*/ 124 h 408"/>
                  <a:gd name="T54" fmla="*/ 170 w 402"/>
                  <a:gd name="T55" fmla="*/ 130 h 408"/>
                  <a:gd name="T56" fmla="*/ 170 w 402"/>
                  <a:gd name="T57" fmla="*/ 142 h 408"/>
                  <a:gd name="T58" fmla="*/ 166 w 402"/>
                  <a:gd name="T59" fmla="*/ 146 h 408"/>
                  <a:gd name="T60" fmla="*/ 144 w 402"/>
                  <a:gd name="T61" fmla="*/ 184 h 408"/>
                  <a:gd name="T62" fmla="*/ 180 w 402"/>
                  <a:gd name="T63" fmla="*/ 408 h 408"/>
                  <a:gd name="T64" fmla="*/ 156 w 402"/>
                  <a:gd name="T65" fmla="*/ 404 h 408"/>
                  <a:gd name="T66" fmla="*/ 132 w 402"/>
                  <a:gd name="T67" fmla="*/ 398 h 408"/>
                  <a:gd name="T68" fmla="*/ 392 w 402"/>
                  <a:gd name="T69" fmla="*/ 196 h 408"/>
                  <a:gd name="T70" fmla="*/ 402 w 402"/>
                  <a:gd name="T71" fmla="*/ 188 h 408"/>
                  <a:gd name="T72" fmla="*/ 402 w 402"/>
                  <a:gd name="T73" fmla="*/ 184 h 408"/>
                  <a:gd name="T74" fmla="*/ 398 w 402"/>
                  <a:gd name="T75" fmla="*/ 178 h 408"/>
                  <a:gd name="T76" fmla="*/ 314 w 402"/>
                  <a:gd name="T77" fmla="*/ 144 h 408"/>
                  <a:gd name="T78" fmla="*/ 282 w 402"/>
                  <a:gd name="T79" fmla="*/ 62 h 408"/>
                  <a:gd name="T80" fmla="*/ 278 w 402"/>
                  <a:gd name="T81" fmla="*/ 58 h 408"/>
                  <a:gd name="T82" fmla="*/ 270 w 402"/>
                  <a:gd name="T83" fmla="*/ 56 h 408"/>
                  <a:gd name="T84" fmla="*/ 266 w 402"/>
                  <a:gd name="T85" fmla="*/ 58 h 408"/>
                  <a:gd name="T86" fmla="*/ 262 w 402"/>
                  <a:gd name="T87" fmla="*/ 64 h 408"/>
                  <a:gd name="T88" fmla="*/ 278 w 402"/>
                  <a:gd name="T89" fmla="*/ 154 h 408"/>
                  <a:gd name="T90" fmla="*/ 244 w 402"/>
                  <a:gd name="T91" fmla="*/ 230 h 408"/>
                  <a:gd name="T92" fmla="*/ 390 w 402"/>
                  <a:gd name="T93" fmla="*/ 196 h 408"/>
                  <a:gd name="T94" fmla="*/ 392 w 402"/>
                  <a:gd name="T95" fmla="*/ 196 h 408"/>
                  <a:gd name="T96" fmla="*/ 306 w 402"/>
                  <a:gd name="T97" fmla="*/ 168 h 408"/>
                  <a:gd name="T98" fmla="*/ 302 w 402"/>
                  <a:gd name="T99" fmla="*/ 172 h 408"/>
                  <a:gd name="T100" fmla="*/ 294 w 402"/>
                  <a:gd name="T101" fmla="*/ 172 h 408"/>
                  <a:gd name="T102" fmla="*/ 290 w 402"/>
                  <a:gd name="T103" fmla="*/ 168 h 408"/>
                  <a:gd name="T104" fmla="*/ 286 w 402"/>
                  <a:gd name="T105" fmla="*/ 160 h 408"/>
                  <a:gd name="T106" fmla="*/ 290 w 402"/>
                  <a:gd name="T107" fmla="*/ 152 h 408"/>
                  <a:gd name="T108" fmla="*/ 294 w 402"/>
                  <a:gd name="T109" fmla="*/ 150 h 408"/>
                  <a:gd name="T110" fmla="*/ 302 w 402"/>
                  <a:gd name="T111" fmla="*/ 150 h 408"/>
                  <a:gd name="T112" fmla="*/ 306 w 402"/>
                  <a:gd name="T113" fmla="*/ 152 h 408"/>
                  <a:gd name="T114" fmla="*/ 310 w 402"/>
                  <a:gd name="T115" fmla="*/ 160 h 408"/>
                  <a:gd name="T116" fmla="*/ 306 w 402"/>
                  <a:gd name="T117" fmla="*/ 168 h 408"/>
                  <a:gd name="T118" fmla="*/ 286 w 402"/>
                  <a:gd name="T119" fmla="*/ 208 h 408"/>
                  <a:gd name="T120" fmla="*/ 310 w 402"/>
                  <a:gd name="T121" fmla="*/ 192 h 408"/>
                  <a:gd name="T122" fmla="*/ 318 w 402"/>
                  <a:gd name="T123" fmla="*/ 366 h 408"/>
                  <a:gd name="T124" fmla="*/ 276 w 402"/>
                  <a:gd name="T125" fmla="*/ 39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2" h="408">
                    <a:moveTo>
                      <a:pt x="228" y="272"/>
                    </a:moveTo>
                    <a:lnTo>
                      <a:pt x="228" y="272"/>
                    </a:lnTo>
                    <a:lnTo>
                      <a:pt x="234" y="270"/>
                    </a:lnTo>
                    <a:lnTo>
                      <a:pt x="234" y="270"/>
                    </a:lnTo>
                    <a:lnTo>
                      <a:pt x="236" y="268"/>
                    </a:lnTo>
                    <a:lnTo>
                      <a:pt x="238" y="264"/>
                    </a:lnTo>
                    <a:lnTo>
                      <a:pt x="238" y="260"/>
                    </a:lnTo>
                    <a:lnTo>
                      <a:pt x="238" y="258"/>
                    </a:lnTo>
                    <a:lnTo>
                      <a:pt x="182" y="136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8" y="10"/>
                    </a:lnTo>
                    <a:lnTo>
                      <a:pt x="238" y="6"/>
                    </a:lnTo>
                    <a:lnTo>
                      <a:pt x="236" y="2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0"/>
                    </a:lnTo>
                    <a:lnTo>
                      <a:pt x="226" y="0"/>
                    </a:lnTo>
                    <a:lnTo>
                      <a:pt x="222" y="0"/>
                    </a:lnTo>
                    <a:lnTo>
                      <a:pt x="220" y="4"/>
                    </a:lnTo>
                    <a:lnTo>
                      <a:pt x="142" y="112"/>
                    </a:lnTo>
                    <a:lnTo>
                      <a:pt x="10" y="126"/>
                    </a:lnTo>
                    <a:lnTo>
                      <a:pt x="10" y="126"/>
                    </a:lnTo>
                    <a:lnTo>
                      <a:pt x="6" y="126"/>
                    </a:lnTo>
                    <a:lnTo>
                      <a:pt x="2" y="128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4"/>
                    </a:lnTo>
                    <a:lnTo>
                      <a:pt x="10" y="146"/>
                    </a:lnTo>
                    <a:lnTo>
                      <a:pt x="142" y="158"/>
                    </a:lnTo>
                    <a:lnTo>
                      <a:pt x="220" y="268"/>
                    </a:lnTo>
                    <a:lnTo>
                      <a:pt x="220" y="268"/>
                    </a:lnTo>
                    <a:lnTo>
                      <a:pt x="224" y="270"/>
                    </a:lnTo>
                    <a:lnTo>
                      <a:pt x="228" y="272"/>
                    </a:lnTo>
                    <a:lnTo>
                      <a:pt x="228" y="272"/>
                    </a:lnTo>
                    <a:close/>
                    <a:moveTo>
                      <a:pt x="166" y="146"/>
                    </a:moveTo>
                    <a:lnTo>
                      <a:pt x="166" y="146"/>
                    </a:lnTo>
                    <a:lnTo>
                      <a:pt x="162" y="150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44" y="146"/>
                    </a:lnTo>
                    <a:lnTo>
                      <a:pt x="144" y="146"/>
                    </a:lnTo>
                    <a:lnTo>
                      <a:pt x="142" y="142"/>
                    </a:lnTo>
                    <a:lnTo>
                      <a:pt x="140" y="136"/>
                    </a:lnTo>
                    <a:lnTo>
                      <a:pt x="142" y="130"/>
                    </a:lnTo>
                    <a:lnTo>
                      <a:pt x="144" y="124"/>
                    </a:lnTo>
                    <a:lnTo>
                      <a:pt x="144" y="124"/>
                    </a:lnTo>
                    <a:lnTo>
                      <a:pt x="150" y="122"/>
                    </a:lnTo>
                    <a:lnTo>
                      <a:pt x="156" y="120"/>
                    </a:lnTo>
                    <a:lnTo>
                      <a:pt x="162" y="122"/>
                    </a:lnTo>
                    <a:lnTo>
                      <a:pt x="166" y="124"/>
                    </a:lnTo>
                    <a:lnTo>
                      <a:pt x="166" y="124"/>
                    </a:lnTo>
                    <a:lnTo>
                      <a:pt x="170" y="130"/>
                    </a:lnTo>
                    <a:lnTo>
                      <a:pt x="172" y="136"/>
                    </a:lnTo>
                    <a:lnTo>
                      <a:pt x="170" y="142"/>
                    </a:lnTo>
                    <a:lnTo>
                      <a:pt x="166" y="146"/>
                    </a:lnTo>
                    <a:lnTo>
                      <a:pt x="166" y="146"/>
                    </a:lnTo>
                    <a:close/>
                    <a:moveTo>
                      <a:pt x="132" y="398"/>
                    </a:moveTo>
                    <a:lnTo>
                      <a:pt x="144" y="184"/>
                    </a:lnTo>
                    <a:lnTo>
                      <a:pt x="170" y="222"/>
                    </a:lnTo>
                    <a:lnTo>
                      <a:pt x="180" y="408"/>
                    </a:lnTo>
                    <a:lnTo>
                      <a:pt x="180" y="408"/>
                    </a:lnTo>
                    <a:lnTo>
                      <a:pt x="156" y="404"/>
                    </a:lnTo>
                    <a:lnTo>
                      <a:pt x="132" y="398"/>
                    </a:lnTo>
                    <a:lnTo>
                      <a:pt x="132" y="398"/>
                    </a:lnTo>
                    <a:close/>
                    <a:moveTo>
                      <a:pt x="392" y="196"/>
                    </a:moveTo>
                    <a:lnTo>
                      <a:pt x="392" y="196"/>
                    </a:lnTo>
                    <a:lnTo>
                      <a:pt x="398" y="194"/>
                    </a:lnTo>
                    <a:lnTo>
                      <a:pt x="402" y="188"/>
                    </a:lnTo>
                    <a:lnTo>
                      <a:pt x="402" y="188"/>
                    </a:lnTo>
                    <a:lnTo>
                      <a:pt x="402" y="184"/>
                    </a:lnTo>
                    <a:lnTo>
                      <a:pt x="400" y="180"/>
                    </a:lnTo>
                    <a:lnTo>
                      <a:pt x="398" y="178"/>
                    </a:lnTo>
                    <a:lnTo>
                      <a:pt x="396" y="176"/>
                    </a:lnTo>
                    <a:lnTo>
                      <a:pt x="314" y="144"/>
                    </a:lnTo>
                    <a:lnTo>
                      <a:pt x="282" y="62"/>
                    </a:lnTo>
                    <a:lnTo>
                      <a:pt x="282" y="62"/>
                    </a:lnTo>
                    <a:lnTo>
                      <a:pt x="280" y="60"/>
                    </a:lnTo>
                    <a:lnTo>
                      <a:pt x="278" y="58"/>
                    </a:lnTo>
                    <a:lnTo>
                      <a:pt x="274" y="56"/>
                    </a:lnTo>
                    <a:lnTo>
                      <a:pt x="270" y="56"/>
                    </a:lnTo>
                    <a:lnTo>
                      <a:pt x="270" y="56"/>
                    </a:lnTo>
                    <a:lnTo>
                      <a:pt x="266" y="58"/>
                    </a:lnTo>
                    <a:lnTo>
                      <a:pt x="264" y="60"/>
                    </a:lnTo>
                    <a:lnTo>
                      <a:pt x="262" y="64"/>
                    </a:lnTo>
                    <a:lnTo>
                      <a:pt x="262" y="68"/>
                    </a:lnTo>
                    <a:lnTo>
                      <a:pt x="278" y="154"/>
                    </a:lnTo>
                    <a:lnTo>
                      <a:pt x="234" y="208"/>
                    </a:lnTo>
                    <a:lnTo>
                      <a:pt x="244" y="230"/>
                    </a:lnTo>
                    <a:lnTo>
                      <a:pt x="304" y="180"/>
                    </a:lnTo>
                    <a:lnTo>
                      <a:pt x="390" y="196"/>
                    </a:lnTo>
                    <a:lnTo>
                      <a:pt x="390" y="196"/>
                    </a:lnTo>
                    <a:lnTo>
                      <a:pt x="392" y="196"/>
                    </a:lnTo>
                    <a:lnTo>
                      <a:pt x="392" y="196"/>
                    </a:lnTo>
                    <a:close/>
                    <a:moveTo>
                      <a:pt x="306" y="168"/>
                    </a:moveTo>
                    <a:lnTo>
                      <a:pt x="306" y="168"/>
                    </a:lnTo>
                    <a:lnTo>
                      <a:pt x="302" y="172"/>
                    </a:lnTo>
                    <a:lnTo>
                      <a:pt x="298" y="172"/>
                    </a:lnTo>
                    <a:lnTo>
                      <a:pt x="294" y="172"/>
                    </a:lnTo>
                    <a:lnTo>
                      <a:pt x="290" y="168"/>
                    </a:lnTo>
                    <a:lnTo>
                      <a:pt x="290" y="168"/>
                    </a:lnTo>
                    <a:lnTo>
                      <a:pt x="288" y="164"/>
                    </a:lnTo>
                    <a:lnTo>
                      <a:pt x="286" y="160"/>
                    </a:lnTo>
                    <a:lnTo>
                      <a:pt x="288" y="156"/>
                    </a:lnTo>
                    <a:lnTo>
                      <a:pt x="290" y="152"/>
                    </a:lnTo>
                    <a:lnTo>
                      <a:pt x="290" y="152"/>
                    </a:lnTo>
                    <a:lnTo>
                      <a:pt x="294" y="150"/>
                    </a:lnTo>
                    <a:lnTo>
                      <a:pt x="298" y="148"/>
                    </a:lnTo>
                    <a:lnTo>
                      <a:pt x="302" y="150"/>
                    </a:lnTo>
                    <a:lnTo>
                      <a:pt x="306" y="152"/>
                    </a:lnTo>
                    <a:lnTo>
                      <a:pt x="306" y="152"/>
                    </a:lnTo>
                    <a:lnTo>
                      <a:pt x="310" y="156"/>
                    </a:lnTo>
                    <a:lnTo>
                      <a:pt x="310" y="160"/>
                    </a:lnTo>
                    <a:lnTo>
                      <a:pt x="310" y="164"/>
                    </a:lnTo>
                    <a:lnTo>
                      <a:pt x="306" y="168"/>
                    </a:lnTo>
                    <a:lnTo>
                      <a:pt x="306" y="168"/>
                    </a:lnTo>
                    <a:close/>
                    <a:moveTo>
                      <a:pt x="286" y="208"/>
                    </a:moveTo>
                    <a:lnTo>
                      <a:pt x="306" y="192"/>
                    </a:lnTo>
                    <a:lnTo>
                      <a:pt x="310" y="192"/>
                    </a:lnTo>
                    <a:lnTo>
                      <a:pt x="318" y="366"/>
                    </a:lnTo>
                    <a:lnTo>
                      <a:pt x="318" y="366"/>
                    </a:lnTo>
                    <a:lnTo>
                      <a:pt x="298" y="380"/>
                    </a:lnTo>
                    <a:lnTo>
                      <a:pt x="276" y="390"/>
                    </a:lnTo>
                    <a:lnTo>
                      <a:pt x="286" y="2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EB5B358-5F82-E043-AC45-84FDB38DE8D9}"/>
              </a:ext>
            </a:extLst>
          </p:cNvPr>
          <p:cNvGrpSpPr/>
          <p:nvPr/>
        </p:nvGrpSpPr>
        <p:grpSpPr>
          <a:xfrm>
            <a:off x="464641" y="1532726"/>
            <a:ext cx="339400" cy="339400"/>
            <a:chOff x="427628" y="1833131"/>
            <a:chExt cx="457200" cy="457200"/>
          </a:xfrm>
        </p:grpSpPr>
        <p:sp>
          <p:nvSpPr>
            <p:cNvPr id="110" name="Teardrop 109">
              <a:extLst>
                <a:ext uri="{FF2B5EF4-FFF2-40B4-BE49-F238E27FC236}">
                  <a16:creationId xmlns:a16="http://schemas.microsoft.com/office/drawing/2014/main" id="{9B4FBE9A-FCE2-A444-845B-5F9A49FDE5B0}"/>
                </a:ext>
              </a:extLst>
            </p:cNvPr>
            <p:cNvSpPr/>
            <p:nvPr/>
          </p:nvSpPr>
          <p:spPr bwMode="ltGray">
            <a:xfrm rot="2700000">
              <a:off x="427628" y="1833131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82827DF-E185-814F-A2B6-8E22881E8924}"/>
                </a:ext>
              </a:extLst>
            </p:cNvPr>
            <p:cNvGrpSpPr/>
            <p:nvPr/>
          </p:nvGrpSpPr>
          <p:grpSpPr>
            <a:xfrm>
              <a:off x="452222" y="1855085"/>
              <a:ext cx="411480" cy="411480"/>
              <a:chOff x="451708" y="1909630"/>
              <a:chExt cx="612000" cy="6120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E8C3F8E-A689-5544-AA63-432763DF0593}"/>
                  </a:ext>
                </a:extLst>
              </p:cNvPr>
              <p:cNvSpPr/>
              <p:nvPr/>
            </p:nvSpPr>
            <p:spPr bwMode="ltGray">
              <a:xfrm>
                <a:off x="451708" y="1909630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3" name="Freeform 4843">
                <a:extLst>
                  <a:ext uri="{FF2B5EF4-FFF2-40B4-BE49-F238E27FC236}">
                    <a16:creationId xmlns:a16="http://schemas.microsoft.com/office/drawing/2014/main" id="{A73E3456-4BF2-8049-BDD7-0014550DBE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928" y="1979495"/>
                <a:ext cx="502032" cy="487410"/>
              </a:xfrm>
              <a:custGeom>
                <a:avLst/>
                <a:gdLst>
                  <a:gd name="T0" fmla="*/ 376 w 412"/>
                  <a:gd name="T1" fmla="*/ 96 h 400"/>
                  <a:gd name="T2" fmla="*/ 382 w 412"/>
                  <a:gd name="T3" fmla="*/ 126 h 400"/>
                  <a:gd name="T4" fmla="*/ 356 w 412"/>
                  <a:gd name="T5" fmla="*/ 144 h 400"/>
                  <a:gd name="T6" fmla="*/ 328 w 412"/>
                  <a:gd name="T7" fmla="*/ 116 h 400"/>
                  <a:gd name="T8" fmla="*/ 344 w 412"/>
                  <a:gd name="T9" fmla="*/ 90 h 400"/>
                  <a:gd name="T10" fmla="*/ 374 w 412"/>
                  <a:gd name="T11" fmla="*/ 156 h 400"/>
                  <a:gd name="T12" fmla="*/ 320 w 412"/>
                  <a:gd name="T13" fmla="*/ 156 h 400"/>
                  <a:gd name="T14" fmla="*/ 314 w 412"/>
                  <a:gd name="T15" fmla="*/ 204 h 400"/>
                  <a:gd name="T16" fmla="*/ 370 w 412"/>
                  <a:gd name="T17" fmla="*/ 268 h 400"/>
                  <a:gd name="T18" fmla="*/ 404 w 412"/>
                  <a:gd name="T19" fmla="*/ 246 h 400"/>
                  <a:gd name="T20" fmla="*/ 410 w 412"/>
                  <a:gd name="T21" fmla="*/ 166 h 400"/>
                  <a:gd name="T22" fmla="*/ 398 w 412"/>
                  <a:gd name="T23" fmla="*/ 156 h 400"/>
                  <a:gd name="T24" fmla="*/ 98 w 412"/>
                  <a:gd name="T25" fmla="*/ 156 h 400"/>
                  <a:gd name="T26" fmla="*/ 56 w 412"/>
                  <a:gd name="T27" fmla="*/ 182 h 400"/>
                  <a:gd name="T28" fmla="*/ 14 w 412"/>
                  <a:gd name="T29" fmla="*/ 156 h 400"/>
                  <a:gd name="T30" fmla="*/ 2 w 412"/>
                  <a:gd name="T31" fmla="*/ 166 h 400"/>
                  <a:gd name="T32" fmla="*/ 8 w 412"/>
                  <a:gd name="T33" fmla="*/ 246 h 400"/>
                  <a:gd name="T34" fmla="*/ 42 w 412"/>
                  <a:gd name="T35" fmla="*/ 268 h 400"/>
                  <a:gd name="T36" fmla="*/ 98 w 412"/>
                  <a:gd name="T37" fmla="*/ 204 h 400"/>
                  <a:gd name="T38" fmla="*/ 172 w 412"/>
                  <a:gd name="T39" fmla="*/ 50 h 400"/>
                  <a:gd name="T40" fmla="*/ 192 w 412"/>
                  <a:gd name="T41" fmla="*/ 68 h 400"/>
                  <a:gd name="T42" fmla="*/ 214 w 412"/>
                  <a:gd name="T43" fmla="*/ 70 h 400"/>
                  <a:gd name="T44" fmla="*/ 236 w 412"/>
                  <a:gd name="T45" fmla="*/ 56 h 400"/>
                  <a:gd name="T46" fmla="*/ 242 w 412"/>
                  <a:gd name="T47" fmla="*/ 36 h 400"/>
                  <a:gd name="T48" fmla="*/ 232 w 412"/>
                  <a:gd name="T49" fmla="*/ 10 h 400"/>
                  <a:gd name="T50" fmla="*/ 206 w 412"/>
                  <a:gd name="T51" fmla="*/ 0 h 400"/>
                  <a:gd name="T52" fmla="*/ 186 w 412"/>
                  <a:gd name="T53" fmla="*/ 6 h 400"/>
                  <a:gd name="T54" fmla="*/ 170 w 412"/>
                  <a:gd name="T55" fmla="*/ 28 h 400"/>
                  <a:gd name="T56" fmla="*/ 206 w 412"/>
                  <a:gd name="T57" fmla="*/ 400 h 400"/>
                  <a:gd name="T58" fmla="*/ 296 w 412"/>
                  <a:gd name="T59" fmla="*/ 378 h 400"/>
                  <a:gd name="T60" fmla="*/ 366 w 412"/>
                  <a:gd name="T61" fmla="*/ 322 h 400"/>
                  <a:gd name="T62" fmla="*/ 320 w 412"/>
                  <a:gd name="T63" fmla="*/ 250 h 400"/>
                  <a:gd name="T64" fmla="*/ 244 w 412"/>
                  <a:gd name="T65" fmla="*/ 200 h 400"/>
                  <a:gd name="T66" fmla="*/ 206 w 412"/>
                  <a:gd name="T67" fmla="*/ 194 h 400"/>
                  <a:gd name="T68" fmla="*/ 158 w 412"/>
                  <a:gd name="T69" fmla="*/ 234 h 400"/>
                  <a:gd name="T70" fmla="*/ 140 w 412"/>
                  <a:gd name="T71" fmla="*/ 262 h 400"/>
                  <a:gd name="T72" fmla="*/ 118 w 412"/>
                  <a:gd name="T73" fmla="*/ 262 h 400"/>
                  <a:gd name="T74" fmla="*/ 100 w 412"/>
                  <a:gd name="T75" fmla="*/ 244 h 400"/>
                  <a:gd name="T76" fmla="*/ 46 w 412"/>
                  <a:gd name="T77" fmla="*/ 322 h 400"/>
                  <a:gd name="T78" fmla="*/ 96 w 412"/>
                  <a:gd name="T79" fmla="*/ 368 h 400"/>
                  <a:gd name="T80" fmla="*/ 182 w 412"/>
                  <a:gd name="T81" fmla="*/ 398 h 400"/>
                  <a:gd name="T82" fmla="*/ 28 w 412"/>
                  <a:gd name="T83" fmla="*/ 116 h 400"/>
                  <a:gd name="T84" fmla="*/ 56 w 412"/>
                  <a:gd name="T85" fmla="*/ 144 h 400"/>
                  <a:gd name="T86" fmla="*/ 82 w 412"/>
                  <a:gd name="T87" fmla="*/ 126 h 400"/>
                  <a:gd name="T88" fmla="*/ 76 w 412"/>
                  <a:gd name="T89" fmla="*/ 96 h 400"/>
                  <a:gd name="T90" fmla="*/ 46 w 412"/>
                  <a:gd name="T91" fmla="*/ 90 h 400"/>
                  <a:gd name="T92" fmla="*/ 28 w 412"/>
                  <a:gd name="T93" fmla="*/ 116 h 400"/>
                  <a:gd name="T94" fmla="*/ 300 w 412"/>
                  <a:gd name="T95" fmla="*/ 116 h 400"/>
                  <a:gd name="T96" fmla="*/ 298 w 412"/>
                  <a:gd name="T97" fmla="*/ 102 h 400"/>
                  <a:gd name="T98" fmla="*/ 268 w 412"/>
                  <a:gd name="T99" fmla="*/ 82 h 400"/>
                  <a:gd name="T100" fmla="*/ 144 w 412"/>
                  <a:gd name="T101" fmla="*/ 82 h 400"/>
                  <a:gd name="T102" fmla="*/ 122 w 412"/>
                  <a:gd name="T103" fmla="*/ 92 h 400"/>
                  <a:gd name="T104" fmla="*/ 112 w 412"/>
                  <a:gd name="T105" fmla="*/ 116 h 400"/>
                  <a:gd name="T106" fmla="*/ 114 w 412"/>
                  <a:gd name="T107" fmla="*/ 240 h 400"/>
                  <a:gd name="T108" fmla="*/ 128 w 412"/>
                  <a:gd name="T109" fmla="*/ 248 h 400"/>
                  <a:gd name="T110" fmla="*/ 144 w 412"/>
                  <a:gd name="T111" fmla="*/ 234 h 400"/>
                  <a:gd name="T112" fmla="*/ 154 w 412"/>
                  <a:gd name="T113" fmla="*/ 140 h 400"/>
                  <a:gd name="T114" fmla="*/ 158 w 412"/>
                  <a:gd name="T115" fmla="*/ 170 h 400"/>
                  <a:gd name="T116" fmla="*/ 230 w 412"/>
                  <a:gd name="T117" fmla="*/ 164 h 400"/>
                  <a:gd name="T118" fmla="*/ 254 w 412"/>
                  <a:gd name="T119" fmla="*/ 150 h 400"/>
                  <a:gd name="T120" fmla="*/ 268 w 412"/>
                  <a:gd name="T121" fmla="*/ 176 h 400"/>
                  <a:gd name="T122" fmla="*/ 300 w 412"/>
                  <a:gd name="T123" fmla="*/ 192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12" h="400">
                    <a:moveTo>
                      <a:pt x="356" y="88"/>
                    </a:moveTo>
                    <a:lnTo>
                      <a:pt x="356" y="88"/>
                    </a:lnTo>
                    <a:lnTo>
                      <a:pt x="366" y="90"/>
                    </a:lnTo>
                    <a:lnTo>
                      <a:pt x="376" y="96"/>
                    </a:lnTo>
                    <a:lnTo>
                      <a:pt x="382" y="104"/>
                    </a:lnTo>
                    <a:lnTo>
                      <a:pt x="384" y="116"/>
                    </a:lnTo>
                    <a:lnTo>
                      <a:pt x="384" y="116"/>
                    </a:lnTo>
                    <a:lnTo>
                      <a:pt x="382" y="126"/>
                    </a:lnTo>
                    <a:lnTo>
                      <a:pt x="376" y="136"/>
                    </a:lnTo>
                    <a:lnTo>
                      <a:pt x="366" y="142"/>
                    </a:lnTo>
                    <a:lnTo>
                      <a:pt x="356" y="144"/>
                    </a:lnTo>
                    <a:lnTo>
                      <a:pt x="356" y="144"/>
                    </a:lnTo>
                    <a:lnTo>
                      <a:pt x="344" y="142"/>
                    </a:lnTo>
                    <a:lnTo>
                      <a:pt x="336" y="136"/>
                    </a:lnTo>
                    <a:lnTo>
                      <a:pt x="330" y="126"/>
                    </a:lnTo>
                    <a:lnTo>
                      <a:pt x="328" y="116"/>
                    </a:lnTo>
                    <a:lnTo>
                      <a:pt x="328" y="116"/>
                    </a:lnTo>
                    <a:lnTo>
                      <a:pt x="330" y="104"/>
                    </a:lnTo>
                    <a:lnTo>
                      <a:pt x="336" y="96"/>
                    </a:lnTo>
                    <a:lnTo>
                      <a:pt x="344" y="90"/>
                    </a:lnTo>
                    <a:lnTo>
                      <a:pt x="356" y="88"/>
                    </a:lnTo>
                    <a:lnTo>
                      <a:pt x="356" y="88"/>
                    </a:lnTo>
                    <a:close/>
                    <a:moveTo>
                      <a:pt x="392" y="156"/>
                    </a:moveTo>
                    <a:lnTo>
                      <a:pt x="374" y="156"/>
                    </a:lnTo>
                    <a:lnTo>
                      <a:pt x="356" y="182"/>
                    </a:lnTo>
                    <a:lnTo>
                      <a:pt x="338" y="156"/>
                    </a:lnTo>
                    <a:lnTo>
                      <a:pt x="320" y="156"/>
                    </a:lnTo>
                    <a:lnTo>
                      <a:pt x="320" y="156"/>
                    </a:lnTo>
                    <a:lnTo>
                      <a:pt x="314" y="156"/>
                    </a:lnTo>
                    <a:lnTo>
                      <a:pt x="314" y="156"/>
                    </a:lnTo>
                    <a:lnTo>
                      <a:pt x="314" y="158"/>
                    </a:lnTo>
                    <a:lnTo>
                      <a:pt x="314" y="204"/>
                    </a:lnTo>
                    <a:lnTo>
                      <a:pt x="314" y="204"/>
                    </a:lnTo>
                    <a:lnTo>
                      <a:pt x="336" y="224"/>
                    </a:lnTo>
                    <a:lnTo>
                      <a:pt x="354" y="244"/>
                    </a:lnTo>
                    <a:lnTo>
                      <a:pt x="370" y="268"/>
                    </a:lnTo>
                    <a:lnTo>
                      <a:pt x="386" y="294"/>
                    </a:lnTo>
                    <a:lnTo>
                      <a:pt x="386" y="294"/>
                    </a:lnTo>
                    <a:lnTo>
                      <a:pt x="396" y="270"/>
                    </a:lnTo>
                    <a:lnTo>
                      <a:pt x="404" y="246"/>
                    </a:lnTo>
                    <a:lnTo>
                      <a:pt x="410" y="220"/>
                    </a:lnTo>
                    <a:lnTo>
                      <a:pt x="412" y="194"/>
                    </a:lnTo>
                    <a:lnTo>
                      <a:pt x="412" y="194"/>
                    </a:lnTo>
                    <a:lnTo>
                      <a:pt x="410" y="166"/>
                    </a:lnTo>
                    <a:lnTo>
                      <a:pt x="410" y="166"/>
                    </a:lnTo>
                    <a:lnTo>
                      <a:pt x="406" y="162"/>
                    </a:lnTo>
                    <a:lnTo>
                      <a:pt x="402" y="158"/>
                    </a:lnTo>
                    <a:lnTo>
                      <a:pt x="398" y="156"/>
                    </a:lnTo>
                    <a:lnTo>
                      <a:pt x="392" y="156"/>
                    </a:lnTo>
                    <a:lnTo>
                      <a:pt x="392" y="156"/>
                    </a:lnTo>
                    <a:close/>
                    <a:moveTo>
                      <a:pt x="98" y="204"/>
                    </a:moveTo>
                    <a:lnTo>
                      <a:pt x="98" y="156"/>
                    </a:lnTo>
                    <a:lnTo>
                      <a:pt x="98" y="156"/>
                    </a:lnTo>
                    <a:lnTo>
                      <a:pt x="92" y="156"/>
                    </a:lnTo>
                    <a:lnTo>
                      <a:pt x="74" y="156"/>
                    </a:lnTo>
                    <a:lnTo>
                      <a:pt x="56" y="182"/>
                    </a:lnTo>
                    <a:lnTo>
                      <a:pt x="38" y="156"/>
                    </a:lnTo>
                    <a:lnTo>
                      <a:pt x="20" y="156"/>
                    </a:lnTo>
                    <a:lnTo>
                      <a:pt x="20" y="156"/>
                    </a:lnTo>
                    <a:lnTo>
                      <a:pt x="14" y="156"/>
                    </a:lnTo>
                    <a:lnTo>
                      <a:pt x="10" y="158"/>
                    </a:lnTo>
                    <a:lnTo>
                      <a:pt x="6" y="162"/>
                    </a:lnTo>
                    <a:lnTo>
                      <a:pt x="2" y="166"/>
                    </a:lnTo>
                    <a:lnTo>
                      <a:pt x="2" y="166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2" y="220"/>
                    </a:lnTo>
                    <a:lnTo>
                      <a:pt x="8" y="246"/>
                    </a:lnTo>
                    <a:lnTo>
                      <a:pt x="16" y="270"/>
                    </a:lnTo>
                    <a:lnTo>
                      <a:pt x="26" y="294"/>
                    </a:lnTo>
                    <a:lnTo>
                      <a:pt x="26" y="294"/>
                    </a:lnTo>
                    <a:lnTo>
                      <a:pt x="42" y="268"/>
                    </a:lnTo>
                    <a:lnTo>
                      <a:pt x="58" y="244"/>
                    </a:lnTo>
                    <a:lnTo>
                      <a:pt x="76" y="224"/>
                    </a:lnTo>
                    <a:lnTo>
                      <a:pt x="98" y="204"/>
                    </a:lnTo>
                    <a:lnTo>
                      <a:pt x="98" y="204"/>
                    </a:lnTo>
                    <a:close/>
                    <a:moveTo>
                      <a:pt x="170" y="36"/>
                    </a:moveTo>
                    <a:lnTo>
                      <a:pt x="170" y="36"/>
                    </a:lnTo>
                    <a:lnTo>
                      <a:pt x="170" y="42"/>
                    </a:lnTo>
                    <a:lnTo>
                      <a:pt x="172" y="50"/>
                    </a:lnTo>
                    <a:lnTo>
                      <a:pt x="176" y="56"/>
                    </a:lnTo>
                    <a:lnTo>
                      <a:pt x="180" y="60"/>
                    </a:lnTo>
                    <a:lnTo>
                      <a:pt x="186" y="66"/>
                    </a:lnTo>
                    <a:lnTo>
                      <a:pt x="192" y="68"/>
                    </a:lnTo>
                    <a:lnTo>
                      <a:pt x="198" y="70"/>
                    </a:lnTo>
                    <a:lnTo>
                      <a:pt x="206" y="72"/>
                    </a:lnTo>
                    <a:lnTo>
                      <a:pt x="206" y="72"/>
                    </a:lnTo>
                    <a:lnTo>
                      <a:pt x="214" y="70"/>
                    </a:lnTo>
                    <a:lnTo>
                      <a:pt x="220" y="68"/>
                    </a:lnTo>
                    <a:lnTo>
                      <a:pt x="226" y="66"/>
                    </a:lnTo>
                    <a:lnTo>
                      <a:pt x="232" y="60"/>
                    </a:lnTo>
                    <a:lnTo>
                      <a:pt x="236" y="56"/>
                    </a:lnTo>
                    <a:lnTo>
                      <a:pt x="240" y="50"/>
                    </a:lnTo>
                    <a:lnTo>
                      <a:pt x="242" y="42"/>
                    </a:lnTo>
                    <a:lnTo>
                      <a:pt x="242" y="36"/>
                    </a:lnTo>
                    <a:lnTo>
                      <a:pt x="242" y="36"/>
                    </a:lnTo>
                    <a:lnTo>
                      <a:pt x="242" y="28"/>
                    </a:lnTo>
                    <a:lnTo>
                      <a:pt x="240" y="22"/>
                    </a:lnTo>
                    <a:lnTo>
                      <a:pt x="236" y="16"/>
                    </a:lnTo>
                    <a:lnTo>
                      <a:pt x="232" y="10"/>
                    </a:lnTo>
                    <a:lnTo>
                      <a:pt x="226" y="6"/>
                    </a:lnTo>
                    <a:lnTo>
                      <a:pt x="220" y="2"/>
                    </a:lnTo>
                    <a:lnTo>
                      <a:pt x="214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198" y="0"/>
                    </a:lnTo>
                    <a:lnTo>
                      <a:pt x="192" y="2"/>
                    </a:lnTo>
                    <a:lnTo>
                      <a:pt x="186" y="6"/>
                    </a:lnTo>
                    <a:lnTo>
                      <a:pt x="180" y="10"/>
                    </a:lnTo>
                    <a:lnTo>
                      <a:pt x="176" y="16"/>
                    </a:lnTo>
                    <a:lnTo>
                      <a:pt x="172" y="22"/>
                    </a:lnTo>
                    <a:lnTo>
                      <a:pt x="170" y="28"/>
                    </a:lnTo>
                    <a:lnTo>
                      <a:pt x="170" y="36"/>
                    </a:lnTo>
                    <a:lnTo>
                      <a:pt x="170" y="36"/>
                    </a:lnTo>
                    <a:close/>
                    <a:moveTo>
                      <a:pt x="206" y="400"/>
                    </a:moveTo>
                    <a:lnTo>
                      <a:pt x="206" y="400"/>
                    </a:lnTo>
                    <a:lnTo>
                      <a:pt x="230" y="398"/>
                    </a:lnTo>
                    <a:lnTo>
                      <a:pt x="254" y="394"/>
                    </a:lnTo>
                    <a:lnTo>
                      <a:pt x="276" y="388"/>
                    </a:lnTo>
                    <a:lnTo>
                      <a:pt x="296" y="378"/>
                    </a:lnTo>
                    <a:lnTo>
                      <a:pt x="316" y="368"/>
                    </a:lnTo>
                    <a:lnTo>
                      <a:pt x="334" y="354"/>
                    </a:lnTo>
                    <a:lnTo>
                      <a:pt x="352" y="338"/>
                    </a:lnTo>
                    <a:lnTo>
                      <a:pt x="366" y="322"/>
                    </a:lnTo>
                    <a:lnTo>
                      <a:pt x="366" y="322"/>
                    </a:lnTo>
                    <a:lnTo>
                      <a:pt x="352" y="296"/>
                    </a:lnTo>
                    <a:lnTo>
                      <a:pt x="336" y="272"/>
                    </a:lnTo>
                    <a:lnTo>
                      <a:pt x="320" y="250"/>
                    </a:lnTo>
                    <a:lnTo>
                      <a:pt x="300" y="232"/>
                    </a:lnTo>
                    <a:lnTo>
                      <a:pt x="280" y="216"/>
                    </a:lnTo>
                    <a:lnTo>
                      <a:pt x="256" y="204"/>
                    </a:lnTo>
                    <a:lnTo>
                      <a:pt x="244" y="200"/>
                    </a:lnTo>
                    <a:lnTo>
                      <a:pt x="232" y="196"/>
                    </a:lnTo>
                    <a:lnTo>
                      <a:pt x="220" y="194"/>
                    </a:lnTo>
                    <a:lnTo>
                      <a:pt x="206" y="194"/>
                    </a:lnTo>
                    <a:lnTo>
                      <a:pt x="206" y="194"/>
                    </a:lnTo>
                    <a:lnTo>
                      <a:pt x="182" y="196"/>
                    </a:lnTo>
                    <a:lnTo>
                      <a:pt x="158" y="202"/>
                    </a:lnTo>
                    <a:lnTo>
                      <a:pt x="158" y="234"/>
                    </a:lnTo>
                    <a:lnTo>
                      <a:pt x="158" y="234"/>
                    </a:lnTo>
                    <a:lnTo>
                      <a:pt x="158" y="240"/>
                    </a:lnTo>
                    <a:lnTo>
                      <a:pt x="156" y="244"/>
                    </a:lnTo>
                    <a:lnTo>
                      <a:pt x="150" y="254"/>
                    </a:lnTo>
                    <a:lnTo>
                      <a:pt x="140" y="262"/>
                    </a:lnTo>
                    <a:lnTo>
                      <a:pt x="134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18" y="262"/>
                    </a:lnTo>
                    <a:lnTo>
                      <a:pt x="110" y="258"/>
                    </a:lnTo>
                    <a:lnTo>
                      <a:pt x="104" y="252"/>
                    </a:lnTo>
                    <a:lnTo>
                      <a:pt x="100" y="244"/>
                    </a:lnTo>
                    <a:lnTo>
                      <a:pt x="100" y="244"/>
                    </a:lnTo>
                    <a:lnTo>
                      <a:pt x="84" y="260"/>
                    </a:lnTo>
                    <a:lnTo>
                      <a:pt x="70" y="280"/>
                    </a:lnTo>
                    <a:lnTo>
                      <a:pt x="58" y="300"/>
                    </a:lnTo>
                    <a:lnTo>
                      <a:pt x="46" y="322"/>
                    </a:lnTo>
                    <a:lnTo>
                      <a:pt x="46" y="322"/>
                    </a:lnTo>
                    <a:lnTo>
                      <a:pt x="60" y="338"/>
                    </a:lnTo>
                    <a:lnTo>
                      <a:pt x="78" y="354"/>
                    </a:lnTo>
                    <a:lnTo>
                      <a:pt x="96" y="368"/>
                    </a:lnTo>
                    <a:lnTo>
                      <a:pt x="116" y="378"/>
                    </a:lnTo>
                    <a:lnTo>
                      <a:pt x="136" y="388"/>
                    </a:lnTo>
                    <a:lnTo>
                      <a:pt x="158" y="394"/>
                    </a:lnTo>
                    <a:lnTo>
                      <a:pt x="182" y="398"/>
                    </a:lnTo>
                    <a:lnTo>
                      <a:pt x="206" y="400"/>
                    </a:lnTo>
                    <a:lnTo>
                      <a:pt x="206" y="400"/>
                    </a:lnTo>
                    <a:close/>
                    <a:moveTo>
                      <a:pt x="28" y="116"/>
                    </a:moveTo>
                    <a:lnTo>
                      <a:pt x="28" y="116"/>
                    </a:lnTo>
                    <a:lnTo>
                      <a:pt x="30" y="126"/>
                    </a:lnTo>
                    <a:lnTo>
                      <a:pt x="36" y="136"/>
                    </a:lnTo>
                    <a:lnTo>
                      <a:pt x="46" y="142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68" y="142"/>
                    </a:lnTo>
                    <a:lnTo>
                      <a:pt x="76" y="136"/>
                    </a:lnTo>
                    <a:lnTo>
                      <a:pt x="82" y="126"/>
                    </a:lnTo>
                    <a:lnTo>
                      <a:pt x="84" y="116"/>
                    </a:lnTo>
                    <a:lnTo>
                      <a:pt x="84" y="116"/>
                    </a:lnTo>
                    <a:lnTo>
                      <a:pt x="82" y="104"/>
                    </a:lnTo>
                    <a:lnTo>
                      <a:pt x="76" y="96"/>
                    </a:lnTo>
                    <a:lnTo>
                      <a:pt x="68" y="90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46" y="90"/>
                    </a:lnTo>
                    <a:lnTo>
                      <a:pt x="36" y="96"/>
                    </a:lnTo>
                    <a:lnTo>
                      <a:pt x="30" y="104"/>
                    </a:lnTo>
                    <a:lnTo>
                      <a:pt x="28" y="116"/>
                    </a:lnTo>
                    <a:lnTo>
                      <a:pt x="28" y="116"/>
                    </a:lnTo>
                    <a:close/>
                    <a:moveTo>
                      <a:pt x="300" y="192"/>
                    </a:move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4"/>
                    </a:lnTo>
                    <a:lnTo>
                      <a:pt x="300" y="114"/>
                    </a:lnTo>
                    <a:lnTo>
                      <a:pt x="300" y="108"/>
                    </a:lnTo>
                    <a:lnTo>
                      <a:pt x="298" y="102"/>
                    </a:lnTo>
                    <a:lnTo>
                      <a:pt x="290" y="92"/>
                    </a:lnTo>
                    <a:lnTo>
                      <a:pt x="280" y="84"/>
                    </a:lnTo>
                    <a:lnTo>
                      <a:pt x="274" y="82"/>
                    </a:lnTo>
                    <a:lnTo>
                      <a:pt x="268" y="82"/>
                    </a:lnTo>
                    <a:lnTo>
                      <a:pt x="232" y="82"/>
                    </a:lnTo>
                    <a:lnTo>
                      <a:pt x="206" y="116"/>
                    </a:lnTo>
                    <a:lnTo>
                      <a:pt x="180" y="82"/>
                    </a:lnTo>
                    <a:lnTo>
                      <a:pt x="144" y="82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2" y="84"/>
                    </a:lnTo>
                    <a:lnTo>
                      <a:pt x="122" y="92"/>
                    </a:lnTo>
                    <a:lnTo>
                      <a:pt x="114" y="102"/>
                    </a:lnTo>
                    <a:lnTo>
                      <a:pt x="112" y="108"/>
                    </a:lnTo>
                    <a:lnTo>
                      <a:pt x="112" y="114"/>
                    </a:lnTo>
                    <a:lnTo>
                      <a:pt x="112" y="116"/>
                    </a:lnTo>
                    <a:lnTo>
                      <a:pt x="112" y="130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4" y="240"/>
                    </a:lnTo>
                    <a:lnTo>
                      <a:pt x="116" y="244"/>
                    </a:lnTo>
                    <a:lnTo>
                      <a:pt x="122" y="248"/>
                    </a:lnTo>
                    <a:lnTo>
                      <a:pt x="128" y="248"/>
                    </a:lnTo>
                    <a:lnTo>
                      <a:pt x="128" y="248"/>
                    </a:lnTo>
                    <a:lnTo>
                      <a:pt x="134" y="248"/>
                    </a:lnTo>
                    <a:lnTo>
                      <a:pt x="138" y="244"/>
                    </a:lnTo>
                    <a:lnTo>
                      <a:pt x="142" y="240"/>
                    </a:lnTo>
                    <a:lnTo>
                      <a:pt x="144" y="234"/>
                    </a:lnTo>
                    <a:lnTo>
                      <a:pt x="144" y="130"/>
                    </a:lnTo>
                    <a:lnTo>
                      <a:pt x="144" y="130"/>
                    </a:lnTo>
                    <a:lnTo>
                      <a:pt x="150" y="134"/>
                    </a:lnTo>
                    <a:lnTo>
                      <a:pt x="154" y="140"/>
                    </a:lnTo>
                    <a:lnTo>
                      <a:pt x="158" y="148"/>
                    </a:lnTo>
                    <a:lnTo>
                      <a:pt x="158" y="156"/>
                    </a:lnTo>
                    <a:lnTo>
                      <a:pt x="158" y="170"/>
                    </a:lnTo>
                    <a:lnTo>
                      <a:pt x="158" y="170"/>
                    </a:lnTo>
                    <a:lnTo>
                      <a:pt x="182" y="164"/>
                    </a:lnTo>
                    <a:lnTo>
                      <a:pt x="206" y="162"/>
                    </a:lnTo>
                    <a:lnTo>
                      <a:pt x="206" y="162"/>
                    </a:lnTo>
                    <a:lnTo>
                      <a:pt x="230" y="164"/>
                    </a:lnTo>
                    <a:lnTo>
                      <a:pt x="254" y="170"/>
                    </a:lnTo>
                    <a:lnTo>
                      <a:pt x="254" y="158"/>
                    </a:lnTo>
                    <a:lnTo>
                      <a:pt x="254" y="158"/>
                    </a:lnTo>
                    <a:lnTo>
                      <a:pt x="254" y="150"/>
                    </a:lnTo>
                    <a:lnTo>
                      <a:pt x="258" y="142"/>
                    </a:lnTo>
                    <a:lnTo>
                      <a:pt x="262" y="136"/>
                    </a:lnTo>
                    <a:lnTo>
                      <a:pt x="268" y="132"/>
                    </a:lnTo>
                    <a:lnTo>
                      <a:pt x="268" y="176"/>
                    </a:lnTo>
                    <a:lnTo>
                      <a:pt x="268" y="176"/>
                    </a:lnTo>
                    <a:lnTo>
                      <a:pt x="284" y="184"/>
                    </a:lnTo>
                    <a:lnTo>
                      <a:pt x="300" y="192"/>
                    </a:lnTo>
                    <a:lnTo>
                      <a:pt x="300" y="1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F3FE237-C6A6-3F4B-9130-26F2F128C102}"/>
              </a:ext>
            </a:extLst>
          </p:cNvPr>
          <p:cNvGrpSpPr/>
          <p:nvPr/>
        </p:nvGrpSpPr>
        <p:grpSpPr>
          <a:xfrm>
            <a:off x="463777" y="2569353"/>
            <a:ext cx="339400" cy="339400"/>
            <a:chOff x="426464" y="3229552"/>
            <a:chExt cx="457200" cy="457200"/>
          </a:xfrm>
        </p:grpSpPr>
        <p:sp>
          <p:nvSpPr>
            <p:cNvPr id="115" name="Teardrop 114">
              <a:extLst>
                <a:ext uri="{FF2B5EF4-FFF2-40B4-BE49-F238E27FC236}">
                  <a16:creationId xmlns:a16="http://schemas.microsoft.com/office/drawing/2014/main" id="{F34B4B4F-1A48-6A45-87C6-1D1519BF0E50}"/>
                </a:ext>
              </a:extLst>
            </p:cNvPr>
            <p:cNvSpPr/>
            <p:nvPr/>
          </p:nvSpPr>
          <p:spPr bwMode="ltGray">
            <a:xfrm rot="2700000">
              <a:off x="426464" y="322955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DE77D41-5129-6B44-90CF-06942963166F}"/>
                </a:ext>
              </a:extLst>
            </p:cNvPr>
            <p:cNvGrpSpPr/>
            <p:nvPr/>
          </p:nvGrpSpPr>
          <p:grpSpPr>
            <a:xfrm>
              <a:off x="452924" y="3252412"/>
              <a:ext cx="411480" cy="411480"/>
              <a:chOff x="451708" y="3854926"/>
              <a:chExt cx="612000" cy="61200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5144A48-D882-024C-B436-9B4D9BB609E2}"/>
                  </a:ext>
                </a:extLst>
              </p:cNvPr>
              <p:cNvSpPr/>
              <p:nvPr/>
            </p:nvSpPr>
            <p:spPr bwMode="ltGray">
              <a:xfrm>
                <a:off x="451708" y="3854926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8" name="Freeform 4838">
                <a:extLst>
                  <a:ext uri="{FF2B5EF4-FFF2-40B4-BE49-F238E27FC236}">
                    <a16:creationId xmlns:a16="http://schemas.microsoft.com/office/drawing/2014/main" id="{72BC474B-C8A2-D54E-871C-9FFD0750FD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052" y="3901111"/>
                <a:ext cx="422222" cy="419738"/>
              </a:xfrm>
              <a:custGeom>
                <a:avLst/>
                <a:gdLst>
                  <a:gd name="T0" fmla="*/ 24 w 340"/>
                  <a:gd name="T1" fmla="*/ 266 h 338"/>
                  <a:gd name="T2" fmla="*/ 18 w 340"/>
                  <a:gd name="T3" fmla="*/ 270 h 338"/>
                  <a:gd name="T4" fmla="*/ 14 w 340"/>
                  <a:gd name="T5" fmla="*/ 276 h 338"/>
                  <a:gd name="T6" fmla="*/ 16 w 340"/>
                  <a:gd name="T7" fmla="*/ 280 h 338"/>
                  <a:gd name="T8" fmla="*/ 20 w 340"/>
                  <a:gd name="T9" fmla="*/ 286 h 338"/>
                  <a:gd name="T10" fmla="*/ 316 w 340"/>
                  <a:gd name="T11" fmla="*/ 286 h 338"/>
                  <a:gd name="T12" fmla="*/ 320 w 340"/>
                  <a:gd name="T13" fmla="*/ 286 h 338"/>
                  <a:gd name="T14" fmla="*/ 324 w 340"/>
                  <a:gd name="T15" fmla="*/ 280 h 338"/>
                  <a:gd name="T16" fmla="*/ 326 w 340"/>
                  <a:gd name="T17" fmla="*/ 276 h 338"/>
                  <a:gd name="T18" fmla="*/ 322 w 340"/>
                  <a:gd name="T19" fmla="*/ 270 h 338"/>
                  <a:gd name="T20" fmla="*/ 316 w 340"/>
                  <a:gd name="T21" fmla="*/ 266 h 338"/>
                  <a:gd name="T22" fmla="*/ 298 w 340"/>
                  <a:gd name="T23" fmla="*/ 192 h 338"/>
                  <a:gd name="T24" fmla="*/ 316 w 340"/>
                  <a:gd name="T25" fmla="*/ 192 h 338"/>
                  <a:gd name="T26" fmla="*/ 322 w 340"/>
                  <a:gd name="T27" fmla="*/ 190 h 338"/>
                  <a:gd name="T28" fmla="*/ 326 w 340"/>
                  <a:gd name="T29" fmla="*/ 182 h 338"/>
                  <a:gd name="T30" fmla="*/ 324 w 340"/>
                  <a:gd name="T31" fmla="*/ 178 h 338"/>
                  <a:gd name="T32" fmla="*/ 320 w 340"/>
                  <a:gd name="T33" fmla="*/ 172 h 338"/>
                  <a:gd name="T34" fmla="*/ 24 w 340"/>
                  <a:gd name="T35" fmla="*/ 172 h 338"/>
                  <a:gd name="T36" fmla="*/ 20 w 340"/>
                  <a:gd name="T37" fmla="*/ 172 h 338"/>
                  <a:gd name="T38" fmla="*/ 16 w 340"/>
                  <a:gd name="T39" fmla="*/ 178 h 338"/>
                  <a:gd name="T40" fmla="*/ 14 w 340"/>
                  <a:gd name="T41" fmla="*/ 182 h 338"/>
                  <a:gd name="T42" fmla="*/ 18 w 340"/>
                  <a:gd name="T43" fmla="*/ 190 h 338"/>
                  <a:gd name="T44" fmla="*/ 24 w 340"/>
                  <a:gd name="T45" fmla="*/ 192 h 338"/>
                  <a:gd name="T46" fmla="*/ 42 w 340"/>
                  <a:gd name="T47" fmla="*/ 266 h 338"/>
                  <a:gd name="T48" fmla="*/ 248 w 340"/>
                  <a:gd name="T49" fmla="*/ 266 h 338"/>
                  <a:gd name="T50" fmla="*/ 230 w 340"/>
                  <a:gd name="T51" fmla="*/ 192 h 338"/>
                  <a:gd name="T52" fmla="*/ 248 w 340"/>
                  <a:gd name="T53" fmla="*/ 266 h 338"/>
                  <a:gd name="T54" fmla="*/ 162 w 340"/>
                  <a:gd name="T55" fmla="*/ 266 h 338"/>
                  <a:gd name="T56" fmla="*/ 178 w 340"/>
                  <a:gd name="T57" fmla="*/ 192 h 338"/>
                  <a:gd name="T58" fmla="*/ 110 w 340"/>
                  <a:gd name="T59" fmla="*/ 266 h 338"/>
                  <a:gd name="T60" fmla="*/ 92 w 340"/>
                  <a:gd name="T61" fmla="*/ 192 h 338"/>
                  <a:gd name="T62" fmla="*/ 110 w 340"/>
                  <a:gd name="T63" fmla="*/ 266 h 338"/>
                  <a:gd name="T64" fmla="*/ 340 w 340"/>
                  <a:gd name="T65" fmla="*/ 322 h 338"/>
                  <a:gd name="T66" fmla="*/ 334 w 340"/>
                  <a:gd name="T67" fmla="*/ 334 h 338"/>
                  <a:gd name="T68" fmla="*/ 324 w 340"/>
                  <a:gd name="T69" fmla="*/ 338 h 338"/>
                  <a:gd name="T70" fmla="*/ 16 w 340"/>
                  <a:gd name="T71" fmla="*/ 338 h 338"/>
                  <a:gd name="T72" fmla="*/ 6 w 340"/>
                  <a:gd name="T73" fmla="*/ 334 h 338"/>
                  <a:gd name="T74" fmla="*/ 0 w 340"/>
                  <a:gd name="T75" fmla="*/ 322 h 338"/>
                  <a:gd name="T76" fmla="*/ 2 w 340"/>
                  <a:gd name="T77" fmla="*/ 316 h 338"/>
                  <a:gd name="T78" fmla="*/ 10 w 340"/>
                  <a:gd name="T79" fmla="*/ 308 h 338"/>
                  <a:gd name="T80" fmla="*/ 324 w 340"/>
                  <a:gd name="T81" fmla="*/ 306 h 338"/>
                  <a:gd name="T82" fmla="*/ 330 w 340"/>
                  <a:gd name="T83" fmla="*/ 308 h 338"/>
                  <a:gd name="T84" fmla="*/ 338 w 340"/>
                  <a:gd name="T85" fmla="*/ 316 h 338"/>
                  <a:gd name="T86" fmla="*/ 340 w 340"/>
                  <a:gd name="T87" fmla="*/ 322 h 338"/>
                  <a:gd name="T88" fmla="*/ 82 w 340"/>
                  <a:gd name="T89" fmla="*/ 154 h 338"/>
                  <a:gd name="T90" fmla="*/ 84 w 340"/>
                  <a:gd name="T91" fmla="*/ 136 h 338"/>
                  <a:gd name="T92" fmla="*/ 98 w 340"/>
                  <a:gd name="T93" fmla="*/ 104 h 338"/>
                  <a:gd name="T94" fmla="*/ 120 w 340"/>
                  <a:gd name="T95" fmla="*/ 80 h 338"/>
                  <a:gd name="T96" fmla="*/ 152 w 340"/>
                  <a:gd name="T97" fmla="*/ 68 h 338"/>
                  <a:gd name="T98" fmla="*/ 170 w 340"/>
                  <a:gd name="T99" fmla="*/ 66 h 338"/>
                  <a:gd name="T100" fmla="*/ 204 w 340"/>
                  <a:gd name="T101" fmla="*/ 72 h 338"/>
                  <a:gd name="T102" fmla="*/ 232 w 340"/>
                  <a:gd name="T103" fmla="*/ 92 h 338"/>
                  <a:gd name="T104" fmla="*/ 250 w 340"/>
                  <a:gd name="T105" fmla="*/ 118 h 338"/>
                  <a:gd name="T106" fmla="*/ 258 w 340"/>
                  <a:gd name="T107" fmla="*/ 154 h 338"/>
                  <a:gd name="T108" fmla="*/ 192 w 340"/>
                  <a:gd name="T109" fmla="*/ 54 h 338"/>
                  <a:gd name="T110" fmla="*/ 148 w 340"/>
                  <a:gd name="T111" fmla="*/ 26 h 338"/>
                  <a:gd name="T112" fmla="*/ 192 w 340"/>
                  <a:gd name="T113" fmla="*/ 26 h 338"/>
                  <a:gd name="T114" fmla="*/ 192 w 340"/>
                  <a:gd name="T115" fmla="*/ 54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0" h="338">
                    <a:moveTo>
                      <a:pt x="24" y="266"/>
                    </a:moveTo>
                    <a:lnTo>
                      <a:pt x="24" y="266"/>
                    </a:lnTo>
                    <a:lnTo>
                      <a:pt x="20" y="268"/>
                    </a:lnTo>
                    <a:lnTo>
                      <a:pt x="18" y="270"/>
                    </a:lnTo>
                    <a:lnTo>
                      <a:pt x="16" y="272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80"/>
                    </a:lnTo>
                    <a:lnTo>
                      <a:pt x="18" y="284"/>
                    </a:lnTo>
                    <a:lnTo>
                      <a:pt x="20" y="286"/>
                    </a:lnTo>
                    <a:lnTo>
                      <a:pt x="24" y="286"/>
                    </a:lnTo>
                    <a:lnTo>
                      <a:pt x="316" y="286"/>
                    </a:lnTo>
                    <a:lnTo>
                      <a:pt x="316" y="286"/>
                    </a:lnTo>
                    <a:lnTo>
                      <a:pt x="320" y="286"/>
                    </a:lnTo>
                    <a:lnTo>
                      <a:pt x="322" y="284"/>
                    </a:lnTo>
                    <a:lnTo>
                      <a:pt x="324" y="280"/>
                    </a:lnTo>
                    <a:lnTo>
                      <a:pt x="326" y="276"/>
                    </a:lnTo>
                    <a:lnTo>
                      <a:pt x="326" y="276"/>
                    </a:lnTo>
                    <a:lnTo>
                      <a:pt x="324" y="272"/>
                    </a:lnTo>
                    <a:lnTo>
                      <a:pt x="322" y="270"/>
                    </a:lnTo>
                    <a:lnTo>
                      <a:pt x="320" y="268"/>
                    </a:lnTo>
                    <a:lnTo>
                      <a:pt x="316" y="266"/>
                    </a:lnTo>
                    <a:lnTo>
                      <a:pt x="298" y="266"/>
                    </a:lnTo>
                    <a:lnTo>
                      <a:pt x="298" y="192"/>
                    </a:lnTo>
                    <a:lnTo>
                      <a:pt x="316" y="192"/>
                    </a:lnTo>
                    <a:lnTo>
                      <a:pt x="316" y="192"/>
                    </a:lnTo>
                    <a:lnTo>
                      <a:pt x="320" y="192"/>
                    </a:lnTo>
                    <a:lnTo>
                      <a:pt x="322" y="190"/>
                    </a:lnTo>
                    <a:lnTo>
                      <a:pt x="324" y="186"/>
                    </a:lnTo>
                    <a:lnTo>
                      <a:pt x="326" y="182"/>
                    </a:lnTo>
                    <a:lnTo>
                      <a:pt x="326" y="182"/>
                    </a:lnTo>
                    <a:lnTo>
                      <a:pt x="324" y="178"/>
                    </a:lnTo>
                    <a:lnTo>
                      <a:pt x="322" y="176"/>
                    </a:lnTo>
                    <a:lnTo>
                      <a:pt x="320" y="172"/>
                    </a:lnTo>
                    <a:lnTo>
                      <a:pt x="316" y="172"/>
                    </a:lnTo>
                    <a:lnTo>
                      <a:pt x="24" y="172"/>
                    </a:lnTo>
                    <a:lnTo>
                      <a:pt x="24" y="172"/>
                    </a:lnTo>
                    <a:lnTo>
                      <a:pt x="20" y="172"/>
                    </a:lnTo>
                    <a:lnTo>
                      <a:pt x="18" y="176"/>
                    </a:lnTo>
                    <a:lnTo>
                      <a:pt x="16" y="178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6" y="186"/>
                    </a:lnTo>
                    <a:lnTo>
                      <a:pt x="18" y="190"/>
                    </a:lnTo>
                    <a:lnTo>
                      <a:pt x="20" y="192"/>
                    </a:lnTo>
                    <a:lnTo>
                      <a:pt x="24" y="192"/>
                    </a:lnTo>
                    <a:lnTo>
                      <a:pt x="42" y="192"/>
                    </a:lnTo>
                    <a:lnTo>
                      <a:pt x="42" y="266"/>
                    </a:lnTo>
                    <a:lnTo>
                      <a:pt x="24" y="266"/>
                    </a:lnTo>
                    <a:close/>
                    <a:moveTo>
                      <a:pt x="248" y="266"/>
                    </a:moveTo>
                    <a:lnTo>
                      <a:pt x="230" y="266"/>
                    </a:lnTo>
                    <a:lnTo>
                      <a:pt x="230" y="192"/>
                    </a:lnTo>
                    <a:lnTo>
                      <a:pt x="248" y="192"/>
                    </a:lnTo>
                    <a:lnTo>
                      <a:pt x="248" y="266"/>
                    </a:lnTo>
                    <a:close/>
                    <a:moveTo>
                      <a:pt x="178" y="266"/>
                    </a:moveTo>
                    <a:lnTo>
                      <a:pt x="162" y="266"/>
                    </a:lnTo>
                    <a:lnTo>
                      <a:pt x="162" y="192"/>
                    </a:lnTo>
                    <a:lnTo>
                      <a:pt x="178" y="192"/>
                    </a:lnTo>
                    <a:lnTo>
                      <a:pt x="178" y="266"/>
                    </a:lnTo>
                    <a:close/>
                    <a:moveTo>
                      <a:pt x="110" y="266"/>
                    </a:moveTo>
                    <a:lnTo>
                      <a:pt x="92" y="266"/>
                    </a:lnTo>
                    <a:lnTo>
                      <a:pt x="92" y="192"/>
                    </a:lnTo>
                    <a:lnTo>
                      <a:pt x="110" y="192"/>
                    </a:lnTo>
                    <a:lnTo>
                      <a:pt x="110" y="266"/>
                    </a:lnTo>
                    <a:close/>
                    <a:moveTo>
                      <a:pt x="340" y="322"/>
                    </a:moveTo>
                    <a:lnTo>
                      <a:pt x="340" y="322"/>
                    </a:lnTo>
                    <a:lnTo>
                      <a:pt x="338" y="328"/>
                    </a:lnTo>
                    <a:lnTo>
                      <a:pt x="334" y="334"/>
                    </a:lnTo>
                    <a:lnTo>
                      <a:pt x="330" y="336"/>
                    </a:lnTo>
                    <a:lnTo>
                      <a:pt x="324" y="338"/>
                    </a:lnTo>
                    <a:lnTo>
                      <a:pt x="16" y="338"/>
                    </a:lnTo>
                    <a:lnTo>
                      <a:pt x="16" y="338"/>
                    </a:lnTo>
                    <a:lnTo>
                      <a:pt x="10" y="336"/>
                    </a:lnTo>
                    <a:lnTo>
                      <a:pt x="6" y="334"/>
                    </a:lnTo>
                    <a:lnTo>
                      <a:pt x="2" y="328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2" y="316"/>
                    </a:lnTo>
                    <a:lnTo>
                      <a:pt x="6" y="310"/>
                    </a:lnTo>
                    <a:lnTo>
                      <a:pt x="10" y="308"/>
                    </a:lnTo>
                    <a:lnTo>
                      <a:pt x="16" y="306"/>
                    </a:lnTo>
                    <a:lnTo>
                      <a:pt x="324" y="306"/>
                    </a:lnTo>
                    <a:lnTo>
                      <a:pt x="324" y="306"/>
                    </a:lnTo>
                    <a:lnTo>
                      <a:pt x="330" y="308"/>
                    </a:lnTo>
                    <a:lnTo>
                      <a:pt x="334" y="310"/>
                    </a:lnTo>
                    <a:lnTo>
                      <a:pt x="338" y="316"/>
                    </a:lnTo>
                    <a:lnTo>
                      <a:pt x="340" y="322"/>
                    </a:lnTo>
                    <a:lnTo>
                      <a:pt x="340" y="322"/>
                    </a:lnTo>
                    <a:close/>
                    <a:moveTo>
                      <a:pt x="258" y="154"/>
                    </a:moveTo>
                    <a:lnTo>
                      <a:pt x="82" y="154"/>
                    </a:lnTo>
                    <a:lnTo>
                      <a:pt x="82" y="154"/>
                    </a:lnTo>
                    <a:lnTo>
                      <a:pt x="84" y="136"/>
                    </a:lnTo>
                    <a:lnTo>
                      <a:pt x="90" y="118"/>
                    </a:lnTo>
                    <a:lnTo>
                      <a:pt x="98" y="104"/>
                    </a:lnTo>
                    <a:lnTo>
                      <a:pt x="108" y="92"/>
                    </a:lnTo>
                    <a:lnTo>
                      <a:pt x="120" y="80"/>
                    </a:lnTo>
                    <a:lnTo>
                      <a:pt x="136" y="72"/>
                    </a:lnTo>
                    <a:lnTo>
                      <a:pt x="152" y="68"/>
                    </a:lnTo>
                    <a:lnTo>
                      <a:pt x="170" y="66"/>
                    </a:lnTo>
                    <a:lnTo>
                      <a:pt x="170" y="66"/>
                    </a:lnTo>
                    <a:lnTo>
                      <a:pt x="188" y="68"/>
                    </a:lnTo>
                    <a:lnTo>
                      <a:pt x="204" y="72"/>
                    </a:lnTo>
                    <a:lnTo>
                      <a:pt x="220" y="80"/>
                    </a:lnTo>
                    <a:lnTo>
                      <a:pt x="232" y="92"/>
                    </a:lnTo>
                    <a:lnTo>
                      <a:pt x="242" y="104"/>
                    </a:lnTo>
                    <a:lnTo>
                      <a:pt x="250" y="118"/>
                    </a:lnTo>
                    <a:lnTo>
                      <a:pt x="256" y="136"/>
                    </a:lnTo>
                    <a:lnTo>
                      <a:pt x="258" y="154"/>
                    </a:lnTo>
                    <a:lnTo>
                      <a:pt x="258" y="154"/>
                    </a:lnTo>
                    <a:close/>
                    <a:moveTo>
                      <a:pt x="192" y="54"/>
                    </a:moveTo>
                    <a:lnTo>
                      <a:pt x="148" y="54"/>
                    </a:lnTo>
                    <a:lnTo>
                      <a:pt x="148" y="26"/>
                    </a:lnTo>
                    <a:lnTo>
                      <a:pt x="170" y="0"/>
                    </a:lnTo>
                    <a:lnTo>
                      <a:pt x="192" y="26"/>
                    </a:lnTo>
                    <a:lnTo>
                      <a:pt x="192" y="26"/>
                    </a:lnTo>
                    <a:lnTo>
                      <a:pt x="192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F4CCF3E-F1F2-6D4E-941A-AD16A6CCD9CE}"/>
              </a:ext>
            </a:extLst>
          </p:cNvPr>
          <p:cNvGrpSpPr/>
          <p:nvPr/>
        </p:nvGrpSpPr>
        <p:grpSpPr>
          <a:xfrm>
            <a:off x="457200" y="1889680"/>
            <a:ext cx="339400" cy="339400"/>
            <a:chOff x="382986" y="2305282"/>
            <a:chExt cx="457200" cy="457200"/>
          </a:xfrm>
        </p:grpSpPr>
        <p:sp>
          <p:nvSpPr>
            <p:cNvPr id="120" name="Teardrop 119">
              <a:extLst>
                <a:ext uri="{FF2B5EF4-FFF2-40B4-BE49-F238E27FC236}">
                  <a16:creationId xmlns:a16="http://schemas.microsoft.com/office/drawing/2014/main" id="{20C646B2-CBD3-7F4B-A702-C138016DF62F}"/>
                </a:ext>
              </a:extLst>
            </p:cNvPr>
            <p:cNvSpPr/>
            <p:nvPr/>
          </p:nvSpPr>
          <p:spPr bwMode="ltGray">
            <a:xfrm rot="2700000">
              <a:off x="382986" y="230528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85BE73F-58AC-FA4F-8B98-87F0C3F4627B}"/>
                </a:ext>
              </a:extLst>
            </p:cNvPr>
            <p:cNvGrpSpPr/>
            <p:nvPr/>
          </p:nvGrpSpPr>
          <p:grpSpPr>
            <a:xfrm>
              <a:off x="417604" y="2326712"/>
              <a:ext cx="411480" cy="411480"/>
              <a:chOff x="451708" y="2362015"/>
              <a:chExt cx="612000" cy="61200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13738470-CB4F-2247-87F0-1CBD89427A52}"/>
                  </a:ext>
                </a:extLst>
              </p:cNvPr>
              <p:cNvSpPr/>
              <p:nvPr/>
            </p:nvSpPr>
            <p:spPr bwMode="ltGray">
              <a:xfrm>
                <a:off x="451708" y="2362015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23" name="Freeform 4811">
                <a:extLst>
                  <a:ext uri="{FF2B5EF4-FFF2-40B4-BE49-F238E27FC236}">
                    <a16:creationId xmlns:a16="http://schemas.microsoft.com/office/drawing/2014/main" id="{7C1DB551-FF5B-2046-BE98-0A49F13625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266" y="2413515"/>
                <a:ext cx="384882" cy="492747"/>
              </a:xfrm>
              <a:custGeom>
                <a:avLst/>
                <a:gdLst>
                  <a:gd name="T0" fmla="*/ 108 w 314"/>
                  <a:gd name="T1" fmla="*/ 262 h 402"/>
                  <a:gd name="T2" fmla="*/ 96 w 314"/>
                  <a:gd name="T3" fmla="*/ 242 h 402"/>
                  <a:gd name="T4" fmla="*/ 102 w 314"/>
                  <a:gd name="T5" fmla="*/ 228 h 402"/>
                  <a:gd name="T6" fmla="*/ 160 w 314"/>
                  <a:gd name="T7" fmla="*/ 222 h 402"/>
                  <a:gd name="T8" fmla="*/ 130 w 314"/>
                  <a:gd name="T9" fmla="*/ 276 h 402"/>
                  <a:gd name="T10" fmla="*/ 116 w 314"/>
                  <a:gd name="T11" fmla="*/ 282 h 402"/>
                  <a:gd name="T12" fmla="*/ 110 w 314"/>
                  <a:gd name="T13" fmla="*/ 298 h 402"/>
                  <a:gd name="T14" fmla="*/ 122 w 314"/>
                  <a:gd name="T15" fmla="*/ 316 h 402"/>
                  <a:gd name="T16" fmla="*/ 146 w 314"/>
                  <a:gd name="T17" fmla="*/ 318 h 402"/>
                  <a:gd name="T18" fmla="*/ 160 w 314"/>
                  <a:gd name="T19" fmla="*/ 286 h 402"/>
                  <a:gd name="T20" fmla="*/ 300 w 314"/>
                  <a:gd name="T21" fmla="*/ 134 h 402"/>
                  <a:gd name="T22" fmla="*/ 296 w 314"/>
                  <a:gd name="T23" fmla="*/ 162 h 402"/>
                  <a:gd name="T24" fmla="*/ 302 w 314"/>
                  <a:gd name="T25" fmla="*/ 180 h 402"/>
                  <a:gd name="T26" fmla="*/ 246 w 314"/>
                  <a:gd name="T27" fmla="*/ 402 h 402"/>
                  <a:gd name="T28" fmla="*/ 218 w 314"/>
                  <a:gd name="T29" fmla="*/ 400 h 402"/>
                  <a:gd name="T30" fmla="*/ 184 w 314"/>
                  <a:gd name="T31" fmla="*/ 382 h 402"/>
                  <a:gd name="T32" fmla="*/ 164 w 314"/>
                  <a:gd name="T33" fmla="*/ 346 h 402"/>
                  <a:gd name="T34" fmla="*/ 164 w 314"/>
                  <a:gd name="T35" fmla="*/ 320 h 402"/>
                  <a:gd name="T36" fmla="*/ 178 w 314"/>
                  <a:gd name="T37" fmla="*/ 290 h 402"/>
                  <a:gd name="T38" fmla="*/ 6 w 314"/>
                  <a:gd name="T39" fmla="*/ 154 h 402"/>
                  <a:gd name="T40" fmla="*/ 2 w 314"/>
                  <a:gd name="T41" fmla="*/ 150 h 402"/>
                  <a:gd name="T42" fmla="*/ 0 w 314"/>
                  <a:gd name="T43" fmla="*/ 142 h 402"/>
                  <a:gd name="T44" fmla="*/ 38 w 314"/>
                  <a:gd name="T45" fmla="*/ 38 h 402"/>
                  <a:gd name="T46" fmla="*/ 50 w 314"/>
                  <a:gd name="T47" fmla="*/ 6 h 402"/>
                  <a:gd name="T48" fmla="*/ 56 w 314"/>
                  <a:gd name="T49" fmla="*/ 0 h 402"/>
                  <a:gd name="T50" fmla="*/ 306 w 314"/>
                  <a:gd name="T51" fmla="*/ 88 h 402"/>
                  <a:gd name="T52" fmla="*/ 312 w 314"/>
                  <a:gd name="T53" fmla="*/ 94 h 402"/>
                  <a:gd name="T54" fmla="*/ 312 w 314"/>
                  <a:gd name="T55" fmla="*/ 102 h 402"/>
                  <a:gd name="T56" fmla="*/ 300 w 314"/>
                  <a:gd name="T57" fmla="*/ 134 h 402"/>
                  <a:gd name="T58" fmla="*/ 300 w 314"/>
                  <a:gd name="T59" fmla="*/ 134 h 402"/>
                  <a:gd name="T60" fmla="*/ 290 w 314"/>
                  <a:gd name="T61" fmla="*/ 104 h 402"/>
                  <a:gd name="T62" fmla="*/ 232 w 314"/>
                  <a:gd name="T63" fmla="*/ 208 h 402"/>
                  <a:gd name="T64" fmla="*/ 246 w 314"/>
                  <a:gd name="T65" fmla="*/ 220 h 402"/>
                  <a:gd name="T66" fmla="*/ 54 w 314"/>
                  <a:gd name="T67" fmla="*/ 54 h 402"/>
                  <a:gd name="T68" fmla="*/ 180 w 314"/>
                  <a:gd name="T69" fmla="*/ 196 h 402"/>
                  <a:gd name="T70" fmla="*/ 196 w 314"/>
                  <a:gd name="T71" fmla="*/ 180 h 402"/>
                  <a:gd name="T72" fmla="*/ 216 w 314"/>
                  <a:gd name="T73" fmla="*/ 182 h 402"/>
                  <a:gd name="T74" fmla="*/ 232 w 314"/>
                  <a:gd name="T75" fmla="*/ 208 h 402"/>
                  <a:gd name="T76" fmla="*/ 246 w 314"/>
                  <a:gd name="T77" fmla="*/ 242 h 402"/>
                  <a:gd name="T78" fmla="*/ 232 w 314"/>
                  <a:gd name="T79" fmla="*/ 262 h 402"/>
                  <a:gd name="T80" fmla="*/ 254 w 314"/>
                  <a:gd name="T81" fmla="*/ 164 h 402"/>
                  <a:gd name="T82" fmla="*/ 260 w 314"/>
                  <a:gd name="T83" fmla="*/ 152 h 402"/>
                  <a:gd name="T84" fmla="*/ 254 w 314"/>
                  <a:gd name="T85" fmla="*/ 140 h 402"/>
                  <a:gd name="T86" fmla="*/ 244 w 314"/>
                  <a:gd name="T87" fmla="*/ 136 h 402"/>
                  <a:gd name="T88" fmla="*/ 232 w 314"/>
                  <a:gd name="T89" fmla="*/ 140 h 402"/>
                  <a:gd name="T90" fmla="*/ 228 w 314"/>
                  <a:gd name="T91" fmla="*/ 152 h 402"/>
                  <a:gd name="T92" fmla="*/ 232 w 314"/>
                  <a:gd name="T93" fmla="*/ 164 h 402"/>
                  <a:gd name="T94" fmla="*/ 244 w 314"/>
                  <a:gd name="T95" fmla="*/ 168 h 402"/>
                  <a:gd name="T96" fmla="*/ 254 w 314"/>
                  <a:gd name="T97" fmla="*/ 164 h 402"/>
                  <a:gd name="T98" fmla="*/ 98 w 314"/>
                  <a:gd name="T99" fmla="*/ 84 h 402"/>
                  <a:gd name="T100" fmla="*/ 108 w 314"/>
                  <a:gd name="T101" fmla="*/ 102 h 402"/>
                  <a:gd name="T102" fmla="*/ 112 w 314"/>
                  <a:gd name="T103" fmla="*/ 9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4" h="402">
                    <a:moveTo>
                      <a:pt x="116" y="262"/>
                    </a:moveTo>
                    <a:lnTo>
                      <a:pt x="116" y="262"/>
                    </a:lnTo>
                    <a:lnTo>
                      <a:pt x="108" y="262"/>
                    </a:lnTo>
                    <a:lnTo>
                      <a:pt x="102" y="256"/>
                    </a:lnTo>
                    <a:lnTo>
                      <a:pt x="98" y="250"/>
                    </a:lnTo>
                    <a:lnTo>
                      <a:pt x="96" y="242"/>
                    </a:lnTo>
                    <a:lnTo>
                      <a:pt x="96" y="242"/>
                    </a:lnTo>
                    <a:lnTo>
                      <a:pt x="98" y="234"/>
                    </a:lnTo>
                    <a:lnTo>
                      <a:pt x="102" y="228"/>
                    </a:lnTo>
                    <a:lnTo>
                      <a:pt x="108" y="222"/>
                    </a:lnTo>
                    <a:lnTo>
                      <a:pt x="116" y="222"/>
                    </a:lnTo>
                    <a:lnTo>
                      <a:pt x="160" y="222"/>
                    </a:lnTo>
                    <a:lnTo>
                      <a:pt x="160" y="262"/>
                    </a:lnTo>
                    <a:lnTo>
                      <a:pt x="116" y="262"/>
                    </a:lnTo>
                    <a:close/>
                    <a:moveTo>
                      <a:pt x="130" y="276"/>
                    </a:moveTo>
                    <a:lnTo>
                      <a:pt x="130" y="276"/>
                    </a:lnTo>
                    <a:lnTo>
                      <a:pt x="122" y="278"/>
                    </a:lnTo>
                    <a:lnTo>
                      <a:pt x="116" y="282"/>
                    </a:lnTo>
                    <a:lnTo>
                      <a:pt x="112" y="290"/>
                    </a:lnTo>
                    <a:lnTo>
                      <a:pt x="110" y="298"/>
                    </a:lnTo>
                    <a:lnTo>
                      <a:pt x="110" y="298"/>
                    </a:lnTo>
                    <a:lnTo>
                      <a:pt x="112" y="306"/>
                    </a:lnTo>
                    <a:lnTo>
                      <a:pt x="116" y="312"/>
                    </a:lnTo>
                    <a:lnTo>
                      <a:pt x="122" y="316"/>
                    </a:lnTo>
                    <a:lnTo>
                      <a:pt x="130" y="318"/>
                    </a:lnTo>
                    <a:lnTo>
                      <a:pt x="146" y="318"/>
                    </a:lnTo>
                    <a:lnTo>
                      <a:pt x="146" y="318"/>
                    </a:lnTo>
                    <a:lnTo>
                      <a:pt x="150" y="308"/>
                    </a:lnTo>
                    <a:lnTo>
                      <a:pt x="154" y="296"/>
                    </a:lnTo>
                    <a:lnTo>
                      <a:pt x="160" y="286"/>
                    </a:lnTo>
                    <a:lnTo>
                      <a:pt x="166" y="276"/>
                    </a:lnTo>
                    <a:lnTo>
                      <a:pt x="130" y="276"/>
                    </a:lnTo>
                    <a:close/>
                    <a:moveTo>
                      <a:pt x="300" y="134"/>
                    </a:moveTo>
                    <a:lnTo>
                      <a:pt x="292" y="158"/>
                    </a:lnTo>
                    <a:lnTo>
                      <a:pt x="292" y="158"/>
                    </a:lnTo>
                    <a:lnTo>
                      <a:pt x="296" y="162"/>
                    </a:lnTo>
                    <a:lnTo>
                      <a:pt x="300" y="168"/>
                    </a:lnTo>
                    <a:lnTo>
                      <a:pt x="302" y="174"/>
                    </a:lnTo>
                    <a:lnTo>
                      <a:pt x="302" y="180"/>
                    </a:lnTo>
                    <a:lnTo>
                      <a:pt x="302" y="382"/>
                    </a:lnTo>
                    <a:lnTo>
                      <a:pt x="302" y="402"/>
                    </a:lnTo>
                    <a:lnTo>
                      <a:pt x="246" y="402"/>
                    </a:lnTo>
                    <a:lnTo>
                      <a:pt x="232" y="402"/>
                    </a:lnTo>
                    <a:lnTo>
                      <a:pt x="232" y="402"/>
                    </a:lnTo>
                    <a:lnTo>
                      <a:pt x="218" y="400"/>
                    </a:lnTo>
                    <a:lnTo>
                      <a:pt x="206" y="396"/>
                    </a:lnTo>
                    <a:lnTo>
                      <a:pt x="194" y="390"/>
                    </a:lnTo>
                    <a:lnTo>
                      <a:pt x="184" y="382"/>
                    </a:lnTo>
                    <a:lnTo>
                      <a:pt x="174" y="372"/>
                    </a:lnTo>
                    <a:lnTo>
                      <a:pt x="168" y="360"/>
                    </a:lnTo>
                    <a:lnTo>
                      <a:pt x="164" y="346"/>
                    </a:lnTo>
                    <a:lnTo>
                      <a:pt x="164" y="332"/>
                    </a:lnTo>
                    <a:lnTo>
                      <a:pt x="164" y="332"/>
                    </a:lnTo>
                    <a:lnTo>
                      <a:pt x="164" y="320"/>
                    </a:lnTo>
                    <a:lnTo>
                      <a:pt x="166" y="310"/>
                    </a:lnTo>
                    <a:lnTo>
                      <a:pt x="172" y="300"/>
                    </a:lnTo>
                    <a:lnTo>
                      <a:pt x="178" y="290"/>
                    </a:lnTo>
                    <a:lnTo>
                      <a:pt x="176" y="290"/>
                    </a:lnTo>
                    <a:lnTo>
                      <a:pt x="176" y="216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2" y="2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2" y="0"/>
                    </a:lnTo>
                    <a:lnTo>
                      <a:pt x="306" y="88"/>
                    </a:lnTo>
                    <a:lnTo>
                      <a:pt x="306" y="88"/>
                    </a:lnTo>
                    <a:lnTo>
                      <a:pt x="310" y="90"/>
                    </a:lnTo>
                    <a:lnTo>
                      <a:pt x="312" y="94"/>
                    </a:lnTo>
                    <a:lnTo>
                      <a:pt x="312" y="94"/>
                    </a:lnTo>
                    <a:lnTo>
                      <a:pt x="314" y="98"/>
                    </a:lnTo>
                    <a:lnTo>
                      <a:pt x="312" y="102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close/>
                    <a:moveTo>
                      <a:pt x="60" y="36"/>
                    </a:moveTo>
                    <a:lnTo>
                      <a:pt x="286" y="118"/>
                    </a:lnTo>
                    <a:lnTo>
                      <a:pt x="290" y="104"/>
                    </a:lnTo>
                    <a:lnTo>
                      <a:pt x="66" y="22"/>
                    </a:lnTo>
                    <a:lnTo>
                      <a:pt x="60" y="36"/>
                    </a:lnTo>
                    <a:close/>
                    <a:moveTo>
                      <a:pt x="232" y="208"/>
                    </a:moveTo>
                    <a:lnTo>
                      <a:pt x="232" y="216"/>
                    </a:lnTo>
                    <a:lnTo>
                      <a:pt x="246" y="220"/>
                    </a:lnTo>
                    <a:lnTo>
                      <a:pt x="246" y="220"/>
                    </a:lnTo>
                    <a:lnTo>
                      <a:pt x="248" y="220"/>
                    </a:lnTo>
                    <a:lnTo>
                      <a:pt x="278" y="136"/>
                    </a:lnTo>
                    <a:lnTo>
                      <a:pt x="54" y="54"/>
                    </a:lnTo>
                    <a:lnTo>
                      <a:pt x="24" y="138"/>
                    </a:lnTo>
                    <a:lnTo>
                      <a:pt x="180" y="196"/>
                    </a:lnTo>
                    <a:lnTo>
                      <a:pt x="180" y="196"/>
                    </a:lnTo>
                    <a:lnTo>
                      <a:pt x="184" y="190"/>
                    </a:lnTo>
                    <a:lnTo>
                      <a:pt x="190" y="184"/>
                    </a:lnTo>
                    <a:lnTo>
                      <a:pt x="196" y="180"/>
                    </a:lnTo>
                    <a:lnTo>
                      <a:pt x="204" y="180"/>
                    </a:lnTo>
                    <a:lnTo>
                      <a:pt x="204" y="180"/>
                    </a:lnTo>
                    <a:lnTo>
                      <a:pt x="216" y="182"/>
                    </a:lnTo>
                    <a:lnTo>
                      <a:pt x="224" y="188"/>
                    </a:lnTo>
                    <a:lnTo>
                      <a:pt x="230" y="196"/>
                    </a:lnTo>
                    <a:lnTo>
                      <a:pt x="232" y="208"/>
                    </a:lnTo>
                    <a:lnTo>
                      <a:pt x="232" y="208"/>
                    </a:lnTo>
                    <a:close/>
                    <a:moveTo>
                      <a:pt x="246" y="264"/>
                    </a:moveTo>
                    <a:lnTo>
                      <a:pt x="246" y="242"/>
                    </a:lnTo>
                    <a:lnTo>
                      <a:pt x="232" y="236"/>
                    </a:lnTo>
                    <a:lnTo>
                      <a:pt x="232" y="262"/>
                    </a:lnTo>
                    <a:lnTo>
                      <a:pt x="232" y="262"/>
                    </a:lnTo>
                    <a:lnTo>
                      <a:pt x="246" y="264"/>
                    </a:lnTo>
                    <a:lnTo>
                      <a:pt x="246" y="264"/>
                    </a:lnTo>
                    <a:close/>
                    <a:moveTo>
                      <a:pt x="254" y="164"/>
                    </a:moveTo>
                    <a:lnTo>
                      <a:pt x="254" y="164"/>
                    </a:lnTo>
                    <a:lnTo>
                      <a:pt x="258" y="158"/>
                    </a:lnTo>
                    <a:lnTo>
                      <a:pt x="260" y="152"/>
                    </a:lnTo>
                    <a:lnTo>
                      <a:pt x="260" y="152"/>
                    </a:lnTo>
                    <a:lnTo>
                      <a:pt x="258" y="146"/>
                    </a:lnTo>
                    <a:lnTo>
                      <a:pt x="254" y="140"/>
                    </a:lnTo>
                    <a:lnTo>
                      <a:pt x="254" y="140"/>
                    </a:lnTo>
                    <a:lnTo>
                      <a:pt x="250" y="138"/>
                    </a:lnTo>
                    <a:lnTo>
                      <a:pt x="244" y="136"/>
                    </a:lnTo>
                    <a:lnTo>
                      <a:pt x="238" y="138"/>
                    </a:lnTo>
                    <a:lnTo>
                      <a:pt x="232" y="140"/>
                    </a:lnTo>
                    <a:lnTo>
                      <a:pt x="232" y="140"/>
                    </a:lnTo>
                    <a:lnTo>
                      <a:pt x="228" y="146"/>
                    </a:lnTo>
                    <a:lnTo>
                      <a:pt x="228" y="152"/>
                    </a:lnTo>
                    <a:lnTo>
                      <a:pt x="228" y="152"/>
                    </a:lnTo>
                    <a:lnTo>
                      <a:pt x="228" y="158"/>
                    </a:lnTo>
                    <a:lnTo>
                      <a:pt x="232" y="164"/>
                    </a:lnTo>
                    <a:lnTo>
                      <a:pt x="232" y="164"/>
                    </a:lnTo>
                    <a:lnTo>
                      <a:pt x="238" y="166"/>
                    </a:lnTo>
                    <a:lnTo>
                      <a:pt x="244" y="168"/>
                    </a:lnTo>
                    <a:lnTo>
                      <a:pt x="244" y="168"/>
                    </a:lnTo>
                    <a:lnTo>
                      <a:pt x="250" y="166"/>
                    </a:lnTo>
                    <a:lnTo>
                      <a:pt x="254" y="164"/>
                    </a:lnTo>
                    <a:lnTo>
                      <a:pt x="254" y="164"/>
                    </a:lnTo>
                    <a:close/>
                    <a:moveTo>
                      <a:pt x="58" y="84"/>
                    </a:moveTo>
                    <a:lnTo>
                      <a:pt x="94" y="98"/>
                    </a:lnTo>
                    <a:lnTo>
                      <a:pt x="98" y="84"/>
                    </a:lnTo>
                    <a:lnTo>
                      <a:pt x="62" y="72"/>
                    </a:lnTo>
                    <a:lnTo>
                      <a:pt x="58" y="84"/>
                    </a:lnTo>
                    <a:close/>
                    <a:moveTo>
                      <a:pt x="108" y="102"/>
                    </a:moveTo>
                    <a:lnTo>
                      <a:pt x="158" y="120"/>
                    </a:lnTo>
                    <a:lnTo>
                      <a:pt x="162" y="108"/>
                    </a:lnTo>
                    <a:lnTo>
                      <a:pt x="112" y="90"/>
                    </a:lnTo>
                    <a:lnTo>
                      <a:pt x="108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85ABE8-1DA9-9F48-BF93-199D53693F2B}"/>
              </a:ext>
            </a:extLst>
          </p:cNvPr>
          <p:cNvGrpSpPr/>
          <p:nvPr/>
        </p:nvGrpSpPr>
        <p:grpSpPr>
          <a:xfrm>
            <a:off x="463777" y="2933705"/>
            <a:ext cx="339400" cy="339400"/>
            <a:chOff x="426464" y="3720364"/>
            <a:chExt cx="457200" cy="457200"/>
          </a:xfrm>
        </p:grpSpPr>
        <p:sp>
          <p:nvSpPr>
            <p:cNvPr id="125" name="Teardrop 124">
              <a:extLst>
                <a:ext uri="{FF2B5EF4-FFF2-40B4-BE49-F238E27FC236}">
                  <a16:creationId xmlns:a16="http://schemas.microsoft.com/office/drawing/2014/main" id="{B8DBA24E-4DC8-F44F-8599-A2323043645D}"/>
                </a:ext>
              </a:extLst>
            </p:cNvPr>
            <p:cNvSpPr/>
            <p:nvPr/>
          </p:nvSpPr>
          <p:spPr bwMode="ltGray">
            <a:xfrm rot="2700000">
              <a:off x="426464" y="3720364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5EB0A3A-8458-7A43-BADC-01C53442D8EE}"/>
                </a:ext>
              </a:extLst>
            </p:cNvPr>
            <p:cNvSpPr/>
            <p:nvPr/>
          </p:nvSpPr>
          <p:spPr bwMode="ltGray">
            <a:xfrm>
              <a:off x="449324" y="3743542"/>
              <a:ext cx="411480" cy="411480"/>
            </a:xfrm>
            <a:prstGeom prst="ellipse">
              <a:avLst/>
            </a:prstGeom>
            <a:solidFill>
              <a:srgbClr val="57575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5BC87BC-28C6-AD42-8799-4B2F482AB811}"/>
              </a:ext>
            </a:extLst>
          </p:cNvPr>
          <p:cNvGrpSpPr/>
          <p:nvPr/>
        </p:nvGrpSpPr>
        <p:grpSpPr>
          <a:xfrm>
            <a:off x="464749" y="3618759"/>
            <a:ext cx="339400" cy="339400"/>
            <a:chOff x="427773" y="4643187"/>
            <a:chExt cx="457200" cy="457200"/>
          </a:xfrm>
        </p:grpSpPr>
        <p:sp>
          <p:nvSpPr>
            <p:cNvPr id="130" name="Teardrop 129">
              <a:extLst>
                <a:ext uri="{FF2B5EF4-FFF2-40B4-BE49-F238E27FC236}">
                  <a16:creationId xmlns:a16="http://schemas.microsoft.com/office/drawing/2014/main" id="{F5B71915-C513-6140-889F-CC104CF8655A}"/>
                </a:ext>
              </a:extLst>
            </p:cNvPr>
            <p:cNvSpPr/>
            <p:nvPr/>
          </p:nvSpPr>
          <p:spPr bwMode="ltGray">
            <a:xfrm rot="2700000">
              <a:off x="427773" y="4643187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27AEB4C-EC04-634C-92DA-3D2C5463EB1C}"/>
                </a:ext>
              </a:extLst>
            </p:cNvPr>
            <p:cNvGrpSpPr/>
            <p:nvPr/>
          </p:nvGrpSpPr>
          <p:grpSpPr>
            <a:xfrm>
              <a:off x="449324" y="4669069"/>
              <a:ext cx="411480" cy="411480"/>
              <a:chOff x="451708" y="5423115"/>
              <a:chExt cx="612000" cy="612000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C566FB7-51BB-AC48-8070-EE1345A56E1F}"/>
                  </a:ext>
                </a:extLst>
              </p:cNvPr>
              <p:cNvSpPr/>
              <p:nvPr/>
            </p:nvSpPr>
            <p:spPr bwMode="ltGray">
              <a:xfrm>
                <a:off x="451708" y="5423115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33" name="Freeform 4805">
                <a:extLst>
                  <a:ext uri="{FF2B5EF4-FFF2-40B4-BE49-F238E27FC236}">
                    <a16:creationId xmlns:a16="http://schemas.microsoft.com/office/drawing/2014/main" id="{83873FAB-5F3C-E74D-B02F-44230F5677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505" y="5554478"/>
                <a:ext cx="436363" cy="330950"/>
              </a:xfrm>
              <a:custGeom>
                <a:avLst/>
                <a:gdLst>
                  <a:gd name="T0" fmla="*/ 324 w 356"/>
                  <a:gd name="T1" fmla="*/ 64 h 270"/>
                  <a:gd name="T2" fmla="*/ 280 w 356"/>
                  <a:gd name="T3" fmla="*/ 10 h 270"/>
                  <a:gd name="T4" fmla="*/ 234 w 356"/>
                  <a:gd name="T5" fmla="*/ 2 h 270"/>
                  <a:gd name="T6" fmla="*/ 92 w 356"/>
                  <a:gd name="T7" fmla="*/ 4 h 270"/>
                  <a:gd name="T8" fmla="*/ 64 w 356"/>
                  <a:gd name="T9" fmla="*/ 18 h 270"/>
                  <a:gd name="T10" fmla="*/ 32 w 356"/>
                  <a:gd name="T11" fmla="*/ 64 h 270"/>
                  <a:gd name="T12" fmla="*/ 8 w 356"/>
                  <a:gd name="T13" fmla="*/ 108 h 270"/>
                  <a:gd name="T14" fmla="*/ 0 w 356"/>
                  <a:gd name="T15" fmla="*/ 168 h 270"/>
                  <a:gd name="T16" fmla="*/ 6 w 356"/>
                  <a:gd name="T17" fmla="*/ 224 h 270"/>
                  <a:gd name="T18" fmla="*/ 12 w 356"/>
                  <a:gd name="T19" fmla="*/ 232 h 270"/>
                  <a:gd name="T20" fmla="*/ 22 w 356"/>
                  <a:gd name="T21" fmla="*/ 232 h 270"/>
                  <a:gd name="T22" fmla="*/ 26 w 356"/>
                  <a:gd name="T23" fmla="*/ 266 h 270"/>
                  <a:gd name="T24" fmla="*/ 60 w 356"/>
                  <a:gd name="T25" fmla="*/ 270 h 270"/>
                  <a:gd name="T26" fmla="*/ 72 w 356"/>
                  <a:gd name="T27" fmla="*/ 258 h 270"/>
                  <a:gd name="T28" fmla="*/ 284 w 356"/>
                  <a:gd name="T29" fmla="*/ 258 h 270"/>
                  <a:gd name="T30" fmla="*/ 292 w 356"/>
                  <a:gd name="T31" fmla="*/ 268 h 270"/>
                  <a:gd name="T32" fmla="*/ 326 w 356"/>
                  <a:gd name="T33" fmla="*/ 268 h 270"/>
                  <a:gd name="T34" fmla="*/ 334 w 356"/>
                  <a:gd name="T35" fmla="*/ 232 h 270"/>
                  <a:gd name="T36" fmla="*/ 340 w 356"/>
                  <a:gd name="T37" fmla="*/ 232 h 270"/>
                  <a:gd name="T38" fmla="*/ 350 w 356"/>
                  <a:gd name="T39" fmla="*/ 224 h 270"/>
                  <a:gd name="T40" fmla="*/ 356 w 356"/>
                  <a:gd name="T41" fmla="*/ 168 h 270"/>
                  <a:gd name="T42" fmla="*/ 352 w 356"/>
                  <a:gd name="T43" fmla="*/ 120 h 270"/>
                  <a:gd name="T44" fmla="*/ 330 w 356"/>
                  <a:gd name="T45" fmla="*/ 72 h 270"/>
                  <a:gd name="T46" fmla="*/ 138 w 356"/>
                  <a:gd name="T47" fmla="*/ 20 h 270"/>
                  <a:gd name="T48" fmla="*/ 246 w 356"/>
                  <a:gd name="T49" fmla="*/ 22 h 270"/>
                  <a:gd name="T50" fmla="*/ 296 w 356"/>
                  <a:gd name="T51" fmla="*/ 62 h 270"/>
                  <a:gd name="T52" fmla="*/ 298 w 356"/>
                  <a:gd name="T53" fmla="*/ 76 h 270"/>
                  <a:gd name="T54" fmla="*/ 284 w 356"/>
                  <a:gd name="T55" fmla="*/ 80 h 270"/>
                  <a:gd name="T56" fmla="*/ 72 w 356"/>
                  <a:gd name="T57" fmla="*/ 80 h 270"/>
                  <a:gd name="T58" fmla="*/ 56 w 356"/>
                  <a:gd name="T59" fmla="*/ 74 h 270"/>
                  <a:gd name="T60" fmla="*/ 70 w 356"/>
                  <a:gd name="T61" fmla="*/ 46 h 270"/>
                  <a:gd name="T62" fmla="*/ 262 w 356"/>
                  <a:gd name="T63" fmla="*/ 136 h 270"/>
                  <a:gd name="T64" fmla="*/ 244 w 356"/>
                  <a:gd name="T65" fmla="*/ 154 h 270"/>
                  <a:gd name="T66" fmla="*/ 100 w 356"/>
                  <a:gd name="T67" fmla="*/ 148 h 270"/>
                  <a:gd name="T68" fmla="*/ 46 w 356"/>
                  <a:gd name="T69" fmla="*/ 152 h 270"/>
                  <a:gd name="T70" fmla="*/ 22 w 356"/>
                  <a:gd name="T71" fmla="*/ 136 h 270"/>
                  <a:gd name="T72" fmla="*/ 28 w 356"/>
                  <a:gd name="T73" fmla="*/ 106 h 270"/>
                  <a:gd name="T74" fmla="*/ 56 w 356"/>
                  <a:gd name="T75" fmla="*/ 102 h 270"/>
                  <a:gd name="T76" fmla="*/ 72 w 356"/>
                  <a:gd name="T77" fmla="*/ 126 h 270"/>
                  <a:gd name="T78" fmla="*/ 46 w 356"/>
                  <a:gd name="T79" fmla="*/ 152 h 270"/>
                  <a:gd name="T80" fmla="*/ 156 w 356"/>
                  <a:gd name="T81" fmla="*/ 212 h 270"/>
                  <a:gd name="T82" fmla="*/ 70 w 356"/>
                  <a:gd name="T83" fmla="*/ 198 h 270"/>
                  <a:gd name="T84" fmla="*/ 152 w 356"/>
                  <a:gd name="T85" fmla="*/ 184 h 270"/>
                  <a:gd name="T86" fmla="*/ 274 w 356"/>
                  <a:gd name="T87" fmla="*/ 186 h 270"/>
                  <a:gd name="T88" fmla="*/ 288 w 356"/>
                  <a:gd name="T89" fmla="*/ 212 h 270"/>
                  <a:gd name="T90" fmla="*/ 292 w 356"/>
                  <a:gd name="T91" fmla="*/ 144 h 270"/>
                  <a:gd name="T92" fmla="*/ 286 w 356"/>
                  <a:gd name="T93" fmla="*/ 116 h 270"/>
                  <a:gd name="T94" fmla="*/ 310 w 356"/>
                  <a:gd name="T95" fmla="*/ 100 h 270"/>
                  <a:gd name="T96" fmla="*/ 336 w 356"/>
                  <a:gd name="T97" fmla="*/ 126 h 270"/>
                  <a:gd name="T98" fmla="*/ 320 w 356"/>
                  <a:gd name="T99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6" h="270">
                    <a:moveTo>
                      <a:pt x="330" y="72"/>
                    </a:moveTo>
                    <a:lnTo>
                      <a:pt x="330" y="72"/>
                    </a:lnTo>
                    <a:lnTo>
                      <a:pt x="324" y="64"/>
                    </a:lnTo>
                    <a:lnTo>
                      <a:pt x="324" y="64"/>
                    </a:lnTo>
                    <a:lnTo>
                      <a:pt x="314" y="46"/>
                    </a:lnTo>
                    <a:lnTo>
                      <a:pt x="302" y="32"/>
                    </a:lnTo>
                    <a:lnTo>
                      <a:pt x="292" y="18"/>
                    </a:lnTo>
                    <a:lnTo>
                      <a:pt x="280" y="10"/>
                    </a:lnTo>
                    <a:lnTo>
                      <a:pt x="280" y="10"/>
                    </a:lnTo>
                    <a:lnTo>
                      <a:pt x="274" y="6"/>
                    </a:lnTo>
                    <a:lnTo>
                      <a:pt x="264" y="4"/>
                    </a:lnTo>
                    <a:lnTo>
                      <a:pt x="234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22" y="2"/>
                    </a:lnTo>
                    <a:lnTo>
                      <a:pt x="92" y="4"/>
                    </a:lnTo>
                    <a:lnTo>
                      <a:pt x="82" y="6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64" y="18"/>
                    </a:lnTo>
                    <a:lnTo>
                      <a:pt x="54" y="32"/>
                    </a:lnTo>
                    <a:lnTo>
                      <a:pt x="42" y="46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16" y="88"/>
                    </a:lnTo>
                    <a:lnTo>
                      <a:pt x="8" y="108"/>
                    </a:lnTo>
                    <a:lnTo>
                      <a:pt x="4" y="120"/>
                    </a:lnTo>
                    <a:lnTo>
                      <a:pt x="2" y="13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2" y="210"/>
                    </a:lnTo>
                    <a:lnTo>
                      <a:pt x="6" y="224"/>
                    </a:lnTo>
                    <a:lnTo>
                      <a:pt x="6" y="224"/>
                    </a:lnTo>
                    <a:lnTo>
                      <a:pt x="6" y="228"/>
                    </a:lnTo>
                    <a:lnTo>
                      <a:pt x="10" y="230"/>
                    </a:lnTo>
                    <a:lnTo>
                      <a:pt x="12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22" y="232"/>
                    </a:lnTo>
                    <a:lnTo>
                      <a:pt x="22" y="258"/>
                    </a:lnTo>
                    <a:lnTo>
                      <a:pt x="22" y="258"/>
                    </a:lnTo>
                    <a:lnTo>
                      <a:pt x="24" y="262"/>
                    </a:lnTo>
                    <a:lnTo>
                      <a:pt x="26" y="266"/>
                    </a:lnTo>
                    <a:lnTo>
                      <a:pt x="30" y="268"/>
                    </a:lnTo>
                    <a:lnTo>
                      <a:pt x="34" y="270"/>
                    </a:lnTo>
                    <a:lnTo>
                      <a:pt x="60" y="270"/>
                    </a:lnTo>
                    <a:lnTo>
                      <a:pt x="60" y="270"/>
                    </a:lnTo>
                    <a:lnTo>
                      <a:pt x="64" y="268"/>
                    </a:lnTo>
                    <a:lnTo>
                      <a:pt x="68" y="266"/>
                    </a:lnTo>
                    <a:lnTo>
                      <a:pt x="70" y="262"/>
                    </a:lnTo>
                    <a:lnTo>
                      <a:pt x="72" y="258"/>
                    </a:lnTo>
                    <a:lnTo>
                      <a:pt x="72" y="232"/>
                    </a:lnTo>
                    <a:lnTo>
                      <a:pt x="178" y="232"/>
                    </a:lnTo>
                    <a:lnTo>
                      <a:pt x="284" y="232"/>
                    </a:lnTo>
                    <a:lnTo>
                      <a:pt x="284" y="258"/>
                    </a:lnTo>
                    <a:lnTo>
                      <a:pt x="284" y="258"/>
                    </a:lnTo>
                    <a:lnTo>
                      <a:pt x="286" y="262"/>
                    </a:lnTo>
                    <a:lnTo>
                      <a:pt x="288" y="266"/>
                    </a:lnTo>
                    <a:lnTo>
                      <a:pt x="292" y="268"/>
                    </a:lnTo>
                    <a:lnTo>
                      <a:pt x="296" y="270"/>
                    </a:lnTo>
                    <a:lnTo>
                      <a:pt x="322" y="270"/>
                    </a:lnTo>
                    <a:lnTo>
                      <a:pt x="322" y="270"/>
                    </a:lnTo>
                    <a:lnTo>
                      <a:pt x="326" y="268"/>
                    </a:lnTo>
                    <a:lnTo>
                      <a:pt x="330" y="266"/>
                    </a:lnTo>
                    <a:lnTo>
                      <a:pt x="332" y="262"/>
                    </a:lnTo>
                    <a:lnTo>
                      <a:pt x="334" y="258"/>
                    </a:lnTo>
                    <a:lnTo>
                      <a:pt x="334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4" y="232"/>
                    </a:lnTo>
                    <a:lnTo>
                      <a:pt x="346" y="230"/>
                    </a:lnTo>
                    <a:lnTo>
                      <a:pt x="350" y="228"/>
                    </a:lnTo>
                    <a:lnTo>
                      <a:pt x="350" y="224"/>
                    </a:lnTo>
                    <a:lnTo>
                      <a:pt x="350" y="224"/>
                    </a:lnTo>
                    <a:lnTo>
                      <a:pt x="354" y="210"/>
                    </a:lnTo>
                    <a:lnTo>
                      <a:pt x="356" y="192"/>
                    </a:lnTo>
                    <a:lnTo>
                      <a:pt x="356" y="168"/>
                    </a:lnTo>
                    <a:lnTo>
                      <a:pt x="356" y="168"/>
                    </a:lnTo>
                    <a:lnTo>
                      <a:pt x="356" y="150"/>
                    </a:lnTo>
                    <a:lnTo>
                      <a:pt x="354" y="134"/>
                    </a:lnTo>
                    <a:lnTo>
                      <a:pt x="352" y="120"/>
                    </a:lnTo>
                    <a:lnTo>
                      <a:pt x="348" y="108"/>
                    </a:lnTo>
                    <a:lnTo>
                      <a:pt x="340" y="88"/>
                    </a:lnTo>
                    <a:lnTo>
                      <a:pt x="330" y="72"/>
                    </a:lnTo>
                    <a:lnTo>
                      <a:pt x="330" y="72"/>
                    </a:lnTo>
                    <a:close/>
                    <a:moveTo>
                      <a:pt x="88" y="26"/>
                    </a:moveTo>
                    <a:lnTo>
                      <a:pt x="88" y="26"/>
                    </a:lnTo>
                    <a:lnTo>
                      <a:pt x="110" y="22"/>
                    </a:lnTo>
                    <a:lnTo>
                      <a:pt x="138" y="20"/>
                    </a:lnTo>
                    <a:lnTo>
                      <a:pt x="178" y="20"/>
                    </a:lnTo>
                    <a:lnTo>
                      <a:pt x="178" y="20"/>
                    </a:lnTo>
                    <a:lnTo>
                      <a:pt x="218" y="20"/>
                    </a:lnTo>
                    <a:lnTo>
                      <a:pt x="246" y="22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86" y="46"/>
                    </a:lnTo>
                    <a:lnTo>
                      <a:pt x="296" y="62"/>
                    </a:lnTo>
                    <a:lnTo>
                      <a:pt x="298" y="70"/>
                    </a:lnTo>
                    <a:lnTo>
                      <a:pt x="300" y="74"/>
                    </a:lnTo>
                    <a:lnTo>
                      <a:pt x="300" y="74"/>
                    </a:lnTo>
                    <a:lnTo>
                      <a:pt x="298" y="76"/>
                    </a:lnTo>
                    <a:lnTo>
                      <a:pt x="296" y="78"/>
                    </a:lnTo>
                    <a:lnTo>
                      <a:pt x="292" y="80"/>
                    </a:lnTo>
                    <a:lnTo>
                      <a:pt x="284" y="80"/>
                    </a:lnTo>
                    <a:lnTo>
                      <a:pt x="284" y="80"/>
                    </a:lnTo>
                    <a:lnTo>
                      <a:pt x="178" y="80"/>
                    </a:lnTo>
                    <a:lnTo>
                      <a:pt x="178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64" y="80"/>
                    </a:lnTo>
                    <a:lnTo>
                      <a:pt x="60" y="78"/>
                    </a:lnTo>
                    <a:lnTo>
                      <a:pt x="58" y="76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8" y="70"/>
                    </a:lnTo>
                    <a:lnTo>
                      <a:pt x="60" y="62"/>
                    </a:lnTo>
                    <a:lnTo>
                      <a:pt x="70" y="46"/>
                    </a:lnTo>
                    <a:lnTo>
                      <a:pt x="88" y="26"/>
                    </a:lnTo>
                    <a:lnTo>
                      <a:pt x="88" y="26"/>
                    </a:lnTo>
                    <a:close/>
                    <a:moveTo>
                      <a:pt x="262" y="136"/>
                    </a:moveTo>
                    <a:lnTo>
                      <a:pt x="262" y="136"/>
                    </a:lnTo>
                    <a:lnTo>
                      <a:pt x="260" y="144"/>
                    </a:lnTo>
                    <a:lnTo>
                      <a:pt x="256" y="148"/>
                    </a:lnTo>
                    <a:lnTo>
                      <a:pt x="252" y="152"/>
                    </a:lnTo>
                    <a:lnTo>
                      <a:pt x="244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04" y="152"/>
                    </a:lnTo>
                    <a:lnTo>
                      <a:pt x="100" y="148"/>
                    </a:lnTo>
                    <a:lnTo>
                      <a:pt x="96" y="144"/>
                    </a:lnTo>
                    <a:lnTo>
                      <a:pt x="94" y="136"/>
                    </a:lnTo>
                    <a:lnTo>
                      <a:pt x="262" y="136"/>
                    </a:lnTo>
                    <a:close/>
                    <a:moveTo>
                      <a:pt x="46" y="152"/>
                    </a:moveTo>
                    <a:lnTo>
                      <a:pt x="46" y="152"/>
                    </a:lnTo>
                    <a:lnTo>
                      <a:pt x="36" y="150"/>
                    </a:lnTo>
                    <a:lnTo>
                      <a:pt x="28" y="144"/>
                    </a:lnTo>
                    <a:lnTo>
                      <a:pt x="22" y="136"/>
                    </a:lnTo>
                    <a:lnTo>
                      <a:pt x="20" y="126"/>
                    </a:lnTo>
                    <a:lnTo>
                      <a:pt x="20" y="126"/>
                    </a:lnTo>
                    <a:lnTo>
                      <a:pt x="22" y="116"/>
                    </a:lnTo>
                    <a:lnTo>
                      <a:pt x="28" y="106"/>
                    </a:lnTo>
                    <a:lnTo>
                      <a:pt x="36" y="102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56" y="102"/>
                    </a:lnTo>
                    <a:lnTo>
                      <a:pt x="64" y="106"/>
                    </a:lnTo>
                    <a:lnTo>
                      <a:pt x="70" y="116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0" y="136"/>
                    </a:lnTo>
                    <a:lnTo>
                      <a:pt x="64" y="144"/>
                    </a:lnTo>
                    <a:lnTo>
                      <a:pt x="56" y="150"/>
                    </a:lnTo>
                    <a:lnTo>
                      <a:pt x="46" y="152"/>
                    </a:lnTo>
                    <a:lnTo>
                      <a:pt x="46" y="152"/>
                    </a:lnTo>
                    <a:close/>
                    <a:moveTo>
                      <a:pt x="288" y="212"/>
                    </a:moveTo>
                    <a:lnTo>
                      <a:pt x="204" y="212"/>
                    </a:lnTo>
                    <a:lnTo>
                      <a:pt x="156" y="212"/>
                    </a:lnTo>
                    <a:lnTo>
                      <a:pt x="68" y="212"/>
                    </a:lnTo>
                    <a:lnTo>
                      <a:pt x="68" y="206"/>
                    </a:lnTo>
                    <a:lnTo>
                      <a:pt x="68" y="206"/>
                    </a:lnTo>
                    <a:lnTo>
                      <a:pt x="70" y="198"/>
                    </a:lnTo>
                    <a:lnTo>
                      <a:pt x="76" y="190"/>
                    </a:lnTo>
                    <a:lnTo>
                      <a:pt x="82" y="186"/>
                    </a:lnTo>
                    <a:lnTo>
                      <a:pt x="90" y="184"/>
                    </a:lnTo>
                    <a:lnTo>
                      <a:pt x="152" y="184"/>
                    </a:lnTo>
                    <a:lnTo>
                      <a:pt x="208" y="184"/>
                    </a:lnTo>
                    <a:lnTo>
                      <a:pt x="266" y="184"/>
                    </a:lnTo>
                    <a:lnTo>
                      <a:pt x="266" y="184"/>
                    </a:lnTo>
                    <a:lnTo>
                      <a:pt x="274" y="186"/>
                    </a:lnTo>
                    <a:lnTo>
                      <a:pt x="280" y="190"/>
                    </a:lnTo>
                    <a:lnTo>
                      <a:pt x="286" y="198"/>
                    </a:lnTo>
                    <a:lnTo>
                      <a:pt x="288" y="206"/>
                    </a:lnTo>
                    <a:lnTo>
                      <a:pt x="288" y="212"/>
                    </a:lnTo>
                    <a:close/>
                    <a:moveTo>
                      <a:pt x="310" y="152"/>
                    </a:moveTo>
                    <a:lnTo>
                      <a:pt x="310" y="152"/>
                    </a:lnTo>
                    <a:lnTo>
                      <a:pt x="300" y="150"/>
                    </a:lnTo>
                    <a:lnTo>
                      <a:pt x="292" y="144"/>
                    </a:lnTo>
                    <a:lnTo>
                      <a:pt x="286" y="136"/>
                    </a:lnTo>
                    <a:lnTo>
                      <a:pt x="284" y="126"/>
                    </a:lnTo>
                    <a:lnTo>
                      <a:pt x="284" y="126"/>
                    </a:lnTo>
                    <a:lnTo>
                      <a:pt x="286" y="116"/>
                    </a:lnTo>
                    <a:lnTo>
                      <a:pt x="292" y="106"/>
                    </a:lnTo>
                    <a:lnTo>
                      <a:pt x="300" y="102"/>
                    </a:lnTo>
                    <a:lnTo>
                      <a:pt x="310" y="100"/>
                    </a:lnTo>
                    <a:lnTo>
                      <a:pt x="310" y="100"/>
                    </a:lnTo>
                    <a:lnTo>
                      <a:pt x="320" y="102"/>
                    </a:lnTo>
                    <a:lnTo>
                      <a:pt x="328" y="106"/>
                    </a:lnTo>
                    <a:lnTo>
                      <a:pt x="334" y="116"/>
                    </a:lnTo>
                    <a:lnTo>
                      <a:pt x="336" y="126"/>
                    </a:lnTo>
                    <a:lnTo>
                      <a:pt x="336" y="126"/>
                    </a:lnTo>
                    <a:lnTo>
                      <a:pt x="334" y="136"/>
                    </a:lnTo>
                    <a:lnTo>
                      <a:pt x="328" y="144"/>
                    </a:lnTo>
                    <a:lnTo>
                      <a:pt x="320" y="150"/>
                    </a:lnTo>
                    <a:lnTo>
                      <a:pt x="310" y="152"/>
                    </a:lnTo>
                    <a:lnTo>
                      <a:pt x="310" y="1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sp>
        <p:nvSpPr>
          <p:cNvPr id="108" name="Rounded Rectangle 10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1057700" y="895976"/>
            <a:ext cx="2534254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Generation Capacity and Energy Mix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4" name="Rounded Rectangle 133">
            <a:hlinkClick r:id="rId5" action="ppaction://hlinksldjump"/>
            <a:extLst>
              <a:ext uri="{FF2B5EF4-FFF2-40B4-BE49-F238E27FC236}">
                <a16:creationId xmlns:a16="http://schemas.microsoft.com/office/drawing/2014/main" id="{6D83E4CB-2604-F242-9EAA-B3C4C23F4FC8}"/>
              </a:ext>
            </a:extLst>
          </p:cNvPr>
          <p:cNvSpPr/>
          <p:nvPr/>
        </p:nvSpPr>
        <p:spPr>
          <a:xfrm>
            <a:off x="1057700" y="1258532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Phase-Out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5" name="Rounded Rectangle 134">
            <a:hlinkClick r:id="rId6" action="ppaction://hlinksldjump"/>
            <a:extLst>
              <a:ext uri="{FF2B5EF4-FFF2-40B4-BE49-F238E27FC236}">
                <a16:creationId xmlns:a16="http://schemas.microsoft.com/office/drawing/2014/main" id="{AD61F9C2-D747-A347-BBA0-83652C7837F4}"/>
              </a:ext>
            </a:extLst>
          </p:cNvPr>
          <p:cNvSpPr/>
          <p:nvPr/>
        </p:nvSpPr>
        <p:spPr>
          <a:xfrm>
            <a:off x="1057700" y="1601890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Auctions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Rounded Rectangle 135">
            <a:hlinkClick r:id="rId7" action="ppaction://hlinksldjump"/>
            <a:extLst>
              <a:ext uri="{FF2B5EF4-FFF2-40B4-BE49-F238E27FC236}">
                <a16:creationId xmlns:a16="http://schemas.microsoft.com/office/drawing/2014/main" id="{87893B88-7EBC-F84E-AD0F-B1FD73B6DED0}"/>
              </a:ext>
            </a:extLst>
          </p:cNvPr>
          <p:cNvSpPr/>
          <p:nvPr/>
        </p:nvSpPr>
        <p:spPr>
          <a:xfrm>
            <a:off x="1057700" y="1938137"/>
            <a:ext cx="15080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 Payables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7" name="Rounded Rectangle 136">
            <a:hlinkClick r:id="rId8" action="ppaction://hlinksldjump"/>
            <a:extLst>
              <a:ext uri="{FF2B5EF4-FFF2-40B4-BE49-F238E27FC236}">
                <a16:creationId xmlns:a16="http://schemas.microsoft.com/office/drawing/2014/main" id="{73B7AB10-E793-314A-BB95-22AE969A6A9C}"/>
              </a:ext>
            </a:extLst>
          </p:cNvPr>
          <p:cNvSpPr/>
          <p:nvPr/>
        </p:nvSpPr>
        <p:spPr>
          <a:xfrm>
            <a:off x="1057700" y="2300921"/>
            <a:ext cx="1194182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Markets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8" name="Rounded Rectangle 137">
            <a:hlinkClick r:id="rId9" action="ppaction://hlinksldjump"/>
            <a:extLst>
              <a:ext uri="{FF2B5EF4-FFF2-40B4-BE49-F238E27FC236}">
                <a16:creationId xmlns:a16="http://schemas.microsoft.com/office/drawing/2014/main" id="{60540735-A0C6-7745-BA12-0445762A8DC5}"/>
              </a:ext>
            </a:extLst>
          </p:cNvPr>
          <p:cNvSpPr/>
          <p:nvPr/>
        </p:nvSpPr>
        <p:spPr>
          <a:xfrm>
            <a:off x="1057703" y="2632851"/>
            <a:ext cx="255444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and Regulatory Developments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9" name="Rounded Rectangle 138">
            <a:hlinkClick r:id="rId10" action="ppaction://hlinksldjump"/>
            <a:extLst>
              <a:ext uri="{FF2B5EF4-FFF2-40B4-BE49-F238E27FC236}">
                <a16:creationId xmlns:a16="http://schemas.microsoft.com/office/drawing/2014/main" id="{64A9B9F7-B5F5-EC4C-8B74-2CED6A0345ED}"/>
              </a:ext>
            </a:extLst>
          </p:cNvPr>
          <p:cNvSpPr/>
          <p:nvPr/>
        </p:nvSpPr>
        <p:spPr>
          <a:xfrm>
            <a:off x="1057702" y="2997471"/>
            <a:ext cx="22518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 Energy Finance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0" name="Rounded Rectangle 139">
            <a:hlinkClick r:id="rId11" action="ppaction://hlinksldjump"/>
            <a:extLst>
              <a:ext uri="{FF2B5EF4-FFF2-40B4-BE49-F238E27FC236}">
                <a16:creationId xmlns:a16="http://schemas.microsoft.com/office/drawing/2014/main" id="{D05D0FBB-74C8-4A46-90B7-1DA893D17DE5}"/>
              </a:ext>
            </a:extLst>
          </p:cNvPr>
          <p:cNvSpPr/>
          <p:nvPr/>
        </p:nvSpPr>
        <p:spPr>
          <a:xfrm>
            <a:off x="1057702" y="3342660"/>
            <a:ext cx="1869743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Storage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1" name="Rounded Rectangle 140">
            <a:hlinkClick r:id="rId12" action="ppaction://hlinksldjump"/>
            <a:extLst>
              <a:ext uri="{FF2B5EF4-FFF2-40B4-BE49-F238E27FC236}">
                <a16:creationId xmlns:a16="http://schemas.microsoft.com/office/drawing/2014/main" id="{E5927073-8CB7-1B4C-A5B4-6568E3E61EF2}"/>
              </a:ext>
            </a:extLst>
          </p:cNvPr>
          <p:cNvSpPr/>
          <p:nvPr/>
        </p:nvSpPr>
        <p:spPr>
          <a:xfrm>
            <a:off x="1057702" y="3686821"/>
            <a:ext cx="138330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2" name="Rounded Rectangle 141">
            <a:hlinkClick r:id="rId13" action="ppaction://hlinksldjump"/>
            <a:extLst>
              <a:ext uri="{FF2B5EF4-FFF2-40B4-BE49-F238E27FC236}">
                <a16:creationId xmlns:a16="http://schemas.microsoft.com/office/drawing/2014/main" id="{4D5761CE-7AAC-874A-A0C6-6383DA4944B3}"/>
              </a:ext>
            </a:extLst>
          </p:cNvPr>
          <p:cNvSpPr/>
          <p:nvPr/>
        </p:nvSpPr>
        <p:spPr>
          <a:xfrm>
            <a:off x="1057701" y="4023068"/>
            <a:ext cx="1508079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Annexures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3" name="Rounded Rectangle 142">
            <a:hlinkClick r:id="rId7" action="ppaction://hlinksldjump"/>
            <a:extLst>
              <a:ext uri="{FF2B5EF4-FFF2-40B4-BE49-F238E27FC236}">
                <a16:creationId xmlns:a16="http://schemas.microsoft.com/office/drawing/2014/main" id="{25803578-FCA8-D64E-BFFC-B784360F6CE4}"/>
              </a:ext>
            </a:extLst>
          </p:cNvPr>
          <p:cNvSpPr/>
          <p:nvPr/>
        </p:nvSpPr>
        <p:spPr>
          <a:xfrm>
            <a:off x="1057702" y="4373228"/>
            <a:ext cx="1652673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chemeClr val="bg1"/>
                </a:solidFill>
                <a:uFill>
                  <a:solidFill>
                    <a:srgbClr val="009CD8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About Us</a:t>
            </a:r>
            <a:endParaRPr lang="en-US" sz="1000" u="sng" dirty="0">
              <a:solidFill>
                <a:schemeClr val="bg1"/>
              </a:solidFill>
              <a:uFill>
                <a:solidFill>
                  <a:srgbClr val="009CD8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1" y="3003122"/>
            <a:ext cx="153806" cy="22744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79" name="Rounded Rectangle 78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7596" y="88171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265" y="122291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827" y="157125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190125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2264724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5872" y="2603978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8330" y="294588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30692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648116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9183" y="399023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4339095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2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71700" y="774402"/>
            <a:ext cx="4149076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12489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052084" y="3292006"/>
            <a:ext cx="4266469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230093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7" name="Rounded Rectangle 2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100;p20">
            <a:extLst>
              <a:ext uri="{FF2B5EF4-FFF2-40B4-BE49-F238E27FC236}">
                <a16:creationId xmlns:a16="http://schemas.microsoft.com/office/drawing/2014/main" id="{D2867579-F226-1043-9B67-53B9DF29B066}"/>
              </a:ext>
            </a:extLst>
          </p:cNvPr>
          <p:cNvSpPr txBox="1"/>
          <p:nvPr/>
        </p:nvSpPr>
        <p:spPr>
          <a:xfrm>
            <a:off x="6554363" y="520770"/>
            <a:ext cx="2391744" cy="415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Q3 FY24, a net generation capacity of 2.9 GW was added (vs 2.5 GW in Q3 FY23).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The total net capacity addition comprised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renewable energy (RE) (2.1 GW),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coal-based (730 MW) and large hydro-based (60 MW) capacity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No new gas, diesel or nuclear capacity was added in this quarter. </a:t>
            </a:r>
          </a:p>
          <a:p>
            <a:pPr lvl="0">
              <a:spcBef>
                <a:spcPts val="500"/>
              </a:spcBef>
              <a:spcAft>
                <a:spcPts val="300"/>
              </a:spcAft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RE, solar (grid-scale and rooftop) continued to dominate capacity addition, accounting for 1,538 MW (73.1%) in Q3 FY24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(vs 2,489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MW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Q3 FY23). Wind capacity addition stood at 552 MW (26.2%) in Q3 FY24 (vs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264 M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W in Q3 FY23). Small hydro (4 MW) and biopower (9 MW) contributed 0.2% and 0.4%, respectively. </a:t>
            </a:r>
          </a:p>
          <a:p>
            <a:pPr marL="171450" lvl="0" indent="-171450">
              <a:lnSpc>
                <a:spcPts val="600"/>
              </a:lnSpc>
              <a:spcBef>
                <a:spcPts val="5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Q3 FY24: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2.1 GW</a:t>
            </a:r>
          </a:p>
          <a:p>
            <a:pPr marL="171450" lvl="0" indent="-171450">
              <a:lnSpc>
                <a:spcPts val="600"/>
              </a:lnSpc>
              <a:spcBef>
                <a:spcPts val="5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Q2 FY24: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2.2 GW</a:t>
            </a:r>
          </a:p>
          <a:p>
            <a:pPr marL="171450" lvl="0" indent="-171450">
              <a:lnSpc>
                <a:spcPts val="600"/>
              </a:lnSpc>
              <a:spcBef>
                <a:spcPts val="5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Q1 FY24: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5.8 GW</a:t>
            </a:r>
          </a:p>
          <a:p>
            <a:pPr marL="171450" lvl="0" indent="-171450">
              <a:lnSpc>
                <a:spcPts val="600"/>
              </a:lnSpc>
              <a:spcBef>
                <a:spcPts val="5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Q4 FY23: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4.3 GW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Q3 FY24, the total installed RE capacity reached 133.9 GW, with 73.3 GW of solar, 44.7 GW of wind, 10.8 GW of biopower, and 4.9 GW of small hydro capacity.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As of October 2023, 78.9 GW of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hlinkClick r:id="rId3"/>
              </a:rPr>
              <a:t>RE capacity</a:t>
            </a:r>
            <a:r>
              <a:rPr lang="en-US" sz="800" strike="sngStrik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was under-construction, which comprised 50.1 GW solar, 16.2 GW wind,12.3 GW hybrid, and 85 MW small hydro projects.</a:t>
            </a:r>
            <a:endParaRPr lang="en-IN" sz="800" dirty="0">
              <a:solidFill>
                <a:srgbClr val="000000">
                  <a:lumMod val="65000"/>
                  <a:lumOff val="35000"/>
                </a:srgb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65713021-2A6C-4B48-864A-AD14051194C5}"/>
              </a:ext>
            </a:extLst>
          </p:cNvPr>
          <p:cNvSpPr txBox="1">
            <a:spLocks/>
          </p:cNvSpPr>
          <p:nvPr/>
        </p:nvSpPr>
        <p:spPr>
          <a:xfrm>
            <a:off x="70885" y="4769651"/>
            <a:ext cx="6114624" cy="37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 of New and Renewable Energy (MNRE).  </a:t>
            </a:r>
            <a:endParaRPr lang="en-US" sz="7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671E57AC-2F9C-4609-8783-B08C51D82AA3}"/>
              </a:ext>
            </a:extLst>
          </p:cNvPr>
          <p:cNvSpPr txBox="1">
            <a:spLocks/>
          </p:cNvSpPr>
          <p:nvPr/>
        </p:nvSpPr>
        <p:spPr>
          <a:xfrm>
            <a:off x="72238" y="2871323"/>
            <a:ext cx="4941722" cy="27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Electricity Authority (CEA). * Includes solar rooftop capacity (11078.95 MW as of December 2023).</a:t>
            </a:r>
          </a:p>
        </p:txBody>
      </p:sp>
      <p:graphicFrame>
        <p:nvGraphicFramePr>
          <p:cNvPr id="81" name="Chart 80">
            <a:extLst>
              <a:ext uri="{FF2B5EF4-FFF2-40B4-BE49-F238E27FC236}">
                <a16:creationId xmlns:a16="http://schemas.microsoft.com/office/drawing/2014/main" id="{2CF342A1-E172-41C2-BAEE-68A160EB58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613023"/>
              </p:ext>
            </p:extLst>
          </p:nvPr>
        </p:nvGraphicFramePr>
        <p:xfrm>
          <a:off x="261674" y="3174844"/>
          <a:ext cx="6059102" cy="176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Google Shape;99;p20">
            <a:extLst>
              <a:ext uri="{FF2B5EF4-FFF2-40B4-BE49-F238E27FC236}">
                <a16:creationId xmlns:a16="http://schemas.microsoft.com/office/drawing/2014/main" id="{2BF6FB60-753D-429A-A680-E9D36C418AF0}"/>
              </a:ext>
            </a:extLst>
          </p:cNvPr>
          <p:cNvSpPr txBox="1">
            <a:spLocks/>
          </p:cNvSpPr>
          <p:nvPr/>
        </p:nvSpPr>
        <p:spPr>
          <a:xfrm>
            <a:off x="457199" y="124721"/>
            <a:ext cx="7689273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1"/>
            <a:r>
              <a:rPr lang="en-US" sz="1200" dirty="0">
                <a:solidFill>
                  <a:srgbClr val="575756"/>
                </a:solidFill>
              </a:rPr>
              <a:t>Generation capacity: </a:t>
            </a:r>
            <a:r>
              <a:rPr lang="en-US" sz="1200" dirty="0">
                <a:solidFill>
                  <a:srgbClr val="009CD8"/>
                </a:solidFill>
              </a:rPr>
              <a:t>total non-fossil fuel-based capacity inches closer to the 200 GW mark</a:t>
            </a:r>
          </a:p>
          <a:p>
            <a:pPr lvl="1"/>
            <a:endParaRPr lang="en-US" sz="1200" dirty="0">
              <a:solidFill>
                <a:srgbClr val="009CD8"/>
              </a:solidFill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83CBD04-87DD-44DF-9BA2-D8DDE05679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252760"/>
              </p:ext>
            </p:extLst>
          </p:nvPr>
        </p:nvGraphicFramePr>
        <p:xfrm>
          <a:off x="199430" y="635912"/>
          <a:ext cx="6250989" cy="2377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3940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F7F3AE4-1365-BC4F-99FD-87EDC62B1F19}"/>
              </a:ext>
            </a:extLst>
          </p:cNvPr>
          <p:cNvSpPr/>
          <p:nvPr/>
        </p:nvSpPr>
        <p:spPr>
          <a:xfrm>
            <a:off x="6485302" y="520771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3A171B9-14AD-5E49-AC28-F6FF6A7A0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556770"/>
              </p:ext>
            </p:extLst>
          </p:nvPr>
        </p:nvGraphicFramePr>
        <p:xfrm>
          <a:off x="218297" y="607211"/>
          <a:ext cx="6100256" cy="300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7311" y="4829431"/>
            <a:ext cx="8186690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POSOCO.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technologies include solar, wind, biomass, waste-to-energy and small hydro and do not include rooftop solar and large hydro (&gt;25 MW) generation.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1"/>
            <a:ext cx="2445620" cy="410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The total power generation increased significantly by 13.5%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Q3 FY24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(416 billion kWh) compared to Q3 FY23 (366 billion kWh) and decreased by 10.5% in comparison to Q2 FY24 (464 billion kWh),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owing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to lower-than-expected rainfall in October 2023, and above normal temperatures in November 2023, resulting in hot weather conditions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vs the same period in the previous fiscal year.</a:t>
            </a:r>
            <a:endParaRPr lang="en-IN" sz="80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October: Up by 24.6%</a:t>
            </a:r>
          </a:p>
          <a:p>
            <a:pPr marL="17145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November: Up by 10.5%</a:t>
            </a:r>
          </a:p>
          <a:p>
            <a:pPr marL="17145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September: Up by 5.8%</a:t>
            </a:r>
          </a:p>
          <a:p>
            <a:pPr marL="17145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Total Q3 FY24: Up by 13.5%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Q3 FY24,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 generation increased significantly by 26.6%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vs the same quarter in the previous fiscal year (Q3 FY23).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Coal/lignite-based generation was up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by 19.6%; however,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hydro decreased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by 29.7% for the same period. 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From an average daily generation perspective,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RE and coal/lignite share increased in Q3 FY24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compared to Q3 FY23,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whereas the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hydro share significantly decreased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IN" sz="800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RE: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Share up from 10.4% to 11.6%</a:t>
            </a:r>
          </a:p>
          <a:p>
            <a:pPr marL="17145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Hydro: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Share down from 10.3% to 6.4%</a:t>
            </a:r>
          </a:p>
          <a:p>
            <a:pPr marL="171450" lvl="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 + Hydro: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down from 20.6% to 18.0%</a:t>
            </a:r>
          </a:p>
          <a:p>
            <a:pPr marL="171450" lvl="0" indent="-171450">
              <a:spcBef>
                <a:spcPts val="2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Coal/lignite: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Share up from 74.9% to 76.9%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21172" y="774402"/>
            <a:ext cx="3499604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12489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74381" y="3677381"/>
            <a:ext cx="4844172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615468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A4EFD22-315E-664B-A6AF-CA87BBD53616}"/>
              </a:ext>
            </a:extLst>
          </p:cNvPr>
          <p:cNvSpPr txBox="1">
            <a:spLocks/>
          </p:cNvSpPr>
          <p:nvPr/>
        </p:nvSpPr>
        <p:spPr>
          <a:xfrm>
            <a:off x="153331" y="3548859"/>
            <a:ext cx="5335682" cy="18962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share snapshot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TextBox 87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7" name="Rounded Rectangle 5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9" name="Google Shape;99;p20">
            <a:extLst>
              <a:ext uri="{FF2B5EF4-FFF2-40B4-BE49-F238E27FC236}">
                <a16:creationId xmlns:a16="http://schemas.microsoft.com/office/drawing/2014/main" id="{949D0768-DCA8-0D4F-888F-C268772B0D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015141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Energy mix:</a:t>
            </a:r>
            <a:r>
              <a:rPr lang="en-US" sz="1200" dirty="0">
                <a:solidFill>
                  <a:srgbClr val="009CD8"/>
                </a:solidFill>
              </a:rPr>
              <a:t> share of RE and coal/lignite increased whereas hydro share decreased significantly</a:t>
            </a:r>
            <a:br>
              <a:rPr lang="en-US" sz="1200" dirty="0">
                <a:solidFill>
                  <a:srgbClr val="009CD8"/>
                </a:solidFill>
              </a:rPr>
            </a:br>
            <a:endParaRPr sz="1200" strike="sngStrike" dirty="0">
              <a:solidFill>
                <a:srgbClr val="009CD8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7DD1844-4E2F-4C86-AD37-64FF3CD6A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04088"/>
              </p:ext>
            </p:extLst>
          </p:nvPr>
        </p:nvGraphicFramePr>
        <p:xfrm>
          <a:off x="242847" y="3771904"/>
          <a:ext cx="6094342" cy="1188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23846">
                  <a:extLst>
                    <a:ext uri="{9D8B030D-6E8A-4147-A177-3AD203B41FA5}">
                      <a16:colId xmlns:a16="http://schemas.microsoft.com/office/drawing/2014/main" val="3341748120"/>
                    </a:ext>
                  </a:extLst>
                </a:gridCol>
                <a:gridCol w="737086">
                  <a:extLst>
                    <a:ext uri="{9D8B030D-6E8A-4147-A177-3AD203B41FA5}">
                      <a16:colId xmlns:a16="http://schemas.microsoft.com/office/drawing/2014/main" val="3269755583"/>
                    </a:ext>
                  </a:extLst>
                </a:gridCol>
                <a:gridCol w="1154661">
                  <a:extLst>
                    <a:ext uri="{9D8B030D-6E8A-4147-A177-3AD203B41FA5}">
                      <a16:colId xmlns:a16="http://schemas.microsoft.com/office/drawing/2014/main" val="3609201509"/>
                    </a:ext>
                  </a:extLst>
                </a:gridCol>
                <a:gridCol w="727389">
                  <a:extLst>
                    <a:ext uri="{9D8B030D-6E8A-4147-A177-3AD203B41FA5}">
                      <a16:colId xmlns:a16="http://schemas.microsoft.com/office/drawing/2014/main" val="3524341217"/>
                    </a:ext>
                  </a:extLst>
                </a:gridCol>
                <a:gridCol w="1117977">
                  <a:extLst>
                    <a:ext uri="{9D8B030D-6E8A-4147-A177-3AD203B41FA5}">
                      <a16:colId xmlns:a16="http://schemas.microsoft.com/office/drawing/2014/main" val="2014592127"/>
                    </a:ext>
                  </a:extLst>
                </a:gridCol>
                <a:gridCol w="717547">
                  <a:extLst>
                    <a:ext uri="{9D8B030D-6E8A-4147-A177-3AD203B41FA5}">
                      <a16:colId xmlns:a16="http://schemas.microsoft.com/office/drawing/2014/main" val="3470107887"/>
                    </a:ext>
                  </a:extLst>
                </a:gridCol>
                <a:gridCol w="1015836">
                  <a:extLst>
                    <a:ext uri="{9D8B030D-6E8A-4147-A177-3AD203B41FA5}">
                      <a16:colId xmlns:a16="http://schemas.microsoft.com/office/drawing/2014/main" val="2569975174"/>
                    </a:ext>
                  </a:extLst>
                </a:gridCol>
              </a:tblGrid>
              <a:tr h="151539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IN" sz="800" b="1" i="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57927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algn="ctr"/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%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%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36194390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Highest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12.6%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18 October 2021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13.8%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2 October 2022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13.3%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18 December 2023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90157099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Lowest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7.0%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23 December 2021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8.0%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10 October 2022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7.1%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9 November 2023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4891920"/>
                  </a:ext>
                </a:extLst>
              </a:tr>
              <a:tr h="1231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Average (Daily)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9.1%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10.4%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</a:t>
                      </a: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1.6%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92517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3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4728FC50-B3D3-433D-858B-0A3488255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082153"/>
              </p:ext>
            </p:extLst>
          </p:nvPr>
        </p:nvGraphicFramePr>
        <p:xfrm>
          <a:off x="255181" y="2920230"/>
          <a:ext cx="6063372" cy="192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74CD5E9-10C3-C643-9FB3-FAA31C2DCFB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3026" y="2644040"/>
            <a:ext cx="6049927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6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3625"/>
            <a:ext cx="2445620" cy="420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Q3 FY24, 950 MW of new coal capacity was added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, while 220 MW of coal capacity was retired. New coal capacity includes 800 MW TPS in Vijayawada, Andhra Pradesh, and 150 MW in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Shirpur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, Maharashtra. 220 MW of UPRVUNL’s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Parichha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TPS was retired in October 2023. 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The share of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conventional generation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the PFC/REC loan book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further declined to 39% in Q2 FY24 from 47% in Q2 FY23.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Q2 FY24,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transmission and distribution projects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accounted for ~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47%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(INR 2,11,715 crore) and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RE projects (including large hydro)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accounted for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11.6%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(INR 52,126 crore), vs 42% and 10.1% in Q2 FY23, respectively.</a:t>
            </a:r>
          </a:p>
          <a:p>
            <a:pPr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October 2023, </a:t>
            </a:r>
            <a:r>
              <a:rPr lang="en-US" sz="800" b="1" dirty="0">
                <a:solidFill>
                  <a:schemeClr val="bg2"/>
                </a:solidFill>
                <a:latin typeface="Open Sans"/>
                <a:ea typeface="Open Sans"/>
                <a:cs typeface="Open Sans"/>
              </a:rPr>
              <a:t>REC </a:t>
            </a:r>
            <a:r>
              <a:rPr lang="en-US" sz="800" b="1" dirty="0">
                <a:solidFill>
                  <a:schemeClr val="bg2"/>
                </a:solidFill>
                <a:latin typeface="Open Sans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committed</a:t>
            </a:r>
            <a:r>
              <a:rPr lang="en-US" sz="800" b="1" dirty="0">
                <a:solidFill>
                  <a:schemeClr val="bg2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INR ~40,000 crore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to financing two green hydrogen initiatives (with Acme and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Avaada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to set up green hydrogen and ammonia facilities) and a conventional power project (660 MW x 2 with OPGC)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Odisha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December 2023, REC, the nodal agency to implement the </a:t>
            </a:r>
            <a:r>
              <a:rPr lang="en-US" sz="800" i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Revamped Distribution Sector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(RDSS)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programme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hlinkClick r:id="rId5"/>
              </a:rPr>
              <a:t>signed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a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loan agreement of USD ~215 million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with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KfW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development bank to propel reforms in India’s distribution sector.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0409" y="767578"/>
            <a:ext cx="3400367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05665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3609892" y="3216823"/>
            <a:ext cx="2708661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15491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3025" y="4770583"/>
            <a:ext cx="6531640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PFC investor presentations; figures are derived from the same. </a:t>
            </a:r>
            <a:r>
              <a:rPr lang="en-US" sz="700" i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Sector-wise PFC loan asset data break-up is unavailable for Q3 FY24.</a:t>
            </a:r>
          </a:p>
        </p:txBody>
      </p:sp>
      <p:sp>
        <p:nvSpPr>
          <p:cNvPr id="33" name="Rectangle 3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TextBox 33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2" name="Rounded Rectangle 21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7" name="Google Shape;99;p20">
            <a:extLst>
              <a:ext uri="{FF2B5EF4-FFF2-40B4-BE49-F238E27FC236}">
                <a16:creationId xmlns:a16="http://schemas.microsoft.com/office/drawing/2014/main" id="{6DF21503-706E-6E44-AA61-9A3D60503C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8" y="135717"/>
            <a:ext cx="8329365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Coal phase-out: </a:t>
            </a:r>
            <a:r>
              <a:rPr lang="en-US" sz="1200" dirty="0">
                <a:solidFill>
                  <a:srgbClr val="009CD8"/>
                </a:solidFill>
              </a:rPr>
              <a:t>950 MW of new coal capacity added, PFC/REC’s exposure to conventional generation falls below 40%</a:t>
            </a:r>
            <a:endParaRPr sz="1200" dirty="0">
              <a:solidFill>
                <a:srgbClr val="009CD8"/>
              </a:solidFill>
            </a:endParaRP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9985E4CF-E681-4E72-8573-CE4C546263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233962"/>
              </p:ext>
            </p:extLst>
          </p:nvPr>
        </p:nvGraphicFramePr>
        <p:xfrm>
          <a:off x="253940" y="648829"/>
          <a:ext cx="6064613" cy="212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9147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978659C4-CCB3-0649-B793-7046F89959B6}"/>
              </a:ext>
            </a:extLst>
          </p:cNvPr>
          <p:cNvSpPr/>
          <p:nvPr/>
        </p:nvSpPr>
        <p:spPr>
          <a:xfrm>
            <a:off x="6479628" y="521211"/>
            <a:ext cx="3243887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91744" cy="414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RE auctioned capacity stood at 8.84 GW in Q3 FY24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and was dominated by the renewable energy implementation agencies such as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NHPC’s 3000 MW solar, SJVN’s 1500 MW FDRE and NTPC’s 1500 MW wind-solar hybrid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tenders. State bidding agencies RRVUNL and GUVNL concluded solar tenders (1,310 MW) in this quarter.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PFC Consulting was a new entrant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, concluding 1,250 MW of solar auction. </a:t>
            </a:r>
          </a:p>
          <a:p>
            <a:pPr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Q3 FY24 witnessed a significant uptick in total auctioned capacity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compared to previous quarters. </a:t>
            </a:r>
          </a:p>
          <a:p>
            <a:pPr marL="171450" indent="-171450"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  <a:buFont typeface="Arial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Q3 FY24: 8.84 GW</a:t>
            </a:r>
          </a:p>
          <a:p>
            <a:pPr marL="171450" indent="-171450"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  <a:buFont typeface="Arial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Q2 FY24: 5.41 GW</a:t>
            </a:r>
          </a:p>
          <a:p>
            <a:pPr marL="171450" lvl="0" indent="-171450"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  <a:buFont typeface="Arial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Q1 FY24: 7.65 GW</a:t>
            </a:r>
          </a:p>
          <a:p>
            <a:pPr marL="171450" lvl="0" indent="-171450"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  <a:buFont typeface="Arial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Q4 FY23: 1.80 GW</a:t>
            </a:r>
          </a:p>
          <a:p>
            <a:pPr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The share of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vanilla solar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(72.9%)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dominated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the auctioned capacity this quarter, followed by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FDRE and wind-solar hybrid (innovative procurement formats)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contributing to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26%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of total auctioned capacity in Q3 FY24.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300"/>
              </a:spcBef>
              <a:buClr>
                <a:srgbClr val="000000">
                  <a:lumMod val="65000"/>
                  <a:lumOff val="35000"/>
                </a:srgbClr>
              </a:buClr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Q3 FY24, the lowest discovered solar and wind tariff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stood at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INR 2.52/kWh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(NHPC, 3000 MW and SECI, 1000 MW)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INR 3.58/kWh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(RECPDCL, 100 MW) respectively.</a:t>
            </a:r>
            <a:endParaRPr lang="en-US" sz="800" b="1" dirty="0">
              <a:solidFill>
                <a:srgbClr val="000000">
                  <a:lumMod val="65000"/>
                  <a:lumOff val="35000"/>
                </a:srgb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6" name="Rectangle 11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7" name="TextBox 11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03" name="Rounded Rectangle 102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07" name="Oval 10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13" name="Google Shape;99;p20">
            <a:extLst>
              <a:ext uri="{FF2B5EF4-FFF2-40B4-BE49-F238E27FC236}">
                <a16:creationId xmlns:a16="http://schemas.microsoft.com/office/drawing/2014/main" id="{7620D450-5C3D-EC48-BB23-7D5CE42B8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14976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 auctions: </a:t>
            </a:r>
            <a:r>
              <a:rPr lang="en-US" sz="1200" dirty="0">
                <a:solidFill>
                  <a:srgbClr val="009CD8"/>
                </a:solidFill>
              </a:rPr>
              <a:t>8.84 GW of RE auctioned in this quarter</a:t>
            </a:r>
            <a:br>
              <a:rPr lang="en-US" sz="1200" dirty="0">
                <a:solidFill>
                  <a:srgbClr val="009CD8"/>
                </a:solidFill>
              </a:rPr>
            </a:b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A953D6F9-77DC-4FC8-B5D4-8A4D7F8338A9}"/>
              </a:ext>
            </a:extLst>
          </p:cNvPr>
          <p:cNvSpPr txBox="1">
            <a:spLocks/>
          </p:cNvSpPr>
          <p:nvPr/>
        </p:nvSpPr>
        <p:spPr>
          <a:xfrm>
            <a:off x="140173" y="4574022"/>
            <a:ext cx="8191783" cy="56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state renewable agencies.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= Solar Energy Corporation of India; RRUVNL = </a:t>
            </a:r>
            <a:r>
              <a:rPr lang="fi-FI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Rajasthan Rajya Vidyut Utpadan Nigam; NHPC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en-GB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Hydroelectric Power Corporation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fi-FI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SJVN = Satluj Jal Vidyut Nigam, RECPDCL=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 Power Development and Consultancy Limited;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PFC = Power Finance Corporation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GUVNL = </a:t>
            </a:r>
            <a:r>
              <a:rPr lang="fi-FI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Gujarat Urja Vikas Nigam Limited; FDRE = Firm and Dispatchable Renewable Energy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#Auctioned capacity = Awarded capacity.</a:t>
            </a:r>
            <a:endParaRPr lang="en-US" sz="600" i="1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 Placeholder 5">
            <a:extLst>
              <a:ext uri="{FF2B5EF4-FFF2-40B4-BE49-F238E27FC236}">
                <a16:creationId xmlns:a16="http://schemas.microsoft.com/office/drawing/2014/main" id="{9D5C0E74-8F42-4412-BCC1-FE08A3847E86}"/>
              </a:ext>
            </a:extLst>
          </p:cNvPr>
          <p:cNvSpPr txBox="1">
            <a:spLocks/>
          </p:cNvSpPr>
          <p:nvPr/>
        </p:nvSpPr>
        <p:spPr>
          <a:xfrm>
            <a:off x="4020996" y="578802"/>
            <a:ext cx="2468478" cy="38039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6000"/>
              </a:lnSpc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 spotlight: SJVN, pan India, FDRE (RE with ESS), 1500 MW (November 2023)</a:t>
            </a:r>
          </a:p>
          <a:p>
            <a:pPr>
              <a:lnSpc>
                <a:spcPct val="106000"/>
              </a:lnSpc>
            </a:pPr>
            <a:endParaRPr lang="nn-NO" sz="9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EB5082-257A-4CBE-959D-1A1D7EDFCF80}"/>
              </a:ext>
            </a:extLst>
          </p:cNvPr>
          <p:cNvGrpSpPr/>
          <p:nvPr/>
        </p:nvGrpSpPr>
        <p:grpSpPr>
          <a:xfrm>
            <a:off x="4063422" y="953635"/>
            <a:ext cx="2321123" cy="3947917"/>
            <a:chOff x="4064287" y="954213"/>
            <a:chExt cx="2321123" cy="394791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84C4507-E687-428A-AE7E-1A4FAFD7DFCD}"/>
                </a:ext>
              </a:extLst>
            </p:cNvPr>
            <p:cNvSpPr/>
            <p:nvPr/>
          </p:nvSpPr>
          <p:spPr>
            <a:xfrm>
              <a:off x="4064287" y="954213"/>
              <a:ext cx="2321123" cy="433992"/>
            </a:xfrm>
            <a:custGeom>
              <a:avLst/>
              <a:gdLst>
                <a:gd name="connsiteX0" fmla="*/ 0 w 2321123"/>
                <a:gd name="connsiteY0" fmla="*/ 72333 h 433992"/>
                <a:gd name="connsiteX1" fmla="*/ 72333 w 2321123"/>
                <a:gd name="connsiteY1" fmla="*/ 0 h 433992"/>
                <a:gd name="connsiteX2" fmla="*/ 2248790 w 2321123"/>
                <a:gd name="connsiteY2" fmla="*/ 0 h 433992"/>
                <a:gd name="connsiteX3" fmla="*/ 2321123 w 2321123"/>
                <a:gd name="connsiteY3" fmla="*/ 72333 h 433992"/>
                <a:gd name="connsiteX4" fmla="*/ 2321123 w 2321123"/>
                <a:gd name="connsiteY4" fmla="*/ 361659 h 433992"/>
                <a:gd name="connsiteX5" fmla="*/ 2248790 w 2321123"/>
                <a:gd name="connsiteY5" fmla="*/ 433992 h 433992"/>
                <a:gd name="connsiteX6" fmla="*/ 72333 w 2321123"/>
                <a:gd name="connsiteY6" fmla="*/ 433992 h 433992"/>
                <a:gd name="connsiteX7" fmla="*/ 0 w 2321123"/>
                <a:gd name="connsiteY7" fmla="*/ 361659 h 433992"/>
                <a:gd name="connsiteX8" fmla="*/ 0 w 2321123"/>
                <a:gd name="connsiteY8" fmla="*/ 72333 h 43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33992">
                  <a:moveTo>
                    <a:pt x="0" y="72333"/>
                  </a:moveTo>
                  <a:cubicBezTo>
                    <a:pt x="0" y="32385"/>
                    <a:pt x="32385" y="0"/>
                    <a:pt x="72333" y="0"/>
                  </a:cubicBezTo>
                  <a:lnTo>
                    <a:pt x="2248790" y="0"/>
                  </a:lnTo>
                  <a:cubicBezTo>
                    <a:pt x="2288738" y="0"/>
                    <a:pt x="2321123" y="32385"/>
                    <a:pt x="2321123" y="72333"/>
                  </a:cubicBezTo>
                  <a:lnTo>
                    <a:pt x="2321123" y="361659"/>
                  </a:lnTo>
                  <a:cubicBezTo>
                    <a:pt x="2321123" y="401607"/>
                    <a:pt x="2288738" y="433992"/>
                    <a:pt x="2248790" y="433992"/>
                  </a:cubicBezTo>
                  <a:lnTo>
                    <a:pt x="72333" y="433992"/>
                  </a:lnTo>
                  <a:cubicBezTo>
                    <a:pt x="32385" y="433992"/>
                    <a:pt x="0" y="401607"/>
                    <a:pt x="0" y="361659"/>
                  </a:cubicBezTo>
                  <a:lnTo>
                    <a:pt x="0" y="723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666" tIns="51666" rIns="51666" bIns="51666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Tariff and winners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33E53A-7825-4E98-8802-9A6CEFC7E213}"/>
                </a:ext>
              </a:extLst>
            </p:cNvPr>
            <p:cNvSpPr/>
            <p:nvPr/>
          </p:nvSpPr>
          <p:spPr>
            <a:xfrm>
              <a:off x="4064287" y="1413553"/>
              <a:ext cx="2321123" cy="468508"/>
            </a:xfrm>
            <a:custGeom>
              <a:avLst/>
              <a:gdLst>
                <a:gd name="connsiteX0" fmla="*/ 0 w 2321123"/>
                <a:gd name="connsiteY0" fmla="*/ 0 h 589889"/>
                <a:gd name="connsiteX1" fmla="*/ 2321123 w 2321123"/>
                <a:gd name="connsiteY1" fmla="*/ 0 h 589889"/>
                <a:gd name="connsiteX2" fmla="*/ 2321123 w 2321123"/>
                <a:gd name="connsiteY2" fmla="*/ 589889 h 589889"/>
                <a:gd name="connsiteX3" fmla="*/ 0 w 2321123"/>
                <a:gd name="connsiteY3" fmla="*/ 589889 h 589889"/>
                <a:gd name="connsiteX4" fmla="*/ 0 w 2321123"/>
                <a:gd name="connsiteY4" fmla="*/ 0 h 58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589889">
                  <a:moveTo>
                    <a:pt x="0" y="0"/>
                  </a:moveTo>
                  <a:lnTo>
                    <a:pt x="2321123" y="0"/>
                  </a:lnTo>
                  <a:lnTo>
                    <a:pt x="2321123" y="589889"/>
                  </a:lnTo>
                  <a:lnTo>
                    <a:pt x="0" y="5898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Tariff discovered: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4.38</a:t>
              </a:r>
              <a:r>
                <a:rPr lang="en-GB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INR/kWh.</a:t>
              </a:r>
              <a:endParaRPr lang="en-US" sz="75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Winners: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ACME, Hero Solar, Juniper Green, Renew Power, </a:t>
              </a:r>
              <a:r>
                <a:rPr lang="en-US" sz="75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Bluepine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Tata Power RE, and O2 Power.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00AA9CF-AB2F-48F0-B5C5-95FEEEB50E30}"/>
                </a:ext>
              </a:extLst>
            </p:cNvPr>
            <p:cNvSpPr/>
            <p:nvPr/>
          </p:nvSpPr>
          <p:spPr>
            <a:xfrm>
              <a:off x="4064287" y="1878874"/>
              <a:ext cx="2321123" cy="409780"/>
            </a:xfrm>
            <a:custGeom>
              <a:avLst/>
              <a:gdLst>
                <a:gd name="connsiteX0" fmla="*/ 0 w 2321123"/>
                <a:gd name="connsiteY0" fmla="*/ 68298 h 409780"/>
                <a:gd name="connsiteX1" fmla="*/ 68298 w 2321123"/>
                <a:gd name="connsiteY1" fmla="*/ 0 h 409780"/>
                <a:gd name="connsiteX2" fmla="*/ 2252825 w 2321123"/>
                <a:gd name="connsiteY2" fmla="*/ 0 h 409780"/>
                <a:gd name="connsiteX3" fmla="*/ 2321123 w 2321123"/>
                <a:gd name="connsiteY3" fmla="*/ 68298 h 409780"/>
                <a:gd name="connsiteX4" fmla="*/ 2321123 w 2321123"/>
                <a:gd name="connsiteY4" fmla="*/ 341482 h 409780"/>
                <a:gd name="connsiteX5" fmla="*/ 2252825 w 2321123"/>
                <a:gd name="connsiteY5" fmla="*/ 409780 h 409780"/>
                <a:gd name="connsiteX6" fmla="*/ 68298 w 2321123"/>
                <a:gd name="connsiteY6" fmla="*/ 409780 h 409780"/>
                <a:gd name="connsiteX7" fmla="*/ 0 w 2321123"/>
                <a:gd name="connsiteY7" fmla="*/ 341482 h 409780"/>
                <a:gd name="connsiteX8" fmla="*/ 0 w 2321123"/>
                <a:gd name="connsiteY8" fmla="*/ 68298 h 40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09780">
                  <a:moveTo>
                    <a:pt x="0" y="68298"/>
                  </a:moveTo>
                  <a:cubicBezTo>
                    <a:pt x="0" y="30578"/>
                    <a:pt x="30578" y="0"/>
                    <a:pt x="68298" y="0"/>
                  </a:cubicBezTo>
                  <a:lnTo>
                    <a:pt x="2252825" y="0"/>
                  </a:lnTo>
                  <a:cubicBezTo>
                    <a:pt x="2290545" y="0"/>
                    <a:pt x="2321123" y="30578"/>
                    <a:pt x="2321123" y="68298"/>
                  </a:cubicBezTo>
                  <a:lnTo>
                    <a:pt x="2321123" y="341482"/>
                  </a:lnTo>
                  <a:cubicBezTo>
                    <a:pt x="2321123" y="379202"/>
                    <a:pt x="2290545" y="409780"/>
                    <a:pt x="2252825" y="409780"/>
                  </a:cubicBezTo>
                  <a:lnTo>
                    <a:pt x="68298" y="409780"/>
                  </a:lnTo>
                  <a:cubicBezTo>
                    <a:pt x="30578" y="409780"/>
                    <a:pt x="0" y="379202"/>
                    <a:pt x="0" y="341482"/>
                  </a:cubicBezTo>
                  <a:lnTo>
                    <a:pt x="0" y="682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484" tIns="50484" rIns="50484" bIns="50484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Key provisions</a:t>
              </a:r>
              <a:endParaRPr lang="en-US" sz="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13F12A-88A4-4650-B492-20078F70769B}"/>
                </a:ext>
              </a:extLst>
            </p:cNvPr>
            <p:cNvSpPr/>
            <p:nvPr/>
          </p:nvSpPr>
          <p:spPr>
            <a:xfrm>
              <a:off x="4064287" y="3607851"/>
              <a:ext cx="2321123" cy="372725"/>
            </a:xfrm>
            <a:custGeom>
              <a:avLst/>
              <a:gdLst>
                <a:gd name="connsiteX0" fmla="*/ 0 w 2321123"/>
                <a:gd name="connsiteY0" fmla="*/ 70307 h 421834"/>
                <a:gd name="connsiteX1" fmla="*/ 70307 w 2321123"/>
                <a:gd name="connsiteY1" fmla="*/ 0 h 421834"/>
                <a:gd name="connsiteX2" fmla="*/ 2250816 w 2321123"/>
                <a:gd name="connsiteY2" fmla="*/ 0 h 421834"/>
                <a:gd name="connsiteX3" fmla="*/ 2321123 w 2321123"/>
                <a:gd name="connsiteY3" fmla="*/ 70307 h 421834"/>
                <a:gd name="connsiteX4" fmla="*/ 2321123 w 2321123"/>
                <a:gd name="connsiteY4" fmla="*/ 351527 h 421834"/>
                <a:gd name="connsiteX5" fmla="*/ 2250816 w 2321123"/>
                <a:gd name="connsiteY5" fmla="*/ 421834 h 421834"/>
                <a:gd name="connsiteX6" fmla="*/ 70307 w 2321123"/>
                <a:gd name="connsiteY6" fmla="*/ 421834 h 421834"/>
                <a:gd name="connsiteX7" fmla="*/ 0 w 2321123"/>
                <a:gd name="connsiteY7" fmla="*/ 351527 h 421834"/>
                <a:gd name="connsiteX8" fmla="*/ 0 w 2321123"/>
                <a:gd name="connsiteY8" fmla="*/ 70307 h 42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21834">
                  <a:moveTo>
                    <a:pt x="0" y="70307"/>
                  </a:moveTo>
                  <a:cubicBezTo>
                    <a:pt x="0" y="31478"/>
                    <a:pt x="31478" y="0"/>
                    <a:pt x="70307" y="0"/>
                  </a:cubicBezTo>
                  <a:lnTo>
                    <a:pt x="2250816" y="0"/>
                  </a:lnTo>
                  <a:cubicBezTo>
                    <a:pt x="2289645" y="0"/>
                    <a:pt x="2321123" y="31478"/>
                    <a:pt x="2321123" y="70307"/>
                  </a:cubicBezTo>
                  <a:lnTo>
                    <a:pt x="2321123" y="351527"/>
                  </a:lnTo>
                  <a:cubicBezTo>
                    <a:pt x="2321123" y="390356"/>
                    <a:pt x="2289645" y="421834"/>
                    <a:pt x="2250816" y="421834"/>
                  </a:cubicBezTo>
                  <a:lnTo>
                    <a:pt x="70307" y="421834"/>
                  </a:lnTo>
                  <a:cubicBezTo>
                    <a:pt x="31478" y="421834"/>
                    <a:pt x="0" y="390356"/>
                    <a:pt x="0" y="351527"/>
                  </a:cubicBezTo>
                  <a:lnTo>
                    <a:pt x="0" y="7030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072" tIns="51072" rIns="51072" bIns="51072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Comments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3E100E4-001E-4A94-A5EF-891B85634298}"/>
                </a:ext>
              </a:extLst>
            </p:cNvPr>
            <p:cNvSpPr/>
            <p:nvPr/>
          </p:nvSpPr>
          <p:spPr>
            <a:xfrm>
              <a:off x="4064287" y="3994720"/>
              <a:ext cx="2321123" cy="907410"/>
            </a:xfrm>
            <a:custGeom>
              <a:avLst/>
              <a:gdLst>
                <a:gd name="connsiteX0" fmla="*/ 0 w 2321123"/>
                <a:gd name="connsiteY0" fmla="*/ 0 h 787502"/>
                <a:gd name="connsiteX1" fmla="*/ 2321123 w 2321123"/>
                <a:gd name="connsiteY1" fmla="*/ 0 h 787502"/>
                <a:gd name="connsiteX2" fmla="*/ 2321123 w 2321123"/>
                <a:gd name="connsiteY2" fmla="*/ 787502 h 787502"/>
                <a:gd name="connsiteX3" fmla="*/ 0 w 2321123"/>
                <a:gd name="connsiteY3" fmla="*/ 787502 h 787502"/>
                <a:gd name="connsiteX4" fmla="*/ 0 w 2321123"/>
                <a:gd name="connsiteY4" fmla="*/ 0 h 78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787502">
                  <a:moveTo>
                    <a:pt x="0" y="0"/>
                  </a:moveTo>
                  <a:lnTo>
                    <a:pt x="2321123" y="0"/>
                  </a:lnTo>
                  <a:lnTo>
                    <a:pt x="2321123" y="787502"/>
                  </a:lnTo>
                  <a:lnTo>
                    <a:pt x="0" y="7875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FDRE provides firm and dispatchable RE power as per </a:t>
              </a:r>
              <a:r>
                <a:rPr lang="en-US" sz="750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discoms</a:t>
              </a: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’ requirement. 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energy storage system (ESS) component charged with RE sources bought under this </a:t>
              </a:r>
              <a:r>
                <a:rPr lang="en-US" sz="750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RfS</a:t>
              </a: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shall be eligible for RPO compliance.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147665C-B82F-4717-82E9-BDEE734EFBD4}"/>
                </a:ext>
              </a:extLst>
            </p:cNvPr>
            <p:cNvSpPr/>
            <p:nvPr/>
          </p:nvSpPr>
          <p:spPr>
            <a:xfrm>
              <a:off x="4064287" y="2302881"/>
              <a:ext cx="2321123" cy="929817"/>
            </a:xfrm>
            <a:custGeom>
              <a:avLst/>
              <a:gdLst>
                <a:gd name="connsiteX0" fmla="*/ 0 w 2321123"/>
                <a:gd name="connsiteY0" fmla="*/ 0 h 1148462"/>
                <a:gd name="connsiteX1" fmla="*/ 2321123 w 2321123"/>
                <a:gd name="connsiteY1" fmla="*/ 0 h 1148462"/>
                <a:gd name="connsiteX2" fmla="*/ 2321123 w 2321123"/>
                <a:gd name="connsiteY2" fmla="*/ 1148462 h 1148462"/>
                <a:gd name="connsiteX3" fmla="*/ 0 w 2321123"/>
                <a:gd name="connsiteY3" fmla="*/ 1148462 h 1148462"/>
                <a:gd name="connsiteX4" fmla="*/ 0 w 2321123"/>
                <a:gd name="connsiteY4" fmla="*/ 0 h 114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1148462">
                  <a:moveTo>
                    <a:pt x="0" y="0"/>
                  </a:moveTo>
                  <a:lnTo>
                    <a:pt x="2321123" y="0"/>
                  </a:lnTo>
                  <a:lnTo>
                    <a:pt x="2321123" y="1148462"/>
                  </a:lnTo>
                  <a:lnTo>
                    <a:pt x="0" y="1148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Annual CUF: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Minimum 40%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Criteria for power supply: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Any generating system including solar, wind or any other RE resource, combined with ESS keeping an availability of minimum 90% during peak hours.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of peak hours: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RE projects with firm delivery of power for four hours.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Identification of injection point: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Energy would be injected at a minimum of 220 kV, with the arrangement being made by the renewable power developer.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64F2FD84-19BC-E149-B25E-63B1A193B808}"/>
              </a:ext>
            </a:extLst>
          </p:cNvPr>
          <p:cNvSpPr/>
          <p:nvPr/>
        </p:nvSpPr>
        <p:spPr>
          <a:xfrm>
            <a:off x="264410" y="560486"/>
            <a:ext cx="3756586" cy="428911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 Placeholder 5">
            <a:extLst>
              <a:ext uri="{FF2B5EF4-FFF2-40B4-BE49-F238E27FC236}">
                <a16:creationId xmlns:a16="http://schemas.microsoft.com/office/drawing/2014/main" id="{6F931CFA-FD41-4B97-AB3C-82323218758C}"/>
              </a:ext>
            </a:extLst>
          </p:cNvPr>
          <p:cNvSpPr txBox="1">
            <a:spLocks/>
          </p:cNvSpPr>
          <p:nvPr/>
        </p:nvSpPr>
        <p:spPr>
          <a:xfrm>
            <a:off x="276592" y="670872"/>
            <a:ext cx="1397852" cy="28728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Notable auctions</a:t>
            </a:r>
          </a:p>
        </p:txBody>
      </p:sp>
      <p:grpSp>
        <p:nvGrpSpPr>
          <p:cNvPr id="125" name="Google Shape;118;p30">
            <a:extLst>
              <a:ext uri="{FF2B5EF4-FFF2-40B4-BE49-F238E27FC236}">
                <a16:creationId xmlns:a16="http://schemas.microsoft.com/office/drawing/2014/main" id="{E573C279-76B9-4846-BB85-56DAB48BD696}"/>
              </a:ext>
            </a:extLst>
          </p:cNvPr>
          <p:cNvGrpSpPr/>
          <p:nvPr/>
        </p:nvGrpSpPr>
        <p:grpSpPr>
          <a:xfrm>
            <a:off x="1619044" y="734112"/>
            <a:ext cx="733011" cy="283990"/>
            <a:chOff x="1528217" y="1802162"/>
            <a:chExt cx="745306" cy="440573"/>
          </a:xfrm>
        </p:grpSpPr>
        <p:sp>
          <p:nvSpPr>
            <p:cNvPr id="190" name="Google Shape;119;p30">
              <a:extLst>
                <a:ext uri="{FF2B5EF4-FFF2-40B4-BE49-F238E27FC236}">
                  <a16:creationId xmlns:a16="http://schemas.microsoft.com/office/drawing/2014/main" id="{2F39D05A-7965-428A-8E5A-6EACDE8E70DD}"/>
                </a:ext>
              </a:extLst>
            </p:cNvPr>
            <p:cNvSpPr/>
            <p:nvPr/>
          </p:nvSpPr>
          <p:spPr>
            <a:xfrm>
              <a:off x="1528217" y="1802162"/>
              <a:ext cx="745306" cy="33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IN" sz="800" b="1" i="1" dirty="0">
                  <a:solidFill>
                    <a:schemeClr val="bg1">
                      <a:lumMod val="65000"/>
                    </a:schemeClr>
                  </a:solidFill>
                  <a:latin typeface="Calibri"/>
                  <a:cs typeface="Calibri"/>
                  <a:sym typeface="Calibri"/>
                </a:rPr>
                <a:t>Capacity awarded (MW)</a:t>
              </a:r>
              <a:endParaRPr sz="8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93" name="Google Shape;120;p30">
              <a:extLst>
                <a:ext uri="{FF2B5EF4-FFF2-40B4-BE49-F238E27FC236}">
                  <a16:creationId xmlns:a16="http://schemas.microsoft.com/office/drawing/2014/main" id="{95A783E5-53FB-4115-99AC-DBBF1F281417}"/>
                </a:ext>
              </a:extLst>
            </p:cNvPr>
            <p:cNvCxnSpPr/>
            <p:nvPr/>
          </p:nvCxnSpPr>
          <p:spPr>
            <a:xfrm>
              <a:off x="1528217" y="2242735"/>
              <a:ext cx="745306" cy="0"/>
            </a:xfrm>
            <a:prstGeom prst="straightConnector1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6" name="Google Shape;118;p30">
            <a:extLst>
              <a:ext uri="{FF2B5EF4-FFF2-40B4-BE49-F238E27FC236}">
                <a16:creationId xmlns:a16="http://schemas.microsoft.com/office/drawing/2014/main" id="{964BECEE-C1A6-428A-BAA5-2FEDA15FFF6E}"/>
              </a:ext>
            </a:extLst>
          </p:cNvPr>
          <p:cNvGrpSpPr/>
          <p:nvPr/>
        </p:nvGrpSpPr>
        <p:grpSpPr>
          <a:xfrm>
            <a:off x="2448739" y="732163"/>
            <a:ext cx="1516671" cy="286921"/>
            <a:chOff x="1279754" y="1795854"/>
            <a:chExt cx="1287347" cy="445112"/>
          </a:xfrm>
        </p:grpSpPr>
        <p:sp>
          <p:nvSpPr>
            <p:cNvPr id="182" name="Google Shape;119;p30">
              <a:extLst>
                <a:ext uri="{FF2B5EF4-FFF2-40B4-BE49-F238E27FC236}">
                  <a16:creationId xmlns:a16="http://schemas.microsoft.com/office/drawing/2014/main" id="{672ABEFB-92BE-40C9-A919-137734E24948}"/>
                </a:ext>
              </a:extLst>
            </p:cNvPr>
            <p:cNvSpPr/>
            <p:nvPr/>
          </p:nvSpPr>
          <p:spPr>
            <a:xfrm>
              <a:off x="1279860" y="1795854"/>
              <a:ext cx="1284464" cy="33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IN" sz="800" b="1" i="1">
                  <a:solidFill>
                    <a:schemeClr val="bg1">
                      <a:lumMod val="65000"/>
                    </a:schemeClr>
                  </a:solidFill>
                  <a:latin typeface="Calibri"/>
                  <a:cs typeface="Calibri"/>
                  <a:sym typeface="Calibri"/>
                </a:rPr>
                <a:t>Least tariff discovered (INR/kWh)</a:t>
              </a:r>
              <a:endParaRPr sz="8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87" name="Google Shape;120;p30">
              <a:extLst>
                <a:ext uri="{FF2B5EF4-FFF2-40B4-BE49-F238E27FC236}">
                  <a16:creationId xmlns:a16="http://schemas.microsoft.com/office/drawing/2014/main" id="{92183CB1-9574-4299-90D3-C10EB376C760}"/>
                </a:ext>
              </a:extLst>
            </p:cNvPr>
            <p:cNvCxnSpPr/>
            <p:nvPr/>
          </p:nvCxnSpPr>
          <p:spPr>
            <a:xfrm>
              <a:off x="1279754" y="2240966"/>
              <a:ext cx="1287347" cy="0"/>
            </a:xfrm>
            <a:prstGeom prst="straightConnector1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EF4945B-51B8-4D7E-8438-C3AC4B7C3032}"/>
              </a:ext>
            </a:extLst>
          </p:cNvPr>
          <p:cNvGrpSpPr/>
          <p:nvPr/>
        </p:nvGrpSpPr>
        <p:grpSpPr>
          <a:xfrm>
            <a:off x="2454417" y="1156569"/>
            <a:ext cx="50829" cy="3408218"/>
            <a:chOff x="2717597" y="2146574"/>
            <a:chExt cx="58224" cy="4012176"/>
          </a:xfrm>
        </p:grpSpPr>
        <p:cxnSp>
          <p:nvCxnSpPr>
            <p:cNvPr id="180" name="Google Shape;112;p30">
              <a:extLst>
                <a:ext uri="{FF2B5EF4-FFF2-40B4-BE49-F238E27FC236}">
                  <a16:creationId xmlns:a16="http://schemas.microsoft.com/office/drawing/2014/main" id="{84B3D63F-B8E8-4BC0-9377-1C31816D8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0421" y="2146574"/>
              <a:ext cx="1" cy="401217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12;p30">
              <a:extLst>
                <a:ext uri="{FF2B5EF4-FFF2-40B4-BE49-F238E27FC236}">
                  <a16:creationId xmlns:a16="http://schemas.microsoft.com/office/drawing/2014/main" id="{5338EAB8-5413-43BB-93D5-DB2E8F9840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7597" y="2182476"/>
              <a:ext cx="58224" cy="0"/>
            </a:xfrm>
            <a:prstGeom prst="straightConnector1">
              <a:avLst/>
            </a:pr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3" name="Google Shape;111;p30">
            <a:extLst>
              <a:ext uri="{FF2B5EF4-FFF2-40B4-BE49-F238E27FC236}">
                <a16:creationId xmlns:a16="http://schemas.microsoft.com/office/drawing/2014/main" id="{1ADB7139-19C8-49CF-A331-48CE79D414B5}"/>
              </a:ext>
            </a:extLst>
          </p:cNvPr>
          <p:cNvSpPr/>
          <p:nvPr/>
        </p:nvSpPr>
        <p:spPr>
          <a:xfrm>
            <a:off x="1681404" y="1549215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1" name="Google Shape;112;p30">
            <a:extLst>
              <a:ext uri="{FF2B5EF4-FFF2-40B4-BE49-F238E27FC236}">
                <a16:creationId xmlns:a16="http://schemas.microsoft.com/office/drawing/2014/main" id="{7D27986C-DE1D-408A-9E49-536ACB9CCB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6882" y="76157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2" name="Google Shape;112;p30">
            <a:extLst>
              <a:ext uri="{FF2B5EF4-FFF2-40B4-BE49-F238E27FC236}">
                <a16:creationId xmlns:a16="http://schemas.microsoft.com/office/drawing/2014/main" id="{5D68B0EC-6766-481C-B5F9-F21E84AA100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6882" y="1151241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3" name="Google Shape;112;p30">
            <a:extLst>
              <a:ext uri="{FF2B5EF4-FFF2-40B4-BE49-F238E27FC236}">
                <a16:creationId xmlns:a16="http://schemas.microsoft.com/office/drawing/2014/main" id="{5A79390F-D9C4-46B1-B4E2-F16D54D3740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6882" y="1526212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4" name="Google Shape;112;p30">
            <a:extLst>
              <a:ext uri="{FF2B5EF4-FFF2-40B4-BE49-F238E27FC236}">
                <a16:creationId xmlns:a16="http://schemas.microsoft.com/office/drawing/2014/main" id="{BF0A9C37-AC0B-4DB3-8EC0-237CC7874B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2229" y="2274485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5" name="Google Shape;112;p30">
            <a:extLst>
              <a:ext uri="{FF2B5EF4-FFF2-40B4-BE49-F238E27FC236}">
                <a16:creationId xmlns:a16="http://schemas.microsoft.com/office/drawing/2014/main" id="{5F305BAB-C4F0-43E4-BD0D-16A5D6F52D8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6882" y="2679092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6" name="Google Shape;112;p30">
            <a:extLst>
              <a:ext uri="{FF2B5EF4-FFF2-40B4-BE49-F238E27FC236}">
                <a16:creationId xmlns:a16="http://schemas.microsoft.com/office/drawing/2014/main" id="{B1C46F50-276D-4BDC-B133-57DC83165E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6882" y="3050725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7" name="Google Shape;112;p30">
            <a:extLst>
              <a:ext uri="{FF2B5EF4-FFF2-40B4-BE49-F238E27FC236}">
                <a16:creationId xmlns:a16="http://schemas.microsoft.com/office/drawing/2014/main" id="{C550CCC1-4C74-48C1-91FC-8D9A9ED45D3B}"/>
              </a:ext>
            </a:extLst>
          </p:cNvPr>
          <p:cNvCxnSpPr>
            <a:cxnSpLocks/>
          </p:cNvCxnSpPr>
          <p:nvPr/>
        </p:nvCxnSpPr>
        <p:spPr>
          <a:xfrm flipH="1">
            <a:off x="2454609" y="4595113"/>
            <a:ext cx="50828" cy="0"/>
          </a:xfrm>
          <a:prstGeom prst="straightConnector1">
            <a:avLst/>
          </a:prstGeom>
          <a:noFill/>
          <a:ln w="571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12;p30">
            <a:extLst>
              <a:ext uri="{FF2B5EF4-FFF2-40B4-BE49-F238E27FC236}">
                <a16:creationId xmlns:a16="http://schemas.microsoft.com/office/drawing/2014/main" id="{B24C5779-39E9-4E33-82D3-9792DCF5EA1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50143" y="1879654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71" name="Google Shape;111;p30">
            <a:extLst>
              <a:ext uri="{FF2B5EF4-FFF2-40B4-BE49-F238E27FC236}">
                <a16:creationId xmlns:a16="http://schemas.microsoft.com/office/drawing/2014/main" id="{E08D5310-ADF2-48F1-95D4-E0C9510A4A5B}"/>
              </a:ext>
            </a:extLst>
          </p:cNvPr>
          <p:cNvSpPr/>
          <p:nvPr/>
        </p:nvSpPr>
        <p:spPr>
          <a:xfrm>
            <a:off x="1676751" y="1160410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2" name="Google Shape;112;p30">
            <a:extLst>
              <a:ext uri="{FF2B5EF4-FFF2-40B4-BE49-F238E27FC236}">
                <a16:creationId xmlns:a16="http://schemas.microsoft.com/office/drawing/2014/main" id="{EAA9DDDF-EB2A-46BA-AEA1-652DD461816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2229" y="36545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74" name="Google Shape;105;p30">
            <a:extLst>
              <a:ext uri="{FF2B5EF4-FFF2-40B4-BE49-F238E27FC236}">
                <a16:creationId xmlns:a16="http://schemas.microsoft.com/office/drawing/2014/main" id="{B8579D0F-86C8-4902-B77D-6E208307C138}"/>
              </a:ext>
            </a:extLst>
          </p:cNvPr>
          <p:cNvSpPr/>
          <p:nvPr/>
        </p:nvSpPr>
        <p:spPr>
          <a:xfrm>
            <a:off x="2507122" y="1979477"/>
            <a:ext cx="1140917" cy="247551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3518CE9-DC8B-4442-8D10-1AAA6A42FA5D}"/>
              </a:ext>
            </a:extLst>
          </p:cNvPr>
          <p:cNvGrpSpPr/>
          <p:nvPr/>
        </p:nvGrpSpPr>
        <p:grpSpPr>
          <a:xfrm>
            <a:off x="347773" y="2702643"/>
            <a:ext cx="1976253" cy="310702"/>
            <a:chOff x="353441" y="2712958"/>
            <a:chExt cx="1976253" cy="310702"/>
          </a:xfrm>
        </p:grpSpPr>
        <p:sp>
          <p:nvSpPr>
            <p:cNvPr id="198" name="Google Shape;105;p30">
              <a:extLst>
                <a:ext uri="{FF2B5EF4-FFF2-40B4-BE49-F238E27FC236}">
                  <a16:creationId xmlns:a16="http://schemas.microsoft.com/office/drawing/2014/main" id="{98F0C8E8-E2E7-44A6-8D82-3DDC81729162}"/>
                </a:ext>
              </a:extLst>
            </p:cNvPr>
            <p:cNvSpPr/>
            <p:nvPr/>
          </p:nvSpPr>
          <p:spPr>
            <a:xfrm>
              <a:off x="353441" y="2712958"/>
              <a:ext cx="1213232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SECI, pan India, solar ISTS XII,1000 MW (December 2023)</a:t>
              </a:r>
            </a:p>
          </p:txBody>
        </p:sp>
        <p:sp>
          <p:nvSpPr>
            <p:cNvPr id="201" name="Google Shape;111;p30">
              <a:extLst>
                <a:ext uri="{FF2B5EF4-FFF2-40B4-BE49-F238E27FC236}">
                  <a16:creationId xmlns:a16="http://schemas.microsoft.com/office/drawing/2014/main" id="{6317F368-6F4C-4247-B089-1210ECAEB526}"/>
                </a:ext>
              </a:extLst>
            </p:cNvPr>
            <p:cNvSpPr/>
            <p:nvPr/>
          </p:nvSpPr>
          <p:spPr>
            <a:xfrm>
              <a:off x="1696991" y="2752769"/>
              <a:ext cx="632703" cy="18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US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1,</a:t>
              </a: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000</a:t>
              </a:r>
            </a:p>
          </p:txBody>
        </p:sp>
      </p:grpSp>
      <p:sp>
        <p:nvSpPr>
          <p:cNvPr id="129" name="Google Shape;105;p30">
            <a:extLst>
              <a:ext uri="{FF2B5EF4-FFF2-40B4-BE49-F238E27FC236}">
                <a16:creationId xmlns:a16="http://schemas.microsoft.com/office/drawing/2014/main" id="{0A546F69-9914-4233-9DB3-E16E4FD84248}"/>
              </a:ext>
            </a:extLst>
          </p:cNvPr>
          <p:cNvSpPr/>
          <p:nvPr/>
        </p:nvSpPr>
        <p:spPr>
          <a:xfrm>
            <a:off x="350318" y="1154649"/>
            <a:ext cx="1210685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nn-NO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RRVUNL, Rajasthan, solar, 810 MW (October 2023)</a:t>
            </a:r>
            <a:endParaRPr lang="en-US" sz="6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0" name="Google Shape;111;p30">
            <a:extLst>
              <a:ext uri="{FF2B5EF4-FFF2-40B4-BE49-F238E27FC236}">
                <a16:creationId xmlns:a16="http://schemas.microsoft.com/office/drawing/2014/main" id="{D9D20380-2E24-4733-AABE-96079A8E75BE}"/>
              </a:ext>
            </a:extLst>
          </p:cNvPr>
          <p:cNvSpPr/>
          <p:nvPr/>
        </p:nvSpPr>
        <p:spPr>
          <a:xfrm>
            <a:off x="1626302" y="1202326"/>
            <a:ext cx="765570" cy="25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810</a:t>
            </a:r>
          </a:p>
        </p:txBody>
      </p:sp>
      <p:sp>
        <p:nvSpPr>
          <p:cNvPr id="131" name="Google Shape;105;p30">
            <a:extLst>
              <a:ext uri="{FF2B5EF4-FFF2-40B4-BE49-F238E27FC236}">
                <a16:creationId xmlns:a16="http://schemas.microsoft.com/office/drawing/2014/main" id="{4480CCDF-86F4-4F18-8B25-72CE0B34A03B}"/>
              </a:ext>
            </a:extLst>
          </p:cNvPr>
          <p:cNvSpPr/>
          <p:nvPr/>
        </p:nvSpPr>
        <p:spPr>
          <a:xfrm>
            <a:off x="2508450" y="1212898"/>
            <a:ext cx="883329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Google Shape;111;p30">
            <a:extLst>
              <a:ext uri="{FF2B5EF4-FFF2-40B4-BE49-F238E27FC236}">
                <a16:creationId xmlns:a16="http://schemas.microsoft.com/office/drawing/2014/main" id="{66E09CAA-1575-414B-9E47-CA3A3D54053F}"/>
              </a:ext>
            </a:extLst>
          </p:cNvPr>
          <p:cNvSpPr/>
          <p:nvPr/>
        </p:nvSpPr>
        <p:spPr>
          <a:xfrm>
            <a:off x="3403670" y="1187538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2.64</a:t>
            </a:r>
            <a:endParaRPr lang="en-IN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4" name="Google Shape;105;p30">
            <a:extLst>
              <a:ext uri="{FF2B5EF4-FFF2-40B4-BE49-F238E27FC236}">
                <a16:creationId xmlns:a16="http://schemas.microsoft.com/office/drawing/2014/main" id="{F8A34DA0-00EA-4E69-B857-20BA18B75C17}"/>
              </a:ext>
            </a:extLst>
          </p:cNvPr>
          <p:cNvSpPr/>
          <p:nvPr/>
        </p:nvSpPr>
        <p:spPr>
          <a:xfrm>
            <a:off x="347774" y="1549975"/>
            <a:ext cx="1217756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s-E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NHPC, pan India, solar, 3000 MW (</a:t>
            </a:r>
            <a:r>
              <a:rPr lang="es-ES" sz="600" b="1" dirty="0" err="1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</a:t>
            </a:r>
            <a:r>
              <a:rPr lang="es-E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2023)</a:t>
            </a:r>
            <a:endParaRPr lang="en-US" sz="6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5" name="Google Shape;111;p30">
            <a:extLst>
              <a:ext uri="{FF2B5EF4-FFF2-40B4-BE49-F238E27FC236}">
                <a16:creationId xmlns:a16="http://schemas.microsoft.com/office/drawing/2014/main" id="{496F6B1B-B1ED-45FC-A6E7-521619EB0864}"/>
              </a:ext>
            </a:extLst>
          </p:cNvPr>
          <p:cNvSpPr/>
          <p:nvPr/>
        </p:nvSpPr>
        <p:spPr>
          <a:xfrm>
            <a:off x="1624889" y="1588843"/>
            <a:ext cx="765570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3,00</a:t>
            </a: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Google Shape;105;p30">
            <a:extLst>
              <a:ext uri="{FF2B5EF4-FFF2-40B4-BE49-F238E27FC236}">
                <a16:creationId xmlns:a16="http://schemas.microsoft.com/office/drawing/2014/main" id="{E7A110B3-9D76-4E7B-991A-8AA7A40AF21B}"/>
              </a:ext>
            </a:extLst>
          </p:cNvPr>
          <p:cNvSpPr/>
          <p:nvPr/>
        </p:nvSpPr>
        <p:spPr>
          <a:xfrm>
            <a:off x="2508400" y="1591956"/>
            <a:ext cx="623737" cy="281257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Google Shape;111;p30">
            <a:extLst>
              <a:ext uri="{FF2B5EF4-FFF2-40B4-BE49-F238E27FC236}">
                <a16:creationId xmlns:a16="http://schemas.microsoft.com/office/drawing/2014/main" id="{6FEBA27E-115F-40D0-9A53-AE74810CB82D}"/>
              </a:ext>
            </a:extLst>
          </p:cNvPr>
          <p:cNvSpPr/>
          <p:nvPr/>
        </p:nvSpPr>
        <p:spPr>
          <a:xfrm>
            <a:off x="3114470" y="1598790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2.52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8" name="Google Shape;105;p30">
            <a:extLst>
              <a:ext uri="{FF2B5EF4-FFF2-40B4-BE49-F238E27FC236}">
                <a16:creationId xmlns:a16="http://schemas.microsoft.com/office/drawing/2014/main" id="{55E0EBD9-E8A3-43FC-8C65-B606089BBF1A}"/>
              </a:ext>
            </a:extLst>
          </p:cNvPr>
          <p:cNvSpPr/>
          <p:nvPr/>
        </p:nvSpPr>
        <p:spPr>
          <a:xfrm>
            <a:off x="347774" y="1934086"/>
            <a:ext cx="1213230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SJVN, pan India, FDRE, 1500 MW (November 2023)</a:t>
            </a:r>
          </a:p>
        </p:txBody>
      </p:sp>
      <p:sp>
        <p:nvSpPr>
          <p:cNvPr id="139" name="Google Shape;111;p30">
            <a:extLst>
              <a:ext uri="{FF2B5EF4-FFF2-40B4-BE49-F238E27FC236}">
                <a16:creationId xmlns:a16="http://schemas.microsoft.com/office/drawing/2014/main" id="{79A887B3-60A7-4882-A51B-C181C6AFEB5E}"/>
              </a:ext>
            </a:extLst>
          </p:cNvPr>
          <p:cNvSpPr/>
          <p:nvPr/>
        </p:nvSpPr>
        <p:spPr>
          <a:xfrm>
            <a:off x="1659687" y="1947310"/>
            <a:ext cx="695974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1,184</a:t>
            </a:r>
          </a:p>
        </p:txBody>
      </p:sp>
      <p:sp>
        <p:nvSpPr>
          <p:cNvPr id="140" name="Google Shape;111;p30">
            <a:extLst>
              <a:ext uri="{FF2B5EF4-FFF2-40B4-BE49-F238E27FC236}">
                <a16:creationId xmlns:a16="http://schemas.microsoft.com/office/drawing/2014/main" id="{698C36F8-A02F-4F2A-B597-4D3FB3B7062D}"/>
              </a:ext>
            </a:extLst>
          </p:cNvPr>
          <p:cNvSpPr/>
          <p:nvPr/>
        </p:nvSpPr>
        <p:spPr>
          <a:xfrm>
            <a:off x="3648039" y="1964213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4.38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FBCFDDE-78E4-4F4A-B381-8F66DC22C986}"/>
              </a:ext>
            </a:extLst>
          </p:cNvPr>
          <p:cNvGrpSpPr/>
          <p:nvPr/>
        </p:nvGrpSpPr>
        <p:grpSpPr>
          <a:xfrm>
            <a:off x="347774" y="2322441"/>
            <a:ext cx="1976252" cy="310702"/>
            <a:chOff x="336703" y="2712958"/>
            <a:chExt cx="1976252" cy="310702"/>
          </a:xfrm>
        </p:grpSpPr>
        <p:sp>
          <p:nvSpPr>
            <p:cNvPr id="178" name="Google Shape;105;p30">
              <a:extLst>
                <a:ext uri="{FF2B5EF4-FFF2-40B4-BE49-F238E27FC236}">
                  <a16:creationId xmlns:a16="http://schemas.microsoft.com/office/drawing/2014/main" id="{BB580602-318F-42F0-BC52-8B142D1D943A}"/>
                </a:ext>
              </a:extLst>
            </p:cNvPr>
            <p:cNvSpPr/>
            <p:nvPr/>
          </p:nvSpPr>
          <p:spPr>
            <a:xfrm>
              <a:off x="336703" y="2712958"/>
              <a:ext cx="1214362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RECPDCL, pan India, wind, 100 MW (</a:t>
              </a:r>
              <a:r>
                <a:rPr lang="en-IN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November 2023)</a:t>
              </a:r>
              <a:endPara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9" name="Google Shape;111;p30">
              <a:extLst>
                <a:ext uri="{FF2B5EF4-FFF2-40B4-BE49-F238E27FC236}">
                  <a16:creationId xmlns:a16="http://schemas.microsoft.com/office/drawing/2014/main" id="{D8321787-182D-4B06-9B3F-724F6648423D}"/>
                </a:ext>
              </a:extLst>
            </p:cNvPr>
            <p:cNvSpPr/>
            <p:nvPr/>
          </p:nvSpPr>
          <p:spPr>
            <a:xfrm>
              <a:off x="1680252" y="2728913"/>
              <a:ext cx="632703" cy="2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</a:t>
              </a:r>
            </a:p>
          </p:txBody>
        </p:sp>
      </p:grpSp>
      <p:sp>
        <p:nvSpPr>
          <p:cNvPr id="175" name="Google Shape;105;p30">
            <a:extLst>
              <a:ext uri="{FF2B5EF4-FFF2-40B4-BE49-F238E27FC236}">
                <a16:creationId xmlns:a16="http://schemas.microsoft.com/office/drawing/2014/main" id="{EFA37059-B560-4ACC-B894-16FB94196C26}"/>
              </a:ext>
            </a:extLst>
          </p:cNvPr>
          <p:cNvSpPr/>
          <p:nvPr/>
        </p:nvSpPr>
        <p:spPr>
          <a:xfrm>
            <a:off x="347774" y="3101268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PFC Consulting, pan India, solar, 1250 MW (December 2023)</a:t>
            </a:r>
          </a:p>
        </p:txBody>
      </p:sp>
      <p:sp>
        <p:nvSpPr>
          <p:cNvPr id="176" name="Google Shape;111;p30">
            <a:extLst>
              <a:ext uri="{FF2B5EF4-FFF2-40B4-BE49-F238E27FC236}">
                <a16:creationId xmlns:a16="http://schemas.microsoft.com/office/drawing/2014/main" id="{00DBE660-78BA-47EF-93C1-C6A64FDB3C78}"/>
              </a:ext>
            </a:extLst>
          </p:cNvPr>
          <p:cNvSpPr/>
          <p:nvPr/>
        </p:nvSpPr>
        <p:spPr>
          <a:xfrm>
            <a:off x="1691323" y="3117223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1,250</a:t>
            </a:r>
            <a:endParaRPr lang="en-IN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3" name="Google Shape;105;p30">
            <a:extLst>
              <a:ext uri="{FF2B5EF4-FFF2-40B4-BE49-F238E27FC236}">
                <a16:creationId xmlns:a16="http://schemas.microsoft.com/office/drawing/2014/main" id="{A55BD0F6-06AD-49C3-86C4-6FBDB5771D62}"/>
              </a:ext>
            </a:extLst>
          </p:cNvPr>
          <p:cNvSpPr/>
          <p:nvPr/>
        </p:nvSpPr>
        <p:spPr>
          <a:xfrm>
            <a:off x="349535" y="3490807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GUVNL, pan India, solar, 500 MW (December 2023) </a:t>
            </a:r>
          </a:p>
        </p:txBody>
      </p:sp>
      <p:sp>
        <p:nvSpPr>
          <p:cNvPr id="144" name="Google Shape;111;p30">
            <a:extLst>
              <a:ext uri="{FF2B5EF4-FFF2-40B4-BE49-F238E27FC236}">
                <a16:creationId xmlns:a16="http://schemas.microsoft.com/office/drawing/2014/main" id="{07FC2CA1-9364-46A6-AE5D-EF33F1806EF5}"/>
              </a:ext>
            </a:extLst>
          </p:cNvPr>
          <p:cNvSpPr/>
          <p:nvPr/>
        </p:nvSpPr>
        <p:spPr>
          <a:xfrm>
            <a:off x="1690539" y="3498687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5" name="Google Shape;105;p30">
            <a:extLst>
              <a:ext uri="{FF2B5EF4-FFF2-40B4-BE49-F238E27FC236}">
                <a16:creationId xmlns:a16="http://schemas.microsoft.com/office/drawing/2014/main" id="{69D8ACB7-A929-4F70-BF56-4CEB747369D1}"/>
              </a:ext>
            </a:extLst>
          </p:cNvPr>
          <p:cNvSpPr/>
          <p:nvPr/>
        </p:nvSpPr>
        <p:spPr>
          <a:xfrm>
            <a:off x="2505410" y="3511054"/>
            <a:ext cx="831988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Google Shape;111;p30">
            <a:extLst>
              <a:ext uri="{FF2B5EF4-FFF2-40B4-BE49-F238E27FC236}">
                <a16:creationId xmlns:a16="http://schemas.microsoft.com/office/drawing/2014/main" id="{797D2E00-1E31-4BE0-B7D3-E15340A0ACC1}"/>
              </a:ext>
            </a:extLst>
          </p:cNvPr>
          <p:cNvSpPr/>
          <p:nvPr/>
        </p:nvSpPr>
        <p:spPr>
          <a:xfrm>
            <a:off x="3380343" y="3490938"/>
            <a:ext cx="259586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2.63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7" name="Google Shape;105;p30">
            <a:extLst>
              <a:ext uri="{FF2B5EF4-FFF2-40B4-BE49-F238E27FC236}">
                <a16:creationId xmlns:a16="http://schemas.microsoft.com/office/drawing/2014/main" id="{654EFD61-127C-412E-91F5-688DCF1FDA67}"/>
              </a:ext>
            </a:extLst>
          </p:cNvPr>
          <p:cNvSpPr/>
          <p:nvPr/>
        </p:nvSpPr>
        <p:spPr>
          <a:xfrm>
            <a:off x="347774" y="3866988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NTPC, pan India, wind–solar hybrid, 1500 MW (December 2023)</a:t>
            </a:r>
          </a:p>
        </p:txBody>
      </p:sp>
      <p:sp>
        <p:nvSpPr>
          <p:cNvPr id="148" name="Google Shape;111;p30">
            <a:extLst>
              <a:ext uri="{FF2B5EF4-FFF2-40B4-BE49-F238E27FC236}">
                <a16:creationId xmlns:a16="http://schemas.microsoft.com/office/drawing/2014/main" id="{372D9493-1D99-4B7F-A297-D6A2FE3CD088}"/>
              </a:ext>
            </a:extLst>
          </p:cNvPr>
          <p:cNvSpPr/>
          <p:nvPr/>
        </p:nvSpPr>
        <p:spPr>
          <a:xfrm>
            <a:off x="1691323" y="3882943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1</a:t>
            </a: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,104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9" name="Google Shape;105;p30">
            <a:extLst>
              <a:ext uri="{FF2B5EF4-FFF2-40B4-BE49-F238E27FC236}">
                <a16:creationId xmlns:a16="http://schemas.microsoft.com/office/drawing/2014/main" id="{B52D85D5-D5FC-4FDC-9D92-B1626DE5C6B9}"/>
              </a:ext>
            </a:extLst>
          </p:cNvPr>
          <p:cNvSpPr/>
          <p:nvPr/>
        </p:nvSpPr>
        <p:spPr>
          <a:xfrm>
            <a:off x="2504597" y="3880728"/>
            <a:ext cx="959150" cy="258368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11;p30">
            <a:extLst>
              <a:ext uri="{FF2B5EF4-FFF2-40B4-BE49-F238E27FC236}">
                <a16:creationId xmlns:a16="http://schemas.microsoft.com/office/drawing/2014/main" id="{0C10EA3F-2C53-454D-8936-31636D24F520}"/>
              </a:ext>
            </a:extLst>
          </p:cNvPr>
          <p:cNvSpPr/>
          <p:nvPr/>
        </p:nvSpPr>
        <p:spPr>
          <a:xfrm>
            <a:off x="3503406" y="3880077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</a:t>
            </a: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.35</a:t>
            </a:r>
          </a:p>
        </p:txBody>
      </p:sp>
      <p:sp>
        <p:nvSpPr>
          <p:cNvPr id="160" name="Left Bracket 159">
            <a:extLst>
              <a:ext uri="{FF2B5EF4-FFF2-40B4-BE49-F238E27FC236}">
                <a16:creationId xmlns:a16="http://schemas.microsoft.com/office/drawing/2014/main" id="{0017DB08-1232-4EE5-9D9C-170BDAC4B4F1}"/>
              </a:ext>
            </a:extLst>
          </p:cNvPr>
          <p:cNvSpPr/>
          <p:nvPr/>
        </p:nvSpPr>
        <p:spPr>
          <a:xfrm>
            <a:off x="261530" y="1154649"/>
            <a:ext cx="48200" cy="301753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1" name="Text Placeholder 5">
            <a:extLst>
              <a:ext uri="{FF2B5EF4-FFF2-40B4-BE49-F238E27FC236}">
                <a16:creationId xmlns:a16="http://schemas.microsoft.com/office/drawing/2014/main" id="{D8885F1C-A00A-4FDF-B6FF-06FD030E30D0}"/>
              </a:ext>
            </a:extLst>
          </p:cNvPr>
          <p:cNvSpPr txBox="1">
            <a:spLocks/>
          </p:cNvSpPr>
          <p:nvPr/>
        </p:nvSpPr>
        <p:spPr>
          <a:xfrm rot="16200000">
            <a:off x="-107103" y="2088966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FY24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2" name="Google Shape;111;p30">
            <a:extLst>
              <a:ext uri="{FF2B5EF4-FFF2-40B4-BE49-F238E27FC236}">
                <a16:creationId xmlns:a16="http://schemas.microsoft.com/office/drawing/2014/main" id="{81036997-8F38-443F-B19E-183C3DFF67A5}"/>
              </a:ext>
            </a:extLst>
          </p:cNvPr>
          <p:cNvSpPr/>
          <p:nvPr/>
        </p:nvSpPr>
        <p:spPr>
          <a:xfrm>
            <a:off x="3113776" y="2716730"/>
            <a:ext cx="280740" cy="29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2.52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6" name="Google Shape;105;p30">
            <a:extLst>
              <a:ext uri="{FF2B5EF4-FFF2-40B4-BE49-F238E27FC236}">
                <a16:creationId xmlns:a16="http://schemas.microsoft.com/office/drawing/2014/main" id="{903B703F-AF02-4EC7-A4E1-8AAE664A8AB9}"/>
              </a:ext>
            </a:extLst>
          </p:cNvPr>
          <p:cNvSpPr/>
          <p:nvPr/>
        </p:nvSpPr>
        <p:spPr>
          <a:xfrm>
            <a:off x="2504603" y="2734185"/>
            <a:ext cx="627534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1" name="Google Shape;111;p30">
            <a:extLst>
              <a:ext uri="{FF2B5EF4-FFF2-40B4-BE49-F238E27FC236}">
                <a16:creationId xmlns:a16="http://schemas.microsoft.com/office/drawing/2014/main" id="{61D68AAE-2BE8-423C-905F-62E974C014C2}"/>
              </a:ext>
            </a:extLst>
          </p:cNvPr>
          <p:cNvSpPr/>
          <p:nvPr/>
        </p:nvSpPr>
        <p:spPr>
          <a:xfrm>
            <a:off x="3200467" y="3095956"/>
            <a:ext cx="280740" cy="29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2.53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2" name="Google Shape;105;p30">
            <a:extLst>
              <a:ext uri="{FF2B5EF4-FFF2-40B4-BE49-F238E27FC236}">
                <a16:creationId xmlns:a16="http://schemas.microsoft.com/office/drawing/2014/main" id="{55AF305E-85C9-4BBF-ABBD-472B311DE0CC}"/>
              </a:ext>
            </a:extLst>
          </p:cNvPr>
          <p:cNvSpPr/>
          <p:nvPr/>
        </p:nvSpPr>
        <p:spPr>
          <a:xfrm>
            <a:off x="2509608" y="3113411"/>
            <a:ext cx="677596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Google Shape;111;p30">
            <a:extLst>
              <a:ext uri="{FF2B5EF4-FFF2-40B4-BE49-F238E27FC236}">
                <a16:creationId xmlns:a16="http://schemas.microsoft.com/office/drawing/2014/main" id="{AE503249-C153-4BCB-A20C-3A72ADDFC35C}"/>
              </a:ext>
            </a:extLst>
          </p:cNvPr>
          <p:cNvSpPr/>
          <p:nvPr/>
        </p:nvSpPr>
        <p:spPr>
          <a:xfrm>
            <a:off x="3455890" y="2336532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3.58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4" name="Google Shape;105;p30">
            <a:extLst>
              <a:ext uri="{FF2B5EF4-FFF2-40B4-BE49-F238E27FC236}">
                <a16:creationId xmlns:a16="http://schemas.microsoft.com/office/drawing/2014/main" id="{ECCE8B20-3E75-49AA-92F7-7A6366AE58AA}"/>
              </a:ext>
            </a:extLst>
          </p:cNvPr>
          <p:cNvSpPr/>
          <p:nvPr/>
        </p:nvSpPr>
        <p:spPr>
          <a:xfrm>
            <a:off x="2507006" y="2351796"/>
            <a:ext cx="996400" cy="247551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Left Bracket 87">
            <a:extLst>
              <a:ext uri="{FF2B5EF4-FFF2-40B4-BE49-F238E27FC236}">
                <a16:creationId xmlns:a16="http://schemas.microsoft.com/office/drawing/2014/main" id="{316B1680-E32A-446A-8ED6-86CCCB30BBD4}"/>
              </a:ext>
            </a:extLst>
          </p:cNvPr>
          <p:cNvSpPr/>
          <p:nvPr/>
        </p:nvSpPr>
        <p:spPr>
          <a:xfrm>
            <a:off x="255842" y="4249450"/>
            <a:ext cx="55186" cy="282035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8" name="Google Shape;105;p30">
            <a:extLst>
              <a:ext uri="{FF2B5EF4-FFF2-40B4-BE49-F238E27FC236}">
                <a16:creationId xmlns:a16="http://schemas.microsoft.com/office/drawing/2014/main" id="{01D531E2-C099-40A2-BEB2-85EF8B672702}"/>
              </a:ext>
            </a:extLst>
          </p:cNvPr>
          <p:cNvSpPr/>
          <p:nvPr/>
        </p:nvSpPr>
        <p:spPr>
          <a:xfrm>
            <a:off x="346109" y="4232524"/>
            <a:ext cx="1223574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GB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pan India, solar ISTS XI,</a:t>
            </a:r>
          </a:p>
          <a:p>
            <a:pPr>
              <a:lnSpc>
                <a:spcPct val="106000"/>
              </a:lnSpc>
            </a:pPr>
            <a:r>
              <a:rPr lang="en-GB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 MW (July 2023)</a:t>
            </a:r>
          </a:p>
        </p:txBody>
      </p:sp>
      <p:sp>
        <p:nvSpPr>
          <p:cNvPr id="169" name="Google Shape;111;p30">
            <a:extLst>
              <a:ext uri="{FF2B5EF4-FFF2-40B4-BE49-F238E27FC236}">
                <a16:creationId xmlns:a16="http://schemas.microsoft.com/office/drawing/2014/main" id="{174A20CF-F73D-4622-8DB6-A5AA2D8307AC}"/>
              </a:ext>
            </a:extLst>
          </p:cNvPr>
          <p:cNvSpPr/>
          <p:nvPr/>
        </p:nvSpPr>
        <p:spPr>
          <a:xfrm>
            <a:off x="1688527" y="4248479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2,000</a:t>
            </a:r>
          </a:p>
        </p:txBody>
      </p:sp>
      <p:sp>
        <p:nvSpPr>
          <p:cNvPr id="215" name="Google Shape;105;p30">
            <a:extLst>
              <a:ext uri="{FF2B5EF4-FFF2-40B4-BE49-F238E27FC236}">
                <a16:creationId xmlns:a16="http://schemas.microsoft.com/office/drawing/2014/main" id="{1710CC42-714E-4B1B-B122-6313E8654B97}"/>
              </a:ext>
            </a:extLst>
          </p:cNvPr>
          <p:cNvSpPr/>
          <p:nvPr/>
        </p:nvSpPr>
        <p:spPr>
          <a:xfrm>
            <a:off x="2510699" y="4323094"/>
            <a:ext cx="746229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8" name="Google Shape;111;p30">
            <a:extLst>
              <a:ext uri="{FF2B5EF4-FFF2-40B4-BE49-F238E27FC236}">
                <a16:creationId xmlns:a16="http://schemas.microsoft.com/office/drawing/2014/main" id="{B7D13791-C295-43F8-BA01-D22F0F3C4370}"/>
              </a:ext>
            </a:extLst>
          </p:cNvPr>
          <p:cNvSpPr/>
          <p:nvPr/>
        </p:nvSpPr>
        <p:spPr>
          <a:xfrm>
            <a:off x="3236731" y="4297734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2.6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B47AA5E8-4FE4-4991-816D-4A6BD24EC502}"/>
              </a:ext>
            </a:extLst>
          </p:cNvPr>
          <p:cNvSpPr txBox="1">
            <a:spLocks/>
          </p:cNvSpPr>
          <p:nvPr/>
        </p:nvSpPr>
        <p:spPr>
          <a:xfrm rot="16200000">
            <a:off x="-121301" y="4303669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FY24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3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75A7D23-6FEF-1244-8A2E-ECD1334A5C5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As of June 2023, legacy dues</a:t>
            </a:r>
            <a:r>
              <a:rPr lang="en-US" sz="8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#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of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discoms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to generating companies reduced by 17% to INR 75,535 crore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from INR 91,061 crore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after the implementation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of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Electricity (Late Payment Surcharge and Related Matters) Rules, 2022.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current dues</a:t>
            </a:r>
            <a:r>
              <a:rPr lang="en-US" sz="8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#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stood at INR 44,386 crore.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Maharashtra, Tamil Nadu, Karnataka, Rajasthan and Jammu &amp; Kashmir were among the states with the highest legacy dues.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Additionally, according to the Ministry of Power’s (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MoP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Ujwal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DISCOM Assurance Yojana (UDAY) platform,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discoms in Karnataka, Andhra Pradesh, Madhya Pradesh, Uttar Pradesh and Assam topped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latest quarterly performance assessment*.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Under the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RDSS scheme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~230 million prepaid smart consumer meters, 5.4 million smart DT meters and 0.19 million smart feeder meters have been sanctioned across 28 states/UTs (46 discoms). </a:t>
            </a: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71637" y="3662995"/>
            <a:ext cx="3686905" cy="4960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UDAY portal (based on data disclosed by discoms as of 31 March 2022).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*Data not available for these states; values derived from 2019–20/ 2020–21 financial reports.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99;p20">
            <a:extLst>
              <a:ext uri="{FF2B5EF4-FFF2-40B4-BE49-F238E27FC236}">
                <a16:creationId xmlns:a16="http://schemas.microsoft.com/office/drawing/2014/main" id="{83CABCF1-B0A5-5845-BDB5-9622FCA49F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064648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575756"/>
                </a:solidFill>
              </a:rPr>
              <a:t>Discom</a:t>
            </a:r>
            <a:r>
              <a:rPr lang="en-US" sz="1200" dirty="0">
                <a:solidFill>
                  <a:srgbClr val="575756"/>
                </a:solidFill>
              </a:rPr>
              <a:t> payables: </a:t>
            </a:r>
            <a:r>
              <a:rPr lang="en-US" sz="1200" dirty="0">
                <a:solidFill>
                  <a:srgbClr val="009CD8"/>
                </a:solidFill>
              </a:rPr>
              <a:t>discoms legacy dues reduced by 17% from INR 91,061 crore to INR 75,535 crore in June 2023</a:t>
            </a:r>
            <a:endParaRPr sz="1200" dirty="0">
              <a:solidFill>
                <a:srgbClr val="009CD8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A9A86F3F-600C-48F3-A433-A650B5538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974763"/>
              </p:ext>
            </p:extLst>
          </p:nvPr>
        </p:nvGraphicFramePr>
        <p:xfrm>
          <a:off x="2602577" y="661377"/>
          <a:ext cx="3686905" cy="3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A06273F-256A-46D8-BB23-4CFECA958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205822"/>
              </p:ext>
            </p:extLst>
          </p:nvPr>
        </p:nvGraphicFramePr>
        <p:xfrm>
          <a:off x="299553" y="661377"/>
          <a:ext cx="3137338" cy="1351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A47DA7F-6964-4136-A00A-007BEBF73743}"/>
              </a:ext>
            </a:extLst>
          </p:cNvPr>
          <p:cNvSpPr txBox="1">
            <a:spLocks/>
          </p:cNvSpPr>
          <p:nvPr/>
        </p:nvSpPr>
        <p:spPr>
          <a:xfrm>
            <a:off x="148115" y="1865036"/>
            <a:ext cx="2432083" cy="37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PRAAPTI portal (based on voluntary disclosures from power producers;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PIB Press Release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FE622E76-A470-492B-9318-C3D38FA9B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352674"/>
              </p:ext>
            </p:extLst>
          </p:nvPr>
        </p:nvGraphicFramePr>
        <p:xfrm>
          <a:off x="313952" y="2359465"/>
          <a:ext cx="2434210" cy="145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A21B5C8-DB32-4A90-A27F-BD48E02342D1}"/>
              </a:ext>
            </a:extLst>
          </p:cNvPr>
          <p:cNvSpPr txBox="1">
            <a:spLocks/>
          </p:cNvSpPr>
          <p:nvPr/>
        </p:nvSpPr>
        <p:spPr>
          <a:xfrm>
            <a:off x="148115" y="3685787"/>
            <a:ext cx="2432083" cy="37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Integrated rating and ranking of power distribution utilities.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CDA44A7-7629-43E0-A37E-03B788D57B30}"/>
              </a:ext>
            </a:extLst>
          </p:cNvPr>
          <p:cNvSpPr txBox="1">
            <a:spLocks/>
          </p:cNvSpPr>
          <p:nvPr/>
        </p:nvSpPr>
        <p:spPr>
          <a:xfrm>
            <a:off x="144016" y="4826967"/>
            <a:ext cx="8504683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7938" indent="0">
              <a:buNone/>
            </a:pP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As of March 2023.; </a:t>
            </a:r>
            <a:r>
              <a:rPr lang="en-US" sz="700" i="1" baseline="3000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dues are already past their due date and remain partially or completely unpaid. Current dues are partially or completely unpaid but are still within their respective due dates.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DFB4D22A-9818-4479-A037-17906E6FC2B9}"/>
              </a:ext>
            </a:extLst>
          </p:cNvPr>
          <p:cNvSpPr txBox="1">
            <a:spLocks/>
          </p:cNvSpPr>
          <p:nvPr/>
        </p:nvSpPr>
        <p:spPr>
          <a:xfrm>
            <a:off x="144017" y="4147018"/>
            <a:ext cx="6356470" cy="75005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Reforms-based and results-linked, revamped distribution sector scheme</a:t>
            </a: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(RDSS), approved in June 2021, aims to </a:t>
            </a:r>
            <a:r>
              <a:rPr lang="en-US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AT&amp;C losses at pan-India levels to 12-15% by 2024-25, reduce ACS-ARR gap to zero by 2024-25, and develop institutional capabilities for modern discoms.</a:t>
            </a:r>
          </a:p>
        </p:txBody>
      </p:sp>
    </p:spTree>
    <p:extLst>
      <p:ext uri="{BB962C8B-B14F-4D97-AF65-F5344CB8AC3E}">
        <p14:creationId xmlns:p14="http://schemas.microsoft.com/office/powerpoint/2010/main" val="3726979898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151C03A-763C-6C4C-BC92-9B778800CE48}"/>
              </a:ext>
            </a:extLst>
          </p:cNvPr>
          <p:cNvSpPr/>
          <p:nvPr/>
        </p:nvSpPr>
        <p:spPr>
          <a:xfrm>
            <a:off x="6503825" y="522640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7858"/>
            <a:ext cx="2333107" cy="412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6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Q3 FY24, India’s peak power demand continued to cross the 200 GW mark, owing to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hlinkClick r:id="rId3"/>
              </a:rPr>
              <a:t>below–average rainfall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October 2023 followed by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hlinkClick r:id="rId4"/>
              </a:rPr>
              <a:t>above–normal temperatures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in November and the onset of winter in December 2023.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The average monthly electricity demand (met) in Q3 FY24 saw an uptick of 11.1% vs Q3 FY23,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standing at 127.08 billion units. 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Q3 FY24, 2.02 million solar RECs were traded at an average price of INR 0.76/kWh on IEX.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There was no trading of non-solar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RECs.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October 2023, 5,814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energy saving certificates (</a:t>
            </a:r>
            <a:r>
              <a:rPr lang="en-US" sz="8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ESCerts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) were traded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at the average floor price of INR 1,840/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ESCert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. This marked the conclusion of trading of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ESCerts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for PAT Cycle-II, with a total of 13.2 lakh </a:t>
            </a:r>
            <a:r>
              <a:rPr lang="en-US" sz="8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ESCerts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being traded during this cycle. </a:t>
            </a:r>
          </a:p>
        </p:txBody>
      </p:sp>
      <p:sp>
        <p:nvSpPr>
          <p:cNvPr id="66" name="Rectangle 6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7" name="TextBox 6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46" name="Rounded Rectangle 4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3" name="Google Shape;99;p20">
            <a:extLst>
              <a:ext uri="{FF2B5EF4-FFF2-40B4-BE49-F238E27FC236}">
                <a16:creationId xmlns:a16="http://schemas.microsoft.com/office/drawing/2014/main" id="{F043AC4B-7DF4-4E4F-B890-A812CCFFA2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30428"/>
            <a:ext cx="8233145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Power markets: </a:t>
            </a:r>
            <a:r>
              <a:rPr lang="en-US" sz="1200" dirty="0">
                <a:solidFill>
                  <a:srgbClr val="009CD8"/>
                </a:solidFill>
              </a:rPr>
              <a:t>peak power demand continued to exceed the 200 GW mark in Q3 FY24, PAT Cycle-II trading concluded</a:t>
            </a:r>
            <a:endParaRPr sz="1200" strike="sngStrike" dirty="0">
              <a:solidFill>
                <a:srgbClr val="009CD8"/>
              </a:solidFill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9CA4C4F4-6E94-4F3A-BBC3-51B566DFD727}"/>
              </a:ext>
            </a:extLst>
          </p:cNvPr>
          <p:cNvSpPr txBox="1">
            <a:spLocks/>
          </p:cNvSpPr>
          <p:nvPr/>
        </p:nvSpPr>
        <p:spPr>
          <a:xfrm>
            <a:off x="3371152" y="2086043"/>
            <a:ext cx="2830590" cy="32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Indian Energy Exchange (IEX). *Day-ahead contingency.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39A0B9A0-E66E-4B03-8B5A-0FE10F3355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022290"/>
              </p:ext>
            </p:extLst>
          </p:nvPr>
        </p:nvGraphicFramePr>
        <p:xfrm>
          <a:off x="3371152" y="619322"/>
          <a:ext cx="2990893" cy="161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4D120632-A7D6-4E98-B056-BAD2C00B17E4}"/>
              </a:ext>
            </a:extLst>
          </p:cNvPr>
          <p:cNvSpPr txBox="1">
            <a:spLocks/>
          </p:cNvSpPr>
          <p:nvPr/>
        </p:nvSpPr>
        <p:spPr>
          <a:xfrm>
            <a:off x="166759" y="2086787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D88C77C4-2F41-4A12-9F68-5C22A1949A4A}"/>
              </a:ext>
            </a:extLst>
          </p:cNvPr>
          <p:cNvSpPr txBox="1">
            <a:spLocks/>
          </p:cNvSpPr>
          <p:nvPr/>
        </p:nvSpPr>
        <p:spPr>
          <a:xfrm>
            <a:off x="166760" y="2338081"/>
            <a:ext cx="3193866" cy="48074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Peak demand met in Q3 FY24 increased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compared to</a:t>
            </a: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FY23 due to government interventions that ensured supply-side liquidity. The unprecedented demand surge in October is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due to an increase in electricity consumption and below-average rainfall. 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64213962-FF37-422B-BF31-76F4F665E9C0}"/>
              </a:ext>
            </a:extLst>
          </p:cNvPr>
          <p:cNvSpPr txBox="1">
            <a:spLocks/>
          </p:cNvSpPr>
          <p:nvPr/>
        </p:nvSpPr>
        <p:spPr>
          <a:xfrm>
            <a:off x="3395563" y="2341716"/>
            <a:ext cx="3034322" cy="49243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Volumes traded in the </a:t>
            </a: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day–ahead market (GDAM) were significantly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in Q3 FY24 (vs Q3 FY23).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GDAM achieved a volume of 579.6 MU in Q3 FY24, with October 2023 witnessing 194 market participants – highest for the quarter.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7CE2D367-306E-4E0D-8B59-465169C70E54}"/>
              </a:ext>
            </a:extLst>
          </p:cNvPr>
          <p:cNvSpPr txBox="1">
            <a:spLocks/>
          </p:cNvSpPr>
          <p:nvPr/>
        </p:nvSpPr>
        <p:spPr>
          <a:xfrm>
            <a:off x="166759" y="433502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4684A155-CF08-4F66-8CF0-1ABDD75310D0}"/>
              </a:ext>
            </a:extLst>
          </p:cNvPr>
          <p:cNvSpPr txBox="1">
            <a:spLocks/>
          </p:cNvSpPr>
          <p:nvPr/>
        </p:nvSpPr>
        <p:spPr>
          <a:xfrm>
            <a:off x="3372079" y="432228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4AB9B9E3-4CA6-4074-83AA-6DD82DFD4775}"/>
              </a:ext>
            </a:extLst>
          </p:cNvPr>
          <p:cNvSpPr txBox="1">
            <a:spLocks/>
          </p:cNvSpPr>
          <p:nvPr/>
        </p:nvSpPr>
        <p:spPr>
          <a:xfrm>
            <a:off x="170125" y="4586176"/>
            <a:ext cx="3193866" cy="48405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high market clearing prices (MCP) and trade volumes on the day-ahead market (DAM) in </a:t>
            </a: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2023 are due to the electricity demand uptick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November–December experienced downward trends in MCP, allowing their consumers to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optimise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their power procurement costs. 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739DC358-F692-4556-B569-A8C231037AF1}"/>
              </a:ext>
            </a:extLst>
          </p:cNvPr>
          <p:cNvSpPr txBox="1">
            <a:spLocks/>
          </p:cNvSpPr>
          <p:nvPr/>
        </p:nvSpPr>
        <p:spPr>
          <a:xfrm>
            <a:off x="3386687" y="4586176"/>
            <a:ext cx="3170205" cy="604642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volumes were traded on the real-time market (RTM)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Q3 FY24 (vs Q3 FY23). This signals a higher reliance of the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discoms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industries on the market to balance their power demand–supply on a real-time basis. </a:t>
            </a: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FEAD3B80-F417-4D7D-9942-585FD2E12F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002113"/>
              </p:ext>
            </p:extLst>
          </p:nvPr>
        </p:nvGraphicFramePr>
        <p:xfrm>
          <a:off x="3437404" y="2816387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D54A3BB5-FC52-4B75-B87C-77A184A8B0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495773"/>
              </p:ext>
            </p:extLst>
          </p:nvPr>
        </p:nvGraphicFramePr>
        <p:xfrm>
          <a:off x="241746" y="2853676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DB4A8B0-7AC7-4311-8151-2300B48D6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322378"/>
              </p:ext>
            </p:extLst>
          </p:nvPr>
        </p:nvGraphicFramePr>
        <p:xfrm>
          <a:off x="166760" y="601326"/>
          <a:ext cx="3450500" cy="161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93344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heme/theme1.xml><?xml version="1.0" encoding="utf-8"?>
<a:theme xmlns:a="http://schemas.openxmlformats.org/drawingml/2006/main" name="Mercutio template">
  <a:themeElements>
    <a:clrScheme name="Custom 9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5AFDC"/>
      </a:accent1>
      <a:accent2>
        <a:srgbClr val="1D98C7"/>
      </a:accent2>
      <a:accent3>
        <a:srgbClr val="ED9E46"/>
      </a:accent3>
      <a:accent4>
        <a:srgbClr val="FFC800"/>
      </a:accent4>
      <a:accent5>
        <a:srgbClr val="CCCCCC"/>
      </a:accent5>
      <a:accent6>
        <a:srgbClr val="EFEFEF"/>
      </a:accent6>
      <a:hlink>
        <a:srgbClr val="666666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172404</TotalTime>
  <Words>6367</Words>
  <Application>Microsoft Office PowerPoint</Application>
  <PresentationFormat>On-screen Show (16:9)</PresentationFormat>
  <Paragraphs>862</Paragraphs>
  <Slides>23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Open Sans</vt:lpstr>
      <vt:lpstr>Montserrat</vt:lpstr>
      <vt:lpstr>Montserrat Alternates Black</vt:lpstr>
      <vt:lpstr>Times New Roman</vt:lpstr>
      <vt:lpstr>Mercutio template</vt:lpstr>
      <vt:lpstr>CEEW-CEF Market Handbook Q3 2023–24</vt:lpstr>
      <vt:lpstr>CEEW-CEF Market Handbook</vt:lpstr>
      <vt:lpstr>Contents</vt:lpstr>
      <vt:lpstr>PowerPoint Presentation</vt:lpstr>
      <vt:lpstr>Energy mix: share of RE and coal/lignite increased whereas hydro share decreased significantly </vt:lpstr>
      <vt:lpstr>Coal phase-out: 950 MW of new coal capacity added, PFC/REC’s exposure to conventional generation falls below 40%</vt:lpstr>
      <vt:lpstr>RE auctions: 8.84 GW of RE auctioned in this quarter </vt:lpstr>
      <vt:lpstr>Discom payables: discoms legacy dues reduced by 17% from INR 91,061 crore to INR 75,535 crore in June 2023</vt:lpstr>
      <vt:lpstr>Power markets: peak power demand continued to exceed the 200 GW mark in Q3 FY24, PAT Cycle-II trading concluded</vt:lpstr>
      <vt:lpstr>Policy and regulatory developments: MERC amended rooftop solar regulations; a fresh push for the wind energy sector; Rajasthan RE policy targets 90 GW installation by 2030</vt:lpstr>
      <vt:lpstr>Renewable energy finance: 20 RE developers emerged as bid winners in this quarter </vt:lpstr>
      <vt:lpstr>Renewable energy finance: RE stocks recorded strong upward trends </vt:lpstr>
      <vt:lpstr>PowerPoint Presentation</vt:lpstr>
      <vt:lpstr>PowerPoint Presentation</vt:lpstr>
      <vt:lpstr>PowerPoint Presentation</vt:lpstr>
      <vt:lpstr>PowerPoint Presentation</vt:lpstr>
      <vt:lpstr>Thank you</vt:lpstr>
      <vt:lpstr>Annexure I: Green bond issuances (RE developers)</vt:lpstr>
      <vt:lpstr>PowerPoint Presentation</vt:lpstr>
      <vt:lpstr>PowerPoint Presentation</vt:lpstr>
      <vt:lpstr>About us: CEEW is among Asia’s leading policy research institutions</vt:lpstr>
      <vt:lpstr>CEEW Centre for Energy Finance</vt:lpstr>
      <vt:lpstr>Our recent publications, dashboards and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CEF Market Handbook Q1 2020-21</dc:title>
  <dc:creator>user</dc:creator>
  <cp:lastModifiedBy>Riddhi Mukherjee</cp:lastModifiedBy>
  <cp:revision>4865</cp:revision>
  <dcterms:modified xsi:type="dcterms:W3CDTF">2024-02-06T07:33:50Z</dcterms:modified>
</cp:coreProperties>
</file>