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256" r:id="rId3"/>
    <p:sldId id="293" r:id="rId4"/>
    <p:sldId id="262" r:id="rId5"/>
    <p:sldId id="257" r:id="rId6"/>
    <p:sldId id="265" r:id="rId7"/>
    <p:sldId id="267" r:id="rId8"/>
    <p:sldId id="312" r:id="rId9"/>
    <p:sldId id="309" r:id="rId10"/>
    <p:sldId id="322" r:id="rId11"/>
    <p:sldId id="323" r:id="rId12"/>
    <p:sldId id="290" r:id="rId13"/>
    <p:sldId id="284" r:id="rId14"/>
    <p:sldId id="321" r:id="rId15"/>
    <p:sldId id="27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356</c:v>
                </c:pt>
                <c:pt idx="1">
                  <c:v>1723</c:v>
                </c:pt>
                <c:pt idx="2">
                  <c:v>6064</c:v>
                </c:pt>
                <c:pt idx="3">
                  <c:v>9940</c:v>
                </c:pt>
                <c:pt idx="4">
                  <c:v>16257</c:v>
                </c:pt>
                <c:pt idx="5">
                  <c:v>28272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54-49ED-A0A2-8C1B9ED31E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732</c:v>
                </c:pt>
                <c:pt idx="1">
                  <c:v>1779</c:v>
                </c:pt>
                <c:pt idx="2">
                  <c:v>5065</c:v>
                </c:pt>
                <c:pt idx="3">
                  <c:v>11172</c:v>
                </c:pt>
                <c:pt idx="4">
                  <c:v>19546</c:v>
                </c:pt>
                <c:pt idx="5">
                  <c:v>26874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54-49ED-A0A2-8C1B9ED31E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5312</c:v>
                </c:pt>
                <c:pt idx="1">
                  <c:v>8130</c:v>
                </c:pt>
                <c:pt idx="2">
                  <c:v>14706</c:v>
                </c:pt>
                <c:pt idx="3">
                  <c:v>18363</c:v>
                </c:pt>
                <c:pt idx="4">
                  <c:v>34416</c:v>
                </c:pt>
                <c:pt idx="5">
                  <c:v>33833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54-49ED-A0A2-8C1B9ED31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748896"/>
        <c:axId val="248739880"/>
      </c:lineChart>
      <c:catAx>
        <c:axId val="2487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39880"/>
        <c:crosses val="autoZero"/>
        <c:auto val="1"/>
        <c:lblAlgn val="ctr"/>
        <c:lblOffset val="100"/>
        <c:noMultiLvlLbl val="0"/>
      </c:catAx>
      <c:valAx>
        <c:axId val="24873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4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6FB945-3010-49F4-8001-B78CE2AFB1C2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779EE3-B28C-4994-8FCA-C903998FB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0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6BF3AD7D-FD43-42BE-A1DE-F8DDBE6ECC33}" type="slidenum">
              <a:rPr lang="en-US">
                <a:latin typeface="Calibri" panose="020F0502020204030204" pitchFamily="34" charset="0"/>
              </a:rPr>
              <a:pPr/>
              <a:t>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7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8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hape 86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ts val="1400"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60" name="Shape 8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>
              <a:buClr>
                <a:srgbClr val="000000"/>
              </a:buClr>
              <a:buSzPts val="1200"/>
              <a:buFont typeface="Calibri" panose="020F0502020204030204" pitchFamily="34" charset="0"/>
              <a:buNone/>
            </a:pPr>
            <a:fld id="{A77AD9C1-903E-48D8-883F-E213A1AB0FF5}" type="slidenum">
              <a:rPr 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>
                <a:buClr>
                  <a:srgbClr val="000000"/>
                </a:buClr>
                <a:buSzPts val="1200"/>
                <a:buFont typeface="Calibri" panose="020F0502020204030204" pitchFamily="34" charset="0"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2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74F7-6223-47A2-B684-34230CB139D5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51724-21E4-4A99-A8A2-3079F109D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4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E7F1-3707-461B-9099-86F1AB30A713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B6D6-66A0-496B-A125-A4ECFB6C0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A74C-FB15-47BD-9EAE-33C232735FBD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9CC7-767E-4D63-8FDD-C36594137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D56F-DF40-4AE4-B48C-BEB32159771C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54A93-05E3-4C71-AC69-A9D90AB80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9F5D-1B86-4A7B-A64E-75C08AD836B9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C22BA-D05A-491A-99D7-5EB4230B4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2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EF85-05CF-492E-A15D-C627F7FCE843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F3C5F-73E2-4982-979F-162BF4189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2A3E-335F-4B40-AEDF-10C840BBF463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6E69F-0C12-4E0F-8E81-5A85573AB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C0CE-F786-44A8-8AE0-A23181B66201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C6A31-ABB8-4CEB-AC1C-D40CDB11F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DC2E-6E43-4960-A539-194EFF1E0A7B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D264-A5BD-4146-B88E-469CBAAD6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5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28B1-AB51-4FD9-8CB7-867F8BF5F494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DA14-1917-4DE8-8BA7-935B5BEE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55CC-EF3F-4BAD-8F54-EDD5537C550F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99A4B-D8B5-401D-893F-34E2FCEB3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8D9C0A-DA09-483C-8AF5-CEC4944952FF}" type="datetimeFigureOut">
              <a:rPr lang="en-US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panose="020B0502040204020203" pitchFamily="34" charset="0"/>
              </a:defRPr>
            </a:lvl1pPr>
          </a:lstStyle>
          <a:p>
            <a:fld id="{3FBED0A0-3071-4B73-BA52-9AE12F9B1C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leafdynamic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urag@NewLeafDynami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4" y="734051"/>
            <a:ext cx="1051560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Cold Storages Powered by Farm Waste to Enhance Income of our Farmers in India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987925"/>
            <a:ext cx="11006607" cy="723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Anurag Agarwal – </a:t>
            </a:r>
            <a:r>
              <a:rPr lang="en-US" sz="2400"/>
              <a:t>Founder, New </a:t>
            </a:r>
            <a:r>
              <a:rPr lang="en-US" sz="2400" dirty="0"/>
              <a:t>Leaf Dynamic Technologies (P) Ltd</a:t>
            </a:r>
          </a:p>
        </p:txBody>
      </p:sp>
      <p:pic>
        <p:nvPicPr>
          <p:cNvPr id="10244" name="Picture 2" descr="New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8396288" y="6551613"/>
            <a:ext cx="37957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/>
            <a:r>
              <a:rPr lang="en-US" sz="1100" i="1"/>
              <a:t>Copyright, New Leaf Dynamic Technologies (P) 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Navsari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46" y="1472683"/>
            <a:ext cx="6948603" cy="5211452"/>
          </a:xfrm>
        </p:spPr>
      </p:pic>
      <p:sp>
        <p:nvSpPr>
          <p:cNvPr id="5" name="TextBox 4"/>
          <p:cNvSpPr txBox="1"/>
          <p:nvPr/>
        </p:nvSpPr>
        <p:spPr>
          <a:xfrm>
            <a:off x="244699" y="3124302"/>
            <a:ext cx="4546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Ripening of Mangoes.</a:t>
            </a:r>
          </a:p>
          <a:p>
            <a:r>
              <a:rPr lang="en-US" sz="2800" dirty="0">
                <a:latin typeface="+mn-lt"/>
              </a:rPr>
              <a:t>Add 2x to value</a:t>
            </a:r>
          </a:p>
        </p:txBody>
      </p:sp>
    </p:spTree>
    <p:extLst>
      <p:ext uri="{BB962C8B-B14F-4D97-AF65-F5344CB8AC3E}">
        <p14:creationId xmlns:p14="http://schemas.microsoft.com/office/powerpoint/2010/main" val="337471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 dirty="0"/>
              <a:t>Predictable profits by storing</a:t>
            </a:r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4346796" y="6410325"/>
            <a:ext cx="747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/>
            <a:r>
              <a:rPr lang="en-US" sz="1400" i="1" dirty="0"/>
              <a:t>Data for Horticulture Statics at a glance 2017, Ministry of Agriculture and Farmer Welfare</a:t>
            </a:r>
          </a:p>
        </p:txBody>
      </p:sp>
      <p:pic>
        <p:nvPicPr>
          <p:cNvPr id="12295" name="Picture 2" descr="New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92768"/>
              </p:ext>
            </p:extLst>
          </p:nvPr>
        </p:nvGraphicFramePr>
        <p:xfrm>
          <a:off x="5396505" y="2401047"/>
          <a:ext cx="6310648" cy="228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3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46">
                <a:tc>
                  <a:txBody>
                    <a:bodyPr/>
                    <a:lstStyle/>
                    <a:p>
                      <a:r>
                        <a:rPr lang="en-US" sz="2400" dirty="0"/>
                        <a:t>Commodity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Feb,</a:t>
                      </a:r>
                      <a:r>
                        <a:rPr lang="en-US" sz="2400" baseline="0" dirty="0"/>
                        <a:t> 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Mar, 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6">
                <a:tc>
                  <a:txBody>
                    <a:bodyPr/>
                    <a:lstStyle/>
                    <a:p>
                      <a:r>
                        <a:rPr lang="en-US" sz="2400" dirty="0"/>
                        <a:t>Lemon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46">
                <a:tc>
                  <a:txBody>
                    <a:bodyPr/>
                    <a:lstStyle/>
                    <a:p>
                      <a:r>
                        <a:rPr lang="en-US" sz="2400" dirty="0"/>
                        <a:t>Tomato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46">
                <a:tc>
                  <a:txBody>
                    <a:bodyPr/>
                    <a:lstStyle/>
                    <a:p>
                      <a:r>
                        <a:rPr lang="en-US" sz="2400" dirty="0"/>
                        <a:t>Cauliflower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46">
                <a:tc>
                  <a:txBody>
                    <a:bodyPr/>
                    <a:lstStyle/>
                    <a:p>
                      <a:r>
                        <a:rPr lang="en-US" sz="2400" dirty="0"/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6087" y="4769081"/>
            <a:ext cx="653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Prices/quintal at </a:t>
            </a:r>
            <a:r>
              <a:rPr lang="en-US" sz="2000" dirty="0" err="1"/>
              <a:t>Azadpur</a:t>
            </a:r>
            <a:r>
              <a:rPr lang="en-US" sz="2000" dirty="0"/>
              <a:t> Wholesale Market, Delhi,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838" y="2176530"/>
            <a:ext cx="4585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Seasonal predictable price variations, so assured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perishables are easy to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of them can be stored for many months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 dirty="0"/>
              <a:t>GreenCHILL: Low Running Cost to Increase Earnings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9776424"/>
              </p:ext>
            </p:extLst>
          </p:nvPr>
        </p:nvGraphicFramePr>
        <p:xfrm>
          <a:off x="952568" y="2182365"/>
          <a:ext cx="9867006" cy="156571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5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Diesel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Electricity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GreenCHILL </a:t>
                      </a: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Cost per year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13,500 liters/year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₹ 800,000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38,000 Units/year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₹ 2,70,000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19,500 Kg waste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₹ 0 to ₹ 60,000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Carbon Emission/Year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35,000 Kg </a:t>
                      </a:r>
                      <a:r>
                        <a:rPr lang="en-US" sz="1800" baseline="300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28,500Kg 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Nil 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51437" marR="5143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43" name="Rectangle 4"/>
          <p:cNvSpPr>
            <a:spLocks noChangeArrowheads="1"/>
          </p:cNvSpPr>
          <p:nvPr/>
        </p:nvSpPr>
        <p:spPr bwMode="auto">
          <a:xfrm>
            <a:off x="785612" y="3957033"/>
            <a:ext cx="10568188" cy="7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1400" i="1" baseline="300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1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2.7 Kg CO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2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emission per liter of diesel  by generators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</a:pPr>
            <a:r>
              <a:rPr lang="en-US" sz="1400" i="1" baseline="300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2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Greenpeace data for India.  0.87 Kg CO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2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emission per unit electricity. 85% electricity is coal based in India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</a:pPr>
            <a:r>
              <a:rPr lang="en-US" sz="1400" i="1" baseline="300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3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Farm waste is carbon neutral (ministry of renewable energy, India; US Environment Protection Agency; European Parliament; Greenpeace)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38944" name="Picture 2" descr="New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Leaf Financials (</a:t>
            </a:r>
            <a:r>
              <a:rPr lang="en-US" dirty="0" err="1"/>
              <a:t>Rs</a:t>
            </a:r>
            <a:r>
              <a:rPr lang="en-US" dirty="0"/>
              <a:t> ‘00,000)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94093"/>
              </p:ext>
            </p:extLst>
          </p:nvPr>
        </p:nvGraphicFramePr>
        <p:xfrm>
          <a:off x="1097280" y="2074863"/>
          <a:ext cx="9025513" cy="1615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2017-18</a:t>
                      </a:r>
                      <a:r>
                        <a:rPr lang="en-US" sz="2400" baseline="30000" dirty="0"/>
                        <a:t>1</a:t>
                      </a:r>
                    </a:p>
                    <a:p>
                      <a:endParaRPr lang="en-US" sz="2400" baseline="30000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2018-19</a:t>
                      </a:r>
                      <a:r>
                        <a:rPr lang="en-US" sz="2400" baseline="30000" dirty="0"/>
                        <a:t>2</a:t>
                      </a:r>
                    </a:p>
                  </a:txBody>
                  <a:tcPr marL="87464" marR="874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2019-20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2020-21</a:t>
                      </a:r>
                      <a:r>
                        <a:rPr lang="en-US" sz="2400" baseline="30000" dirty="0"/>
                        <a:t>3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Sales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65.69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151</a:t>
                      </a:r>
                    </a:p>
                  </a:txBody>
                  <a:tcPr marL="87464" marR="874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750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Profit/Loss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(48.32)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2.8</a:t>
                      </a:r>
                    </a:p>
                  </a:txBody>
                  <a:tcPr marL="87464" marR="874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30.0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80.0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6963" y="4015712"/>
            <a:ext cx="691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4 years of product development 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Unaudited figures for financial year ending March 31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, 2019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Projections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963" y="5125792"/>
            <a:ext cx="1025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Company looking to raise 4 Cr. now for expansion plans to enable to change its sales strategy from B2C to B2B</a:t>
            </a:r>
          </a:p>
        </p:txBody>
      </p:sp>
      <p:pic>
        <p:nvPicPr>
          <p:cNvPr id="6" name="Picture 2" descr="New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83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41987" name="Picture 2" descr="New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416586" y="1939697"/>
            <a:ext cx="93884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en-US" sz="2000" b="1" dirty="0"/>
              <a:t>New Leaf Dynamic Technologies (P) Ltd</a:t>
            </a:r>
          </a:p>
          <a:p>
            <a:r>
              <a:rPr lang="en-US" sz="2000" dirty="0"/>
              <a:t>Factory: 	A-150 Sector 80</a:t>
            </a:r>
          </a:p>
          <a:p>
            <a:r>
              <a:rPr lang="en-US" sz="2000" dirty="0"/>
              <a:t>		NOIDA, UP 201301</a:t>
            </a:r>
          </a:p>
          <a:p>
            <a:endParaRPr lang="en-US" sz="2000" dirty="0"/>
          </a:p>
          <a:p>
            <a:r>
              <a:rPr lang="en-US" sz="2000" dirty="0"/>
              <a:t>Sales Office:</a:t>
            </a:r>
          </a:p>
          <a:p>
            <a:r>
              <a:rPr lang="en-US" sz="2000" dirty="0"/>
              <a:t>		Indigram Labs</a:t>
            </a:r>
          </a:p>
          <a:p>
            <a:r>
              <a:rPr lang="en-US" sz="2000" dirty="0"/>
              <a:t>		B1/B1 Mohan Cooperative Industrial Estate</a:t>
            </a:r>
          </a:p>
          <a:p>
            <a:r>
              <a:rPr lang="en-US" sz="2000" dirty="0"/>
              <a:t>		New Delhi</a:t>
            </a:r>
          </a:p>
          <a:p>
            <a:r>
              <a:rPr lang="en-US" sz="2000" dirty="0"/>
              <a:t>WEB: </a:t>
            </a:r>
            <a:r>
              <a:rPr lang="en-US" sz="2000" dirty="0">
                <a:hlinkClick r:id="rId3"/>
              </a:rPr>
              <a:t>www.NewLeafDynamic.com</a:t>
            </a:r>
            <a:endParaRPr lang="en-US" sz="2000" dirty="0"/>
          </a:p>
          <a:p>
            <a:r>
              <a:rPr lang="en-US" sz="2000" dirty="0"/>
              <a:t>Email: </a:t>
            </a:r>
            <a:r>
              <a:rPr lang="en-US" sz="2000" dirty="0">
                <a:hlinkClick r:id="rId4"/>
              </a:rPr>
              <a:t>Anurag@NewLeafDynamic.com</a:t>
            </a:r>
            <a:endParaRPr lang="en-US" sz="2000" dirty="0"/>
          </a:p>
          <a:p>
            <a:r>
              <a:rPr lang="en-US" sz="2000" dirty="0"/>
              <a:t>Mobile: 98990 26930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 dirty="0"/>
              <a:t>Country: Low Agriculture Incomes, Low Growth</a:t>
            </a:r>
          </a:p>
        </p:txBody>
      </p:sp>
      <p:pic>
        <p:nvPicPr>
          <p:cNvPr id="11271" name="Picture 2" descr="New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63976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838" y="2702893"/>
            <a:ext cx="4714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42% of our population in agriculture, and contributing less then 25% GDP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5802" y="5964148"/>
            <a:ext cx="55898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Niti</a:t>
            </a:r>
            <a:r>
              <a:rPr lang="en-US" sz="1100" i="1" dirty="0"/>
              <a:t> Policy Paper 1/2017, Planning Commission of India. Average productivity from Fruits &amp; Vegetables (HVC) is </a:t>
            </a:r>
            <a:r>
              <a:rPr lang="en-US" sz="1100" i="1" dirty="0" err="1"/>
              <a:t>Rs</a:t>
            </a:r>
            <a:r>
              <a:rPr lang="en-US" sz="1100" i="1" dirty="0"/>
              <a:t> 1.42 Lacs per </a:t>
            </a:r>
            <a:r>
              <a:rPr lang="en-US" sz="1100" b="1" i="1" dirty="0"/>
              <a:t>Hectare</a:t>
            </a:r>
            <a:r>
              <a:rPr lang="en-US" sz="1100" i="1" dirty="0"/>
              <a:t> as compared to </a:t>
            </a:r>
            <a:r>
              <a:rPr lang="en-US" sz="1100" i="1" dirty="0" err="1"/>
              <a:t>Rs</a:t>
            </a:r>
            <a:r>
              <a:rPr lang="en-US" sz="1100" i="1" dirty="0"/>
              <a:t> 0.41 Lacs from staples.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5802" y="1523572"/>
            <a:ext cx="5165301" cy="411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Moving to growing Fruits &amp; vegetables can triple incomes. But:</a:t>
            </a:r>
          </a:p>
          <a:p>
            <a:pPr marL="457200" indent="-4572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Unlike food grains, Fruits &amp; vegetables are perishables</a:t>
            </a:r>
          </a:p>
          <a:p>
            <a:pPr marL="457200" indent="-4572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Hot climate</a:t>
            </a:r>
          </a:p>
          <a:p>
            <a:pPr marL="457200" indent="-4572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Everyone sells at harvest causing market glut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 dirty="0"/>
              <a:t>99% Shortage of Cold Storage</a:t>
            </a:r>
          </a:p>
        </p:txBody>
      </p:sp>
      <p:pic>
        <p:nvPicPr>
          <p:cNvPr id="14407" name="Picture 2" descr="New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529388"/>
            <a:ext cx="1246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0581" y="2052856"/>
            <a:ext cx="10647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“The lack of an adequate and efficient cold chain infrastructure leads to massive post-harvest losses, estimated at </a:t>
            </a:r>
            <a:r>
              <a:rPr lang="en-US" sz="2800" b="1" dirty="0">
                <a:latin typeface="+mn-lt"/>
              </a:rPr>
              <a:t>INR 92,561crore </a:t>
            </a:r>
            <a:r>
              <a:rPr lang="en-US" sz="2800" dirty="0">
                <a:latin typeface="+mn-lt"/>
              </a:rPr>
              <a:t>annually. Perishables account for the bulk of post-harvest losses”</a:t>
            </a:r>
          </a:p>
          <a:p>
            <a:r>
              <a:rPr lang="en-US" sz="2800" dirty="0">
                <a:latin typeface="+mn-lt"/>
              </a:rPr>
              <a:t>“Inadequate cold-chain infrastructure hampers India’s food exports as well”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581" y="4730512"/>
            <a:ext cx="880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Niti</a:t>
            </a:r>
            <a:r>
              <a:rPr lang="en-US" sz="2000" i="1" dirty="0"/>
              <a:t> </a:t>
            </a:r>
            <a:r>
              <a:rPr lang="en-US" sz="2000" i="1" dirty="0" err="1"/>
              <a:t>Aayog</a:t>
            </a:r>
            <a:r>
              <a:rPr lang="en-US" sz="2000" i="1" dirty="0"/>
              <a:t>, New Strategy for India @75, Dec 2018, chapter 7, page 36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081825"/>
          </a:xfrm>
        </p:spPr>
        <p:txBody>
          <a:bodyPr/>
          <a:lstStyle/>
          <a:p>
            <a:r>
              <a:rPr lang="en-US" dirty="0"/>
              <a:t>Use Grid Power ?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638821"/>
              </p:ext>
            </p:extLst>
          </p:nvPr>
        </p:nvGraphicFramePr>
        <p:xfrm>
          <a:off x="424534" y="1637443"/>
          <a:ext cx="4757848" cy="457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3164524" y="6089947"/>
            <a:ext cx="3727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en-US" sz="1200" i="1" dirty="0"/>
              <a:t>Electricity consumption in Maharashtra</a:t>
            </a:r>
          </a:p>
          <a:p>
            <a:r>
              <a:rPr lang="en-US" sz="1200" i="1" dirty="0"/>
              <a:t>Data from Economic Survey of Maharashtra 2017-18</a:t>
            </a:r>
          </a:p>
        </p:txBody>
      </p:sp>
      <p:sp>
        <p:nvSpPr>
          <p:cNvPr id="15367" name="Content Placeholder 2"/>
          <p:cNvSpPr txBox="1">
            <a:spLocks/>
          </p:cNvSpPr>
          <p:nvPr/>
        </p:nvSpPr>
        <p:spPr bwMode="auto">
          <a:xfrm>
            <a:off x="5452838" y="2026781"/>
            <a:ext cx="5507083" cy="353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9715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Cooling for 500 million tons</a:t>
            </a:r>
          </a:p>
          <a:p>
            <a:pPr>
              <a:buFontTx/>
              <a:buChar char="-"/>
            </a:pPr>
            <a:r>
              <a:rPr lang="en-US" sz="2800" dirty="0"/>
              <a:t>Agricultural electricity consumption is already rising fastest</a:t>
            </a:r>
          </a:p>
          <a:p>
            <a:pPr>
              <a:buFontTx/>
              <a:buChar char="-"/>
            </a:pPr>
            <a:r>
              <a:rPr lang="en-US" sz="2800" dirty="0"/>
              <a:t>If additional cold chain capacity is grid powered, 10X increase in consumption</a:t>
            </a:r>
          </a:p>
        </p:txBody>
      </p:sp>
      <p:pic>
        <p:nvPicPr>
          <p:cNvPr id="6" name="Picture 2" descr="New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 dirty="0"/>
              <a:t>GreenCHILL Can Solve this Problem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717675"/>
            <a:ext cx="6157912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6451600" y="1655763"/>
            <a:ext cx="5562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15 Ton Cold storage for on farm usage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Powered by farm waste, no fossil fuels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Cools down to 0°C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Biomass consumption of 100 Kg/day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Green Refrigerant (no CFC/HFC)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Technology developed by New Leaf</a:t>
            </a:r>
          </a:p>
        </p:txBody>
      </p:sp>
      <p:pic>
        <p:nvPicPr>
          <p:cNvPr id="5" name="Picture 2" descr="New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hape 91"/>
          <p:cNvSpPr>
            <a:spLocks noGrp="1"/>
          </p:cNvSpPr>
          <p:nvPr>
            <p:ph type="body" idx="1"/>
          </p:nvPr>
        </p:nvSpPr>
        <p:spPr>
          <a:xfrm>
            <a:off x="334963" y="1395413"/>
            <a:ext cx="11501437" cy="4760688"/>
          </a:xfrm>
        </p:spPr>
        <p:txBody>
          <a:bodyPr lIns="91425" tIns="45700" rIns="91425" bIns="4570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Anurag Agarwal: </a:t>
            </a:r>
            <a:r>
              <a:rPr lang="en-US" sz="2800" dirty="0" err="1">
                <a:solidFill>
                  <a:schemeClr val="tx1"/>
                </a:solidFill>
              </a:rPr>
              <a:t>B.Tech</a:t>
            </a:r>
            <a:r>
              <a:rPr lang="en-US" sz="2800" dirty="0">
                <a:solidFill>
                  <a:schemeClr val="tx1"/>
                </a:solidFill>
              </a:rPr>
              <a:t>, IIT Kanpur 1982, MS, Tennessee 1984 in Mechanical Engineering. 30 years industry experience in delivering engineering to the worlds largest Mechanical engineering companies including Bosch Rexroth, Parker Hannifin, Eaton Corp.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Rahas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Sahoo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25 Years’ experience in electrical and mechanical maintenance of fighter jets with the </a:t>
            </a:r>
            <a:r>
              <a:rPr lang="en-US" sz="2800" b="1" dirty="0">
                <a:solidFill>
                  <a:schemeClr val="tx1"/>
                </a:solidFill>
              </a:rPr>
              <a:t>Indian Air Force</a:t>
            </a:r>
            <a:r>
              <a:rPr lang="en-US" sz="2800" dirty="0">
                <a:solidFill>
                  <a:schemeClr val="tx1"/>
                </a:solidFill>
              </a:rPr>
              <a:t>. Responsible for manufacturing &amp; support.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Akash Agarwal: </a:t>
            </a:r>
            <a:r>
              <a:rPr lang="en-US" sz="2800" dirty="0">
                <a:solidFill>
                  <a:schemeClr val="tx1"/>
                </a:solidFill>
              </a:rPr>
              <a:t>Business Management, University of Utah, 2014. Responsible for sales of GreenCHILL. Currently setting up sales operations based out of Indore.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en-US" dirty="0"/>
              <a:t>New Leaf Founding Team</a:t>
            </a:r>
          </a:p>
        </p:txBody>
      </p:sp>
      <p:pic>
        <p:nvPicPr>
          <p:cNvPr id="21511" name="Picture 2" descr="New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411913"/>
            <a:ext cx="15192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1416677"/>
            <a:ext cx="7117724" cy="53382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Bhim</a:t>
            </a:r>
            <a:r>
              <a:rPr lang="en-US" dirty="0"/>
              <a:t> Bhai: Farmer in </a:t>
            </a:r>
            <a:r>
              <a:rPr lang="en-US" dirty="0" err="1"/>
              <a:t>Junagadh</a:t>
            </a:r>
            <a:r>
              <a:rPr lang="en-US" dirty="0"/>
              <a:t> using GreenCHILL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2873" y="5434885"/>
            <a:ext cx="122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Bhim</a:t>
            </a:r>
            <a:r>
              <a:rPr lang="en-US" sz="1400" dirty="0">
                <a:solidFill>
                  <a:schemeClr val="bg1"/>
                </a:solidFill>
              </a:rPr>
              <a:t> Bhai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4276" y="5223596"/>
            <a:ext cx="15561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Dr PV Rao, country head of Rural &amp; </a:t>
            </a:r>
            <a:r>
              <a:rPr lang="en-US" sz="1400" dirty="0" err="1">
                <a:solidFill>
                  <a:schemeClr val="bg1"/>
                </a:solidFill>
              </a:rPr>
              <a:t>Agri</a:t>
            </a:r>
            <a:r>
              <a:rPr lang="en-US" sz="1400" dirty="0">
                <a:solidFill>
                  <a:schemeClr val="bg1"/>
                </a:solidFill>
              </a:rPr>
              <a:t> Banking of Axis Bank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2659" y="5588773"/>
            <a:ext cx="1500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Anurag Agarwal, Founder New Leaf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3828" y="5188179"/>
            <a:ext cx="122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Axis Bank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26014" y="5280996"/>
            <a:ext cx="122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Axis Bank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77" y="1987787"/>
            <a:ext cx="4969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Lemon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Prices vary from 12 </a:t>
            </a:r>
            <a:r>
              <a:rPr lang="en-US" sz="2800" dirty="0" err="1">
                <a:latin typeface="+mn-lt"/>
              </a:rPr>
              <a:t>Rs</a:t>
            </a:r>
            <a:r>
              <a:rPr lang="en-US" sz="2800" dirty="0">
                <a:latin typeface="+mn-lt"/>
              </a:rPr>
              <a:t>/kg Mid January to 70 </a:t>
            </a:r>
            <a:r>
              <a:rPr lang="en-US" sz="2800" dirty="0" err="1">
                <a:latin typeface="+mn-lt"/>
              </a:rPr>
              <a:t>Rs</a:t>
            </a:r>
            <a:r>
              <a:rPr lang="en-US" sz="2800" dirty="0">
                <a:latin typeface="+mn-lt"/>
              </a:rPr>
              <a:t>/Kg March/April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2 to 3 harvests/year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Profit of 6 </a:t>
            </a:r>
            <a:r>
              <a:rPr lang="en-US" sz="2800" dirty="0" err="1">
                <a:latin typeface="+mn-lt"/>
              </a:rPr>
              <a:t>lacs</a:t>
            </a:r>
            <a:r>
              <a:rPr lang="en-US" sz="2800" dirty="0">
                <a:latin typeface="+mn-lt"/>
              </a:rPr>
              <a:t>/harvest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financed by Axis Bank now financing 4 more</a:t>
            </a:r>
          </a:p>
        </p:txBody>
      </p:sp>
      <p:pic>
        <p:nvPicPr>
          <p:cNvPr id="13" name="Picture 2" descr="New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4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Bhim</a:t>
            </a:r>
            <a:r>
              <a:rPr lang="en-US" dirty="0"/>
              <a:t> Bhai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" y="1686606"/>
            <a:ext cx="5605109" cy="42038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94" y="1661375"/>
            <a:ext cx="5638750" cy="4229062"/>
          </a:xfrm>
          <a:prstGeom prst="rect">
            <a:avLst/>
          </a:prstGeom>
        </p:spPr>
      </p:pic>
      <p:pic>
        <p:nvPicPr>
          <p:cNvPr id="7" name="Picture 2" descr="New Le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GreenCHILL at </a:t>
            </a:r>
            <a:r>
              <a:rPr lang="en-US" dirty="0" err="1"/>
              <a:t>Kapurthala</a:t>
            </a:r>
            <a:r>
              <a:rPr lang="en-US" dirty="0"/>
              <a:t> &amp; </a:t>
            </a:r>
            <a:r>
              <a:rPr lang="en-US" dirty="0" err="1"/>
              <a:t>Hoshiarpur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4" y="1331692"/>
            <a:ext cx="7368410" cy="5526308"/>
          </a:xfrm>
        </p:spPr>
      </p:pic>
      <p:pic>
        <p:nvPicPr>
          <p:cNvPr id="5" name="Picture 2" descr="New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384925"/>
            <a:ext cx="15192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72" y="1661375"/>
            <a:ext cx="403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Precooling Apples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Precooling Melon</a:t>
            </a:r>
          </a:p>
        </p:txBody>
      </p:sp>
    </p:spTree>
    <p:extLst>
      <p:ext uri="{BB962C8B-B14F-4D97-AF65-F5344CB8AC3E}">
        <p14:creationId xmlns:p14="http://schemas.microsoft.com/office/powerpoint/2010/main" val="363181871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2698</TotalTime>
  <Words>734</Words>
  <Application>Microsoft Office PowerPoint</Application>
  <PresentationFormat>Widescreen</PresentationFormat>
  <Paragraphs>128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WelcomeDoc</vt:lpstr>
      <vt:lpstr>Cold Storages Powered by Farm Waste to Enhance Income of our Farmers in India</vt:lpstr>
      <vt:lpstr>Country: Low Agriculture Incomes, Low Growth</vt:lpstr>
      <vt:lpstr>99% Shortage of Cold Storage</vt:lpstr>
      <vt:lpstr>Use Grid Power ?</vt:lpstr>
      <vt:lpstr>GreenCHILL Can Solve this Problem</vt:lpstr>
      <vt:lpstr>New Leaf Founding Team</vt:lpstr>
      <vt:lpstr>Bhim Bhai: Farmer in Junagadh using GreenCHILL</vt:lpstr>
      <vt:lpstr>Bhim Bhai</vt:lpstr>
      <vt:lpstr>GreenCHILL at Kapurthala &amp; Hoshiarpur</vt:lpstr>
      <vt:lpstr>Navsari</vt:lpstr>
      <vt:lpstr>Predictable profits by storing</vt:lpstr>
      <vt:lpstr>GreenCHILL: Low Running Cost to Increase Earnings</vt:lpstr>
      <vt:lpstr>New Leaf Financials (Rs ‘00,000)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Storages Powered by Farm Waste for Farmers in Maharashtra</dc:title>
  <dc:creator>Anurag</dc:creator>
  <cp:lastModifiedBy>Selna Saji</cp:lastModifiedBy>
  <cp:revision>451</cp:revision>
  <dcterms:created xsi:type="dcterms:W3CDTF">2018-10-07T06:32:22Z</dcterms:created>
  <dcterms:modified xsi:type="dcterms:W3CDTF">2019-07-16T16:39:29Z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