
<file path=[Content_Types].xml><?xml version="1.0" encoding="utf-8"?>
<Types xmlns="http://schemas.openxmlformats.org/package/2006/content-types">
  <Default ContentType="image/png" Extension="png"/>
  <Default ContentType="image/png" Extension="tmp"/>
  <Default ContentType="image/jpeg" Extension="jpeg"/>
  <Default ContentType="application/vnd.openxmlformats-package.relationships+xml" Extension="rels"/>
  <Default ContentType="application/xml" Extension="xml"/>
  <Default ContentType="image/vnd.ms-photo" Extension="wdp"/>
  <Default ContentType="image/jpeg" Extension="jpg"/>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notesMaster+xml" PartName="/ppt/notesMasters/notesMaster1.xml"/>
  <Override ContentType="application/vnd.openxmlformats-officedocument.presentationml.handoutMaster+xml" PartName="/ppt/handoutMasters/handout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xml"/>
  <Override ContentType="application/vnd.openxmlformats-officedocument.drawingml.chart+xml" PartName="/ppt/charts/chart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drawingml.chart+xml" PartName="/ppt/charts/chart2.xml"/>
  <Override ContentType="application/vnd.openxmlformats-officedocument.drawingml.chartshapes+xml" PartName="/ppt/drawings/drawing1.xml"/>
  <Override ContentType="application/vnd.openxmlformats-package.core-properties+xml" PartName="/docProps/core.xml"/>
  <Override ContentType="application/vnd.openxmlformats-officedocument.extended-properties+xml" PartName="/docProps/app.xml"/>
  <Override ContentType="application/vnd.ms-office.chartcolorstyle+xml" PartName="/ppt/charts/colors1.xml"/>
  <Override ContentType="application/vnd.ms-office.chartstyle+xml" PartName="/ppt/charts/style1.xml"/>
  <Override ContentType="application/vnd.ms-office.chartcolorstyle+xml" PartName="/ppt/charts/colors2.xml"/>
  <Override ContentType="application/vnd.ms-office.chartstyle+xml" PartName="/ppt/charts/style2.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3">
  <p:sldMasterIdLst>
    <p:sldMasterId id="2147483648" r:id="rId1"/>
  </p:sldMasterIdLst>
  <p:notesMasterIdLst>
    <p:notesMasterId r:id="rId14"/>
  </p:notesMasterIdLst>
  <p:handoutMasterIdLst>
    <p:handoutMasterId r:id="rId15"/>
  </p:handoutMasterIdLst>
  <p:sldIdLst>
    <p:sldId id="263" r:id="rId2"/>
    <p:sldId id="307" r:id="rId3"/>
    <p:sldId id="377" r:id="rId4"/>
    <p:sldId id="373" r:id="rId5"/>
    <p:sldId id="304" r:id="rId6"/>
    <p:sldId id="363" r:id="rId7"/>
    <p:sldId id="290" r:id="rId8"/>
    <p:sldId id="372" r:id="rId9"/>
    <p:sldId id="366" r:id="rId10"/>
    <p:sldId id="316" r:id="rId11"/>
    <p:sldId id="376" r:id="rId12"/>
    <p:sldId id="280"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B78251C-DF76-4869-A233-544D8DE66976}">
          <p14:sldIdLst>
            <p14:sldId id="263"/>
            <p14:sldId id="307"/>
            <p14:sldId id="377"/>
            <p14:sldId id="373"/>
            <p14:sldId id="304"/>
            <p14:sldId id="363"/>
            <p14:sldId id="290"/>
            <p14:sldId id="372"/>
            <p14:sldId id="366"/>
            <p14:sldId id="316"/>
            <p14:sldId id="376"/>
            <p14:sldId id="280"/>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105E"/>
    <a:srgbClr val="FFCC00"/>
    <a:srgbClr val="000000"/>
    <a:srgbClr val="2D2E2D"/>
    <a:srgbClr val="777877"/>
    <a:srgbClr val="007A4D"/>
    <a:srgbClr val="CD0034"/>
    <a:srgbClr val="0076A3"/>
    <a:srgbClr val="009CCC"/>
    <a:srgbClr val="F0AB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06" autoAdjust="0"/>
    <p:restoredTop sz="94291" autoAdjust="0"/>
  </p:normalViewPr>
  <p:slideViewPr>
    <p:cSldViewPr snapToGrid="0" snapToObjects="1">
      <p:cViewPr>
        <p:scale>
          <a:sx n="77" d="100"/>
          <a:sy n="77" d="100"/>
        </p:scale>
        <p:origin x="-102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E:\Files\Work\Work%20-%20fire%20incidence\Historical%20data\FINAL%20graph%20data\Fire%20counts.xlsx"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chartUserShapes" Target="../drawings/drawing1.xml"/><Relationship Id="rId1" Type="http://schemas.openxmlformats.org/officeDocument/2006/relationships/oleObject" Target="file:///C:\Users\Niti%20Gupta\Downloads\KS%20-%20PM2.5%2019Oct18%20-%2015Jan18%20low-cost%20sensor%20data%2031Jan19.csv.xlsx" TargetMode="External"/><Relationship Id="rId4"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IN">
                <a:solidFill>
                  <a:schemeClr val="tx1"/>
                </a:solidFill>
              </a:rPr>
              <a:t>Historical trend of fire counts in Punjab</a:t>
            </a:r>
          </a:p>
        </c:rich>
      </c:tx>
      <c:layout/>
      <c:overlay val="0"/>
      <c:spPr>
        <a:noFill/>
        <a:ln>
          <a:noFill/>
        </a:ln>
        <a:effectLst/>
      </c:spPr>
    </c:title>
    <c:autoTitleDeleted val="0"/>
    <c:plotArea>
      <c:layout>
        <c:manualLayout>
          <c:layoutTarget val="inner"/>
          <c:xMode val="edge"/>
          <c:yMode val="edge"/>
          <c:x val="0.11282688619355208"/>
          <c:y val="7.0030755727637506E-2"/>
          <c:w val="0.88717311380644792"/>
          <c:h val="0.70616406237150853"/>
        </c:manualLayout>
      </c:layout>
      <c:barChart>
        <c:barDir val="col"/>
        <c:grouping val="clustered"/>
        <c:varyColors val="0"/>
        <c:ser>
          <c:idx val="0"/>
          <c:order val="0"/>
          <c:tx>
            <c:strRef>
              <c:f>VIIRS!$G$2</c:f>
              <c:strCache>
                <c:ptCount val="1"/>
                <c:pt idx="0">
                  <c:v>Open fires observed during entire year</c:v>
                </c:pt>
              </c:strCache>
            </c:strRef>
          </c:tx>
          <c:spPr>
            <a:solidFill>
              <a:schemeClr val="tx1">
                <a:lumMod val="75000"/>
                <a:lumOff val="25000"/>
              </a:schemeClr>
            </a:solidFill>
            <a:ln>
              <a:noFill/>
            </a:ln>
            <a:effectLst/>
          </c:spPr>
          <c:invertIfNegative val="0"/>
          <c:cat>
            <c:strRef>
              <c:f>VIIRS!$F$3:$F$9</c:f>
              <c:strCache>
                <c:ptCount val="7"/>
                <c:pt idx="0">
                  <c:v>2012</c:v>
                </c:pt>
                <c:pt idx="1">
                  <c:v>2013</c:v>
                </c:pt>
                <c:pt idx="2">
                  <c:v>2014</c:v>
                </c:pt>
                <c:pt idx="3">
                  <c:v>2015</c:v>
                </c:pt>
                <c:pt idx="4">
                  <c:v>2016</c:v>
                </c:pt>
                <c:pt idx="5">
                  <c:v>2017</c:v>
                </c:pt>
                <c:pt idx="6">
                  <c:v>2018 
(01 Jan - 30 Nov)</c:v>
                </c:pt>
              </c:strCache>
            </c:strRef>
          </c:cat>
          <c:val>
            <c:numRef>
              <c:f>VIIRS!$G$3:$G$9</c:f>
              <c:numCache>
                <c:formatCode>General</c:formatCode>
                <c:ptCount val="7"/>
                <c:pt idx="0">
                  <c:v>77995</c:v>
                </c:pt>
                <c:pt idx="1">
                  <c:v>71228</c:v>
                </c:pt>
                <c:pt idx="2">
                  <c:v>83533</c:v>
                </c:pt>
                <c:pt idx="3">
                  <c:v>70293</c:v>
                </c:pt>
                <c:pt idx="4">
                  <c:v>94433</c:v>
                </c:pt>
                <c:pt idx="5">
                  <c:v>66002</c:v>
                </c:pt>
                <c:pt idx="6">
                  <c:v>67905</c:v>
                </c:pt>
              </c:numCache>
            </c:numRef>
          </c:val>
          <c:extLst xmlns:c16r2="http://schemas.microsoft.com/office/drawing/2015/06/chart">
            <c:ext xmlns:c16="http://schemas.microsoft.com/office/drawing/2014/chart" uri="{C3380CC4-5D6E-409C-BE32-E72D297353CC}">
              <c16:uniqueId val="{00000000-1479-42A0-88A7-AE5DAF241294}"/>
            </c:ext>
          </c:extLst>
        </c:ser>
        <c:ser>
          <c:idx val="1"/>
          <c:order val="1"/>
          <c:tx>
            <c:strRef>
              <c:f>VIIRS!$H$2</c:f>
              <c:strCache>
                <c:ptCount val="1"/>
                <c:pt idx="0">
                  <c:v>Open fires observed during rice residue burning season</c:v>
                </c:pt>
              </c:strCache>
            </c:strRef>
          </c:tx>
          <c:spPr>
            <a:solidFill>
              <a:srgbClr val="FF0000"/>
            </a:solidFill>
            <a:ln>
              <a:noFill/>
            </a:ln>
            <a:effectLst/>
          </c:spPr>
          <c:invertIfNegative val="0"/>
          <c:cat>
            <c:strRef>
              <c:f>VIIRS!$F$3:$F$9</c:f>
              <c:strCache>
                <c:ptCount val="7"/>
                <c:pt idx="0">
                  <c:v>2012</c:v>
                </c:pt>
                <c:pt idx="1">
                  <c:v>2013</c:v>
                </c:pt>
                <c:pt idx="2">
                  <c:v>2014</c:v>
                </c:pt>
                <c:pt idx="3">
                  <c:v>2015</c:v>
                </c:pt>
                <c:pt idx="4">
                  <c:v>2016</c:v>
                </c:pt>
                <c:pt idx="5">
                  <c:v>2017</c:v>
                </c:pt>
                <c:pt idx="6">
                  <c:v>2018 
(01 Jan - 30 Nov)</c:v>
                </c:pt>
              </c:strCache>
            </c:strRef>
          </c:cat>
          <c:val>
            <c:numRef>
              <c:f>VIIRS!$H$3:$H$9</c:f>
              <c:numCache>
                <c:formatCode>General</c:formatCode>
                <c:ptCount val="7"/>
                <c:pt idx="0">
                  <c:v>65167</c:v>
                </c:pt>
                <c:pt idx="1">
                  <c:v>57000</c:v>
                </c:pt>
                <c:pt idx="2">
                  <c:v>67379</c:v>
                </c:pt>
                <c:pt idx="3">
                  <c:v>59175</c:v>
                </c:pt>
                <c:pt idx="4">
                  <c:v>81183</c:v>
                </c:pt>
                <c:pt idx="5">
                  <c:v>54103</c:v>
                </c:pt>
                <c:pt idx="6">
                  <c:v>54993</c:v>
                </c:pt>
              </c:numCache>
            </c:numRef>
          </c:val>
          <c:extLst xmlns:c16r2="http://schemas.microsoft.com/office/drawing/2015/06/chart">
            <c:ext xmlns:c16="http://schemas.microsoft.com/office/drawing/2014/chart" uri="{C3380CC4-5D6E-409C-BE32-E72D297353CC}">
              <c16:uniqueId val="{00000001-1479-42A0-88A7-AE5DAF241294}"/>
            </c:ext>
          </c:extLst>
        </c:ser>
        <c:ser>
          <c:idx val="2"/>
          <c:order val="2"/>
          <c:tx>
            <c:strRef>
              <c:f>VIIRS!$I$2</c:f>
              <c:strCache>
                <c:ptCount val="1"/>
                <c:pt idx="0">
                  <c:v>Open fires observed during wheat residue burning season</c:v>
                </c:pt>
              </c:strCache>
            </c:strRef>
          </c:tx>
          <c:spPr>
            <a:solidFill>
              <a:srgbClr val="FFC000"/>
            </a:solidFill>
            <a:ln>
              <a:noFill/>
            </a:ln>
            <a:effectLst/>
          </c:spPr>
          <c:invertIfNegative val="0"/>
          <c:cat>
            <c:strRef>
              <c:f>VIIRS!$F$3:$F$9</c:f>
              <c:strCache>
                <c:ptCount val="7"/>
                <c:pt idx="0">
                  <c:v>2012</c:v>
                </c:pt>
                <c:pt idx="1">
                  <c:v>2013</c:v>
                </c:pt>
                <c:pt idx="2">
                  <c:v>2014</c:v>
                </c:pt>
                <c:pt idx="3">
                  <c:v>2015</c:v>
                </c:pt>
                <c:pt idx="4">
                  <c:v>2016</c:v>
                </c:pt>
                <c:pt idx="5">
                  <c:v>2017</c:v>
                </c:pt>
                <c:pt idx="6">
                  <c:v>2018 
(01 Jan - 30 Nov)</c:v>
                </c:pt>
              </c:strCache>
            </c:strRef>
          </c:cat>
          <c:val>
            <c:numRef>
              <c:f>VIIRS!$I$3:$I$9</c:f>
              <c:numCache>
                <c:formatCode>General</c:formatCode>
                <c:ptCount val="7"/>
                <c:pt idx="0">
                  <c:v>11219</c:v>
                </c:pt>
                <c:pt idx="1">
                  <c:v>12152</c:v>
                </c:pt>
                <c:pt idx="2">
                  <c:v>14336</c:v>
                </c:pt>
                <c:pt idx="3">
                  <c:v>9856</c:v>
                </c:pt>
                <c:pt idx="4">
                  <c:v>11413</c:v>
                </c:pt>
                <c:pt idx="5">
                  <c:v>9991</c:v>
                </c:pt>
                <c:pt idx="6">
                  <c:v>11787</c:v>
                </c:pt>
              </c:numCache>
            </c:numRef>
          </c:val>
          <c:extLst xmlns:c16r2="http://schemas.microsoft.com/office/drawing/2015/06/chart">
            <c:ext xmlns:c16="http://schemas.microsoft.com/office/drawing/2014/chart" uri="{C3380CC4-5D6E-409C-BE32-E72D297353CC}">
              <c16:uniqueId val="{00000002-1479-42A0-88A7-AE5DAF241294}"/>
            </c:ext>
          </c:extLst>
        </c:ser>
        <c:dLbls>
          <c:showLegendKey val="0"/>
          <c:showVal val="0"/>
          <c:showCatName val="0"/>
          <c:showSerName val="0"/>
          <c:showPercent val="0"/>
          <c:showBubbleSize val="0"/>
        </c:dLbls>
        <c:gapWidth val="219"/>
        <c:overlap val="-27"/>
        <c:axId val="100517376"/>
        <c:axId val="100519296"/>
      </c:barChart>
      <c:catAx>
        <c:axId val="10051737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IN">
                    <a:solidFill>
                      <a:schemeClr val="tx1"/>
                    </a:solidFill>
                  </a:rPr>
                  <a:t>Year</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00519296"/>
        <c:crosses val="autoZero"/>
        <c:auto val="1"/>
        <c:lblAlgn val="ctr"/>
        <c:lblOffset val="100"/>
        <c:noMultiLvlLbl val="0"/>
      </c:catAx>
      <c:valAx>
        <c:axId val="100519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IN">
                    <a:solidFill>
                      <a:schemeClr val="tx1"/>
                    </a:solidFill>
                  </a:rPr>
                  <a:t>Number of open fires</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005173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N" sz="2800" dirty="0"/>
              <a:t>PM 2.5 level across four districts in Punjab</a:t>
            </a:r>
          </a:p>
          <a:p>
            <a:pPr>
              <a:defRPr sz="1400" b="0" i="0" u="none" strike="noStrike" kern="1200" spc="0" baseline="0">
                <a:solidFill>
                  <a:schemeClr val="tx1">
                    <a:lumMod val="65000"/>
                    <a:lumOff val="35000"/>
                  </a:schemeClr>
                </a:solidFill>
                <a:latin typeface="+mn-lt"/>
                <a:ea typeface="+mn-ea"/>
                <a:cs typeface="+mn-cs"/>
              </a:defRPr>
            </a:pPr>
            <a:endParaRPr lang="en-IN" dirty="0"/>
          </a:p>
        </c:rich>
      </c:tx>
      <c:overlay val="0"/>
      <c:spPr>
        <a:noFill/>
        <a:ln>
          <a:noFill/>
        </a:ln>
        <a:effectLst/>
      </c:spPr>
    </c:title>
    <c:autoTitleDeleted val="0"/>
    <c:plotArea>
      <c:layout/>
      <c:lineChart>
        <c:grouping val="standard"/>
        <c:varyColors val="0"/>
        <c:ser>
          <c:idx val="0"/>
          <c:order val="0"/>
          <c:tx>
            <c:strRef>
              <c:f>'24hr average'!$C$2</c:f>
              <c:strCache>
                <c:ptCount val="1"/>
                <c:pt idx="0">
                  <c:v>Hoshiarpur</c:v>
                </c:pt>
              </c:strCache>
            </c:strRef>
          </c:tx>
          <c:spPr>
            <a:ln w="28575" cap="rnd">
              <a:solidFill>
                <a:schemeClr val="accent1"/>
              </a:solidFill>
              <a:round/>
            </a:ln>
            <a:effectLst/>
          </c:spPr>
          <c:marker>
            <c:symbol val="none"/>
          </c:marker>
          <c:cat>
            <c:numRef>
              <c:f>'24hr average'!$B$3:$B$91</c:f>
              <c:numCache>
                <c:formatCode>m\/d\/yyyy</c:formatCode>
                <c:ptCount val="89"/>
                <c:pt idx="0">
                  <c:v>43392</c:v>
                </c:pt>
                <c:pt idx="1">
                  <c:v>43393</c:v>
                </c:pt>
                <c:pt idx="2">
                  <c:v>43394</c:v>
                </c:pt>
                <c:pt idx="3">
                  <c:v>43395</c:v>
                </c:pt>
                <c:pt idx="4">
                  <c:v>43396</c:v>
                </c:pt>
                <c:pt idx="5">
                  <c:v>43397</c:v>
                </c:pt>
                <c:pt idx="6">
                  <c:v>43398</c:v>
                </c:pt>
                <c:pt idx="7">
                  <c:v>43399</c:v>
                </c:pt>
                <c:pt idx="8">
                  <c:v>43400</c:v>
                </c:pt>
                <c:pt idx="9">
                  <c:v>43401</c:v>
                </c:pt>
                <c:pt idx="10">
                  <c:v>43402</c:v>
                </c:pt>
                <c:pt idx="11">
                  <c:v>43403</c:v>
                </c:pt>
                <c:pt idx="12">
                  <c:v>43404</c:v>
                </c:pt>
                <c:pt idx="13">
                  <c:v>43405</c:v>
                </c:pt>
                <c:pt idx="14">
                  <c:v>43406</c:v>
                </c:pt>
                <c:pt idx="15">
                  <c:v>43407</c:v>
                </c:pt>
                <c:pt idx="16">
                  <c:v>43408</c:v>
                </c:pt>
                <c:pt idx="17">
                  <c:v>43409</c:v>
                </c:pt>
                <c:pt idx="18">
                  <c:v>43410</c:v>
                </c:pt>
                <c:pt idx="19">
                  <c:v>43411</c:v>
                </c:pt>
                <c:pt idx="20">
                  <c:v>43412</c:v>
                </c:pt>
                <c:pt idx="21">
                  <c:v>43413</c:v>
                </c:pt>
                <c:pt idx="22">
                  <c:v>43414</c:v>
                </c:pt>
                <c:pt idx="23">
                  <c:v>43415</c:v>
                </c:pt>
                <c:pt idx="24">
                  <c:v>43416</c:v>
                </c:pt>
                <c:pt idx="25">
                  <c:v>43417</c:v>
                </c:pt>
                <c:pt idx="26">
                  <c:v>43418</c:v>
                </c:pt>
                <c:pt idx="27">
                  <c:v>43419</c:v>
                </c:pt>
                <c:pt idx="28">
                  <c:v>43420</c:v>
                </c:pt>
                <c:pt idx="29">
                  <c:v>43421</c:v>
                </c:pt>
                <c:pt idx="30">
                  <c:v>43422</c:v>
                </c:pt>
                <c:pt idx="31">
                  <c:v>43423</c:v>
                </c:pt>
                <c:pt idx="32">
                  <c:v>43424</c:v>
                </c:pt>
                <c:pt idx="33">
                  <c:v>43425</c:v>
                </c:pt>
                <c:pt idx="34">
                  <c:v>43426</c:v>
                </c:pt>
                <c:pt idx="35">
                  <c:v>43427</c:v>
                </c:pt>
                <c:pt idx="36">
                  <c:v>43428</c:v>
                </c:pt>
                <c:pt idx="37">
                  <c:v>43429</c:v>
                </c:pt>
                <c:pt idx="38">
                  <c:v>43430</c:v>
                </c:pt>
                <c:pt idx="39">
                  <c:v>43431</c:v>
                </c:pt>
                <c:pt idx="40">
                  <c:v>43432</c:v>
                </c:pt>
                <c:pt idx="41">
                  <c:v>43433</c:v>
                </c:pt>
                <c:pt idx="42">
                  <c:v>43434</c:v>
                </c:pt>
                <c:pt idx="43">
                  <c:v>43435</c:v>
                </c:pt>
                <c:pt idx="44">
                  <c:v>43436</c:v>
                </c:pt>
                <c:pt idx="45">
                  <c:v>43437</c:v>
                </c:pt>
                <c:pt idx="46">
                  <c:v>43438</c:v>
                </c:pt>
                <c:pt idx="47">
                  <c:v>43439</c:v>
                </c:pt>
                <c:pt idx="48">
                  <c:v>43440</c:v>
                </c:pt>
                <c:pt idx="49">
                  <c:v>43441</c:v>
                </c:pt>
                <c:pt idx="50">
                  <c:v>43442</c:v>
                </c:pt>
                <c:pt idx="51">
                  <c:v>43443</c:v>
                </c:pt>
                <c:pt idx="52">
                  <c:v>43444</c:v>
                </c:pt>
                <c:pt idx="53">
                  <c:v>43445</c:v>
                </c:pt>
                <c:pt idx="54">
                  <c:v>43446</c:v>
                </c:pt>
                <c:pt idx="55">
                  <c:v>43447</c:v>
                </c:pt>
                <c:pt idx="56">
                  <c:v>43448</c:v>
                </c:pt>
                <c:pt idx="57">
                  <c:v>43449</c:v>
                </c:pt>
                <c:pt idx="58">
                  <c:v>43450</c:v>
                </c:pt>
                <c:pt idx="59">
                  <c:v>43451</c:v>
                </c:pt>
                <c:pt idx="60">
                  <c:v>43452</c:v>
                </c:pt>
                <c:pt idx="61">
                  <c:v>43453</c:v>
                </c:pt>
                <c:pt idx="62">
                  <c:v>43454</c:v>
                </c:pt>
                <c:pt idx="63">
                  <c:v>43455</c:v>
                </c:pt>
                <c:pt idx="64">
                  <c:v>43456</c:v>
                </c:pt>
                <c:pt idx="65">
                  <c:v>43457</c:v>
                </c:pt>
                <c:pt idx="66">
                  <c:v>43458</c:v>
                </c:pt>
                <c:pt idx="67">
                  <c:v>43459</c:v>
                </c:pt>
                <c:pt idx="68">
                  <c:v>43460</c:v>
                </c:pt>
                <c:pt idx="69">
                  <c:v>43461</c:v>
                </c:pt>
                <c:pt idx="70">
                  <c:v>43462</c:v>
                </c:pt>
                <c:pt idx="71">
                  <c:v>43463</c:v>
                </c:pt>
                <c:pt idx="72">
                  <c:v>43464</c:v>
                </c:pt>
                <c:pt idx="73">
                  <c:v>43465</c:v>
                </c:pt>
                <c:pt idx="74">
                  <c:v>43466</c:v>
                </c:pt>
                <c:pt idx="75">
                  <c:v>43467</c:v>
                </c:pt>
                <c:pt idx="76">
                  <c:v>43468</c:v>
                </c:pt>
                <c:pt idx="77">
                  <c:v>43469</c:v>
                </c:pt>
                <c:pt idx="78">
                  <c:v>43470</c:v>
                </c:pt>
                <c:pt idx="79">
                  <c:v>43471</c:v>
                </c:pt>
                <c:pt idx="80">
                  <c:v>43472</c:v>
                </c:pt>
                <c:pt idx="81">
                  <c:v>43473</c:v>
                </c:pt>
                <c:pt idx="82">
                  <c:v>43474</c:v>
                </c:pt>
                <c:pt idx="83">
                  <c:v>43475</c:v>
                </c:pt>
                <c:pt idx="84">
                  <c:v>43476</c:v>
                </c:pt>
                <c:pt idx="85">
                  <c:v>43477</c:v>
                </c:pt>
                <c:pt idx="86">
                  <c:v>43478</c:v>
                </c:pt>
                <c:pt idx="87">
                  <c:v>43479</c:v>
                </c:pt>
                <c:pt idx="88">
                  <c:v>43480</c:v>
                </c:pt>
              </c:numCache>
            </c:numRef>
          </c:cat>
          <c:val>
            <c:numRef>
              <c:f>'24hr average'!$C$3:$C$91</c:f>
              <c:numCache>
                <c:formatCode>General</c:formatCode>
                <c:ptCount val="89"/>
                <c:pt idx="0">
                  <c:v>59.609375</c:v>
                </c:pt>
                <c:pt idx="1">
                  <c:v>52.523560209424083</c:v>
                </c:pt>
                <c:pt idx="2">
                  <c:v>55.308900523560212</c:v>
                </c:pt>
                <c:pt idx="3">
                  <c:v>57.114583333333336</c:v>
                </c:pt>
                <c:pt idx="4">
                  <c:v>56.659685863874344</c:v>
                </c:pt>
                <c:pt idx="5">
                  <c:v>55.754010695187169</c:v>
                </c:pt>
                <c:pt idx="6">
                  <c:v>60.994680851063826</c:v>
                </c:pt>
                <c:pt idx="7">
                  <c:v>76.328125</c:v>
                </c:pt>
                <c:pt idx="8">
                  <c:v>96.21052631578948</c:v>
                </c:pt>
                <c:pt idx="9">
                  <c:v>106.02234636871508</c:v>
                </c:pt>
                <c:pt idx="10">
                  <c:v>122.73214285714286</c:v>
                </c:pt>
                <c:pt idx="11">
                  <c:v>132.9320987654321</c:v>
                </c:pt>
                <c:pt idx="12">
                  <c:v>134.93413173652695</c:v>
                </c:pt>
                <c:pt idx="13">
                  <c:v>134.36309523809524</c:v>
                </c:pt>
                <c:pt idx="14">
                  <c:v>78.093167701863351</c:v>
                </c:pt>
                <c:pt idx="15">
                  <c:v>50.284722222222221</c:v>
                </c:pt>
                <c:pt idx="16">
                  <c:v>84.393749999999997</c:v>
                </c:pt>
                <c:pt idx="17">
                  <c:v>103.49404761904762</c:v>
                </c:pt>
                <c:pt idx="18">
                  <c:v>121.58333333333333</c:v>
                </c:pt>
                <c:pt idx="19">
                  <c:v>123.28571428571429</c:v>
                </c:pt>
                <c:pt idx="20">
                  <c:v>155.25595238095238</c:v>
                </c:pt>
                <c:pt idx="21">
                  <c:v>122.04878048780488</c:v>
                </c:pt>
                <c:pt idx="22">
                  <c:v>149.33536585365854</c:v>
                </c:pt>
                <c:pt idx="23">
                  <c:v>121.79761904761905</c:v>
                </c:pt>
                <c:pt idx="24">
                  <c:v>126.3167701863354</c:v>
                </c:pt>
                <c:pt idx="25">
                  <c:v>95.160714285714292</c:v>
                </c:pt>
                <c:pt idx="26">
                  <c:v>73.231343283582092</c:v>
                </c:pt>
                <c:pt idx="27">
                  <c:v>52.928571428571431</c:v>
                </c:pt>
                <c:pt idx="28">
                  <c:v>74.945454545454552</c:v>
                </c:pt>
                <c:pt idx="29">
                  <c:v>102.1497005988024</c:v>
                </c:pt>
                <c:pt idx="30">
                  <c:v>74.963855421686745</c:v>
                </c:pt>
                <c:pt idx="31">
                  <c:v>76.404761904761898</c:v>
                </c:pt>
                <c:pt idx="32">
                  <c:v>83.712574850299404</c:v>
                </c:pt>
                <c:pt idx="33">
                  <c:v>132.70921985815602</c:v>
                </c:pt>
                <c:pt idx="34">
                  <c:v>153.23214285714286</c:v>
                </c:pt>
                <c:pt idx="35">
                  <c:v>128.96835443037975</c:v>
                </c:pt>
                <c:pt idx="36">
                  <c:v>136.36912751677852</c:v>
                </c:pt>
                <c:pt idx="37">
                  <c:v>126.39873417721519</c:v>
                </c:pt>
                <c:pt idx="38">
                  <c:v>117.1376811594203</c:v>
                </c:pt>
                <c:pt idx="39">
                  <c:v>122.95161290322581</c:v>
                </c:pt>
                <c:pt idx="40">
                  <c:v>134.39285714285714</c:v>
                </c:pt>
                <c:pt idx="41">
                  <c:v>156.92366412213741</c:v>
                </c:pt>
                <c:pt idx="42">
                  <c:v>114.58260869565217</c:v>
                </c:pt>
                <c:pt idx="43">
                  <c:v>99.9375</c:v>
                </c:pt>
                <c:pt idx="44">
                  <c:v>101.57241379310345</c:v>
                </c:pt>
                <c:pt idx="45">
                  <c:v>113.2439024390244</c:v>
                </c:pt>
                <c:pt idx="46">
                  <c:v>123.84375</c:v>
                </c:pt>
                <c:pt idx="47">
                  <c:v>125.87234042553192</c:v>
                </c:pt>
                <c:pt idx="48">
                  <c:v>115.10666666666667</c:v>
                </c:pt>
                <c:pt idx="49">
                  <c:v>118.96153846153847</c:v>
                </c:pt>
                <c:pt idx="50">
                  <c:v>122.04878048780488</c:v>
                </c:pt>
                <c:pt idx="51">
                  <c:v>110.30722891566265</c:v>
                </c:pt>
                <c:pt idx="52">
                  <c:v>108.83850931677019</c:v>
                </c:pt>
                <c:pt idx="53">
                  <c:v>71.15584415584415</c:v>
                </c:pt>
                <c:pt idx="54">
                  <c:v>79.295597484276726</c:v>
                </c:pt>
                <c:pt idx="55">
                  <c:v>46.509933774834437</c:v>
                </c:pt>
                <c:pt idx="56">
                  <c:v>59.862499999999997</c:v>
                </c:pt>
                <c:pt idx="57">
                  <c:v>82.690789473684205</c:v>
                </c:pt>
                <c:pt idx="58">
                  <c:v>95.616352201257868</c:v>
                </c:pt>
                <c:pt idx="59">
                  <c:v>104.8255033557047</c:v>
                </c:pt>
                <c:pt idx="60">
                  <c:v>129.12962962962962</c:v>
                </c:pt>
                <c:pt idx="61">
                  <c:v>175.09160305343511</c:v>
                </c:pt>
                <c:pt idx="62">
                  <c:v>181.02631578947367</c:v>
                </c:pt>
                <c:pt idx="63">
                  <c:v>204.2076923076923</c:v>
                </c:pt>
                <c:pt idx="64">
                  <c:v>198.52083333333334</c:v>
                </c:pt>
                <c:pt idx="65">
                  <c:v>203.22627737226279</c:v>
                </c:pt>
                <c:pt idx="66">
                  <c:v>163.55862068965519</c:v>
                </c:pt>
                <c:pt idx="67">
                  <c:v>184.13</c:v>
                </c:pt>
                <c:pt idx="68">
                  <c:v>192.11888111888112</c:v>
                </c:pt>
                <c:pt idx="69">
                  <c:v>154.5</c:v>
                </c:pt>
                <c:pt idx="70">
                  <c:v>207.32236842105263</c:v>
                </c:pt>
                <c:pt idx="71">
                  <c:v>214.95138888888889</c:v>
                </c:pt>
                <c:pt idx="72">
                  <c:v>205.14666666666668</c:v>
                </c:pt>
                <c:pt idx="73">
                  <c:v>184.45569620253164</c:v>
                </c:pt>
                <c:pt idx="74">
                  <c:v>272.66896551724136</c:v>
                </c:pt>
                <c:pt idx="75">
                  <c:v>293.23664122137404</c:v>
                </c:pt>
                <c:pt idx="76">
                  <c:v>173.28169014084506</c:v>
                </c:pt>
                <c:pt idx="77">
                  <c:v>140.04268292682926</c:v>
                </c:pt>
                <c:pt idx="78">
                  <c:v>145.42767295597486</c:v>
                </c:pt>
                <c:pt idx="79">
                  <c:v>62.274999999999999</c:v>
                </c:pt>
                <c:pt idx="80">
                  <c:v>85.92763157894737</c:v>
                </c:pt>
                <c:pt idx="81">
                  <c:v>117.67469879518072</c:v>
                </c:pt>
                <c:pt idx="82">
                  <c:v>167.61309523809524</c:v>
                </c:pt>
                <c:pt idx="83">
                  <c:v>167.98214285714286</c:v>
                </c:pt>
                <c:pt idx="84">
                  <c:v>163.54166666666666</c:v>
                </c:pt>
                <c:pt idx="85">
                  <c:v>109.89506172839506</c:v>
                </c:pt>
                <c:pt idx="86">
                  <c:v>58.62237762237762</c:v>
                </c:pt>
                <c:pt idx="87">
                  <c:v>71.796407185628738</c:v>
                </c:pt>
                <c:pt idx="88">
                  <c:v>119.83030303030303</c:v>
                </c:pt>
              </c:numCache>
            </c:numRef>
          </c:val>
          <c:smooth val="0"/>
          <c:extLst xmlns:c16r2="http://schemas.microsoft.com/office/drawing/2015/06/chart">
            <c:ext xmlns:c16="http://schemas.microsoft.com/office/drawing/2014/chart" uri="{C3380CC4-5D6E-409C-BE32-E72D297353CC}">
              <c16:uniqueId val="{00000000-E20B-425C-954A-D02518D3C6F4}"/>
            </c:ext>
          </c:extLst>
        </c:ser>
        <c:ser>
          <c:idx val="1"/>
          <c:order val="1"/>
          <c:tx>
            <c:strRef>
              <c:f>'24hr average'!$D$2</c:f>
              <c:strCache>
                <c:ptCount val="1"/>
                <c:pt idx="0">
                  <c:v>Ludhiana</c:v>
                </c:pt>
              </c:strCache>
            </c:strRef>
          </c:tx>
          <c:spPr>
            <a:ln w="28575" cap="rnd">
              <a:solidFill>
                <a:schemeClr val="accent2"/>
              </a:solidFill>
              <a:round/>
            </a:ln>
            <a:effectLst/>
          </c:spPr>
          <c:marker>
            <c:symbol val="none"/>
          </c:marker>
          <c:cat>
            <c:numRef>
              <c:f>'24hr average'!$B$3:$B$91</c:f>
              <c:numCache>
                <c:formatCode>m\/d\/yyyy</c:formatCode>
                <c:ptCount val="89"/>
                <c:pt idx="0">
                  <c:v>43392</c:v>
                </c:pt>
                <c:pt idx="1">
                  <c:v>43393</c:v>
                </c:pt>
                <c:pt idx="2">
                  <c:v>43394</c:v>
                </c:pt>
                <c:pt idx="3">
                  <c:v>43395</c:v>
                </c:pt>
                <c:pt idx="4">
                  <c:v>43396</c:v>
                </c:pt>
                <c:pt idx="5">
                  <c:v>43397</c:v>
                </c:pt>
                <c:pt idx="6">
                  <c:v>43398</c:v>
                </c:pt>
                <c:pt idx="7">
                  <c:v>43399</c:v>
                </c:pt>
                <c:pt idx="8">
                  <c:v>43400</c:v>
                </c:pt>
                <c:pt idx="9">
                  <c:v>43401</c:v>
                </c:pt>
                <c:pt idx="10">
                  <c:v>43402</c:v>
                </c:pt>
                <c:pt idx="11">
                  <c:v>43403</c:v>
                </c:pt>
                <c:pt idx="12">
                  <c:v>43404</c:v>
                </c:pt>
                <c:pt idx="13">
                  <c:v>43405</c:v>
                </c:pt>
                <c:pt idx="14">
                  <c:v>43406</c:v>
                </c:pt>
                <c:pt idx="15">
                  <c:v>43407</c:v>
                </c:pt>
                <c:pt idx="16">
                  <c:v>43408</c:v>
                </c:pt>
                <c:pt idx="17">
                  <c:v>43409</c:v>
                </c:pt>
                <c:pt idx="18">
                  <c:v>43410</c:v>
                </c:pt>
                <c:pt idx="19">
                  <c:v>43411</c:v>
                </c:pt>
                <c:pt idx="20">
                  <c:v>43412</c:v>
                </c:pt>
                <c:pt idx="21">
                  <c:v>43413</c:v>
                </c:pt>
                <c:pt idx="22">
                  <c:v>43414</c:v>
                </c:pt>
                <c:pt idx="23">
                  <c:v>43415</c:v>
                </c:pt>
                <c:pt idx="24">
                  <c:v>43416</c:v>
                </c:pt>
                <c:pt idx="25">
                  <c:v>43417</c:v>
                </c:pt>
                <c:pt idx="26">
                  <c:v>43418</c:v>
                </c:pt>
                <c:pt idx="27">
                  <c:v>43419</c:v>
                </c:pt>
                <c:pt idx="28">
                  <c:v>43420</c:v>
                </c:pt>
                <c:pt idx="29">
                  <c:v>43421</c:v>
                </c:pt>
                <c:pt idx="30">
                  <c:v>43422</c:v>
                </c:pt>
                <c:pt idx="31">
                  <c:v>43423</c:v>
                </c:pt>
                <c:pt idx="32">
                  <c:v>43424</c:v>
                </c:pt>
                <c:pt idx="33">
                  <c:v>43425</c:v>
                </c:pt>
                <c:pt idx="34">
                  <c:v>43426</c:v>
                </c:pt>
                <c:pt idx="35">
                  <c:v>43427</c:v>
                </c:pt>
                <c:pt idx="36">
                  <c:v>43428</c:v>
                </c:pt>
                <c:pt idx="37">
                  <c:v>43429</c:v>
                </c:pt>
                <c:pt idx="38">
                  <c:v>43430</c:v>
                </c:pt>
                <c:pt idx="39">
                  <c:v>43431</c:v>
                </c:pt>
                <c:pt idx="40">
                  <c:v>43432</c:v>
                </c:pt>
                <c:pt idx="41">
                  <c:v>43433</c:v>
                </c:pt>
                <c:pt idx="42">
                  <c:v>43434</c:v>
                </c:pt>
                <c:pt idx="43">
                  <c:v>43435</c:v>
                </c:pt>
                <c:pt idx="44">
                  <c:v>43436</c:v>
                </c:pt>
                <c:pt idx="45">
                  <c:v>43437</c:v>
                </c:pt>
                <c:pt idx="46">
                  <c:v>43438</c:v>
                </c:pt>
                <c:pt idx="47">
                  <c:v>43439</c:v>
                </c:pt>
                <c:pt idx="48">
                  <c:v>43440</c:v>
                </c:pt>
                <c:pt idx="49">
                  <c:v>43441</c:v>
                </c:pt>
                <c:pt idx="50">
                  <c:v>43442</c:v>
                </c:pt>
                <c:pt idx="51">
                  <c:v>43443</c:v>
                </c:pt>
                <c:pt idx="52">
                  <c:v>43444</c:v>
                </c:pt>
                <c:pt idx="53">
                  <c:v>43445</c:v>
                </c:pt>
                <c:pt idx="54">
                  <c:v>43446</c:v>
                </c:pt>
                <c:pt idx="55">
                  <c:v>43447</c:v>
                </c:pt>
                <c:pt idx="56">
                  <c:v>43448</c:v>
                </c:pt>
                <c:pt idx="57">
                  <c:v>43449</c:v>
                </c:pt>
                <c:pt idx="58">
                  <c:v>43450</c:v>
                </c:pt>
                <c:pt idx="59">
                  <c:v>43451</c:v>
                </c:pt>
                <c:pt idx="60">
                  <c:v>43452</c:v>
                </c:pt>
                <c:pt idx="61">
                  <c:v>43453</c:v>
                </c:pt>
                <c:pt idx="62">
                  <c:v>43454</c:v>
                </c:pt>
                <c:pt idx="63">
                  <c:v>43455</c:v>
                </c:pt>
                <c:pt idx="64">
                  <c:v>43456</c:v>
                </c:pt>
                <c:pt idx="65">
                  <c:v>43457</c:v>
                </c:pt>
                <c:pt idx="66">
                  <c:v>43458</c:v>
                </c:pt>
                <c:pt idx="67">
                  <c:v>43459</c:v>
                </c:pt>
                <c:pt idx="68">
                  <c:v>43460</c:v>
                </c:pt>
                <c:pt idx="69">
                  <c:v>43461</c:v>
                </c:pt>
                <c:pt idx="70">
                  <c:v>43462</c:v>
                </c:pt>
                <c:pt idx="71">
                  <c:v>43463</c:v>
                </c:pt>
                <c:pt idx="72">
                  <c:v>43464</c:v>
                </c:pt>
                <c:pt idx="73">
                  <c:v>43465</c:v>
                </c:pt>
                <c:pt idx="74">
                  <c:v>43466</c:v>
                </c:pt>
                <c:pt idx="75">
                  <c:v>43467</c:v>
                </c:pt>
                <c:pt idx="76">
                  <c:v>43468</c:v>
                </c:pt>
                <c:pt idx="77">
                  <c:v>43469</c:v>
                </c:pt>
                <c:pt idx="78">
                  <c:v>43470</c:v>
                </c:pt>
                <c:pt idx="79">
                  <c:v>43471</c:v>
                </c:pt>
                <c:pt idx="80">
                  <c:v>43472</c:v>
                </c:pt>
                <c:pt idx="81">
                  <c:v>43473</c:v>
                </c:pt>
                <c:pt idx="82">
                  <c:v>43474</c:v>
                </c:pt>
                <c:pt idx="83">
                  <c:v>43475</c:v>
                </c:pt>
                <c:pt idx="84">
                  <c:v>43476</c:v>
                </c:pt>
                <c:pt idx="85">
                  <c:v>43477</c:v>
                </c:pt>
                <c:pt idx="86">
                  <c:v>43478</c:v>
                </c:pt>
                <c:pt idx="87">
                  <c:v>43479</c:v>
                </c:pt>
                <c:pt idx="88">
                  <c:v>43480</c:v>
                </c:pt>
              </c:numCache>
            </c:numRef>
          </c:cat>
          <c:val>
            <c:numRef>
              <c:f>'24hr average'!$D$3:$D$91</c:f>
              <c:numCache>
                <c:formatCode>General</c:formatCode>
                <c:ptCount val="89"/>
                <c:pt idx="0">
                  <c:v>118.93871866295265</c:v>
                </c:pt>
                <c:pt idx="1">
                  <c:v>112.22159090909091</c:v>
                </c:pt>
                <c:pt idx="2">
                  <c:v>121.36666666666666</c:v>
                </c:pt>
                <c:pt idx="3">
                  <c:v>166.07331378299119</c:v>
                </c:pt>
                <c:pt idx="4">
                  <c:v>134.26197183098591</c:v>
                </c:pt>
                <c:pt idx="5">
                  <c:v>126.16045845272207</c:v>
                </c:pt>
                <c:pt idx="6">
                  <c:v>119.9108635097493</c:v>
                </c:pt>
                <c:pt idx="7">
                  <c:v>155.38333333333333</c:v>
                </c:pt>
                <c:pt idx="8">
                  <c:v>195.27556818181819</c:v>
                </c:pt>
                <c:pt idx="9">
                  <c:v>226.17777777777778</c:v>
                </c:pt>
                <c:pt idx="10">
                  <c:v>278.42977528089887</c:v>
                </c:pt>
                <c:pt idx="11">
                  <c:v>282.41761363636363</c:v>
                </c:pt>
                <c:pt idx="12">
                  <c:v>230.4874651810585</c:v>
                </c:pt>
                <c:pt idx="13">
                  <c:v>300.97687861271675</c:v>
                </c:pt>
                <c:pt idx="14">
                  <c:v>226.25352112676057</c:v>
                </c:pt>
                <c:pt idx="15">
                  <c:v>124.26979472140762</c:v>
                </c:pt>
                <c:pt idx="16">
                  <c:v>177.6458923512748</c:v>
                </c:pt>
                <c:pt idx="17">
                  <c:v>205.65833333333333</c:v>
                </c:pt>
                <c:pt idx="18">
                  <c:v>202.16388888888889</c:v>
                </c:pt>
                <c:pt idx="19">
                  <c:v>233.90555555555557</c:v>
                </c:pt>
                <c:pt idx="20">
                  <c:v>310.83055555555558</c:v>
                </c:pt>
                <c:pt idx="21">
                  <c:v>181.31626506024097</c:v>
                </c:pt>
                <c:pt idx="22">
                  <c:v>323.76056338028167</c:v>
                </c:pt>
                <c:pt idx="23">
                  <c:v>310.00555555555553</c:v>
                </c:pt>
                <c:pt idx="24">
                  <c:v>279.70857142857142</c:v>
                </c:pt>
                <c:pt idx="25">
                  <c:v>239.86274509803923</c:v>
                </c:pt>
                <c:pt idx="26">
                  <c:v>222.04927536231884</c:v>
                </c:pt>
                <c:pt idx="27">
                  <c:v>89.803625377643499</c:v>
                </c:pt>
                <c:pt idx="28">
                  <c:v>150.30357142857142</c:v>
                </c:pt>
                <c:pt idx="29">
                  <c:v>171.29714285714286</c:v>
                </c:pt>
                <c:pt idx="30">
                  <c:v>196.92668621700881</c:v>
                </c:pt>
                <c:pt idx="31">
                  <c:v>156.69230769230768</c:v>
                </c:pt>
                <c:pt idx="32">
                  <c:v>178.25071225071224</c:v>
                </c:pt>
                <c:pt idx="33">
                  <c:v>139.2882882882883</c:v>
                </c:pt>
                <c:pt idx="34">
                  <c:v>161.11699164345404</c:v>
                </c:pt>
                <c:pt idx="35">
                  <c:v>174.28133704735376</c:v>
                </c:pt>
                <c:pt idx="36">
                  <c:v>100.08055555555555</c:v>
                </c:pt>
                <c:pt idx="37">
                  <c:v>147.36944444444444</c:v>
                </c:pt>
                <c:pt idx="38">
                  <c:v>185.46511627906978</c:v>
                </c:pt>
                <c:pt idx="39">
                  <c:v>231.62691131498471</c:v>
                </c:pt>
                <c:pt idx="40">
                  <c:v>216.38068181818181</c:v>
                </c:pt>
                <c:pt idx="41">
                  <c:v>204.96615384615384</c:v>
                </c:pt>
                <c:pt idx="42">
                  <c:v>161.52743902439025</c:v>
                </c:pt>
                <c:pt idx="43">
                  <c:v>130.40389972144845</c:v>
                </c:pt>
                <c:pt idx="44">
                  <c:v>164.30167597765364</c:v>
                </c:pt>
                <c:pt idx="45">
                  <c:v>166.59444444444443</c:v>
                </c:pt>
                <c:pt idx="46">
                  <c:v>193.0391061452514</c:v>
                </c:pt>
                <c:pt idx="47">
                  <c:v>188.32378223495701</c:v>
                </c:pt>
                <c:pt idx="48">
                  <c:v>209.60057471264369</c:v>
                </c:pt>
                <c:pt idx="49">
                  <c:v>173.43973941368077</c:v>
                </c:pt>
                <c:pt idx="50">
                  <c:v>181.31626506024097</c:v>
                </c:pt>
                <c:pt idx="51">
                  <c:v>201.65269461077844</c:v>
                </c:pt>
                <c:pt idx="52">
                  <c:v>227.29305135951662</c:v>
                </c:pt>
                <c:pt idx="53">
                  <c:v>137.97005988023952</c:v>
                </c:pt>
                <c:pt idx="54">
                  <c:v>85.856209150326791</c:v>
                </c:pt>
                <c:pt idx="55">
                  <c:v>99.047297297297291</c:v>
                </c:pt>
                <c:pt idx="56">
                  <c:v>109.42045454545455</c:v>
                </c:pt>
                <c:pt idx="57">
                  <c:v>131.12075471698114</c:v>
                </c:pt>
                <c:pt idx="58">
                  <c:v>157.93822393822393</c:v>
                </c:pt>
                <c:pt idx="59">
                  <c:v>177.43820224719101</c:v>
                </c:pt>
                <c:pt idx="60">
                  <c:v>205.08480565371025</c:v>
                </c:pt>
                <c:pt idx="61">
                  <c:v>211.27083333333334</c:v>
                </c:pt>
                <c:pt idx="62">
                  <c:v>218.17543859649123</c:v>
                </c:pt>
                <c:pt idx="63">
                  <c:v>242.58041958041957</c:v>
                </c:pt>
                <c:pt idx="64">
                  <c:v>261.09022556390977</c:v>
                </c:pt>
                <c:pt idx="65">
                  <c:v>334.08333333333331</c:v>
                </c:pt>
                <c:pt idx="66">
                  <c:v>238.08064516129033</c:v>
                </c:pt>
                <c:pt idx="67">
                  <c:v>287.86010362694299</c:v>
                </c:pt>
                <c:pt idx="68">
                  <c:v>262.73750000000001</c:v>
                </c:pt>
                <c:pt idx="69">
                  <c:v>273.52789699570815</c:v>
                </c:pt>
                <c:pt idx="70">
                  <c:v>243.05882352941177</c:v>
                </c:pt>
                <c:pt idx="71">
                  <c:v>233.8776371308017</c:v>
                </c:pt>
                <c:pt idx="72">
                  <c:v>328.673640167364</c:v>
                </c:pt>
                <c:pt idx="73">
                  <c:v>284.22268907563023</c:v>
                </c:pt>
                <c:pt idx="74">
                  <c:v>308.19327731092437</c:v>
                </c:pt>
                <c:pt idx="75">
                  <c:v>355.21531100478467</c:v>
                </c:pt>
                <c:pt idx="76">
                  <c:v>292.20588235294116</c:v>
                </c:pt>
                <c:pt idx="77">
                  <c:v>248.68049792531122</c:v>
                </c:pt>
                <c:pt idx="78">
                  <c:v>262.04583333333335</c:v>
                </c:pt>
                <c:pt idx="79">
                  <c:v>108.19512195121951</c:v>
                </c:pt>
                <c:pt idx="80">
                  <c:v>135.23376623376623</c:v>
                </c:pt>
                <c:pt idx="81">
                  <c:v>178.86854460093898</c:v>
                </c:pt>
                <c:pt idx="82">
                  <c:v>185.07053941908714</c:v>
                </c:pt>
                <c:pt idx="83">
                  <c:v>215.89575289575291</c:v>
                </c:pt>
                <c:pt idx="84">
                  <c:v>267.76</c:v>
                </c:pt>
                <c:pt idx="85">
                  <c:v>233.57661290322579</c:v>
                </c:pt>
                <c:pt idx="86">
                  <c:v>94.3</c:v>
                </c:pt>
                <c:pt idx="87">
                  <c:v>113.85116279069767</c:v>
                </c:pt>
                <c:pt idx="88">
                  <c:v>174.61722488038276</c:v>
                </c:pt>
              </c:numCache>
            </c:numRef>
          </c:val>
          <c:smooth val="0"/>
          <c:extLst xmlns:c16r2="http://schemas.microsoft.com/office/drawing/2015/06/chart">
            <c:ext xmlns:c16="http://schemas.microsoft.com/office/drawing/2014/chart" uri="{C3380CC4-5D6E-409C-BE32-E72D297353CC}">
              <c16:uniqueId val="{00000001-E20B-425C-954A-D02518D3C6F4}"/>
            </c:ext>
          </c:extLst>
        </c:ser>
        <c:ser>
          <c:idx val="2"/>
          <c:order val="2"/>
          <c:tx>
            <c:strRef>
              <c:f>'24hr average'!$E$2</c:f>
              <c:strCache>
                <c:ptCount val="1"/>
                <c:pt idx="0">
                  <c:v>Pathankot</c:v>
                </c:pt>
              </c:strCache>
            </c:strRef>
          </c:tx>
          <c:spPr>
            <a:ln w="28575" cap="rnd">
              <a:solidFill>
                <a:schemeClr val="accent3"/>
              </a:solidFill>
              <a:round/>
            </a:ln>
            <a:effectLst/>
          </c:spPr>
          <c:marker>
            <c:symbol val="none"/>
          </c:marker>
          <c:cat>
            <c:numRef>
              <c:f>'24hr average'!$B$3:$B$91</c:f>
              <c:numCache>
                <c:formatCode>m\/d\/yyyy</c:formatCode>
                <c:ptCount val="89"/>
                <c:pt idx="0">
                  <c:v>43392</c:v>
                </c:pt>
                <c:pt idx="1">
                  <c:v>43393</c:v>
                </c:pt>
                <c:pt idx="2">
                  <c:v>43394</c:v>
                </c:pt>
                <c:pt idx="3">
                  <c:v>43395</c:v>
                </c:pt>
                <c:pt idx="4">
                  <c:v>43396</c:v>
                </c:pt>
                <c:pt idx="5">
                  <c:v>43397</c:v>
                </c:pt>
                <c:pt idx="6">
                  <c:v>43398</c:v>
                </c:pt>
                <c:pt idx="7">
                  <c:v>43399</c:v>
                </c:pt>
                <c:pt idx="8">
                  <c:v>43400</c:v>
                </c:pt>
                <c:pt idx="9">
                  <c:v>43401</c:v>
                </c:pt>
                <c:pt idx="10">
                  <c:v>43402</c:v>
                </c:pt>
                <c:pt idx="11">
                  <c:v>43403</c:v>
                </c:pt>
                <c:pt idx="12">
                  <c:v>43404</c:v>
                </c:pt>
                <c:pt idx="13">
                  <c:v>43405</c:v>
                </c:pt>
                <c:pt idx="14">
                  <c:v>43406</c:v>
                </c:pt>
                <c:pt idx="15">
                  <c:v>43407</c:v>
                </c:pt>
                <c:pt idx="16">
                  <c:v>43408</c:v>
                </c:pt>
                <c:pt idx="17">
                  <c:v>43409</c:v>
                </c:pt>
                <c:pt idx="18">
                  <c:v>43410</c:v>
                </c:pt>
                <c:pt idx="19">
                  <c:v>43411</c:v>
                </c:pt>
                <c:pt idx="20">
                  <c:v>43412</c:v>
                </c:pt>
                <c:pt idx="21">
                  <c:v>43413</c:v>
                </c:pt>
                <c:pt idx="22">
                  <c:v>43414</c:v>
                </c:pt>
                <c:pt idx="23">
                  <c:v>43415</c:v>
                </c:pt>
                <c:pt idx="24">
                  <c:v>43416</c:v>
                </c:pt>
                <c:pt idx="25">
                  <c:v>43417</c:v>
                </c:pt>
                <c:pt idx="26">
                  <c:v>43418</c:v>
                </c:pt>
                <c:pt idx="27">
                  <c:v>43419</c:v>
                </c:pt>
                <c:pt idx="28">
                  <c:v>43420</c:v>
                </c:pt>
                <c:pt idx="29">
                  <c:v>43421</c:v>
                </c:pt>
                <c:pt idx="30">
                  <c:v>43422</c:v>
                </c:pt>
                <c:pt idx="31">
                  <c:v>43423</c:v>
                </c:pt>
                <c:pt idx="32">
                  <c:v>43424</c:v>
                </c:pt>
                <c:pt idx="33">
                  <c:v>43425</c:v>
                </c:pt>
                <c:pt idx="34">
                  <c:v>43426</c:v>
                </c:pt>
                <c:pt idx="35">
                  <c:v>43427</c:v>
                </c:pt>
                <c:pt idx="36">
                  <c:v>43428</c:v>
                </c:pt>
                <c:pt idx="37">
                  <c:v>43429</c:v>
                </c:pt>
                <c:pt idx="38">
                  <c:v>43430</c:v>
                </c:pt>
                <c:pt idx="39">
                  <c:v>43431</c:v>
                </c:pt>
                <c:pt idx="40">
                  <c:v>43432</c:v>
                </c:pt>
                <c:pt idx="41">
                  <c:v>43433</c:v>
                </c:pt>
                <c:pt idx="42">
                  <c:v>43434</c:v>
                </c:pt>
                <c:pt idx="43">
                  <c:v>43435</c:v>
                </c:pt>
                <c:pt idx="44">
                  <c:v>43436</c:v>
                </c:pt>
                <c:pt idx="45">
                  <c:v>43437</c:v>
                </c:pt>
                <c:pt idx="46">
                  <c:v>43438</c:v>
                </c:pt>
                <c:pt idx="47">
                  <c:v>43439</c:v>
                </c:pt>
                <c:pt idx="48">
                  <c:v>43440</c:v>
                </c:pt>
                <c:pt idx="49">
                  <c:v>43441</c:v>
                </c:pt>
                <c:pt idx="50">
                  <c:v>43442</c:v>
                </c:pt>
                <c:pt idx="51">
                  <c:v>43443</c:v>
                </c:pt>
                <c:pt idx="52">
                  <c:v>43444</c:v>
                </c:pt>
                <c:pt idx="53">
                  <c:v>43445</c:v>
                </c:pt>
                <c:pt idx="54">
                  <c:v>43446</c:v>
                </c:pt>
                <c:pt idx="55">
                  <c:v>43447</c:v>
                </c:pt>
                <c:pt idx="56">
                  <c:v>43448</c:v>
                </c:pt>
                <c:pt idx="57">
                  <c:v>43449</c:v>
                </c:pt>
                <c:pt idx="58">
                  <c:v>43450</c:v>
                </c:pt>
                <c:pt idx="59">
                  <c:v>43451</c:v>
                </c:pt>
                <c:pt idx="60">
                  <c:v>43452</c:v>
                </c:pt>
                <c:pt idx="61">
                  <c:v>43453</c:v>
                </c:pt>
                <c:pt idx="62">
                  <c:v>43454</c:v>
                </c:pt>
                <c:pt idx="63">
                  <c:v>43455</c:v>
                </c:pt>
                <c:pt idx="64">
                  <c:v>43456</c:v>
                </c:pt>
                <c:pt idx="65">
                  <c:v>43457</c:v>
                </c:pt>
                <c:pt idx="66">
                  <c:v>43458</c:v>
                </c:pt>
                <c:pt idx="67">
                  <c:v>43459</c:v>
                </c:pt>
                <c:pt idx="68">
                  <c:v>43460</c:v>
                </c:pt>
                <c:pt idx="69">
                  <c:v>43461</c:v>
                </c:pt>
                <c:pt idx="70">
                  <c:v>43462</c:v>
                </c:pt>
                <c:pt idx="71">
                  <c:v>43463</c:v>
                </c:pt>
                <c:pt idx="72">
                  <c:v>43464</c:v>
                </c:pt>
                <c:pt idx="73">
                  <c:v>43465</c:v>
                </c:pt>
                <c:pt idx="74">
                  <c:v>43466</c:v>
                </c:pt>
                <c:pt idx="75">
                  <c:v>43467</c:v>
                </c:pt>
                <c:pt idx="76">
                  <c:v>43468</c:v>
                </c:pt>
                <c:pt idx="77">
                  <c:v>43469</c:v>
                </c:pt>
                <c:pt idx="78">
                  <c:v>43470</c:v>
                </c:pt>
                <c:pt idx="79">
                  <c:v>43471</c:v>
                </c:pt>
                <c:pt idx="80">
                  <c:v>43472</c:v>
                </c:pt>
                <c:pt idx="81">
                  <c:v>43473</c:v>
                </c:pt>
                <c:pt idx="82">
                  <c:v>43474</c:v>
                </c:pt>
                <c:pt idx="83">
                  <c:v>43475</c:v>
                </c:pt>
                <c:pt idx="84">
                  <c:v>43476</c:v>
                </c:pt>
                <c:pt idx="85">
                  <c:v>43477</c:v>
                </c:pt>
                <c:pt idx="86">
                  <c:v>43478</c:v>
                </c:pt>
                <c:pt idx="87">
                  <c:v>43479</c:v>
                </c:pt>
                <c:pt idx="88">
                  <c:v>43480</c:v>
                </c:pt>
              </c:numCache>
            </c:numRef>
          </c:cat>
          <c:val>
            <c:numRef>
              <c:f>'24hr average'!$E$3:$E$91</c:f>
              <c:numCache>
                <c:formatCode>General</c:formatCode>
                <c:ptCount val="89"/>
                <c:pt idx="0">
                  <c:v>36.444881889763778</c:v>
                </c:pt>
                <c:pt idx="1">
                  <c:v>34.62083333333333</c:v>
                </c:pt>
                <c:pt idx="2">
                  <c:v>40.03846153846154</c:v>
                </c:pt>
                <c:pt idx="3">
                  <c:v>41.532110091743121</c:v>
                </c:pt>
                <c:pt idx="4">
                  <c:v>41.472573839662445</c:v>
                </c:pt>
                <c:pt idx="5">
                  <c:v>31.966386554621849</c:v>
                </c:pt>
                <c:pt idx="6">
                  <c:v>37.075630252100844</c:v>
                </c:pt>
                <c:pt idx="7">
                  <c:v>43.243781094527364</c:v>
                </c:pt>
                <c:pt idx="8">
                  <c:v>56.177215189873415</c:v>
                </c:pt>
                <c:pt idx="9">
                  <c:v>58.883268482490273</c:v>
                </c:pt>
                <c:pt idx="10">
                  <c:v>73.82352941176471</c:v>
                </c:pt>
                <c:pt idx="11">
                  <c:v>100.15983606557377</c:v>
                </c:pt>
                <c:pt idx="12">
                  <c:v>91.196506550218345</c:v>
                </c:pt>
                <c:pt idx="13">
                  <c:v>91.221789883268485</c:v>
                </c:pt>
                <c:pt idx="14">
                  <c:v>33.482587064676615</c:v>
                </c:pt>
                <c:pt idx="15">
                  <c:v>43.459143968871594</c:v>
                </c:pt>
                <c:pt idx="16">
                  <c:v>55.109704641350213</c:v>
                </c:pt>
                <c:pt idx="17">
                  <c:v>70.691629955947135</c:v>
                </c:pt>
                <c:pt idx="18">
                  <c:v>70.580086580086586</c:v>
                </c:pt>
                <c:pt idx="19">
                  <c:v>85.330578512396698</c:v>
                </c:pt>
                <c:pt idx="20">
                  <c:v>93.84415584415585</c:v>
                </c:pt>
                <c:pt idx="21">
                  <c:v>92.345622119815673</c:v>
                </c:pt>
                <c:pt idx="22">
                  <c:v>84.825000000000003</c:v>
                </c:pt>
                <c:pt idx="23">
                  <c:v>86.766169154228862</c:v>
                </c:pt>
                <c:pt idx="24">
                  <c:v>114.51315789473684</c:v>
                </c:pt>
                <c:pt idx="25">
                  <c:v>42.293103448275865</c:v>
                </c:pt>
                <c:pt idx="26">
                  <c:v>48.691056910569102</c:v>
                </c:pt>
                <c:pt idx="27">
                  <c:v>47.827586206896555</c:v>
                </c:pt>
                <c:pt idx="28">
                  <c:v>58.802419354838712</c:v>
                </c:pt>
                <c:pt idx="29">
                  <c:v>68.696498054474702</c:v>
                </c:pt>
                <c:pt idx="30">
                  <c:v>58.153256704980841</c:v>
                </c:pt>
                <c:pt idx="31">
                  <c:v>68.734939759036138</c:v>
                </c:pt>
                <c:pt idx="32">
                  <c:v>66.609848484848484</c:v>
                </c:pt>
                <c:pt idx="33">
                  <c:v>65.419753086419746</c:v>
                </c:pt>
                <c:pt idx="34">
                  <c:v>94.336134453781511</c:v>
                </c:pt>
                <c:pt idx="35">
                  <c:v>107.10162601626017</c:v>
                </c:pt>
                <c:pt idx="36">
                  <c:v>97.033898305084747</c:v>
                </c:pt>
                <c:pt idx="37">
                  <c:v>92.36363636363636</c:v>
                </c:pt>
                <c:pt idx="38">
                  <c:v>72.633064516129039</c:v>
                </c:pt>
                <c:pt idx="39">
                  <c:v>91.193396226415089</c:v>
                </c:pt>
                <c:pt idx="40">
                  <c:v>99.703999999999994</c:v>
                </c:pt>
                <c:pt idx="41">
                  <c:v>100.81349206349206</c:v>
                </c:pt>
                <c:pt idx="42">
                  <c:v>83.495652173913044</c:v>
                </c:pt>
                <c:pt idx="43">
                  <c:v>88.770833333333329</c:v>
                </c:pt>
                <c:pt idx="44">
                  <c:v>91.531999999999996</c:v>
                </c:pt>
                <c:pt idx="45">
                  <c:v>100.76893939393939</c:v>
                </c:pt>
                <c:pt idx="46">
                  <c:v>96.389830508474574</c:v>
                </c:pt>
                <c:pt idx="47">
                  <c:v>104.06477732793522</c:v>
                </c:pt>
                <c:pt idx="48">
                  <c:v>103.68695652173913</c:v>
                </c:pt>
                <c:pt idx="49">
                  <c:v>84.54245283018868</c:v>
                </c:pt>
                <c:pt idx="50">
                  <c:v>92.345622119815673</c:v>
                </c:pt>
                <c:pt idx="51">
                  <c:v>95.849785407725321</c:v>
                </c:pt>
                <c:pt idx="52">
                  <c:v>73.267676767676761</c:v>
                </c:pt>
                <c:pt idx="53">
                  <c:v>38.595092024539881</c:v>
                </c:pt>
                <c:pt idx="54">
                  <c:v>35.674074074074078</c:v>
                </c:pt>
                <c:pt idx="55">
                  <c:v>40.363636363636367</c:v>
                </c:pt>
                <c:pt idx="56">
                  <c:v>47.904255319148938</c:v>
                </c:pt>
                <c:pt idx="57">
                  <c:v>50.494252873563219</c:v>
                </c:pt>
                <c:pt idx="58">
                  <c:v>60.76608187134503</c:v>
                </c:pt>
                <c:pt idx="59">
                  <c:v>64.351955307262571</c:v>
                </c:pt>
                <c:pt idx="60">
                  <c:v>79.464480874316934</c:v>
                </c:pt>
                <c:pt idx="61">
                  <c:v>103.39890710382514</c:v>
                </c:pt>
                <c:pt idx="62">
                  <c:v>111.68</c:v>
                </c:pt>
                <c:pt idx="63">
                  <c:v>111.01724137931035</c:v>
                </c:pt>
                <c:pt idx="64">
                  <c:v>113.33139534883721</c:v>
                </c:pt>
                <c:pt idx="65">
                  <c:v>106.36813186813187</c:v>
                </c:pt>
                <c:pt idx="66">
                  <c:v>93.484662576687114</c:v>
                </c:pt>
                <c:pt idx="67">
                  <c:v>100.81132075471699</c:v>
                </c:pt>
                <c:pt idx="68">
                  <c:v>135.08620689655172</c:v>
                </c:pt>
                <c:pt idx="69">
                  <c:v>126.15730337078652</c:v>
                </c:pt>
                <c:pt idx="70">
                  <c:v>136.40983606557376</c:v>
                </c:pt>
                <c:pt idx="71">
                  <c:v>148.4022346368715</c:v>
                </c:pt>
                <c:pt idx="72">
                  <c:v>139.18421052631578</c:v>
                </c:pt>
                <c:pt idx="73">
                  <c:v>159.61256544502618</c:v>
                </c:pt>
                <c:pt idx="74">
                  <c:v>183.76878612716763</c:v>
                </c:pt>
                <c:pt idx="75">
                  <c:v>204.15028901734104</c:v>
                </c:pt>
                <c:pt idx="76">
                  <c:v>78.236559139784944</c:v>
                </c:pt>
                <c:pt idx="77">
                  <c:v>120.39130434782609</c:v>
                </c:pt>
                <c:pt idx="78">
                  <c:v>91.643939393939391</c:v>
                </c:pt>
                <c:pt idx="79">
                  <c:v>57.386554621848738</c:v>
                </c:pt>
                <c:pt idx="80">
                  <c:v>65.201342281879192</c:v>
                </c:pt>
                <c:pt idx="81">
                  <c:v>97.327485380116954</c:v>
                </c:pt>
                <c:pt idx="82">
                  <c:v>130.1081081081081</c:v>
                </c:pt>
                <c:pt idx="83">
                  <c:v>147.73888888888888</c:v>
                </c:pt>
                <c:pt idx="84">
                  <c:v>149.84831460674158</c:v>
                </c:pt>
                <c:pt idx="85">
                  <c:v>78.180722891566262</c:v>
                </c:pt>
                <c:pt idx="86">
                  <c:v>59.035398230088497</c:v>
                </c:pt>
                <c:pt idx="87">
                  <c:v>67.775280898876403</c:v>
                </c:pt>
                <c:pt idx="88">
                  <c:v>103.83443708609272</c:v>
                </c:pt>
              </c:numCache>
            </c:numRef>
          </c:val>
          <c:smooth val="0"/>
          <c:extLst xmlns:c16r2="http://schemas.microsoft.com/office/drawing/2015/06/chart">
            <c:ext xmlns:c16="http://schemas.microsoft.com/office/drawing/2014/chart" uri="{C3380CC4-5D6E-409C-BE32-E72D297353CC}">
              <c16:uniqueId val="{00000002-E20B-425C-954A-D02518D3C6F4}"/>
            </c:ext>
          </c:extLst>
        </c:ser>
        <c:ser>
          <c:idx val="3"/>
          <c:order val="3"/>
          <c:tx>
            <c:strRef>
              <c:f>'24hr average'!$F$2</c:f>
              <c:strCache>
                <c:ptCount val="1"/>
                <c:pt idx="0">
                  <c:v>Sangrur</c:v>
                </c:pt>
              </c:strCache>
            </c:strRef>
          </c:tx>
          <c:spPr>
            <a:ln w="28575" cap="rnd">
              <a:solidFill>
                <a:schemeClr val="accent4"/>
              </a:solidFill>
              <a:round/>
            </a:ln>
            <a:effectLst/>
          </c:spPr>
          <c:marker>
            <c:symbol val="none"/>
          </c:marker>
          <c:cat>
            <c:numRef>
              <c:f>'24hr average'!$B$3:$B$91</c:f>
              <c:numCache>
                <c:formatCode>m\/d\/yyyy</c:formatCode>
                <c:ptCount val="89"/>
                <c:pt idx="0">
                  <c:v>43392</c:v>
                </c:pt>
                <c:pt idx="1">
                  <c:v>43393</c:v>
                </c:pt>
                <c:pt idx="2">
                  <c:v>43394</c:v>
                </c:pt>
                <c:pt idx="3">
                  <c:v>43395</c:v>
                </c:pt>
                <c:pt idx="4">
                  <c:v>43396</c:v>
                </c:pt>
                <c:pt idx="5">
                  <c:v>43397</c:v>
                </c:pt>
                <c:pt idx="6">
                  <c:v>43398</c:v>
                </c:pt>
                <c:pt idx="7">
                  <c:v>43399</c:v>
                </c:pt>
                <c:pt idx="8">
                  <c:v>43400</c:v>
                </c:pt>
                <c:pt idx="9">
                  <c:v>43401</c:v>
                </c:pt>
                <c:pt idx="10">
                  <c:v>43402</c:v>
                </c:pt>
                <c:pt idx="11">
                  <c:v>43403</c:v>
                </c:pt>
                <c:pt idx="12">
                  <c:v>43404</c:v>
                </c:pt>
                <c:pt idx="13">
                  <c:v>43405</c:v>
                </c:pt>
                <c:pt idx="14">
                  <c:v>43406</c:v>
                </c:pt>
                <c:pt idx="15">
                  <c:v>43407</c:v>
                </c:pt>
                <c:pt idx="16">
                  <c:v>43408</c:v>
                </c:pt>
                <c:pt idx="17">
                  <c:v>43409</c:v>
                </c:pt>
                <c:pt idx="18">
                  <c:v>43410</c:v>
                </c:pt>
                <c:pt idx="19">
                  <c:v>43411</c:v>
                </c:pt>
                <c:pt idx="20">
                  <c:v>43412</c:v>
                </c:pt>
                <c:pt idx="21">
                  <c:v>43413</c:v>
                </c:pt>
                <c:pt idx="22">
                  <c:v>43414</c:v>
                </c:pt>
                <c:pt idx="23">
                  <c:v>43415</c:v>
                </c:pt>
                <c:pt idx="24">
                  <c:v>43416</c:v>
                </c:pt>
                <c:pt idx="25">
                  <c:v>43417</c:v>
                </c:pt>
                <c:pt idx="26">
                  <c:v>43418</c:v>
                </c:pt>
                <c:pt idx="27">
                  <c:v>43419</c:v>
                </c:pt>
                <c:pt idx="28">
                  <c:v>43420</c:v>
                </c:pt>
                <c:pt idx="29">
                  <c:v>43421</c:v>
                </c:pt>
                <c:pt idx="30">
                  <c:v>43422</c:v>
                </c:pt>
                <c:pt idx="31">
                  <c:v>43423</c:v>
                </c:pt>
                <c:pt idx="32">
                  <c:v>43424</c:v>
                </c:pt>
                <c:pt idx="33">
                  <c:v>43425</c:v>
                </c:pt>
                <c:pt idx="34">
                  <c:v>43426</c:v>
                </c:pt>
                <c:pt idx="35">
                  <c:v>43427</c:v>
                </c:pt>
                <c:pt idx="36">
                  <c:v>43428</c:v>
                </c:pt>
                <c:pt idx="37">
                  <c:v>43429</c:v>
                </c:pt>
                <c:pt idx="38">
                  <c:v>43430</c:v>
                </c:pt>
                <c:pt idx="39">
                  <c:v>43431</c:v>
                </c:pt>
                <c:pt idx="40">
                  <c:v>43432</c:v>
                </c:pt>
                <c:pt idx="41">
                  <c:v>43433</c:v>
                </c:pt>
                <c:pt idx="42">
                  <c:v>43434</c:v>
                </c:pt>
                <c:pt idx="43">
                  <c:v>43435</c:v>
                </c:pt>
                <c:pt idx="44">
                  <c:v>43436</c:v>
                </c:pt>
                <c:pt idx="45">
                  <c:v>43437</c:v>
                </c:pt>
                <c:pt idx="46">
                  <c:v>43438</c:v>
                </c:pt>
                <c:pt idx="47">
                  <c:v>43439</c:v>
                </c:pt>
                <c:pt idx="48">
                  <c:v>43440</c:v>
                </c:pt>
                <c:pt idx="49">
                  <c:v>43441</c:v>
                </c:pt>
                <c:pt idx="50">
                  <c:v>43442</c:v>
                </c:pt>
                <c:pt idx="51">
                  <c:v>43443</c:v>
                </c:pt>
                <c:pt idx="52">
                  <c:v>43444</c:v>
                </c:pt>
                <c:pt idx="53">
                  <c:v>43445</c:v>
                </c:pt>
                <c:pt idx="54">
                  <c:v>43446</c:v>
                </c:pt>
                <c:pt idx="55">
                  <c:v>43447</c:v>
                </c:pt>
                <c:pt idx="56">
                  <c:v>43448</c:v>
                </c:pt>
                <c:pt idx="57">
                  <c:v>43449</c:v>
                </c:pt>
                <c:pt idx="58">
                  <c:v>43450</c:v>
                </c:pt>
                <c:pt idx="59">
                  <c:v>43451</c:v>
                </c:pt>
                <c:pt idx="60">
                  <c:v>43452</c:v>
                </c:pt>
                <c:pt idx="61">
                  <c:v>43453</c:v>
                </c:pt>
                <c:pt idx="62">
                  <c:v>43454</c:v>
                </c:pt>
                <c:pt idx="63">
                  <c:v>43455</c:v>
                </c:pt>
                <c:pt idx="64">
                  <c:v>43456</c:v>
                </c:pt>
                <c:pt idx="65">
                  <c:v>43457</c:v>
                </c:pt>
                <c:pt idx="66">
                  <c:v>43458</c:v>
                </c:pt>
                <c:pt idx="67">
                  <c:v>43459</c:v>
                </c:pt>
                <c:pt idx="68">
                  <c:v>43460</c:v>
                </c:pt>
                <c:pt idx="69">
                  <c:v>43461</c:v>
                </c:pt>
                <c:pt idx="70">
                  <c:v>43462</c:v>
                </c:pt>
                <c:pt idx="71">
                  <c:v>43463</c:v>
                </c:pt>
                <c:pt idx="72">
                  <c:v>43464</c:v>
                </c:pt>
                <c:pt idx="73">
                  <c:v>43465</c:v>
                </c:pt>
                <c:pt idx="74">
                  <c:v>43466</c:v>
                </c:pt>
                <c:pt idx="75">
                  <c:v>43467</c:v>
                </c:pt>
                <c:pt idx="76">
                  <c:v>43468</c:v>
                </c:pt>
                <c:pt idx="77">
                  <c:v>43469</c:v>
                </c:pt>
                <c:pt idx="78">
                  <c:v>43470</c:v>
                </c:pt>
                <c:pt idx="79">
                  <c:v>43471</c:v>
                </c:pt>
                <c:pt idx="80">
                  <c:v>43472</c:v>
                </c:pt>
                <c:pt idx="81">
                  <c:v>43473</c:v>
                </c:pt>
                <c:pt idx="82">
                  <c:v>43474</c:v>
                </c:pt>
                <c:pt idx="83">
                  <c:v>43475</c:v>
                </c:pt>
                <c:pt idx="84">
                  <c:v>43476</c:v>
                </c:pt>
                <c:pt idx="85">
                  <c:v>43477</c:v>
                </c:pt>
                <c:pt idx="86">
                  <c:v>43478</c:v>
                </c:pt>
                <c:pt idx="87">
                  <c:v>43479</c:v>
                </c:pt>
                <c:pt idx="88">
                  <c:v>43480</c:v>
                </c:pt>
              </c:numCache>
            </c:numRef>
          </c:cat>
          <c:val>
            <c:numRef>
              <c:f>'24hr average'!$F$3:$F$91</c:f>
              <c:numCache>
                <c:formatCode>General</c:formatCode>
                <c:ptCount val="89"/>
                <c:pt idx="0">
                  <c:v>134.15830115830116</c:v>
                </c:pt>
                <c:pt idx="1">
                  <c:v>95.357429718875508</c:v>
                </c:pt>
                <c:pt idx="2">
                  <c:v>98.163424124513625</c:v>
                </c:pt>
                <c:pt idx="3">
                  <c:v>119.19685039370079</c:v>
                </c:pt>
                <c:pt idx="4">
                  <c:v>130.17338709677421</c:v>
                </c:pt>
                <c:pt idx="5">
                  <c:v>156.71020408163264</c:v>
                </c:pt>
                <c:pt idx="6">
                  <c:v>139.69327731092437</c:v>
                </c:pt>
                <c:pt idx="7">
                  <c:v>147.16450216450215</c:v>
                </c:pt>
                <c:pt idx="8">
                  <c:v>211.01357466063348</c:v>
                </c:pt>
                <c:pt idx="9">
                  <c:v>248.47747747747746</c:v>
                </c:pt>
                <c:pt idx="10">
                  <c:v>282.33928571428572</c:v>
                </c:pt>
                <c:pt idx="11">
                  <c:v>310.34684684684686</c:v>
                </c:pt>
                <c:pt idx="12">
                  <c:v>299.38541666666669</c:v>
                </c:pt>
                <c:pt idx="13">
                  <c:v>326.11500000000001</c:v>
                </c:pt>
                <c:pt idx="14">
                  <c:v>276.35454545454547</c:v>
                </c:pt>
                <c:pt idx="15">
                  <c:v>196.68722466960352</c:v>
                </c:pt>
                <c:pt idx="16">
                  <c:v>423.76744186046511</c:v>
                </c:pt>
                <c:pt idx="17">
                  <c:v>427.69302325581396</c:v>
                </c:pt>
                <c:pt idx="18">
                  <c:v>336.31308411214951</c:v>
                </c:pt>
                <c:pt idx="19">
                  <c:v>316.04524886877829</c:v>
                </c:pt>
                <c:pt idx="20">
                  <c:v>463.65</c:v>
                </c:pt>
                <c:pt idx="21">
                  <c:v>196.66190476190476</c:v>
                </c:pt>
                <c:pt idx="22">
                  <c:v>564.84931506849318</c:v>
                </c:pt>
                <c:pt idx="23">
                  <c:v>630.98130841121497</c:v>
                </c:pt>
                <c:pt idx="24">
                  <c:v>522.80952380952385</c:v>
                </c:pt>
                <c:pt idx="25">
                  <c:v>450.19138755980862</c:v>
                </c:pt>
                <c:pt idx="26">
                  <c:v>296.17874396135267</c:v>
                </c:pt>
                <c:pt idx="27">
                  <c:v>167.6186046511628</c:v>
                </c:pt>
                <c:pt idx="28">
                  <c:v>210.7685185185185</c:v>
                </c:pt>
                <c:pt idx="29">
                  <c:v>228.06944444444446</c:v>
                </c:pt>
                <c:pt idx="30">
                  <c:v>253.89814814814815</c:v>
                </c:pt>
                <c:pt idx="31">
                  <c:v>216.22685185185185</c:v>
                </c:pt>
                <c:pt idx="32">
                  <c:v>219.42723004694835</c:v>
                </c:pt>
                <c:pt idx="33">
                  <c:v>154.85567010309279</c:v>
                </c:pt>
                <c:pt idx="34">
                  <c:v>126.105</c:v>
                </c:pt>
                <c:pt idx="35">
                  <c:v>137.9813953488372</c:v>
                </c:pt>
                <c:pt idx="36">
                  <c:v>85.441860465116278</c:v>
                </c:pt>
                <c:pt idx="37">
                  <c:v>134.24651162790698</c:v>
                </c:pt>
                <c:pt idx="38">
                  <c:v>169.88349514563106</c:v>
                </c:pt>
                <c:pt idx="39">
                  <c:v>225.80104712041884</c:v>
                </c:pt>
                <c:pt idx="40">
                  <c:v>216.68981481481481</c:v>
                </c:pt>
                <c:pt idx="41">
                  <c:v>193.2341463414634</c:v>
                </c:pt>
                <c:pt idx="42">
                  <c:v>148.09595959595958</c:v>
                </c:pt>
                <c:pt idx="43">
                  <c:v>119.99519230769231</c:v>
                </c:pt>
                <c:pt idx="44">
                  <c:v>153.71627906976744</c:v>
                </c:pt>
                <c:pt idx="45">
                  <c:v>167.16037735849056</c:v>
                </c:pt>
                <c:pt idx="46">
                  <c:v>179.53140096618358</c:v>
                </c:pt>
                <c:pt idx="47">
                  <c:v>215.36538461538461</c:v>
                </c:pt>
                <c:pt idx="48">
                  <c:v>213.48469387755102</c:v>
                </c:pt>
                <c:pt idx="49">
                  <c:v>191.98571428571429</c:v>
                </c:pt>
                <c:pt idx="50">
                  <c:v>196.66190476190476</c:v>
                </c:pt>
                <c:pt idx="51">
                  <c:v>229.07729468599032</c:v>
                </c:pt>
                <c:pt idx="52">
                  <c:v>227.87677725118485</c:v>
                </c:pt>
                <c:pt idx="53">
                  <c:v>169.40952380952382</c:v>
                </c:pt>
                <c:pt idx="54">
                  <c:v>76.705882352941174</c:v>
                </c:pt>
                <c:pt idx="55">
                  <c:v>116.11764705882354</c:v>
                </c:pt>
                <c:pt idx="56">
                  <c:v>121.97584541062803</c:v>
                </c:pt>
                <c:pt idx="57">
                  <c:v>141.54499999999999</c:v>
                </c:pt>
                <c:pt idx="58">
                  <c:v>148.55339805825244</c:v>
                </c:pt>
                <c:pt idx="59">
                  <c:v>168.80288461538461</c:v>
                </c:pt>
                <c:pt idx="60">
                  <c:v>205.47115384615384</c:v>
                </c:pt>
                <c:pt idx="61">
                  <c:v>206.25837320574163</c:v>
                </c:pt>
                <c:pt idx="62">
                  <c:v>226.38775510204081</c:v>
                </c:pt>
                <c:pt idx="63">
                  <c:v>235.20187793427229</c:v>
                </c:pt>
                <c:pt idx="64">
                  <c:v>274.78061224489795</c:v>
                </c:pt>
                <c:pt idx="65">
                  <c:v>325.13333333333333</c:v>
                </c:pt>
                <c:pt idx="66">
                  <c:v>236.91237113402062</c:v>
                </c:pt>
                <c:pt idx="67">
                  <c:v>251.91666666666666</c:v>
                </c:pt>
                <c:pt idx="68">
                  <c:v>251.08290155440415</c:v>
                </c:pt>
                <c:pt idx="69">
                  <c:v>292.3937823834197</c:v>
                </c:pt>
                <c:pt idx="70">
                  <c:v>228.08854166666666</c:v>
                </c:pt>
                <c:pt idx="71">
                  <c:v>234.90804597701148</c:v>
                </c:pt>
                <c:pt idx="72">
                  <c:v>265.51479289940829</c:v>
                </c:pt>
                <c:pt idx="73">
                  <c:v>258.75595238095241</c:v>
                </c:pt>
                <c:pt idx="74">
                  <c:v>287.54705882352943</c:v>
                </c:pt>
                <c:pt idx="75">
                  <c:v>346.0406976744186</c:v>
                </c:pt>
                <c:pt idx="76">
                  <c:v>299.58235294117645</c:v>
                </c:pt>
                <c:pt idx="77">
                  <c:v>267.87434554973822</c:v>
                </c:pt>
                <c:pt idx="78">
                  <c:v>284.72727272727275</c:v>
                </c:pt>
                <c:pt idx="79">
                  <c:v>102.80701754385964</c:v>
                </c:pt>
                <c:pt idx="80">
                  <c:v>128.32994923857868</c:v>
                </c:pt>
                <c:pt idx="81">
                  <c:v>180.2842105263158</c:v>
                </c:pt>
                <c:pt idx="82">
                  <c:v>150.59585492227978</c:v>
                </c:pt>
                <c:pt idx="83">
                  <c:v>195.79365079365078</c:v>
                </c:pt>
                <c:pt idx="84">
                  <c:v>254.14364640883977</c:v>
                </c:pt>
                <c:pt idx="85">
                  <c:v>268.85227272727275</c:v>
                </c:pt>
                <c:pt idx="86">
                  <c:v>128.40718562874252</c:v>
                </c:pt>
                <c:pt idx="87">
                  <c:v>106.35502958579882</c:v>
                </c:pt>
                <c:pt idx="88">
                  <c:v>168.26744186046511</c:v>
                </c:pt>
              </c:numCache>
            </c:numRef>
          </c:val>
          <c:smooth val="0"/>
          <c:extLst xmlns:c16r2="http://schemas.microsoft.com/office/drawing/2015/06/chart">
            <c:ext xmlns:c16="http://schemas.microsoft.com/office/drawing/2014/chart" uri="{C3380CC4-5D6E-409C-BE32-E72D297353CC}">
              <c16:uniqueId val="{00000003-E20B-425C-954A-D02518D3C6F4}"/>
            </c:ext>
          </c:extLst>
        </c:ser>
        <c:dLbls>
          <c:showLegendKey val="0"/>
          <c:showVal val="0"/>
          <c:showCatName val="0"/>
          <c:showSerName val="0"/>
          <c:showPercent val="0"/>
          <c:showBubbleSize val="0"/>
        </c:dLbls>
        <c:marker val="1"/>
        <c:smooth val="0"/>
        <c:axId val="100914688"/>
        <c:axId val="100916224"/>
      </c:lineChart>
      <c:dateAx>
        <c:axId val="100914688"/>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916224"/>
        <c:crosses val="autoZero"/>
        <c:auto val="1"/>
        <c:lblOffset val="100"/>
        <c:baseTimeUnit val="days"/>
      </c:dateAx>
      <c:valAx>
        <c:axId val="100916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914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0.13767</cdr:x>
      <cdr:y>0.20038</cdr:y>
    </cdr:from>
    <cdr:to>
      <cdr:x>0.34019</cdr:x>
      <cdr:y>0.20038</cdr:y>
    </cdr:to>
    <cdr:cxnSp macro="">
      <cdr:nvCxnSpPr>
        <cdr:cNvPr id="16" name="Straight Arrow Connector 15">
          <a:extLst xmlns:a="http://schemas.openxmlformats.org/drawingml/2006/main">
            <a:ext uri="{FF2B5EF4-FFF2-40B4-BE49-F238E27FC236}">
              <a16:creationId xmlns:a16="http://schemas.microsoft.com/office/drawing/2014/main" xmlns="" id="{50F8A99E-3B2B-453D-A389-E19910C80EBA}"/>
            </a:ext>
          </a:extLst>
        </cdr:cNvPr>
        <cdr:cNvCxnSpPr/>
      </cdr:nvCxnSpPr>
      <cdr:spPr>
        <a:xfrm xmlns:a="http://schemas.openxmlformats.org/drawingml/2006/main">
          <a:off x="1202337" y="970300"/>
          <a:ext cx="1768642" cy="0"/>
        </a:xfrm>
        <a:prstGeom xmlns:a="http://schemas.openxmlformats.org/drawingml/2006/main" prst="straightConnector1">
          <a:avLst/>
        </a:prstGeom>
        <a:ln xmlns:a="http://schemas.openxmlformats.org/drawingml/2006/main" w="38100">
          <a:solidFill>
            <a:schemeClr val="accent2"/>
          </a:solidFill>
          <a:headEnd type="triangle"/>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0.16109</cdr:x>
      <cdr:y>0.14572</cdr:y>
    </cdr:from>
    <cdr:to>
      <cdr:x>0.32917</cdr:x>
      <cdr:y>0.20356</cdr:y>
    </cdr:to>
    <cdr:sp macro="" textlink="">
      <cdr:nvSpPr>
        <cdr:cNvPr id="19" name="TextBox 18">
          <a:extLst xmlns:a="http://schemas.openxmlformats.org/drawingml/2006/main">
            <a:ext uri="{FF2B5EF4-FFF2-40B4-BE49-F238E27FC236}">
              <a16:creationId xmlns:a16="http://schemas.microsoft.com/office/drawing/2014/main" xmlns="" id="{1952DA68-F7F2-42C6-A484-270931EBBEA4}"/>
            </a:ext>
          </a:extLst>
        </cdr:cNvPr>
        <cdr:cNvSpPr txBox="1"/>
      </cdr:nvSpPr>
      <cdr:spPr>
        <a:xfrm xmlns:a="http://schemas.openxmlformats.org/drawingml/2006/main">
          <a:off x="1406874" y="705606"/>
          <a:ext cx="1467852" cy="2800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IN" sz="1100" b="1" dirty="0">
              <a:latin typeface="Garamond" panose="02020404030301010803" pitchFamily="18" charset="0"/>
            </a:rPr>
            <a:t>Peak burning season</a:t>
          </a:r>
        </a:p>
      </cdr:txBody>
    </cdr:sp>
  </cdr:relSizeAnchor>
  <cdr:relSizeAnchor xmlns:cdr="http://schemas.openxmlformats.org/drawingml/2006/chartDrawing">
    <cdr:from>
      <cdr:x>0.36003</cdr:x>
      <cdr:y>0.53332</cdr:y>
    </cdr:from>
    <cdr:to>
      <cdr:x>0.62592</cdr:x>
      <cdr:y>0.53332</cdr:y>
    </cdr:to>
    <cdr:cxnSp macro="">
      <cdr:nvCxnSpPr>
        <cdr:cNvPr id="21" name="Straight Arrow Connector 20">
          <a:extLst xmlns:a="http://schemas.openxmlformats.org/drawingml/2006/main">
            <a:ext uri="{FF2B5EF4-FFF2-40B4-BE49-F238E27FC236}">
              <a16:creationId xmlns:a16="http://schemas.microsoft.com/office/drawing/2014/main" xmlns="" id="{7D7EE60F-B44E-4CF4-AA91-D713D7EECBFC}"/>
            </a:ext>
          </a:extLst>
        </cdr:cNvPr>
        <cdr:cNvCxnSpPr/>
      </cdr:nvCxnSpPr>
      <cdr:spPr>
        <a:xfrm xmlns:a="http://schemas.openxmlformats.org/drawingml/2006/main">
          <a:off x="3144252" y="2582532"/>
          <a:ext cx="2322094" cy="0"/>
        </a:xfrm>
        <a:prstGeom xmlns:a="http://schemas.openxmlformats.org/drawingml/2006/main" prst="straightConnector1">
          <a:avLst/>
        </a:prstGeom>
        <a:ln xmlns:a="http://schemas.openxmlformats.org/drawingml/2006/main" w="38100">
          <a:headEnd type="triangle"/>
          <a:tailEnd type="triangle"/>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0.41826</cdr:x>
      <cdr:y>0.3917</cdr:y>
    </cdr:from>
    <cdr:to>
      <cdr:x>0.58459</cdr:x>
      <cdr:y>0.48611</cdr:y>
    </cdr:to>
    <cdr:sp macro="" textlink="">
      <cdr:nvSpPr>
        <cdr:cNvPr id="22" name="TextBox 21">
          <a:extLst xmlns:a="http://schemas.openxmlformats.org/drawingml/2006/main">
            <a:ext uri="{FF2B5EF4-FFF2-40B4-BE49-F238E27FC236}">
              <a16:creationId xmlns:a16="http://schemas.microsoft.com/office/drawing/2014/main" xmlns="" id="{8EBDC212-AA89-4D3D-BF26-D10873E566DE}"/>
            </a:ext>
          </a:extLst>
        </cdr:cNvPr>
        <cdr:cNvSpPr txBox="1"/>
      </cdr:nvSpPr>
      <cdr:spPr>
        <a:xfrm xmlns:a="http://schemas.openxmlformats.org/drawingml/2006/main">
          <a:off x="3652749" y="1896732"/>
          <a:ext cx="1452650" cy="457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IN" sz="1100" dirty="0"/>
        </a:p>
      </cdr:txBody>
    </cdr:sp>
  </cdr:relSizeAnchor>
  <cdr:relSizeAnchor xmlns:cdr="http://schemas.openxmlformats.org/drawingml/2006/chartDrawing">
    <cdr:from>
      <cdr:x>0.40687</cdr:x>
      <cdr:y>0.46127</cdr:y>
    </cdr:from>
    <cdr:to>
      <cdr:x>0.61214</cdr:x>
      <cdr:y>0.50847</cdr:y>
    </cdr:to>
    <cdr:sp macro="" textlink="">
      <cdr:nvSpPr>
        <cdr:cNvPr id="23" name="TextBox 22">
          <a:extLst xmlns:a="http://schemas.openxmlformats.org/drawingml/2006/main">
            <a:ext uri="{FF2B5EF4-FFF2-40B4-BE49-F238E27FC236}">
              <a16:creationId xmlns:a16="http://schemas.microsoft.com/office/drawing/2014/main" xmlns="" id="{81294CCD-8700-44C9-B669-30F4310AD2D2}"/>
            </a:ext>
          </a:extLst>
        </cdr:cNvPr>
        <cdr:cNvSpPr txBox="1"/>
      </cdr:nvSpPr>
      <cdr:spPr>
        <a:xfrm xmlns:a="http://schemas.openxmlformats.org/drawingml/2006/main">
          <a:off x="3553325" y="2233616"/>
          <a:ext cx="1792706" cy="2285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IN" sz="1100" b="1" dirty="0">
              <a:latin typeface="Garamond" panose="02020404030301010803" pitchFamily="18" charset="0"/>
            </a:rPr>
            <a:t>Post burning season</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0256654-F160-584D-9658-48C99E651667}" type="datetimeFigureOut">
              <a:rPr lang="en-US" smtClean="0"/>
              <a:t>6/26/2019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106508-A47A-CA4B-AB8B-BB3429016AFE}" type="slidenum">
              <a:rPr lang="en-US" smtClean="0"/>
              <a:t>‹#›</a:t>
            </a:fld>
            <a:endParaRPr lang="en-US"/>
          </a:p>
        </p:txBody>
      </p:sp>
    </p:spTree>
    <p:extLst>
      <p:ext uri="{BB962C8B-B14F-4D97-AF65-F5344CB8AC3E}">
        <p14:creationId xmlns:p14="http://schemas.microsoft.com/office/powerpoint/2010/main" val="13503757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22347B-69B7-4E77-84FF-76C9D6C9772D}" type="datetimeFigureOut">
              <a:rPr lang="en-US" smtClean="0"/>
              <a:t>6/26/2019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22C6E-F99A-4F8F-B6FA-24238DF52F23}" type="slidenum">
              <a:rPr lang="en-US" smtClean="0"/>
              <a:t>‹#›</a:t>
            </a:fld>
            <a:endParaRPr lang="en-US"/>
          </a:p>
        </p:txBody>
      </p:sp>
    </p:spTree>
    <p:extLst>
      <p:ext uri="{BB962C8B-B14F-4D97-AF65-F5344CB8AC3E}">
        <p14:creationId xmlns:p14="http://schemas.microsoft.com/office/powerpoint/2010/main" val="4083901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8122C6E-F99A-4F8F-B6FA-24238DF52F23}" type="slidenum">
              <a:rPr lang="en-US" smtClean="0"/>
              <a:t>5</a:t>
            </a:fld>
            <a:endParaRPr lang="en-US"/>
          </a:p>
        </p:txBody>
      </p:sp>
    </p:spTree>
    <p:extLst>
      <p:ext uri="{BB962C8B-B14F-4D97-AF65-F5344CB8AC3E}">
        <p14:creationId xmlns:p14="http://schemas.microsoft.com/office/powerpoint/2010/main" val="4122701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8122C6E-F99A-4F8F-B6FA-24238DF52F23}" type="slidenum">
              <a:rPr lang="en-US" smtClean="0"/>
              <a:t>6</a:t>
            </a:fld>
            <a:endParaRPr lang="en-US"/>
          </a:p>
        </p:txBody>
      </p:sp>
    </p:spTree>
    <p:extLst>
      <p:ext uri="{BB962C8B-B14F-4D97-AF65-F5344CB8AC3E}">
        <p14:creationId xmlns:p14="http://schemas.microsoft.com/office/powerpoint/2010/main" val="3997191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a:solidFill>
                  <a:schemeClr val="tx1"/>
                </a:solidFill>
                <a:effectLst/>
                <a:latin typeface="+mn-lt"/>
                <a:ea typeface="+mn-ea"/>
                <a:cs typeface="+mn-cs"/>
              </a:rPr>
              <a:t>As against the standard limit of 60 microgram per meter cube, PM 2.5 levels in November ranged in between 219 to 630 micrograms per meter cubed in Sangrur. </a:t>
            </a:r>
          </a:p>
          <a:p>
            <a:endParaRPr lang="en-IN" sz="1200" kern="1200" dirty="0">
              <a:solidFill>
                <a:schemeClr val="tx1"/>
              </a:solidFill>
              <a:effectLst/>
              <a:latin typeface="+mn-lt"/>
              <a:ea typeface="+mn-ea"/>
              <a:cs typeface="+mn-cs"/>
            </a:endParaRPr>
          </a:p>
          <a:p>
            <a:r>
              <a:rPr lang="en-IN" sz="1200" kern="1200" dirty="0">
                <a:solidFill>
                  <a:schemeClr val="tx1"/>
                </a:solidFill>
                <a:effectLst/>
                <a:latin typeface="+mn-lt"/>
                <a:ea typeface="+mn-ea"/>
                <a:cs typeface="+mn-cs"/>
              </a:rPr>
              <a:t>Difference in air quality among paddy-intensive regions (Ludhiana and Sangrur) and less paddy cultivated regions of Pathankot and Hoshiarpur. </a:t>
            </a:r>
            <a:endParaRPr lang="en-IN" dirty="0"/>
          </a:p>
        </p:txBody>
      </p:sp>
      <p:sp>
        <p:nvSpPr>
          <p:cNvPr id="4" name="Slide Number Placeholder 3"/>
          <p:cNvSpPr>
            <a:spLocks noGrp="1"/>
          </p:cNvSpPr>
          <p:nvPr>
            <p:ph type="sldNum" sz="quarter" idx="5"/>
          </p:nvPr>
        </p:nvSpPr>
        <p:spPr/>
        <p:txBody>
          <a:bodyPr/>
          <a:lstStyle/>
          <a:p>
            <a:fld id="{E8122C6E-F99A-4F8F-B6FA-24238DF52F23}" type="slidenum">
              <a:rPr lang="en-US" smtClean="0"/>
              <a:t>7</a:t>
            </a:fld>
            <a:endParaRPr lang="en-US"/>
          </a:p>
        </p:txBody>
      </p:sp>
    </p:spTree>
    <p:extLst>
      <p:ext uri="{BB962C8B-B14F-4D97-AF65-F5344CB8AC3E}">
        <p14:creationId xmlns:p14="http://schemas.microsoft.com/office/powerpoint/2010/main" val="15280326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B7C82F13-A157-4F0F-8F0E-F6EC507F02A5}"/>
              </a:ext>
            </a:extLst>
          </p:cNvPr>
          <p:cNvSpPr/>
          <p:nvPr userDrawn="1"/>
        </p:nvSpPr>
        <p:spPr>
          <a:xfrm>
            <a:off x="2875548" y="0"/>
            <a:ext cx="6289399" cy="68580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xmlns="" id="{04E25470-921C-4F65-AC4A-144175631AF9}"/>
              </a:ext>
            </a:extLst>
          </p:cNvPr>
          <p:cNvSpPr>
            <a:spLocks noGrp="1"/>
          </p:cNvSpPr>
          <p:nvPr>
            <p:ph type="title"/>
          </p:nvPr>
        </p:nvSpPr>
        <p:spPr>
          <a:xfrm>
            <a:off x="3124200" y="2695073"/>
            <a:ext cx="5859379" cy="1315453"/>
          </a:xfrm>
        </p:spPr>
        <p:txBody>
          <a:bodyPr>
            <a:normAutofit/>
          </a:bodyPr>
          <a:lstStyle>
            <a:lvl1pPr>
              <a:defRPr sz="3600">
                <a:solidFill>
                  <a:schemeClr val="bg1"/>
                </a:solidFill>
              </a:defRPr>
            </a:lvl1pPr>
          </a:lstStyle>
          <a:p>
            <a:r>
              <a:rPr lang="en-US" dirty="0"/>
              <a:t>Click to edit Master title style</a:t>
            </a:r>
            <a:endParaRPr lang="en-IN" dirty="0"/>
          </a:p>
        </p:txBody>
      </p:sp>
      <p:pic>
        <p:nvPicPr>
          <p:cNvPr id="6" name="Picture 5" descr="CEEW_Logo_Final_For Reference.jpg">
            <a:extLst>
              <a:ext uri="{FF2B5EF4-FFF2-40B4-BE49-F238E27FC236}">
                <a16:creationId xmlns:a16="http://schemas.microsoft.com/office/drawing/2014/main" xmlns="" id="{7F81EE35-8D46-43D3-9E13-439B2D217F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96" r="3809"/>
          <a:stretch/>
        </p:blipFill>
        <p:spPr>
          <a:xfrm>
            <a:off x="0" y="2315871"/>
            <a:ext cx="2845192" cy="2003810"/>
          </a:xfrm>
          <a:prstGeom prst="rect">
            <a:avLst/>
          </a:prstGeom>
        </p:spPr>
      </p:pic>
      <p:sp>
        <p:nvSpPr>
          <p:cNvPr id="9" name="Content Placeholder 8">
            <a:extLst>
              <a:ext uri="{FF2B5EF4-FFF2-40B4-BE49-F238E27FC236}">
                <a16:creationId xmlns:a16="http://schemas.microsoft.com/office/drawing/2014/main" xmlns="" id="{1B20E931-5B39-4543-A772-EEE26550EA39}"/>
              </a:ext>
            </a:extLst>
          </p:cNvPr>
          <p:cNvSpPr>
            <a:spLocks noGrp="1"/>
          </p:cNvSpPr>
          <p:nvPr>
            <p:ph sz="quarter" idx="13" hasCustomPrompt="1"/>
          </p:nvPr>
        </p:nvSpPr>
        <p:spPr>
          <a:xfrm>
            <a:off x="3124200" y="4319588"/>
            <a:ext cx="3405188" cy="1803400"/>
          </a:xfrm>
        </p:spPr>
        <p:txBody>
          <a:bodyPr/>
          <a:lstStyle>
            <a:lvl1pPr marL="0" indent="0">
              <a:buNone/>
              <a:defRPr sz="2000"/>
            </a:lvl1pPr>
          </a:lstStyle>
          <a:p>
            <a:pPr lvl="0"/>
            <a:r>
              <a:rPr lang="en-IN" dirty="0"/>
              <a:t>Author</a:t>
            </a:r>
          </a:p>
          <a:p>
            <a:pPr lvl="0"/>
            <a:endParaRPr lang="en-IN" dirty="0"/>
          </a:p>
          <a:p>
            <a:pPr lvl="0"/>
            <a:endParaRPr lang="en-IN" dirty="0"/>
          </a:p>
          <a:p>
            <a:pPr lvl="0"/>
            <a:endParaRPr lang="en-IN" dirty="0"/>
          </a:p>
          <a:p>
            <a:pPr lvl="0"/>
            <a:r>
              <a:rPr lang="en-IN" dirty="0"/>
              <a:t>Location</a:t>
            </a:r>
          </a:p>
          <a:p>
            <a:pPr lvl="0"/>
            <a:endParaRPr lang="en-IN" dirty="0"/>
          </a:p>
        </p:txBody>
      </p:sp>
      <p:sp>
        <p:nvSpPr>
          <p:cNvPr id="11" name="Content Placeholder 10">
            <a:extLst>
              <a:ext uri="{FF2B5EF4-FFF2-40B4-BE49-F238E27FC236}">
                <a16:creationId xmlns:a16="http://schemas.microsoft.com/office/drawing/2014/main" xmlns="" id="{50A7140C-1B9A-48B1-8203-945F8092FEB4}"/>
              </a:ext>
            </a:extLst>
          </p:cNvPr>
          <p:cNvSpPr>
            <a:spLocks noGrp="1"/>
          </p:cNvSpPr>
          <p:nvPr>
            <p:ph sz="quarter" idx="14" hasCustomPrompt="1"/>
          </p:nvPr>
        </p:nvSpPr>
        <p:spPr>
          <a:xfrm>
            <a:off x="3124200" y="6303963"/>
            <a:ext cx="5859379" cy="401637"/>
          </a:xfrm>
        </p:spPr>
        <p:txBody>
          <a:bodyPr>
            <a:normAutofit/>
          </a:bodyPr>
          <a:lstStyle>
            <a:lvl1pPr marL="0" indent="0">
              <a:buNone/>
              <a:defRPr sz="1600"/>
            </a:lvl1pPr>
          </a:lstStyle>
          <a:p>
            <a:pPr lvl="0"/>
            <a:r>
              <a:rPr lang="en-IN" dirty="0"/>
              <a:t>© Council on Energy, Environment and Water 2018</a:t>
            </a:r>
          </a:p>
        </p:txBody>
      </p:sp>
    </p:spTree>
    <p:extLst>
      <p:ext uri="{BB962C8B-B14F-4D97-AF65-F5344CB8AC3E}">
        <p14:creationId xmlns:p14="http://schemas.microsoft.com/office/powerpoint/2010/main" val="3786567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6780" y="194428"/>
            <a:ext cx="8463317" cy="793914"/>
          </a:xfrm>
        </p:spPr>
        <p:txBody>
          <a:bodyPr anchor="t">
            <a:normAutofit/>
          </a:bodyPr>
          <a:lstStyle>
            <a:lvl1pPr algn="l">
              <a:defRPr sz="2400" b="1" cap="none">
                <a:solidFill>
                  <a:schemeClr val="accent1"/>
                </a:solidFill>
                <a:latin typeface="Calibri"/>
                <a:cs typeface="Calibri"/>
              </a:defRPr>
            </a:lvl1pPr>
          </a:lstStyle>
          <a:p>
            <a:r>
              <a:rPr lang="en-US" dirty="0"/>
              <a:t>Click to edit master title style</a:t>
            </a:r>
          </a:p>
        </p:txBody>
      </p:sp>
      <p:sp>
        <p:nvSpPr>
          <p:cNvPr id="3" name="Content Placeholder 2"/>
          <p:cNvSpPr>
            <a:spLocks noGrp="1"/>
          </p:cNvSpPr>
          <p:nvPr>
            <p:ph idx="1" hasCustomPrompt="1"/>
          </p:nvPr>
        </p:nvSpPr>
        <p:spPr>
          <a:xfrm>
            <a:off x="296779" y="988342"/>
            <a:ext cx="8463317" cy="4784897"/>
          </a:xfrm>
        </p:spPr>
        <p:txBody>
          <a:bodyPr/>
          <a:lstStyle>
            <a:lvl1pPr>
              <a:defRPr>
                <a:solidFill>
                  <a:schemeClr val="tx1"/>
                </a:solidFill>
                <a:latin typeface="+mj-lt"/>
                <a:cs typeface="Arial"/>
              </a:defRPr>
            </a:lvl1pPr>
            <a:lvl2pPr>
              <a:defRPr>
                <a:latin typeface="+mj-lt"/>
                <a:cs typeface="Arial"/>
              </a:defRPr>
            </a:lvl2pPr>
            <a:lvl3pPr>
              <a:defRPr sz="1800">
                <a:latin typeface="+mj-lt"/>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p:txBody>
      </p:sp>
      <p:cxnSp>
        <p:nvCxnSpPr>
          <p:cNvPr id="8" name="Straight Connector 7"/>
          <p:cNvCxnSpPr>
            <a:cxnSpLocks/>
          </p:cNvCxnSpPr>
          <p:nvPr userDrawn="1"/>
        </p:nvCxnSpPr>
        <p:spPr>
          <a:xfrm>
            <a:off x="296779" y="6417958"/>
            <a:ext cx="7305500" cy="0"/>
          </a:xfrm>
          <a:prstGeom prst="line">
            <a:avLst/>
          </a:prstGeom>
          <a:ln/>
        </p:spPr>
        <p:style>
          <a:lnRef idx="1">
            <a:schemeClr val="accent4"/>
          </a:lnRef>
          <a:fillRef idx="0">
            <a:schemeClr val="accent4"/>
          </a:fillRef>
          <a:effectRef idx="0">
            <a:schemeClr val="accent4"/>
          </a:effectRef>
          <a:fontRef idx="minor">
            <a:schemeClr val="tx1"/>
          </a:fontRef>
        </p:style>
      </p:cxnSp>
      <p:sp>
        <p:nvSpPr>
          <p:cNvPr id="13" name="Text Placeholder 4"/>
          <p:cNvSpPr>
            <a:spLocks noGrp="1"/>
          </p:cNvSpPr>
          <p:nvPr>
            <p:ph type="body" sz="quarter" idx="10" hasCustomPrompt="1"/>
          </p:nvPr>
        </p:nvSpPr>
        <p:spPr>
          <a:xfrm>
            <a:off x="296780" y="6475388"/>
            <a:ext cx="7305499" cy="383118"/>
          </a:xfrm>
        </p:spPr>
        <p:txBody>
          <a:bodyPr lIns="0" anchor="ctr" anchorCtr="0">
            <a:noAutofit/>
          </a:bodyPr>
          <a:lstStyle>
            <a:lvl1pPr marL="0" indent="0" algn="l">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AND SOURCE go here</a:t>
            </a:r>
          </a:p>
        </p:txBody>
      </p:sp>
      <p:sp>
        <p:nvSpPr>
          <p:cNvPr id="9" name="Slide Number Placeholder 5">
            <a:extLst>
              <a:ext uri="{FF2B5EF4-FFF2-40B4-BE49-F238E27FC236}">
                <a16:creationId xmlns:a16="http://schemas.microsoft.com/office/drawing/2014/main" xmlns="" id="{FF0297AF-9EE0-4B9A-9090-1527693B9EEB}"/>
              </a:ext>
            </a:extLst>
          </p:cNvPr>
          <p:cNvSpPr>
            <a:spLocks noGrp="1"/>
          </p:cNvSpPr>
          <p:nvPr>
            <p:ph type="sldNum" sz="quarter" idx="4"/>
          </p:nvPr>
        </p:nvSpPr>
        <p:spPr>
          <a:xfrm>
            <a:off x="-207439" y="6235395"/>
            <a:ext cx="5800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4FB0FA-1F4E-0144-8AFC-60E32D3AB949}" type="slidenum">
              <a:rPr lang="en-US" smtClean="0"/>
              <a:pPr/>
              <a:t>‹#›</a:t>
            </a:fld>
            <a:r>
              <a:rPr lang="en-US" dirty="0"/>
              <a:t>|</a:t>
            </a:r>
          </a:p>
        </p:txBody>
      </p:sp>
    </p:spTree>
    <p:extLst>
      <p:ext uri="{BB962C8B-B14F-4D97-AF65-F5344CB8AC3E}">
        <p14:creationId xmlns:p14="http://schemas.microsoft.com/office/powerpoint/2010/main" val="2562072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5814" y="226512"/>
            <a:ext cx="8420986" cy="893762"/>
          </a:xfrm>
        </p:spPr>
        <p:txBody>
          <a:bodyPr anchor="t" anchorCtr="0">
            <a:noAutofit/>
          </a:bodyPr>
          <a:lstStyle>
            <a:lvl1pPr algn="l">
              <a:defRPr sz="2400" b="1" cap="none">
                <a:solidFill>
                  <a:schemeClr val="accent1"/>
                </a:solidFill>
              </a:defRPr>
            </a:lvl1pPr>
          </a:lstStyle>
          <a:p>
            <a:r>
              <a:rPr lang="en-US" dirty="0"/>
              <a:t>Click to edit master title style</a:t>
            </a:r>
          </a:p>
        </p:txBody>
      </p:sp>
      <p:sp>
        <p:nvSpPr>
          <p:cNvPr id="3" name="Content Placeholder 2"/>
          <p:cNvSpPr>
            <a:spLocks noGrp="1"/>
          </p:cNvSpPr>
          <p:nvPr>
            <p:ph sz="half" idx="1" hasCustomPrompt="1"/>
          </p:nvPr>
        </p:nvSpPr>
        <p:spPr>
          <a:xfrm>
            <a:off x="265814" y="1152456"/>
            <a:ext cx="4229986" cy="4525963"/>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hasCustomPrompt="1"/>
          </p:nvPr>
        </p:nvSpPr>
        <p:spPr>
          <a:xfrm>
            <a:off x="4648200" y="1152456"/>
            <a:ext cx="4038600" cy="4525963"/>
          </a:xfrm>
        </p:spPr>
        <p:txBody>
          <a:bodyPr/>
          <a:lstStyle>
            <a:lvl1pPr>
              <a:defRPr sz="22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cxnSp>
        <p:nvCxnSpPr>
          <p:cNvPr id="10" name="Straight Connector 9"/>
          <p:cNvCxnSpPr>
            <a:cxnSpLocks/>
          </p:cNvCxnSpPr>
          <p:nvPr userDrawn="1"/>
        </p:nvCxnSpPr>
        <p:spPr>
          <a:xfrm>
            <a:off x="265814" y="6417958"/>
            <a:ext cx="7325833" cy="0"/>
          </a:xfrm>
          <a:prstGeom prst="line">
            <a:avLst/>
          </a:prstGeom>
          <a:ln/>
        </p:spPr>
        <p:style>
          <a:lnRef idx="1">
            <a:schemeClr val="accent4"/>
          </a:lnRef>
          <a:fillRef idx="0">
            <a:schemeClr val="accent4"/>
          </a:fillRef>
          <a:effectRef idx="0">
            <a:schemeClr val="accent4"/>
          </a:effectRef>
          <a:fontRef idx="minor">
            <a:schemeClr val="tx1"/>
          </a:fontRef>
        </p:style>
      </p:cxnSp>
      <p:sp>
        <p:nvSpPr>
          <p:cNvPr id="14" name="Text Placeholder 4"/>
          <p:cNvSpPr>
            <a:spLocks noGrp="1"/>
          </p:cNvSpPr>
          <p:nvPr>
            <p:ph type="body" sz="quarter" idx="10" hasCustomPrompt="1"/>
          </p:nvPr>
        </p:nvSpPr>
        <p:spPr>
          <a:xfrm>
            <a:off x="265814" y="6475387"/>
            <a:ext cx="4754919" cy="383119"/>
          </a:xfrm>
        </p:spPr>
        <p:txBody>
          <a:bodyPr lIns="0" anchor="ctr" anchorCtr="0">
            <a:noAutofit/>
          </a:bodyPr>
          <a:lstStyle>
            <a:lvl1pPr marL="0" indent="0" algn="l">
              <a:buNone/>
              <a:defRPr sz="900" b="0" cap="none"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NOTES AND SOURCE go here</a:t>
            </a:r>
          </a:p>
        </p:txBody>
      </p:sp>
    </p:spTree>
    <p:extLst>
      <p:ext uri="{BB962C8B-B14F-4D97-AF65-F5344CB8AC3E}">
        <p14:creationId xmlns:p14="http://schemas.microsoft.com/office/powerpoint/2010/main" val="1040800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Layout">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3498FE-0708-4C5A-A073-EFB5F3D42F97}"/>
              </a:ext>
            </a:extLst>
          </p:cNvPr>
          <p:cNvSpPr>
            <a:spLocks noGrp="1"/>
          </p:cNvSpPr>
          <p:nvPr>
            <p:ph type="title" hasCustomPrompt="1"/>
          </p:nvPr>
        </p:nvSpPr>
        <p:spPr>
          <a:xfrm>
            <a:off x="495966" y="4389057"/>
            <a:ext cx="8558462" cy="589343"/>
          </a:xfrm>
        </p:spPr>
        <p:txBody>
          <a:bodyPr>
            <a:normAutofit/>
          </a:bodyPr>
          <a:lstStyle>
            <a:lvl1pPr>
              <a:defRPr sz="2800"/>
            </a:lvl1pPr>
          </a:lstStyle>
          <a:p>
            <a:r>
              <a:rPr lang="en-US" dirty="0"/>
              <a:t>Section Title</a:t>
            </a:r>
            <a:endParaRPr lang="en-IN" dirty="0"/>
          </a:p>
        </p:txBody>
      </p:sp>
      <p:cxnSp>
        <p:nvCxnSpPr>
          <p:cNvPr id="7" name="Straight Connector 6">
            <a:extLst>
              <a:ext uri="{FF2B5EF4-FFF2-40B4-BE49-F238E27FC236}">
                <a16:creationId xmlns:a16="http://schemas.microsoft.com/office/drawing/2014/main" xmlns="" id="{E7F28C42-F647-45AE-96DA-038C9E6C1CC6}"/>
              </a:ext>
            </a:extLst>
          </p:cNvPr>
          <p:cNvCxnSpPr>
            <a:cxnSpLocks/>
            <a:stCxn id="15" idx="3"/>
          </p:cNvCxnSpPr>
          <p:nvPr userDrawn="1"/>
        </p:nvCxnSpPr>
        <p:spPr>
          <a:xfrm>
            <a:off x="372591" y="6417958"/>
            <a:ext cx="7219056" cy="0"/>
          </a:xfrm>
          <a:prstGeom prst="line">
            <a:avLst/>
          </a:prstGeom>
          <a:ln/>
        </p:spPr>
        <p:style>
          <a:lnRef idx="1">
            <a:schemeClr val="accent4"/>
          </a:lnRef>
          <a:fillRef idx="0">
            <a:schemeClr val="accent4"/>
          </a:fillRef>
          <a:effectRef idx="0">
            <a:schemeClr val="accent4"/>
          </a:effectRef>
          <a:fontRef idx="minor">
            <a:schemeClr val="tx1"/>
          </a:fontRef>
        </p:style>
      </p:cxnSp>
      <p:pic>
        <p:nvPicPr>
          <p:cNvPr id="10" name="Picture 9" descr="CEEW_Logo_Final_For Reference.jpg">
            <a:extLst>
              <a:ext uri="{FF2B5EF4-FFF2-40B4-BE49-F238E27FC236}">
                <a16:creationId xmlns:a16="http://schemas.microsoft.com/office/drawing/2014/main" xmlns="" id="{AFDC3187-3975-44EE-89A5-FDE64CAF53E5}"/>
              </a:ext>
            </a:extLst>
          </p:cNvPr>
          <p:cNvPicPr>
            <a:picLocks noChangeAspect="1"/>
          </p:cNvPicPr>
          <p:nvPr userDrawn="1"/>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r="4431" b="9396"/>
          <a:stretch/>
        </p:blipFill>
        <p:spPr>
          <a:xfrm>
            <a:off x="7607741" y="5940093"/>
            <a:ext cx="1504175" cy="917907"/>
          </a:xfrm>
          <a:prstGeom prst="rect">
            <a:avLst/>
          </a:prstGeom>
        </p:spPr>
      </p:pic>
      <p:sp>
        <p:nvSpPr>
          <p:cNvPr id="14" name="Text Placeholder 13">
            <a:extLst>
              <a:ext uri="{FF2B5EF4-FFF2-40B4-BE49-F238E27FC236}">
                <a16:creationId xmlns:a16="http://schemas.microsoft.com/office/drawing/2014/main" xmlns="" id="{A158AA6A-60EE-4676-AFFB-078D0912362E}"/>
              </a:ext>
            </a:extLst>
          </p:cNvPr>
          <p:cNvSpPr>
            <a:spLocks noGrp="1"/>
          </p:cNvSpPr>
          <p:nvPr>
            <p:ph type="body" sz="quarter" idx="10"/>
          </p:nvPr>
        </p:nvSpPr>
        <p:spPr>
          <a:xfrm>
            <a:off x="437244" y="4005942"/>
            <a:ext cx="8559800" cy="356507"/>
          </a:xfrm>
        </p:spPr>
        <p:txBody>
          <a:bodyPr>
            <a:normAutofit/>
          </a:bodyPr>
          <a:lstStyle>
            <a:lvl1pPr marL="0" indent="0">
              <a:buNone/>
              <a:defRPr sz="2000"/>
            </a:lvl1pPr>
          </a:lstStyle>
          <a:p>
            <a:pPr lvl="0"/>
            <a:endParaRPr lang="en-IN" dirty="0"/>
          </a:p>
        </p:txBody>
      </p:sp>
      <p:sp>
        <p:nvSpPr>
          <p:cNvPr id="15" name="Slide Number Placeholder 5">
            <a:extLst>
              <a:ext uri="{FF2B5EF4-FFF2-40B4-BE49-F238E27FC236}">
                <a16:creationId xmlns:a16="http://schemas.microsoft.com/office/drawing/2014/main" xmlns="" id="{C624DD4D-F63B-47DC-B102-4434AEF0A4A4}"/>
              </a:ext>
            </a:extLst>
          </p:cNvPr>
          <p:cNvSpPr>
            <a:spLocks noGrp="1"/>
          </p:cNvSpPr>
          <p:nvPr>
            <p:ph type="sldNum" sz="quarter" idx="4"/>
          </p:nvPr>
        </p:nvSpPr>
        <p:spPr>
          <a:xfrm>
            <a:off x="-207439" y="6235395"/>
            <a:ext cx="5800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4FB0FA-1F4E-0144-8AFC-60E32D3AB949}" type="slidenum">
              <a:rPr lang="en-US" smtClean="0"/>
              <a:pPr/>
              <a:t>‹#›</a:t>
            </a:fld>
            <a:r>
              <a:rPr lang="en-US" dirty="0"/>
              <a:t>|</a:t>
            </a:r>
          </a:p>
        </p:txBody>
      </p:sp>
    </p:spTree>
    <p:extLst>
      <p:ext uri="{BB962C8B-B14F-4D97-AF65-F5344CB8AC3E}">
        <p14:creationId xmlns:p14="http://schemas.microsoft.com/office/powerpoint/2010/main" val="21749765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0738" y="194428"/>
            <a:ext cx="8558462" cy="911041"/>
          </a:xfrm>
          <a:prstGeom prst="rect">
            <a:avLst/>
          </a:prstGeom>
        </p:spPr>
        <p:txBody>
          <a:bodyPr vert="horz" lIns="0" tIns="45720" rIns="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283132" y="1105470"/>
            <a:ext cx="8542420" cy="49404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280738" y="6356350"/>
            <a:ext cx="2133600" cy="365125"/>
          </a:xfrm>
          <a:prstGeom prst="rect">
            <a:avLst/>
          </a:prstGeom>
        </p:spPr>
        <p:txBody>
          <a:bodyPr vert="horz" lIns="91440" tIns="45720" rIns="91440" bIns="45720" rtlCol="0" anchor="t" anchorCtr="0"/>
          <a:lstStyle>
            <a:lvl1pPr algn="l">
              <a:defRPr sz="900" cap="all" baseline="0">
                <a:solidFill>
                  <a:schemeClr val="tx1"/>
                </a:solidFill>
                <a:latin typeface=""/>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CEEW_Logo_Final_For Reference.jpg">
            <a:extLst>
              <a:ext uri="{FF2B5EF4-FFF2-40B4-BE49-F238E27FC236}">
                <a16:creationId xmlns:a16="http://schemas.microsoft.com/office/drawing/2014/main" xmlns="" id="{EBFC99F5-5393-464E-A453-8B6C23549C4B}"/>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4431" b="9396"/>
          <a:stretch/>
        </p:blipFill>
        <p:spPr>
          <a:xfrm>
            <a:off x="7607741" y="5940093"/>
            <a:ext cx="1504175" cy="917907"/>
          </a:xfrm>
          <a:prstGeom prst="rect">
            <a:avLst/>
          </a:prstGeom>
        </p:spPr>
      </p:pic>
      <p:sp>
        <p:nvSpPr>
          <p:cNvPr id="6" name="Slide Number Placeholder 5"/>
          <p:cNvSpPr>
            <a:spLocks noGrp="1"/>
          </p:cNvSpPr>
          <p:nvPr>
            <p:ph type="sldNum" sz="quarter" idx="4"/>
          </p:nvPr>
        </p:nvSpPr>
        <p:spPr>
          <a:xfrm>
            <a:off x="7061703" y="659019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4FB0FA-1F4E-0144-8AFC-60E32D3AB949}" type="slidenum">
              <a:rPr lang="en-US" smtClean="0"/>
              <a:t>‹#›</a:t>
            </a:fld>
            <a:endParaRPr lang="en-US" dirty="0"/>
          </a:p>
        </p:txBody>
      </p:sp>
    </p:spTree>
    <p:extLst>
      <p:ext uri="{BB962C8B-B14F-4D97-AF65-F5344CB8AC3E}">
        <p14:creationId xmlns:p14="http://schemas.microsoft.com/office/powerpoint/2010/main" val="255988116"/>
      </p:ext>
    </p:extLst>
  </p:cSld>
  <p:clrMap bg1="lt1" tx1="dk1" bg2="lt2" tx2="dk2" accent1="accent1" accent2="accent2" accent3="accent3" accent4="accent4" accent5="accent5" accent6="accent6" hlink="hlink" folHlink="folHlink"/>
  <p:sldLayoutIdLst>
    <p:sldLayoutId id="2147483667" r:id="rId1"/>
    <p:sldLayoutId id="2147483666" r:id="rId2"/>
    <p:sldLayoutId id="2147483652" r:id="rId3"/>
    <p:sldLayoutId id="2147483668" r:id="rId4"/>
  </p:sldLayoutIdLst>
  <p:hf hdr="0" ftr="0" dt="0"/>
  <p:txStyles>
    <p:titleStyle>
      <a:lvl1pPr algn="l" defTabSz="457200" rtl="0" eaLnBrk="1" latinLnBrk="0" hangingPunct="1">
        <a:spcBef>
          <a:spcPct val="0"/>
        </a:spcBef>
        <a:buNone/>
        <a:defRPr sz="2400" b="1" kern="1200" cap="none">
          <a:solidFill>
            <a:schemeClr val="accent1"/>
          </a:solidFill>
          <a:latin typeface="Calibri"/>
          <a:ea typeface="+mj-ea"/>
          <a:cs typeface="Calibri"/>
        </a:defRPr>
      </a:lvl1pPr>
    </p:titleStyle>
    <p:bodyStyle>
      <a:lvl1pPr marL="342900" indent="-342900" algn="l" defTabSz="457200" rtl="0" eaLnBrk="1" latinLnBrk="0" hangingPunct="1">
        <a:spcBef>
          <a:spcPct val="20000"/>
        </a:spcBef>
        <a:buFont typeface="Arial"/>
        <a:buChar char="•"/>
        <a:defRPr sz="2200" kern="1200">
          <a:solidFill>
            <a:schemeClr val="tx1"/>
          </a:solidFill>
          <a:latin typeface="Calibri"/>
          <a:ea typeface="+mn-ea"/>
          <a:cs typeface="Calibri"/>
        </a:defRPr>
      </a:lvl1pPr>
      <a:lvl2pPr marL="742950" indent="-285750" algn="l" defTabSz="457200" rtl="0" eaLnBrk="1" latinLnBrk="0" hangingPunct="1">
        <a:spcBef>
          <a:spcPct val="20000"/>
        </a:spcBef>
        <a:buFont typeface="Arial"/>
        <a:buChar char="–"/>
        <a:defRPr sz="2000" kern="1200">
          <a:solidFill>
            <a:schemeClr val="tx1"/>
          </a:solidFill>
          <a:latin typeface="Calibri"/>
          <a:ea typeface="+mn-ea"/>
          <a:cs typeface="Calibri"/>
        </a:defRPr>
      </a:lvl2pPr>
      <a:lvl3pPr marL="11430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3pPr>
      <a:lvl4pPr marL="1600200" indent="-228600" algn="l" defTabSz="457200" rtl="0" eaLnBrk="1" latinLnBrk="0" hangingPunct="1">
        <a:spcBef>
          <a:spcPct val="20000"/>
        </a:spcBef>
        <a:buFont typeface="Arial"/>
        <a:buChar char="–"/>
        <a:defRPr sz="1800" kern="1200">
          <a:solidFill>
            <a:schemeClr val="tx1"/>
          </a:solidFill>
          <a:latin typeface="Calibri"/>
          <a:ea typeface="+mn-ea"/>
          <a:cs typeface="Calibri"/>
        </a:defRPr>
      </a:lvl4pPr>
      <a:lvl5pPr marL="2057400" indent="-228600" algn="l" defTabSz="457200" rtl="0" eaLnBrk="1" latinLnBrk="0" hangingPunct="1">
        <a:spcBef>
          <a:spcPct val="20000"/>
        </a:spcBef>
        <a:buFont typeface="Arial"/>
        <a:buChar char="»"/>
        <a:defRPr sz="16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arget="../media/hdphoto2.wdp" Type="http://schemas.microsoft.com/office/2007/relationships/hdphoto"/><Relationship Id="rId2" Target="../media/image24.jpeg" Type="http://schemas.openxmlformats.org/officeDocument/2006/relationships/image"/><Relationship Id="rId1" Target="../slideLayouts/slideLayout2.xml" Type="http://schemas.openxmlformats.org/officeDocument/2006/relationships/slideLayout"/><Relationship Id="rId4" Target="../media/image25.jpeg" Type="http://schemas.openxmlformats.org/officeDocument/2006/relationships/image"/></Relationships>
</file>

<file path=ppt/slides/_rels/slide1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10" Type="http://schemas.microsoft.com/office/2007/relationships/hdphoto" Target="../media/hdphoto1.wdp"/><Relationship Id="rId4" Type="http://schemas.openxmlformats.org/officeDocument/2006/relationships/image" Target="../media/image4.jpe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arget="../media/image17.tmp" Type="http://schemas.openxmlformats.org/officeDocument/2006/relationships/image"/><Relationship Id="rId3" Target="../media/image12.jpeg" Type="http://schemas.openxmlformats.org/officeDocument/2006/relationships/image"/><Relationship Id="rId7" Target="../media/image16.tmp" Type="http://schemas.openxmlformats.org/officeDocument/2006/relationships/image"/><Relationship Id="rId2" Target="../media/image11.tmp" Type="http://schemas.openxmlformats.org/officeDocument/2006/relationships/image"/><Relationship Id="rId1" Target="../slideLayouts/slideLayout2.xml" Type="http://schemas.openxmlformats.org/officeDocument/2006/relationships/slideLayout"/><Relationship Id="rId6" Target="../media/image15.jpeg" Type="http://schemas.openxmlformats.org/officeDocument/2006/relationships/image"/><Relationship Id="rId5" Target="../media/image14.tmp" Type="http://schemas.openxmlformats.org/officeDocument/2006/relationships/image"/><Relationship Id="rId4" Target="../media/image13.jpeg" Type="http://schemas.openxmlformats.org/officeDocument/2006/relationships/image"/></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00930B57-C37D-482B-812F-710D2880F94A}"/>
              </a:ext>
            </a:extLst>
          </p:cNvPr>
          <p:cNvSpPr>
            <a:spLocks noGrp="1"/>
          </p:cNvSpPr>
          <p:nvPr>
            <p:ph type="title"/>
          </p:nvPr>
        </p:nvSpPr>
        <p:spPr>
          <a:xfrm>
            <a:off x="3124200" y="2727157"/>
            <a:ext cx="5859379" cy="1315453"/>
          </a:xfrm>
        </p:spPr>
        <p:txBody>
          <a:bodyPr>
            <a:normAutofit fontScale="90000"/>
          </a:bodyPr>
          <a:lstStyle/>
          <a:p>
            <a:r>
              <a:rPr lang="en-IN" sz="3200" dirty="0">
                <a:solidFill>
                  <a:schemeClr val="accent4">
                    <a:lumMod val="75000"/>
                  </a:schemeClr>
                </a:solidFill>
              </a:rPr>
              <a:t>Crop Residue Burning in Punjab : Causes, Challenges and Identified Solutions</a:t>
            </a:r>
          </a:p>
        </p:txBody>
      </p:sp>
      <p:sp>
        <p:nvSpPr>
          <p:cNvPr id="9" name="Content Placeholder 8">
            <a:extLst>
              <a:ext uri="{FF2B5EF4-FFF2-40B4-BE49-F238E27FC236}">
                <a16:creationId xmlns:a16="http://schemas.microsoft.com/office/drawing/2014/main" xmlns="" id="{84FDA439-AECF-4322-9132-4A7689062882}"/>
              </a:ext>
            </a:extLst>
          </p:cNvPr>
          <p:cNvSpPr>
            <a:spLocks noGrp="1"/>
          </p:cNvSpPr>
          <p:nvPr>
            <p:ph sz="quarter" idx="13"/>
          </p:nvPr>
        </p:nvSpPr>
        <p:spPr>
          <a:xfrm>
            <a:off x="3124199" y="3950622"/>
            <a:ext cx="4110789" cy="2177462"/>
          </a:xfrm>
        </p:spPr>
        <p:txBody>
          <a:bodyPr>
            <a:normAutofit/>
          </a:bodyPr>
          <a:lstStyle/>
          <a:p>
            <a:endParaRPr lang="en-IN" b="1" dirty="0">
              <a:solidFill>
                <a:schemeClr val="accent4">
                  <a:lumMod val="75000"/>
                </a:schemeClr>
              </a:solidFill>
            </a:endParaRPr>
          </a:p>
          <a:p>
            <a:r>
              <a:rPr lang="en-IN" b="1" dirty="0">
                <a:solidFill>
                  <a:schemeClr val="accent4">
                    <a:lumMod val="75000"/>
                  </a:schemeClr>
                </a:solidFill>
              </a:rPr>
              <a:t>Niti Gupta </a:t>
            </a:r>
          </a:p>
          <a:p>
            <a:r>
              <a:rPr lang="en-IN" sz="1600" dirty="0">
                <a:solidFill>
                  <a:schemeClr val="accent4">
                    <a:lumMod val="75000"/>
                  </a:schemeClr>
                </a:solidFill>
              </a:rPr>
              <a:t>13 February 2019</a:t>
            </a:r>
          </a:p>
          <a:p>
            <a:endParaRPr lang="en-IN" b="1" dirty="0">
              <a:solidFill>
                <a:schemeClr val="accent4">
                  <a:lumMod val="75000"/>
                </a:schemeClr>
              </a:solidFill>
            </a:endParaRPr>
          </a:p>
        </p:txBody>
      </p:sp>
      <p:sp>
        <p:nvSpPr>
          <p:cNvPr id="10" name="Content Placeholder 9">
            <a:extLst>
              <a:ext uri="{FF2B5EF4-FFF2-40B4-BE49-F238E27FC236}">
                <a16:creationId xmlns:a16="http://schemas.microsoft.com/office/drawing/2014/main" xmlns="" id="{9F323AF5-41E7-4F08-9189-2641E6EE8DEF}"/>
              </a:ext>
            </a:extLst>
          </p:cNvPr>
          <p:cNvSpPr>
            <a:spLocks noGrp="1"/>
          </p:cNvSpPr>
          <p:nvPr>
            <p:ph sz="quarter" idx="14"/>
          </p:nvPr>
        </p:nvSpPr>
        <p:spPr>
          <a:xfrm>
            <a:off x="3043990" y="6544593"/>
            <a:ext cx="5859379" cy="401637"/>
          </a:xfrm>
        </p:spPr>
        <p:txBody>
          <a:bodyPr>
            <a:normAutofit/>
          </a:bodyPr>
          <a:lstStyle/>
          <a:p>
            <a:r>
              <a:rPr lang="en-IN" sz="1300" dirty="0"/>
              <a:t>© Council on Energy, Environment and Water, 2019</a:t>
            </a:r>
          </a:p>
          <a:p>
            <a:endParaRPr lang="en-IN" sz="1300" dirty="0"/>
          </a:p>
        </p:txBody>
      </p:sp>
    </p:spTree>
    <p:extLst>
      <p:ext uri="{BB962C8B-B14F-4D97-AF65-F5344CB8AC3E}">
        <p14:creationId xmlns:p14="http://schemas.microsoft.com/office/powerpoint/2010/main" val="325353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xmlns="" id="{22C40EF8-8E65-4B30-BF07-5150E5A8CE19}"/>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372592" y="1169647"/>
            <a:ext cx="8544602" cy="4807762"/>
          </a:xfrm>
          <a:prstGeom prst="rect">
            <a:avLst/>
          </a:prstGeom>
        </p:spPr>
      </p:pic>
      <p:sp>
        <p:nvSpPr>
          <p:cNvPr id="2" name="Title 1">
            <a:extLst>
              <a:ext uri="{FF2B5EF4-FFF2-40B4-BE49-F238E27FC236}">
                <a16:creationId xmlns:a16="http://schemas.microsoft.com/office/drawing/2014/main" xmlns="" id="{1DCED1B9-63C8-49D5-A08F-412C159C056F}"/>
              </a:ext>
            </a:extLst>
          </p:cNvPr>
          <p:cNvSpPr>
            <a:spLocks noGrp="1"/>
          </p:cNvSpPr>
          <p:nvPr>
            <p:ph type="title"/>
          </p:nvPr>
        </p:nvSpPr>
        <p:spPr/>
        <p:txBody>
          <a:bodyPr/>
          <a:lstStyle/>
          <a:p>
            <a:r>
              <a:rPr lang="en-IN" dirty="0"/>
              <a:t>Why are farmers still defying the mandates? </a:t>
            </a:r>
          </a:p>
        </p:txBody>
      </p:sp>
      <p:sp>
        <p:nvSpPr>
          <p:cNvPr id="4" name="Text Placeholder 3">
            <a:extLst>
              <a:ext uri="{FF2B5EF4-FFF2-40B4-BE49-F238E27FC236}">
                <a16:creationId xmlns:a16="http://schemas.microsoft.com/office/drawing/2014/main" xmlns="" id="{10B1155B-9FDE-4F00-B648-A0156D755D42}"/>
              </a:ext>
            </a:extLst>
          </p:cNvPr>
          <p:cNvSpPr>
            <a:spLocks noGrp="1"/>
          </p:cNvSpPr>
          <p:nvPr>
            <p:ph type="body" sz="quarter" idx="10"/>
          </p:nvPr>
        </p:nvSpPr>
        <p:spPr/>
        <p:txBody>
          <a:bodyPr/>
          <a:lstStyle/>
          <a:p>
            <a:r>
              <a:rPr lang="en-IN" dirty="0"/>
              <a:t>Picture source: CEEW</a:t>
            </a:r>
          </a:p>
        </p:txBody>
      </p:sp>
      <p:sp>
        <p:nvSpPr>
          <p:cNvPr id="5" name="Slide Number Placeholder 4">
            <a:extLst>
              <a:ext uri="{FF2B5EF4-FFF2-40B4-BE49-F238E27FC236}">
                <a16:creationId xmlns:a16="http://schemas.microsoft.com/office/drawing/2014/main" xmlns="" id="{F95BA591-2542-44B1-B2B1-D8C970E4EC5E}"/>
              </a:ext>
            </a:extLst>
          </p:cNvPr>
          <p:cNvSpPr>
            <a:spLocks noGrp="1"/>
          </p:cNvSpPr>
          <p:nvPr>
            <p:ph type="sldNum" sz="quarter" idx="4"/>
          </p:nvPr>
        </p:nvSpPr>
        <p:spPr/>
        <p:txBody>
          <a:bodyPr/>
          <a:lstStyle/>
          <a:p>
            <a:fld id="{454FB0FA-1F4E-0144-8AFC-60E32D3AB949}" type="slidenum">
              <a:rPr lang="en-US" smtClean="0"/>
              <a:pPr/>
              <a:t>10</a:t>
            </a:fld>
            <a:r>
              <a:rPr lang="en-US"/>
              <a:t>|</a:t>
            </a:r>
            <a:endParaRPr lang="en-US" dirty="0"/>
          </a:p>
        </p:txBody>
      </p:sp>
      <p:sp>
        <p:nvSpPr>
          <p:cNvPr id="7" name="Rectangle 6">
            <a:extLst>
              <a:ext uri="{FF2B5EF4-FFF2-40B4-BE49-F238E27FC236}">
                <a16:creationId xmlns:a16="http://schemas.microsoft.com/office/drawing/2014/main" xmlns="" id="{03CA92FA-5C76-4D92-A37B-5CBF5D69DFA5}"/>
              </a:ext>
            </a:extLst>
          </p:cNvPr>
          <p:cNvSpPr/>
          <p:nvPr/>
        </p:nvSpPr>
        <p:spPr>
          <a:xfrm>
            <a:off x="383903" y="2920181"/>
            <a:ext cx="2558080" cy="3057227"/>
          </a:xfrm>
          <a:prstGeom prst="rect">
            <a:avLst/>
          </a:prstGeom>
          <a:solidFill>
            <a:schemeClr val="bg1">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r>
              <a:rPr lang="en-IN" sz="1600" b="1" dirty="0">
                <a:solidFill>
                  <a:schemeClr val="tx1"/>
                </a:solidFill>
              </a:rPr>
              <a:t>Manufacturing output of Happy Seeder was</a:t>
            </a:r>
          </a:p>
          <a:p>
            <a:pPr algn="just"/>
            <a:r>
              <a:rPr lang="en-IN" sz="1600" b="1" dirty="0">
                <a:solidFill>
                  <a:schemeClr val="tx1"/>
                </a:solidFill>
              </a:rPr>
              <a:t>lagging behind demand </a:t>
            </a:r>
          </a:p>
          <a:p>
            <a:pPr algn="just"/>
            <a:endParaRPr lang="en-IN" sz="1600" dirty="0">
              <a:solidFill>
                <a:schemeClr val="tx1"/>
              </a:solidFill>
            </a:endParaRPr>
          </a:p>
          <a:p>
            <a:pPr algn="just"/>
            <a:r>
              <a:rPr lang="en-IN" sz="1600" b="1" dirty="0">
                <a:solidFill>
                  <a:schemeClr val="tx1"/>
                </a:solidFill>
              </a:rPr>
              <a:t>No standard rate for renting </a:t>
            </a:r>
          </a:p>
          <a:p>
            <a:pPr algn="just"/>
            <a:r>
              <a:rPr lang="en-IN" sz="1600" b="1" dirty="0">
                <a:solidFill>
                  <a:schemeClr val="tx1"/>
                </a:solidFill>
              </a:rPr>
              <a:t>Happy Seeder </a:t>
            </a:r>
          </a:p>
          <a:p>
            <a:pPr algn="just"/>
            <a:endParaRPr lang="en-IN" sz="1600" b="1" dirty="0">
              <a:solidFill>
                <a:schemeClr val="tx1"/>
              </a:solidFill>
            </a:endParaRPr>
          </a:p>
          <a:p>
            <a:pPr algn="just"/>
            <a:r>
              <a:rPr lang="en-IN" sz="1600" b="1" dirty="0">
                <a:solidFill>
                  <a:schemeClr val="tx1"/>
                </a:solidFill>
              </a:rPr>
              <a:t>Gap in awareness and </a:t>
            </a:r>
          </a:p>
          <a:p>
            <a:pPr algn="just"/>
            <a:r>
              <a:rPr lang="en-IN" sz="1600" b="1" dirty="0">
                <a:solidFill>
                  <a:schemeClr val="tx1"/>
                </a:solidFill>
              </a:rPr>
              <a:t>communication</a:t>
            </a:r>
          </a:p>
          <a:p>
            <a:pPr algn="just"/>
            <a:endParaRPr lang="en-IN" sz="1600" b="1" dirty="0">
              <a:solidFill>
                <a:schemeClr val="tx1"/>
              </a:solidFill>
            </a:endParaRPr>
          </a:p>
          <a:p>
            <a:pPr algn="just"/>
            <a:r>
              <a:rPr lang="en-IN" sz="1600" b="1" dirty="0">
                <a:solidFill>
                  <a:schemeClr val="tx1"/>
                </a:solidFill>
              </a:rPr>
              <a:t>Fragmented market for</a:t>
            </a:r>
          </a:p>
          <a:p>
            <a:pPr algn="just"/>
            <a:r>
              <a:rPr lang="en-IN" sz="1600" b="1" dirty="0">
                <a:solidFill>
                  <a:schemeClr val="tx1"/>
                </a:solidFill>
              </a:rPr>
              <a:t>crop residue management</a:t>
            </a:r>
          </a:p>
        </p:txBody>
      </p:sp>
      <p:pic>
        <p:nvPicPr>
          <p:cNvPr id="8" name="Picture 7">
            <a:extLst>
              <a:ext uri="{FF2B5EF4-FFF2-40B4-BE49-F238E27FC236}">
                <a16:creationId xmlns:a16="http://schemas.microsoft.com/office/drawing/2014/main" xmlns="" id="{747A8922-B07F-4F6D-8E2E-3B406E90B30A}"/>
              </a:ext>
            </a:extLst>
          </p:cNvPr>
          <p:cNvPicPr/>
          <p:nvPr/>
        </p:nvPicPr>
        <p:blipFill>
          <a:blip r:embed="rId4">
            <a:extLst>
              <a:ext uri="{28A0092B-C50C-407E-A947-70E740481C1C}">
                <a14:useLocalDpi xmlns:a14="http://schemas.microsoft.com/office/drawing/2010/main" val="0"/>
              </a:ext>
            </a:extLst>
          </a:blip>
          <a:stretch>
            <a:fillRect/>
          </a:stretch>
        </p:blipFill>
        <p:spPr>
          <a:xfrm>
            <a:off x="296780" y="671668"/>
            <a:ext cx="3307811" cy="1990527"/>
          </a:xfrm>
          <a:prstGeom prst="rect">
            <a:avLst/>
          </a:prstGeom>
        </p:spPr>
      </p:pic>
    </p:spTree>
    <p:extLst>
      <p:ext uri="{BB962C8B-B14F-4D97-AF65-F5344CB8AC3E}">
        <p14:creationId xmlns:p14="http://schemas.microsoft.com/office/powerpoint/2010/main" val="423062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68E65D-7250-474F-BB37-60272A044E03}"/>
              </a:ext>
            </a:extLst>
          </p:cNvPr>
          <p:cNvSpPr>
            <a:spLocks noGrp="1"/>
          </p:cNvSpPr>
          <p:nvPr>
            <p:ph type="title"/>
          </p:nvPr>
        </p:nvSpPr>
        <p:spPr/>
        <p:txBody>
          <a:bodyPr/>
          <a:lstStyle/>
          <a:p>
            <a:r>
              <a:rPr lang="en-IN" dirty="0"/>
              <a:t>What more can we do about it? </a:t>
            </a:r>
          </a:p>
        </p:txBody>
      </p:sp>
      <p:sp>
        <p:nvSpPr>
          <p:cNvPr id="4" name="Text Placeholder 3">
            <a:extLst>
              <a:ext uri="{FF2B5EF4-FFF2-40B4-BE49-F238E27FC236}">
                <a16:creationId xmlns:a16="http://schemas.microsoft.com/office/drawing/2014/main" xmlns="" id="{66F60D54-094D-4D71-9DAD-D25C6BCA5557}"/>
              </a:ext>
            </a:extLst>
          </p:cNvPr>
          <p:cNvSpPr>
            <a:spLocks noGrp="1"/>
          </p:cNvSpPr>
          <p:nvPr>
            <p:ph type="body" sz="quarter" idx="10"/>
          </p:nvPr>
        </p:nvSpPr>
        <p:spPr>
          <a:xfrm>
            <a:off x="296780" y="6475388"/>
            <a:ext cx="7305499" cy="383118"/>
          </a:xfrm>
        </p:spPr>
        <p:txBody>
          <a:bodyPr/>
          <a:lstStyle/>
          <a:p>
            <a:r>
              <a:rPr lang="en-IN" dirty="0"/>
              <a:t>picture source: Niti Gupta/CEEW</a:t>
            </a:r>
          </a:p>
        </p:txBody>
      </p:sp>
      <p:sp>
        <p:nvSpPr>
          <p:cNvPr id="5" name="Slide Number Placeholder 4">
            <a:extLst>
              <a:ext uri="{FF2B5EF4-FFF2-40B4-BE49-F238E27FC236}">
                <a16:creationId xmlns:a16="http://schemas.microsoft.com/office/drawing/2014/main" xmlns="" id="{62216A4F-118D-4346-B45C-E8C48EEA244D}"/>
              </a:ext>
            </a:extLst>
          </p:cNvPr>
          <p:cNvSpPr>
            <a:spLocks noGrp="1"/>
          </p:cNvSpPr>
          <p:nvPr>
            <p:ph type="sldNum" sz="quarter" idx="4"/>
          </p:nvPr>
        </p:nvSpPr>
        <p:spPr/>
        <p:txBody>
          <a:bodyPr/>
          <a:lstStyle/>
          <a:p>
            <a:fld id="{454FB0FA-1F4E-0144-8AFC-60E32D3AB949}" type="slidenum">
              <a:rPr lang="en-US" smtClean="0"/>
              <a:pPr/>
              <a:t>11</a:t>
            </a:fld>
            <a:r>
              <a:rPr lang="en-US"/>
              <a:t>|</a:t>
            </a:r>
            <a:endParaRPr lang="en-US" dirty="0"/>
          </a:p>
        </p:txBody>
      </p:sp>
      <p:pic>
        <p:nvPicPr>
          <p:cNvPr id="9" name="Content Placeholder 8">
            <a:extLst>
              <a:ext uri="{FF2B5EF4-FFF2-40B4-BE49-F238E27FC236}">
                <a16:creationId xmlns:a16="http://schemas.microsoft.com/office/drawing/2014/main" xmlns="" id="{4FD92F6E-5E9C-4CA3-85DF-1955F55E7859}"/>
              </a:ext>
            </a:extLst>
          </p:cNvPr>
          <p:cNvPicPr>
            <a:picLocks noGrp="1" noChangeAspect="1"/>
          </p:cNvPicPr>
          <p:nvPr>
            <p:ph idx="1"/>
          </p:nvPr>
        </p:nvPicPr>
        <p:blipFill>
          <a:blip r:embed="rId2"/>
          <a:stretch>
            <a:fillRect/>
          </a:stretch>
        </p:blipFill>
        <p:spPr>
          <a:xfrm>
            <a:off x="296780" y="988342"/>
            <a:ext cx="8462962" cy="4761826"/>
          </a:xfrm>
        </p:spPr>
      </p:pic>
      <p:sp>
        <p:nvSpPr>
          <p:cNvPr id="10" name="Rectangle 9">
            <a:extLst>
              <a:ext uri="{FF2B5EF4-FFF2-40B4-BE49-F238E27FC236}">
                <a16:creationId xmlns:a16="http://schemas.microsoft.com/office/drawing/2014/main" xmlns="" id="{E8488A21-BA1D-448A-94ED-30709027B156}"/>
              </a:ext>
            </a:extLst>
          </p:cNvPr>
          <p:cNvSpPr/>
          <p:nvPr/>
        </p:nvSpPr>
        <p:spPr>
          <a:xfrm>
            <a:off x="6347791" y="1048087"/>
            <a:ext cx="2411951" cy="4761826"/>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IN" sz="1600" b="1" dirty="0">
                <a:solidFill>
                  <a:schemeClr val="tx1"/>
                </a:solidFill>
              </a:rPr>
              <a:t>Monitoring the fire counts and rural air quality</a:t>
            </a:r>
          </a:p>
          <a:p>
            <a:endParaRPr lang="en-IN" sz="1600" dirty="0">
              <a:solidFill>
                <a:schemeClr val="tx1"/>
              </a:solidFill>
            </a:endParaRPr>
          </a:p>
          <a:p>
            <a:endParaRPr lang="en-IN" sz="1600" dirty="0">
              <a:solidFill>
                <a:schemeClr val="tx1"/>
              </a:solidFill>
            </a:endParaRPr>
          </a:p>
          <a:p>
            <a:r>
              <a:rPr lang="en-IN" sz="1600" b="1" dirty="0">
                <a:solidFill>
                  <a:schemeClr val="tx1"/>
                </a:solidFill>
              </a:rPr>
              <a:t>Promotion of short-duration rice varieties</a:t>
            </a:r>
          </a:p>
          <a:p>
            <a:r>
              <a:rPr lang="en-IN" sz="1600" b="1" dirty="0">
                <a:solidFill>
                  <a:schemeClr val="tx1"/>
                </a:solidFill>
              </a:rPr>
              <a:t>	</a:t>
            </a:r>
          </a:p>
          <a:p>
            <a:endParaRPr lang="en-IN" sz="1600" b="1" dirty="0">
              <a:solidFill>
                <a:schemeClr val="tx1"/>
              </a:solidFill>
            </a:endParaRPr>
          </a:p>
          <a:p>
            <a:r>
              <a:rPr lang="en-IN" sz="1600" b="1" dirty="0">
                <a:solidFill>
                  <a:schemeClr val="tx1"/>
                </a:solidFill>
              </a:rPr>
              <a:t>Promote rental model for agricultural implements</a:t>
            </a:r>
          </a:p>
          <a:p>
            <a:endParaRPr lang="en-IN" sz="1600" dirty="0">
              <a:solidFill>
                <a:schemeClr val="tx1"/>
              </a:solidFill>
            </a:endParaRPr>
          </a:p>
          <a:p>
            <a:endParaRPr lang="en-IN" sz="1600" b="1" dirty="0">
              <a:solidFill>
                <a:schemeClr val="tx1"/>
              </a:solidFill>
            </a:endParaRPr>
          </a:p>
          <a:p>
            <a:r>
              <a:rPr lang="en-IN" sz="1600" b="1" dirty="0">
                <a:solidFill>
                  <a:schemeClr val="tx1"/>
                </a:solidFill>
              </a:rPr>
              <a:t>Crop diversification</a:t>
            </a:r>
            <a:endParaRPr lang="en-IN" sz="1600" dirty="0">
              <a:solidFill>
                <a:schemeClr val="tx1"/>
              </a:solidFill>
            </a:endParaRPr>
          </a:p>
          <a:p>
            <a:pPr marL="285750" indent="-285750">
              <a:buFont typeface="Arial" panose="020B0604020202020204" pitchFamily="34" charset="0"/>
              <a:buChar char="•"/>
            </a:pPr>
            <a:endParaRPr lang="en-IN" sz="1600" b="1" dirty="0">
              <a:solidFill>
                <a:schemeClr val="tx1"/>
              </a:solidFill>
            </a:endParaRPr>
          </a:p>
        </p:txBody>
      </p:sp>
    </p:spTree>
    <p:extLst>
      <p:ext uri="{BB962C8B-B14F-4D97-AF65-F5344CB8AC3E}">
        <p14:creationId xmlns:p14="http://schemas.microsoft.com/office/powerpoint/2010/main" val="99879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AA2DC31-91EB-4BEE-A7B3-5B7929114080}"/>
              </a:ext>
            </a:extLst>
          </p:cNvPr>
          <p:cNvSpPr>
            <a:spLocks noGrp="1"/>
          </p:cNvSpPr>
          <p:nvPr>
            <p:ph idx="1"/>
          </p:nvPr>
        </p:nvSpPr>
        <p:spPr>
          <a:xfrm>
            <a:off x="616095" y="988342"/>
            <a:ext cx="7903792" cy="4784897"/>
          </a:xfrm>
        </p:spPr>
        <p:txBody>
          <a:bodyPr/>
          <a:lstStyle/>
          <a:p>
            <a:pPr marL="0" indent="0" algn="r">
              <a:buNone/>
            </a:pPr>
            <a:endParaRPr lang="en-IN" dirty="0"/>
          </a:p>
          <a:p>
            <a:pPr marL="0" indent="0" algn="r">
              <a:buNone/>
            </a:pPr>
            <a:endParaRPr lang="en-IN" dirty="0"/>
          </a:p>
          <a:p>
            <a:pPr marL="0" indent="0" algn="r">
              <a:buNone/>
            </a:pPr>
            <a:endParaRPr lang="en-IN" dirty="0"/>
          </a:p>
          <a:p>
            <a:pPr marL="0" indent="0" algn="r">
              <a:buNone/>
            </a:pPr>
            <a:endParaRPr lang="en-IN" dirty="0"/>
          </a:p>
          <a:p>
            <a:pPr marL="0" indent="0" algn="r">
              <a:buNone/>
            </a:pPr>
            <a:endParaRPr lang="en-IN" dirty="0"/>
          </a:p>
          <a:p>
            <a:pPr marL="0" indent="0" algn="ctr">
              <a:buNone/>
            </a:pPr>
            <a:r>
              <a:rPr lang="en-IN" b="1" dirty="0">
                <a:solidFill>
                  <a:schemeClr val="accent1"/>
                </a:solidFill>
              </a:rPr>
              <a:t>Thank you</a:t>
            </a:r>
          </a:p>
          <a:p>
            <a:pPr marL="0" indent="0" algn="ctr">
              <a:buNone/>
            </a:pPr>
            <a:r>
              <a:rPr lang="en-IN" sz="2000" dirty="0"/>
              <a:t>ceew.in | @</a:t>
            </a:r>
            <a:r>
              <a:rPr lang="en-IN" sz="2000" dirty="0" err="1"/>
              <a:t>CEEWIndia</a:t>
            </a:r>
            <a:endParaRPr lang="en-IN" sz="2000" dirty="0"/>
          </a:p>
        </p:txBody>
      </p:sp>
      <p:sp>
        <p:nvSpPr>
          <p:cNvPr id="5" name="Slide Number Placeholder 4">
            <a:extLst>
              <a:ext uri="{FF2B5EF4-FFF2-40B4-BE49-F238E27FC236}">
                <a16:creationId xmlns:a16="http://schemas.microsoft.com/office/drawing/2014/main" xmlns="" id="{AA57DC70-43DD-44B9-967A-E140A497FA01}"/>
              </a:ext>
            </a:extLst>
          </p:cNvPr>
          <p:cNvSpPr>
            <a:spLocks noGrp="1"/>
          </p:cNvSpPr>
          <p:nvPr>
            <p:ph type="sldNum" sz="quarter" idx="4"/>
          </p:nvPr>
        </p:nvSpPr>
        <p:spPr/>
        <p:txBody>
          <a:bodyPr/>
          <a:lstStyle/>
          <a:p>
            <a:fld id="{454FB0FA-1F4E-0144-8AFC-60E32D3AB949}" type="slidenum">
              <a:rPr lang="en-US" smtClean="0"/>
              <a:pPr/>
              <a:t>12</a:t>
            </a:fld>
            <a:r>
              <a:rPr lang="en-US"/>
              <a:t>|</a:t>
            </a:r>
            <a:endParaRPr lang="en-US" dirty="0"/>
          </a:p>
        </p:txBody>
      </p:sp>
    </p:spTree>
    <p:extLst>
      <p:ext uri="{BB962C8B-B14F-4D97-AF65-F5344CB8AC3E}">
        <p14:creationId xmlns:p14="http://schemas.microsoft.com/office/powerpoint/2010/main" val="123140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p:cNvSpPr>
            <a:spLocks noGrp="1"/>
          </p:cNvSpPr>
          <p:nvPr>
            <p:ph type="title"/>
          </p:nvPr>
        </p:nvSpPr>
        <p:spPr/>
        <p:txBody>
          <a:bodyPr>
            <a:normAutofit/>
          </a:bodyPr>
          <a:lstStyle/>
          <a:p>
            <a:r>
              <a:rPr lang="en-US" sz="2400" dirty="0">
                <a:solidFill>
                  <a:schemeClr val="accent1"/>
                </a:solidFill>
              </a:rPr>
              <a:t>CEEW – Among </a:t>
            </a:r>
            <a:r>
              <a:rPr lang="en-US" sz="2400" cap="none" dirty="0">
                <a:solidFill>
                  <a:schemeClr val="accent1"/>
                </a:solidFill>
              </a:rPr>
              <a:t>South Asia’s leading policy research institutions</a:t>
            </a:r>
          </a:p>
        </p:txBody>
      </p:sp>
      <p:sp>
        <p:nvSpPr>
          <p:cNvPr id="5" name="Text Placeholder 4">
            <a:extLst>
              <a:ext uri="{FF2B5EF4-FFF2-40B4-BE49-F238E27FC236}">
                <a16:creationId xmlns:a16="http://schemas.microsoft.com/office/drawing/2014/main" xmlns="" id="{99C7F600-EB8E-4DCA-9247-D3D8C79D9579}"/>
              </a:ext>
            </a:extLst>
          </p:cNvPr>
          <p:cNvSpPr>
            <a:spLocks noGrp="1"/>
          </p:cNvSpPr>
          <p:nvPr>
            <p:ph type="body" sz="quarter" idx="10"/>
          </p:nvPr>
        </p:nvSpPr>
        <p:spPr/>
        <p:txBody>
          <a:bodyPr/>
          <a:lstStyle/>
          <a:p>
            <a:endParaRPr lang="en-IN" dirty="0"/>
          </a:p>
        </p:txBody>
      </p:sp>
      <p:grpSp>
        <p:nvGrpSpPr>
          <p:cNvPr id="34" name="Group 33"/>
          <p:cNvGrpSpPr/>
          <p:nvPr/>
        </p:nvGrpSpPr>
        <p:grpSpPr>
          <a:xfrm>
            <a:off x="1185792" y="1321525"/>
            <a:ext cx="1913037" cy="1589341"/>
            <a:chOff x="279355" y="1214615"/>
            <a:chExt cx="2737893" cy="2274627"/>
          </a:xfrm>
        </p:grpSpPr>
        <p:pic>
          <p:nvPicPr>
            <p:cNvPr id="35" name="Picture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148" y="1214615"/>
              <a:ext cx="2642100" cy="1763743"/>
            </a:xfrm>
            <a:prstGeom prst="rect">
              <a:avLst/>
            </a:prstGeom>
          </p:spPr>
        </p:pic>
        <p:sp>
          <p:nvSpPr>
            <p:cNvPr id="36" name="Rectangle 35"/>
            <p:cNvSpPr/>
            <p:nvPr/>
          </p:nvSpPr>
          <p:spPr>
            <a:xfrm>
              <a:off x="279355" y="3092808"/>
              <a:ext cx="2737893" cy="396434"/>
            </a:xfrm>
            <a:prstGeom prst="rect">
              <a:avLst/>
            </a:prstGeom>
          </p:spPr>
          <p:txBody>
            <a:bodyPr wrap="square">
              <a:spAutoFit/>
            </a:bodyPr>
            <a:lstStyle/>
            <a:p>
              <a:r>
                <a:rPr lang="en-US" baseline="30000" dirty="0">
                  <a:latin typeface="Calibri"/>
                  <a:cs typeface="Calibri"/>
                </a:rPr>
                <a:t>Energy Access</a:t>
              </a:r>
            </a:p>
          </p:txBody>
        </p:sp>
        <p:sp>
          <p:nvSpPr>
            <p:cNvPr id="37" name="Rectangle 36"/>
            <p:cNvSpPr/>
            <p:nvPr/>
          </p:nvSpPr>
          <p:spPr>
            <a:xfrm>
              <a:off x="375147" y="1214615"/>
              <a:ext cx="2642101" cy="1763372"/>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3598541" y="1321775"/>
            <a:ext cx="1913037" cy="1589341"/>
            <a:chOff x="3112833" y="1214615"/>
            <a:chExt cx="2737893" cy="2274627"/>
          </a:xfrm>
        </p:grpSpPr>
        <p:pic>
          <p:nvPicPr>
            <p:cNvPr id="39" name="Picture 38"/>
            <p:cNvPicPr>
              <a:picLocks noChangeAspect="1"/>
            </p:cNvPicPr>
            <p:nvPr/>
          </p:nvPicPr>
          <p:blipFill>
            <a:blip r:embed="rId3"/>
            <a:stretch>
              <a:fillRect/>
            </a:stretch>
          </p:blipFill>
          <p:spPr>
            <a:xfrm>
              <a:off x="3156145" y="1214615"/>
              <a:ext cx="2651271" cy="1763372"/>
            </a:xfrm>
            <a:prstGeom prst="rect">
              <a:avLst/>
            </a:prstGeom>
          </p:spPr>
        </p:pic>
        <p:sp>
          <p:nvSpPr>
            <p:cNvPr id="40" name="Rectangle 39"/>
            <p:cNvSpPr/>
            <p:nvPr/>
          </p:nvSpPr>
          <p:spPr>
            <a:xfrm>
              <a:off x="3112833" y="3092808"/>
              <a:ext cx="2737893" cy="396434"/>
            </a:xfrm>
            <a:prstGeom prst="rect">
              <a:avLst/>
            </a:prstGeom>
          </p:spPr>
          <p:txBody>
            <a:bodyPr wrap="square">
              <a:spAutoFit/>
            </a:bodyPr>
            <a:lstStyle/>
            <a:p>
              <a:r>
                <a:rPr lang="en-US" baseline="30000" dirty="0">
                  <a:latin typeface="Calibri"/>
                  <a:cs typeface="Calibri"/>
                </a:rPr>
                <a:t>Renewables</a:t>
              </a:r>
            </a:p>
          </p:txBody>
        </p:sp>
        <p:sp>
          <p:nvSpPr>
            <p:cNvPr id="41" name="Rectangle 40"/>
            <p:cNvSpPr/>
            <p:nvPr/>
          </p:nvSpPr>
          <p:spPr>
            <a:xfrm>
              <a:off x="3161240" y="1214615"/>
              <a:ext cx="2642101" cy="1763372"/>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3598541" y="2896729"/>
            <a:ext cx="2064465" cy="1589091"/>
            <a:chOff x="5908675" y="1214615"/>
            <a:chExt cx="2954613" cy="2274269"/>
          </a:xfrm>
        </p:grpSpPr>
        <p:pic>
          <p:nvPicPr>
            <p:cNvPr id="43" name="Pictur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7333" y="1215392"/>
              <a:ext cx="2627203" cy="1776482"/>
            </a:xfrm>
            <a:prstGeom prst="rect">
              <a:avLst/>
            </a:prstGeom>
          </p:spPr>
        </p:pic>
        <p:sp>
          <p:nvSpPr>
            <p:cNvPr id="44" name="Rectangle 43"/>
            <p:cNvSpPr/>
            <p:nvPr/>
          </p:nvSpPr>
          <p:spPr>
            <a:xfrm>
              <a:off x="5908675" y="3092450"/>
              <a:ext cx="2954613" cy="396434"/>
            </a:xfrm>
            <a:prstGeom prst="rect">
              <a:avLst/>
            </a:prstGeom>
          </p:spPr>
          <p:txBody>
            <a:bodyPr wrap="square" anchor="t">
              <a:spAutoFit/>
            </a:bodyPr>
            <a:lstStyle/>
            <a:p>
              <a:r>
                <a:rPr lang="x-none" baseline="30000" dirty="0">
                  <a:latin typeface="Calibri"/>
                  <a:cs typeface="Calibri"/>
                </a:rPr>
                <a:t>Low</a:t>
              </a:r>
              <a:r>
                <a:rPr lang="en-US" baseline="30000" dirty="0">
                  <a:latin typeface="Calibri"/>
                  <a:cs typeface="Calibri"/>
                </a:rPr>
                <a:t>-</a:t>
              </a:r>
              <a:r>
                <a:rPr lang="x-none" baseline="30000" dirty="0">
                  <a:latin typeface="Calibri"/>
                  <a:cs typeface="Calibri"/>
                </a:rPr>
                <a:t>Carbon Pathways</a:t>
              </a:r>
            </a:p>
          </p:txBody>
        </p:sp>
        <p:sp>
          <p:nvSpPr>
            <p:cNvPr id="45" name="Rectangle 44"/>
            <p:cNvSpPr/>
            <p:nvPr/>
          </p:nvSpPr>
          <p:spPr>
            <a:xfrm>
              <a:off x="5932435" y="1214615"/>
              <a:ext cx="2642101" cy="1763372"/>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46" name="Group 45"/>
          <p:cNvGrpSpPr/>
          <p:nvPr/>
        </p:nvGrpSpPr>
        <p:grpSpPr>
          <a:xfrm>
            <a:off x="1226827" y="4643967"/>
            <a:ext cx="1910549" cy="1801804"/>
            <a:chOff x="303216" y="3622083"/>
            <a:chExt cx="2734332" cy="2578699"/>
          </a:xfrm>
        </p:grpSpPr>
        <p:pic>
          <p:nvPicPr>
            <p:cNvPr id="47" name="Picture 4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147" y="3623680"/>
              <a:ext cx="2662401" cy="1774934"/>
            </a:xfrm>
            <a:prstGeom prst="rect">
              <a:avLst/>
            </a:prstGeom>
            <a:ln>
              <a:noFill/>
            </a:ln>
          </p:spPr>
        </p:pic>
        <p:sp>
          <p:nvSpPr>
            <p:cNvPr id="48" name="Rectangle 47"/>
            <p:cNvSpPr/>
            <p:nvPr/>
          </p:nvSpPr>
          <p:spPr>
            <a:xfrm>
              <a:off x="303216" y="5540058"/>
              <a:ext cx="2672917" cy="660724"/>
            </a:xfrm>
            <a:prstGeom prst="rect">
              <a:avLst/>
            </a:prstGeom>
          </p:spPr>
          <p:txBody>
            <a:bodyPr wrap="square">
              <a:spAutoFit/>
            </a:bodyPr>
            <a:lstStyle/>
            <a:p>
              <a:r>
                <a:rPr lang="en-US" baseline="30000" dirty="0">
                  <a:latin typeface="Calibri"/>
                  <a:cs typeface="Calibri"/>
                </a:rPr>
                <a:t>Technology, Finance, &amp; Trade</a:t>
              </a:r>
            </a:p>
          </p:txBody>
        </p:sp>
        <p:sp>
          <p:nvSpPr>
            <p:cNvPr id="49" name="Rectangle 48"/>
            <p:cNvSpPr/>
            <p:nvPr/>
          </p:nvSpPr>
          <p:spPr>
            <a:xfrm>
              <a:off x="375147" y="3622083"/>
              <a:ext cx="2642101" cy="1763372"/>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50" name="Group 49"/>
          <p:cNvGrpSpPr/>
          <p:nvPr/>
        </p:nvGrpSpPr>
        <p:grpSpPr>
          <a:xfrm>
            <a:off x="1185792" y="2897272"/>
            <a:ext cx="1913037" cy="1801804"/>
            <a:chOff x="308275" y="3581119"/>
            <a:chExt cx="2737893" cy="2578699"/>
          </a:xfrm>
        </p:grpSpPr>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rcRect l="10675" r="7390"/>
            <a:stretch/>
          </p:blipFill>
          <p:spPr>
            <a:xfrm>
              <a:off x="373251" y="3581169"/>
              <a:ext cx="2672917" cy="1776482"/>
            </a:xfrm>
            <a:prstGeom prst="rect">
              <a:avLst/>
            </a:prstGeom>
          </p:spPr>
        </p:pic>
        <p:sp>
          <p:nvSpPr>
            <p:cNvPr id="52" name="Rectangle 51"/>
            <p:cNvSpPr/>
            <p:nvPr/>
          </p:nvSpPr>
          <p:spPr>
            <a:xfrm>
              <a:off x="308275" y="5499094"/>
              <a:ext cx="2737893" cy="660724"/>
            </a:xfrm>
            <a:prstGeom prst="rect">
              <a:avLst/>
            </a:prstGeom>
          </p:spPr>
          <p:txBody>
            <a:bodyPr wrap="square">
              <a:spAutoFit/>
            </a:bodyPr>
            <a:lstStyle/>
            <a:p>
              <a:r>
                <a:rPr lang="en-US" baseline="30000" dirty="0">
                  <a:latin typeface="Calibri"/>
                  <a:cs typeface="Calibri"/>
                </a:rPr>
                <a:t>Industrial Sustainability &amp; Competitiveness</a:t>
              </a:r>
            </a:p>
          </p:txBody>
        </p:sp>
        <p:sp>
          <p:nvSpPr>
            <p:cNvPr id="53" name="Rectangle 52"/>
            <p:cNvSpPr/>
            <p:nvPr/>
          </p:nvSpPr>
          <p:spPr>
            <a:xfrm>
              <a:off x="389169" y="3581119"/>
              <a:ext cx="2642101" cy="176337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54" name="Group 53"/>
          <p:cNvGrpSpPr/>
          <p:nvPr/>
        </p:nvGrpSpPr>
        <p:grpSpPr>
          <a:xfrm>
            <a:off x="6008738" y="2876711"/>
            <a:ext cx="1913037" cy="1584880"/>
            <a:chOff x="3136719" y="3581119"/>
            <a:chExt cx="2737893" cy="2268242"/>
          </a:xfrm>
        </p:grpSpPr>
        <p:pic>
          <p:nvPicPr>
            <p:cNvPr id="55" name="Picture 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74242" y="3581169"/>
              <a:ext cx="2628223" cy="1763322"/>
            </a:xfrm>
            <a:prstGeom prst="rect">
              <a:avLst/>
            </a:prstGeom>
          </p:spPr>
        </p:pic>
        <p:sp>
          <p:nvSpPr>
            <p:cNvPr id="56" name="Rectangle 55"/>
            <p:cNvSpPr/>
            <p:nvPr/>
          </p:nvSpPr>
          <p:spPr>
            <a:xfrm>
              <a:off x="3136719" y="5452927"/>
              <a:ext cx="2737893" cy="396434"/>
            </a:xfrm>
            <a:prstGeom prst="rect">
              <a:avLst/>
            </a:prstGeom>
          </p:spPr>
          <p:txBody>
            <a:bodyPr wrap="square">
              <a:spAutoFit/>
            </a:bodyPr>
            <a:lstStyle/>
            <a:p>
              <a:r>
                <a:rPr lang="en-US" baseline="30000">
                  <a:latin typeface="Calibri"/>
                  <a:cs typeface="Calibri"/>
                </a:rPr>
                <a:t>Risks &amp; </a:t>
              </a:r>
              <a:r>
                <a:rPr lang="en-US" baseline="30000" dirty="0">
                  <a:latin typeface="Calibri"/>
                  <a:cs typeface="Calibri"/>
                </a:rPr>
                <a:t>Adaptation</a:t>
              </a:r>
            </a:p>
          </p:txBody>
        </p:sp>
        <p:sp>
          <p:nvSpPr>
            <p:cNvPr id="57" name="Rectangle 56"/>
            <p:cNvSpPr/>
            <p:nvPr/>
          </p:nvSpPr>
          <p:spPr>
            <a:xfrm>
              <a:off x="3160364" y="3581119"/>
              <a:ext cx="2642101" cy="1763372"/>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58" name="Group 57">
            <a:extLst>
              <a:ext uri="{FF2B5EF4-FFF2-40B4-BE49-F238E27FC236}">
                <a16:creationId xmlns:a16="http://schemas.microsoft.com/office/drawing/2014/main" xmlns="" id="{805BC090-5DF8-4E83-9089-3339858D57E4}"/>
              </a:ext>
            </a:extLst>
          </p:cNvPr>
          <p:cNvGrpSpPr/>
          <p:nvPr/>
        </p:nvGrpSpPr>
        <p:grpSpPr>
          <a:xfrm>
            <a:off x="5992136" y="1321525"/>
            <a:ext cx="2064465" cy="1589091"/>
            <a:chOff x="5908675" y="1214615"/>
            <a:chExt cx="2954613" cy="2274269"/>
          </a:xfrm>
        </p:grpSpPr>
        <p:pic>
          <p:nvPicPr>
            <p:cNvPr id="59" name="Picture 58">
              <a:extLst>
                <a:ext uri="{FF2B5EF4-FFF2-40B4-BE49-F238E27FC236}">
                  <a16:creationId xmlns:a16="http://schemas.microsoft.com/office/drawing/2014/main" xmlns="" id="{58D6507F-28BB-43AB-B85E-53F0EFBA345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273" t="36257" r="22011" b="9165"/>
            <a:stretch/>
          </p:blipFill>
          <p:spPr>
            <a:xfrm>
              <a:off x="5947335" y="1230952"/>
              <a:ext cx="2627201" cy="1747035"/>
            </a:xfrm>
            <a:prstGeom prst="rect">
              <a:avLst/>
            </a:prstGeom>
          </p:spPr>
        </p:pic>
        <p:sp>
          <p:nvSpPr>
            <p:cNvPr id="60" name="Rectangle 59">
              <a:extLst>
                <a:ext uri="{FF2B5EF4-FFF2-40B4-BE49-F238E27FC236}">
                  <a16:creationId xmlns:a16="http://schemas.microsoft.com/office/drawing/2014/main" xmlns="" id="{96C00644-B140-4C58-AC00-9749F7CEC166}"/>
                </a:ext>
              </a:extLst>
            </p:cNvPr>
            <p:cNvSpPr/>
            <p:nvPr/>
          </p:nvSpPr>
          <p:spPr>
            <a:xfrm>
              <a:off x="5908675" y="3092450"/>
              <a:ext cx="2954613" cy="396434"/>
            </a:xfrm>
            <a:prstGeom prst="rect">
              <a:avLst/>
            </a:prstGeom>
          </p:spPr>
          <p:txBody>
            <a:bodyPr wrap="square" anchor="t">
              <a:spAutoFit/>
            </a:bodyPr>
            <a:lstStyle/>
            <a:p>
              <a:r>
                <a:rPr lang="en-US" baseline="30000" dirty="0">
                  <a:latin typeface="Calibri"/>
                  <a:cs typeface="Calibri"/>
                </a:rPr>
                <a:t>Power Sector</a:t>
              </a:r>
              <a:endParaRPr lang="x-none" baseline="30000" dirty="0">
                <a:latin typeface="Calibri"/>
                <a:cs typeface="Calibri"/>
              </a:endParaRPr>
            </a:p>
          </p:txBody>
        </p:sp>
        <p:sp>
          <p:nvSpPr>
            <p:cNvPr id="61" name="Rectangle 60">
              <a:extLst>
                <a:ext uri="{FF2B5EF4-FFF2-40B4-BE49-F238E27FC236}">
                  <a16:creationId xmlns:a16="http://schemas.microsoft.com/office/drawing/2014/main" xmlns="" id="{ECA6FE10-299F-4AF4-8F14-09A93E994C62}"/>
                </a:ext>
              </a:extLst>
            </p:cNvPr>
            <p:cNvSpPr/>
            <p:nvPr/>
          </p:nvSpPr>
          <p:spPr>
            <a:xfrm>
              <a:off x="5932435" y="1214615"/>
              <a:ext cx="2642101" cy="1763372"/>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7" name="Slide Number Placeholder 6">
            <a:extLst>
              <a:ext uri="{FF2B5EF4-FFF2-40B4-BE49-F238E27FC236}">
                <a16:creationId xmlns:a16="http://schemas.microsoft.com/office/drawing/2014/main" xmlns="" id="{EDF6CAB3-CA12-47EE-A5E6-56354C71140E}"/>
              </a:ext>
            </a:extLst>
          </p:cNvPr>
          <p:cNvSpPr>
            <a:spLocks noGrp="1"/>
          </p:cNvSpPr>
          <p:nvPr>
            <p:ph type="sldNum" sz="quarter" idx="4"/>
          </p:nvPr>
        </p:nvSpPr>
        <p:spPr/>
        <p:txBody>
          <a:bodyPr/>
          <a:lstStyle/>
          <a:p>
            <a:fld id="{454FB0FA-1F4E-0144-8AFC-60E32D3AB949}" type="slidenum">
              <a:rPr lang="en-US" smtClean="0"/>
              <a:pPr/>
              <a:t>2</a:t>
            </a:fld>
            <a:r>
              <a:rPr lang="en-US"/>
              <a:t>|</a:t>
            </a:r>
            <a:endParaRPr lang="en-US" dirty="0"/>
          </a:p>
        </p:txBody>
      </p:sp>
      <p:sp>
        <p:nvSpPr>
          <p:cNvPr id="66" name="Rectangle 65">
            <a:extLst>
              <a:ext uri="{FF2B5EF4-FFF2-40B4-BE49-F238E27FC236}">
                <a16:creationId xmlns:a16="http://schemas.microsoft.com/office/drawing/2014/main" xmlns="" id="{5F9988AB-F2B5-4BDC-B841-30B4770328EB}"/>
              </a:ext>
            </a:extLst>
          </p:cNvPr>
          <p:cNvSpPr/>
          <p:nvPr/>
        </p:nvSpPr>
        <p:spPr>
          <a:xfrm>
            <a:off x="6023228" y="4645083"/>
            <a:ext cx="1846105" cy="1232114"/>
          </a:xfrm>
          <a:prstGeom prst="rect">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68" name="Picture 67">
            <a:extLst>
              <a:ext uri="{FF2B5EF4-FFF2-40B4-BE49-F238E27FC236}">
                <a16:creationId xmlns:a16="http://schemas.microsoft.com/office/drawing/2014/main" xmlns="" id="{702150D2-707D-4825-BD47-1484FAC0FE99}"/>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7000" contrast="-3000"/>
                    </a14:imgEffect>
                  </a14:imgLayer>
                </a14:imgProps>
              </a:ext>
            </a:extLst>
          </a:blip>
          <a:srcRect l="1121" t="10779" r="34966" b="15252"/>
          <a:stretch/>
        </p:blipFill>
        <p:spPr>
          <a:xfrm>
            <a:off x="6061965" y="4643968"/>
            <a:ext cx="1804948" cy="1232114"/>
          </a:xfrm>
          <a:prstGeom prst="rect">
            <a:avLst/>
          </a:prstGeom>
        </p:spPr>
      </p:pic>
      <p:sp>
        <p:nvSpPr>
          <p:cNvPr id="69" name="Rectangle 68">
            <a:extLst>
              <a:ext uri="{FF2B5EF4-FFF2-40B4-BE49-F238E27FC236}">
                <a16:creationId xmlns:a16="http://schemas.microsoft.com/office/drawing/2014/main" xmlns="" id="{6AEBEE77-FBFE-4330-891E-28D61B370D52}"/>
              </a:ext>
            </a:extLst>
          </p:cNvPr>
          <p:cNvSpPr/>
          <p:nvPr/>
        </p:nvSpPr>
        <p:spPr>
          <a:xfrm>
            <a:off x="6045633" y="5958396"/>
            <a:ext cx="2064465" cy="276999"/>
          </a:xfrm>
          <a:prstGeom prst="rect">
            <a:avLst/>
          </a:prstGeom>
        </p:spPr>
        <p:txBody>
          <a:bodyPr wrap="square" anchor="t">
            <a:spAutoFit/>
          </a:bodyPr>
          <a:lstStyle/>
          <a:p>
            <a:r>
              <a:rPr lang="en-HK" baseline="30000" dirty="0">
                <a:latin typeface="Calibri"/>
                <a:cs typeface="Calibri"/>
              </a:rPr>
              <a:t>Centre for Energy Finance</a:t>
            </a:r>
            <a:endParaRPr lang="x-none" baseline="30000" dirty="0">
              <a:latin typeface="Calibri"/>
              <a:cs typeface="Calibri"/>
            </a:endParaRPr>
          </a:p>
        </p:txBody>
      </p:sp>
    </p:spTree>
    <p:extLst>
      <p:ext uri="{BB962C8B-B14F-4D97-AF65-F5344CB8AC3E}">
        <p14:creationId xmlns:p14="http://schemas.microsoft.com/office/powerpoint/2010/main" val="429255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E8A3F6-6C2E-46AB-B2E5-DCF9B45D782C}"/>
              </a:ext>
            </a:extLst>
          </p:cNvPr>
          <p:cNvSpPr>
            <a:spLocks noGrp="1"/>
          </p:cNvSpPr>
          <p:nvPr>
            <p:ph type="title"/>
          </p:nvPr>
        </p:nvSpPr>
        <p:spPr/>
        <p:txBody>
          <a:bodyPr>
            <a:normAutofit/>
          </a:bodyPr>
          <a:lstStyle/>
          <a:p>
            <a:r>
              <a:rPr lang="en-IN" dirty="0"/>
              <a:t>Air pollution work at CEEW</a:t>
            </a:r>
          </a:p>
        </p:txBody>
      </p:sp>
      <p:sp>
        <p:nvSpPr>
          <p:cNvPr id="4" name="Text Placeholder 3">
            <a:extLst>
              <a:ext uri="{FF2B5EF4-FFF2-40B4-BE49-F238E27FC236}">
                <a16:creationId xmlns:a16="http://schemas.microsoft.com/office/drawing/2014/main" xmlns="" id="{0F61CCFA-CB3B-47B7-9EFB-0A889D9FB20E}"/>
              </a:ext>
            </a:extLst>
          </p:cNvPr>
          <p:cNvSpPr>
            <a:spLocks noGrp="1"/>
          </p:cNvSpPr>
          <p:nvPr>
            <p:ph type="body" sz="quarter" idx="10"/>
          </p:nvPr>
        </p:nvSpPr>
        <p:spPr/>
        <p:txBody>
          <a:bodyPr/>
          <a:lstStyle/>
          <a:p>
            <a:r>
              <a:rPr lang="en-IN" dirty="0"/>
              <a:t>Image: Niti Gupta/CEEW</a:t>
            </a:r>
          </a:p>
        </p:txBody>
      </p:sp>
      <p:sp>
        <p:nvSpPr>
          <p:cNvPr id="5" name="Slide Number Placeholder 4">
            <a:extLst>
              <a:ext uri="{FF2B5EF4-FFF2-40B4-BE49-F238E27FC236}">
                <a16:creationId xmlns:a16="http://schemas.microsoft.com/office/drawing/2014/main" xmlns="" id="{52245568-3429-4B73-A2B9-82AA5EB8F09A}"/>
              </a:ext>
            </a:extLst>
          </p:cNvPr>
          <p:cNvSpPr>
            <a:spLocks noGrp="1"/>
          </p:cNvSpPr>
          <p:nvPr>
            <p:ph type="sldNum" sz="quarter" idx="4"/>
          </p:nvPr>
        </p:nvSpPr>
        <p:spPr/>
        <p:txBody>
          <a:bodyPr/>
          <a:lstStyle/>
          <a:p>
            <a:fld id="{454FB0FA-1F4E-0144-8AFC-60E32D3AB949}" type="slidenum">
              <a:rPr lang="en-US" smtClean="0"/>
              <a:pPr/>
              <a:t>3</a:t>
            </a:fld>
            <a:r>
              <a:rPr lang="en-US"/>
              <a:t>|</a:t>
            </a:r>
            <a:endParaRPr lang="en-US" dirty="0"/>
          </a:p>
        </p:txBody>
      </p:sp>
      <p:pic>
        <p:nvPicPr>
          <p:cNvPr id="6" name="Content Placeholder 6">
            <a:extLst>
              <a:ext uri="{FF2B5EF4-FFF2-40B4-BE49-F238E27FC236}">
                <a16:creationId xmlns:a16="http://schemas.microsoft.com/office/drawing/2014/main" xmlns="" id="{8C11B72F-69F2-44FC-AECB-9143F33D98BA}"/>
              </a:ext>
            </a:extLst>
          </p:cNvPr>
          <p:cNvPicPr>
            <a:picLocks noGrp="1" noChangeAspect="1"/>
          </p:cNvPicPr>
          <p:nvPr>
            <p:ph idx="1"/>
          </p:nvPr>
        </p:nvPicPr>
        <p:blipFill>
          <a:blip r:embed="rId2"/>
          <a:stretch>
            <a:fillRect/>
          </a:stretch>
        </p:blipFill>
        <p:spPr>
          <a:xfrm>
            <a:off x="275323" y="742122"/>
            <a:ext cx="8484502" cy="5020166"/>
          </a:xfrm>
          <a:prstGeom prst="rect">
            <a:avLst/>
          </a:prstGeom>
        </p:spPr>
      </p:pic>
      <p:sp>
        <p:nvSpPr>
          <p:cNvPr id="14" name="Rectangle 13">
            <a:extLst>
              <a:ext uri="{FF2B5EF4-FFF2-40B4-BE49-F238E27FC236}">
                <a16:creationId xmlns:a16="http://schemas.microsoft.com/office/drawing/2014/main" xmlns="" id="{EAABA25E-354D-46E6-8B95-1D62018E51F3}"/>
              </a:ext>
            </a:extLst>
          </p:cNvPr>
          <p:cNvSpPr/>
          <p:nvPr/>
        </p:nvSpPr>
        <p:spPr>
          <a:xfrm>
            <a:off x="5340627" y="742123"/>
            <a:ext cx="3419116" cy="5020166"/>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IN" sz="1600" b="1" dirty="0">
                <a:solidFill>
                  <a:schemeClr val="tx1"/>
                </a:solidFill>
              </a:rPr>
              <a:t>Understand institutional and geographical gaps for actionable information</a:t>
            </a:r>
          </a:p>
          <a:p>
            <a:pPr marL="285750" indent="-285750">
              <a:buFont typeface="Arial" panose="020B0604020202020204" pitchFamily="34" charset="0"/>
              <a:buChar char="•"/>
            </a:pPr>
            <a:endParaRPr lang="en-IN" sz="1600" b="1" dirty="0">
              <a:solidFill>
                <a:schemeClr val="tx1"/>
              </a:solidFill>
            </a:endParaRPr>
          </a:p>
          <a:p>
            <a:endParaRPr lang="en-IN" sz="1600" b="1" dirty="0">
              <a:solidFill>
                <a:schemeClr val="tx1"/>
              </a:solidFill>
            </a:endParaRPr>
          </a:p>
          <a:p>
            <a:pPr marL="285750" indent="-285750">
              <a:buFont typeface="Arial" panose="020B0604020202020204" pitchFamily="34" charset="0"/>
              <a:buChar char="•"/>
            </a:pPr>
            <a:r>
              <a:rPr lang="en-IN" sz="1600" b="1" dirty="0">
                <a:solidFill>
                  <a:schemeClr val="tx1"/>
                </a:solidFill>
              </a:rPr>
              <a:t>Understand regulatory and enforcement capacity </a:t>
            </a:r>
          </a:p>
          <a:p>
            <a:endParaRPr lang="en-IN" sz="1600" b="1" dirty="0">
              <a:solidFill>
                <a:schemeClr val="tx1"/>
              </a:solidFill>
            </a:endParaRPr>
          </a:p>
          <a:p>
            <a:endParaRPr lang="en-IN" sz="1600" b="1" dirty="0">
              <a:solidFill>
                <a:schemeClr val="tx1"/>
              </a:solidFill>
            </a:endParaRPr>
          </a:p>
          <a:p>
            <a:pPr marL="285750" indent="-285750">
              <a:buFont typeface="Arial" panose="020B0604020202020204" pitchFamily="34" charset="0"/>
              <a:buChar char="•"/>
            </a:pPr>
            <a:r>
              <a:rPr lang="en-IN" sz="1600" b="1" dirty="0">
                <a:solidFill>
                  <a:schemeClr val="tx1"/>
                </a:solidFill>
              </a:rPr>
              <a:t>Create a platform for behaviour change communication </a:t>
            </a:r>
          </a:p>
          <a:p>
            <a:endParaRPr lang="en-IN" sz="1600" b="1" dirty="0">
              <a:solidFill>
                <a:schemeClr val="tx1"/>
              </a:solidFill>
            </a:endParaRPr>
          </a:p>
          <a:p>
            <a:endParaRPr lang="en-IN" sz="1600" b="1" dirty="0">
              <a:solidFill>
                <a:schemeClr val="tx1"/>
              </a:solidFill>
            </a:endParaRPr>
          </a:p>
          <a:p>
            <a:endParaRPr lang="en-IN" sz="1600" b="1" dirty="0">
              <a:solidFill>
                <a:schemeClr val="tx1"/>
              </a:solidFill>
            </a:endParaRPr>
          </a:p>
        </p:txBody>
      </p:sp>
    </p:spTree>
    <p:extLst>
      <p:ext uri="{BB962C8B-B14F-4D97-AF65-F5344CB8AC3E}">
        <p14:creationId xmlns:p14="http://schemas.microsoft.com/office/powerpoint/2010/main" val="181355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Crop residue burning affects large parts of India - Nature India.pdf - Adobe Acrobat Reader DC">
            <a:extLst>
              <a:ext uri="{FF2B5EF4-FFF2-40B4-BE49-F238E27FC236}">
                <a16:creationId xmlns:a16="http://schemas.microsoft.com/office/drawing/2014/main" xmlns="" id="{DE4E2054-E75E-4965-9380-3858882B9EE7}"/>
              </a:ext>
            </a:extLst>
          </p:cNvPr>
          <p:cNvPicPr>
            <a:picLocks noGrp="1" noChangeAspect="1"/>
          </p:cNvPicPr>
          <p:nvPr>
            <p:ph idx="1"/>
          </p:nvPr>
        </p:nvPicPr>
        <p:blipFill rotWithShape="1">
          <a:blip r:embed="rId2"/>
          <a:srcRect l="3509" t="38882" r="22385" b="39041"/>
          <a:stretch/>
        </p:blipFill>
        <p:spPr>
          <a:xfrm>
            <a:off x="4561695" y="2267452"/>
            <a:ext cx="4247611" cy="681235"/>
          </a:xfrm>
        </p:spPr>
      </p:pic>
      <p:sp>
        <p:nvSpPr>
          <p:cNvPr id="4" name="Text Placeholder 3">
            <a:extLst>
              <a:ext uri="{FF2B5EF4-FFF2-40B4-BE49-F238E27FC236}">
                <a16:creationId xmlns:a16="http://schemas.microsoft.com/office/drawing/2014/main" xmlns="" id="{9F1DC2B7-853E-45AF-85E8-528BF70AC7E3}"/>
              </a:ext>
            </a:extLst>
          </p:cNvPr>
          <p:cNvSpPr>
            <a:spLocks noGrp="1"/>
          </p:cNvSpPr>
          <p:nvPr>
            <p:ph type="body" sz="quarter" idx="10"/>
          </p:nvPr>
        </p:nvSpPr>
        <p:spPr/>
        <p:txBody>
          <a:bodyPr/>
          <a:lstStyle/>
          <a:p>
            <a:endParaRPr lang="en-IN" dirty="0"/>
          </a:p>
        </p:txBody>
      </p:sp>
      <p:sp>
        <p:nvSpPr>
          <p:cNvPr id="5" name="Slide Number Placeholder 4">
            <a:extLst>
              <a:ext uri="{FF2B5EF4-FFF2-40B4-BE49-F238E27FC236}">
                <a16:creationId xmlns:a16="http://schemas.microsoft.com/office/drawing/2014/main" xmlns="" id="{AA6BC574-DBEA-4EDC-B1C2-5502DB05E19A}"/>
              </a:ext>
            </a:extLst>
          </p:cNvPr>
          <p:cNvSpPr>
            <a:spLocks noGrp="1"/>
          </p:cNvSpPr>
          <p:nvPr>
            <p:ph type="sldNum" sz="quarter" idx="4"/>
          </p:nvPr>
        </p:nvSpPr>
        <p:spPr/>
        <p:txBody>
          <a:bodyPr/>
          <a:lstStyle/>
          <a:p>
            <a:fld id="{454FB0FA-1F4E-0144-8AFC-60E32D3AB949}" type="slidenum">
              <a:rPr lang="en-US" smtClean="0"/>
              <a:pPr/>
              <a:t>4</a:t>
            </a:fld>
            <a:r>
              <a:rPr lang="en-US"/>
              <a:t>|</a:t>
            </a:r>
            <a:endParaRPr lang="en-US" dirty="0"/>
          </a:p>
        </p:txBody>
      </p:sp>
      <p:pic>
        <p:nvPicPr>
          <p:cNvPr id="12" name="Picture 11" descr="Farmers in Punjab, Haryana defy ban on stubble burning - Hwnews.in _ DailyHunt.pdf - Adobe Acrobat Reader DC">
            <a:extLst>
              <a:ext uri="{FF2B5EF4-FFF2-40B4-BE49-F238E27FC236}">
                <a16:creationId xmlns:a16="http://schemas.microsoft.com/office/drawing/2014/main" xmlns="" id="{62609E61-920E-455E-9EE1-27B448501C0F}"/>
              </a:ext>
            </a:extLst>
          </p:cNvPr>
          <p:cNvPicPr>
            <a:picLocks noChangeAspect="1"/>
          </p:cNvPicPr>
          <p:nvPr/>
        </p:nvPicPr>
        <p:blipFill rotWithShape="1">
          <a:blip r:embed="rId3"/>
          <a:srcRect l="33241" t="24828" r="20026" b="2523"/>
          <a:stretch/>
        </p:blipFill>
        <p:spPr>
          <a:xfrm>
            <a:off x="178486" y="1124699"/>
            <a:ext cx="4119194" cy="3447301"/>
          </a:xfrm>
          <a:prstGeom prst="rect">
            <a:avLst/>
          </a:prstGeom>
        </p:spPr>
      </p:pic>
      <p:pic>
        <p:nvPicPr>
          <p:cNvPr id="14" name="Picture 13" descr="How to beat air pollution_ Stop burning the fields _ World news _ The Guardian.pdf - Adobe Acrobat Reader DC">
            <a:extLst>
              <a:ext uri="{FF2B5EF4-FFF2-40B4-BE49-F238E27FC236}">
                <a16:creationId xmlns:a16="http://schemas.microsoft.com/office/drawing/2014/main" xmlns="" id="{C2501D3D-7D11-4797-B974-1EE2553F963A}"/>
              </a:ext>
            </a:extLst>
          </p:cNvPr>
          <p:cNvPicPr>
            <a:picLocks noChangeAspect="1"/>
          </p:cNvPicPr>
          <p:nvPr/>
        </p:nvPicPr>
        <p:blipFill rotWithShape="1">
          <a:blip r:embed="rId4"/>
          <a:srcRect l="18886" t="34749" r="36220"/>
          <a:stretch/>
        </p:blipFill>
        <p:spPr>
          <a:xfrm>
            <a:off x="4649000" y="2983991"/>
            <a:ext cx="4247612" cy="3323524"/>
          </a:xfrm>
          <a:prstGeom prst="rect">
            <a:avLst/>
          </a:prstGeom>
        </p:spPr>
      </p:pic>
      <p:pic>
        <p:nvPicPr>
          <p:cNvPr id="16" name="Picture 15" descr="North India chokes as farmers set stubble ablaze - India Climate Dialogue.pdf - Adobe Acrobat Reader DC">
            <a:extLst>
              <a:ext uri="{FF2B5EF4-FFF2-40B4-BE49-F238E27FC236}">
                <a16:creationId xmlns:a16="http://schemas.microsoft.com/office/drawing/2014/main" xmlns="" id="{E943371C-A2D5-4B77-AC92-3CB52952DE71}"/>
              </a:ext>
            </a:extLst>
          </p:cNvPr>
          <p:cNvPicPr>
            <a:picLocks noChangeAspect="1"/>
          </p:cNvPicPr>
          <p:nvPr/>
        </p:nvPicPr>
        <p:blipFill rotWithShape="1">
          <a:blip r:embed="rId5"/>
          <a:srcRect l="4073" t="59011" r="26667" b="-1"/>
          <a:stretch/>
        </p:blipFill>
        <p:spPr>
          <a:xfrm>
            <a:off x="296780" y="4017914"/>
            <a:ext cx="3843566" cy="1666605"/>
          </a:xfrm>
          <a:prstGeom prst="rect">
            <a:avLst/>
          </a:prstGeom>
        </p:spPr>
      </p:pic>
      <p:pic>
        <p:nvPicPr>
          <p:cNvPr id="18" name="Picture 17" descr="North India stares at pall of smoke as stubble burning kicks off - The Economic Times.pdf - Adobe Acrobat Reader DC">
            <a:extLst>
              <a:ext uri="{FF2B5EF4-FFF2-40B4-BE49-F238E27FC236}">
                <a16:creationId xmlns:a16="http://schemas.microsoft.com/office/drawing/2014/main" xmlns="" id="{84F59238-6B9B-4375-9A3C-02E71D237238}"/>
              </a:ext>
            </a:extLst>
          </p:cNvPr>
          <p:cNvPicPr>
            <a:picLocks noChangeAspect="1"/>
          </p:cNvPicPr>
          <p:nvPr/>
        </p:nvPicPr>
        <p:blipFill rotWithShape="1">
          <a:blip r:embed="rId6"/>
          <a:srcRect l="4993" t="52307" r="25410" b="25897"/>
          <a:stretch/>
        </p:blipFill>
        <p:spPr>
          <a:xfrm>
            <a:off x="77000" y="681985"/>
            <a:ext cx="4572000" cy="716644"/>
          </a:xfrm>
          <a:prstGeom prst="rect">
            <a:avLst/>
          </a:prstGeom>
        </p:spPr>
      </p:pic>
      <p:pic>
        <p:nvPicPr>
          <p:cNvPr id="20" name="Picture 19" descr="Pollution alert over north India_ Anti-stubble burning moves go up in smoke in Punjab, Haryana - The Economic Times.pdf - Adobe Acrobat Reader DC">
            <a:extLst>
              <a:ext uri="{FF2B5EF4-FFF2-40B4-BE49-F238E27FC236}">
                <a16:creationId xmlns:a16="http://schemas.microsoft.com/office/drawing/2014/main" xmlns="" id="{CDBCDDC5-8FE3-428B-A3CD-800C30621285}"/>
              </a:ext>
            </a:extLst>
          </p:cNvPr>
          <p:cNvPicPr>
            <a:picLocks noChangeAspect="1"/>
          </p:cNvPicPr>
          <p:nvPr/>
        </p:nvPicPr>
        <p:blipFill rotWithShape="1">
          <a:blip r:embed="rId7"/>
          <a:srcRect l="5551" t="17937" r="25055" b="42782"/>
          <a:stretch/>
        </p:blipFill>
        <p:spPr>
          <a:xfrm>
            <a:off x="192457" y="4843045"/>
            <a:ext cx="3985577" cy="1081467"/>
          </a:xfrm>
          <a:prstGeom prst="rect">
            <a:avLst/>
          </a:prstGeom>
        </p:spPr>
      </p:pic>
      <p:pic>
        <p:nvPicPr>
          <p:cNvPr id="22" name="Picture 21" descr="Take action against farmers for crop residue burning_ NGT - The Economic Times.pdf - Adobe Acrobat Reader DC">
            <a:extLst>
              <a:ext uri="{FF2B5EF4-FFF2-40B4-BE49-F238E27FC236}">
                <a16:creationId xmlns:a16="http://schemas.microsoft.com/office/drawing/2014/main" xmlns="" id="{EC0DF618-93B9-465A-B9EF-A6962E27BADB}"/>
              </a:ext>
            </a:extLst>
          </p:cNvPr>
          <p:cNvPicPr>
            <a:picLocks noChangeAspect="1"/>
          </p:cNvPicPr>
          <p:nvPr/>
        </p:nvPicPr>
        <p:blipFill rotWithShape="1">
          <a:blip r:embed="rId8"/>
          <a:srcRect l="3246" t="46326" r="23166" b="33953"/>
          <a:stretch/>
        </p:blipFill>
        <p:spPr>
          <a:xfrm>
            <a:off x="4561694" y="1534260"/>
            <a:ext cx="4572001" cy="697888"/>
          </a:xfrm>
          <a:prstGeom prst="rect">
            <a:avLst/>
          </a:prstGeom>
        </p:spPr>
      </p:pic>
      <p:sp>
        <p:nvSpPr>
          <p:cNvPr id="13" name="Title 1">
            <a:extLst>
              <a:ext uri="{FF2B5EF4-FFF2-40B4-BE49-F238E27FC236}">
                <a16:creationId xmlns:a16="http://schemas.microsoft.com/office/drawing/2014/main" xmlns="" id="{AB6257A8-6A16-4C1C-9129-F7B3935363E7}"/>
              </a:ext>
            </a:extLst>
          </p:cNvPr>
          <p:cNvSpPr>
            <a:spLocks noGrp="1"/>
          </p:cNvSpPr>
          <p:nvPr>
            <p:ph type="title"/>
          </p:nvPr>
        </p:nvSpPr>
        <p:spPr>
          <a:xfrm>
            <a:off x="296780" y="194428"/>
            <a:ext cx="8463317" cy="778966"/>
          </a:xfrm>
        </p:spPr>
        <p:txBody>
          <a:bodyPr>
            <a:normAutofit fontScale="90000"/>
          </a:bodyPr>
          <a:lstStyle/>
          <a:p>
            <a:r>
              <a:rPr lang="en-US" dirty="0">
                <a:cs typeface="Arial" panose="020B0604020202020204" pitchFamily="34" charset="0"/>
              </a:rPr>
              <a:t>Every year stubble is burnt on around 5.7 million acres of land in Punjab. </a:t>
            </a:r>
            <a:endParaRPr lang="en-IN" dirty="0"/>
          </a:p>
        </p:txBody>
      </p:sp>
    </p:spTree>
    <p:extLst>
      <p:ext uri="{BB962C8B-B14F-4D97-AF65-F5344CB8AC3E}">
        <p14:creationId xmlns:p14="http://schemas.microsoft.com/office/powerpoint/2010/main" val="3106485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84C4AE-9856-4EB7-9165-460116DC7CAA}"/>
              </a:ext>
            </a:extLst>
          </p:cNvPr>
          <p:cNvSpPr>
            <a:spLocks noGrp="1"/>
          </p:cNvSpPr>
          <p:nvPr>
            <p:ph type="title"/>
          </p:nvPr>
        </p:nvSpPr>
        <p:spPr>
          <a:xfrm>
            <a:off x="296780" y="148708"/>
            <a:ext cx="8463317" cy="793914"/>
          </a:xfrm>
        </p:spPr>
        <p:txBody>
          <a:bodyPr/>
          <a:lstStyle/>
          <a:p>
            <a:r>
              <a:rPr lang="en-IN" dirty="0"/>
              <a:t>No significant decrease in fire counts in Punjab </a:t>
            </a:r>
          </a:p>
        </p:txBody>
      </p:sp>
      <p:sp>
        <p:nvSpPr>
          <p:cNvPr id="4" name="Text Placeholder 3">
            <a:extLst>
              <a:ext uri="{FF2B5EF4-FFF2-40B4-BE49-F238E27FC236}">
                <a16:creationId xmlns:a16="http://schemas.microsoft.com/office/drawing/2014/main" xmlns="" id="{19233298-E675-4399-8023-033D0ADDE284}"/>
              </a:ext>
            </a:extLst>
          </p:cNvPr>
          <p:cNvSpPr>
            <a:spLocks noGrp="1"/>
          </p:cNvSpPr>
          <p:nvPr>
            <p:ph type="body" sz="quarter" idx="10"/>
          </p:nvPr>
        </p:nvSpPr>
        <p:spPr/>
        <p:txBody>
          <a:bodyPr/>
          <a:lstStyle/>
          <a:p>
            <a:r>
              <a:rPr lang="en-IN" dirty="0"/>
              <a:t>Source: CEEW ANALYSIS</a:t>
            </a:r>
          </a:p>
        </p:txBody>
      </p:sp>
      <p:sp>
        <p:nvSpPr>
          <p:cNvPr id="5" name="Slide Number Placeholder 4">
            <a:extLst>
              <a:ext uri="{FF2B5EF4-FFF2-40B4-BE49-F238E27FC236}">
                <a16:creationId xmlns:a16="http://schemas.microsoft.com/office/drawing/2014/main" xmlns="" id="{FF2B5AC0-64FB-4521-AA1D-97A9026AA697}"/>
              </a:ext>
            </a:extLst>
          </p:cNvPr>
          <p:cNvSpPr>
            <a:spLocks noGrp="1"/>
          </p:cNvSpPr>
          <p:nvPr>
            <p:ph type="sldNum" sz="quarter" idx="4"/>
          </p:nvPr>
        </p:nvSpPr>
        <p:spPr/>
        <p:txBody>
          <a:bodyPr/>
          <a:lstStyle/>
          <a:p>
            <a:fld id="{454FB0FA-1F4E-0144-8AFC-60E32D3AB949}" type="slidenum">
              <a:rPr lang="en-US" smtClean="0"/>
              <a:pPr/>
              <a:t>5</a:t>
            </a:fld>
            <a:r>
              <a:rPr lang="en-US"/>
              <a:t>|</a:t>
            </a:r>
            <a:endParaRPr lang="en-US" dirty="0"/>
          </a:p>
        </p:txBody>
      </p:sp>
      <p:sp>
        <p:nvSpPr>
          <p:cNvPr id="6" name="Rectangle 1">
            <a:extLst>
              <a:ext uri="{FF2B5EF4-FFF2-40B4-BE49-F238E27FC236}">
                <a16:creationId xmlns:a16="http://schemas.microsoft.com/office/drawing/2014/main" xmlns="" id="{6D22924D-A896-499B-B6F3-6A988DA993FF}"/>
              </a:ext>
            </a:extLst>
          </p:cNvPr>
          <p:cNvSpPr>
            <a:spLocks noGrp="1" noChangeArrowheads="1"/>
          </p:cNvSpPr>
          <p:nvPr>
            <p:ph idx="1"/>
          </p:nvPr>
        </p:nvSpPr>
        <p:spPr bwMode="auto">
          <a:xfrm>
            <a:off x="340341" y="3361374"/>
            <a:ext cx="846331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defTabSz="914400">
              <a:buNone/>
            </a:pPr>
            <a:endParaRPr lang="en-US" altLang="en-US" sz="1800" dirty="0">
              <a:latin typeface="Calibri" panose="020F0502020204030204" pitchFamily="34" charset="0"/>
              <a:ea typeface="MS Mincho" panose="02020609040205080304" pitchFamily="49" charset="-128"/>
              <a:cs typeface="Calibri" panose="020F0502020204030204" pitchFamily="34" charset="0"/>
            </a:endParaRPr>
          </a:p>
          <a:p>
            <a:pPr marL="0" lvl="0" indent="0" defTabSz="914400">
              <a:buNone/>
            </a:pPr>
            <a:endParaRPr lang="en-US" altLang="en-US" sz="1800" dirty="0">
              <a:latin typeface="Calibri" panose="020F0502020204030204" pitchFamily="34" charset="0"/>
              <a:ea typeface="MS Mincho" panose="02020609040205080304" pitchFamily="49" charset="-128"/>
              <a:cs typeface="Calibri" panose="020F0502020204030204" pitchFamily="34" charset="0"/>
            </a:endParaRPr>
          </a:p>
        </p:txBody>
      </p:sp>
      <p:graphicFrame>
        <p:nvGraphicFramePr>
          <p:cNvPr id="8" name="Chart 7">
            <a:extLst>
              <a:ext uri="{FF2B5EF4-FFF2-40B4-BE49-F238E27FC236}">
                <a16:creationId xmlns:a16="http://schemas.microsoft.com/office/drawing/2014/main" xmlns="" id="{17DCE78F-A7B7-4E1E-B4EC-950717AED4E5}"/>
              </a:ext>
            </a:extLst>
          </p:cNvPr>
          <p:cNvGraphicFramePr/>
          <p:nvPr>
            <p:extLst>
              <p:ext uri="{D42A27DB-BD31-4B8C-83A1-F6EECF244321}">
                <p14:modId xmlns:p14="http://schemas.microsoft.com/office/powerpoint/2010/main" val="2716132702"/>
              </p:ext>
            </p:extLst>
          </p:nvPr>
        </p:nvGraphicFramePr>
        <p:xfrm>
          <a:off x="383902" y="1001594"/>
          <a:ext cx="8376195" cy="4985738"/>
        </p:xfrm>
        <a:graphic>
          <a:graphicData uri="http://schemas.openxmlformats.org/drawingml/2006/chart">
            <c:chart xmlns:c="http://schemas.openxmlformats.org/drawingml/2006/chart" xmlns:r="http://schemas.openxmlformats.org/officeDocument/2006/relationships" r:id="rId3"/>
          </a:graphicData>
        </a:graphic>
      </p:graphicFrame>
      <p:sp>
        <p:nvSpPr>
          <p:cNvPr id="3" name="Oval 2">
            <a:extLst>
              <a:ext uri="{FF2B5EF4-FFF2-40B4-BE49-F238E27FC236}">
                <a16:creationId xmlns:a16="http://schemas.microsoft.com/office/drawing/2014/main" xmlns="" id="{574B47A9-B3A2-42EF-99FF-643D1F960485}"/>
              </a:ext>
            </a:extLst>
          </p:cNvPr>
          <p:cNvSpPr/>
          <p:nvPr/>
        </p:nvSpPr>
        <p:spPr>
          <a:xfrm rot="21108404">
            <a:off x="6447021" y="2602265"/>
            <a:ext cx="2310515" cy="436844"/>
          </a:xfrm>
          <a:prstGeom prst="ellipse">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75309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175E4974-26E9-4F14-B976-FB9432EE0705}"/>
              </a:ext>
            </a:extLst>
          </p:cNvPr>
          <p:cNvSpPr>
            <a:spLocks noGrp="1"/>
          </p:cNvSpPr>
          <p:nvPr>
            <p:ph type="body" sz="quarter" idx="10"/>
          </p:nvPr>
        </p:nvSpPr>
        <p:spPr/>
        <p:txBody>
          <a:bodyPr/>
          <a:lstStyle/>
          <a:p>
            <a:r>
              <a:rPr lang="en-IN" dirty="0"/>
              <a:t>Source: Niti Gupta/CEEW</a:t>
            </a:r>
          </a:p>
        </p:txBody>
      </p:sp>
      <p:sp>
        <p:nvSpPr>
          <p:cNvPr id="5" name="Slide Number Placeholder 4">
            <a:extLst>
              <a:ext uri="{FF2B5EF4-FFF2-40B4-BE49-F238E27FC236}">
                <a16:creationId xmlns:a16="http://schemas.microsoft.com/office/drawing/2014/main" xmlns="" id="{A354148C-D26D-459B-817C-53BCE936E807}"/>
              </a:ext>
            </a:extLst>
          </p:cNvPr>
          <p:cNvSpPr>
            <a:spLocks noGrp="1"/>
          </p:cNvSpPr>
          <p:nvPr>
            <p:ph type="sldNum" sz="quarter" idx="4"/>
          </p:nvPr>
        </p:nvSpPr>
        <p:spPr/>
        <p:txBody>
          <a:bodyPr/>
          <a:lstStyle/>
          <a:p>
            <a:fld id="{454FB0FA-1F4E-0144-8AFC-60E32D3AB949}" type="slidenum">
              <a:rPr lang="en-US" smtClean="0"/>
              <a:pPr/>
              <a:t>6</a:t>
            </a:fld>
            <a:r>
              <a:rPr lang="en-US"/>
              <a:t>|</a:t>
            </a:r>
            <a:endParaRPr lang="en-US" dirty="0"/>
          </a:p>
        </p:txBody>
      </p:sp>
      <p:pic>
        <p:nvPicPr>
          <p:cNvPr id="6" name="Content Placeholder 5">
            <a:extLst>
              <a:ext uri="{FF2B5EF4-FFF2-40B4-BE49-F238E27FC236}">
                <a16:creationId xmlns:a16="http://schemas.microsoft.com/office/drawing/2014/main" xmlns="" id="{5C797CFC-6DA9-48F1-BBD9-748D067D319B}"/>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2591" y="776146"/>
            <a:ext cx="4005548" cy="2399552"/>
          </a:xfrm>
          <a:prstGeom prst="rect">
            <a:avLst/>
          </a:prstGeom>
        </p:spPr>
      </p:pic>
      <p:pic>
        <p:nvPicPr>
          <p:cNvPr id="7" name="Picture 6">
            <a:extLst>
              <a:ext uri="{FF2B5EF4-FFF2-40B4-BE49-F238E27FC236}">
                <a16:creationId xmlns:a16="http://schemas.microsoft.com/office/drawing/2014/main" xmlns="" id="{5D6A49D1-95AD-468F-A674-FB5F690E6C7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612923" y="434556"/>
            <a:ext cx="5531077" cy="4839809"/>
          </a:xfrm>
          <a:prstGeom prst="rect">
            <a:avLst/>
          </a:prstGeom>
        </p:spPr>
      </p:pic>
      <p:pic>
        <p:nvPicPr>
          <p:cNvPr id="3" name="Picture 2">
            <a:extLst>
              <a:ext uri="{FF2B5EF4-FFF2-40B4-BE49-F238E27FC236}">
                <a16:creationId xmlns:a16="http://schemas.microsoft.com/office/drawing/2014/main" xmlns="" id="{C8916429-14BE-4525-8313-D6A45F2F9CB0}"/>
              </a:ext>
            </a:extLst>
          </p:cNvPr>
          <p:cNvPicPr>
            <a:picLocks noChangeAspect="1"/>
          </p:cNvPicPr>
          <p:nvPr/>
        </p:nvPicPr>
        <p:blipFill>
          <a:blip r:embed="rId5"/>
          <a:stretch>
            <a:fillRect/>
          </a:stretch>
        </p:blipFill>
        <p:spPr>
          <a:xfrm>
            <a:off x="1" y="3175698"/>
            <a:ext cx="4005548" cy="2599460"/>
          </a:xfrm>
          <a:prstGeom prst="rect">
            <a:avLst/>
          </a:prstGeom>
        </p:spPr>
      </p:pic>
      <p:sp>
        <p:nvSpPr>
          <p:cNvPr id="8" name="Title 1">
            <a:extLst>
              <a:ext uri="{FF2B5EF4-FFF2-40B4-BE49-F238E27FC236}">
                <a16:creationId xmlns:a16="http://schemas.microsoft.com/office/drawing/2014/main" xmlns="" id="{A5136229-408A-4FC4-9E3A-B718BCE0B9C6}"/>
              </a:ext>
            </a:extLst>
          </p:cNvPr>
          <p:cNvSpPr>
            <a:spLocks noGrp="1"/>
          </p:cNvSpPr>
          <p:nvPr>
            <p:ph type="title"/>
          </p:nvPr>
        </p:nvSpPr>
        <p:spPr>
          <a:xfrm>
            <a:off x="296780" y="194428"/>
            <a:ext cx="8463317" cy="793914"/>
          </a:xfrm>
        </p:spPr>
        <p:txBody>
          <a:bodyPr>
            <a:normAutofit/>
          </a:bodyPr>
          <a:lstStyle/>
          <a:p>
            <a:r>
              <a:rPr lang="en-US" dirty="0"/>
              <a:t>Rural India’s ignored air pollution problem</a:t>
            </a:r>
            <a:endParaRPr lang="en-IN" dirty="0"/>
          </a:p>
        </p:txBody>
      </p:sp>
      <p:sp>
        <p:nvSpPr>
          <p:cNvPr id="2" name="Rectangle 1">
            <a:extLst>
              <a:ext uri="{FF2B5EF4-FFF2-40B4-BE49-F238E27FC236}">
                <a16:creationId xmlns:a16="http://schemas.microsoft.com/office/drawing/2014/main" xmlns="" id="{AA9EAAFE-2F16-4F39-A8D5-F68B1871DE23}"/>
              </a:ext>
            </a:extLst>
          </p:cNvPr>
          <p:cNvSpPr/>
          <p:nvPr/>
        </p:nvSpPr>
        <p:spPr>
          <a:xfrm>
            <a:off x="372591" y="5778747"/>
            <a:ext cx="8771408" cy="646331"/>
          </a:xfrm>
          <a:prstGeom prst="rect">
            <a:avLst/>
          </a:prstGeom>
        </p:spPr>
        <p:txBody>
          <a:bodyPr wrap="square">
            <a:spAutoFit/>
          </a:bodyPr>
          <a:lstStyle/>
          <a:p>
            <a:pPr algn="just"/>
            <a:r>
              <a:rPr lang="en-US" b="1" dirty="0"/>
              <a:t>CEEW installed 48 low cost sensors in October 2018 across four districts – Ludhiana (16), Sangrur (12), Hoshiarpur (8) and Pathankot (12)</a:t>
            </a:r>
          </a:p>
        </p:txBody>
      </p:sp>
    </p:spTree>
    <p:extLst>
      <p:ext uri="{BB962C8B-B14F-4D97-AF65-F5344CB8AC3E}">
        <p14:creationId xmlns:p14="http://schemas.microsoft.com/office/powerpoint/2010/main" val="298864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48C445-B6F8-4715-A9CB-5D6A3D1F8A12}"/>
              </a:ext>
            </a:extLst>
          </p:cNvPr>
          <p:cNvSpPr>
            <a:spLocks noGrp="1"/>
          </p:cNvSpPr>
          <p:nvPr>
            <p:ph type="title"/>
          </p:nvPr>
        </p:nvSpPr>
        <p:spPr/>
        <p:txBody>
          <a:bodyPr/>
          <a:lstStyle/>
          <a:p>
            <a:r>
              <a:rPr lang="en-IN" dirty="0"/>
              <a:t>Increase in PM 2.5 during peak burning season</a:t>
            </a:r>
          </a:p>
        </p:txBody>
      </p:sp>
      <p:sp>
        <p:nvSpPr>
          <p:cNvPr id="4" name="Text Placeholder 3">
            <a:extLst>
              <a:ext uri="{FF2B5EF4-FFF2-40B4-BE49-F238E27FC236}">
                <a16:creationId xmlns:a16="http://schemas.microsoft.com/office/drawing/2014/main" xmlns="" id="{D7BEE9CD-79C6-4590-8383-0876718A458E}"/>
              </a:ext>
            </a:extLst>
          </p:cNvPr>
          <p:cNvSpPr>
            <a:spLocks noGrp="1"/>
          </p:cNvSpPr>
          <p:nvPr>
            <p:ph type="body" sz="quarter" idx="10"/>
          </p:nvPr>
        </p:nvSpPr>
        <p:spPr/>
        <p:txBody>
          <a:bodyPr/>
          <a:lstStyle/>
          <a:p>
            <a:r>
              <a:rPr lang="en-US" dirty="0"/>
              <a:t>Source: CEEW Analysis </a:t>
            </a:r>
            <a:endParaRPr lang="en-IN" dirty="0"/>
          </a:p>
        </p:txBody>
      </p:sp>
      <p:sp>
        <p:nvSpPr>
          <p:cNvPr id="5" name="Slide Number Placeholder 4">
            <a:extLst>
              <a:ext uri="{FF2B5EF4-FFF2-40B4-BE49-F238E27FC236}">
                <a16:creationId xmlns:a16="http://schemas.microsoft.com/office/drawing/2014/main" xmlns="" id="{C5F1B40A-85B4-4FCE-BA4B-EC0ACD9FBA6D}"/>
              </a:ext>
            </a:extLst>
          </p:cNvPr>
          <p:cNvSpPr>
            <a:spLocks noGrp="1"/>
          </p:cNvSpPr>
          <p:nvPr>
            <p:ph type="sldNum" sz="quarter" idx="4"/>
          </p:nvPr>
        </p:nvSpPr>
        <p:spPr/>
        <p:txBody>
          <a:bodyPr/>
          <a:lstStyle/>
          <a:p>
            <a:fld id="{454FB0FA-1F4E-0144-8AFC-60E32D3AB949}" type="slidenum">
              <a:rPr lang="en-US" smtClean="0"/>
              <a:pPr/>
              <a:t>7</a:t>
            </a:fld>
            <a:r>
              <a:rPr lang="en-US"/>
              <a:t>|</a:t>
            </a:r>
            <a:endParaRPr lang="en-US" dirty="0"/>
          </a:p>
        </p:txBody>
      </p:sp>
      <p:graphicFrame>
        <p:nvGraphicFramePr>
          <p:cNvPr id="9" name="Chart 8">
            <a:extLst>
              <a:ext uri="{FF2B5EF4-FFF2-40B4-BE49-F238E27FC236}">
                <a16:creationId xmlns:a16="http://schemas.microsoft.com/office/drawing/2014/main" xmlns="" id="{0E6DEBC0-8725-4BC3-BE19-6C9829D9EDA3}"/>
              </a:ext>
            </a:extLst>
          </p:cNvPr>
          <p:cNvGraphicFramePr>
            <a:graphicFrameLocks/>
          </p:cNvGraphicFramePr>
          <p:nvPr>
            <p:extLst>
              <p:ext uri="{D42A27DB-BD31-4B8C-83A1-F6EECF244321}">
                <p14:modId xmlns:p14="http://schemas.microsoft.com/office/powerpoint/2010/main" val="346289802"/>
              </p:ext>
            </p:extLst>
          </p:nvPr>
        </p:nvGraphicFramePr>
        <p:xfrm>
          <a:off x="296780" y="846468"/>
          <a:ext cx="8733283" cy="48423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01542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D3480-3268-4A28-A165-F7DE6CB11D87}"/>
              </a:ext>
            </a:extLst>
          </p:cNvPr>
          <p:cNvSpPr>
            <a:spLocks noGrp="1"/>
          </p:cNvSpPr>
          <p:nvPr>
            <p:ph type="title"/>
          </p:nvPr>
        </p:nvSpPr>
        <p:spPr/>
        <p:txBody>
          <a:bodyPr/>
          <a:lstStyle/>
          <a:p>
            <a:r>
              <a:rPr lang="en-IN" dirty="0"/>
              <a:t>Shift in cropping pattern and groundwater depletion </a:t>
            </a:r>
          </a:p>
        </p:txBody>
      </p:sp>
      <p:sp>
        <p:nvSpPr>
          <p:cNvPr id="4" name="Text Placeholder 3">
            <a:extLst>
              <a:ext uri="{FF2B5EF4-FFF2-40B4-BE49-F238E27FC236}">
                <a16:creationId xmlns:a16="http://schemas.microsoft.com/office/drawing/2014/main" xmlns="" id="{7D827110-B23C-4F69-88F7-C05E47D857E6}"/>
              </a:ext>
            </a:extLst>
          </p:cNvPr>
          <p:cNvSpPr>
            <a:spLocks noGrp="1"/>
          </p:cNvSpPr>
          <p:nvPr>
            <p:ph type="body" sz="quarter" idx="10"/>
          </p:nvPr>
        </p:nvSpPr>
        <p:spPr/>
        <p:txBody>
          <a:bodyPr/>
          <a:lstStyle/>
          <a:p>
            <a:r>
              <a:rPr lang="en-IN" dirty="0"/>
              <a:t>One kilogram of rice consumes 3000-5000 litres of groundwater (Kaur et al., 2015). If the rice-wheat monoculture remains, it is expected that by 2023 the water table depth in central Punjab will fall below 70 feet in 66 per cent of the area, below 100 feet in 34 per cent area and much below 130 feet in 7 per cent of the area (Sidhu et al., 2010).</a:t>
            </a:r>
          </a:p>
        </p:txBody>
      </p:sp>
      <p:sp>
        <p:nvSpPr>
          <p:cNvPr id="5" name="Slide Number Placeholder 4">
            <a:extLst>
              <a:ext uri="{FF2B5EF4-FFF2-40B4-BE49-F238E27FC236}">
                <a16:creationId xmlns:a16="http://schemas.microsoft.com/office/drawing/2014/main" xmlns="" id="{B8AF4C6C-6D59-4084-A2E0-289B6FB234A8}"/>
              </a:ext>
            </a:extLst>
          </p:cNvPr>
          <p:cNvSpPr>
            <a:spLocks noGrp="1"/>
          </p:cNvSpPr>
          <p:nvPr>
            <p:ph type="sldNum" sz="quarter" idx="4"/>
          </p:nvPr>
        </p:nvSpPr>
        <p:spPr/>
        <p:txBody>
          <a:bodyPr/>
          <a:lstStyle/>
          <a:p>
            <a:fld id="{454FB0FA-1F4E-0144-8AFC-60E32D3AB949}" type="slidenum">
              <a:rPr lang="en-US" smtClean="0"/>
              <a:pPr/>
              <a:t>8</a:t>
            </a:fld>
            <a:r>
              <a:rPr lang="en-US"/>
              <a:t>|</a:t>
            </a:r>
            <a:endParaRPr lang="en-US" dirty="0"/>
          </a:p>
        </p:txBody>
      </p:sp>
      <p:pic>
        <p:nvPicPr>
          <p:cNvPr id="6" name="Content Placeholder 5">
            <a:extLst>
              <a:ext uri="{FF2B5EF4-FFF2-40B4-BE49-F238E27FC236}">
                <a16:creationId xmlns:a16="http://schemas.microsoft.com/office/drawing/2014/main" xmlns="" id="{0834A430-1E74-483C-823B-D716246B333D}"/>
              </a:ext>
            </a:extLst>
          </p:cNvPr>
          <p:cNvPicPr>
            <a:picLocks noGrp="1"/>
          </p:cNvPicPr>
          <p:nvPr>
            <p:ph idx="1"/>
          </p:nvPr>
        </p:nvPicPr>
        <p:blipFill>
          <a:blip r:embed="rId2"/>
          <a:stretch>
            <a:fillRect/>
          </a:stretch>
        </p:blipFill>
        <p:spPr>
          <a:xfrm>
            <a:off x="383902" y="853440"/>
            <a:ext cx="4843418" cy="4324313"/>
          </a:xfrm>
          <a:prstGeom prst="rect">
            <a:avLst/>
          </a:prstGeom>
        </p:spPr>
      </p:pic>
      <p:pic>
        <p:nvPicPr>
          <p:cNvPr id="7" name="Picture 6">
            <a:extLst>
              <a:ext uri="{FF2B5EF4-FFF2-40B4-BE49-F238E27FC236}">
                <a16:creationId xmlns:a16="http://schemas.microsoft.com/office/drawing/2014/main" xmlns="" id="{C9F889D2-F830-42DF-80A7-8D6A23C83CD3}"/>
              </a:ext>
            </a:extLst>
          </p:cNvPr>
          <p:cNvPicPr/>
          <p:nvPr/>
        </p:nvPicPr>
        <p:blipFill>
          <a:blip r:embed="rId3"/>
          <a:stretch>
            <a:fillRect/>
          </a:stretch>
        </p:blipFill>
        <p:spPr>
          <a:xfrm>
            <a:off x="4572000" y="853441"/>
            <a:ext cx="4282667" cy="4084320"/>
          </a:xfrm>
          <a:prstGeom prst="rect">
            <a:avLst/>
          </a:prstGeom>
        </p:spPr>
      </p:pic>
      <p:sp>
        <p:nvSpPr>
          <p:cNvPr id="9" name="Rectangle 8">
            <a:extLst>
              <a:ext uri="{FF2B5EF4-FFF2-40B4-BE49-F238E27FC236}">
                <a16:creationId xmlns:a16="http://schemas.microsoft.com/office/drawing/2014/main" xmlns="" id="{24312493-18EC-4D5F-8417-7D7979570D36}"/>
              </a:ext>
            </a:extLst>
          </p:cNvPr>
          <p:cNvSpPr/>
          <p:nvPr/>
        </p:nvSpPr>
        <p:spPr>
          <a:xfrm>
            <a:off x="709988" y="5227321"/>
            <a:ext cx="3239541" cy="369332"/>
          </a:xfrm>
          <a:prstGeom prst="rect">
            <a:avLst/>
          </a:prstGeom>
        </p:spPr>
        <p:txBody>
          <a:bodyPr wrap="square">
            <a:spAutoFit/>
          </a:bodyPr>
          <a:lstStyle/>
          <a:p>
            <a:r>
              <a:rPr lang="en-IN" dirty="0"/>
              <a:t>Groundwater level (in feet) 2007</a:t>
            </a:r>
          </a:p>
        </p:txBody>
      </p:sp>
      <p:sp>
        <p:nvSpPr>
          <p:cNvPr id="10" name="Rectangle 9">
            <a:extLst>
              <a:ext uri="{FF2B5EF4-FFF2-40B4-BE49-F238E27FC236}">
                <a16:creationId xmlns:a16="http://schemas.microsoft.com/office/drawing/2014/main" xmlns="" id="{BF11C097-433D-4A45-AA91-5068C5E2CA9E}"/>
              </a:ext>
            </a:extLst>
          </p:cNvPr>
          <p:cNvSpPr/>
          <p:nvPr/>
        </p:nvSpPr>
        <p:spPr>
          <a:xfrm flipH="1">
            <a:off x="6191769" y="4259995"/>
            <a:ext cx="2568327" cy="1477328"/>
          </a:xfrm>
          <a:prstGeom prst="rect">
            <a:avLst/>
          </a:prstGeom>
        </p:spPr>
        <p:txBody>
          <a:bodyPr wrap="square">
            <a:spAutoFit/>
          </a:bodyPr>
          <a:lstStyle/>
          <a:p>
            <a:endParaRPr lang="en-IN" dirty="0"/>
          </a:p>
          <a:p>
            <a:endParaRPr lang="en-IN" dirty="0"/>
          </a:p>
          <a:p>
            <a:endParaRPr lang="en-IN" dirty="0"/>
          </a:p>
          <a:p>
            <a:r>
              <a:rPr lang="en-IN" dirty="0"/>
              <a:t>Groundwater level (in feet) 2017</a:t>
            </a:r>
          </a:p>
        </p:txBody>
      </p:sp>
    </p:spTree>
    <p:extLst>
      <p:ext uri="{BB962C8B-B14F-4D97-AF65-F5344CB8AC3E}">
        <p14:creationId xmlns:p14="http://schemas.microsoft.com/office/powerpoint/2010/main" val="3317643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184B93-DEFD-486D-9530-1BC2CC2C563C}"/>
              </a:ext>
            </a:extLst>
          </p:cNvPr>
          <p:cNvSpPr>
            <a:spLocks noGrp="1"/>
          </p:cNvSpPr>
          <p:nvPr>
            <p:ph type="title"/>
          </p:nvPr>
        </p:nvSpPr>
        <p:spPr/>
        <p:txBody>
          <a:bodyPr>
            <a:normAutofit fontScale="90000"/>
          </a:bodyPr>
          <a:lstStyle/>
          <a:p>
            <a:r>
              <a:rPr lang="en-IN" dirty="0"/>
              <a:t>Shortage of Labour : Growth opportunities and higher remunerations due to MNREGA / Increase in labour charges</a:t>
            </a:r>
          </a:p>
        </p:txBody>
      </p:sp>
      <p:sp>
        <p:nvSpPr>
          <p:cNvPr id="4" name="Text Placeholder 3">
            <a:extLst>
              <a:ext uri="{FF2B5EF4-FFF2-40B4-BE49-F238E27FC236}">
                <a16:creationId xmlns:a16="http://schemas.microsoft.com/office/drawing/2014/main" xmlns="" id="{FA83E633-5FCD-4CD3-BAAD-1ACDC7EDC406}"/>
              </a:ext>
            </a:extLst>
          </p:cNvPr>
          <p:cNvSpPr>
            <a:spLocks noGrp="1"/>
          </p:cNvSpPr>
          <p:nvPr>
            <p:ph type="body" sz="quarter" idx="10"/>
          </p:nvPr>
        </p:nvSpPr>
        <p:spPr/>
        <p:txBody>
          <a:bodyPr/>
          <a:lstStyle/>
          <a:p>
            <a:r>
              <a:rPr lang="en-IN" dirty="0"/>
              <a:t>Source: Niti Gupta/CEEW</a:t>
            </a:r>
          </a:p>
        </p:txBody>
      </p:sp>
      <p:sp>
        <p:nvSpPr>
          <p:cNvPr id="5" name="Slide Number Placeholder 4">
            <a:extLst>
              <a:ext uri="{FF2B5EF4-FFF2-40B4-BE49-F238E27FC236}">
                <a16:creationId xmlns:a16="http://schemas.microsoft.com/office/drawing/2014/main" xmlns="" id="{DA5807D3-7305-4DFF-B713-9A7D288DF10D}"/>
              </a:ext>
            </a:extLst>
          </p:cNvPr>
          <p:cNvSpPr>
            <a:spLocks noGrp="1"/>
          </p:cNvSpPr>
          <p:nvPr>
            <p:ph type="sldNum" sz="quarter" idx="4"/>
          </p:nvPr>
        </p:nvSpPr>
        <p:spPr/>
        <p:txBody>
          <a:bodyPr/>
          <a:lstStyle/>
          <a:p>
            <a:fld id="{454FB0FA-1F4E-0144-8AFC-60E32D3AB949}" type="slidenum">
              <a:rPr lang="en-US" smtClean="0"/>
              <a:pPr/>
              <a:t>9</a:t>
            </a:fld>
            <a:r>
              <a:rPr lang="en-US"/>
              <a:t>|</a:t>
            </a:r>
            <a:endParaRPr lang="en-US" dirty="0"/>
          </a:p>
        </p:txBody>
      </p:sp>
      <p:pic>
        <p:nvPicPr>
          <p:cNvPr id="9" name="Content Placeholder 8">
            <a:extLst>
              <a:ext uri="{FF2B5EF4-FFF2-40B4-BE49-F238E27FC236}">
                <a16:creationId xmlns:a16="http://schemas.microsoft.com/office/drawing/2014/main" xmlns="" id="{C3BA3C7D-7F3F-4A10-9E07-380B15BE33F7}"/>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4380" y="1795256"/>
            <a:ext cx="7635240" cy="3873218"/>
          </a:xfrm>
          <a:prstGeom prst="rect">
            <a:avLst/>
          </a:prstGeom>
        </p:spPr>
      </p:pic>
    </p:spTree>
    <p:extLst>
      <p:ext uri="{BB962C8B-B14F-4D97-AF65-F5344CB8AC3E}">
        <p14:creationId xmlns:p14="http://schemas.microsoft.com/office/powerpoint/2010/main" val="3654716193"/>
      </p:ext>
    </p:extLst>
  </p:cSld>
  <p:clrMapOvr>
    <a:masterClrMapping/>
  </p:clrMapOvr>
</p:sld>
</file>

<file path=ppt/theme/theme1.xml><?xml version="1.0" encoding="utf-8"?>
<a:theme xmlns:a="http://schemas.openxmlformats.org/drawingml/2006/main" name="CEEW - PPT Template 28Mar18">
  <a:themeElements>
    <a:clrScheme name="CEEW">
      <a:dk1>
        <a:sysClr val="windowText" lastClr="000000"/>
      </a:dk1>
      <a:lt1>
        <a:sysClr val="window" lastClr="FFFFFF"/>
      </a:lt1>
      <a:dk2>
        <a:srgbClr val="777877"/>
      </a:dk2>
      <a:lt2>
        <a:srgbClr val="FFFFFE"/>
      </a:lt2>
      <a:accent1>
        <a:srgbClr val="009ED8"/>
      </a:accent1>
      <a:accent2>
        <a:srgbClr val="F16223"/>
      </a:accent2>
      <a:accent3>
        <a:srgbClr val="86BB3F"/>
      </a:accent3>
      <a:accent4>
        <a:srgbClr val="929497"/>
      </a:accent4>
      <a:accent5>
        <a:srgbClr val="FFFFFE"/>
      </a:accent5>
      <a:accent6>
        <a:srgbClr val="FFFFFE"/>
      </a:accent6>
      <a:hlink>
        <a:srgbClr val="0D81B9"/>
      </a:hlink>
      <a:folHlink>
        <a:srgbClr val="0D81B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25316</TotalTime>
  <Words>461</Words>
  <Application>Microsoft Office PowerPoint</Application>
  <PresentationFormat>On-screen Show (4:3)</PresentationFormat>
  <Paragraphs>96</Paragraphs>
  <Slides>12</Slides>
  <Notes>3</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CEEW - PPT Template 28Mar18</vt:lpstr>
      <vt:lpstr>Crop Residue Burning in Punjab : Causes, Challenges and Identified Solutions</vt:lpstr>
      <vt:lpstr>CEEW – Among South Asia’s leading policy research institutions</vt:lpstr>
      <vt:lpstr>Air pollution work at CEEW</vt:lpstr>
      <vt:lpstr>Every year stubble is burnt on around 5.7 million acres of land in Punjab. </vt:lpstr>
      <vt:lpstr>No significant decrease in fire counts in Punjab </vt:lpstr>
      <vt:lpstr>Rural India’s ignored air pollution problem</vt:lpstr>
      <vt:lpstr>Increase in PM 2.5 during peak burning season</vt:lpstr>
      <vt:lpstr>Shift in cropping pattern and groundwater depletion </vt:lpstr>
      <vt:lpstr>Shortage of Labour : Growth opportunities and higher remunerations due to MNREGA / Increase in labour charges</vt:lpstr>
      <vt:lpstr>Why are farmers still defying the mandates? </vt:lpstr>
      <vt:lpstr>What more can we do about it? </vt:lpstr>
      <vt:lpstr>PowerPoint Presentation</vt:lpstr>
    </vt:vector>
  </TitlesOfParts>
  <Company>WRI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Dugan</dc:creator>
  <cp:lastModifiedBy>Shikha Grover</cp:lastModifiedBy>
  <cp:revision>568</cp:revision>
  <dcterms:created xsi:type="dcterms:W3CDTF">2013-11-11T19:58:28Z</dcterms:created>
  <dcterms:modified xsi:type="dcterms:W3CDTF">2019-06-26T07:05:56Z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10732849</vt:lpwstr>
  </property>
  <property fmtid="{D5CDD505-2E9C-101B-9397-08002B2CF9AE}" name="NXPowerLiteSettings" pid="3">
    <vt:lpwstr>C7000400038000</vt:lpwstr>
  </property>
  <property fmtid="{D5CDD505-2E9C-101B-9397-08002B2CF9AE}" name="NXPowerLiteVersion" pid="4">
    <vt:lpwstr>S8.2.2</vt:lpwstr>
  </property>
</Properties>
</file>