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 id="2147483664" r:id="rId2"/>
  </p:sldMasterIdLst>
  <p:notesMasterIdLst>
    <p:notesMasterId r:id="rId28"/>
  </p:notesMasterIdLst>
  <p:sldIdLst>
    <p:sldId id="382" r:id="rId3"/>
    <p:sldId id="380" r:id="rId4"/>
    <p:sldId id="347" r:id="rId5"/>
    <p:sldId id="350" r:id="rId6"/>
    <p:sldId id="396" r:id="rId7"/>
    <p:sldId id="332" r:id="rId8"/>
    <p:sldId id="390" r:id="rId9"/>
    <p:sldId id="367" r:id="rId10"/>
    <p:sldId id="392" r:id="rId11"/>
    <p:sldId id="393" r:id="rId12"/>
    <p:sldId id="388" r:id="rId13"/>
    <p:sldId id="287" r:id="rId14"/>
    <p:sldId id="381" r:id="rId15"/>
    <p:sldId id="394" r:id="rId16"/>
    <p:sldId id="395" r:id="rId17"/>
    <p:sldId id="339" r:id="rId18"/>
    <p:sldId id="297" r:id="rId19"/>
    <p:sldId id="298" r:id="rId20"/>
    <p:sldId id="288" r:id="rId21"/>
    <p:sldId id="325" r:id="rId22"/>
    <p:sldId id="324" r:id="rId23"/>
    <p:sldId id="328" r:id="rId24"/>
    <p:sldId id="375" r:id="rId25"/>
    <p:sldId id="290" r:id="rId26"/>
    <p:sldId id="283" r:id="rId27"/>
  </p:sldIdLst>
  <p:sldSz cx="12192000" cy="6858000"/>
  <p:notesSz cx="6858000" cy="9144000"/>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F2FDF5C-7BFD-4394-9369-61D3B6F20CF9}">
          <p14:sldIdLst>
            <p14:sldId id="382"/>
            <p14:sldId id="380"/>
            <p14:sldId id="347"/>
            <p14:sldId id="350"/>
            <p14:sldId id="396"/>
            <p14:sldId id="332"/>
            <p14:sldId id="390"/>
            <p14:sldId id="367"/>
          </p14:sldIdLst>
        </p14:section>
        <p14:section name="Untitled Section" id="{B27C087D-56BC-4DFA-B73F-11691F1DAC9E}">
          <p14:sldIdLst>
            <p14:sldId id="392"/>
            <p14:sldId id="393"/>
            <p14:sldId id="388"/>
            <p14:sldId id="287"/>
            <p14:sldId id="381"/>
            <p14:sldId id="394"/>
            <p14:sldId id="395"/>
            <p14:sldId id="339"/>
            <p14:sldId id="297"/>
            <p14:sldId id="298"/>
            <p14:sldId id="288"/>
            <p14:sldId id="325"/>
            <p14:sldId id="324"/>
            <p14:sldId id="328"/>
            <p14:sldId id="375"/>
            <p14:sldId id="290"/>
            <p14:sldId id="283"/>
          </p14:sldIdLst>
        </p14:section>
      </p14:sectionLst>
    </p:ext>
    <p:ext uri="{EFAFB233-063F-42B5-8137-9DF3F51BA10A}">
      <p15:sldGuideLst xmlns:p15="http://schemas.microsoft.com/office/powerpoint/2012/main">
        <p15:guide id="1" orient="horz" pos="557" userDrawn="1">
          <p15:clr>
            <a:srgbClr val="A4A3A4"/>
          </p15:clr>
        </p15:guide>
        <p15:guide id="2" orient="horz" pos="912" userDrawn="1">
          <p15:clr>
            <a:srgbClr val="A4A3A4"/>
          </p15:clr>
        </p15:guide>
        <p15:guide id="3" orient="horz" pos="3832" userDrawn="1">
          <p15:clr>
            <a:srgbClr val="A4A3A4"/>
          </p15:clr>
        </p15:guide>
        <p15:guide id="4" pos="7043" userDrawn="1">
          <p15:clr>
            <a:srgbClr val="A4A3A4"/>
          </p15:clr>
        </p15:guide>
        <p15:guide id="5" pos="505" userDrawn="1">
          <p15:clr>
            <a:srgbClr val="A4A3A4"/>
          </p15:clr>
        </p15:guide>
        <p15:guide id="6" pos="3453" userDrawn="1">
          <p15:clr>
            <a:srgbClr val="A4A3A4"/>
          </p15:clr>
        </p15:guide>
        <p15:guide id="7" pos="3585"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7AE"/>
    <a:srgbClr val="E6E7EC"/>
    <a:srgbClr val="111E2A"/>
    <a:srgbClr val="FDC300"/>
    <a:srgbClr val="FECC0F"/>
    <a:srgbClr val="0075AC"/>
    <a:srgbClr val="418BD6"/>
    <a:srgbClr val="F9F9F9"/>
    <a:srgbClr val="E9EDF6"/>
    <a:srgbClr val="0093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961" autoAdjust="0"/>
    <p:restoredTop sz="93949" autoAdjust="0"/>
  </p:normalViewPr>
  <p:slideViewPr>
    <p:cSldViewPr snapToGrid="0" snapToObjects="1" showGuides="1">
      <p:cViewPr varScale="1">
        <p:scale>
          <a:sx n="78" d="100"/>
          <a:sy n="78" d="100"/>
        </p:scale>
        <p:origin x="192" y="800"/>
      </p:cViewPr>
      <p:guideLst>
        <p:guide orient="horz" pos="557"/>
        <p:guide orient="horz" pos="912"/>
        <p:guide orient="horz" pos="3832"/>
        <p:guide pos="7043"/>
        <p:guide pos="505"/>
        <p:guide pos="3453"/>
        <p:guide pos="3585"/>
      </p:guideLst>
    </p:cSldViewPr>
  </p:slideViewPr>
  <p:notesTextViewPr>
    <p:cViewPr>
      <p:scale>
        <a:sx n="100" d="100"/>
        <a:sy n="100" d="100"/>
      </p:scale>
      <p:origin x="0" y="0"/>
    </p:cViewPr>
  </p:notesTextViewPr>
  <p:notesViewPr>
    <p:cSldViewPr snapToGrid="0" snapToObjects="1">
      <p:cViewPr varScale="1">
        <p:scale>
          <a:sx n="84" d="100"/>
          <a:sy n="84" d="100"/>
        </p:scale>
        <p:origin x="3192" y="96"/>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notesMaster" Target="notesMasters/notesMaster1.xml"/><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C986378-805A-7A4F-91D9-2DABA2034258}" type="datetimeFigureOut">
              <a:rPr lang="de-DE"/>
              <a:pPr/>
              <a:t>17.07.19</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5A455F8-C9B9-834C-8057-69D144C4088E}" type="slidenum">
              <a:rPr/>
              <a:pPr/>
              <a:t>‹#›</a:t>
            </a:fld>
            <a:endParaRPr lang="de-DE"/>
          </a:p>
        </p:txBody>
      </p:sp>
    </p:spTree>
    <p:extLst>
      <p:ext uri="{BB962C8B-B14F-4D97-AF65-F5344CB8AC3E}">
        <p14:creationId xmlns:p14="http://schemas.microsoft.com/office/powerpoint/2010/main" val="123486625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5A455F8-C9B9-834C-8057-69D144C4088E}" type="slidenum">
              <a:rPr lang="de-DE" smtClean="0"/>
              <a:pPr/>
              <a:t>1</a:t>
            </a:fld>
            <a:endParaRPr lang="de-DE"/>
          </a:p>
        </p:txBody>
      </p:sp>
    </p:spTree>
    <p:extLst>
      <p:ext uri="{BB962C8B-B14F-4D97-AF65-F5344CB8AC3E}">
        <p14:creationId xmlns:p14="http://schemas.microsoft.com/office/powerpoint/2010/main" val="35996998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Onshore installations accounted for all of the market decline</a:t>
            </a:r>
            <a:endParaRPr lang="en-US" b="0"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New wind farms reached commercial operation in at least 47 countries in 2018</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Asia was the largest regional market, representing nearly 52% of added capacity.</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Wind power is </a:t>
            </a:r>
            <a:r>
              <a:rPr lang="en-US" sz="1200" b="0" i="0" u="none" strike="noStrike" kern="1200" baseline="0" dirty="0" err="1">
                <a:solidFill>
                  <a:schemeClr val="tx1"/>
                </a:solidFill>
                <a:latin typeface="+mn-lt"/>
                <a:ea typeface="+mn-ea"/>
                <a:cs typeface="+mn-cs"/>
              </a:rPr>
              <a:t>characterised</a:t>
            </a:r>
            <a:r>
              <a:rPr lang="en-US" sz="1200" b="0" i="0" u="none" strike="noStrike" kern="1200" baseline="0" dirty="0">
                <a:solidFill>
                  <a:schemeClr val="tx1"/>
                </a:solidFill>
                <a:latin typeface="+mn-lt"/>
                <a:ea typeface="+mn-ea"/>
                <a:cs typeface="+mn-cs"/>
              </a:rPr>
              <a:t> by stable installations, falling prices in a competitive industry and growing interest in offshore wind power, following successes in Europe.</a:t>
            </a:r>
            <a:endParaRPr lang="en-US" b="0" dirty="0"/>
          </a:p>
          <a:p>
            <a:endParaRPr lang="en-US" dirty="0"/>
          </a:p>
        </p:txBody>
      </p:sp>
      <p:sp>
        <p:nvSpPr>
          <p:cNvPr id="4" name="Slide Number Placeholder 3"/>
          <p:cNvSpPr>
            <a:spLocks noGrp="1"/>
          </p:cNvSpPr>
          <p:nvPr>
            <p:ph type="sldNum" sz="quarter" idx="5"/>
          </p:nvPr>
        </p:nvSpPr>
        <p:spPr/>
        <p:txBody>
          <a:bodyPr/>
          <a:lstStyle/>
          <a:p>
            <a:fld id="{D5A455F8-C9B9-834C-8057-69D144C4088E}" type="slidenum">
              <a:rPr lang="en-US" smtClean="0"/>
              <a:pPr/>
              <a:t>10</a:t>
            </a:fld>
            <a:endParaRPr lang="en-US"/>
          </a:p>
        </p:txBody>
      </p:sp>
    </p:spTree>
    <p:extLst>
      <p:ext uri="{BB962C8B-B14F-4D97-AF65-F5344CB8AC3E}">
        <p14:creationId xmlns:p14="http://schemas.microsoft.com/office/powerpoint/2010/main" val="40737218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In numerous countries around the world, the power sector has experienced significant transformation, driven primarily by the rapid increase in penetration of variable wind and solar generation.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This growth is due in part to quickly declining costs for solar PV and wind power, which have made these renewable energy sources the most economical options for new power-generating capacity in an increasing number of markets.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Variable renewables already have seen high levels of penetration in power systems around the world, with average compound annual growth rates of more than 10% between 2014 and 2018 in countries such as Uruguay, Ireland, Germany, the United Kingdom and Honduras.</a:t>
            </a:r>
            <a:r>
              <a:rPr lang="en-US" dirty="0"/>
              <a:t/>
            </a:r>
            <a:br>
              <a:rPr lang="en-US" dirty="0"/>
            </a:br>
            <a:endParaRPr lang="en-US" dirty="0"/>
          </a:p>
        </p:txBody>
      </p:sp>
      <p:sp>
        <p:nvSpPr>
          <p:cNvPr id="4" name="Slide Number Placeholder 3"/>
          <p:cNvSpPr>
            <a:spLocks noGrp="1"/>
          </p:cNvSpPr>
          <p:nvPr>
            <p:ph type="sldNum" sz="quarter" idx="5"/>
          </p:nvPr>
        </p:nvSpPr>
        <p:spPr/>
        <p:txBody>
          <a:bodyPr/>
          <a:lstStyle/>
          <a:p>
            <a:fld id="{D5A455F8-C9B9-834C-8057-69D144C4088E}" type="slidenum">
              <a:rPr lang="en-US" smtClean="0"/>
              <a:pPr/>
              <a:t>11</a:t>
            </a:fld>
            <a:endParaRPr lang="en-US"/>
          </a:p>
        </p:txBody>
      </p:sp>
    </p:spTree>
    <p:extLst>
      <p:ext uri="{BB962C8B-B14F-4D97-AF65-F5344CB8AC3E}">
        <p14:creationId xmlns:p14="http://schemas.microsoft.com/office/powerpoint/2010/main" val="617805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171450" indent="-171450">
              <a:buFont typeface="Arial" panose="020B0604020202020204" pitchFamily="34" charset="0"/>
              <a:buChar char="•"/>
            </a:pPr>
            <a:r>
              <a:rPr lang="en-US" sz="1200" b="1" i="0" kern="1200" dirty="0">
                <a:solidFill>
                  <a:schemeClr val="tx1"/>
                </a:solidFill>
                <a:effectLst/>
                <a:latin typeface="+mn-lt"/>
                <a:ea typeface="+mn-ea"/>
                <a:cs typeface="+mn-cs"/>
              </a:rPr>
              <a:t>What do this year’s numbers tells us?</a:t>
            </a:r>
          </a:p>
          <a:p>
            <a:pPr marL="171450" indent="-171450">
              <a:buFont typeface="Arial" panose="020B0604020202020204" pitchFamily="34" charset="0"/>
              <a:buChar char="•"/>
            </a:pPr>
            <a:endParaRPr lang="en-US" sz="1200" b="1"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1" i="0" kern="1200" dirty="0">
                <a:solidFill>
                  <a:schemeClr val="tx1"/>
                </a:solidFill>
                <a:effectLst/>
                <a:latin typeface="+mn-lt"/>
                <a:ea typeface="+mn-ea"/>
                <a:cs typeface="+mn-cs"/>
              </a:rPr>
              <a:t>THREE KEY MESSAGES:</a:t>
            </a:r>
          </a:p>
          <a:p>
            <a:pPr marL="171450" indent="-171450">
              <a:buFont typeface="Arial" panose="020B0604020202020204" pitchFamily="34" charset="0"/>
              <a:buChar char="•"/>
            </a:pPr>
            <a:r>
              <a:rPr lang="en-US" sz="1200" b="1" i="0" kern="1200" dirty="0">
                <a:solidFill>
                  <a:schemeClr val="tx1"/>
                </a:solidFill>
                <a:effectLst/>
                <a:latin typeface="+mn-lt"/>
                <a:ea typeface="+mn-ea"/>
                <a:cs typeface="+mn-cs"/>
              </a:rPr>
              <a:t>1)renewable; power is here to stay</a:t>
            </a:r>
          </a:p>
          <a:p>
            <a:pPr marL="171450" indent="-171450">
              <a:buFont typeface="Arial" panose="020B0604020202020204" pitchFamily="34" charset="0"/>
              <a:buChar char="•"/>
            </a:pPr>
            <a:r>
              <a:rPr lang="en-US" sz="1200" b="1" i="0" kern="1200" dirty="0">
                <a:solidFill>
                  <a:schemeClr val="tx1"/>
                </a:solidFill>
                <a:effectLst/>
                <a:latin typeface="+mn-lt"/>
                <a:ea typeface="+mn-ea"/>
                <a:cs typeface="+mn-cs"/>
              </a:rPr>
              <a:t>2) Progress in the power sector offers major insights for overcoming the slow growth of renewables in heating, cooling and transport</a:t>
            </a:r>
          </a:p>
          <a:p>
            <a:pPr marL="171450" indent="-171450">
              <a:buFont typeface="Arial" panose="020B0604020202020204" pitchFamily="34" charset="0"/>
              <a:buChar char="•"/>
            </a:pPr>
            <a:r>
              <a:rPr lang="en-US" sz="1200" b="1" i="0" kern="1200" dirty="0">
                <a:solidFill>
                  <a:schemeClr val="tx1"/>
                </a:solidFill>
                <a:effectLst/>
                <a:latin typeface="+mn-lt"/>
                <a:ea typeface="+mn-ea"/>
                <a:cs typeface="+mn-cs"/>
              </a:rPr>
              <a:t>3) A sustainable energy future requires vision, ambition and policies </a:t>
            </a:r>
          </a:p>
          <a:p>
            <a:pPr marL="0" indent="0">
              <a:buFont typeface="Arial" panose="020B0604020202020204" pitchFamily="34" charset="0"/>
              <a:buNone/>
            </a:pPr>
            <a:endParaRPr lang="en-US" sz="1200" b="1" i="0" kern="1200" dirty="0">
              <a:solidFill>
                <a:schemeClr val="tx1"/>
              </a:solidFill>
              <a:effectLst/>
              <a:latin typeface="+mn-lt"/>
              <a:ea typeface="+mn-ea"/>
              <a:cs typeface="+mn-cs"/>
            </a:endParaRPr>
          </a:p>
          <a:p>
            <a:pPr marL="0" indent="0">
              <a:buFont typeface="Arial" panose="020B0604020202020204" pitchFamily="34" charset="0"/>
              <a:buNone/>
            </a:pPr>
            <a:r>
              <a:rPr lang="en-US" sz="1200" b="1" i="0" kern="1200" dirty="0">
                <a:solidFill>
                  <a:schemeClr val="tx1"/>
                </a:solidFill>
                <a:effectLst/>
                <a:latin typeface="+mn-lt"/>
                <a:ea typeface="+mn-ea"/>
                <a:cs typeface="+mn-cs"/>
              </a:rPr>
              <a:t>And a fourth supporting message is better understanding opportunities created by end-use sectors </a:t>
            </a:r>
          </a:p>
          <a:p>
            <a:pPr marL="0" indent="0">
              <a:buFont typeface="Arial" panose="020B0604020202020204" pitchFamily="34" charset="0"/>
              <a:buNone/>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As of the end of 2016, heating and cooling accounted for around 51% of final energy use, transport for 32%, and final electricity demand (excluding the purposes of heating, cooling or transport) for around 17%</a:t>
            </a:r>
            <a:r>
              <a:rPr lang="en-US" dirty="0"/>
              <a:t>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Modern renewables contributed only 9.8% of final heat consumption. Direct renewables supplied some 8% of global heat demand, while renewable electricity accounted for the remaining share (1.8%) in total final demand.</a:t>
            </a:r>
            <a:r>
              <a:rPr lang="en-US" dirty="0"/>
              <a:t>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vast majority (95.9%) of global transport energy needs were met by oil and petroleum products (and 0.8% non-renewable electricity), with small proportions met by biofuels (3.0%) and renewable electricity (0.3%).</a:t>
            </a:r>
            <a:r>
              <a:rPr lang="en-US" dirty="0"/>
              <a:t> </a:t>
            </a:r>
            <a:br>
              <a:rPr lang="en-US" dirty="0"/>
            </a:br>
            <a:r>
              <a:rPr lang="en-US" dirty="0"/>
              <a:t/>
            </a:r>
            <a:br>
              <a:rPr lang="en-US" dirty="0"/>
            </a:br>
            <a:r>
              <a:rPr lang="en-US" dirty="0"/>
              <a:t/>
            </a:r>
            <a:br>
              <a:rPr lang="en-US" dirty="0"/>
            </a:br>
            <a:endParaRPr lang="en-US" dirty="0"/>
          </a:p>
        </p:txBody>
      </p:sp>
      <p:sp>
        <p:nvSpPr>
          <p:cNvPr id="4" name="Slide Number Placeholder 3"/>
          <p:cNvSpPr>
            <a:spLocks noGrp="1"/>
          </p:cNvSpPr>
          <p:nvPr>
            <p:ph type="sldNum" sz="quarter" idx="5"/>
          </p:nvPr>
        </p:nvSpPr>
        <p:spPr/>
        <p:txBody>
          <a:bodyPr/>
          <a:lstStyle/>
          <a:p>
            <a:fld id="{D5A455F8-C9B9-834C-8057-69D144C4088E}" type="slidenum">
              <a:rPr lang="en-US" smtClean="0"/>
              <a:pPr/>
              <a:t>12</a:t>
            </a:fld>
            <a:endParaRPr lang="en-US"/>
          </a:p>
        </p:txBody>
      </p:sp>
    </p:spTree>
    <p:extLst>
      <p:ext uri="{BB962C8B-B14F-4D97-AF65-F5344CB8AC3E}">
        <p14:creationId xmlns:p14="http://schemas.microsoft.com/office/powerpoint/2010/main" val="33029895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err="1">
                <a:solidFill>
                  <a:srgbClr val="000000"/>
                </a:solidFill>
                <a:latin typeface="AcuminPro-ExtraLight"/>
              </a:rPr>
              <a:t>C’est</a:t>
            </a:r>
            <a:r>
              <a:rPr lang="en-US" dirty="0">
                <a:solidFill>
                  <a:srgbClr val="000000"/>
                </a:solidFill>
                <a:latin typeface="AcuminPro-ExtraLight"/>
              </a:rPr>
              <a:t> pour </a:t>
            </a:r>
            <a:r>
              <a:rPr lang="en-US" dirty="0" err="1">
                <a:solidFill>
                  <a:srgbClr val="000000"/>
                </a:solidFill>
                <a:latin typeface="AcuminPro-ExtraLight"/>
              </a:rPr>
              <a:t>répondre</a:t>
            </a:r>
            <a:r>
              <a:rPr lang="en-US" dirty="0">
                <a:solidFill>
                  <a:srgbClr val="000000"/>
                </a:solidFill>
                <a:latin typeface="AcuminPro-ExtraLight"/>
              </a:rPr>
              <a:t> à </a:t>
            </a:r>
            <a:r>
              <a:rPr lang="en-US" dirty="0" err="1">
                <a:solidFill>
                  <a:srgbClr val="000000"/>
                </a:solidFill>
                <a:latin typeface="AcuminPro-ExtraLight"/>
              </a:rPr>
              <a:t>ce</a:t>
            </a:r>
            <a:r>
              <a:rPr lang="en-US" dirty="0">
                <a:solidFill>
                  <a:srgbClr val="000000"/>
                </a:solidFill>
                <a:latin typeface="AcuminPro-ExtraLight"/>
              </a:rPr>
              <a:t> </a:t>
            </a:r>
            <a:r>
              <a:rPr lang="en-US" dirty="0" err="1">
                <a:solidFill>
                  <a:srgbClr val="000000"/>
                </a:solidFill>
                <a:latin typeface="AcuminPro-ExtraLight"/>
              </a:rPr>
              <a:t>besoin</a:t>
            </a:r>
            <a:r>
              <a:rPr lang="en-US" dirty="0">
                <a:solidFill>
                  <a:srgbClr val="000000"/>
                </a:solidFill>
                <a:latin typeface="AcuminPro-ExtraLight"/>
              </a:rPr>
              <a:t> de </a:t>
            </a:r>
            <a:r>
              <a:rPr lang="en-US" dirty="0" err="1">
                <a:solidFill>
                  <a:srgbClr val="000000"/>
                </a:solidFill>
                <a:latin typeface="AcuminPro-ExtraLight"/>
              </a:rPr>
              <a:t>donées</a:t>
            </a:r>
            <a:r>
              <a:rPr lang="en-US" dirty="0">
                <a:solidFill>
                  <a:srgbClr val="000000"/>
                </a:solidFill>
                <a:latin typeface="AcuminPro-ExtraLight"/>
              </a:rPr>
              <a:t> que nous </a:t>
            </a:r>
            <a:r>
              <a:rPr lang="en-US" dirty="0" err="1">
                <a:solidFill>
                  <a:srgbClr val="000000"/>
                </a:solidFill>
                <a:latin typeface="AcuminPro-ExtraLight"/>
              </a:rPr>
              <a:t>lancerons</a:t>
            </a:r>
            <a:r>
              <a:rPr lang="en-US" dirty="0">
                <a:solidFill>
                  <a:srgbClr val="000000"/>
                </a:solidFill>
                <a:latin typeface="AcuminPro-ExtraLight"/>
              </a:rPr>
              <a:t> plus tard dans </a:t>
            </a:r>
            <a:r>
              <a:rPr lang="en-US" dirty="0" err="1">
                <a:solidFill>
                  <a:srgbClr val="000000"/>
                </a:solidFill>
                <a:latin typeface="AcuminPro-ExtraLight"/>
              </a:rPr>
              <a:t>l’année</a:t>
            </a:r>
            <a:r>
              <a:rPr lang="en-US" dirty="0">
                <a:solidFill>
                  <a:srgbClr val="000000"/>
                </a:solidFill>
                <a:latin typeface="AcuminPro-ExtraLight"/>
              </a:rPr>
              <a:t> le premier rapport sur le </a:t>
            </a:r>
            <a:r>
              <a:rPr lang="en-US" dirty="0" err="1">
                <a:solidFill>
                  <a:srgbClr val="000000"/>
                </a:solidFill>
                <a:latin typeface="AcuminPro-ExtraLight"/>
              </a:rPr>
              <a:t>statut</a:t>
            </a:r>
            <a:r>
              <a:rPr lang="en-US" dirty="0">
                <a:solidFill>
                  <a:srgbClr val="000000"/>
                </a:solidFill>
                <a:latin typeface="AcuminPro-ExtraLight"/>
              </a:rPr>
              <a:t> Mondial des </a:t>
            </a:r>
            <a:r>
              <a:rPr lang="en-US" dirty="0" err="1">
                <a:solidFill>
                  <a:srgbClr val="000000"/>
                </a:solidFill>
                <a:latin typeface="AcuminPro-ExtraLight"/>
              </a:rPr>
              <a:t>renouvelables</a:t>
            </a:r>
            <a:r>
              <a:rPr lang="en-US" dirty="0">
                <a:solidFill>
                  <a:srgbClr val="000000"/>
                </a:solidFill>
                <a:latin typeface="AcuminPro-ExtraLight"/>
              </a:rPr>
              <a:t> dans les </a:t>
            </a:r>
            <a:r>
              <a:rPr lang="en-US" dirty="0" err="1">
                <a:solidFill>
                  <a:srgbClr val="000000"/>
                </a:solidFill>
                <a:latin typeface="AcuminPro-ExtraLight"/>
              </a:rPr>
              <a:t>villes</a:t>
            </a:r>
            <a:r>
              <a:rPr lang="en-US" dirty="0">
                <a:solidFill>
                  <a:srgbClr val="000000"/>
                </a:solidFill>
                <a:latin typeface="AcuminPro-ExtraLight"/>
              </a:rPr>
              <a:t>.</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
            </a:r>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D5A455F8-C9B9-834C-8057-69D144C4088E}" type="slidenum">
              <a:rPr lang="en-US" smtClean="0"/>
              <a:pPr/>
              <a:t>13</a:t>
            </a:fld>
            <a:endParaRPr lang="en-US"/>
          </a:p>
        </p:txBody>
      </p:sp>
    </p:spTree>
    <p:extLst>
      <p:ext uri="{BB962C8B-B14F-4D97-AF65-F5344CB8AC3E}">
        <p14:creationId xmlns:p14="http://schemas.microsoft.com/office/powerpoint/2010/main" val="7235533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171450" indent="-171450">
              <a:buFont typeface="Arial" panose="020B0604020202020204" pitchFamily="34" charset="0"/>
              <a:buChar char="•"/>
            </a:pPr>
            <a:r>
              <a:rPr lang="en-US" sz="1200" b="0" i="0" kern="1200" dirty="0" err="1">
                <a:solidFill>
                  <a:schemeClr val="tx1"/>
                </a:solidFill>
                <a:effectLst/>
                <a:latin typeface="+mn-lt"/>
                <a:ea typeface="+mn-ea"/>
                <a:cs typeface="+mn-cs"/>
              </a:rPr>
              <a:t>Regardons</a:t>
            </a:r>
            <a:r>
              <a:rPr lang="en-US" sz="1200" b="0" i="0" kern="1200" dirty="0">
                <a:solidFill>
                  <a:schemeClr val="tx1"/>
                </a:solidFill>
                <a:effectLst/>
                <a:latin typeface="+mn-lt"/>
                <a:ea typeface="+mn-ea"/>
                <a:cs typeface="+mn-cs"/>
              </a:rPr>
              <a:t> à </a:t>
            </a:r>
            <a:r>
              <a:rPr lang="en-US" sz="1200" b="0" i="0" kern="1200" dirty="0" err="1">
                <a:solidFill>
                  <a:schemeClr val="tx1"/>
                </a:solidFill>
                <a:effectLst/>
                <a:latin typeface="+mn-lt"/>
                <a:ea typeface="+mn-ea"/>
                <a:cs typeface="+mn-cs"/>
              </a:rPr>
              <a:t>présent</a:t>
            </a:r>
            <a:r>
              <a:rPr lang="en-US" sz="1200" b="0" i="0" kern="1200" dirty="0">
                <a:solidFill>
                  <a:schemeClr val="tx1"/>
                </a:solidFill>
                <a:effectLst/>
                <a:latin typeface="+mn-lt"/>
                <a:ea typeface="+mn-ea"/>
                <a:cs typeface="+mn-cs"/>
              </a:rPr>
              <a:t> le </a:t>
            </a:r>
            <a:r>
              <a:rPr lang="en-US" sz="1200" b="0" i="0" kern="1200" dirty="0" err="1">
                <a:solidFill>
                  <a:schemeClr val="tx1"/>
                </a:solidFill>
                <a:effectLst/>
                <a:latin typeface="+mn-lt"/>
                <a:ea typeface="+mn-ea"/>
                <a:cs typeface="+mn-cs"/>
              </a:rPr>
              <a:t>secteur</a:t>
            </a:r>
            <a:r>
              <a:rPr lang="en-US" sz="1200" b="0" i="0" kern="1200" dirty="0">
                <a:solidFill>
                  <a:schemeClr val="tx1"/>
                </a:solidFill>
                <a:effectLst/>
                <a:latin typeface="+mn-lt"/>
                <a:ea typeface="+mn-ea"/>
                <a:cs typeface="+mn-cs"/>
              </a:rPr>
              <a:t> du transport:</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fr-FR" sz="1200" b="0" i="0" kern="1200" dirty="0">
                <a:solidFill>
                  <a:schemeClr val="tx1"/>
                </a:solidFill>
                <a:effectLst/>
                <a:latin typeface="+mn-lt"/>
                <a:ea typeface="+mn-ea"/>
                <a:cs typeface="+mn-cs"/>
              </a:rPr>
              <a:t>Il s’agit du secteur où la demande mondiale </a:t>
            </a:r>
            <a:r>
              <a:rPr lang="fr-FR" sz="1200" b="1" i="0" kern="1200" dirty="0">
                <a:solidFill>
                  <a:schemeClr val="tx1"/>
                </a:solidFill>
                <a:effectLst/>
                <a:latin typeface="+mn-lt"/>
                <a:ea typeface="+mn-ea"/>
                <a:cs typeface="+mn-cs"/>
              </a:rPr>
              <a:t>augmente le plus (45 % </a:t>
            </a:r>
            <a:r>
              <a:rPr lang="fr-FR" sz="1200" b="0" i="0" kern="1200" dirty="0">
                <a:solidFill>
                  <a:schemeClr val="tx1"/>
                </a:solidFill>
                <a:effectLst/>
                <a:latin typeface="+mn-lt"/>
                <a:ea typeface="+mn-ea"/>
                <a:cs typeface="+mn-cs"/>
              </a:rPr>
              <a:t>entre 2000 et 2017), en raison de l'augmentation du nombre et de la taille des véhicules légers ainsi que de la demande croissante de transport aérien et de fret. </a:t>
            </a:r>
          </a:p>
          <a:p>
            <a:pPr marL="171450" indent="-171450">
              <a:buFont typeface="Arial" panose="020B0604020202020204" pitchFamily="34" charset="0"/>
              <a:buChar char="•"/>
            </a:pPr>
            <a:r>
              <a:rPr lang="fr-FR" sz="1200" b="0" i="0" kern="1200" dirty="0">
                <a:solidFill>
                  <a:schemeClr val="tx1"/>
                </a:solidFill>
                <a:effectLst/>
                <a:latin typeface="+mn-lt"/>
                <a:ea typeface="+mn-ea"/>
                <a:cs typeface="+mn-cs"/>
              </a:rPr>
              <a:t>Dans les transports, la quasi-totalité (95,9 %) des besoins mondiaux en énergie a été couverte par les carburants fossiles et pétroliers.</a:t>
            </a:r>
          </a:p>
          <a:p>
            <a:pPr marL="171450" indent="-171450">
              <a:buFont typeface="Arial" panose="020B0604020202020204" pitchFamily="34" charset="0"/>
              <a:buChar char="•"/>
            </a:pPr>
            <a:r>
              <a:rPr lang="fr-FR" sz="1200" b="0" i="0" kern="1200" dirty="0">
                <a:solidFill>
                  <a:schemeClr val="tx1"/>
                </a:solidFill>
                <a:effectLst/>
                <a:latin typeface="+mn-lt"/>
                <a:ea typeface="+mn-ea"/>
                <a:cs typeface="+mn-cs"/>
              </a:rPr>
              <a:t>Il en a résulté une augmentation globale des émissions de CO2 du secteur des transports : Le secteur dans son ensemble est responsable d'environ </a:t>
            </a:r>
            <a:r>
              <a:rPr lang="fr-FR" sz="1200" b="1" i="0" kern="1200" dirty="0">
                <a:solidFill>
                  <a:schemeClr val="tx1"/>
                </a:solidFill>
                <a:effectLst/>
                <a:latin typeface="+mn-lt"/>
                <a:ea typeface="+mn-ea"/>
                <a:cs typeface="+mn-cs"/>
              </a:rPr>
              <a:t>23 %</a:t>
            </a:r>
            <a:r>
              <a:rPr lang="fr-FR" sz="1200" b="0" i="0" kern="1200" dirty="0">
                <a:solidFill>
                  <a:schemeClr val="tx1"/>
                </a:solidFill>
                <a:effectLst/>
                <a:latin typeface="+mn-lt"/>
                <a:ea typeface="+mn-ea"/>
                <a:cs typeface="+mn-cs"/>
              </a:rPr>
              <a:t> des émissions mondiales de CO2 liées à l'énergie en 2016. </a:t>
            </a:r>
          </a:p>
          <a:p>
            <a:pPr marL="171450" indent="-171450">
              <a:buFont typeface="Arial" panose="020B0604020202020204" pitchFamily="34" charset="0"/>
              <a:buChar char="•"/>
            </a:pPr>
            <a:r>
              <a:rPr lang="fr-FR" sz="1200" b="0" i="0" kern="1200" dirty="0">
                <a:solidFill>
                  <a:schemeClr val="tx1"/>
                </a:solidFill>
                <a:effectLst/>
                <a:latin typeface="+mn-lt"/>
                <a:ea typeface="+mn-ea"/>
                <a:cs typeface="+mn-cs"/>
              </a:rPr>
              <a:t>La part des énergies renouvelables dans les transports reste négligeable (3,3% en 2016) même si elle a légèrement augmenté par rapport à l’année précédente (3,1%).</a:t>
            </a:r>
          </a:p>
          <a:p>
            <a:pPr marL="171450" indent="-171450">
              <a:buFont typeface="Arial" panose="020B0604020202020204" pitchFamily="34" charset="0"/>
              <a:buChar char="•"/>
            </a:pPr>
            <a:r>
              <a:rPr lang="fr-FR" sz="1200" b="0" i="0" kern="1200" dirty="0">
                <a:solidFill>
                  <a:schemeClr val="tx1"/>
                </a:solidFill>
                <a:effectLst/>
                <a:latin typeface="+mn-lt"/>
                <a:ea typeface="+mn-ea"/>
                <a:cs typeface="+mn-cs"/>
              </a:rPr>
              <a:t>- - - - - - -</a:t>
            </a:r>
          </a:p>
          <a:p>
            <a:pPr marL="628650" lvl="1" indent="-171450">
              <a:buFont typeface="Arial" panose="020B0604020202020204" pitchFamily="34" charset="0"/>
              <a:buChar char="•"/>
            </a:pPr>
            <a:r>
              <a:rPr lang="fr-FR" sz="1200" b="0" i="0" kern="1200" dirty="0">
                <a:solidFill>
                  <a:schemeClr val="tx1"/>
                </a:solidFill>
                <a:effectLst/>
                <a:latin typeface="+mn-lt"/>
                <a:ea typeface="+mn-ea"/>
                <a:cs typeface="+mn-cs"/>
              </a:rPr>
              <a:t>La majeure partie est fournie par des biocarburants liquides, mais le secteur est de plus en plus ouvert à l'électrification, ce qui offre des possibilités d'intégrer davantage les énergies renouvelables. </a:t>
            </a:r>
          </a:p>
          <a:p>
            <a:pPr marL="628650" lvl="1" indent="-171450">
              <a:buFont typeface="Arial" panose="020B0604020202020204" pitchFamily="34" charset="0"/>
              <a:buChar char="•"/>
            </a:pPr>
            <a:r>
              <a:rPr lang="fr-FR" sz="1200" b="0" i="0" kern="1200" dirty="0">
                <a:solidFill>
                  <a:schemeClr val="tx1"/>
                </a:solidFill>
                <a:effectLst/>
                <a:latin typeface="+mn-lt"/>
                <a:ea typeface="+mn-ea"/>
                <a:cs typeface="+mn-cs"/>
              </a:rPr>
              <a:t>Le parc de véhicules électriques sur les routes du monde est passé à plus de 5 millions en 2018, soit une croissance de 63% par rapport à 2017.</a:t>
            </a:r>
          </a:p>
          <a:p>
            <a:pPr marL="171450" indent="-171450">
              <a:buFont typeface="Arial" panose="020B0604020202020204" pitchFamily="34" charset="0"/>
              <a:buChar char="•"/>
            </a:pPr>
            <a:r>
              <a:rPr lang="fr-FR" sz="1200" b="0" i="0" kern="1200" dirty="0">
                <a:solidFill>
                  <a:schemeClr val="tx1"/>
                </a:solidFill>
                <a:effectLst/>
                <a:latin typeface="+mn-lt"/>
                <a:ea typeface="+mn-ea"/>
                <a:cs typeface="+mn-cs"/>
              </a:rPr>
              <a:t>Malgré l'augmentation de la production d'éthanol et de biodiesel en 2018, la croissance de l'utilisation des biocarburants pour les transports reste limitée par les incertitudes politiques et la lenteur des progrès dans le développement de carburants renouvelables pour des marchés comme l'aviation.</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5A455F8-C9B9-834C-8057-69D144C4088E}" type="slidenum">
              <a:rPr lang="en-US" smtClean="0"/>
              <a:pPr/>
              <a:t>14</a:t>
            </a:fld>
            <a:endParaRPr lang="en-US"/>
          </a:p>
        </p:txBody>
      </p:sp>
    </p:spTree>
    <p:extLst>
      <p:ext uri="{BB962C8B-B14F-4D97-AF65-F5344CB8AC3E}">
        <p14:creationId xmlns:p14="http://schemas.microsoft.com/office/powerpoint/2010/main" val="37224267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La majeure </a:t>
            </a:r>
            <a:r>
              <a:rPr lang="en-US" sz="1200" b="0" i="0" kern="1200" dirty="0" err="1">
                <a:solidFill>
                  <a:schemeClr val="tx1"/>
                </a:solidFill>
                <a:effectLst/>
                <a:latin typeface="+mn-lt"/>
                <a:ea typeface="+mn-ea"/>
                <a:cs typeface="+mn-cs"/>
              </a:rPr>
              <a:t>partie</a:t>
            </a:r>
            <a:r>
              <a:rPr lang="en-US" sz="1200" b="0" i="0" kern="1200" dirty="0">
                <a:solidFill>
                  <a:schemeClr val="tx1"/>
                </a:solidFill>
                <a:effectLst/>
                <a:latin typeface="+mn-lt"/>
                <a:ea typeface="+mn-ea"/>
                <a:cs typeface="+mn-cs"/>
              </a:rPr>
              <a:t> des </a:t>
            </a:r>
            <a:r>
              <a:rPr lang="en-US" sz="1200" b="0" i="0" kern="1200" dirty="0" err="1">
                <a:solidFill>
                  <a:schemeClr val="tx1"/>
                </a:solidFill>
                <a:effectLst/>
                <a:latin typeface="+mn-lt"/>
                <a:ea typeface="+mn-ea"/>
                <a:cs typeface="+mn-cs"/>
              </a:rPr>
              <a:t>énergies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renouvelables</a:t>
            </a:r>
            <a:r>
              <a:rPr lang="en-US" sz="1200" b="0" i="0" kern="1200" dirty="0">
                <a:solidFill>
                  <a:schemeClr val="tx1"/>
                </a:solidFill>
                <a:effectLst/>
                <a:latin typeface="+mn-lt"/>
                <a:ea typeface="+mn-ea"/>
                <a:cs typeface="+mn-cs"/>
              </a:rPr>
              <a:t> dans les transports </a:t>
            </a:r>
            <a:r>
              <a:rPr lang="en-US" sz="1200" b="0" i="0" kern="1200" dirty="0" err="1">
                <a:solidFill>
                  <a:schemeClr val="tx1"/>
                </a:solidFill>
                <a:effectLst/>
                <a:latin typeface="+mn-lt"/>
                <a:ea typeface="+mn-ea"/>
                <a:cs typeface="+mn-cs"/>
              </a:rPr>
              <a:t>vient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donc</a:t>
            </a:r>
            <a:r>
              <a:rPr lang="en-US" sz="1200" b="0" i="0" kern="1200" dirty="0">
                <a:solidFill>
                  <a:schemeClr val="tx1"/>
                </a:solidFill>
                <a:effectLst/>
                <a:latin typeface="+mn-lt"/>
                <a:ea typeface="+mn-ea"/>
                <a:cs typeface="+mn-cs"/>
              </a:rPr>
              <a:t> des </a:t>
            </a:r>
            <a:r>
              <a:rPr lang="en-US" sz="1200" b="0" i="0" kern="1200" dirty="0" err="1">
                <a:solidFill>
                  <a:schemeClr val="tx1"/>
                </a:solidFill>
                <a:effectLst/>
                <a:latin typeface="+mn-lt"/>
                <a:ea typeface="+mn-ea"/>
                <a:cs typeface="+mn-cs"/>
              </a:rPr>
              <a:t>biocarburants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liquides</a:t>
            </a:r>
            <a:r>
              <a:rPr lang="en-US" sz="1200" b="0" i="0" kern="1200" dirty="0">
                <a:solidFill>
                  <a:schemeClr val="tx1"/>
                </a:solidFill>
                <a:effectLst/>
                <a:latin typeface="+mn-lt"/>
                <a:ea typeface="+mn-ea"/>
                <a:cs typeface="+mn-cs"/>
              </a:rPr>
              <a:t>.</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fr-FR" sz="1200" b="0" i="0" kern="1200" dirty="0">
                <a:solidFill>
                  <a:schemeClr val="tx1"/>
                </a:solidFill>
                <a:effectLst/>
                <a:latin typeface="+mn-lt"/>
                <a:ea typeface="+mn-ea"/>
                <a:cs typeface="+mn-cs"/>
              </a:rPr>
              <a:t>En 2018, la production mondiale de tous les biocarburants a augmenté de près de 7 % par rapport à 2017, pour atteindre 153 milliards de litres (soit 3,8 EJ).</a:t>
            </a:r>
          </a:p>
          <a:p>
            <a:pPr marL="171450" indent="-171450">
              <a:buFont typeface="Arial" panose="020B0604020202020204" pitchFamily="34" charset="0"/>
              <a:buChar char="•"/>
            </a:pPr>
            <a:r>
              <a:rPr lang="fr-FR" sz="1200" b="0" i="0" kern="1200" dirty="0">
                <a:solidFill>
                  <a:schemeClr val="tx1"/>
                </a:solidFill>
                <a:effectLst/>
                <a:latin typeface="+mn-lt"/>
                <a:ea typeface="+mn-ea"/>
                <a:cs typeface="+mn-cs"/>
              </a:rPr>
              <a:t>Mais seulement deux pays, les États-Unis et le Brésil, dominent la production – ils produisent ensemble 69 % de tous les biocarburants en 2018 - suivis par la Chine (3,4 %), l'Allemagne (2,9 %) et l'Indonésie (2,7 %). </a:t>
            </a:r>
          </a:p>
          <a:p>
            <a:pPr marL="171450" indent="-171450">
              <a:buFont typeface="Arial" panose="020B0604020202020204" pitchFamily="34" charset="0"/>
              <a:buChar char="•"/>
            </a:pPr>
            <a:r>
              <a:rPr lang="fr-FR" sz="1200" b="0" i="0" kern="1200" dirty="0">
                <a:solidFill>
                  <a:schemeClr val="tx1"/>
                </a:solidFill>
                <a:effectLst/>
                <a:latin typeface="+mn-lt"/>
                <a:ea typeface="+mn-ea"/>
                <a:cs typeface="+mn-cs"/>
              </a:rPr>
              <a:t>En 2018, l'éthanol représentait environ 63 % de la production de biocarburants, le biodiesel FAME 31 % et les carburants issus de l’hydrotraitement des huiles et matières grasses végétales 6 %. </a:t>
            </a:r>
          </a:p>
          <a:p>
            <a:pPr marL="171450" indent="-171450">
              <a:buFont typeface="Arial" panose="020B0604020202020204" pitchFamily="34" charset="0"/>
              <a:buChar char="•"/>
            </a:pPr>
            <a:r>
              <a:rPr lang="fr-FR" sz="1200" b="0" i="0" kern="1200" dirty="0">
                <a:solidFill>
                  <a:schemeClr val="tx1"/>
                </a:solidFill>
                <a:effectLst/>
                <a:latin typeface="+mn-lt"/>
                <a:ea typeface="+mn-ea"/>
                <a:cs typeface="+mn-cs"/>
              </a:rPr>
              <a:t>Notons aussi que la contribution du biométhane augmente rapidement dans certains pays, notamment en Europe. Néanmoins, il représentait moins de 1 % du total des biocarburants en 2018.</a:t>
            </a: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fr-FR" sz="1200" b="0" i="0" kern="1200" dirty="0">
                <a:solidFill>
                  <a:schemeClr val="tx1"/>
                </a:solidFill>
                <a:effectLst/>
                <a:latin typeface="+mn-lt"/>
                <a:ea typeface="+mn-ea"/>
                <a:cs typeface="+mn-cs"/>
              </a:rPr>
              <a:t>Mais le secteur est de plus en plus ouvert à l'électrification, ce qui offre des possibilités d'intégrer davantage les énergies renouvelables</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5A455F8-C9B9-834C-8057-69D144C4088E}" type="slidenum">
              <a:rPr lang="en-US" smtClean="0"/>
              <a:pPr/>
              <a:t>15</a:t>
            </a:fld>
            <a:endParaRPr lang="en-US"/>
          </a:p>
        </p:txBody>
      </p:sp>
    </p:spTree>
    <p:extLst>
      <p:ext uri="{BB962C8B-B14F-4D97-AF65-F5344CB8AC3E}">
        <p14:creationId xmlns:p14="http://schemas.microsoft.com/office/powerpoint/2010/main" val="35675126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Le </a:t>
            </a:r>
            <a:r>
              <a:rPr lang="en-US" sz="1200" b="0" i="0" kern="1200" dirty="0" err="1">
                <a:solidFill>
                  <a:schemeClr val="tx1"/>
                </a:solidFill>
                <a:effectLst/>
                <a:latin typeface="+mn-lt"/>
                <a:ea typeface="+mn-ea"/>
                <a:cs typeface="+mn-cs"/>
              </a:rPr>
              <a:t>véhicule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électrique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constitue</a:t>
            </a:r>
            <a:r>
              <a:rPr lang="en-US" sz="1200" b="0" i="0" kern="1200" dirty="0">
                <a:solidFill>
                  <a:schemeClr val="tx1"/>
                </a:solidFill>
                <a:effectLst/>
                <a:latin typeface="+mn-lt"/>
                <a:ea typeface="+mn-ea"/>
                <a:cs typeface="+mn-cs"/>
              </a:rPr>
              <a:t> bien </a:t>
            </a:r>
            <a:r>
              <a:rPr lang="en-US" sz="1200" b="0" i="0" kern="1200" dirty="0" err="1">
                <a:solidFill>
                  <a:schemeClr val="tx1"/>
                </a:solidFill>
                <a:effectLst/>
                <a:latin typeface="+mn-lt"/>
                <a:ea typeface="+mn-ea"/>
                <a:cs typeface="+mn-cs"/>
              </a:rPr>
              <a:t>une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tendance</a:t>
            </a:r>
            <a:r>
              <a:rPr lang="en-US" sz="1200" b="0" i="0" kern="1200" dirty="0">
                <a:solidFill>
                  <a:schemeClr val="tx1"/>
                </a:solidFill>
                <a:effectLst/>
                <a:latin typeface="+mn-lt"/>
                <a:ea typeface="+mn-ea"/>
                <a:cs typeface="+mn-cs"/>
              </a:rPr>
              <a:t> de fonds et </a:t>
            </a:r>
            <a:r>
              <a:rPr lang="en-US" sz="1200" b="0" i="0" kern="1200" dirty="0" err="1">
                <a:solidFill>
                  <a:schemeClr val="tx1"/>
                </a:solidFill>
                <a:effectLst/>
                <a:latin typeface="+mn-lt"/>
                <a:ea typeface="+mn-ea"/>
                <a:cs typeface="+mn-cs"/>
              </a:rPr>
              <a:t>une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réelle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opportnité</a:t>
            </a:r>
            <a:r>
              <a:rPr lang="en-US" sz="1200" b="0" i="0" kern="1200" dirty="0">
                <a:solidFill>
                  <a:schemeClr val="tx1"/>
                </a:solidFill>
                <a:effectLst/>
                <a:latin typeface="+mn-lt"/>
                <a:ea typeface="+mn-ea"/>
                <a:cs typeface="+mn-cs"/>
              </a:rPr>
              <a:t>. </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fr-FR" sz="1200" b="0" i="0" kern="1200" dirty="0">
                <a:solidFill>
                  <a:schemeClr val="tx1"/>
                </a:solidFill>
                <a:effectLst/>
                <a:latin typeface="+mn-lt"/>
                <a:ea typeface="+mn-ea"/>
                <a:cs typeface="+mn-cs"/>
              </a:rPr>
              <a:t>Le stock mondial de VE pour particuliers est en forte croissance, avec un total de plus de 5,1 millions d'unités en 2018, soit une </a:t>
            </a:r>
            <a:r>
              <a:rPr lang="fr-FR" sz="1200" b="1" i="0" kern="1200" dirty="0">
                <a:solidFill>
                  <a:schemeClr val="tx1"/>
                </a:solidFill>
                <a:effectLst/>
                <a:latin typeface="+mn-lt"/>
                <a:ea typeface="+mn-ea"/>
                <a:cs typeface="+mn-cs"/>
              </a:rPr>
              <a:t>augmentation de 63 % </a:t>
            </a:r>
            <a:r>
              <a:rPr lang="fr-FR" sz="1200" b="0" i="0" kern="1200" dirty="0">
                <a:solidFill>
                  <a:schemeClr val="tx1"/>
                </a:solidFill>
                <a:effectLst/>
                <a:latin typeface="+mn-lt"/>
                <a:ea typeface="+mn-ea"/>
                <a:cs typeface="+mn-cs"/>
              </a:rPr>
              <a:t>par rapport à 2017.</a:t>
            </a:r>
          </a:p>
          <a:p>
            <a:pPr marL="171450" indent="-171450">
              <a:buFont typeface="Arial" panose="020B0604020202020204" pitchFamily="34" charset="0"/>
              <a:buChar char="•"/>
            </a:pPr>
            <a:r>
              <a:rPr lang="fr-FR" sz="1200" b="0" i="0" kern="1200" dirty="0">
                <a:solidFill>
                  <a:schemeClr val="tx1"/>
                </a:solidFill>
                <a:effectLst/>
                <a:latin typeface="+mn-lt"/>
                <a:ea typeface="+mn-ea"/>
                <a:cs typeface="+mn-cs"/>
              </a:rPr>
              <a:t>En 2018, environ 2 millions de voitures électriques neuves ont été vendues, soit une augmentation des ventes de 68% par rapport à l'année précédente. Les premiers marchés sont la Norvège (env. 50%), l’Islande (19%), la Suède (8%) et les Pays-Bas (7%).</a:t>
            </a:r>
          </a:p>
          <a:p>
            <a:pPr marL="171450" indent="-171450">
              <a:buFont typeface="Arial" panose="020B0604020202020204" pitchFamily="34" charset="0"/>
              <a:buChar char="•"/>
            </a:pPr>
            <a:r>
              <a:rPr lang="fr-FR" sz="1200" b="0" i="0" kern="1200" dirty="0">
                <a:solidFill>
                  <a:schemeClr val="tx1"/>
                </a:solidFill>
                <a:effectLst/>
                <a:latin typeface="+mn-lt"/>
                <a:ea typeface="+mn-ea"/>
                <a:cs typeface="+mn-cs"/>
              </a:rPr>
              <a:t>Néanmoins, les voitures électriques représentaient encore une faible part de l'ensemble des voitures particulières, soit un peu plus de 2,1 % à la fin de l'année. </a:t>
            </a:r>
          </a:p>
          <a:p>
            <a:pPr marL="171450" indent="-171450">
              <a:buFont typeface="Arial" panose="020B0604020202020204" pitchFamily="34" charset="0"/>
              <a:buChar char="•"/>
            </a:pPr>
            <a:r>
              <a:rPr lang="fr-FR" sz="1200" b="0" i="0" kern="1200" dirty="0">
                <a:solidFill>
                  <a:schemeClr val="tx1"/>
                </a:solidFill>
                <a:effectLst/>
                <a:latin typeface="+mn-lt"/>
                <a:ea typeface="+mn-ea"/>
                <a:cs typeface="+mn-cs"/>
              </a:rPr>
              <a:t>Les marchés des VE restent également très concentrés : fin 2018, 40 % de tous les VE utilisés étaient regroupés dans seulement 20 villes (qui représentent ensemble 3 % de la population mondiale).</a:t>
            </a:r>
          </a:p>
          <a:p>
            <a:pPr marL="171450" indent="-171450">
              <a:buFont typeface="Arial" panose="020B0604020202020204" pitchFamily="34" charset="0"/>
              <a:buChar char="•"/>
            </a:pPr>
            <a:r>
              <a:rPr lang="fr-FR" sz="1200" b="0" i="0" kern="1200" dirty="0">
                <a:solidFill>
                  <a:schemeClr val="tx1"/>
                </a:solidFill>
                <a:effectLst/>
                <a:latin typeface="+mn-lt"/>
                <a:ea typeface="+mn-ea"/>
                <a:cs typeface="+mn-cs"/>
              </a:rPr>
              <a:t>Et nous ne pouvons pas encore parler de transition mondiale car la Chine et les Etats-Unis détenaient à eux seuls près de 72 % du stock mondial de VE à la fin de 2018. </a:t>
            </a:r>
          </a:p>
          <a:p>
            <a:pPr marL="0" indent="0">
              <a:buFont typeface="Arial" panose="020B0604020202020204" pitchFamily="34" charset="0"/>
              <a:buNone/>
            </a:pPr>
            <a:endParaRPr lang="fr-FR" sz="1200" b="0" i="0" kern="1200" dirty="0">
              <a:solidFill>
                <a:schemeClr val="tx1"/>
              </a:solidFill>
              <a:effectLst/>
              <a:latin typeface="+mn-l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Il </a:t>
            </a:r>
            <a:r>
              <a:rPr lang="en-US" sz="1200" b="0" i="0" kern="1200" dirty="0" err="1">
                <a:solidFill>
                  <a:schemeClr val="tx1"/>
                </a:solidFill>
                <a:effectLst/>
                <a:latin typeface="+mn-lt"/>
                <a:ea typeface="+mn-ea"/>
                <a:cs typeface="+mn-cs"/>
              </a:rPr>
              <a:t>faut</a:t>
            </a:r>
            <a:r>
              <a:rPr lang="en-US" sz="1200" b="0" i="0" kern="1200" dirty="0">
                <a:solidFill>
                  <a:schemeClr val="tx1"/>
                </a:solidFill>
                <a:effectLst/>
                <a:latin typeface="+mn-lt"/>
                <a:ea typeface="+mn-ea"/>
                <a:cs typeface="+mn-cs"/>
              </a:rPr>
              <a:t> considerer </a:t>
            </a:r>
            <a:r>
              <a:rPr lang="en-US" sz="1200" b="0" i="0" kern="1200" dirty="0" err="1">
                <a:solidFill>
                  <a:schemeClr val="tx1"/>
                </a:solidFill>
                <a:effectLst/>
                <a:latin typeface="+mn-lt"/>
                <a:ea typeface="+mn-ea"/>
                <a:cs typeface="+mn-cs"/>
              </a:rPr>
              <a:t>l’essort</a:t>
            </a:r>
            <a:r>
              <a:rPr lang="en-US" sz="1200" b="0" i="0" kern="1200" dirty="0">
                <a:solidFill>
                  <a:schemeClr val="tx1"/>
                </a:solidFill>
                <a:effectLst/>
                <a:latin typeface="+mn-lt"/>
                <a:ea typeface="+mn-ea"/>
                <a:cs typeface="+mn-cs"/>
              </a:rPr>
              <a:t> du </a:t>
            </a:r>
            <a:r>
              <a:rPr lang="en-US" sz="1200" b="0" i="0" kern="1200" dirty="0" err="1">
                <a:solidFill>
                  <a:schemeClr val="tx1"/>
                </a:solidFill>
                <a:effectLst/>
                <a:latin typeface="+mn-lt"/>
                <a:ea typeface="+mn-ea"/>
                <a:cs typeface="+mn-cs"/>
              </a:rPr>
              <a:t>Véhicule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Electrique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comme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réelle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opportunité</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il</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est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lié</a:t>
            </a:r>
            <a:r>
              <a:rPr lang="en-US" sz="1200" b="0" i="0" kern="1200" dirty="0">
                <a:solidFill>
                  <a:schemeClr val="tx1"/>
                </a:solidFill>
                <a:effectLst/>
                <a:latin typeface="+mn-lt"/>
                <a:ea typeface="+mn-ea"/>
                <a:cs typeface="+mn-cs"/>
              </a:rPr>
              <a:t> à </a:t>
            </a:r>
            <a:r>
              <a:rPr lang="en-US" sz="1200" b="0" i="0" kern="1200" dirty="0" err="1">
                <a:solidFill>
                  <a:schemeClr val="tx1"/>
                </a:solidFill>
                <a:effectLst/>
                <a:latin typeface="+mn-lt"/>
                <a:ea typeface="+mn-ea"/>
                <a:cs typeface="+mn-cs"/>
              </a:rPr>
              <a:t>une</a:t>
            </a:r>
            <a:r>
              <a:rPr lang="en-US" sz="1200" b="0" i="0" kern="1200" dirty="0">
                <a:solidFill>
                  <a:schemeClr val="tx1"/>
                </a:solidFill>
                <a:effectLst/>
                <a:latin typeface="+mn-lt"/>
                <a:ea typeface="+mn-ea"/>
                <a:cs typeface="+mn-cs"/>
              </a:rPr>
              <a:t> politique </a:t>
            </a:r>
            <a:r>
              <a:rPr lang="en-US" sz="1200" b="0" i="0" kern="1200" dirty="0" err="1">
                <a:solidFill>
                  <a:schemeClr val="tx1"/>
                </a:solidFill>
                <a:effectLst/>
                <a:latin typeface="+mn-lt"/>
                <a:ea typeface="+mn-ea"/>
                <a:cs typeface="+mn-cs"/>
              </a:rPr>
              <a:t>d’augmentation</a:t>
            </a:r>
            <a:r>
              <a:rPr lang="en-US" sz="1200" b="0" i="0" kern="1200" dirty="0">
                <a:solidFill>
                  <a:schemeClr val="tx1"/>
                </a:solidFill>
                <a:effectLst/>
                <a:latin typeface="+mn-lt"/>
                <a:ea typeface="+mn-ea"/>
                <a:cs typeface="+mn-cs"/>
              </a:rPr>
              <a:t> des </a:t>
            </a:r>
            <a:r>
              <a:rPr lang="en-US" sz="1200" b="0" i="0" kern="1200" dirty="0" err="1">
                <a:solidFill>
                  <a:schemeClr val="tx1"/>
                </a:solidFill>
                <a:effectLst/>
                <a:latin typeface="+mn-lt"/>
                <a:ea typeface="+mn-ea"/>
                <a:cs typeface="+mn-cs"/>
              </a:rPr>
              <a:t>EnR</a:t>
            </a:r>
            <a:r>
              <a:rPr lang="en-US" sz="1200" b="0" i="0" kern="1200" dirty="0">
                <a:solidFill>
                  <a:schemeClr val="tx1"/>
                </a:solidFill>
                <a:effectLst/>
                <a:latin typeface="+mn-lt"/>
                <a:ea typeface="+mn-ea"/>
                <a:cs typeface="+mn-cs"/>
              </a:rPr>
              <a:t> dans le mix </a:t>
            </a:r>
            <a:r>
              <a:rPr lang="en-US" sz="1200" b="0" i="0" kern="1200" dirty="0" err="1">
                <a:solidFill>
                  <a:schemeClr val="tx1"/>
                </a:solidFill>
                <a:effectLst/>
                <a:latin typeface="+mn-lt"/>
                <a:ea typeface="+mn-ea"/>
                <a:cs typeface="+mn-cs"/>
              </a:rPr>
              <a:t>electrique</a:t>
            </a:r>
            <a:r>
              <a:rPr lang="en-US" sz="1200" b="0" i="0" kern="1200" dirty="0">
                <a:solidFill>
                  <a:schemeClr val="tx1"/>
                </a:solidFill>
                <a:effectLst/>
                <a:latin typeface="+mn-lt"/>
                <a:ea typeface="+mn-ea"/>
                <a:cs typeface="+mn-cs"/>
              </a:rPr>
              <a:t> et </a:t>
            </a:r>
            <a:r>
              <a:rPr lang="en-US" sz="1200" b="0" i="0" kern="1200" dirty="0" err="1">
                <a:solidFill>
                  <a:schemeClr val="tx1"/>
                </a:solidFill>
                <a:effectLst/>
                <a:latin typeface="+mn-lt"/>
                <a:ea typeface="+mn-ea"/>
                <a:cs typeface="+mn-cs"/>
              </a:rPr>
              <a:t>si</a:t>
            </a:r>
            <a:r>
              <a:rPr lang="en-US" sz="1200" b="0" i="0" kern="1200" dirty="0">
                <a:solidFill>
                  <a:schemeClr val="tx1"/>
                </a:solidFill>
                <a:effectLst/>
                <a:latin typeface="+mn-lt"/>
                <a:ea typeface="+mn-ea"/>
                <a:cs typeface="+mn-cs"/>
              </a:rPr>
              <a:t> le stockage </a:t>
            </a:r>
            <a:r>
              <a:rPr lang="en-US" sz="1200" b="0" i="0" kern="1200" dirty="0" err="1">
                <a:solidFill>
                  <a:schemeClr val="tx1"/>
                </a:solidFill>
                <a:effectLst/>
                <a:latin typeface="+mn-lt"/>
                <a:ea typeface="+mn-ea"/>
                <a:cs typeface="+mn-cs"/>
              </a:rPr>
              <a:t>est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utilisé</a:t>
            </a:r>
            <a:r>
              <a:rPr lang="en-US" sz="1200" b="0" i="0" kern="1200" dirty="0">
                <a:solidFill>
                  <a:schemeClr val="tx1"/>
                </a:solidFill>
                <a:effectLst/>
                <a:latin typeface="+mn-lt"/>
                <a:ea typeface="+mn-ea"/>
                <a:cs typeface="+mn-cs"/>
              </a:rPr>
              <a:t> pour </a:t>
            </a:r>
            <a:r>
              <a:rPr lang="en-US" sz="1200" b="0" i="0" kern="1200" dirty="0" err="1">
                <a:solidFill>
                  <a:schemeClr val="tx1"/>
                </a:solidFill>
                <a:effectLst/>
                <a:latin typeface="+mn-lt"/>
                <a:ea typeface="+mn-ea"/>
                <a:cs typeface="+mn-cs"/>
              </a:rPr>
              <a:t>stabiliser</a:t>
            </a:r>
            <a:r>
              <a:rPr lang="en-US" sz="1200" b="0" i="0" kern="1200" dirty="0">
                <a:solidFill>
                  <a:schemeClr val="tx1"/>
                </a:solidFill>
                <a:effectLst/>
                <a:latin typeface="+mn-lt"/>
                <a:ea typeface="+mn-ea"/>
                <a:cs typeface="+mn-cs"/>
              </a:rPr>
              <a:t> le reseau).</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0" i="0" kern="1200" dirty="0">
                <a:solidFill>
                  <a:schemeClr val="tx1"/>
                </a:solidFill>
                <a:effectLst/>
                <a:latin typeface="+mn-lt"/>
                <a:ea typeface="+mn-ea"/>
                <a:cs typeface="+mn-cs"/>
              </a:rPr>
              <a:t>Dans ce domaine, L’Autriche fait figure de bon élève, car c’est le seul </a:t>
            </a:r>
            <a:r>
              <a:rPr lang="en-US" sz="1200" b="0" i="0" kern="1200" dirty="0">
                <a:solidFill>
                  <a:schemeClr val="tx1"/>
                </a:solidFill>
                <a:effectLst/>
                <a:latin typeface="+mn-lt"/>
                <a:ea typeface="+mn-ea"/>
                <a:cs typeface="+mn-cs"/>
              </a:rPr>
              <a:t>pays qui lie les subvention </a:t>
            </a:r>
            <a:r>
              <a:rPr lang="en-US" sz="1200" b="0" i="0" kern="1200" dirty="0" err="1">
                <a:solidFill>
                  <a:schemeClr val="tx1"/>
                </a:solidFill>
                <a:effectLst/>
                <a:latin typeface="+mn-lt"/>
                <a:ea typeface="+mn-ea"/>
                <a:cs typeface="+mn-cs"/>
              </a:rPr>
              <a:t>d’achat</a:t>
            </a:r>
            <a:r>
              <a:rPr lang="en-US" sz="1200" b="0" i="0" kern="1200" dirty="0">
                <a:solidFill>
                  <a:schemeClr val="tx1"/>
                </a:solidFill>
                <a:effectLst/>
                <a:latin typeface="+mn-lt"/>
                <a:ea typeface="+mn-ea"/>
                <a:cs typeface="+mn-cs"/>
              </a:rPr>
              <a:t> de VE à la </a:t>
            </a:r>
            <a:r>
              <a:rPr lang="en-US" sz="1200" b="0" i="0" kern="1200" dirty="0" err="1">
                <a:solidFill>
                  <a:schemeClr val="tx1"/>
                </a:solidFill>
                <a:effectLst/>
                <a:latin typeface="+mn-lt"/>
                <a:ea typeface="+mn-ea"/>
                <a:cs typeface="+mn-cs"/>
              </a:rPr>
              <a:t>souscription</a:t>
            </a:r>
            <a:r>
              <a:rPr lang="en-US" sz="1200" b="0" i="0" kern="1200" dirty="0">
                <a:solidFill>
                  <a:schemeClr val="tx1"/>
                </a:solidFill>
                <a:effectLst/>
                <a:latin typeface="+mn-lt"/>
                <a:ea typeface="+mn-ea"/>
                <a:cs typeface="+mn-cs"/>
              </a:rPr>
              <a:t> d’un </a:t>
            </a:r>
            <a:r>
              <a:rPr lang="en-US" sz="1200" b="0" i="0" kern="1200" dirty="0" err="1">
                <a:solidFill>
                  <a:schemeClr val="tx1"/>
                </a:solidFill>
                <a:effectLst/>
                <a:latin typeface="+mn-lt"/>
                <a:ea typeface="+mn-ea"/>
                <a:cs typeface="+mn-cs"/>
              </a:rPr>
              <a:t>contrat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d’approvisionnement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d’électricité</a:t>
            </a:r>
            <a:r>
              <a:rPr lang="en-US" sz="1200" b="0" i="0" kern="1200" dirty="0">
                <a:solidFill>
                  <a:schemeClr val="tx1"/>
                </a:solidFill>
                <a:effectLst/>
                <a:latin typeface="+mn-lt"/>
                <a:ea typeface="+mn-ea"/>
                <a:cs typeface="+mn-cs"/>
              </a:rPr>
              <a:t> à </a:t>
            </a:r>
            <a:r>
              <a:rPr lang="en-US" sz="1200" b="0" i="0" kern="1200" dirty="0" err="1">
                <a:solidFill>
                  <a:schemeClr val="tx1"/>
                </a:solidFill>
                <a:effectLst/>
                <a:latin typeface="+mn-lt"/>
                <a:ea typeface="+mn-ea"/>
                <a:cs typeface="+mn-cs"/>
              </a:rPr>
              <a:t>partir</a:t>
            </a:r>
            <a:r>
              <a:rPr lang="en-US" sz="1200" b="0" i="0" kern="1200" dirty="0">
                <a:solidFill>
                  <a:schemeClr val="tx1"/>
                </a:solidFill>
                <a:effectLst/>
                <a:latin typeface="+mn-lt"/>
                <a:ea typeface="+mn-ea"/>
                <a:cs typeface="+mn-cs"/>
              </a:rPr>
              <a:t> des </a:t>
            </a:r>
            <a:r>
              <a:rPr lang="en-US" sz="1200" b="0" i="0" kern="1200" dirty="0" err="1">
                <a:solidFill>
                  <a:schemeClr val="tx1"/>
                </a:solidFill>
                <a:effectLst/>
                <a:latin typeface="+mn-lt"/>
                <a:ea typeface="+mn-ea"/>
                <a:cs typeface="+mn-cs"/>
              </a:rPr>
              <a:t>renouvelables</a:t>
            </a:r>
            <a:r>
              <a:rPr lang="en-US" sz="1200" b="0" i="0" kern="1200" dirty="0">
                <a:solidFill>
                  <a:schemeClr val="tx1"/>
                </a:solidFill>
                <a:effectLst/>
                <a:latin typeface="+mn-lt"/>
                <a:ea typeface="+mn-ea"/>
                <a:cs typeface="+mn-cs"/>
              </a:rPr>
              <a: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 - - - - -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err="1">
                <a:solidFill>
                  <a:schemeClr val="tx1"/>
                </a:solidFill>
                <a:effectLst/>
                <a:latin typeface="+mn-lt"/>
                <a:ea typeface="+mn-ea"/>
                <a:cs typeface="+mn-cs"/>
              </a:rPr>
              <a:t>Enfin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il</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faut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noter</a:t>
            </a:r>
            <a:r>
              <a:rPr lang="en-US" sz="1200" b="0" i="0" kern="1200" dirty="0">
                <a:solidFill>
                  <a:schemeClr val="tx1"/>
                </a:solidFill>
                <a:effectLst/>
                <a:latin typeface="+mn-lt"/>
                <a:ea typeface="+mn-ea"/>
                <a:cs typeface="+mn-cs"/>
              </a:rPr>
              <a:t> que le </a:t>
            </a:r>
            <a:r>
              <a:rPr lang="en-US" sz="1200" b="0" i="0" kern="1200" dirty="0" err="1">
                <a:solidFill>
                  <a:schemeClr val="tx1"/>
                </a:solidFill>
                <a:effectLst/>
                <a:latin typeface="+mn-lt"/>
                <a:ea typeface="+mn-ea"/>
                <a:cs typeface="+mn-cs"/>
              </a:rPr>
              <a:t>véhicule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électrique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est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aujourd’hui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une</a:t>
            </a:r>
            <a:r>
              <a:rPr lang="en-US" sz="1200" b="0" i="0" kern="1200" dirty="0">
                <a:solidFill>
                  <a:schemeClr val="tx1"/>
                </a:solidFill>
                <a:effectLst/>
                <a:latin typeface="+mn-lt"/>
                <a:ea typeface="+mn-ea"/>
                <a:cs typeface="+mn-cs"/>
              </a:rPr>
              <a:t> solution pour le transport de </a:t>
            </a:r>
            <a:r>
              <a:rPr lang="en-US" sz="1200" b="0" i="0" kern="1200" dirty="0" err="1">
                <a:solidFill>
                  <a:schemeClr val="tx1"/>
                </a:solidFill>
                <a:effectLst/>
                <a:latin typeface="+mn-lt"/>
                <a:ea typeface="+mn-ea"/>
                <a:cs typeface="+mn-cs"/>
              </a:rPr>
              <a:t>passagers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mais</a:t>
            </a:r>
            <a:r>
              <a:rPr lang="en-US" sz="1200" b="0" i="0" kern="1200" dirty="0">
                <a:solidFill>
                  <a:schemeClr val="tx1"/>
                </a:solidFill>
                <a:effectLst/>
                <a:latin typeface="+mn-lt"/>
                <a:ea typeface="+mn-ea"/>
                <a:cs typeface="+mn-cs"/>
              </a:rPr>
              <a:t> pas encore pour le transport </a:t>
            </a:r>
            <a:r>
              <a:rPr lang="en-US" sz="1200" b="0" i="0" kern="1200" dirty="0" err="1">
                <a:solidFill>
                  <a:schemeClr val="tx1"/>
                </a:solidFill>
                <a:effectLst/>
                <a:latin typeface="+mn-lt"/>
                <a:ea typeface="+mn-ea"/>
                <a:cs typeface="+mn-cs"/>
              </a:rPr>
              <a:t>routier</a:t>
            </a:r>
            <a:r>
              <a:rPr lang="en-US" sz="1200" b="0" i="0" kern="1200" dirty="0">
                <a:solidFill>
                  <a:schemeClr val="tx1"/>
                </a:solidFill>
                <a:effectLst/>
                <a:latin typeface="+mn-lt"/>
                <a:ea typeface="+mn-ea"/>
                <a:cs typeface="+mn-cs"/>
              </a:rPr>
              <a:t> (camions), le maritime </a:t>
            </a:r>
            <a:r>
              <a:rPr lang="en-US" sz="1200" b="0" i="0" kern="1200" dirty="0" err="1">
                <a:solidFill>
                  <a:schemeClr val="tx1"/>
                </a:solidFill>
                <a:effectLst/>
                <a:latin typeface="+mn-lt"/>
                <a:ea typeface="+mn-ea"/>
                <a:cs typeface="+mn-cs"/>
              </a:rPr>
              <a:t>ou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l’aviation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D’où</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l’importance</a:t>
            </a:r>
            <a:r>
              <a:rPr lang="en-US" sz="1200" b="0" i="0" kern="1200" dirty="0">
                <a:solidFill>
                  <a:schemeClr val="tx1"/>
                </a:solidFill>
                <a:effectLst/>
                <a:latin typeface="+mn-lt"/>
                <a:ea typeface="+mn-ea"/>
                <a:cs typeface="+mn-cs"/>
              </a:rPr>
              <a:t> de developer </a:t>
            </a:r>
            <a:r>
              <a:rPr lang="en-US" sz="1200" b="0" i="0" kern="1200" dirty="0" err="1">
                <a:solidFill>
                  <a:schemeClr val="tx1"/>
                </a:solidFill>
                <a:effectLst/>
                <a:latin typeface="+mn-lt"/>
                <a:ea typeface="+mn-ea"/>
                <a:cs typeface="+mn-cs"/>
              </a:rPr>
              <a:t>également</a:t>
            </a:r>
            <a:r>
              <a:rPr lang="en-US" sz="1200" b="0" i="0" kern="1200" dirty="0">
                <a:solidFill>
                  <a:schemeClr val="tx1"/>
                </a:solidFill>
                <a:effectLst/>
                <a:latin typeface="+mn-lt"/>
                <a:ea typeface="+mn-ea"/>
                <a:cs typeface="+mn-cs"/>
              </a:rPr>
              <a:t> les </a:t>
            </a:r>
            <a:r>
              <a:rPr lang="en-US" sz="1200" b="0" i="0" kern="1200" dirty="0" err="1">
                <a:solidFill>
                  <a:schemeClr val="tx1"/>
                </a:solidFill>
                <a:effectLst/>
                <a:latin typeface="+mn-lt"/>
                <a:ea typeface="+mn-ea"/>
                <a:cs typeface="+mn-cs"/>
              </a:rPr>
              <a:t>carburants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synthétiques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issus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d’électricité</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renouvelable</a:t>
            </a:r>
            <a:r>
              <a:rPr lang="en-US" sz="1200" b="0" i="0" kern="1200" dirty="0">
                <a:solidFill>
                  <a:schemeClr val="tx1"/>
                </a:solidFill>
                <a:effectLst/>
                <a:latin typeface="+mn-lt"/>
                <a:ea typeface="+mn-ea"/>
                <a:cs typeface="+mn-cs"/>
              </a:rPr>
              <a:t>.</a:t>
            </a:r>
          </a:p>
          <a:p>
            <a:pPr marL="171450" indent="-171450">
              <a:buFont typeface="Arial" panose="020B0604020202020204" pitchFamily="34" charset="0"/>
              <a:buChar char="•"/>
            </a:pPr>
            <a:endParaRPr lang="fr-FR" sz="1200" b="0" i="0" kern="1200" dirty="0">
              <a:solidFill>
                <a:schemeClr val="tx1"/>
              </a:solidFill>
              <a:effectLst/>
              <a:latin typeface="+mn-lt"/>
              <a:ea typeface="+mn-ea"/>
              <a:cs typeface="+mn-cs"/>
            </a:endParaRPr>
          </a:p>
          <a:p>
            <a:pPr marL="0" indent="0">
              <a:buFont typeface="Arial" panose="020B0604020202020204" pitchFamily="34" charset="0"/>
              <a:buNone/>
            </a:pPr>
            <a:r>
              <a:rPr lang="fr-FR" sz="1200" b="0" i="0" kern="1200" dirty="0">
                <a:solidFill>
                  <a:schemeClr val="tx1"/>
                </a:solidFill>
                <a:effectLst/>
                <a:latin typeface="+mn-lt"/>
                <a:ea typeface="+mn-ea"/>
                <a:cs typeface="+mn-cs"/>
              </a:rPr>
              <a:t>- - - - -</a:t>
            </a:r>
          </a:p>
          <a:p>
            <a:pPr marL="171450" indent="-171450">
              <a:buFont typeface="Arial" panose="020B0604020202020204" pitchFamily="34" charset="0"/>
              <a:buChar char="•"/>
            </a:pPr>
            <a:r>
              <a:rPr lang="fr-FR" sz="1200" b="0" i="0" kern="1200" dirty="0">
                <a:solidFill>
                  <a:schemeClr val="tx1"/>
                </a:solidFill>
                <a:effectLst/>
                <a:latin typeface="+mn-lt"/>
                <a:ea typeface="+mn-ea"/>
                <a:cs typeface="+mn-cs"/>
              </a:rPr>
              <a:t>Les ventes de nouveaux VE ont atteint près de 1,3 million d'unités en Chine, dont un peu plus d'un million de VE passagers, dont les ventes ont augmenté de plus de 80 % d'une année sur l'autre. </a:t>
            </a:r>
          </a:p>
          <a:p>
            <a:pPr marL="171450" indent="-171450">
              <a:buFont typeface="Arial" panose="020B0604020202020204" pitchFamily="34" charset="0"/>
              <a:buChar char="•"/>
            </a:pPr>
            <a:r>
              <a:rPr lang="fr-FR" sz="1200" b="0" i="0" kern="1200" dirty="0">
                <a:solidFill>
                  <a:schemeClr val="tx1"/>
                </a:solidFill>
                <a:effectLst/>
                <a:latin typeface="+mn-lt"/>
                <a:ea typeface="+mn-ea"/>
                <a:cs typeface="+mn-cs"/>
              </a:rPr>
              <a:t>La Norvège est restée en tête de la part de marché totale des voitures électriques neuves, et environ la moitié des voitures neuves immatriculées dans le pays en 2018 étaient soit des véhicules électriques à batterie (BEV) (30%) soit des véhicules électriques hybrides rechargeables (PHEV) (20%). Les marchés suivants étaient l'Islande (19 %), la Suède (8 %) et les Pays-Bas (7 %).</a:t>
            </a: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dirty="0"/>
              <a:t/>
            </a:r>
            <a:br>
              <a:rPr lang="en-US" dirty="0"/>
            </a:br>
            <a:r>
              <a:rPr lang="en-US" dirty="0"/>
              <a:t/>
            </a:r>
            <a:br>
              <a:rPr lang="en-US" dirty="0"/>
            </a:br>
            <a:endParaRPr lang="en-US" dirty="0"/>
          </a:p>
        </p:txBody>
      </p:sp>
      <p:sp>
        <p:nvSpPr>
          <p:cNvPr id="4" name="Slide Number Placeholder 3"/>
          <p:cNvSpPr>
            <a:spLocks noGrp="1"/>
          </p:cNvSpPr>
          <p:nvPr>
            <p:ph type="sldNum" sz="quarter" idx="5"/>
          </p:nvPr>
        </p:nvSpPr>
        <p:spPr/>
        <p:txBody>
          <a:bodyPr/>
          <a:lstStyle/>
          <a:p>
            <a:fld id="{D5A455F8-C9B9-834C-8057-69D144C4088E}" type="slidenum">
              <a:rPr lang="en-US" smtClean="0"/>
              <a:pPr/>
              <a:t>16</a:t>
            </a:fld>
            <a:endParaRPr lang="en-US"/>
          </a:p>
        </p:txBody>
      </p:sp>
    </p:spTree>
    <p:extLst>
      <p:ext uri="{BB962C8B-B14F-4D97-AF65-F5344CB8AC3E}">
        <p14:creationId xmlns:p14="http://schemas.microsoft.com/office/powerpoint/2010/main" val="3523528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Tx/>
              <a:buChar char="-"/>
            </a:pPr>
            <a:r>
              <a:rPr lang="en-US" dirty="0"/>
              <a:t>Advances in the power sector have been made possible by consistent and ambitious policy support. </a:t>
            </a:r>
            <a:endParaRPr lang="en-US" sz="1200" b="0" i="0" kern="1200" dirty="0">
              <a:solidFill>
                <a:schemeClr val="tx1"/>
              </a:solidFill>
              <a:effectLst/>
              <a:latin typeface="+mn-lt"/>
              <a:ea typeface="+mn-ea"/>
              <a:cs typeface="+mn-cs"/>
            </a:endParaRPr>
          </a:p>
          <a:p>
            <a:pPr marL="171450" indent="-171450">
              <a:buFontTx/>
              <a:buChar char="-"/>
            </a:pPr>
            <a:r>
              <a:rPr lang="en-US" sz="1200" b="0" i="0" kern="1200" dirty="0">
                <a:solidFill>
                  <a:schemeClr val="tx1"/>
                </a:solidFill>
                <a:effectLst/>
                <a:latin typeface="+mn-lt"/>
                <a:ea typeface="+mn-ea"/>
                <a:cs typeface="+mn-cs"/>
              </a:rPr>
              <a:t>Renewable power auctions were held in at least 48 countries worldwide in 2018, up from 29 countries in 2017. Feed-in tariﬀ (FIT) policies continue to play a role in policy schemes and were in place in 111 countries by year’s end.</a:t>
            </a:r>
            <a:r>
              <a:rPr lang="en-US" dirty="0"/>
              <a:t> Also, n</a:t>
            </a:r>
            <a:r>
              <a:rPr lang="en-US" sz="1200" b="0" i="0" kern="1200" dirty="0">
                <a:solidFill>
                  <a:schemeClr val="tx1"/>
                </a:solidFill>
                <a:effectLst/>
                <a:latin typeface="+mn-lt"/>
                <a:ea typeface="+mn-ea"/>
                <a:cs typeface="+mn-cs"/>
              </a:rPr>
              <a:t>et metering policies existed in at least 66 countries at the national or sub-national level.</a:t>
            </a:r>
          </a:p>
          <a:p>
            <a:pPr marL="171450" indent="-171450">
              <a:buFontTx/>
              <a:buChar char="-"/>
            </a:pPr>
            <a:r>
              <a:rPr lang="en-US" sz="1200" b="0" i="0" kern="1200" dirty="0">
                <a:solidFill>
                  <a:schemeClr val="tx1"/>
                </a:solidFill>
                <a:effectLst/>
                <a:latin typeface="+mn-lt"/>
                <a:ea typeface="+mn-ea"/>
                <a:cs typeface="+mn-cs"/>
              </a:rPr>
              <a:t>Outside the power sector, policies for renewables have advanced at a slower pace. </a:t>
            </a:r>
          </a:p>
          <a:p>
            <a:pPr marL="628650" lvl="1" indent="-171450">
              <a:buFontTx/>
              <a:buChar char="-"/>
            </a:pPr>
            <a:r>
              <a:rPr lang="en-US" sz="1200" b="0" i="0" kern="1200" dirty="0">
                <a:solidFill>
                  <a:schemeClr val="tx1"/>
                </a:solidFill>
                <a:effectLst/>
                <a:latin typeface="+mn-lt"/>
                <a:ea typeface="+mn-ea"/>
                <a:cs typeface="+mn-cs"/>
              </a:rPr>
              <a:t>No additional countries adopted </a:t>
            </a:r>
            <a:r>
              <a:rPr lang="en-US" sz="1200" b="1" i="0" kern="1200" dirty="0">
                <a:solidFill>
                  <a:schemeClr val="tx1"/>
                </a:solidFill>
                <a:effectLst/>
                <a:latin typeface="+mn-lt"/>
                <a:ea typeface="+mn-ea"/>
                <a:cs typeface="+mn-cs"/>
              </a:rPr>
              <a:t>biofuel mandates </a:t>
            </a:r>
            <a:r>
              <a:rPr lang="en-US" sz="1200" b="0" i="0" kern="1200" dirty="0">
                <a:solidFill>
                  <a:schemeClr val="tx1"/>
                </a:solidFill>
                <a:effectLst/>
                <a:latin typeface="+mn-lt"/>
                <a:ea typeface="+mn-ea"/>
                <a:cs typeface="+mn-cs"/>
              </a:rPr>
              <a:t>in 2018, but some countries that had mandates in place added new ones, and several existing mandates were strengthened.</a:t>
            </a:r>
            <a:r>
              <a:rPr lang="en-US" dirty="0"/>
              <a:t> </a:t>
            </a:r>
          </a:p>
          <a:p>
            <a:pPr marL="628650" lvl="1" indent="-171450">
              <a:buFontTx/>
              <a:buChar char="-"/>
            </a:pPr>
            <a:r>
              <a:rPr lang="en-US" sz="1200" b="0" i="0" kern="1200" dirty="0">
                <a:solidFill>
                  <a:schemeClr val="tx1"/>
                </a:solidFill>
                <a:effectLst/>
                <a:latin typeface="+mn-lt"/>
                <a:ea typeface="+mn-ea"/>
                <a:cs typeface="+mn-cs"/>
              </a:rPr>
              <a:t>No new countries added regulatory incentives or mandates for </a:t>
            </a:r>
            <a:r>
              <a:rPr lang="en-US" sz="1200" b="1" i="0" kern="1200" dirty="0">
                <a:solidFill>
                  <a:schemeClr val="tx1"/>
                </a:solidFill>
                <a:effectLst/>
                <a:latin typeface="+mn-lt"/>
                <a:ea typeface="+mn-ea"/>
                <a:cs typeface="+mn-cs"/>
              </a:rPr>
              <a:t>renewable heating and cooling </a:t>
            </a:r>
            <a:r>
              <a:rPr lang="en-US" sz="1200" b="0" i="0" kern="1200" dirty="0">
                <a:solidFill>
                  <a:schemeClr val="tx1"/>
                </a:solidFill>
                <a:effectLst/>
                <a:latin typeface="+mn-lt"/>
                <a:ea typeface="+mn-ea"/>
                <a:cs typeface="+mn-cs"/>
              </a:rPr>
              <a:t>in 2018, and Kenya suspended its solar water heating regulation in August 2018.</a:t>
            </a:r>
            <a:endParaRPr lang="en-US" dirty="0"/>
          </a:p>
          <a:p>
            <a:pPr marL="171450" indent="-171450">
              <a:buFontTx/>
              <a:buChar char="-"/>
            </a:pPr>
            <a:r>
              <a:rPr lang="en-US" sz="1200" b="1" i="0" kern="1200" dirty="0">
                <a:solidFill>
                  <a:schemeClr val="tx1"/>
                </a:solidFill>
                <a:effectLst/>
                <a:latin typeface="+mn-lt"/>
                <a:ea typeface="+mn-ea"/>
                <a:cs typeface="+mn-cs"/>
              </a:rPr>
              <a:t>Carbon pricing </a:t>
            </a:r>
            <a:r>
              <a:rPr lang="en-US" sz="1200" b="0" i="0" kern="1200" dirty="0">
                <a:solidFill>
                  <a:schemeClr val="tx1"/>
                </a:solidFill>
                <a:effectLst/>
                <a:latin typeface="+mn-lt"/>
                <a:ea typeface="+mn-ea"/>
                <a:cs typeface="+mn-cs"/>
              </a:rPr>
              <a:t>policies are among the policy mechanisms that can stimulate interest in low-carbon, renewable energy technologies to meet climate mitigation goals.</a:t>
            </a:r>
            <a:r>
              <a:rPr lang="en-US" dirty="0"/>
              <a:t> </a:t>
            </a:r>
          </a:p>
          <a:p>
            <a:pPr marL="628650" lvl="1" indent="-171450">
              <a:buFontTx/>
              <a:buChar char="-"/>
            </a:pPr>
            <a:r>
              <a:rPr lang="en-US" dirty="0"/>
              <a:t>By the end of 2018, these covered 44 countries, while policies were scheduled for implementation in at least two more countries in 2019 (Argentina, Singapore)</a:t>
            </a:r>
          </a:p>
        </p:txBody>
      </p:sp>
      <p:sp>
        <p:nvSpPr>
          <p:cNvPr id="4" name="Slide Number Placeholder 3"/>
          <p:cNvSpPr>
            <a:spLocks noGrp="1"/>
          </p:cNvSpPr>
          <p:nvPr>
            <p:ph type="sldNum" sz="quarter" idx="5"/>
          </p:nvPr>
        </p:nvSpPr>
        <p:spPr/>
        <p:txBody>
          <a:bodyPr/>
          <a:lstStyle/>
          <a:p>
            <a:fld id="{D5A455F8-C9B9-834C-8057-69D144C4088E}" type="slidenum">
              <a:rPr lang="en-US" smtClean="0"/>
              <a:pPr/>
              <a:t>17</a:t>
            </a:fld>
            <a:endParaRPr lang="en-US"/>
          </a:p>
        </p:txBody>
      </p:sp>
    </p:spTree>
    <p:extLst>
      <p:ext uri="{BB962C8B-B14F-4D97-AF65-F5344CB8AC3E}">
        <p14:creationId xmlns:p14="http://schemas.microsoft.com/office/powerpoint/2010/main" val="14476929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Tx/>
              <a:buChar char="-"/>
            </a:pPr>
            <a:r>
              <a:rPr lang="en-US" sz="1200" b="0" i="0" kern="1200" dirty="0">
                <a:solidFill>
                  <a:schemeClr val="tx1"/>
                </a:solidFill>
                <a:effectLst/>
                <a:latin typeface="+mn-lt"/>
                <a:ea typeface="+mn-ea"/>
                <a:cs typeface="+mn-cs"/>
              </a:rPr>
              <a:t>Similarly, targets for renewable energy are more ambitious in the power sector than in the heating, cooling and transport sectors, with some countries – and many more sub-national governments – aiming for 100% renewable electricity.</a:t>
            </a:r>
          </a:p>
          <a:p>
            <a:pPr marL="171450" indent="-171450">
              <a:buFontTx/>
              <a:buChar char="-"/>
            </a:pPr>
            <a:r>
              <a:rPr lang="en-US" sz="1200" b="0" i="0" kern="1200" dirty="0">
                <a:solidFill>
                  <a:schemeClr val="tx1"/>
                </a:solidFill>
                <a:effectLst/>
                <a:latin typeface="+mn-lt"/>
                <a:ea typeface="+mn-ea"/>
                <a:cs typeface="+mn-cs"/>
              </a:rPr>
              <a:t>Targets for renewable heating, cooling and transport are not only far less numerous, but also often far less ambitious.</a:t>
            </a:r>
            <a:r>
              <a:rPr lang="en-US" dirty="0"/>
              <a:t> </a:t>
            </a:r>
          </a:p>
          <a:p>
            <a:pPr marL="171450" indent="-171450">
              <a:buFontTx/>
              <a:buChar char="-"/>
            </a:pPr>
            <a:r>
              <a:rPr lang="en-US" sz="1200" b="0" i="0" kern="1200" dirty="0">
                <a:solidFill>
                  <a:schemeClr val="tx1"/>
                </a:solidFill>
                <a:effectLst/>
                <a:latin typeface="+mn-lt"/>
                <a:ea typeface="+mn-ea"/>
                <a:cs typeface="+mn-cs"/>
              </a:rPr>
              <a:t>This trend has continued despite the much greater contribution of the heating, cooling and transport sectors to total final energy consumption.</a:t>
            </a:r>
          </a:p>
          <a:p>
            <a:pPr marL="171450" indent="-171450">
              <a:buFontTx/>
              <a:buChar char="-"/>
            </a:pPr>
            <a:r>
              <a:rPr lang="en-US" sz="1200" b="0" i="0" kern="1200" dirty="0">
                <a:solidFill>
                  <a:schemeClr val="tx1"/>
                </a:solidFill>
                <a:effectLst/>
                <a:latin typeface="+mn-lt"/>
                <a:ea typeface="+mn-ea"/>
                <a:cs typeface="+mn-cs"/>
              </a:rPr>
              <a:t>The 100% renewable energy movement continued to gain traction worldwide in 2018. However, the majority of commitments apply only to the power sector.</a:t>
            </a:r>
            <a:r>
              <a:rPr lang="en-US" dirty="0"/>
              <a:t> </a:t>
            </a:r>
          </a:p>
          <a:p>
            <a:pPr marL="171450" indent="-171450">
              <a:buFontTx/>
              <a:buChar char="-"/>
            </a:pPr>
            <a:r>
              <a:rPr lang="en-US" sz="1200" b="0" i="0" kern="1200" dirty="0">
                <a:solidFill>
                  <a:schemeClr val="tx1"/>
                </a:solidFill>
                <a:effectLst/>
                <a:latin typeface="+mn-lt"/>
                <a:ea typeface="+mn-ea"/>
                <a:cs typeface="+mn-cs"/>
              </a:rPr>
              <a:t>Denmark remains the only country with a target for 100% renewables in total final energy.</a:t>
            </a:r>
            <a:endParaRPr lang="en-US" dirty="0"/>
          </a:p>
        </p:txBody>
      </p:sp>
      <p:sp>
        <p:nvSpPr>
          <p:cNvPr id="4" name="Slide Number Placeholder 3"/>
          <p:cNvSpPr>
            <a:spLocks noGrp="1"/>
          </p:cNvSpPr>
          <p:nvPr>
            <p:ph type="sldNum" sz="quarter" idx="5"/>
          </p:nvPr>
        </p:nvSpPr>
        <p:spPr/>
        <p:txBody>
          <a:bodyPr/>
          <a:lstStyle/>
          <a:p>
            <a:fld id="{D5A455F8-C9B9-834C-8057-69D144C4088E}" type="slidenum">
              <a:rPr lang="en-US" smtClean="0"/>
              <a:pPr/>
              <a:t>18</a:t>
            </a:fld>
            <a:endParaRPr lang="en-US"/>
          </a:p>
        </p:txBody>
      </p:sp>
    </p:spTree>
    <p:extLst>
      <p:ext uri="{BB962C8B-B14F-4D97-AF65-F5344CB8AC3E}">
        <p14:creationId xmlns:p14="http://schemas.microsoft.com/office/powerpoint/2010/main" val="10352433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171450" indent="-171450">
              <a:buFontTx/>
              <a:buChar char="-"/>
            </a:pPr>
            <a:r>
              <a:rPr lang="en-US" sz="1200" b="1" i="0" kern="1200" dirty="0">
                <a:solidFill>
                  <a:schemeClr val="tx1"/>
                </a:solidFill>
                <a:effectLst/>
                <a:latin typeface="+mn-lt"/>
                <a:ea typeface="+mn-ea"/>
                <a:cs typeface="+mn-cs"/>
              </a:rPr>
              <a:t>ASIA:  numerous countries with FF reserves  or dependency</a:t>
            </a:r>
          </a:p>
          <a:p>
            <a:pPr marL="0" indent="0">
              <a:buFontTx/>
              <a:buNone/>
            </a:pPr>
            <a:r>
              <a:rPr lang="en-US" sz="1200" b="1" i="0" kern="1200" dirty="0">
                <a:solidFill>
                  <a:schemeClr val="tx1"/>
                </a:solidFill>
                <a:effectLst/>
                <a:latin typeface="+mn-lt"/>
                <a:ea typeface="+mn-ea"/>
                <a:cs typeface="+mn-cs"/>
              </a:rPr>
              <a:t> weak policy support for renewable</a:t>
            </a:r>
          </a:p>
          <a:p>
            <a:pPr marL="171450" indent="-171450">
              <a:buFontTx/>
              <a:buChar char="-"/>
            </a:pPr>
            <a:r>
              <a:rPr lang="en-US" sz="1200" b="1" i="0" kern="1200" dirty="0">
                <a:solidFill>
                  <a:schemeClr val="tx1"/>
                </a:solidFill>
                <a:effectLst/>
                <a:latin typeface="+mn-lt"/>
                <a:ea typeface="+mn-ea"/>
                <a:cs typeface="+mn-cs"/>
              </a:rPr>
              <a:t>Asia is responsible for 40% of global emissions  -</a:t>
            </a:r>
          </a:p>
          <a:p>
            <a:pPr marL="171450" indent="-171450">
              <a:buFontTx/>
              <a:buChar char="-"/>
            </a:pPr>
            <a:endParaRPr lang="en-US" sz="1200" b="1" i="0" kern="1200" dirty="0">
              <a:solidFill>
                <a:schemeClr val="tx1"/>
              </a:solidFill>
              <a:effectLst/>
              <a:latin typeface="+mn-l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sz="1200" b="1" i="0" kern="1200" dirty="0">
                <a:solidFill>
                  <a:schemeClr val="tx1"/>
                </a:solidFill>
                <a:effectLst/>
                <a:latin typeface="+mn-lt"/>
                <a:ea typeface="+mn-ea"/>
                <a:cs typeface="+mn-cs"/>
              </a:rPr>
              <a:t>Need an annual investments in renewables and energy efficiency by roughly a factor of 6 by 2050 as compared to 2015</a:t>
            </a:r>
          </a:p>
          <a:p>
            <a:pPr marL="171450" indent="-171450">
              <a:buFontTx/>
              <a:buChar char="-"/>
            </a:pPr>
            <a:endParaRPr lang="en-US" sz="1200" b="1" i="0" kern="1200" dirty="0">
              <a:solidFill>
                <a:schemeClr val="tx1"/>
              </a:solidFill>
              <a:effectLst/>
              <a:latin typeface="+mn-lt"/>
              <a:ea typeface="+mn-ea"/>
              <a:cs typeface="+mn-cs"/>
            </a:endParaRPr>
          </a:p>
          <a:p>
            <a:pPr marL="171450" indent="-171450">
              <a:buFontTx/>
              <a:buChar char="-"/>
            </a:pPr>
            <a:endParaRPr lang="en-US" sz="1200" b="0" i="0" kern="1200" dirty="0">
              <a:solidFill>
                <a:schemeClr val="tx1"/>
              </a:solidFill>
              <a:effectLst/>
              <a:latin typeface="+mn-lt"/>
              <a:ea typeface="+mn-ea"/>
              <a:cs typeface="+mn-cs"/>
            </a:endParaRPr>
          </a:p>
          <a:p>
            <a:pPr marL="171450" indent="-171450">
              <a:buFontTx/>
              <a:buChar char="-"/>
            </a:pPr>
            <a:r>
              <a:rPr lang="en-US" sz="1200" b="0" i="0" kern="1200" dirty="0">
                <a:solidFill>
                  <a:schemeClr val="tx1"/>
                </a:solidFill>
                <a:effectLst/>
                <a:latin typeface="+mn-lt"/>
                <a:ea typeface="+mn-ea"/>
                <a:cs typeface="+mn-cs"/>
              </a:rPr>
              <a:t>Renewable energy is not competing on a level playing field. </a:t>
            </a:r>
          </a:p>
          <a:p>
            <a:pPr marL="171450" indent="-171450">
              <a:buFontTx/>
              <a:buChar char="-"/>
            </a:pPr>
            <a:r>
              <a:rPr lang="en-US" sz="1200" b="0" i="0" kern="1200" dirty="0">
                <a:solidFill>
                  <a:schemeClr val="tx1"/>
                </a:solidFill>
                <a:effectLst/>
                <a:latin typeface="+mn-lt"/>
                <a:ea typeface="+mn-ea"/>
                <a:cs typeface="+mn-cs"/>
              </a:rPr>
              <a:t>Global subsidies for fossil fuel consumption reached an estimated USD 300 billion in 2017, an 11% increase from the USD 270 billion the year before, and about double the estimated support for renewable power generation. </a:t>
            </a:r>
          </a:p>
          <a:p>
            <a:pPr marL="171450" indent="-171450">
              <a:buFontTx/>
              <a:buChar char="-"/>
            </a:pPr>
            <a:endParaRPr lang="en-US" sz="1200" b="0" i="0" kern="1200" dirty="0">
              <a:solidFill>
                <a:schemeClr val="tx1"/>
              </a:solidFill>
              <a:effectLst/>
              <a:latin typeface="+mn-lt"/>
              <a:ea typeface="+mn-ea"/>
              <a:cs typeface="+mn-cs"/>
            </a:endParaRPr>
          </a:p>
          <a:p>
            <a:pPr marL="171450" indent="-171450">
              <a:buFontTx/>
              <a:buChar char="-"/>
            </a:pPr>
            <a:endParaRPr lang="en-US" sz="1200" b="0" i="0" kern="1200" dirty="0">
              <a:solidFill>
                <a:schemeClr val="tx1"/>
              </a:solidFill>
              <a:effectLst/>
              <a:latin typeface="+mn-lt"/>
              <a:ea typeface="+mn-ea"/>
              <a:cs typeface="+mn-cs"/>
            </a:endParaRPr>
          </a:p>
          <a:p>
            <a:pPr marL="171450" indent="-171450">
              <a:buFontTx/>
              <a:buChar char="-"/>
            </a:pPr>
            <a:r>
              <a:rPr lang="en-US" sz="1200" b="0" i="0" kern="1200" dirty="0">
                <a:solidFill>
                  <a:schemeClr val="tx1"/>
                </a:solidFill>
                <a:effectLst/>
                <a:latin typeface="+mn-lt"/>
                <a:ea typeface="+mn-ea"/>
                <a:cs typeface="+mn-cs"/>
              </a:rPr>
              <a:t>of roughly 6 fold investment </a:t>
            </a:r>
          </a:p>
          <a:p>
            <a:pPr marL="171450" indent="-171450">
              <a:buFontTx/>
              <a:buChar char="-"/>
            </a:pPr>
            <a:r>
              <a:rPr lang="en-US" sz="1200" b="0" i="0" kern="1200" dirty="0">
                <a:solidFill>
                  <a:schemeClr val="tx1"/>
                </a:solidFill>
                <a:effectLst/>
                <a:latin typeface="+mn-lt"/>
                <a:ea typeface="+mn-ea"/>
                <a:cs typeface="+mn-cs"/>
              </a:rPr>
              <a:t>While at least 40 countries have undertaken some level of fossil fuel subsidy reform since 2015, fossil fuel subsidies remained in place in at least 115 countries in 2017, with at least 73 countries providing subsidies of more than USD 100 million each. </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sz="1200" b="0" i="0" kern="1200" dirty="0">
                <a:solidFill>
                  <a:schemeClr val="tx1"/>
                </a:solidFill>
                <a:effectLst/>
                <a:latin typeface="+mn-lt"/>
                <a:ea typeface="+mn-ea"/>
                <a:cs typeface="+mn-cs"/>
              </a:rPr>
              <a:t>Whether supported by subsidies or not, low fossil fuel prices encourage further demand for fossil fuels and challenge renewable energy markets, </a:t>
            </a:r>
            <a:r>
              <a:rPr lang="en-US" sz="1200" b="1" i="0" kern="1200" dirty="0">
                <a:solidFill>
                  <a:schemeClr val="tx1"/>
                </a:solidFill>
                <a:effectLst/>
                <a:latin typeface="+mn-lt"/>
                <a:ea typeface="+mn-ea"/>
                <a:cs typeface="+mn-cs"/>
              </a:rPr>
              <a:t>especially in the heating and transport sectors</a:t>
            </a:r>
            <a:r>
              <a:rPr lang="en-US" sz="1200" b="0" i="0" kern="1200" dirty="0">
                <a:solidFill>
                  <a:schemeClr val="tx1"/>
                </a:solidFill>
                <a:effectLst/>
                <a:latin typeface="+mn-lt"/>
                <a:ea typeface="+mn-ea"/>
                <a:cs typeface="+mn-cs"/>
              </a:rPr>
              <a:t>. </a:t>
            </a:r>
          </a:p>
          <a:p>
            <a:endParaRPr lang="en-US" sz="1200" b="0" i="0" kern="1200" dirty="0">
              <a:solidFill>
                <a:schemeClr val="tx1"/>
              </a:solidFill>
              <a:effectLst/>
              <a:latin typeface="+mn-l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sz="1200" b="0" i="1" kern="1200" dirty="0">
                <a:solidFill>
                  <a:schemeClr val="tx1"/>
                </a:solidFill>
                <a:effectLst/>
                <a:latin typeface="+mn-lt"/>
                <a:ea typeface="+mn-ea"/>
                <a:cs typeface="+mn-cs"/>
              </a:rPr>
              <a:t>Additionally, the coal industry and major oil and gas companies spend upwards of USD 200 million each year lobbying to delay, control or block policies aimed at addressing climate change and on advertisements to influence public opinion.</a:t>
            </a:r>
            <a:r>
              <a:rPr lang="en-US" i="1" dirty="0"/>
              <a:t> </a:t>
            </a:r>
          </a:p>
        </p:txBody>
      </p:sp>
      <p:sp>
        <p:nvSpPr>
          <p:cNvPr id="4" name="Slide Number Placeholder 3"/>
          <p:cNvSpPr>
            <a:spLocks noGrp="1"/>
          </p:cNvSpPr>
          <p:nvPr>
            <p:ph type="sldNum" sz="quarter" idx="5"/>
          </p:nvPr>
        </p:nvSpPr>
        <p:spPr/>
        <p:txBody>
          <a:bodyPr/>
          <a:lstStyle/>
          <a:p>
            <a:fld id="{D5A455F8-C9B9-834C-8057-69D144C4088E}" type="slidenum">
              <a:rPr lang="en-US" smtClean="0"/>
              <a:pPr/>
              <a:t>19</a:t>
            </a:fld>
            <a:endParaRPr lang="en-US"/>
          </a:p>
        </p:txBody>
      </p:sp>
    </p:spTree>
    <p:extLst>
      <p:ext uri="{BB962C8B-B14F-4D97-AF65-F5344CB8AC3E}">
        <p14:creationId xmlns:p14="http://schemas.microsoft.com/office/powerpoint/2010/main" val="695604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fr-FR" noProof="0" dirty="0"/>
              <a:t>Pour ceux qui ne nous connaissent pas, REN21 est le </a:t>
            </a:r>
            <a:r>
              <a:rPr lang="fr-FR" noProof="0" dirty="0" err="1"/>
              <a:t>reseau</a:t>
            </a:r>
            <a:r>
              <a:rPr lang="fr-FR" noProof="0" dirty="0"/>
              <a:t> politique des énergies renouvelables pour le 21e siècle.</a:t>
            </a:r>
          </a:p>
          <a:p>
            <a:pPr marL="171450" indent="-171450">
              <a:buFontTx/>
              <a:buChar char="-"/>
            </a:pPr>
            <a:r>
              <a:rPr lang="fr-FR" noProof="0" dirty="0"/>
              <a:t>Nous sommes une communauté d’acteurs </a:t>
            </a:r>
            <a:r>
              <a:rPr lang="fr-FR" noProof="0" dirty="0" err="1"/>
              <a:t>passionés</a:t>
            </a:r>
            <a:r>
              <a:rPr lang="fr-FR" noProof="0" dirty="0"/>
              <a:t>, qui travaillent ensemble à </a:t>
            </a:r>
            <a:r>
              <a:rPr lang="fr-FR" noProof="0" dirty="0" err="1"/>
              <a:t>contruire</a:t>
            </a:r>
            <a:r>
              <a:rPr lang="fr-FR" noProof="0" dirty="0"/>
              <a:t> un future énergétique durable basé sur les renouvelables.</a:t>
            </a:r>
          </a:p>
          <a:p>
            <a:pPr marL="171450" indent="-171450">
              <a:buFontTx/>
              <a:buChar char="-"/>
            </a:pPr>
            <a:r>
              <a:rPr lang="fr-FR" noProof="0" dirty="0"/>
              <a:t>Nous sommes aussi un </a:t>
            </a:r>
            <a:r>
              <a:rPr lang="fr-FR" noProof="0" dirty="0" err="1"/>
              <a:t>reseau</a:t>
            </a:r>
            <a:r>
              <a:rPr lang="fr-FR" noProof="0" dirty="0"/>
              <a:t> d’experts internationaux provenant d’organisations très diverses (ONG, associations professionnelles, gouvernements, instituts de recherches et universités…),</a:t>
            </a:r>
          </a:p>
          <a:p>
            <a:pPr marL="0" indent="0">
              <a:buFontTx/>
              <a:buNone/>
            </a:pPr>
            <a:r>
              <a:rPr lang="fr-FR" noProof="0" dirty="0"/>
              <a:t>     qui travaille activement à faire évoluer la manière de penser les énergies renouvelables.</a:t>
            </a:r>
          </a:p>
          <a:p>
            <a:pPr marL="171450" indent="-171450">
              <a:buFontTx/>
              <a:buChar char="-"/>
            </a:pPr>
            <a:endParaRPr lang="fr-FR" noProof="0" dirty="0"/>
          </a:p>
          <a:p>
            <a:pPr marL="171450" indent="-171450">
              <a:buFontTx/>
              <a:buChar char="-"/>
            </a:pPr>
            <a:r>
              <a:rPr lang="fr-FR" noProof="0" dirty="0"/>
              <a:t>Comment fait-on : </a:t>
            </a:r>
          </a:p>
          <a:p>
            <a:pPr marL="171450" indent="-171450">
              <a:buFontTx/>
              <a:buChar char="-"/>
            </a:pPr>
            <a:r>
              <a:rPr lang="fr-FR" noProof="0" dirty="0"/>
              <a:t>Nous assurons un suivi de l’état des </a:t>
            </a:r>
            <a:r>
              <a:rPr lang="fr-FR" noProof="0" dirty="0" err="1"/>
              <a:t>EnR</a:t>
            </a:r>
            <a:r>
              <a:rPr lang="fr-FR" noProof="0" dirty="0"/>
              <a:t> pour apporter les faits et les preuves (à l’</a:t>
            </a:r>
            <a:r>
              <a:rPr lang="fr-FR" noProof="0" dirty="0" err="1"/>
              <a:t>echelle</a:t>
            </a:r>
            <a:r>
              <a:rPr lang="fr-FR" noProof="0" dirty="0"/>
              <a:t> mondiale, régionale ou de manière thématique et très prochainement à l’</a:t>
            </a:r>
            <a:r>
              <a:rPr lang="fr-FR" noProof="0" dirty="0" err="1"/>
              <a:t>echelle</a:t>
            </a:r>
            <a:r>
              <a:rPr lang="fr-FR" noProof="0" dirty="0"/>
              <a:t> des villes). </a:t>
            </a:r>
          </a:p>
          <a:p>
            <a:pPr marL="171450" indent="-171450">
              <a:buFontTx/>
              <a:buChar char="-"/>
            </a:pPr>
            <a:r>
              <a:rPr lang="fr-FR" noProof="0" dirty="0"/>
              <a:t>Mais aussi en captant les </a:t>
            </a:r>
            <a:r>
              <a:rPr lang="fr-FR" noProof="0" dirty="0" err="1"/>
              <a:t>tendences</a:t>
            </a:r>
            <a:r>
              <a:rPr lang="fr-FR" noProof="0" dirty="0"/>
              <a:t> actuelles. </a:t>
            </a:r>
          </a:p>
          <a:p>
            <a:pPr marL="171450" indent="-171450">
              <a:buFontTx/>
              <a:buChar char="-"/>
            </a:pPr>
            <a:r>
              <a:rPr lang="fr-FR" noProof="0" dirty="0"/>
              <a:t>Toutes ces informations, nous les amenons dans les débats mondiaux (que ce soit en interne de notre communauté avec la REN21 </a:t>
            </a:r>
            <a:r>
              <a:rPr lang="fr-FR" noProof="0" dirty="0" err="1"/>
              <a:t>Academy</a:t>
            </a:r>
            <a:r>
              <a:rPr lang="fr-FR" noProof="0" dirty="0"/>
              <a:t> – ou bien à l’externe avec les Conférences Internationales des Energies </a:t>
            </a:r>
            <a:r>
              <a:rPr lang="fr-FR" noProof="0" dirty="0" err="1"/>
              <a:t>Renouvealbles</a:t>
            </a:r>
            <a:r>
              <a:rPr lang="fr-FR" noProof="0" dirty="0"/>
              <a:t> – IREC)</a:t>
            </a:r>
          </a:p>
          <a:p>
            <a:endParaRPr lang="fr-FR" noProof="0" dirty="0"/>
          </a:p>
        </p:txBody>
      </p:sp>
      <p:sp>
        <p:nvSpPr>
          <p:cNvPr id="4" name="Slide Number Placeholder 3"/>
          <p:cNvSpPr>
            <a:spLocks noGrp="1"/>
          </p:cNvSpPr>
          <p:nvPr>
            <p:ph type="sldNum" sz="quarter" idx="5"/>
          </p:nvPr>
        </p:nvSpPr>
        <p:spPr/>
        <p:txBody>
          <a:bodyPr/>
          <a:lstStyle/>
          <a:p>
            <a:fld id="{D5A455F8-C9B9-834C-8057-69D144C4088E}" type="slidenum">
              <a:rPr lang="en-US" smtClean="0"/>
              <a:pPr/>
              <a:t>2</a:t>
            </a:fld>
            <a:endParaRPr lang="en-US"/>
          </a:p>
        </p:txBody>
      </p:sp>
    </p:spTree>
    <p:extLst>
      <p:ext uri="{BB962C8B-B14F-4D97-AF65-F5344CB8AC3E}">
        <p14:creationId xmlns:p14="http://schemas.microsoft.com/office/powerpoint/2010/main" val="42571524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sz="1100" kern="1200" dirty="0">
                <a:solidFill>
                  <a:schemeClr val="tx1"/>
                </a:solidFill>
                <a:effectLst/>
                <a:latin typeface="+mn-lt"/>
                <a:ea typeface="+mn-ea"/>
                <a:cs typeface="+mn-cs"/>
              </a:rPr>
              <a:t>Part of Asia are fully (or almost fully) electrified</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sz="1100" kern="1200" dirty="0">
                <a:solidFill>
                  <a:schemeClr val="tx1"/>
                </a:solidFill>
                <a:effectLst/>
                <a:latin typeface="+mn-lt"/>
                <a:ea typeface="+mn-ea"/>
                <a:cs typeface="+mn-cs"/>
              </a:rPr>
              <a:t>Parts are not but overall making better progress that SSA</a:t>
            </a:r>
          </a:p>
          <a:p>
            <a:pPr marL="171450" marR="0" lvl="0" indent="-171450" algn="l" defTabSz="457200" rtl="0" eaLnBrk="1" fontAlgn="auto" latinLnBrk="0" hangingPunct="1">
              <a:lnSpc>
                <a:spcPct val="100000"/>
              </a:lnSpc>
              <a:spcBef>
                <a:spcPts val="0"/>
              </a:spcBef>
              <a:spcAft>
                <a:spcPts val="0"/>
              </a:spcAft>
              <a:buClrTx/>
              <a:buSzTx/>
              <a:buFontTx/>
              <a:buChar char="-"/>
              <a:tabLst/>
              <a:defRPr/>
            </a:pPr>
            <a:endParaRPr lang="en-US" sz="1100" kern="1200" dirty="0">
              <a:solidFill>
                <a:schemeClr val="tx1"/>
              </a:solidFill>
              <a:effectLst/>
              <a:latin typeface="+mn-l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sz="1100" kern="1200" dirty="0">
                <a:solidFill>
                  <a:schemeClr val="tx1"/>
                </a:solidFill>
                <a:effectLst/>
                <a:latin typeface="+mn-lt"/>
                <a:ea typeface="+mn-ea"/>
                <a:cs typeface="+mn-cs"/>
              </a:rPr>
              <a:t>For the first time, the number of people living without access to electricity fell below the 1 billion mark in 2017 (representing a global population share of 13%).</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sz="1100" kern="1200" dirty="0">
                <a:solidFill>
                  <a:schemeClr val="tx1"/>
                </a:solidFill>
                <a:effectLst/>
                <a:latin typeface="+mn-lt"/>
                <a:ea typeface="+mn-ea"/>
                <a:cs typeface="+mn-cs"/>
              </a:rPr>
              <a:t>In contrast, almost three times more people (or 2.7 billion) are still living without access to clean cooking facilities (it represents 36% of the global population).</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sz="1100" kern="1200" dirty="0">
                <a:solidFill>
                  <a:schemeClr val="tx1"/>
                </a:solidFill>
                <a:effectLst/>
                <a:latin typeface="+mn-lt"/>
                <a:ea typeface="+mn-ea"/>
                <a:cs typeface="+mn-cs"/>
              </a:rPr>
              <a:t>In places where the electric grid does not reach or is unreliable – mostly Sub-Sharan Africa and Asia-Pacific – distributed renewable for energy access (DREA) technologies provide the most cost-effective options for</a:t>
            </a:r>
            <a:r>
              <a:rPr lang="en-US" sz="1100" kern="1200" baseline="0" dirty="0">
                <a:solidFill>
                  <a:schemeClr val="tx1"/>
                </a:solidFill>
                <a:effectLst/>
                <a:latin typeface="+mn-lt"/>
                <a:ea typeface="+mn-ea"/>
                <a:cs typeface="+mn-cs"/>
              </a:rPr>
              <a:t> </a:t>
            </a:r>
            <a:r>
              <a:rPr lang="en-US" sz="1100" kern="1200" dirty="0">
                <a:solidFill>
                  <a:schemeClr val="tx1"/>
                </a:solidFill>
                <a:effectLst/>
                <a:latin typeface="+mn-lt"/>
                <a:ea typeface="+mn-ea"/>
                <a:cs typeface="+mn-cs"/>
              </a:rPr>
              <a:t>generating electrical and mechanical power, heating water and space, cooking and baking, and enabling various</a:t>
            </a:r>
            <a:r>
              <a:rPr lang="en-US" sz="1100" kern="1200" baseline="0" dirty="0">
                <a:solidFill>
                  <a:schemeClr val="tx1"/>
                </a:solidFill>
                <a:effectLst/>
                <a:latin typeface="+mn-lt"/>
                <a:ea typeface="+mn-ea"/>
                <a:cs typeface="+mn-cs"/>
              </a:rPr>
              <a:t> </a:t>
            </a:r>
            <a:r>
              <a:rPr lang="en-US" sz="1100" kern="1200" dirty="0">
                <a:solidFill>
                  <a:schemeClr val="tx1"/>
                </a:solidFill>
                <a:effectLst/>
                <a:latin typeface="+mn-lt"/>
                <a:ea typeface="+mn-ea"/>
                <a:cs typeface="+mn-cs"/>
              </a:rPr>
              <a:t>productive uses. </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sz="1100" b="0" dirty="0"/>
              <a:t>In 2018, an increasing number of national governments demonstrated their interest in DREA systems by enhancing the enabling environment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5A455F8-C9B9-834C-8057-69D144C4088E}" type="slidenum">
              <a:rPr lang="en-GB" smtClean="0"/>
              <a:pPr/>
              <a:t>20</a:t>
            </a:fld>
            <a:endParaRPr lang="en-GB"/>
          </a:p>
        </p:txBody>
      </p:sp>
    </p:spTree>
    <p:extLst>
      <p:ext uri="{BB962C8B-B14F-4D97-AF65-F5344CB8AC3E}">
        <p14:creationId xmlns:p14="http://schemas.microsoft.com/office/powerpoint/2010/main" val="11872965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sz="1200" b="0" i="0" kern="1200" dirty="0">
                <a:solidFill>
                  <a:schemeClr val="tx1"/>
                </a:solidFill>
                <a:effectLst/>
                <a:latin typeface="+mn-lt"/>
                <a:ea typeface="+mn-ea"/>
                <a:cs typeface="+mn-cs"/>
              </a:rPr>
              <a:t>Already, an estimated 5% of the population in Africa and 2% of the population in Asia – or nearly 150 million people across these two regions – benefit from energy access through oﬀ-grid solar systems</a:t>
            </a:r>
            <a:r>
              <a:rPr lang="en-US" dirty="0"/>
              <a:t> (i.e. </a:t>
            </a:r>
            <a:r>
              <a:rPr lang="en-GB" sz="1200" b="0" i="0" kern="1200" dirty="0">
                <a:solidFill>
                  <a:schemeClr val="tx1"/>
                </a:solidFill>
                <a:effectLst/>
                <a:latin typeface="+mn-lt"/>
                <a:ea typeface="+mn-ea"/>
                <a:cs typeface="+mn-cs"/>
              </a:rPr>
              <a:t>solar lights/lanterns, solar home systems and solar mini-grids)</a:t>
            </a:r>
            <a:endParaRPr lang="en-US" dirty="0"/>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For example, off-grid solar systems provides electricity access to about 9% of the population of Bangladesh, or 3% of the population in Rwanda as well as in Uganda.</a:t>
            </a:r>
          </a:p>
          <a:p>
            <a:pPr marL="171450" marR="0" lvl="0" indent="-171450" algn="l" defTabSz="457200" rtl="0" eaLnBrk="1" fontAlgn="auto" latinLnBrk="0" hangingPunct="1">
              <a:lnSpc>
                <a:spcPct val="100000"/>
              </a:lnSpc>
              <a:spcBef>
                <a:spcPts val="0"/>
              </a:spcBef>
              <a:spcAft>
                <a:spcPts val="0"/>
              </a:spcAft>
              <a:buClrTx/>
              <a:buSzTx/>
              <a:buFontTx/>
              <a:buChar char="-"/>
              <a:tabLst/>
              <a:defRPr/>
            </a:pPr>
            <a:endParaRPr lang="en-US"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D5A455F8-C9B9-834C-8057-69D144C4088E}" type="slidenum">
              <a:rPr lang="en-GB" smtClean="0"/>
              <a:pPr/>
              <a:t>21</a:t>
            </a:fld>
            <a:endParaRPr lang="en-GB"/>
          </a:p>
        </p:txBody>
      </p:sp>
    </p:spTree>
    <p:extLst>
      <p:ext uri="{BB962C8B-B14F-4D97-AF65-F5344CB8AC3E}">
        <p14:creationId xmlns:p14="http://schemas.microsoft.com/office/powerpoint/2010/main" val="28611135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fr-FR" dirty="0"/>
              <a:t>An </a:t>
            </a:r>
            <a:r>
              <a:rPr lang="fr-FR" dirty="0" err="1"/>
              <a:t>estimated</a:t>
            </a:r>
            <a:r>
              <a:rPr lang="fr-FR" dirty="0"/>
              <a:t> </a:t>
            </a:r>
            <a:r>
              <a:rPr lang="en-US" sz="1200" b="0" i="0" kern="1200" dirty="0">
                <a:solidFill>
                  <a:schemeClr val="tx1"/>
                </a:solidFill>
                <a:effectLst/>
                <a:latin typeface="+mn-lt"/>
                <a:ea typeface="+mn-ea"/>
                <a:cs typeface="+mn-cs"/>
              </a:rPr>
              <a:t>125 million people worldwide used biogas for cooking in 2017, mainly in China (111 million) and India.</a:t>
            </a:r>
          </a:p>
          <a:p>
            <a:pPr marL="171450" indent="-171450">
              <a:buFontTx/>
              <a:buChar char="-"/>
            </a:pPr>
            <a:r>
              <a:rPr lang="en-US" sz="1200" b="0" i="0" kern="1200" dirty="0">
                <a:solidFill>
                  <a:schemeClr val="tx1"/>
                </a:solidFill>
                <a:effectLst/>
                <a:latin typeface="+mn-lt"/>
                <a:ea typeface="+mn-ea"/>
                <a:cs typeface="+mn-cs"/>
              </a:rPr>
              <a:t>Although the production of biogas for cooking decreased between 2012 and 2017 in the traditional markets of China and India, it increased greatly in other Asian countries such as Bangladesh, Cambodia, Indonesia and Nepal.</a:t>
            </a:r>
            <a:r>
              <a:rPr lang="en-US" dirty="0"/>
              <a:t> </a:t>
            </a:r>
          </a:p>
          <a:p>
            <a:pPr marL="171450" indent="-171450">
              <a:buFontTx/>
              <a:buChar char="-"/>
            </a:pPr>
            <a:r>
              <a:rPr lang="en-US" sz="1200" b="0" i="0" kern="1200" dirty="0">
                <a:solidFill>
                  <a:schemeClr val="tx1"/>
                </a:solidFill>
                <a:effectLst/>
                <a:latin typeface="+mn-lt"/>
                <a:ea typeface="+mn-ea"/>
                <a:cs typeface="+mn-cs"/>
              </a:rPr>
              <a:t>On the African continent, biogas production increased</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nearly 200% during that period to around 44 million cubic </a:t>
            </a:r>
            <a:r>
              <a:rPr lang="en-US" sz="1200" b="0" i="0" kern="1200" dirty="0" err="1">
                <a:solidFill>
                  <a:schemeClr val="tx1"/>
                </a:solidFill>
                <a:effectLst/>
                <a:latin typeface="+mn-lt"/>
                <a:ea typeface="+mn-ea"/>
                <a:cs typeface="+mn-cs"/>
              </a:rPr>
              <a:t>metres</a:t>
            </a:r>
            <a:r>
              <a:rPr lang="en-US" sz="1200" b="0" i="0" kern="1200" dirty="0">
                <a:solidFill>
                  <a:schemeClr val="tx1"/>
                </a:solidFill>
                <a:effectLst/>
                <a:latin typeface="+mn-lt"/>
                <a:ea typeface="+mn-ea"/>
                <a:cs typeface="+mn-cs"/>
              </a:rPr>
              <a:t>, mainly in the five countries engaged in the Africa Biogas Partnership </a:t>
            </a:r>
            <a:r>
              <a:rPr lang="en-US" sz="1200" b="0" i="0" kern="1200" dirty="0" err="1">
                <a:solidFill>
                  <a:schemeClr val="tx1"/>
                </a:solidFill>
                <a:effectLst/>
                <a:latin typeface="+mn-lt"/>
                <a:ea typeface="+mn-ea"/>
                <a:cs typeface="+mn-cs"/>
              </a:rPr>
              <a:t>Programme</a:t>
            </a:r>
            <a:r>
              <a:rPr lang="en-US" sz="1200" b="0" i="0" kern="1200" dirty="0">
                <a:solidFill>
                  <a:schemeClr val="tx1"/>
                </a:solidFill>
                <a:effectLst/>
                <a:latin typeface="+mn-lt"/>
                <a:ea typeface="+mn-ea"/>
                <a:cs typeface="+mn-cs"/>
              </a:rPr>
              <a:t>: Burkina Faso, Ethiopia, Kenya, Tanzania and Uganda.</a:t>
            </a:r>
            <a:r>
              <a:rPr lang="en-US" dirty="0"/>
              <a:t> </a:t>
            </a:r>
          </a:p>
          <a:p>
            <a:pPr marL="171450" indent="-171450">
              <a:buFontTx/>
              <a:buChar char="-"/>
            </a:pPr>
            <a:r>
              <a:rPr lang="en-US" sz="1200" b="0" i="0" kern="1200" dirty="0">
                <a:solidFill>
                  <a:schemeClr val="tx1"/>
                </a:solidFill>
                <a:effectLst/>
                <a:latin typeface="+mn-lt"/>
                <a:ea typeface="+mn-ea"/>
                <a:cs typeface="+mn-cs"/>
              </a:rPr>
              <a:t>Overall, however, the market for clean cooking solutions continues to be dominated by liquefied petroleum gas (LPG). </a:t>
            </a:r>
            <a:endParaRPr lang="en-GB" dirty="0"/>
          </a:p>
        </p:txBody>
      </p:sp>
      <p:sp>
        <p:nvSpPr>
          <p:cNvPr id="4" name="Slide Number Placeholder 3"/>
          <p:cNvSpPr>
            <a:spLocks noGrp="1"/>
          </p:cNvSpPr>
          <p:nvPr>
            <p:ph type="sldNum" sz="quarter" idx="5"/>
          </p:nvPr>
        </p:nvSpPr>
        <p:spPr/>
        <p:txBody>
          <a:bodyPr/>
          <a:lstStyle/>
          <a:p>
            <a:fld id="{D5A455F8-C9B9-834C-8057-69D144C4088E}" type="slidenum">
              <a:rPr lang="en-GB" smtClean="0"/>
              <a:pPr/>
              <a:t>22</a:t>
            </a:fld>
            <a:endParaRPr lang="en-GB"/>
          </a:p>
        </p:txBody>
      </p:sp>
    </p:spTree>
    <p:extLst>
      <p:ext uri="{BB962C8B-B14F-4D97-AF65-F5344CB8AC3E}">
        <p14:creationId xmlns:p14="http://schemas.microsoft.com/office/powerpoint/2010/main" val="27645197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Pour </a:t>
            </a:r>
            <a:r>
              <a:rPr lang="en-US" sz="1200" b="0" i="0" kern="1200" dirty="0" err="1">
                <a:solidFill>
                  <a:schemeClr val="tx1"/>
                </a:solidFill>
                <a:effectLst/>
                <a:latin typeface="+mn-lt"/>
                <a:ea typeface="+mn-ea"/>
                <a:cs typeface="+mn-cs"/>
              </a:rPr>
              <a:t>conclure</a:t>
            </a:r>
            <a:r>
              <a:rPr lang="en-US" sz="1200" b="0" i="0" kern="1200" dirty="0">
                <a:solidFill>
                  <a:schemeClr val="tx1"/>
                </a:solidFill>
                <a:effectLst/>
                <a:latin typeface="+mn-lt"/>
                <a:ea typeface="+mn-ea"/>
                <a:cs typeface="+mn-cs"/>
              </a:rPr>
              <a:t> je me </a:t>
            </a:r>
            <a:r>
              <a:rPr lang="en-US" sz="1200" b="0" i="0" kern="1200" dirty="0" err="1">
                <a:solidFill>
                  <a:schemeClr val="tx1"/>
                </a:solidFill>
                <a:effectLst/>
                <a:latin typeface="+mn-lt"/>
                <a:ea typeface="+mn-ea"/>
                <a:cs typeface="+mn-cs"/>
              </a:rPr>
              <a:t>suis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demandé</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si</a:t>
            </a:r>
            <a:r>
              <a:rPr lang="en-US" sz="1200" b="0" i="0" kern="1200" dirty="0">
                <a:solidFill>
                  <a:schemeClr val="tx1"/>
                </a:solidFill>
                <a:effectLst/>
                <a:latin typeface="+mn-lt"/>
                <a:ea typeface="+mn-ea"/>
                <a:cs typeface="+mn-cs"/>
              </a:rPr>
              <a:t> je </a:t>
            </a:r>
            <a:r>
              <a:rPr lang="en-US" sz="1200" b="0" i="0" kern="1200" dirty="0" err="1">
                <a:solidFill>
                  <a:schemeClr val="tx1"/>
                </a:solidFill>
                <a:effectLst/>
                <a:latin typeface="+mn-lt"/>
                <a:ea typeface="+mn-ea"/>
                <a:cs typeface="+mn-cs"/>
              </a:rPr>
              <a:t>devais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finir</a:t>
            </a:r>
            <a:r>
              <a:rPr lang="en-US" sz="1200" b="0" i="0" kern="1200" dirty="0">
                <a:solidFill>
                  <a:schemeClr val="tx1"/>
                </a:solidFill>
                <a:effectLst/>
                <a:latin typeface="+mn-lt"/>
                <a:ea typeface="+mn-ea"/>
                <a:cs typeface="+mn-cs"/>
              </a:rPr>
              <a:t> par un message </a:t>
            </a:r>
            <a:r>
              <a:rPr lang="en-US" sz="1200" b="0" i="0" kern="1200" dirty="0" err="1">
                <a:solidFill>
                  <a:schemeClr val="tx1"/>
                </a:solidFill>
                <a:effectLst/>
                <a:latin typeface="+mn-lt"/>
                <a:ea typeface="+mn-ea"/>
                <a:cs typeface="+mn-cs"/>
              </a:rPr>
              <a:t>plutôt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positif</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négatif</a:t>
            </a:r>
            <a:r>
              <a:rPr lang="en-US" sz="1200" b="0" i="0" kern="1200" dirty="0">
                <a:solidFill>
                  <a:schemeClr val="tx1"/>
                </a:solidFill>
                <a:effectLst/>
                <a:latin typeface="+mn-lt"/>
                <a:ea typeface="+mn-ea"/>
                <a:cs typeface="+mn-cs"/>
              </a:rPr>
              <a: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Et bien </a:t>
            </a:r>
            <a:r>
              <a:rPr lang="en-US" sz="1200" b="0" i="0" kern="1200" dirty="0" err="1">
                <a:solidFill>
                  <a:schemeClr val="tx1"/>
                </a:solidFill>
                <a:effectLst/>
                <a:latin typeface="+mn-lt"/>
                <a:ea typeface="+mn-ea"/>
                <a:cs typeface="+mn-cs"/>
              </a:rPr>
              <a:t>il</a:t>
            </a:r>
            <a:r>
              <a:rPr lang="en-US" sz="1200" b="0" i="0" kern="1200" dirty="0">
                <a:solidFill>
                  <a:schemeClr val="tx1"/>
                </a:solidFill>
                <a:effectLst/>
                <a:latin typeface="+mn-lt"/>
                <a:ea typeface="+mn-ea"/>
                <a:cs typeface="+mn-cs"/>
              </a:rPr>
              <a:t> sera </a:t>
            </a:r>
            <a:r>
              <a:rPr lang="en-US" sz="1200" b="0" i="0" kern="1200" dirty="0" err="1">
                <a:solidFill>
                  <a:schemeClr val="tx1"/>
                </a:solidFill>
                <a:effectLst/>
                <a:latin typeface="+mn-lt"/>
                <a:ea typeface="+mn-ea"/>
                <a:cs typeface="+mn-cs"/>
              </a:rPr>
              <a:t>plutôt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négatif</a:t>
            </a:r>
            <a:r>
              <a:rPr lang="en-US" sz="1200" b="0" i="0" kern="1200" dirty="0">
                <a:solidFill>
                  <a:schemeClr val="tx1"/>
                </a:solidFill>
                <a:effectLst/>
                <a:latin typeface="+mn-lt"/>
                <a:ea typeface="+mn-ea"/>
                <a:cs typeface="+mn-cs"/>
              </a:rPr>
              <a:t> au regard de </a:t>
            </a:r>
            <a:r>
              <a:rPr lang="en-US" sz="1200" b="0" i="0" kern="1200" dirty="0" err="1">
                <a:solidFill>
                  <a:schemeClr val="tx1"/>
                </a:solidFill>
                <a:effectLst/>
                <a:latin typeface="+mn-lt"/>
                <a:ea typeface="+mn-ea"/>
                <a:cs typeface="+mn-cs"/>
              </a:rPr>
              <a:t>l’urgence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climatique</a:t>
            </a:r>
            <a:r>
              <a:rPr lang="en-US" sz="1200" b="0" i="0" kern="1200" dirty="0">
                <a:solidFill>
                  <a:schemeClr val="tx1"/>
                </a:solidFill>
                <a:effectLst/>
                <a:latin typeface="+mn-lt"/>
                <a:ea typeface="+mn-ea"/>
                <a:cs typeface="+mn-cs"/>
              </a:rPr>
              <a:t>.</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Bon </a:t>
            </a:r>
            <a:r>
              <a:rPr lang="en-US" sz="1200" b="0" i="0" kern="1200" dirty="0" err="1">
                <a:solidFill>
                  <a:schemeClr val="tx1"/>
                </a:solidFill>
                <a:effectLst/>
                <a:latin typeface="+mn-lt"/>
                <a:ea typeface="+mn-ea"/>
                <a:cs typeface="+mn-cs"/>
              </a:rPr>
              <a:t>malgrés</a:t>
            </a:r>
            <a:r>
              <a:rPr lang="en-US" sz="1200" b="0" i="0" kern="1200" dirty="0">
                <a:solidFill>
                  <a:schemeClr val="tx1"/>
                </a:solidFill>
                <a:effectLst/>
                <a:latin typeface="+mn-lt"/>
                <a:ea typeface="+mn-ea"/>
                <a:cs typeface="+mn-cs"/>
              </a:rPr>
              <a:t> tout </a:t>
            </a:r>
            <a:r>
              <a:rPr lang="en-US" sz="1200" b="0" i="0" kern="1200" dirty="0" err="1">
                <a:solidFill>
                  <a:schemeClr val="tx1"/>
                </a:solidFill>
                <a:effectLst/>
                <a:latin typeface="+mn-lt"/>
                <a:ea typeface="+mn-ea"/>
                <a:cs typeface="+mn-cs"/>
              </a:rPr>
              <a:t>il</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est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clair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qu’une</a:t>
            </a:r>
            <a:r>
              <a:rPr lang="en-US" sz="1200" b="0" i="0" kern="1200" dirty="0">
                <a:solidFill>
                  <a:schemeClr val="tx1"/>
                </a:solidFill>
                <a:effectLst/>
                <a:latin typeface="+mn-lt"/>
                <a:ea typeface="+mn-ea"/>
                <a:cs typeface="+mn-cs"/>
              </a:rPr>
              <a:t> la transition </a:t>
            </a:r>
            <a:r>
              <a:rPr lang="en-US" sz="1200" b="0" i="0" kern="1200" dirty="0" err="1">
                <a:solidFill>
                  <a:schemeClr val="tx1"/>
                </a:solidFill>
                <a:effectLst/>
                <a:latin typeface="+mn-lt"/>
                <a:ea typeface="+mn-ea"/>
                <a:cs typeface="+mn-cs"/>
              </a:rPr>
              <a:t>est</a:t>
            </a:r>
            <a:r>
              <a:rPr lang="en-US" sz="1200" b="0" i="0" kern="1200" dirty="0">
                <a:solidFill>
                  <a:schemeClr val="tx1"/>
                </a:solidFill>
                <a:effectLst/>
                <a:latin typeface="+mn-lt"/>
                <a:ea typeface="+mn-ea"/>
                <a:cs typeface="+mn-cs"/>
              </a:rPr>
              <a:t> possible.</a:t>
            </a:r>
          </a:p>
          <a:p>
            <a:pPr marL="171450" indent="-171450">
              <a:buFont typeface="Arial" panose="020B0604020202020204" pitchFamily="34" charset="0"/>
              <a:buChar char="•"/>
            </a:pPr>
            <a:r>
              <a:rPr lang="en-US" sz="1200" b="0" i="0" kern="1200" dirty="0" err="1">
                <a:solidFill>
                  <a:schemeClr val="tx1"/>
                </a:solidFill>
                <a:effectLst/>
                <a:latin typeface="+mn-lt"/>
                <a:ea typeface="+mn-ea"/>
                <a:cs typeface="+mn-cs"/>
              </a:rPr>
              <a:t>Cette</a:t>
            </a:r>
            <a:r>
              <a:rPr lang="en-US" sz="1200" b="0" i="0" kern="1200" dirty="0">
                <a:solidFill>
                  <a:schemeClr val="tx1"/>
                </a:solidFill>
                <a:effectLst/>
                <a:latin typeface="+mn-lt"/>
                <a:ea typeface="+mn-ea"/>
                <a:cs typeface="+mn-cs"/>
              </a:rPr>
              <a:t> transition sera possible par la mise </a:t>
            </a:r>
            <a:r>
              <a:rPr lang="en-US" sz="1200" b="0" i="0" kern="1200" dirty="0" err="1">
                <a:solidFill>
                  <a:schemeClr val="tx1"/>
                </a:solidFill>
                <a:effectLst/>
                <a:latin typeface="+mn-lt"/>
                <a:ea typeface="+mn-ea"/>
                <a:cs typeface="+mn-cs"/>
              </a:rPr>
              <a:t>en</a:t>
            </a:r>
            <a:r>
              <a:rPr lang="en-US" sz="1200" b="0" i="0" kern="1200" dirty="0">
                <a:solidFill>
                  <a:schemeClr val="tx1"/>
                </a:solidFill>
                <a:effectLst/>
                <a:latin typeface="+mn-lt"/>
                <a:ea typeface="+mn-ea"/>
                <a:cs typeface="+mn-cs"/>
              </a:rPr>
              <a:t> oeuvre de cadres politiques </a:t>
            </a:r>
            <a:r>
              <a:rPr lang="en-US" sz="1200" b="0" i="0" kern="1200" dirty="0" err="1">
                <a:solidFill>
                  <a:schemeClr val="tx1"/>
                </a:solidFill>
                <a:effectLst/>
                <a:latin typeface="+mn-lt"/>
                <a:ea typeface="+mn-ea"/>
                <a:cs typeface="+mn-cs"/>
              </a:rPr>
              <a:t>clairs</a:t>
            </a:r>
            <a:r>
              <a:rPr lang="en-US" sz="1200" b="0" i="0" kern="1200" dirty="0">
                <a:solidFill>
                  <a:schemeClr val="tx1"/>
                </a:solidFill>
                <a:effectLst/>
                <a:latin typeface="+mn-lt"/>
                <a:ea typeface="+mn-ea"/>
                <a:cs typeface="+mn-cs"/>
              </a:rPr>
              <a:t> et </a:t>
            </a:r>
            <a:r>
              <a:rPr lang="en-US" sz="1200" b="0" i="0" kern="1200" dirty="0" err="1">
                <a:solidFill>
                  <a:schemeClr val="tx1"/>
                </a:solidFill>
                <a:effectLst/>
                <a:latin typeface="+mn-lt"/>
                <a:ea typeface="+mn-ea"/>
                <a:cs typeface="+mn-cs"/>
              </a:rPr>
              <a:t>ambitieux</a:t>
            </a:r>
            <a:r>
              <a:rPr lang="en-US" sz="1200" b="0" i="0" kern="1200" dirty="0">
                <a:solidFill>
                  <a:schemeClr val="tx1"/>
                </a:solidFill>
                <a:effectLst/>
                <a:latin typeface="+mn-lt"/>
                <a:ea typeface="+mn-ea"/>
                <a:cs typeface="+mn-cs"/>
              </a:rPr>
              <a:t>.</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Les </a:t>
            </a:r>
            <a:r>
              <a:rPr lang="en-US" sz="1200" b="0" i="0" kern="1200" dirty="0" err="1">
                <a:solidFill>
                  <a:schemeClr val="tx1"/>
                </a:solidFill>
                <a:effectLst/>
                <a:latin typeface="+mn-lt"/>
                <a:ea typeface="+mn-ea"/>
                <a:cs typeface="+mn-cs"/>
              </a:rPr>
              <a:t>gouvernements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peuvent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s’appuyer</a:t>
            </a:r>
            <a:r>
              <a:rPr lang="en-US" sz="1200" b="0" i="0" kern="1200" dirty="0">
                <a:solidFill>
                  <a:schemeClr val="tx1"/>
                </a:solidFill>
                <a:effectLst/>
                <a:latin typeface="+mn-lt"/>
                <a:ea typeface="+mn-ea"/>
                <a:cs typeface="+mn-cs"/>
              </a:rPr>
              <a:t> sur des initiatives (locales) qui </a:t>
            </a:r>
            <a:r>
              <a:rPr lang="en-US" sz="1200" b="0" i="0" kern="1200" dirty="0" err="1">
                <a:solidFill>
                  <a:schemeClr val="tx1"/>
                </a:solidFill>
                <a:effectLst/>
                <a:latin typeface="+mn-lt"/>
                <a:ea typeface="+mn-ea"/>
                <a:cs typeface="+mn-cs"/>
              </a:rPr>
              <a:t>soutiennent</a:t>
            </a:r>
            <a:r>
              <a:rPr lang="en-US" sz="1200" b="0" i="0" kern="1200" dirty="0">
                <a:solidFill>
                  <a:schemeClr val="tx1"/>
                </a:solidFill>
                <a:effectLst/>
                <a:latin typeface="+mn-lt"/>
                <a:ea typeface="+mn-ea"/>
                <a:cs typeface="+mn-cs"/>
              </a:rPr>
              <a:t> déjà la transition </a:t>
            </a:r>
            <a:r>
              <a:rPr lang="en-US" sz="1200" b="0" i="0" kern="1200" dirty="0" err="1">
                <a:solidFill>
                  <a:schemeClr val="tx1"/>
                </a:solidFill>
                <a:effectLst/>
                <a:latin typeface="+mn-lt"/>
                <a:ea typeface="+mn-ea"/>
                <a:cs typeface="+mn-cs"/>
              </a:rPr>
              <a:t>énergétique</a:t>
            </a:r>
            <a:r>
              <a:rPr lang="en-US" sz="1200" b="0" i="0" kern="1200" dirty="0">
                <a:solidFill>
                  <a:schemeClr val="tx1"/>
                </a:solidFill>
                <a:effectLst/>
                <a:latin typeface="+mn-lt"/>
                <a:ea typeface="+mn-ea"/>
                <a:cs typeface="+mn-cs"/>
              </a:rPr>
              <a:t>.</a:t>
            </a:r>
          </a:p>
          <a:p>
            <a:pPr marL="628650" lvl="1" indent="-171450">
              <a:buFont typeface="Arial" panose="020B0604020202020204" pitchFamily="34" charset="0"/>
              <a:buChar char="•"/>
            </a:pPr>
            <a:r>
              <a:rPr lang="fr-FR" sz="1200" b="0" i="0" kern="1200" dirty="0">
                <a:solidFill>
                  <a:schemeClr val="tx1"/>
                </a:solidFill>
                <a:effectLst/>
                <a:latin typeface="+mn-lt"/>
                <a:ea typeface="+mn-ea"/>
                <a:cs typeface="+mn-cs"/>
              </a:rPr>
              <a:t>Des </a:t>
            </a:r>
            <a:r>
              <a:rPr lang="fr-FR" sz="1200" b="1" i="0" kern="1200" dirty="0">
                <a:solidFill>
                  <a:schemeClr val="tx1"/>
                </a:solidFill>
                <a:effectLst/>
                <a:latin typeface="+mn-lt"/>
                <a:ea typeface="+mn-ea"/>
                <a:cs typeface="+mn-cs"/>
              </a:rPr>
              <a:t>pays</a:t>
            </a:r>
            <a:r>
              <a:rPr lang="fr-FR" sz="1200" b="0" i="0" kern="1200" dirty="0">
                <a:solidFill>
                  <a:schemeClr val="tx1"/>
                </a:solidFill>
                <a:effectLst/>
                <a:latin typeface="+mn-lt"/>
                <a:ea typeface="+mn-ea"/>
                <a:cs typeface="+mn-cs"/>
              </a:rPr>
              <a:t> comme le </a:t>
            </a:r>
            <a:r>
              <a:rPr lang="fr-FR" sz="1200" b="0" i="0" u="sng" kern="1200" dirty="0">
                <a:solidFill>
                  <a:schemeClr val="tx1"/>
                </a:solidFill>
                <a:effectLst/>
                <a:latin typeface="+mn-lt"/>
                <a:ea typeface="+mn-ea"/>
                <a:cs typeface="+mn-cs"/>
              </a:rPr>
              <a:t>Costa Rica</a:t>
            </a:r>
            <a:r>
              <a:rPr lang="fr-FR" sz="1200" b="0" i="0" kern="1200" dirty="0">
                <a:solidFill>
                  <a:schemeClr val="tx1"/>
                </a:solidFill>
                <a:effectLst/>
                <a:latin typeface="+mn-lt"/>
                <a:ea typeface="+mn-ea"/>
                <a:cs typeface="+mn-cs"/>
              </a:rPr>
              <a:t>, qui produit déjà près de 100 % de son électricité à partir de sources renouvelables, a annoncé son intention d'interdire complètement les combustibles fossiles et de devenir le premier pays décarboné au monde. On peut également citer </a:t>
            </a:r>
            <a:r>
              <a:rPr lang="fr-FR" sz="1200" b="0" i="0" u="sng" kern="1200" dirty="0">
                <a:solidFill>
                  <a:schemeClr val="tx1"/>
                </a:solidFill>
                <a:effectLst/>
                <a:latin typeface="+mn-lt"/>
                <a:ea typeface="+mn-ea"/>
                <a:cs typeface="+mn-cs"/>
              </a:rPr>
              <a:t>l’Irlande</a:t>
            </a:r>
            <a:r>
              <a:rPr lang="fr-FR" sz="1200" b="0" i="0" kern="1200" dirty="0">
                <a:solidFill>
                  <a:schemeClr val="tx1"/>
                </a:solidFill>
                <a:effectLst/>
                <a:latin typeface="+mn-lt"/>
                <a:ea typeface="+mn-ea"/>
                <a:cs typeface="+mn-cs"/>
              </a:rPr>
              <a:t> qui est devenu le premier pays à s'engager à désinvestir son fonds souverain du charbon, du pétrole et du gaz naturel.</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0" i="0" kern="1200" dirty="0">
                <a:solidFill>
                  <a:schemeClr val="tx1"/>
                </a:solidFill>
                <a:effectLst/>
                <a:latin typeface="+mn-lt"/>
                <a:ea typeface="+mn-ea"/>
                <a:cs typeface="+mn-cs"/>
              </a:rPr>
              <a:t>Au niveau infranational, les </a:t>
            </a:r>
            <a:r>
              <a:rPr lang="fr-FR" sz="1200" b="1" i="0" kern="1200" dirty="0">
                <a:solidFill>
                  <a:schemeClr val="tx1"/>
                </a:solidFill>
                <a:effectLst/>
                <a:latin typeface="+mn-lt"/>
                <a:ea typeface="+mn-ea"/>
                <a:cs typeface="+mn-cs"/>
              </a:rPr>
              <a:t>villes</a:t>
            </a:r>
            <a:r>
              <a:rPr lang="fr-FR" sz="1200" b="0" i="0" kern="1200" dirty="0">
                <a:solidFill>
                  <a:schemeClr val="tx1"/>
                </a:solidFill>
                <a:effectLst/>
                <a:latin typeface="+mn-lt"/>
                <a:ea typeface="+mn-ea"/>
                <a:cs typeface="+mn-cs"/>
              </a:rPr>
              <a:t> jouent un rôle de premier plan dans le déploiement des énergies renouvelables et adoptent certains des objectifs les plus ambitieux pour les énergies renouvelables au niveau mondial. Dans de nombreux cas, ces engagements et ces mesures dépassent même l'ambition de leur pays. </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0" i="0" kern="1200" dirty="0">
                <a:solidFill>
                  <a:schemeClr val="tx1"/>
                </a:solidFill>
                <a:effectLst/>
                <a:latin typeface="+mn-lt"/>
                <a:ea typeface="+mn-ea"/>
                <a:cs typeface="+mn-cs"/>
              </a:rPr>
              <a:t>Sur le plan financier, plus de 1 000 organisations se sont engagées à </a:t>
            </a:r>
            <a:r>
              <a:rPr lang="fr-FR" sz="1200" b="1" i="0" kern="1200" dirty="0">
                <a:solidFill>
                  <a:schemeClr val="tx1"/>
                </a:solidFill>
                <a:effectLst/>
                <a:latin typeface="+mn-lt"/>
                <a:ea typeface="+mn-ea"/>
                <a:cs typeface="+mn-cs"/>
              </a:rPr>
              <a:t>désinvestir</a:t>
            </a:r>
            <a:r>
              <a:rPr lang="fr-FR" sz="1200" b="0" i="0" kern="1200" dirty="0">
                <a:solidFill>
                  <a:schemeClr val="tx1"/>
                </a:solidFill>
                <a:effectLst/>
                <a:latin typeface="+mn-lt"/>
                <a:ea typeface="+mn-ea"/>
                <a:cs typeface="+mn-cs"/>
              </a:rPr>
              <a:t> leurs actifs liés aux énergies fossiles. Ils gèrent tout de même plus de 8 000 milliards de dollars d'actifs financiers.</a:t>
            </a:r>
          </a:p>
          <a:p>
            <a:pPr marL="628650" lvl="1" indent="-171450">
              <a:buFont typeface="Arial" panose="020B0604020202020204" pitchFamily="34" charset="0"/>
              <a:buChar char="•"/>
            </a:pPr>
            <a:r>
              <a:rPr lang="en-US" sz="1200" b="0" i="0" kern="1200" dirty="0" err="1">
                <a:solidFill>
                  <a:schemeClr val="tx1"/>
                </a:solidFill>
                <a:effectLst/>
                <a:latin typeface="+mn-lt"/>
                <a:ea typeface="+mn-ea"/>
                <a:cs typeface="+mn-cs"/>
              </a:rPr>
              <a:t>Enfin</a:t>
            </a:r>
            <a:r>
              <a:rPr lang="en-US" sz="1200" b="0" i="0" kern="1200" dirty="0">
                <a:solidFill>
                  <a:schemeClr val="tx1"/>
                </a:solidFill>
                <a:effectLst/>
                <a:latin typeface="+mn-lt"/>
                <a:ea typeface="+mn-ea"/>
                <a:cs typeface="+mn-cs"/>
              </a:rPr>
              <a:t>, </a:t>
            </a:r>
            <a:r>
              <a:rPr lang="fr-FR" sz="1200" b="1" i="0" kern="1200" dirty="0">
                <a:solidFill>
                  <a:schemeClr val="tx1"/>
                </a:solidFill>
                <a:effectLst/>
                <a:latin typeface="+mn-lt"/>
                <a:ea typeface="+mn-ea"/>
                <a:cs typeface="+mn-cs"/>
              </a:rPr>
              <a:t>le secteur privé </a:t>
            </a:r>
            <a:r>
              <a:rPr lang="fr-FR" sz="1200" b="0" i="0" kern="1200" dirty="0">
                <a:solidFill>
                  <a:schemeClr val="tx1"/>
                </a:solidFill>
                <a:effectLst/>
                <a:latin typeface="+mn-lt"/>
                <a:ea typeface="+mn-ea"/>
                <a:cs typeface="+mn-cs"/>
              </a:rPr>
              <a:t>intensifie son approvisionnement en énergies renouvelables. En 2018, 13 GW de capacité renouvelables ont été signées, soit plus du double qu’en 2017. </a:t>
            </a:r>
          </a:p>
          <a:p>
            <a:pPr marL="628650" lvl="1"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D5A455F8-C9B9-834C-8057-69D144C4088E}" type="slidenum">
              <a:rPr lang="en-US" smtClean="0"/>
              <a:pPr/>
              <a:t>23</a:t>
            </a:fld>
            <a:endParaRPr lang="en-US"/>
          </a:p>
        </p:txBody>
      </p:sp>
    </p:spTree>
    <p:extLst>
      <p:ext uri="{BB962C8B-B14F-4D97-AF65-F5344CB8AC3E}">
        <p14:creationId xmlns:p14="http://schemas.microsoft.com/office/powerpoint/2010/main" val="2969766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200" b="0" i="0" u="none" strike="noStrike" kern="1200" baseline="0" dirty="0">
                <a:solidFill>
                  <a:schemeClr val="tx1"/>
                </a:solidFill>
                <a:latin typeface="+mn-lt"/>
                <a:ea typeface="+mn-ea"/>
                <a:cs typeface="+mn-cs"/>
              </a:rPr>
              <a:t>The REN21 </a:t>
            </a:r>
            <a:r>
              <a:rPr lang="en-US" sz="1200" b="0" i="1" u="none" strike="noStrike" kern="1200" baseline="0" dirty="0">
                <a:solidFill>
                  <a:schemeClr val="tx1"/>
                </a:solidFill>
                <a:latin typeface="+mn-lt"/>
                <a:ea typeface="+mn-ea"/>
                <a:cs typeface="+mn-cs"/>
              </a:rPr>
              <a:t>Renewables Global Status Report (GSR) </a:t>
            </a:r>
            <a:r>
              <a:rPr lang="en-US" sz="1200" b="0" i="0" u="none" strike="noStrike" kern="1200" baseline="0" dirty="0">
                <a:solidFill>
                  <a:schemeClr val="tx1"/>
                </a:solidFill>
                <a:latin typeface="+mn-lt"/>
                <a:ea typeface="+mn-ea"/>
                <a:cs typeface="+mn-cs"/>
              </a:rPr>
              <a:t>provides an annual look at the advances in renewable energy markets, policy frameworks and industries globally. </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200" b="0" i="0" u="none" strike="noStrike" kern="1200" baseline="0" dirty="0">
                <a:solidFill>
                  <a:schemeClr val="tx1"/>
                </a:solidFill>
                <a:latin typeface="+mn-lt"/>
                <a:ea typeface="+mn-ea"/>
                <a:cs typeface="+mn-cs"/>
              </a:rPr>
              <a:t>The production of the GSR builds on a global community of over </a:t>
            </a:r>
            <a:r>
              <a:rPr lang="en-US" sz="1200" b="1" i="0" u="none" strike="noStrike" kern="1200" baseline="0" dirty="0">
                <a:solidFill>
                  <a:schemeClr val="tx1"/>
                </a:solidFill>
                <a:latin typeface="+mn-lt"/>
                <a:ea typeface="+mn-ea"/>
                <a:cs typeface="+mn-cs"/>
              </a:rPr>
              <a:t>1500 experts</a:t>
            </a:r>
            <a:r>
              <a:rPr lang="en-US" sz="1200" b="0" i="0" u="none" strike="noStrike" kern="1200" baseline="0" dirty="0">
                <a:solidFill>
                  <a:schemeClr val="tx1"/>
                </a:solidFill>
                <a:latin typeface="+mn-lt"/>
                <a:ea typeface="+mn-ea"/>
                <a:cs typeface="+mn-cs"/>
              </a:rPr>
              <a:t>, who have helped REN21 produce what is today one of the most widely referenced reports in the sector.</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sz="1200" b="0" i="0" u="none" strike="noStrike" kern="1200" baseline="0" dirty="0">
                <a:solidFill>
                  <a:schemeClr val="bg1">
                    <a:lumMod val="50000"/>
                  </a:schemeClr>
                </a:solidFill>
                <a:latin typeface="+mn-lt"/>
                <a:ea typeface="+mn-ea"/>
                <a:cs typeface="+mn-cs"/>
              </a:rPr>
              <a:t>This year’s GSR 2019 marks </a:t>
            </a:r>
            <a:r>
              <a:rPr lang="en-US" sz="1200" b="1" i="0" u="none" strike="noStrike" kern="1200" baseline="0" dirty="0">
                <a:solidFill>
                  <a:schemeClr val="bg1">
                    <a:lumMod val="50000"/>
                  </a:schemeClr>
                </a:solidFill>
                <a:latin typeface="+mn-lt"/>
                <a:ea typeface="+mn-ea"/>
                <a:cs typeface="+mn-cs"/>
              </a:rPr>
              <a:t>14 years </a:t>
            </a:r>
            <a:r>
              <a:rPr lang="en-US" sz="1200" b="0" i="0" u="none" strike="noStrike" kern="1200" baseline="0" dirty="0">
                <a:solidFill>
                  <a:schemeClr val="bg1">
                    <a:lumMod val="50000"/>
                  </a:schemeClr>
                </a:solidFill>
                <a:latin typeface="+mn-lt"/>
                <a:ea typeface="+mn-ea"/>
                <a:cs typeface="+mn-cs"/>
              </a:rPr>
              <a:t>of REN21 reporting; it includes thousands of data points and uses hundreds of documents and personal communications with experts from around the world to provide the most up-to-date information available</a:t>
            </a:r>
            <a:r>
              <a:rPr lang="en-US" sz="1200" b="0" i="0" u="none" strike="noStrike" kern="1200" baseline="0" dirty="0">
                <a:solidFill>
                  <a:schemeClr val="tx1"/>
                </a:solidFill>
                <a:latin typeface="+mn-lt"/>
                <a:ea typeface="+mn-ea"/>
                <a:cs typeface="+mn-cs"/>
              </a:rPr>
              <a:t>.</a:t>
            </a:r>
          </a:p>
        </p:txBody>
      </p:sp>
      <p:sp>
        <p:nvSpPr>
          <p:cNvPr id="4" name="Slide Number Placeholder 3"/>
          <p:cNvSpPr>
            <a:spLocks noGrp="1"/>
          </p:cNvSpPr>
          <p:nvPr>
            <p:ph type="sldNum" sz="quarter" idx="5"/>
          </p:nvPr>
        </p:nvSpPr>
        <p:spPr/>
        <p:txBody>
          <a:bodyPr/>
          <a:lstStyle/>
          <a:p>
            <a:fld id="{D5A455F8-C9B9-834C-8057-69D144C4088E}" type="slidenum">
              <a:rPr lang="en-US" smtClean="0"/>
              <a:pPr/>
              <a:t>3</a:t>
            </a:fld>
            <a:endParaRPr lang="en-US"/>
          </a:p>
        </p:txBody>
      </p:sp>
    </p:spTree>
    <p:extLst>
      <p:ext uri="{BB962C8B-B14F-4D97-AF65-F5344CB8AC3E}">
        <p14:creationId xmlns:p14="http://schemas.microsoft.com/office/powerpoint/2010/main" val="19789515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050" dirty="0"/>
              <a:t>Renewable energy had another strong year in 2018. Total capacity including hydropower grew 8% and reached 2,378 GW by year’s end.</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sz="1050" dirty="0"/>
              <a:t>Growth is even faster when looking at technologies beyond hydropower. 161 GW of non-hydropower capacity = </a:t>
            </a:r>
            <a:r>
              <a:rPr lang="en-GB" sz="1050" dirty="0"/>
              <a:t>1,246 GW by the end of 2018</a:t>
            </a:r>
          </a:p>
          <a:p>
            <a:pPr marL="171450" indent="-171450">
              <a:buFontTx/>
              <a:buChar char="-"/>
            </a:pPr>
            <a:r>
              <a:rPr lang="en-US" sz="1050" dirty="0"/>
              <a:t>was added, growing 15% on 2017 levels.</a:t>
            </a:r>
          </a:p>
          <a:p>
            <a:pPr marL="171450" indent="-171450">
              <a:buFontTx/>
              <a:buChar char="-"/>
            </a:pPr>
            <a:r>
              <a:rPr lang="en-US" sz="1050" dirty="0"/>
              <a:t>By the end of the year, hydropower no longer accounted for more than half of installed renewable power capacity (48%). </a:t>
            </a:r>
            <a:r>
              <a:rPr lang="en-US" sz="1200" b="0" i="0" kern="1200" dirty="0">
                <a:solidFill>
                  <a:schemeClr val="tx1"/>
                </a:solidFill>
                <a:effectLst/>
                <a:latin typeface="+mn-lt"/>
                <a:ea typeface="+mn-ea"/>
                <a:cs typeface="+mn-cs"/>
              </a:rPr>
              <a:t>Meanwhile, wind power rose to comprise roughly 25% of the installed renewable power generation capacity, while solar PV exceeded 20% for the first time (21%).</a:t>
            </a:r>
            <a:r>
              <a:rPr lang="en-US" sz="1050" dirty="0"/>
              <a:t> </a:t>
            </a:r>
          </a:p>
          <a:p>
            <a:pPr marL="171450" indent="-171450">
              <a:buFontTx/>
              <a:buChar char="-"/>
            </a:pPr>
            <a:r>
              <a:rPr lang="en-US" sz="1050" dirty="0"/>
              <a:t>Renewable energy has a global reach: Over 90 countries have more than 1 GW, while more than 30 have at least 10 GW. </a:t>
            </a:r>
          </a:p>
          <a:p>
            <a:pPr marL="171450" indent="-171450">
              <a:buFontTx/>
              <a:buChar char="-"/>
            </a:pPr>
            <a:r>
              <a:rPr lang="en-US" sz="1050" dirty="0"/>
              <a:t>For </a:t>
            </a:r>
            <a:r>
              <a:rPr lang="en-US" sz="1050" b="1" dirty="0"/>
              <a:t>non-hydropower capacity</a:t>
            </a:r>
            <a:r>
              <a:rPr lang="en-US" sz="1050" dirty="0"/>
              <a:t>, 17 countries renewable energy had installed capacity </a:t>
            </a:r>
            <a:r>
              <a:rPr lang="en-US" sz="1200" b="0" i="0" kern="1200" dirty="0">
                <a:solidFill>
                  <a:schemeClr val="tx1"/>
                </a:solidFill>
                <a:effectLst/>
                <a:latin typeface="+mn-lt"/>
                <a:ea typeface="+mn-ea"/>
                <a:cs typeface="+mn-cs"/>
              </a:rPr>
              <a:t>greater than 10 GW – mainly wind power and solar PV – and 45 countries had capacity above 1 GW</a:t>
            </a:r>
            <a:r>
              <a:rPr lang="en-US" sz="1050" dirty="0"/>
              <a:t> .</a:t>
            </a:r>
            <a:br>
              <a:rPr lang="en-US" sz="1050" dirty="0"/>
            </a:br>
            <a:endParaRPr lang="en-US" sz="1050" dirty="0"/>
          </a:p>
          <a:p>
            <a:pPr marL="628650" lvl="1" indent="-171450">
              <a:buFontTx/>
              <a:buChar char="-"/>
            </a:pPr>
            <a:endParaRPr lang="en-US" sz="1050" dirty="0"/>
          </a:p>
        </p:txBody>
      </p:sp>
      <p:sp>
        <p:nvSpPr>
          <p:cNvPr id="4" name="Slide Number Placeholder 3"/>
          <p:cNvSpPr>
            <a:spLocks noGrp="1"/>
          </p:cNvSpPr>
          <p:nvPr>
            <p:ph type="sldNum" sz="quarter" idx="5"/>
          </p:nvPr>
        </p:nvSpPr>
        <p:spPr/>
        <p:txBody>
          <a:bodyPr/>
          <a:lstStyle/>
          <a:p>
            <a:fld id="{D5A455F8-C9B9-834C-8057-69D144C4088E}" type="slidenum">
              <a:rPr lang="en-US" smtClean="0"/>
              <a:pPr/>
              <a:t>4</a:t>
            </a:fld>
            <a:endParaRPr lang="en-US"/>
          </a:p>
        </p:txBody>
      </p:sp>
    </p:spTree>
    <p:extLst>
      <p:ext uri="{BB962C8B-B14F-4D97-AF65-F5344CB8AC3E}">
        <p14:creationId xmlns:p14="http://schemas.microsoft.com/office/powerpoint/2010/main" val="8264108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050" dirty="0"/>
              <a:t>Renewable energy had another strong year in 2018. Total capacity including hydropower grew 8% and reached 2,378 GW by year’s end.</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sz="1050" dirty="0"/>
              <a:t>Growth is even faster when looking at technologies beyond hydropower. 161 GW of non-hydropower capacity = </a:t>
            </a:r>
            <a:r>
              <a:rPr lang="en-GB" sz="1050" dirty="0"/>
              <a:t>1,246 GW by the end of 2018</a:t>
            </a:r>
          </a:p>
          <a:p>
            <a:pPr marL="171450" indent="-171450">
              <a:buFontTx/>
              <a:buChar char="-"/>
            </a:pPr>
            <a:r>
              <a:rPr lang="en-US" sz="1050" dirty="0"/>
              <a:t>was added, growing 15% on 2017 levels.</a:t>
            </a:r>
          </a:p>
          <a:p>
            <a:pPr marL="171450" indent="-171450">
              <a:buFontTx/>
              <a:buChar char="-"/>
            </a:pPr>
            <a:r>
              <a:rPr lang="en-US" sz="1050" dirty="0"/>
              <a:t>By the end of the year, hydropower no longer accounted for more than half of installed renewable power capacity (48%). </a:t>
            </a:r>
            <a:r>
              <a:rPr lang="en-US" sz="1200" b="0" i="0" kern="1200" dirty="0">
                <a:solidFill>
                  <a:schemeClr val="tx1"/>
                </a:solidFill>
                <a:effectLst/>
                <a:latin typeface="+mn-lt"/>
                <a:ea typeface="+mn-ea"/>
                <a:cs typeface="+mn-cs"/>
              </a:rPr>
              <a:t>Meanwhile, wind power rose to comprise roughly 25% of the installed renewable power generation capacity, while solar PV exceeded 20% for the first time (21%).</a:t>
            </a:r>
            <a:r>
              <a:rPr lang="en-US" sz="1050" dirty="0"/>
              <a:t> </a:t>
            </a:r>
          </a:p>
          <a:p>
            <a:pPr marL="171450" indent="-171450">
              <a:buFontTx/>
              <a:buChar char="-"/>
            </a:pPr>
            <a:r>
              <a:rPr lang="en-US" sz="1050" dirty="0"/>
              <a:t>Renewable energy has a global reach: Over 90 countries have more than 1 GW, while more than 30 have at least 10 GW. </a:t>
            </a:r>
          </a:p>
          <a:p>
            <a:pPr marL="171450" indent="-171450">
              <a:buFontTx/>
              <a:buChar char="-"/>
            </a:pPr>
            <a:r>
              <a:rPr lang="en-US" sz="1050" dirty="0"/>
              <a:t>For </a:t>
            </a:r>
            <a:r>
              <a:rPr lang="en-US" sz="1050" b="1" dirty="0"/>
              <a:t>non-hydropower capacity</a:t>
            </a:r>
            <a:r>
              <a:rPr lang="en-US" sz="1050" dirty="0"/>
              <a:t>, 17 countries renewable energy had installed capacity </a:t>
            </a:r>
            <a:r>
              <a:rPr lang="en-US" sz="1200" b="0" i="0" kern="1200" dirty="0">
                <a:solidFill>
                  <a:schemeClr val="tx1"/>
                </a:solidFill>
                <a:effectLst/>
                <a:latin typeface="+mn-lt"/>
                <a:ea typeface="+mn-ea"/>
                <a:cs typeface="+mn-cs"/>
              </a:rPr>
              <a:t>greater than 10 GW – mainly wind power and solar PV – and 45 countries had capacity above 1 GW</a:t>
            </a:r>
            <a:r>
              <a:rPr lang="en-US" sz="1050" dirty="0"/>
              <a:t> .</a:t>
            </a:r>
            <a:br>
              <a:rPr lang="en-US" sz="1050" dirty="0"/>
            </a:br>
            <a:endParaRPr lang="en-US" sz="1050" dirty="0"/>
          </a:p>
          <a:p>
            <a:pPr marL="628650" lvl="1" indent="-171450">
              <a:buFontTx/>
              <a:buChar char="-"/>
            </a:pPr>
            <a:endParaRPr lang="en-US" sz="1050" dirty="0"/>
          </a:p>
        </p:txBody>
      </p:sp>
      <p:sp>
        <p:nvSpPr>
          <p:cNvPr id="4" name="Slide Number Placeholder 3"/>
          <p:cNvSpPr>
            <a:spLocks noGrp="1"/>
          </p:cNvSpPr>
          <p:nvPr>
            <p:ph type="sldNum" sz="quarter" idx="5"/>
          </p:nvPr>
        </p:nvSpPr>
        <p:spPr/>
        <p:txBody>
          <a:bodyPr/>
          <a:lstStyle/>
          <a:p>
            <a:fld id="{D5A455F8-C9B9-834C-8057-69D144C4088E}" type="slidenum">
              <a:rPr lang="en-US" smtClean="0"/>
              <a:pPr/>
              <a:t>5</a:t>
            </a:fld>
            <a:endParaRPr lang="en-US"/>
          </a:p>
        </p:txBody>
      </p:sp>
    </p:spTree>
    <p:extLst>
      <p:ext uri="{BB962C8B-B14F-4D97-AF65-F5344CB8AC3E}">
        <p14:creationId xmlns:p14="http://schemas.microsoft.com/office/powerpoint/2010/main" val="22805838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Global investment fell 11.5% in 2018, driven by a sharp decline in China, resulting from policy changes that reduced financial support for solar PV projects.</a:t>
            </a:r>
            <a:endParaRPr lang="en-US" dirty="0"/>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Developing and emerging economies overtook developed countries in renewable energy investment for the first time in 2015. After extending their lead in 2017, they retained it in 2018, albeit by a smaller amount.</a:t>
            </a:r>
          </a:p>
          <a:p>
            <a:pPr marL="171450" indent="-171450">
              <a:buFont typeface="Arial" panose="020B0604020202020204" pitchFamily="34" charset="0"/>
              <a:buChar char="•"/>
            </a:pPr>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2018 increasing diversification of investment – less dependent on a handful of countries</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Investment in developing and emerging countries decreased 25% to USD 152.8 billion (due largely to decreases in China), while that in developed countries increased 11% to USD 136.1 billion.</a:t>
            </a:r>
          </a:p>
        </p:txBody>
      </p:sp>
      <p:sp>
        <p:nvSpPr>
          <p:cNvPr id="4" name="Slide Number Placeholder 3"/>
          <p:cNvSpPr>
            <a:spLocks noGrp="1"/>
          </p:cNvSpPr>
          <p:nvPr>
            <p:ph type="sldNum" sz="quarter" idx="5"/>
          </p:nvPr>
        </p:nvSpPr>
        <p:spPr/>
        <p:txBody>
          <a:bodyPr/>
          <a:lstStyle/>
          <a:p>
            <a:fld id="{D5A455F8-C9B9-834C-8057-69D144C4088E}" type="slidenum">
              <a:rPr lang="en-US" smtClean="0"/>
              <a:pPr/>
              <a:t>6</a:t>
            </a:fld>
            <a:endParaRPr lang="en-US"/>
          </a:p>
        </p:txBody>
      </p:sp>
    </p:spTree>
    <p:extLst>
      <p:ext uri="{BB962C8B-B14F-4D97-AF65-F5344CB8AC3E}">
        <p14:creationId xmlns:p14="http://schemas.microsoft.com/office/powerpoint/2010/main" val="2714039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Tx/>
              <a:buChar char="-"/>
            </a:pPr>
            <a:r>
              <a:rPr lang="fr-FR" sz="1200" b="0" i="0" kern="1200" dirty="0">
                <a:solidFill>
                  <a:schemeClr val="tx1"/>
                </a:solidFill>
                <a:effectLst/>
                <a:latin typeface="+mn-lt"/>
                <a:ea typeface="+mn-ea"/>
                <a:cs typeface="+mn-cs"/>
              </a:rPr>
              <a:t>Le développement des énergies renouvelables est une réussite tout particulièrement dans le secteur de l'électricité. </a:t>
            </a:r>
          </a:p>
          <a:p>
            <a:pPr marL="171450" indent="-171450">
              <a:buFontTx/>
              <a:buChar char="-"/>
            </a:pPr>
            <a:endParaRPr lang="fr-FR" sz="1200" b="0" i="0" kern="1200" dirty="0">
              <a:solidFill>
                <a:schemeClr val="tx1"/>
              </a:solidFill>
              <a:effectLst/>
              <a:latin typeface="+mn-lt"/>
              <a:ea typeface="+mn-ea"/>
              <a:cs typeface="+mn-cs"/>
            </a:endParaRPr>
          </a:p>
          <a:p>
            <a:pPr marL="171450" indent="-171450">
              <a:buFontTx/>
              <a:buChar char="-"/>
            </a:pPr>
            <a:r>
              <a:rPr lang="fr-FR" sz="1200" b="0" i="0" kern="1200" dirty="0">
                <a:solidFill>
                  <a:schemeClr val="tx1"/>
                </a:solidFill>
                <a:effectLst/>
                <a:latin typeface="+mn-lt"/>
                <a:ea typeface="+mn-ea"/>
                <a:cs typeface="+mn-cs"/>
              </a:rPr>
              <a:t>Chaque année, la </a:t>
            </a:r>
            <a:r>
              <a:rPr lang="fr-FR" sz="1200" b="1" i="0" kern="1200" dirty="0">
                <a:solidFill>
                  <a:schemeClr val="tx1"/>
                </a:solidFill>
                <a:effectLst/>
                <a:latin typeface="+mn-lt"/>
                <a:ea typeface="+mn-ea"/>
                <a:cs typeface="+mn-cs"/>
              </a:rPr>
              <a:t>production</a:t>
            </a:r>
            <a:r>
              <a:rPr lang="fr-FR" sz="1200" b="0" i="0" kern="1200" dirty="0">
                <a:solidFill>
                  <a:schemeClr val="tx1"/>
                </a:solidFill>
                <a:effectLst/>
                <a:latin typeface="+mn-lt"/>
                <a:ea typeface="+mn-ea"/>
                <a:cs typeface="+mn-cs"/>
              </a:rPr>
              <a:t> d'électricité à partir d'énergies renouvelables est supérieure à celle de l'année précédente. </a:t>
            </a:r>
          </a:p>
          <a:p>
            <a:pPr marL="171450" indent="-171450">
              <a:buFontTx/>
              <a:buChar char="-"/>
            </a:pPr>
            <a:r>
              <a:rPr lang="fr-FR" sz="1200" b="0" i="0" kern="1200" dirty="0">
                <a:solidFill>
                  <a:schemeClr val="tx1"/>
                </a:solidFill>
                <a:effectLst/>
                <a:latin typeface="+mn-lt"/>
                <a:ea typeface="+mn-ea"/>
                <a:cs typeface="+mn-cs"/>
              </a:rPr>
              <a:t>En fin d’année 2018, la part des énergies renouvelables dans la production d'électricité atteignait environ 26,2%.</a:t>
            </a:r>
          </a:p>
          <a:p>
            <a:pPr marL="171450" indent="-171450">
              <a:buFontTx/>
              <a:buChar char="-"/>
            </a:pPr>
            <a:r>
              <a:rPr lang="fr-FR" sz="1200" b="0" i="0" kern="1200" dirty="0">
                <a:solidFill>
                  <a:schemeClr val="tx1"/>
                </a:solidFill>
                <a:effectLst/>
                <a:latin typeface="+mn-lt"/>
                <a:ea typeface="+mn-ea"/>
                <a:cs typeface="+mn-cs"/>
              </a:rPr>
              <a:t>Parmi cette production d’électricité renouvelable, l'hydroélectricité représentait encore environ 60 %, suivie par l'éolien (21 %), le solaire photovoltaïque (9 %) et la biomasse (8 %).</a:t>
            </a:r>
            <a:endParaRPr lang="en-US" sz="1200" b="0" i="0" kern="1200" dirty="0">
              <a:solidFill>
                <a:schemeClr val="tx1"/>
              </a:solidFill>
              <a:effectLst/>
              <a:latin typeface="+mn-lt"/>
              <a:ea typeface="+mn-ea"/>
              <a:cs typeface="+mn-cs"/>
            </a:endParaRPr>
          </a:p>
          <a:p>
            <a:pPr marL="171450" indent="-171450">
              <a:buFontTx/>
              <a:buChar char="-"/>
            </a:pPr>
            <a:r>
              <a:rPr lang="fr-FR" sz="1200" b="0" i="0" kern="1200" dirty="0">
                <a:solidFill>
                  <a:schemeClr val="tx1"/>
                </a:solidFill>
                <a:effectLst/>
                <a:latin typeface="+mn-lt"/>
                <a:ea typeface="+mn-ea"/>
                <a:cs typeface="+mn-cs"/>
              </a:rPr>
              <a:t>Bien que l'électricité renouvelable gagne rapidement du terrain à travers de nombreux pays et régions, elle se heurte à des difficultés pour atteindre une part plus importante du total mondial. </a:t>
            </a:r>
          </a:p>
          <a:p>
            <a:pPr marL="171450" indent="-171450">
              <a:buFontTx/>
              <a:buChar char="-"/>
            </a:pPr>
            <a:r>
              <a:rPr lang="fr-FR" sz="1200" b="0" i="0" kern="1200" dirty="0">
                <a:solidFill>
                  <a:schemeClr val="tx1"/>
                </a:solidFill>
                <a:effectLst/>
                <a:latin typeface="+mn-lt"/>
                <a:ea typeface="+mn-ea"/>
                <a:cs typeface="+mn-cs"/>
              </a:rPr>
              <a:t>Cela s'explique principalement par </a:t>
            </a:r>
          </a:p>
          <a:p>
            <a:pPr marL="628650" lvl="1" indent="-171450">
              <a:buFontTx/>
              <a:buChar char="-"/>
            </a:pPr>
            <a:r>
              <a:rPr lang="fr-FR" sz="1200" b="0" i="0" kern="1200" dirty="0">
                <a:solidFill>
                  <a:schemeClr val="tx1"/>
                </a:solidFill>
                <a:effectLst/>
                <a:latin typeface="+mn-lt"/>
                <a:ea typeface="+mn-ea"/>
                <a:cs typeface="+mn-cs"/>
              </a:rPr>
              <a:t>la poursuite de la forte croissance de la production totale d'électricité (+4% en 2018) </a:t>
            </a:r>
          </a:p>
          <a:p>
            <a:pPr marL="628650" lvl="1" indent="-171450">
              <a:buFontTx/>
              <a:buChar char="-"/>
            </a:pPr>
            <a:r>
              <a:rPr lang="fr-FR" sz="1200" b="0" i="0" kern="1200" dirty="0">
                <a:solidFill>
                  <a:schemeClr val="tx1"/>
                </a:solidFill>
                <a:effectLst/>
                <a:latin typeface="+mn-lt"/>
                <a:ea typeface="+mn-ea"/>
                <a:cs typeface="+mn-cs"/>
              </a:rPr>
              <a:t>ainsi que par la persistance des investissements dans les capacités de production d'énergie fossile (et nucléaire) et les subventions. </a:t>
            </a:r>
            <a:r>
              <a:rPr lang="en-US" dirty="0"/>
              <a:t/>
            </a:r>
            <a:br>
              <a:rPr lang="en-US" dirty="0"/>
            </a:br>
            <a:r>
              <a:rPr lang="en-US" dirty="0"/>
              <a:t/>
            </a:r>
            <a:br>
              <a:rPr lang="en-US" dirty="0"/>
            </a:br>
            <a:endParaRPr lang="en-US" dirty="0"/>
          </a:p>
        </p:txBody>
      </p:sp>
      <p:sp>
        <p:nvSpPr>
          <p:cNvPr id="4" name="Slide Number Placeholder 3"/>
          <p:cNvSpPr>
            <a:spLocks noGrp="1"/>
          </p:cNvSpPr>
          <p:nvPr>
            <p:ph type="sldNum" sz="quarter" idx="5"/>
          </p:nvPr>
        </p:nvSpPr>
        <p:spPr/>
        <p:txBody>
          <a:bodyPr/>
          <a:lstStyle/>
          <a:p>
            <a:fld id="{D5A455F8-C9B9-834C-8057-69D144C4088E}" type="slidenum">
              <a:rPr lang="en-US" smtClean="0"/>
              <a:pPr/>
              <a:t>7</a:t>
            </a:fld>
            <a:endParaRPr lang="en-US"/>
          </a:p>
        </p:txBody>
      </p:sp>
    </p:spTree>
    <p:extLst>
      <p:ext uri="{BB962C8B-B14F-4D97-AF65-F5344CB8AC3E}">
        <p14:creationId xmlns:p14="http://schemas.microsoft.com/office/powerpoint/2010/main" val="6220890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Overall, renewable energy has grown to account for </a:t>
            </a:r>
            <a:r>
              <a:rPr lang="en-US" sz="1200" b="1" i="0" kern="1200" dirty="0">
                <a:solidFill>
                  <a:schemeClr val="tx1"/>
                </a:solidFill>
                <a:effectLst/>
                <a:latin typeface="+mn-lt"/>
                <a:ea typeface="+mn-ea"/>
                <a:cs typeface="+mn-cs"/>
              </a:rPr>
              <a:t>more than 33% </a:t>
            </a:r>
            <a:r>
              <a:rPr lang="en-US" sz="1200" b="0" i="0" kern="1200" dirty="0">
                <a:solidFill>
                  <a:schemeClr val="tx1"/>
                </a:solidFill>
                <a:effectLst/>
                <a:latin typeface="+mn-lt"/>
                <a:ea typeface="+mn-ea"/>
                <a:cs typeface="+mn-cs"/>
              </a:rPr>
              <a:t>of the world’s total installed power generating capacity.</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global composition of installed renewable power capacity continued to shift during 2018.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Hydropower no longer accounted for half of the cumulative renewable power capacity in operation, falling below 48% by year’s end.</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Meanwhile, wind power rose to comprise roughly 25% of the installed renewable power generation capacity, while solar PV exceeded 20% for the first time. </a:t>
            </a:r>
            <a:r>
              <a:rPr lang="en-US" dirty="0"/>
              <a:t/>
            </a:r>
            <a:br>
              <a:rPr lang="en-US" dirty="0"/>
            </a:br>
            <a:endParaRPr lang="en-US" dirty="0"/>
          </a:p>
        </p:txBody>
      </p:sp>
      <p:sp>
        <p:nvSpPr>
          <p:cNvPr id="4" name="Slide Number Placeholder 3"/>
          <p:cNvSpPr>
            <a:spLocks noGrp="1"/>
          </p:cNvSpPr>
          <p:nvPr>
            <p:ph type="sldNum" sz="quarter" idx="5"/>
          </p:nvPr>
        </p:nvSpPr>
        <p:spPr/>
        <p:txBody>
          <a:bodyPr/>
          <a:lstStyle/>
          <a:p>
            <a:fld id="{D5A455F8-C9B9-834C-8057-69D144C4088E}" type="slidenum">
              <a:rPr lang="en-US" smtClean="0"/>
              <a:pPr/>
              <a:t>8</a:t>
            </a:fld>
            <a:endParaRPr lang="en-US"/>
          </a:p>
        </p:txBody>
      </p:sp>
    </p:spTree>
    <p:extLst>
      <p:ext uri="{BB962C8B-B14F-4D97-AF65-F5344CB8AC3E}">
        <p14:creationId xmlns:p14="http://schemas.microsoft.com/office/powerpoint/2010/main" val="8256725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annual global market for solar photovoltaics (PV) increased only slightly in 2018, but enough to surpass the 100 GW level (including on- and off-grid capacity) for the first time.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Cumulative capacity increased approximately 25% to at least 505 GW</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This compares to a global total of around 15 GW only a decade earlier</a:t>
            </a:r>
            <a:r>
              <a:rPr lang="en-US" dirty="0"/>
              <a:t/>
            </a:r>
            <a:br>
              <a:rPr lang="en-US" dirty="0"/>
            </a:br>
            <a:endParaRPr lang="fr-FR" dirty="0"/>
          </a:p>
        </p:txBody>
      </p:sp>
      <p:sp>
        <p:nvSpPr>
          <p:cNvPr id="4" name="Espace réservé du numéro de diapositive 3"/>
          <p:cNvSpPr>
            <a:spLocks noGrp="1"/>
          </p:cNvSpPr>
          <p:nvPr>
            <p:ph type="sldNum" sz="quarter" idx="5"/>
          </p:nvPr>
        </p:nvSpPr>
        <p:spPr/>
        <p:txBody>
          <a:bodyPr/>
          <a:lstStyle/>
          <a:p>
            <a:fld id="{D5A455F8-C9B9-834C-8057-69D144C4088E}" type="slidenum">
              <a:rPr lang="fr-FR" smtClean="0"/>
              <a:pPr/>
              <a:t>9</a:t>
            </a:fld>
            <a:endParaRPr lang="fr-FR"/>
          </a:p>
        </p:txBody>
      </p:sp>
    </p:spTree>
    <p:extLst>
      <p:ext uri="{BB962C8B-B14F-4D97-AF65-F5344CB8AC3E}">
        <p14:creationId xmlns:p14="http://schemas.microsoft.com/office/powerpoint/2010/main" val="27611304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0524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506924"/>
          </a:xfrm>
        </p:spPr>
        <p:txBody>
          <a:bodyPr anchor="t">
            <a:normAutofit/>
          </a:bodyPr>
          <a:lstStyle>
            <a:lvl1pPr algn="ctr">
              <a:defRPr sz="1800" b="1" cap="all">
                <a:solidFill>
                  <a:schemeClr val="bg1"/>
                </a:solidFill>
              </a:defRPr>
            </a:lvl1pPr>
          </a:lstStyle>
          <a:p>
            <a:r>
              <a:rPr lang="de-DE"/>
              <a:t>Mastertitelformat bearbeiten</a:t>
            </a:r>
          </a:p>
        </p:txBody>
      </p:sp>
      <p:sp>
        <p:nvSpPr>
          <p:cNvPr id="3" name="Inhaltsplatzhalter 2"/>
          <p:cNvSpPr>
            <a:spLocks noGrp="1"/>
          </p:cNvSpPr>
          <p:nvPr>
            <p:ph idx="1"/>
          </p:nvPr>
        </p:nvSpPr>
        <p:spPr>
          <a:xfrm>
            <a:off x="609600" y="1107213"/>
            <a:ext cx="10972800" cy="5018951"/>
          </a:xfrm>
        </p:spPr>
        <p:txBody>
          <a:bodyPr>
            <a:normAutofit/>
          </a:bodyPr>
          <a:lstStyle>
            <a:lvl1pPr marL="179388" indent="-179388">
              <a:defRPr sz="1600">
                <a:solidFill>
                  <a:schemeClr val="bg1"/>
                </a:solidFill>
              </a:defRPr>
            </a:lvl1pPr>
            <a:lvl2pPr marL="358775" indent="-179388">
              <a:buFontTx/>
              <a:buNone/>
              <a:defRPr sz="1600">
                <a:solidFill>
                  <a:schemeClr val="bg1"/>
                </a:solidFill>
              </a:defRPr>
            </a:lvl2pPr>
            <a:lvl3pPr marL="358775" indent="-179388">
              <a:defRPr sz="1600">
                <a:solidFill>
                  <a:schemeClr val="bg1"/>
                </a:solidFill>
              </a:defRPr>
            </a:lvl3pPr>
            <a:lvl4pPr marL="628650" indent="-266700">
              <a:buFontTx/>
              <a:buNone/>
              <a:defRPr sz="1600">
                <a:solidFill>
                  <a:schemeClr val="bg1"/>
                </a:solidFill>
              </a:defRPr>
            </a:lvl4pPr>
            <a:lvl5pPr marL="628650" indent="-266700">
              <a:defRPr sz="1600">
                <a:solidFill>
                  <a:schemeClr val="bg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sp>
        <p:nvSpPr>
          <p:cNvPr id="7" name="Titel 1"/>
          <p:cNvSpPr>
            <a:spLocks noGrp="1"/>
          </p:cNvSpPr>
          <p:nvPr>
            <p:ph type="title"/>
          </p:nvPr>
        </p:nvSpPr>
        <p:spPr>
          <a:xfrm>
            <a:off x="687282" y="245661"/>
            <a:ext cx="10551583" cy="748603"/>
          </a:xfrm>
          <a:prstGeom prst="rect">
            <a:avLst/>
          </a:prstGeom>
        </p:spPr>
        <p:txBody>
          <a:bodyPr/>
          <a:lstStyle>
            <a:lvl1pPr algn="l" fontAlgn="ctr">
              <a:defRPr sz="2800" baseline="0"/>
            </a:lvl1pPr>
          </a:lstStyle>
          <a:p>
            <a:r>
              <a:rPr lang="de-DE" dirty="0"/>
              <a:t>Mastertitelformat bearbeiten</a:t>
            </a:r>
          </a:p>
        </p:txBody>
      </p:sp>
      <p:pic>
        <p:nvPicPr>
          <p:cNvPr id="9" name="Grafik 8">
            <a:extLst>
              <a:ext uri="{FF2B5EF4-FFF2-40B4-BE49-F238E27FC236}">
                <a16:creationId xmlns:a16="http://schemas.microsoft.com/office/drawing/2014/main" xmlns="" id="{F2D07595-35FB-1B4B-A403-32D48C2A140C}"/>
              </a:ext>
            </a:extLst>
          </p:cNvPr>
          <p:cNvPicPr>
            <a:picLocks noChangeAspect="1"/>
          </p:cNvPicPr>
          <p:nvPr userDrawn="1"/>
        </p:nvPicPr>
        <p:blipFill>
          <a:blip r:embed="rId2"/>
          <a:stretch>
            <a:fillRect/>
          </a:stretch>
        </p:blipFill>
        <p:spPr>
          <a:xfrm>
            <a:off x="0" y="5161436"/>
            <a:ext cx="12192000" cy="1696564"/>
          </a:xfrm>
          <a:prstGeom prst="rect">
            <a:avLst/>
          </a:prstGeom>
        </p:spPr>
      </p:pic>
      <p:sp>
        <p:nvSpPr>
          <p:cNvPr id="2" name="Rectangle 1">
            <a:extLst>
              <a:ext uri="{FF2B5EF4-FFF2-40B4-BE49-F238E27FC236}">
                <a16:creationId xmlns:a16="http://schemas.microsoft.com/office/drawing/2014/main" xmlns="" id="{CD6D7205-88C6-4399-869D-3E579F3465E1}"/>
              </a:ext>
            </a:extLst>
          </p:cNvPr>
          <p:cNvSpPr/>
          <p:nvPr userDrawn="1"/>
        </p:nvSpPr>
        <p:spPr>
          <a:xfrm>
            <a:off x="10898981" y="6246019"/>
            <a:ext cx="909638" cy="483394"/>
          </a:xfrm>
          <a:prstGeom prst="rect">
            <a:avLst/>
          </a:prstGeom>
          <a:solidFill>
            <a:srgbClr val="111E2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xmlns="" id="{0D2B4890-BD27-4CBC-83DB-FCC4944D93BF}"/>
              </a:ext>
            </a:extLst>
          </p:cNvPr>
          <p:cNvPicPr>
            <a:picLocks noChangeAspect="1"/>
          </p:cNvPicPr>
          <p:nvPr userDrawn="1"/>
        </p:nvPicPr>
        <p:blipFill>
          <a:blip r:embed="rId3"/>
          <a:stretch>
            <a:fillRect/>
          </a:stretch>
        </p:blipFill>
        <p:spPr>
          <a:xfrm>
            <a:off x="10288588" y="6132883"/>
            <a:ext cx="1692276" cy="709665"/>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hoto">
    <p:spTree>
      <p:nvGrpSpPr>
        <p:cNvPr id="1" name=""/>
        <p:cNvGrpSpPr/>
        <p:nvPr/>
      </p:nvGrpSpPr>
      <p:grpSpPr>
        <a:xfrm>
          <a:off x="0" y="0"/>
          <a:ext cx="0" cy="0"/>
          <a:chOff x="0" y="0"/>
          <a:chExt cx="0" cy="0"/>
        </a:xfrm>
      </p:grpSpPr>
      <p:sp>
        <p:nvSpPr>
          <p:cNvPr id="4" name="Rechteck 3"/>
          <p:cNvSpPr/>
          <p:nvPr userDrawn="1"/>
        </p:nvSpPr>
        <p:spPr>
          <a:xfrm>
            <a:off x="0" y="994262"/>
            <a:ext cx="11743267" cy="5228738"/>
          </a:xfrm>
          <a:prstGeom prst="rect">
            <a:avLst/>
          </a:prstGeom>
          <a:solidFill>
            <a:srgbClr val="E6E7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a:p>
        </p:txBody>
      </p:sp>
      <p:sp>
        <p:nvSpPr>
          <p:cNvPr id="6" name="Bildplatzhalter 5"/>
          <p:cNvSpPr>
            <a:spLocks noGrp="1"/>
          </p:cNvSpPr>
          <p:nvPr>
            <p:ph type="pic" sz="quarter" idx="10"/>
          </p:nvPr>
        </p:nvSpPr>
        <p:spPr>
          <a:xfrm>
            <a:off x="0" y="994262"/>
            <a:ext cx="11743267" cy="5190948"/>
          </a:xfrm>
          <a:prstGeom prst="rect">
            <a:avLst/>
          </a:prstGeom>
        </p:spPr>
        <p:txBody>
          <a:bodyPr vert="horz" anchor="ctr"/>
          <a:lstStyle>
            <a:lvl1pPr algn="ctr">
              <a:buFontTx/>
              <a:buNone/>
              <a:defRPr sz="1600"/>
            </a:lvl1pPr>
          </a:lstStyle>
          <a:p>
            <a:endParaRPr lang="de-DE"/>
          </a:p>
        </p:txBody>
      </p:sp>
      <p:sp>
        <p:nvSpPr>
          <p:cNvPr id="12" name="Titel 1"/>
          <p:cNvSpPr>
            <a:spLocks noGrp="1"/>
          </p:cNvSpPr>
          <p:nvPr>
            <p:ph type="title"/>
          </p:nvPr>
        </p:nvSpPr>
        <p:spPr>
          <a:xfrm>
            <a:off x="687282" y="245661"/>
            <a:ext cx="10551583" cy="748603"/>
          </a:xfrm>
          <a:prstGeom prst="rect">
            <a:avLst/>
          </a:prstGeom>
        </p:spPr>
        <p:txBody>
          <a:bodyPr/>
          <a:lstStyle>
            <a:lvl1pPr algn="l" fontAlgn="ctr">
              <a:defRPr sz="2800" baseline="0"/>
            </a:lvl1pPr>
          </a:lstStyle>
          <a:p>
            <a:r>
              <a:rPr lang="de-DE" dirty="0"/>
              <a:t>Mastertitelformat bearbeiten</a:t>
            </a:r>
          </a:p>
        </p:txBody>
      </p:sp>
      <p:pic>
        <p:nvPicPr>
          <p:cNvPr id="13" name="Grafik 12">
            <a:extLst>
              <a:ext uri="{FF2B5EF4-FFF2-40B4-BE49-F238E27FC236}">
                <a16:creationId xmlns:a16="http://schemas.microsoft.com/office/drawing/2014/main" xmlns="" id="{29A21CCF-681C-D547-8BFD-462C4A1F800A}"/>
              </a:ext>
            </a:extLst>
          </p:cNvPr>
          <p:cNvPicPr>
            <a:picLocks noChangeAspect="1"/>
          </p:cNvPicPr>
          <p:nvPr userDrawn="1"/>
        </p:nvPicPr>
        <p:blipFill>
          <a:blip r:embed="rId2"/>
          <a:stretch>
            <a:fillRect/>
          </a:stretch>
        </p:blipFill>
        <p:spPr>
          <a:xfrm>
            <a:off x="0" y="5161436"/>
            <a:ext cx="12192000" cy="1696564"/>
          </a:xfrm>
          <a:prstGeom prst="rect">
            <a:avLst/>
          </a:prstGeom>
        </p:spPr>
      </p:pic>
      <p:sp>
        <p:nvSpPr>
          <p:cNvPr id="7" name="Rectangle 6">
            <a:extLst>
              <a:ext uri="{FF2B5EF4-FFF2-40B4-BE49-F238E27FC236}">
                <a16:creationId xmlns:a16="http://schemas.microsoft.com/office/drawing/2014/main" xmlns="" id="{D2B56936-3CE9-4334-B24A-11208C8C068E}"/>
              </a:ext>
            </a:extLst>
          </p:cNvPr>
          <p:cNvSpPr/>
          <p:nvPr userDrawn="1"/>
        </p:nvSpPr>
        <p:spPr>
          <a:xfrm>
            <a:off x="10898981" y="6246019"/>
            <a:ext cx="909638" cy="483394"/>
          </a:xfrm>
          <a:prstGeom prst="rect">
            <a:avLst/>
          </a:prstGeom>
          <a:solidFill>
            <a:srgbClr val="111E2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xmlns="" id="{D1076384-0557-46A1-8189-AF2B52BCC74B}"/>
              </a:ext>
            </a:extLst>
          </p:cNvPr>
          <p:cNvPicPr>
            <a:picLocks noChangeAspect="1"/>
          </p:cNvPicPr>
          <p:nvPr userDrawn="1"/>
        </p:nvPicPr>
        <p:blipFill>
          <a:blip r:embed="rId3"/>
          <a:stretch>
            <a:fillRect/>
          </a:stretch>
        </p:blipFill>
        <p:spPr>
          <a:xfrm>
            <a:off x="10288588" y="6132883"/>
            <a:ext cx="1692276" cy="709665"/>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ingle Column">
    <p:spTree>
      <p:nvGrpSpPr>
        <p:cNvPr id="1" name=""/>
        <p:cNvGrpSpPr/>
        <p:nvPr/>
      </p:nvGrpSpPr>
      <p:grpSpPr>
        <a:xfrm>
          <a:off x="0" y="0"/>
          <a:ext cx="0" cy="0"/>
          <a:chOff x="0" y="0"/>
          <a:chExt cx="0" cy="0"/>
        </a:xfrm>
      </p:grpSpPr>
      <p:sp>
        <p:nvSpPr>
          <p:cNvPr id="10" name="Rechteck 9"/>
          <p:cNvSpPr/>
          <p:nvPr userDrawn="1"/>
        </p:nvSpPr>
        <p:spPr>
          <a:xfrm>
            <a:off x="0" y="994262"/>
            <a:ext cx="11743267" cy="5228738"/>
          </a:xfrm>
          <a:prstGeom prst="rect">
            <a:avLst/>
          </a:prstGeom>
          <a:solidFill>
            <a:srgbClr val="E6E7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a:p>
        </p:txBody>
      </p:sp>
      <p:sp>
        <p:nvSpPr>
          <p:cNvPr id="19" name="Inhaltsplatzhalter 25"/>
          <p:cNvSpPr>
            <a:spLocks noGrp="1"/>
          </p:cNvSpPr>
          <p:nvPr>
            <p:ph sz="quarter" idx="12"/>
          </p:nvPr>
        </p:nvSpPr>
        <p:spPr>
          <a:xfrm>
            <a:off x="5691718" y="1450975"/>
            <a:ext cx="6051549" cy="4772025"/>
          </a:xfrm>
          <a:prstGeom prst="rect">
            <a:avLst/>
          </a:prstGeom>
        </p:spPr>
        <p:txBody>
          <a:bodyPr vert="horz" lIns="324000" tIns="374400"/>
          <a:lstStyle>
            <a:lvl1pPr>
              <a:buClr>
                <a:srgbClr val="0077AE"/>
              </a:buClr>
              <a:buFont typeface="Lucida Grande"/>
              <a:buChar char="➜"/>
              <a:defRPr sz="1800" b="1"/>
            </a:lvl1pPr>
            <a:lvl2pPr marL="533400" indent="-177800">
              <a:buFont typeface="Arial"/>
              <a:buChar char="•"/>
              <a:defRPr sz="1600"/>
            </a:lvl2pPr>
            <a:lvl3pPr marL="723900" indent="-190500">
              <a:buFont typeface="Lucida Grande"/>
              <a:buChar char="-"/>
              <a:defRPr sz="1600"/>
            </a:lvl3pPr>
            <a:lvl4pPr>
              <a:defRPr sz="1600"/>
            </a:lvl4pPr>
            <a:lvl5pPr>
              <a:defRPr sz="1600"/>
            </a:lvl5pPr>
          </a:lstStyle>
          <a:p>
            <a:pPr lvl="0"/>
            <a:endParaRPr lang="de-DE" dirty="0"/>
          </a:p>
        </p:txBody>
      </p:sp>
      <p:sp>
        <p:nvSpPr>
          <p:cNvPr id="14" name="Titel 1"/>
          <p:cNvSpPr>
            <a:spLocks noGrp="1"/>
          </p:cNvSpPr>
          <p:nvPr>
            <p:ph type="title"/>
          </p:nvPr>
        </p:nvSpPr>
        <p:spPr>
          <a:xfrm>
            <a:off x="687282" y="245661"/>
            <a:ext cx="10551583" cy="748603"/>
          </a:xfrm>
          <a:prstGeom prst="rect">
            <a:avLst/>
          </a:prstGeom>
        </p:spPr>
        <p:txBody>
          <a:bodyPr/>
          <a:lstStyle>
            <a:lvl1pPr algn="l" fontAlgn="ctr">
              <a:defRPr sz="2800" baseline="0"/>
            </a:lvl1pPr>
          </a:lstStyle>
          <a:p>
            <a:r>
              <a:rPr lang="de-DE" dirty="0"/>
              <a:t>Mastertitelformat bearbeiten</a:t>
            </a:r>
          </a:p>
        </p:txBody>
      </p:sp>
      <p:sp>
        <p:nvSpPr>
          <p:cNvPr id="15" name="Textplatzhalter 12"/>
          <p:cNvSpPr>
            <a:spLocks noGrp="1"/>
          </p:cNvSpPr>
          <p:nvPr>
            <p:ph type="body" sz="quarter" idx="10"/>
          </p:nvPr>
        </p:nvSpPr>
        <p:spPr>
          <a:xfrm>
            <a:off x="802218" y="1447801"/>
            <a:ext cx="4448917" cy="4155956"/>
          </a:xfrm>
          <a:prstGeom prst="rect">
            <a:avLst/>
          </a:prstGeom>
        </p:spPr>
        <p:txBody>
          <a:bodyPr vert="horz" lIns="0"/>
          <a:lstStyle>
            <a:lvl1pPr>
              <a:buClr>
                <a:srgbClr val="0077AE"/>
              </a:buClr>
              <a:buSzPct val="100000"/>
              <a:buFont typeface="Lucida Grande"/>
              <a:buChar char="➜"/>
              <a:defRPr sz="1800" b="1"/>
            </a:lvl1pPr>
            <a:lvl2pPr marL="534988" indent="-177800">
              <a:buClr>
                <a:schemeClr val="tx1"/>
              </a:buClr>
              <a:buFont typeface="Arial"/>
              <a:buChar char="•"/>
              <a:defRPr sz="1600" b="0" i="0">
                <a:solidFill>
                  <a:srgbClr val="000000"/>
                </a:solidFill>
                <a:latin typeface="+mn-lt"/>
              </a:defRPr>
            </a:lvl2pPr>
            <a:lvl3pPr marL="720725" indent="-185738">
              <a:buClr>
                <a:schemeClr val="tx1"/>
              </a:buClr>
              <a:buFont typeface="Lucida Grande"/>
              <a:buChar char="-"/>
              <a:defRPr sz="1600" b="0" i="0">
                <a:solidFill>
                  <a:srgbClr val="000000"/>
                </a:solidFill>
                <a:latin typeface="+mn-lt"/>
              </a:defRPr>
            </a:lvl3pPr>
            <a:lvl4pPr>
              <a:buClr>
                <a:srgbClr val="0077AE"/>
              </a:buClr>
              <a:buFont typeface="Lucida Grande"/>
              <a:buChar char="➜"/>
              <a:defRPr sz="1600" b="0" i="0">
                <a:solidFill>
                  <a:srgbClr val="000000"/>
                </a:solidFill>
                <a:latin typeface="+mn-lt"/>
              </a:defRPr>
            </a:lvl4pPr>
            <a:lvl5pPr>
              <a:buClr>
                <a:srgbClr val="0077AE"/>
              </a:buClr>
              <a:buFont typeface="Lucida Grande"/>
              <a:buChar char="➜"/>
              <a:defRPr sz="1600" b="0" i="0">
                <a:solidFill>
                  <a:srgbClr val="000000"/>
                </a:solidFill>
                <a:latin typeface="+mn-lt"/>
              </a:defRPr>
            </a:lvl5pPr>
          </a:lstStyle>
          <a:p>
            <a:pPr lvl="0"/>
            <a:r>
              <a:rPr lang="de-DE"/>
              <a:t>Mastertextformat bearbeiten</a:t>
            </a:r>
          </a:p>
          <a:p>
            <a:pPr lvl="1"/>
            <a:r>
              <a:rPr lang="de-DE" dirty="0"/>
              <a:t>Zweite Ebene</a:t>
            </a:r>
          </a:p>
          <a:p>
            <a:pPr lvl="2"/>
            <a:r>
              <a:rPr lang="de-DE" dirty="0"/>
              <a:t>Dritte Ebene</a:t>
            </a:r>
          </a:p>
        </p:txBody>
      </p:sp>
      <p:pic>
        <p:nvPicPr>
          <p:cNvPr id="11" name="Grafik 10">
            <a:extLst>
              <a:ext uri="{FF2B5EF4-FFF2-40B4-BE49-F238E27FC236}">
                <a16:creationId xmlns:a16="http://schemas.microsoft.com/office/drawing/2014/main" xmlns="" id="{ADD6571D-452F-8E4D-8659-2CD985282092}"/>
              </a:ext>
            </a:extLst>
          </p:cNvPr>
          <p:cNvPicPr>
            <a:picLocks noChangeAspect="1"/>
          </p:cNvPicPr>
          <p:nvPr userDrawn="1"/>
        </p:nvPicPr>
        <p:blipFill>
          <a:blip r:embed="rId2"/>
          <a:stretch>
            <a:fillRect/>
          </a:stretch>
        </p:blipFill>
        <p:spPr>
          <a:xfrm>
            <a:off x="0" y="5161436"/>
            <a:ext cx="12192000" cy="1696564"/>
          </a:xfrm>
          <a:prstGeom prst="rect">
            <a:avLst/>
          </a:prstGeom>
        </p:spPr>
      </p:pic>
      <p:sp>
        <p:nvSpPr>
          <p:cNvPr id="7" name="Rectangle 6">
            <a:extLst>
              <a:ext uri="{FF2B5EF4-FFF2-40B4-BE49-F238E27FC236}">
                <a16:creationId xmlns:a16="http://schemas.microsoft.com/office/drawing/2014/main" xmlns="" id="{E8E1CD5C-FAFA-4DA7-AECC-8F29462E9231}"/>
              </a:ext>
            </a:extLst>
          </p:cNvPr>
          <p:cNvSpPr/>
          <p:nvPr userDrawn="1"/>
        </p:nvSpPr>
        <p:spPr>
          <a:xfrm>
            <a:off x="10898981" y="6246019"/>
            <a:ext cx="909638" cy="483394"/>
          </a:xfrm>
          <a:prstGeom prst="rect">
            <a:avLst/>
          </a:prstGeom>
          <a:solidFill>
            <a:srgbClr val="111E2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xmlns="" id="{E62F15B0-20FD-44E0-86DD-FE408666C9BE}"/>
              </a:ext>
            </a:extLst>
          </p:cNvPr>
          <p:cNvPicPr>
            <a:picLocks noChangeAspect="1"/>
          </p:cNvPicPr>
          <p:nvPr userDrawn="1"/>
        </p:nvPicPr>
        <p:blipFill>
          <a:blip r:embed="rId3"/>
          <a:stretch>
            <a:fillRect/>
          </a:stretch>
        </p:blipFill>
        <p:spPr>
          <a:xfrm>
            <a:off x="10288588" y="6132883"/>
            <a:ext cx="1692276" cy="709665"/>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xmlns="" id="{809817CE-6A29-F944-82B8-DB653415CB34}"/>
              </a:ext>
            </a:extLst>
          </p:cNvPr>
          <p:cNvSpPr/>
          <p:nvPr userDrawn="1"/>
        </p:nvSpPr>
        <p:spPr>
          <a:xfrm>
            <a:off x="0" y="994262"/>
            <a:ext cx="11743267" cy="5228738"/>
          </a:xfrm>
          <a:prstGeom prst="rect">
            <a:avLst/>
          </a:prstGeom>
          <a:solidFill>
            <a:srgbClr val="E6E7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a:p>
        </p:txBody>
      </p:sp>
      <p:sp>
        <p:nvSpPr>
          <p:cNvPr id="15" name="Rechteck 14"/>
          <p:cNvSpPr/>
          <p:nvPr userDrawn="1"/>
        </p:nvSpPr>
        <p:spPr>
          <a:xfrm>
            <a:off x="5691718" y="1447800"/>
            <a:ext cx="5482167" cy="4775200"/>
          </a:xfrm>
          <a:prstGeom prst="rect">
            <a:avLst/>
          </a:prstGeom>
          <a:solidFill>
            <a:srgbClr val="E6E7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a:p>
        </p:txBody>
      </p:sp>
      <p:sp>
        <p:nvSpPr>
          <p:cNvPr id="20" name="Textplatzhalter 12"/>
          <p:cNvSpPr>
            <a:spLocks noGrp="1"/>
          </p:cNvSpPr>
          <p:nvPr>
            <p:ph type="body" sz="quarter" idx="10"/>
          </p:nvPr>
        </p:nvSpPr>
        <p:spPr>
          <a:xfrm>
            <a:off x="802218" y="1447801"/>
            <a:ext cx="4448917" cy="4155956"/>
          </a:xfrm>
          <a:prstGeom prst="rect">
            <a:avLst/>
          </a:prstGeom>
        </p:spPr>
        <p:txBody>
          <a:bodyPr vert="horz" lIns="0"/>
          <a:lstStyle>
            <a:lvl1pPr>
              <a:buClr>
                <a:srgbClr val="0077AE"/>
              </a:buClr>
              <a:buSzPct val="100000"/>
              <a:buFont typeface="Lucida Grande"/>
              <a:buChar char="➜"/>
              <a:defRPr sz="1800" b="1"/>
            </a:lvl1pPr>
            <a:lvl2pPr marL="534988" indent="-177800">
              <a:buClr>
                <a:schemeClr val="tx1"/>
              </a:buClr>
              <a:buFont typeface="Arial"/>
              <a:buChar char="•"/>
              <a:defRPr sz="1600" b="0" i="0">
                <a:solidFill>
                  <a:srgbClr val="000000"/>
                </a:solidFill>
                <a:latin typeface="+mn-lt"/>
              </a:defRPr>
            </a:lvl2pPr>
            <a:lvl3pPr marL="720725" indent="-185738">
              <a:buClr>
                <a:schemeClr val="tx1"/>
              </a:buClr>
              <a:buFont typeface="Lucida Grande"/>
              <a:buChar char="-"/>
              <a:defRPr sz="1600" b="0" i="0">
                <a:solidFill>
                  <a:srgbClr val="000000"/>
                </a:solidFill>
                <a:latin typeface="+mn-lt"/>
              </a:defRPr>
            </a:lvl3pPr>
            <a:lvl4pPr>
              <a:buClr>
                <a:srgbClr val="0077AE"/>
              </a:buClr>
              <a:buFont typeface="Lucida Grande"/>
              <a:buChar char="➜"/>
              <a:defRPr sz="1600" b="0" i="0">
                <a:solidFill>
                  <a:srgbClr val="000000"/>
                </a:solidFill>
                <a:latin typeface="+mn-lt"/>
              </a:defRPr>
            </a:lvl4pPr>
            <a:lvl5pPr>
              <a:buClr>
                <a:srgbClr val="0077AE"/>
              </a:buClr>
              <a:buFont typeface="Lucida Grande"/>
              <a:buChar char="➜"/>
              <a:defRPr sz="1600" b="0" i="0">
                <a:solidFill>
                  <a:srgbClr val="000000"/>
                </a:solidFill>
                <a:latin typeface="+mn-lt"/>
              </a:defRPr>
            </a:lvl5pPr>
          </a:lstStyle>
          <a:p>
            <a:pPr lvl="0"/>
            <a:r>
              <a:rPr lang="de-DE"/>
              <a:t>Mastertextformat bearbeiten</a:t>
            </a:r>
          </a:p>
          <a:p>
            <a:pPr lvl="1"/>
            <a:r>
              <a:rPr lang="de-DE" dirty="0"/>
              <a:t>Zweite Ebene</a:t>
            </a:r>
          </a:p>
          <a:p>
            <a:pPr lvl="2"/>
            <a:r>
              <a:rPr lang="de-DE" dirty="0"/>
              <a:t>Dritte Ebene</a:t>
            </a:r>
          </a:p>
        </p:txBody>
      </p:sp>
      <p:sp>
        <p:nvSpPr>
          <p:cNvPr id="17" name="Textplatzhalter 12"/>
          <p:cNvSpPr>
            <a:spLocks noGrp="1"/>
          </p:cNvSpPr>
          <p:nvPr>
            <p:ph type="body" sz="quarter" idx="11"/>
          </p:nvPr>
        </p:nvSpPr>
        <p:spPr>
          <a:xfrm>
            <a:off x="5757334" y="1447801"/>
            <a:ext cx="5596465" cy="4155956"/>
          </a:xfrm>
          <a:prstGeom prst="rect">
            <a:avLst/>
          </a:prstGeom>
        </p:spPr>
        <p:txBody>
          <a:bodyPr vert="horz" lIns="0"/>
          <a:lstStyle>
            <a:lvl1pPr>
              <a:buClr>
                <a:srgbClr val="0077AE"/>
              </a:buClr>
              <a:buSzPct val="100000"/>
              <a:buFont typeface="Lucida Grande"/>
              <a:buChar char="➜"/>
              <a:defRPr sz="1800" b="1"/>
            </a:lvl1pPr>
            <a:lvl2pPr marL="534988" indent="-177800">
              <a:buClr>
                <a:schemeClr val="tx1"/>
              </a:buClr>
              <a:buFont typeface="Arial"/>
              <a:buChar char="•"/>
              <a:defRPr sz="1600" b="0" i="0">
                <a:solidFill>
                  <a:srgbClr val="000000"/>
                </a:solidFill>
                <a:latin typeface="+mn-lt"/>
              </a:defRPr>
            </a:lvl2pPr>
            <a:lvl3pPr marL="720725" indent="-185738">
              <a:buClr>
                <a:schemeClr val="tx1"/>
              </a:buClr>
              <a:buFont typeface="Lucida Grande"/>
              <a:buChar char="-"/>
              <a:defRPr sz="1600" b="0" i="0">
                <a:solidFill>
                  <a:srgbClr val="000000"/>
                </a:solidFill>
                <a:latin typeface="+mn-lt"/>
              </a:defRPr>
            </a:lvl3pPr>
            <a:lvl4pPr>
              <a:buClr>
                <a:srgbClr val="0077AE"/>
              </a:buClr>
              <a:buFont typeface="Lucida Grande"/>
              <a:buChar char="➜"/>
              <a:defRPr sz="1600" b="0" i="0">
                <a:solidFill>
                  <a:srgbClr val="000000"/>
                </a:solidFill>
                <a:latin typeface="+mn-lt"/>
              </a:defRPr>
            </a:lvl4pPr>
            <a:lvl5pPr>
              <a:buClr>
                <a:srgbClr val="0077AE"/>
              </a:buClr>
              <a:buFont typeface="Lucida Grande"/>
              <a:buChar char="➜"/>
              <a:defRPr sz="1600" b="0" i="0">
                <a:solidFill>
                  <a:srgbClr val="000000"/>
                </a:solidFill>
                <a:latin typeface="+mn-lt"/>
              </a:defRPr>
            </a:lvl5pPr>
          </a:lstStyle>
          <a:p>
            <a:pPr lvl="0"/>
            <a:r>
              <a:rPr lang="de-DE"/>
              <a:t>Mastertextformat bearbeiten</a:t>
            </a:r>
          </a:p>
          <a:p>
            <a:pPr lvl="1"/>
            <a:r>
              <a:rPr lang="de-DE" dirty="0"/>
              <a:t>Zweite Ebene</a:t>
            </a:r>
          </a:p>
          <a:p>
            <a:pPr lvl="2"/>
            <a:r>
              <a:rPr lang="de-DE" dirty="0"/>
              <a:t>Dritte Ebene</a:t>
            </a:r>
          </a:p>
        </p:txBody>
      </p:sp>
      <p:sp>
        <p:nvSpPr>
          <p:cNvPr id="18" name="Titel 1"/>
          <p:cNvSpPr>
            <a:spLocks noGrp="1"/>
          </p:cNvSpPr>
          <p:nvPr>
            <p:ph type="title"/>
          </p:nvPr>
        </p:nvSpPr>
        <p:spPr>
          <a:xfrm>
            <a:off x="687282" y="245661"/>
            <a:ext cx="10551583" cy="748603"/>
          </a:xfrm>
          <a:prstGeom prst="rect">
            <a:avLst/>
          </a:prstGeom>
        </p:spPr>
        <p:txBody>
          <a:bodyPr/>
          <a:lstStyle>
            <a:lvl1pPr algn="l" fontAlgn="ctr">
              <a:defRPr sz="2800" baseline="0"/>
            </a:lvl1pPr>
          </a:lstStyle>
          <a:p>
            <a:r>
              <a:rPr lang="de-DE" dirty="0"/>
              <a:t>Mastertitelformat bearbeiten</a:t>
            </a:r>
          </a:p>
        </p:txBody>
      </p:sp>
      <p:pic>
        <p:nvPicPr>
          <p:cNvPr id="11" name="Grafik 10">
            <a:extLst>
              <a:ext uri="{FF2B5EF4-FFF2-40B4-BE49-F238E27FC236}">
                <a16:creationId xmlns:a16="http://schemas.microsoft.com/office/drawing/2014/main" xmlns="" id="{605CD396-5CD9-F649-8DA6-E576B2015F15}"/>
              </a:ext>
            </a:extLst>
          </p:cNvPr>
          <p:cNvPicPr>
            <a:picLocks noChangeAspect="1"/>
          </p:cNvPicPr>
          <p:nvPr userDrawn="1"/>
        </p:nvPicPr>
        <p:blipFill>
          <a:blip r:embed="rId2"/>
          <a:stretch>
            <a:fillRect/>
          </a:stretch>
        </p:blipFill>
        <p:spPr>
          <a:xfrm>
            <a:off x="0" y="5161436"/>
            <a:ext cx="12192000" cy="1696564"/>
          </a:xfrm>
          <a:prstGeom prst="rect">
            <a:avLst/>
          </a:prstGeom>
        </p:spPr>
      </p:pic>
      <p:sp>
        <p:nvSpPr>
          <p:cNvPr id="9" name="Rectangle 8">
            <a:extLst>
              <a:ext uri="{FF2B5EF4-FFF2-40B4-BE49-F238E27FC236}">
                <a16:creationId xmlns:a16="http://schemas.microsoft.com/office/drawing/2014/main" xmlns="" id="{592DBCBF-4397-4E74-9FA5-7B6AE7EB261F}"/>
              </a:ext>
            </a:extLst>
          </p:cNvPr>
          <p:cNvSpPr/>
          <p:nvPr userDrawn="1"/>
        </p:nvSpPr>
        <p:spPr>
          <a:xfrm>
            <a:off x="10898981" y="6246019"/>
            <a:ext cx="909638" cy="483394"/>
          </a:xfrm>
          <a:prstGeom prst="rect">
            <a:avLst/>
          </a:prstGeom>
          <a:solidFill>
            <a:srgbClr val="111E2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xmlns="" id="{A7E37908-997B-4A78-8AA8-416F21EF8044}"/>
              </a:ext>
            </a:extLst>
          </p:cNvPr>
          <p:cNvPicPr>
            <a:picLocks noChangeAspect="1"/>
          </p:cNvPicPr>
          <p:nvPr userDrawn="1"/>
        </p:nvPicPr>
        <p:blipFill>
          <a:blip r:embed="rId3"/>
          <a:stretch>
            <a:fillRect/>
          </a:stretch>
        </p:blipFill>
        <p:spPr>
          <a:xfrm>
            <a:off x="10288588" y="6132883"/>
            <a:ext cx="1692276" cy="709665"/>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8" name="Rechteck 7"/>
          <p:cNvSpPr/>
          <p:nvPr userDrawn="1"/>
        </p:nvSpPr>
        <p:spPr>
          <a:xfrm>
            <a:off x="0" y="994262"/>
            <a:ext cx="11743267" cy="5228738"/>
          </a:xfrm>
          <a:prstGeom prst="rect">
            <a:avLst/>
          </a:prstGeom>
          <a:solidFill>
            <a:srgbClr val="E6E7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a:p>
        </p:txBody>
      </p:sp>
      <p:sp>
        <p:nvSpPr>
          <p:cNvPr id="12" name="Textplatzhalter 12"/>
          <p:cNvSpPr>
            <a:spLocks noGrp="1"/>
          </p:cNvSpPr>
          <p:nvPr>
            <p:ph type="body" sz="quarter" idx="10"/>
          </p:nvPr>
        </p:nvSpPr>
        <p:spPr>
          <a:xfrm>
            <a:off x="802218" y="1447801"/>
            <a:ext cx="4448917" cy="4155956"/>
          </a:xfrm>
          <a:prstGeom prst="rect">
            <a:avLst/>
          </a:prstGeom>
        </p:spPr>
        <p:txBody>
          <a:bodyPr vert="horz" lIns="0"/>
          <a:lstStyle>
            <a:lvl1pPr>
              <a:buClr>
                <a:srgbClr val="0077AE"/>
              </a:buClr>
              <a:buSzPct val="100000"/>
              <a:buFont typeface="Lucida Grande"/>
              <a:buChar char="➜"/>
              <a:defRPr sz="1800" b="1"/>
            </a:lvl1pPr>
            <a:lvl2pPr marL="534988" indent="-177800">
              <a:buClr>
                <a:schemeClr val="tx1"/>
              </a:buClr>
              <a:buFont typeface="Arial"/>
              <a:buChar char="•"/>
              <a:defRPr sz="1600" b="0" i="0">
                <a:solidFill>
                  <a:srgbClr val="000000"/>
                </a:solidFill>
                <a:latin typeface="+mn-lt"/>
              </a:defRPr>
            </a:lvl2pPr>
            <a:lvl3pPr marL="720725" indent="-185738">
              <a:buClr>
                <a:schemeClr val="tx1"/>
              </a:buClr>
              <a:buFont typeface="Lucida Grande"/>
              <a:buChar char="-"/>
              <a:defRPr sz="1600" b="0" i="0">
                <a:solidFill>
                  <a:srgbClr val="000000"/>
                </a:solidFill>
                <a:latin typeface="+mn-lt"/>
              </a:defRPr>
            </a:lvl3pPr>
            <a:lvl4pPr>
              <a:buClr>
                <a:srgbClr val="0077AE"/>
              </a:buClr>
              <a:buFont typeface="Lucida Grande"/>
              <a:buChar char="➜"/>
              <a:defRPr sz="1600" b="0" i="0">
                <a:solidFill>
                  <a:srgbClr val="000000"/>
                </a:solidFill>
                <a:latin typeface="+mn-lt"/>
              </a:defRPr>
            </a:lvl4pPr>
            <a:lvl5pPr>
              <a:buClr>
                <a:srgbClr val="0077AE"/>
              </a:buClr>
              <a:buFont typeface="Lucida Grande"/>
              <a:buChar char="➜"/>
              <a:defRPr sz="1600" b="0" i="0">
                <a:solidFill>
                  <a:srgbClr val="000000"/>
                </a:solidFill>
                <a:latin typeface="+mn-lt"/>
              </a:defRPr>
            </a:lvl5pPr>
          </a:lstStyle>
          <a:p>
            <a:pPr lvl="0"/>
            <a:r>
              <a:rPr lang="de-DE"/>
              <a:t>Mastertextformat bearbeiten</a:t>
            </a:r>
          </a:p>
          <a:p>
            <a:pPr lvl="1"/>
            <a:r>
              <a:rPr lang="de-DE" dirty="0"/>
              <a:t>Zweite Ebene</a:t>
            </a:r>
          </a:p>
          <a:p>
            <a:pPr lvl="2"/>
            <a:r>
              <a:rPr lang="de-DE" dirty="0"/>
              <a:t>Dritte Ebene</a:t>
            </a:r>
          </a:p>
        </p:txBody>
      </p:sp>
      <p:sp>
        <p:nvSpPr>
          <p:cNvPr id="13" name="Titel 1"/>
          <p:cNvSpPr>
            <a:spLocks noGrp="1"/>
          </p:cNvSpPr>
          <p:nvPr>
            <p:ph type="title"/>
          </p:nvPr>
        </p:nvSpPr>
        <p:spPr>
          <a:xfrm>
            <a:off x="687282" y="245661"/>
            <a:ext cx="10551583" cy="748603"/>
          </a:xfrm>
          <a:prstGeom prst="rect">
            <a:avLst/>
          </a:prstGeom>
        </p:spPr>
        <p:txBody>
          <a:bodyPr/>
          <a:lstStyle>
            <a:lvl1pPr algn="l" fontAlgn="ctr">
              <a:defRPr sz="2800" baseline="0"/>
            </a:lvl1pPr>
          </a:lstStyle>
          <a:p>
            <a:r>
              <a:rPr lang="de-DE" dirty="0"/>
              <a:t>Mastertitelformat bearbeiten</a:t>
            </a:r>
          </a:p>
        </p:txBody>
      </p:sp>
      <p:pic>
        <p:nvPicPr>
          <p:cNvPr id="9" name="Grafik 8">
            <a:extLst>
              <a:ext uri="{FF2B5EF4-FFF2-40B4-BE49-F238E27FC236}">
                <a16:creationId xmlns:a16="http://schemas.microsoft.com/office/drawing/2014/main" xmlns="" id="{8F31C27E-2FD1-1740-8D9F-4976CA14A99C}"/>
              </a:ext>
            </a:extLst>
          </p:cNvPr>
          <p:cNvPicPr>
            <a:picLocks noChangeAspect="1"/>
          </p:cNvPicPr>
          <p:nvPr userDrawn="1"/>
        </p:nvPicPr>
        <p:blipFill>
          <a:blip r:embed="rId2"/>
          <a:stretch>
            <a:fillRect/>
          </a:stretch>
        </p:blipFill>
        <p:spPr>
          <a:xfrm>
            <a:off x="0" y="5161436"/>
            <a:ext cx="12192000" cy="1696564"/>
          </a:xfrm>
          <a:prstGeom prst="rect">
            <a:avLst/>
          </a:prstGeom>
        </p:spPr>
      </p:pic>
      <p:sp>
        <p:nvSpPr>
          <p:cNvPr id="6" name="Rectangle 5">
            <a:extLst>
              <a:ext uri="{FF2B5EF4-FFF2-40B4-BE49-F238E27FC236}">
                <a16:creationId xmlns:a16="http://schemas.microsoft.com/office/drawing/2014/main" xmlns="" id="{C818CB1E-2ED2-4BB2-9543-F91ED265CE42}"/>
              </a:ext>
            </a:extLst>
          </p:cNvPr>
          <p:cNvSpPr/>
          <p:nvPr userDrawn="1"/>
        </p:nvSpPr>
        <p:spPr>
          <a:xfrm>
            <a:off x="10898981" y="6246019"/>
            <a:ext cx="909638" cy="483394"/>
          </a:xfrm>
          <a:prstGeom prst="rect">
            <a:avLst/>
          </a:prstGeom>
          <a:solidFill>
            <a:srgbClr val="111E2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xmlns="" id="{58E6B267-744C-4448-9BAA-1A5A6CD5C874}"/>
              </a:ext>
            </a:extLst>
          </p:cNvPr>
          <p:cNvPicPr>
            <a:picLocks noChangeAspect="1"/>
          </p:cNvPicPr>
          <p:nvPr userDrawn="1"/>
        </p:nvPicPr>
        <p:blipFill>
          <a:blip r:embed="rId3"/>
          <a:stretch>
            <a:fillRect/>
          </a:stretch>
        </p:blipFill>
        <p:spPr>
          <a:xfrm>
            <a:off x="10288588" y="6132883"/>
            <a:ext cx="1692276" cy="709665"/>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s (60:40)">
    <p:spTree>
      <p:nvGrpSpPr>
        <p:cNvPr id="1" name=""/>
        <p:cNvGrpSpPr/>
        <p:nvPr/>
      </p:nvGrpSpPr>
      <p:grpSpPr>
        <a:xfrm>
          <a:off x="0" y="0"/>
          <a:ext cx="0" cy="0"/>
          <a:chOff x="0" y="0"/>
          <a:chExt cx="0" cy="0"/>
        </a:xfrm>
      </p:grpSpPr>
      <p:sp>
        <p:nvSpPr>
          <p:cNvPr id="10" name="Rechteck 9"/>
          <p:cNvSpPr/>
          <p:nvPr userDrawn="1"/>
        </p:nvSpPr>
        <p:spPr>
          <a:xfrm>
            <a:off x="0" y="994262"/>
            <a:ext cx="11743267" cy="5228738"/>
          </a:xfrm>
          <a:prstGeom prst="rect">
            <a:avLst/>
          </a:prstGeom>
          <a:solidFill>
            <a:srgbClr val="E6E7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a:p>
        </p:txBody>
      </p:sp>
      <p:sp>
        <p:nvSpPr>
          <p:cNvPr id="17" name="Bildplatzhalter 16"/>
          <p:cNvSpPr>
            <a:spLocks noGrp="1"/>
          </p:cNvSpPr>
          <p:nvPr>
            <p:ph type="pic" sz="quarter" idx="10"/>
          </p:nvPr>
        </p:nvSpPr>
        <p:spPr>
          <a:xfrm>
            <a:off x="6220408" y="994264"/>
            <a:ext cx="5522859" cy="4191263"/>
          </a:xfrm>
          <a:prstGeom prst="rect">
            <a:avLst/>
          </a:prstGeom>
          <a:noFill/>
        </p:spPr>
        <p:txBody>
          <a:bodyPr vert="horz" anchor="ctr"/>
          <a:lstStyle>
            <a:lvl1pPr algn="ctr">
              <a:buFontTx/>
              <a:buNone/>
              <a:defRPr sz="2000"/>
            </a:lvl1pPr>
          </a:lstStyle>
          <a:p>
            <a:endParaRPr lang="de-DE"/>
          </a:p>
        </p:txBody>
      </p:sp>
      <p:sp>
        <p:nvSpPr>
          <p:cNvPr id="16" name="Textplatzhalter 12"/>
          <p:cNvSpPr>
            <a:spLocks noGrp="1"/>
          </p:cNvSpPr>
          <p:nvPr>
            <p:ph type="body" sz="quarter" idx="12"/>
          </p:nvPr>
        </p:nvSpPr>
        <p:spPr>
          <a:xfrm>
            <a:off x="6220409" y="5365102"/>
            <a:ext cx="5201127" cy="665870"/>
          </a:xfrm>
          <a:prstGeom prst="rect">
            <a:avLst/>
          </a:prstGeom>
        </p:spPr>
        <p:txBody>
          <a:bodyPr vert="horz" lIns="0"/>
          <a:lstStyle>
            <a:lvl1pPr marL="0" indent="0">
              <a:buClr>
                <a:srgbClr val="0077AE"/>
              </a:buClr>
              <a:buSzPct val="100000"/>
              <a:buFontTx/>
              <a:buNone/>
              <a:defRPr sz="1200" b="0" i="1" baseline="0"/>
            </a:lvl1pPr>
            <a:lvl2pPr marL="534988" indent="-177800">
              <a:buClr>
                <a:schemeClr val="tx1"/>
              </a:buClr>
              <a:buFont typeface="Arial"/>
              <a:buChar char="•"/>
              <a:defRPr sz="1600" b="0" i="0">
                <a:solidFill>
                  <a:srgbClr val="000000"/>
                </a:solidFill>
                <a:latin typeface="+mn-lt"/>
              </a:defRPr>
            </a:lvl2pPr>
            <a:lvl3pPr marL="720725" indent="-185738">
              <a:buClr>
                <a:schemeClr val="tx1"/>
              </a:buClr>
              <a:buFont typeface="Lucida Grande"/>
              <a:buChar char="-"/>
              <a:defRPr sz="1600" b="0" i="0">
                <a:solidFill>
                  <a:srgbClr val="000000"/>
                </a:solidFill>
                <a:latin typeface="+mn-lt"/>
              </a:defRPr>
            </a:lvl3pPr>
            <a:lvl4pPr>
              <a:buClr>
                <a:srgbClr val="0077AE"/>
              </a:buClr>
              <a:buFont typeface="Lucida Grande"/>
              <a:buChar char="➜"/>
              <a:defRPr sz="1600" b="0" i="0">
                <a:solidFill>
                  <a:srgbClr val="000000"/>
                </a:solidFill>
                <a:latin typeface="+mn-lt"/>
              </a:defRPr>
            </a:lvl4pPr>
            <a:lvl5pPr>
              <a:buClr>
                <a:srgbClr val="0077AE"/>
              </a:buClr>
              <a:buFont typeface="Lucida Grande"/>
              <a:buChar char="➜"/>
              <a:defRPr sz="1600" b="0" i="0">
                <a:solidFill>
                  <a:srgbClr val="000000"/>
                </a:solidFill>
                <a:latin typeface="+mn-lt"/>
              </a:defRPr>
            </a:lvl5pPr>
          </a:lstStyle>
          <a:p>
            <a:pPr lvl="0"/>
            <a:r>
              <a:rPr lang="de-DE" dirty="0"/>
              <a:t>Mastertextformat bearbeiten</a:t>
            </a:r>
          </a:p>
        </p:txBody>
      </p:sp>
      <p:sp>
        <p:nvSpPr>
          <p:cNvPr id="18" name="Textplatzhalter 12"/>
          <p:cNvSpPr>
            <a:spLocks noGrp="1"/>
          </p:cNvSpPr>
          <p:nvPr>
            <p:ph type="body" sz="quarter" idx="13"/>
          </p:nvPr>
        </p:nvSpPr>
        <p:spPr>
          <a:xfrm>
            <a:off x="802218" y="1447801"/>
            <a:ext cx="4448917" cy="4155956"/>
          </a:xfrm>
          <a:prstGeom prst="rect">
            <a:avLst/>
          </a:prstGeom>
        </p:spPr>
        <p:txBody>
          <a:bodyPr vert="horz" lIns="0"/>
          <a:lstStyle>
            <a:lvl1pPr>
              <a:buClr>
                <a:srgbClr val="0077AE"/>
              </a:buClr>
              <a:buSzPct val="100000"/>
              <a:buFont typeface="Lucida Grande"/>
              <a:buChar char="➜"/>
              <a:defRPr sz="1800" b="1"/>
            </a:lvl1pPr>
            <a:lvl2pPr marL="534988" indent="-177800">
              <a:buClr>
                <a:schemeClr val="tx1"/>
              </a:buClr>
              <a:buFont typeface="Arial"/>
              <a:buChar char="•"/>
              <a:defRPr sz="1600" b="0" i="0">
                <a:solidFill>
                  <a:srgbClr val="000000"/>
                </a:solidFill>
                <a:latin typeface="+mn-lt"/>
              </a:defRPr>
            </a:lvl2pPr>
            <a:lvl3pPr marL="720725" indent="-185738">
              <a:buClr>
                <a:schemeClr val="tx1"/>
              </a:buClr>
              <a:buFont typeface="Lucida Grande"/>
              <a:buChar char="-"/>
              <a:defRPr sz="1600" b="0" i="0">
                <a:solidFill>
                  <a:srgbClr val="000000"/>
                </a:solidFill>
                <a:latin typeface="+mn-lt"/>
              </a:defRPr>
            </a:lvl3pPr>
            <a:lvl4pPr>
              <a:buClr>
                <a:srgbClr val="0077AE"/>
              </a:buClr>
              <a:buFont typeface="Lucida Grande"/>
              <a:buChar char="➜"/>
              <a:defRPr sz="1600" b="0" i="0">
                <a:solidFill>
                  <a:srgbClr val="000000"/>
                </a:solidFill>
                <a:latin typeface="+mn-lt"/>
              </a:defRPr>
            </a:lvl4pPr>
            <a:lvl5pPr>
              <a:buClr>
                <a:srgbClr val="0077AE"/>
              </a:buClr>
              <a:buFont typeface="Lucida Grande"/>
              <a:buChar char="➜"/>
              <a:defRPr sz="1600" b="0" i="0">
                <a:solidFill>
                  <a:srgbClr val="000000"/>
                </a:solidFill>
                <a:latin typeface="+mn-lt"/>
              </a:defRPr>
            </a:lvl5pPr>
          </a:lstStyle>
          <a:p>
            <a:pPr lvl="0"/>
            <a:r>
              <a:rPr lang="de-DE"/>
              <a:t>Mastertextformat bearbeiten</a:t>
            </a:r>
          </a:p>
          <a:p>
            <a:pPr lvl="1"/>
            <a:r>
              <a:rPr lang="de-DE" dirty="0"/>
              <a:t>Zweite Ebene</a:t>
            </a:r>
          </a:p>
          <a:p>
            <a:pPr lvl="2"/>
            <a:r>
              <a:rPr lang="de-DE" dirty="0"/>
              <a:t>Dritte Ebene</a:t>
            </a:r>
          </a:p>
        </p:txBody>
      </p:sp>
      <p:sp>
        <p:nvSpPr>
          <p:cNvPr id="21" name="Titel 1"/>
          <p:cNvSpPr>
            <a:spLocks noGrp="1"/>
          </p:cNvSpPr>
          <p:nvPr>
            <p:ph type="title"/>
          </p:nvPr>
        </p:nvSpPr>
        <p:spPr>
          <a:xfrm>
            <a:off x="687282" y="245661"/>
            <a:ext cx="10551583" cy="748603"/>
          </a:xfrm>
          <a:prstGeom prst="rect">
            <a:avLst/>
          </a:prstGeom>
        </p:spPr>
        <p:txBody>
          <a:bodyPr/>
          <a:lstStyle>
            <a:lvl1pPr algn="l" fontAlgn="ctr">
              <a:defRPr sz="2800" baseline="0"/>
            </a:lvl1pPr>
          </a:lstStyle>
          <a:p>
            <a:r>
              <a:rPr lang="de-DE" dirty="0"/>
              <a:t>Mastertitelformat bearbeiten</a:t>
            </a:r>
          </a:p>
        </p:txBody>
      </p:sp>
      <p:pic>
        <p:nvPicPr>
          <p:cNvPr id="14" name="Grafik 13">
            <a:extLst>
              <a:ext uri="{FF2B5EF4-FFF2-40B4-BE49-F238E27FC236}">
                <a16:creationId xmlns:a16="http://schemas.microsoft.com/office/drawing/2014/main" xmlns="" id="{C83073C7-00E5-334D-BF46-7E0ECDEAFE3B}"/>
              </a:ext>
            </a:extLst>
          </p:cNvPr>
          <p:cNvPicPr>
            <a:picLocks noChangeAspect="1"/>
          </p:cNvPicPr>
          <p:nvPr userDrawn="1"/>
        </p:nvPicPr>
        <p:blipFill>
          <a:blip r:embed="rId2"/>
          <a:stretch>
            <a:fillRect/>
          </a:stretch>
        </p:blipFill>
        <p:spPr>
          <a:xfrm>
            <a:off x="0" y="5161436"/>
            <a:ext cx="12192000" cy="1696564"/>
          </a:xfrm>
          <a:prstGeom prst="rect">
            <a:avLst/>
          </a:prstGeom>
        </p:spPr>
      </p:pic>
      <p:sp>
        <p:nvSpPr>
          <p:cNvPr id="8" name="Rectangle 7">
            <a:extLst>
              <a:ext uri="{FF2B5EF4-FFF2-40B4-BE49-F238E27FC236}">
                <a16:creationId xmlns:a16="http://schemas.microsoft.com/office/drawing/2014/main" xmlns="" id="{C118D821-7486-4F53-9BCF-B00948DDF126}"/>
              </a:ext>
            </a:extLst>
          </p:cNvPr>
          <p:cNvSpPr/>
          <p:nvPr userDrawn="1"/>
        </p:nvSpPr>
        <p:spPr>
          <a:xfrm>
            <a:off x="10898981" y="6246019"/>
            <a:ext cx="909638" cy="483394"/>
          </a:xfrm>
          <a:prstGeom prst="rect">
            <a:avLst/>
          </a:prstGeom>
          <a:solidFill>
            <a:srgbClr val="111E2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xmlns="" id="{71821D81-7631-46AC-8E9E-A63EB5623735}"/>
              </a:ext>
            </a:extLst>
          </p:cNvPr>
          <p:cNvPicPr>
            <a:picLocks noChangeAspect="1"/>
          </p:cNvPicPr>
          <p:nvPr userDrawn="1"/>
        </p:nvPicPr>
        <p:blipFill>
          <a:blip r:embed="rId3"/>
          <a:stretch>
            <a:fillRect/>
          </a:stretch>
        </p:blipFill>
        <p:spPr>
          <a:xfrm>
            <a:off x="10288588" y="6132883"/>
            <a:ext cx="1692276" cy="709665"/>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wo Columns (60:40)">
    <p:spTree>
      <p:nvGrpSpPr>
        <p:cNvPr id="1" name=""/>
        <p:cNvGrpSpPr/>
        <p:nvPr/>
      </p:nvGrpSpPr>
      <p:grpSpPr>
        <a:xfrm>
          <a:off x="0" y="0"/>
          <a:ext cx="0" cy="0"/>
          <a:chOff x="0" y="0"/>
          <a:chExt cx="0" cy="0"/>
        </a:xfrm>
      </p:grpSpPr>
      <p:sp>
        <p:nvSpPr>
          <p:cNvPr id="10" name="Rechteck 9"/>
          <p:cNvSpPr/>
          <p:nvPr userDrawn="1"/>
        </p:nvSpPr>
        <p:spPr>
          <a:xfrm>
            <a:off x="1" y="994262"/>
            <a:ext cx="4419581" cy="5228738"/>
          </a:xfrm>
          <a:prstGeom prst="rect">
            <a:avLst/>
          </a:prstGeom>
          <a:solidFill>
            <a:srgbClr val="E6E7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a:p>
        </p:txBody>
      </p:sp>
      <p:sp>
        <p:nvSpPr>
          <p:cNvPr id="18" name="Textplatzhalter 12"/>
          <p:cNvSpPr>
            <a:spLocks noGrp="1"/>
          </p:cNvSpPr>
          <p:nvPr>
            <p:ph type="body" sz="quarter" idx="13"/>
          </p:nvPr>
        </p:nvSpPr>
        <p:spPr>
          <a:xfrm>
            <a:off x="448732" y="1447801"/>
            <a:ext cx="3756424" cy="4155956"/>
          </a:xfrm>
          <a:prstGeom prst="rect">
            <a:avLst/>
          </a:prstGeom>
        </p:spPr>
        <p:txBody>
          <a:bodyPr vert="horz" lIns="0"/>
          <a:lstStyle>
            <a:lvl1pPr>
              <a:buClr>
                <a:srgbClr val="0077AE"/>
              </a:buClr>
              <a:buSzPct val="100000"/>
              <a:buFont typeface="Lucida Grande"/>
              <a:buChar char="➜"/>
              <a:defRPr sz="1800" b="1"/>
            </a:lvl1pPr>
            <a:lvl2pPr marL="534988" indent="-177800">
              <a:buClr>
                <a:schemeClr val="tx1"/>
              </a:buClr>
              <a:buFont typeface="Arial"/>
              <a:buChar char="•"/>
              <a:defRPr sz="1600" b="0" i="0">
                <a:solidFill>
                  <a:srgbClr val="000000"/>
                </a:solidFill>
                <a:latin typeface="+mn-lt"/>
              </a:defRPr>
            </a:lvl2pPr>
            <a:lvl3pPr marL="720725" indent="-185738">
              <a:buClr>
                <a:schemeClr val="tx1"/>
              </a:buClr>
              <a:buFont typeface="Lucida Grande"/>
              <a:buChar char="-"/>
              <a:defRPr sz="1600" b="0" i="0">
                <a:solidFill>
                  <a:srgbClr val="000000"/>
                </a:solidFill>
                <a:latin typeface="+mn-lt"/>
              </a:defRPr>
            </a:lvl3pPr>
            <a:lvl4pPr>
              <a:buClr>
                <a:srgbClr val="0077AE"/>
              </a:buClr>
              <a:buFont typeface="Lucida Grande"/>
              <a:buChar char="➜"/>
              <a:defRPr sz="1600" b="0" i="0">
                <a:solidFill>
                  <a:srgbClr val="000000"/>
                </a:solidFill>
                <a:latin typeface="+mn-lt"/>
              </a:defRPr>
            </a:lvl4pPr>
            <a:lvl5pPr>
              <a:buClr>
                <a:srgbClr val="0077AE"/>
              </a:buClr>
              <a:buFont typeface="Lucida Grande"/>
              <a:buChar char="➜"/>
              <a:defRPr sz="1600" b="0" i="0">
                <a:solidFill>
                  <a:srgbClr val="000000"/>
                </a:solidFill>
                <a:latin typeface="+mn-lt"/>
              </a:defRPr>
            </a:lvl5pPr>
          </a:lstStyle>
          <a:p>
            <a:pPr lvl="0"/>
            <a:r>
              <a:rPr lang="de-DE"/>
              <a:t>Mastertextformat bearbeiten</a:t>
            </a:r>
          </a:p>
          <a:p>
            <a:pPr lvl="1"/>
            <a:r>
              <a:rPr lang="de-DE" dirty="0"/>
              <a:t>Zweite Ebene</a:t>
            </a:r>
          </a:p>
          <a:p>
            <a:pPr lvl="2"/>
            <a:r>
              <a:rPr lang="de-DE" dirty="0"/>
              <a:t>Dritte Ebene</a:t>
            </a:r>
          </a:p>
        </p:txBody>
      </p:sp>
      <p:pic>
        <p:nvPicPr>
          <p:cNvPr id="14" name="Grafik 13">
            <a:extLst>
              <a:ext uri="{FF2B5EF4-FFF2-40B4-BE49-F238E27FC236}">
                <a16:creationId xmlns:a16="http://schemas.microsoft.com/office/drawing/2014/main" xmlns="" id="{C83073C7-00E5-334D-BF46-7E0ECDEAFE3B}"/>
              </a:ext>
            </a:extLst>
          </p:cNvPr>
          <p:cNvPicPr>
            <a:picLocks noChangeAspect="1"/>
          </p:cNvPicPr>
          <p:nvPr userDrawn="1"/>
        </p:nvPicPr>
        <p:blipFill>
          <a:blip r:embed="rId2"/>
          <a:stretch>
            <a:fillRect/>
          </a:stretch>
        </p:blipFill>
        <p:spPr>
          <a:xfrm>
            <a:off x="0" y="5161436"/>
            <a:ext cx="12192000" cy="1696564"/>
          </a:xfrm>
          <a:prstGeom prst="rect">
            <a:avLst/>
          </a:prstGeom>
        </p:spPr>
      </p:pic>
      <p:sp>
        <p:nvSpPr>
          <p:cNvPr id="21" name="Titel 1"/>
          <p:cNvSpPr>
            <a:spLocks noGrp="1"/>
          </p:cNvSpPr>
          <p:nvPr>
            <p:ph type="title"/>
          </p:nvPr>
        </p:nvSpPr>
        <p:spPr>
          <a:xfrm>
            <a:off x="687282" y="245661"/>
            <a:ext cx="10551583" cy="748603"/>
          </a:xfrm>
          <a:prstGeom prst="rect">
            <a:avLst/>
          </a:prstGeom>
        </p:spPr>
        <p:txBody>
          <a:bodyPr/>
          <a:lstStyle>
            <a:lvl1pPr algn="l" fontAlgn="ctr">
              <a:defRPr sz="2800" baseline="0"/>
            </a:lvl1pPr>
          </a:lstStyle>
          <a:p>
            <a:r>
              <a:rPr lang="de-DE" dirty="0"/>
              <a:t>Mastertitelformat bearbeiten</a:t>
            </a:r>
          </a:p>
        </p:txBody>
      </p:sp>
      <p:sp>
        <p:nvSpPr>
          <p:cNvPr id="8" name="Rectangle 7">
            <a:extLst>
              <a:ext uri="{FF2B5EF4-FFF2-40B4-BE49-F238E27FC236}">
                <a16:creationId xmlns:a16="http://schemas.microsoft.com/office/drawing/2014/main" xmlns="" id="{C118D821-7486-4F53-9BCF-B00948DDF126}"/>
              </a:ext>
            </a:extLst>
          </p:cNvPr>
          <p:cNvSpPr/>
          <p:nvPr userDrawn="1"/>
        </p:nvSpPr>
        <p:spPr>
          <a:xfrm>
            <a:off x="10898981" y="6246019"/>
            <a:ext cx="909638" cy="483394"/>
          </a:xfrm>
          <a:prstGeom prst="rect">
            <a:avLst/>
          </a:prstGeom>
          <a:solidFill>
            <a:srgbClr val="111E2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xmlns="" id="{36E5EB9C-771A-4DD4-9FC3-63126F56EDCE}"/>
              </a:ext>
            </a:extLst>
          </p:cNvPr>
          <p:cNvPicPr>
            <a:picLocks noChangeAspect="1"/>
          </p:cNvPicPr>
          <p:nvPr userDrawn="1"/>
        </p:nvPicPr>
        <p:blipFill>
          <a:blip r:embed="rId3"/>
          <a:stretch>
            <a:fillRect/>
          </a:stretch>
        </p:blipFill>
        <p:spPr>
          <a:xfrm>
            <a:off x="10288588" y="6132883"/>
            <a:ext cx="1692276" cy="709665"/>
          </a:xfrm>
          <a:prstGeom prst="rect">
            <a:avLst/>
          </a:prstGeom>
        </p:spPr>
      </p:pic>
    </p:spTree>
    <p:extLst>
      <p:ext uri="{BB962C8B-B14F-4D97-AF65-F5344CB8AC3E}">
        <p14:creationId xmlns:p14="http://schemas.microsoft.com/office/powerpoint/2010/main" val="187581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ne third two thirds">
    <p:spTree>
      <p:nvGrpSpPr>
        <p:cNvPr id="1" name=""/>
        <p:cNvGrpSpPr/>
        <p:nvPr/>
      </p:nvGrpSpPr>
      <p:grpSpPr>
        <a:xfrm>
          <a:off x="0" y="0"/>
          <a:ext cx="0" cy="0"/>
          <a:chOff x="0" y="0"/>
          <a:chExt cx="0" cy="0"/>
        </a:xfrm>
      </p:grpSpPr>
      <p:sp>
        <p:nvSpPr>
          <p:cNvPr id="10" name="Rechteck 9"/>
          <p:cNvSpPr/>
          <p:nvPr userDrawn="1"/>
        </p:nvSpPr>
        <p:spPr>
          <a:xfrm>
            <a:off x="0" y="994262"/>
            <a:ext cx="11743267" cy="5228738"/>
          </a:xfrm>
          <a:prstGeom prst="rect">
            <a:avLst/>
          </a:prstGeom>
          <a:solidFill>
            <a:srgbClr val="E6E7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a:p>
        </p:txBody>
      </p:sp>
      <p:sp>
        <p:nvSpPr>
          <p:cNvPr id="17" name="Textplatzhalter 12"/>
          <p:cNvSpPr>
            <a:spLocks noGrp="1"/>
          </p:cNvSpPr>
          <p:nvPr>
            <p:ph type="body" sz="quarter" idx="11"/>
          </p:nvPr>
        </p:nvSpPr>
        <p:spPr>
          <a:xfrm>
            <a:off x="802217" y="1452105"/>
            <a:ext cx="2983928" cy="4151652"/>
          </a:xfrm>
          <a:prstGeom prst="rect">
            <a:avLst/>
          </a:prstGeom>
        </p:spPr>
        <p:txBody>
          <a:bodyPr vert="horz" lIns="0"/>
          <a:lstStyle>
            <a:lvl1pPr>
              <a:buClr>
                <a:srgbClr val="0077AE"/>
              </a:buClr>
              <a:buSzPct val="100000"/>
              <a:buFont typeface="Lucida Grande"/>
              <a:buChar char="➜"/>
              <a:defRPr sz="1600" b="1"/>
            </a:lvl1pPr>
            <a:lvl2pPr marL="534988" indent="-177800">
              <a:buClr>
                <a:schemeClr val="tx1"/>
              </a:buClr>
              <a:buFont typeface="Arial"/>
              <a:buChar char="•"/>
              <a:defRPr sz="1400" b="0" i="0">
                <a:solidFill>
                  <a:srgbClr val="000000"/>
                </a:solidFill>
                <a:latin typeface="+mn-lt"/>
              </a:defRPr>
            </a:lvl2pPr>
            <a:lvl3pPr marL="720725" indent="-185738">
              <a:buClr>
                <a:schemeClr val="tx1"/>
              </a:buClr>
              <a:buFont typeface="Lucida Grande"/>
              <a:buChar char="-"/>
              <a:defRPr sz="1400" b="0" i="0">
                <a:solidFill>
                  <a:srgbClr val="000000"/>
                </a:solidFill>
                <a:latin typeface="+mn-lt"/>
              </a:defRPr>
            </a:lvl3pPr>
            <a:lvl4pPr>
              <a:buClr>
                <a:srgbClr val="0077AE"/>
              </a:buClr>
              <a:buFont typeface="Lucida Grande"/>
              <a:buChar char="➜"/>
              <a:defRPr sz="1600" b="0" i="0">
                <a:solidFill>
                  <a:srgbClr val="000000"/>
                </a:solidFill>
                <a:latin typeface="+mn-lt"/>
              </a:defRPr>
            </a:lvl4pPr>
            <a:lvl5pPr>
              <a:buClr>
                <a:srgbClr val="0077AE"/>
              </a:buClr>
              <a:buFont typeface="Lucida Grande"/>
              <a:buChar char="➜"/>
              <a:defRPr sz="1600" b="0" i="0">
                <a:solidFill>
                  <a:srgbClr val="000000"/>
                </a:solidFill>
                <a:latin typeface="+mn-lt"/>
              </a:defRPr>
            </a:lvl5pPr>
          </a:lstStyle>
          <a:p>
            <a:pPr lvl="0"/>
            <a:r>
              <a:rPr lang="de-DE"/>
              <a:t>Mastertextformat bearbeiten</a:t>
            </a:r>
          </a:p>
          <a:p>
            <a:pPr lvl="1"/>
            <a:r>
              <a:rPr lang="de-DE"/>
              <a:t>Zweite Ebene</a:t>
            </a:r>
          </a:p>
          <a:p>
            <a:pPr lvl="2"/>
            <a:r>
              <a:rPr lang="de-DE"/>
              <a:t>Dritte Ebene</a:t>
            </a:r>
          </a:p>
        </p:txBody>
      </p:sp>
      <p:sp>
        <p:nvSpPr>
          <p:cNvPr id="20" name="Inhaltsplatzhalter 25"/>
          <p:cNvSpPr>
            <a:spLocks noGrp="1"/>
          </p:cNvSpPr>
          <p:nvPr>
            <p:ph sz="quarter" idx="13"/>
          </p:nvPr>
        </p:nvSpPr>
        <p:spPr>
          <a:xfrm>
            <a:off x="4195447" y="1419368"/>
            <a:ext cx="6984787" cy="4568683"/>
          </a:xfrm>
          <a:prstGeom prst="rect">
            <a:avLst/>
          </a:prstGeom>
        </p:spPr>
        <p:txBody>
          <a:bodyPr vert="horz" lIns="324000" tIns="374400"/>
          <a:lstStyle>
            <a:lvl1pPr>
              <a:buClr>
                <a:srgbClr val="0077AE"/>
              </a:buClr>
              <a:buFont typeface="Lucida Grande"/>
              <a:buChar char="➜"/>
              <a:defRPr sz="1600" b="1"/>
            </a:lvl1pPr>
            <a:lvl2pPr marL="533400" indent="-177800">
              <a:buFont typeface="Arial"/>
              <a:buChar char="•"/>
              <a:defRPr sz="1400"/>
            </a:lvl2pPr>
            <a:lvl3pPr marL="723900" indent="-190500">
              <a:buFont typeface="Lucida Grande"/>
              <a:buChar char="-"/>
              <a:defRPr sz="1400"/>
            </a:lvl3pPr>
            <a:lvl4pPr>
              <a:defRPr sz="1600"/>
            </a:lvl4pPr>
            <a:lvl5pPr>
              <a:defRPr sz="1600"/>
            </a:lvl5pPr>
          </a:lstStyle>
          <a:p>
            <a:pPr lvl="0"/>
            <a:r>
              <a:rPr lang="de-DE"/>
              <a:t>Mastertextformat bearbeiten</a:t>
            </a:r>
          </a:p>
          <a:p>
            <a:pPr lvl="1"/>
            <a:r>
              <a:rPr lang="de-DE"/>
              <a:t>Zweite Ebene</a:t>
            </a:r>
          </a:p>
          <a:p>
            <a:pPr lvl="2"/>
            <a:r>
              <a:rPr lang="de-DE"/>
              <a:t>Dritte Ebene</a:t>
            </a:r>
          </a:p>
        </p:txBody>
      </p:sp>
      <p:sp>
        <p:nvSpPr>
          <p:cNvPr id="14" name="Titel 1"/>
          <p:cNvSpPr>
            <a:spLocks noGrp="1"/>
          </p:cNvSpPr>
          <p:nvPr>
            <p:ph type="title"/>
          </p:nvPr>
        </p:nvSpPr>
        <p:spPr>
          <a:xfrm>
            <a:off x="687282" y="245661"/>
            <a:ext cx="10551583" cy="748603"/>
          </a:xfrm>
          <a:prstGeom prst="rect">
            <a:avLst/>
          </a:prstGeom>
        </p:spPr>
        <p:txBody>
          <a:bodyPr/>
          <a:lstStyle>
            <a:lvl1pPr algn="l" fontAlgn="ctr">
              <a:defRPr sz="2800" baseline="0"/>
            </a:lvl1pPr>
          </a:lstStyle>
          <a:p>
            <a:r>
              <a:rPr lang="de-DE" dirty="0"/>
              <a:t>Mastertitelformat bearbeiten</a:t>
            </a:r>
          </a:p>
        </p:txBody>
      </p:sp>
      <p:pic>
        <p:nvPicPr>
          <p:cNvPr id="12" name="Grafik 11">
            <a:extLst>
              <a:ext uri="{FF2B5EF4-FFF2-40B4-BE49-F238E27FC236}">
                <a16:creationId xmlns:a16="http://schemas.microsoft.com/office/drawing/2014/main" xmlns="" id="{1AF0F60B-8B47-2B4E-A2D7-17460386FF03}"/>
              </a:ext>
            </a:extLst>
          </p:cNvPr>
          <p:cNvPicPr>
            <a:picLocks noChangeAspect="1"/>
          </p:cNvPicPr>
          <p:nvPr userDrawn="1"/>
        </p:nvPicPr>
        <p:blipFill>
          <a:blip r:embed="rId2"/>
          <a:stretch>
            <a:fillRect/>
          </a:stretch>
        </p:blipFill>
        <p:spPr>
          <a:xfrm>
            <a:off x="0" y="5161436"/>
            <a:ext cx="12192000" cy="1696564"/>
          </a:xfrm>
          <a:prstGeom prst="rect">
            <a:avLst/>
          </a:prstGeom>
        </p:spPr>
      </p:pic>
      <p:sp>
        <p:nvSpPr>
          <p:cNvPr id="7" name="Rectangle 6">
            <a:extLst>
              <a:ext uri="{FF2B5EF4-FFF2-40B4-BE49-F238E27FC236}">
                <a16:creationId xmlns:a16="http://schemas.microsoft.com/office/drawing/2014/main" xmlns="" id="{FFEF720C-FB61-4EE0-A7BB-3EF277A1A0D7}"/>
              </a:ext>
            </a:extLst>
          </p:cNvPr>
          <p:cNvSpPr/>
          <p:nvPr userDrawn="1"/>
        </p:nvSpPr>
        <p:spPr>
          <a:xfrm>
            <a:off x="10898981" y="6246019"/>
            <a:ext cx="909638" cy="483394"/>
          </a:xfrm>
          <a:prstGeom prst="rect">
            <a:avLst/>
          </a:prstGeom>
          <a:solidFill>
            <a:srgbClr val="111E2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xmlns="" id="{35C938EC-96F8-46FE-8E05-F02951276627}"/>
              </a:ext>
            </a:extLst>
          </p:cNvPr>
          <p:cNvPicPr>
            <a:picLocks noChangeAspect="1"/>
          </p:cNvPicPr>
          <p:nvPr userDrawn="1"/>
        </p:nvPicPr>
        <p:blipFill>
          <a:blip r:embed="rId3"/>
          <a:stretch>
            <a:fillRect/>
          </a:stretch>
        </p:blipFill>
        <p:spPr>
          <a:xfrm>
            <a:off x="10288588" y="6132883"/>
            <a:ext cx="1692276" cy="709665"/>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94" r:id="rId1"/>
    <p:sldLayoutId id="2147483685" r:id="rId2"/>
    <p:sldLayoutId id="2147483692" r:id="rId3"/>
    <p:sldLayoutId id="2147483688" r:id="rId4"/>
    <p:sldLayoutId id="2147483689" r:id="rId5"/>
    <p:sldLayoutId id="2147483693" r:id="rId6"/>
    <p:sldLayoutId id="2147483691" r:id="rId7"/>
    <p:sldLayoutId id="2147483695" r:id="rId8"/>
    <p:sldLayoutId id="2147483690" r:id="rId9"/>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Rechteck 6"/>
          <p:cNvSpPr/>
          <p:nvPr userDrawn="1"/>
        </p:nvSpPr>
        <p:spPr>
          <a:xfrm>
            <a:off x="0" y="0"/>
            <a:ext cx="12192000" cy="6858000"/>
          </a:xfrm>
          <a:prstGeom prst="rect">
            <a:avLst/>
          </a:prstGeom>
          <a:solidFill>
            <a:srgbClr val="0093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a:p>
        </p:txBody>
      </p:sp>
    </p:spTree>
  </p:cSld>
  <p:clrMap bg1="lt1" tx1="dk1" bg2="lt2" tx2="dk2" accent1="accent1" accent2="accent2" accent3="accent3" accent4="accent4" accent5="accent5" accent6="accent6" hlink="hlink" folHlink="folHlink"/>
  <p:sldLayoutIdLst>
    <p:sldLayoutId id="2147483666"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8.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8.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31.png"/><Relationship Id="rId1" Type="http://schemas.openxmlformats.org/officeDocument/2006/relationships/slideLayout" Target="../slideLayouts/slideLayout8.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3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image" Target="../media/image3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image" Target="../media/image3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image" Target="../media/image3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 Id="rId3"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12.png"/><Relationship Id="rId9" Type="http://schemas.openxmlformats.org/officeDocument/2006/relationships/image" Target="../media/image13.png"/><Relationship Id="rId10" Type="http://schemas.openxmlformats.org/officeDocument/2006/relationships/image" Target="../media/image14.png"/><Relationship Id="rId11" Type="http://schemas.openxmlformats.org/officeDocument/2006/relationships/image" Target="../media/image15.png"/><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xml"/><Relationship Id="rId3" Type="http://schemas.openxmlformats.org/officeDocument/2006/relationships/image" Target="../media/image3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xml"/><Relationship Id="rId3" Type="http://schemas.openxmlformats.org/officeDocument/2006/relationships/image" Target="../media/image3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2.xml"/><Relationship Id="rId3"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8.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15.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42.png"/><Relationship Id="rId9" Type="http://schemas.openxmlformats.org/officeDocument/2006/relationships/image" Target="../media/image12.png"/><Relationship Id="rId1" Type="http://schemas.openxmlformats.org/officeDocument/2006/relationships/slideLayout" Target="../slideLayouts/slideLayout4.xml"/><Relationship Id="rId2" Type="http://schemas.openxmlformats.org/officeDocument/2006/relationships/image" Target="../media/image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g"/><Relationship Id="rId3"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8.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 Id="rId3" Type="http://schemas.openxmlformats.org/officeDocument/2006/relationships/image" Target="../media/image2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xmlns="" id="{0234C48B-FA4F-904F-AFB5-2CB7E57383E1}"/>
              </a:ext>
            </a:extLst>
          </p:cNvPr>
          <p:cNvPicPr>
            <a:picLocks noChangeAspect="1"/>
          </p:cNvPicPr>
          <p:nvPr/>
        </p:nvPicPr>
        <p:blipFill rotWithShape="1">
          <a:blip r:embed="rId3"/>
          <a:srcRect l="1" t="9493" r="-1" b="11019"/>
          <a:stretch/>
        </p:blipFill>
        <p:spPr>
          <a:xfrm>
            <a:off x="0" y="0"/>
            <a:ext cx="12192000" cy="6858000"/>
          </a:xfrm>
          <a:prstGeom prst="rect">
            <a:avLst/>
          </a:prstGeom>
        </p:spPr>
      </p:pic>
      <p:pic>
        <p:nvPicPr>
          <p:cNvPr id="15" name="Grafik 14">
            <a:extLst>
              <a:ext uri="{FF2B5EF4-FFF2-40B4-BE49-F238E27FC236}">
                <a16:creationId xmlns:a16="http://schemas.microsoft.com/office/drawing/2014/main" xmlns="" id="{5AA2E221-BD24-2844-B499-DD5274D1D93D}"/>
              </a:ext>
            </a:extLst>
          </p:cNvPr>
          <p:cNvPicPr>
            <a:picLocks noChangeAspect="1"/>
          </p:cNvPicPr>
          <p:nvPr/>
        </p:nvPicPr>
        <p:blipFill>
          <a:blip r:embed="rId4">
            <a:alphaModFix amt="23000"/>
          </a:blip>
          <a:stretch>
            <a:fillRect/>
          </a:stretch>
        </p:blipFill>
        <p:spPr>
          <a:xfrm>
            <a:off x="9925437" y="5625694"/>
            <a:ext cx="2266563" cy="1232306"/>
          </a:xfrm>
          <a:prstGeom prst="rect">
            <a:avLst/>
          </a:prstGeom>
        </p:spPr>
      </p:pic>
      <p:pic>
        <p:nvPicPr>
          <p:cNvPr id="9" name="Picture 8">
            <a:extLst>
              <a:ext uri="{FF2B5EF4-FFF2-40B4-BE49-F238E27FC236}">
                <a16:creationId xmlns:a16="http://schemas.microsoft.com/office/drawing/2014/main" xmlns="" id="{36819807-0302-400F-B979-0195A048DBF3}"/>
              </a:ext>
            </a:extLst>
          </p:cNvPr>
          <p:cNvPicPr>
            <a:picLocks noChangeAspect="1"/>
          </p:cNvPicPr>
          <p:nvPr/>
        </p:nvPicPr>
        <p:blipFill>
          <a:blip r:embed="rId5"/>
          <a:stretch>
            <a:fillRect/>
          </a:stretch>
        </p:blipFill>
        <p:spPr>
          <a:xfrm>
            <a:off x="9529221" y="108570"/>
            <a:ext cx="2364462" cy="991549"/>
          </a:xfrm>
          <a:prstGeom prst="rect">
            <a:avLst/>
          </a:prstGeom>
        </p:spPr>
      </p:pic>
      <p:pic>
        <p:nvPicPr>
          <p:cNvPr id="13" name="Grafik 12">
            <a:extLst>
              <a:ext uri="{FF2B5EF4-FFF2-40B4-BE49-F238E27FC236}">
                <a16:creationId xmlns:a16="http://schemas.microsoft.com/office/drawing/2014/main" xmlns="" id="{39E8BD8C-6FBD-E74E-9636-03E0C1F74325}"/>
              </a:ext>
            </a:extLst>
          </p:cNvPr>
          <p:cNvPicPr>
            <a:picLocks noChangeAspect="1"/>
          </p:cNvPicPr>
          <p:nvPr/>
        </p:nvPicPr>
        <p:blipFill>
          <a:blip r:embed="rId6"/>
          <a:stretch>
            <a:fillRect/>
          </a:stretch>
        </p:blipFill>
        <p:spPr>
          <a:xfrm>
            <a:off x="564009" y="426009"/>
            <a:ext cx="4076700" cy="701368"/>
          </a:xfrm>
          <a:prstGeom prst="rect">
            <a:avLst/>
          </a:prstGeom>
        </p:spPr>
      </p:pic>
      <p:sp>
        <p:nvSpPr>
          <p:cNvPr id="6" name="Textfeld 6">
            <a:extLst>
              <a:ext uri="{FF2B5EF4-FFF2-40B4-BE49-F238E27FC236}">
                <a16:creationId xmlns:a16="http://schemas.microsoft.com/office/drawing/2014/main" xmlns="" id="{CFA65813-CA73-41EA-84D2-498AB2BA090D}"/>
              </a:ext>
            </a:extLst>
          </p:cNvPr>
          <p:cNvSpPr txBox="1"/>
          <p:nvPr/>
        </p:nvSpPr>
        <p:spPr>
          <a:xfrm>
            <a:off x="516711" y="4878264"/>
            <a:ext cx="3554914" cy="1200329"/>
          </a:xfrm>
          <a:prstGeom prst="rect">
            <a:avLst/>
          </a:prstGeom>
          <a:noFill/>
        </p:spPr>
        <p:txBody>
          <a:bodyPr wrap="square" rtlCol="0" anchor="b">
            <a:spAutoFit/>
          </a:bodyPr>
          <a:lstStyle/>
          <a:p>
            <a:r>
              <a:rPr lang="de-DE" sz="2000" b="1" dirty="0">
                <a:solidFill>
                  <a:schemeClr val="bg1"/>
                </a:solidFill>
              </a:rPr>
              <a:t>Rana Adib</a:t>
            </a:r>
          </a:p>
          <a:p>
            <a:endParaRPr lang="de-DE" sz="2000" b="1" dirty="0">
              <a:solidFill>
                <a:schemeClr val="bg1"/>
              </a:solidFill>
            </a:endParaRPr>
          </a:p>
          <a:p>
            <a:r>
              <a:rPr lang="de-DE" sz="1600" dirty="0">
                <a:solidFill>
                  <a:schemeClr val="bg1"/>
                </a:solidFill>
              </a:rPr>
              <a:t>REN21 Secretariat</a:t>
            </a:r>
          </a:p>
          <a:p>
            <a:r>
              <a:rPr lang="de-DE" sz="1600" dirty="0">
                <a:solidFill>
                  <a:srgbClr val="418BD6"/>
                </a:solidFill>
              </a:rPr>
              <a:t>gsr@ren21.net  </a:t>
            </a:r>
          </a:p>
        </p:txBody>
      </p:sp>
      <p:sp>
        <p:nvSpPr>
          <p:cNvPr id="7" name="Textfeld 6">
            <a:extLst>
              <a:ext uri="{FF2B5EF4-FFF2-40B4-BE49-F238E27FC236}">
                <a16:creationId xmlns:a16="http://schemas.microsoft.com/office/drawing/2014/main" xmlns="" id="{E16C9C7F-B6EC-47FC-97DD-61CA98401EED}"/>
              </a:ext>
            </a:extLst>
          </p:cNvPr>
          <p:cNvSpPr txBox="1"/>
          <p:nvPr/>
        </p:nvSpPr>
        <p:spPr>
          <a:xfrm>
            <a:off x="516711" y="3322846"/>
            <a:ext cx="4564325" cy="1015663"/>
          </a:xfrm>
          <a:prstGeom prst="rect">
            <a:avLst/>
          </a:prstGeom>
          <a:noFill/>
        </p:spPr>
        <p:txBody>
          <a:bodyPr wrap="square" rtlCol="0" anchor="b">
            <a:spAutoFit/>
          </a:bodyPr>
          <a:lstStyle/>
          <a:p>
            <a:endParaRPr lang="de-DE" sz="2000" dirty="0">
              <a:solidFill>
                <a:schemeClr val="bg1"/>
              </a:solidFill>
            </a:endParaRPr>
          </a:p>
          <a:p>
            <a:r>
              <a:rPr lang="de-DE" sz="2000" dirty="0">
                <a:solidFill>
                  <a:schemeClr val="bg1"/>
                </a:solidFill>
              </a:rPr>
              <a:t>CEEW Energy Horizons</a:t>
            </a:r>
          </a:p>
          <a:p>
            <a:r>
              <a:rPr lang="de-DE" sz="2000" dirty="0">
                <a:solidFill>
                  <a:schemeClr val="bg1"/>
                </a:solidFill>
              </a:rPr>
              <a:t>18 July 2019, Abu Dhabi</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75BC7FDC-4F57-475C-A67E-C3C5C4D09386}"/>
              </a:ext>
            </a:extLst>
          </p:cNvPr>
          <p:cNvSpPr>
            <a:spLocks noGrp="1"/>
          </p:cNvSpPr>
          <p:nvPr>
            <p:ph type="body" sz="quarter" idx="13"/>
          </p:nvPr>
        </p:nvSpPr>
        <p:spPr/>
        <p:txBody>
          <a:bodyPr/>
          <a:lstStyle/>
          <a:p>
            <a:r>
              <a:rPr lang="en-US" b="0" dirty="0"/>
              <a:t>The additions in 2018 pushed cumulative capacity up </a:t>
            </a:r>
            <a:r>
              <a:rPr lang="en-US" dirty="0"/>
              <a:t>9% </a:t>
            </a:r>
            <a:r>
              <a:rPr lang="en-US" b="0" dirty="0"/>
              <a:t>to     </a:t>
            </a:r>
            <a:r>
              <a:rPr lang="en-US" dirty="0"/>
              <a:t>591 GW</a:t>
            </a:r>
          </a:p>
          <a:p>
            <a:endParaRPr lang="en-US" b="0" dirty="0"/>
          </a:p>
          <a:p>
            <a:r>
              <a:rPr lang="en-US" b="0" dirty="0"/>
              <a:t>Of the </a:t>
            </a:r>
            <a:r>
              <a:rPr lang="en-US" dirty="0"/>
              <a:t>51 GW added</a:t>
            </a:r>
            <a:r>
              <a:rPr lang="en-US" b="0" dirty="0"/>
              <a:t>, nearly 47 GW was onshore and 4.5 GW was offshore</a:t>
            </a:r>
          </a:p>
          <a:p>
            <a:pPr marL="0" indent="0">
              <a:buNone/>
            </a:pPr>
            <a:endParaRPr lang="en-US" b="0" dirty="0"/>
          </a:p>
          <a:p>
            <a:r>
              <a:rPr lang="en-US" b="0" dirty="0"/>
              <a:t>India: 35.1 GW total installed wind capacity, decrease in 2018 of 50%</a:t>
            </a:r>
          </a:p>
          <a:p>
            <a:endParaRPr lang="en-US" b="0" dirty="0"/>
          </a:p>
        </p:txBody>
      </p:sp>
      <p:sp>
        <p:nvSpPr>
          <p:cNvPr id="3" name="Title 2">
            <a:extLst>
              <a:ext uri="{FF2B5EF4-FFF2-40B4-BE49-F238E27FC236}">
                <a16:creationId xmlns:a16="http://schemas.microsoft.com/office/drawing/2014/main" xmlns="" id="{16274B8E-AEB0-4986-AFB3-299F5F8F6442}"/>
              </a:ext>
            </a:extLst>
          </p:cNvPr>
          <p:cNvSpPr>
            <a:spLocks noGrp="1"/>
          </p:cNvSpPr>
          <p:nvPr>
            <p:ph type="title"/>
          </p:nvPr>
        </p:nvSpPr>
        <p:spPr/>
        <p:txBody>
          <a:bodyPr/>
          <a:lstStyle/>
          <a:p>
            <a:r>
              <a:rPr lang="en-US" dirty="0"/>
              <a:t>Wind power capacity continues to increase steadily year-on-year</a:t>
            </a:r>
            <a:br>
              <a:rPr lang="en-US" dirty="0"/>
            </a:br>
            <a:endParaRPr lang="en-GB" dirty="0"/>
          </a:p>
        </p:txBody>
      </p:sp>
      <p:pic>
        <p:nvPicPr>
          <p:cNvPr id="5" name="Picture 4">
            <a:extLst>
              <a:ext uri="{FF2B5EF4-FFF2-40B4-BE49-F238E27FC236}">
                <a16:creationId xmlns:a16="http://schemas.microsoft.com/office/drawing/2014/main" xmlns="" id="{C592A374-BB46-4BDD-9B94-5B67D5524A55}"/>
              </a:ext>
            </a:extLst>
          </p:cNvPr>
          <p:cNvPicPr>
            <a:picLocks noChangeAspect="1"/>
          </p:cNvPicPr>
          <p:nvPr/>
        </p:nvPicPr>
        <p:blipFill>
          <a:blip r:embed="rId3"/>
          <a:stretch>
            <a:fillRect/>
          </a:stretch>
        </p:blipFill>
        <p:spPr>
          <a:xfrm>
            <a:off x="4584415" y="1636273"/>
            <a:ext cx="7158853" cy="3956598"/>
          </a:xfrm>
          <a:prstGeom prst="rect">
            <a:avLst/>
          </a:prstGeom>
        </p:spPr>
      </p:pic>
    </p:spTree>
    <p:extLst>
      <p:ext uri="{BB962C8B-B14F-4D97-AF65-F5344CB8AC3E}">
        <p14:creationId xmlns:p14="http://schemas.microsoft.com/office/powerpoint/2010/main" val="11509797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063199E1-2832-46AB-9BE3-1D476C84A0EE}"/>
              </a:ext>
            </a:extLst>
          </p:cNvPr>
          <p:cNvSpPr>
            <a:spLocks noGrp="1"/>
          </p:cNvSpPr>
          <p:nvPr>
            <p:ph type="body" sz="quarter" idx="13"/>
          </p:nvPr>
        </p:nvSpPr>
        <p:spPr/>
        <p:txBody>
          <a:bodyPr/>
          <a:lstStyle/>
          <a:p>
            <a:r>
              <a:rPr lang="en-GB" b="0" dirty="0"/>
              <a:t>The power sector is transforming rapidly in some countries</a:t>
            </a:r>
          </a:p>
          <a:p>
            <a:endParaRPr lang="en-GB" b="0" dirty="0"/>
          </a:p>
          <a:p>
            <a:r>
              <a:rPr lang="en-GB" b="0" dirty="0"/>
              <a:t>Variable renewables have seen penetration rates </a:t>
            </a:r>
            <a:r>
              <a:rPr lang="en-GB" dirty="0"/>
              <a:t>above 20% </a:t>
            </a:r>
            <a:r>
              <a:rPr lang="en-GB" b="0" dirty="0"/>
              <a:t>in at least nine countries in 2018</a:t>
            </a:r>
          </a:p>
          <a:p>
            <a:endParaRPr lang="en-GB" b="0" dirty="0"/>
          </a:p>
          <a:p>
            <a:r>
              <a:rPr lang="en-GB" b="0" dirty="0"/>
              <a:t>Average annual growth rates of </a:t>
            </a:r>
            <a:r>
              <a:rPr lang="en-GB" dirty="0"/>
              <a:t>more than 10% </a:t>
            </a:r>
            <a:r>
              <a:rPr lang="en-GB" b="0" dirty="0"/>
              <a:t>in at least five countries</a:t>
            </a:r>
          </a:p>
        </p:txBody>
      </p:sp>
      <p:sp>
        <p:nvSpPr>
          <p:cNvPr id="3" name="Title 2">
            <a:extLst>
              <a:ext uri="{FF2B5EF4-FFF2-40B4-BE49-F238E27FC236}">
                <a16:creationId xmlns:a16="http://schemas.microsoft.com/office/drawing/2014/main" xmlns="" id="{281AA7A8-4C17-4D2C-A5B8-73079C27700D}"/>
              </a:ext>
            </a:extLst>
          </p:cNvPr>
          <p:cNvSpPr>
            <a:spLocks noGrp="1"/>
          </p:cNvSpPr>
          <p:nvPr>
            <p:ph type="title"/>
          </p:nvPr>
        </p:nvSpPr>
        <p:spPr/>
        <p:txBody>
          <a:bodyPr/>
          <a:lstStyle/>
          <a:p>
            <a:r>
              <a:rPr lang="en-GB" dirty="0"/>
              <a:t>Variable renewable shares have grown dramatically in some countries</a:t>
            </a:r>
          </a:p>
        </p:txBody>
      </p:sp>
      <p:pic>
        <p:nvPicPr>
          <p:cNvPr id="5" name="Picture 4">
            <a:extLst>
              <a:ext uri="{FF2B5EF4-FFF2-40B4-BE49-F238E27FC236}">
                <a16:creationId xmlns:a16="http://schemas.microsoft.com/office/drawing/2014/main" xmlns="" id="{D2166CBC-ED79-477D-B5B2-48FAACB68864}"/>
              </a:ext>
            </a:extLst>
          </p:cNvPr>
          <p:cNvPicPr>
            <a:picLocks noChangeAspect="1"/>
          </p:cNvPicPr>
          <p:nvPr/>
        </p:nvPicPr>
        <p:blipFill>
          <a:blip r:embed="rId3"/>
          <a:stretch>
            <a:fillRect/>
          </a:stretch>
        </p:blipFill>
        <p:spPr>
          <a:xfrm>
            <a:off x="4497634" y="1447801"/>
            <a:ext cx="7694366" cy="4441184"/>
          </a:xfrm>
          <a:prstGeom prst="rect">
            <a:avLst/>
          </a:prstGeom>
        </p:spPr>
      </p:pic>
    </p:spTree>
    <p:extLst>
      <p:ext uri="{BB962C8B-B14F-4D97-AF65-F5344CB8AC3E}">
        <p14:creationId xmlns:p14="http://schemas.microsoft.com/office/powerpoint/2010/main" val="7896101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46A28481-AFCD-41ED-998F-39A18CB939D5}"/>
              </a:ext>
            </a:extLst>
          </p:cNvPr>
          <p:cNvSpPr>
            <a:spLocks noGrp="1"/>
          </p:cNvSpPr>
          <p:nvPr>
            <p:ph type="body" sz="quarter" idx="13"/>
          </p:nvPr>
        </p:nvSpPr>
        <p:spPr>
          <a:xfrm>
            <a:off x="237564" y="1351022"/>
            <a:ext cx="4059768" cy="4155956"/>
          </a:xfrm>
        </p:spPr>
        <p:txBody>
          <a:bodyPr/>
          <a:lstStyle/>
          <a:p>
            <a:r>
              <a:rPr lang="en-GB" dirty="0"/>
              <a:t>Over half </a:t>
            </a:r>
            <a:r>
              <a:rPr lang="en-GB" b="0" dirty="0"/>
              <a:t>of final energy demand is from the heating and cooling sector</a:t>
            </a:r>
          </a:p>
          <a:p>
            <a:pPr lvl="1"/>
            <a:r>
              <a:rPr lang="en-GB" dirty="0"/>
              <a:t>&lt; </a:t>
            </a:r>
            <a:r>
              <a:rPr lang="en-GB" b="0" dirty="0"/>
              <a:t>10% of this demand is supplied by renewable energy</a:t>
            </a:r>
          </a:p>
          <a:p>
            <a:pPr lvl="1"/>
            <a:endParaRPr lang="en-GB" dirty="0"/>
          </a:p>
          <a:p>
            <a:r>
              <a:rPr lang="en-GB" dirty="0"/>
              <a:t>32% </a:t>
            </a:r>
            <a:r>
              <a:rPr lang="en-GB" b="0" dirty="0"/>
              <a:t>of final energy demand is for transport end-uses</a:t>
            </a:r>
          </a:p>
          <a:p>
            <a:pPr lvl="1"/>
            <a:r>
              <a:rPr lang="en-GB" dirty="0"/>
              <a:t>Just over </a:t>
            </a:r>
            <a:r>
              <a:rPr lang="en-GB" b="0" dirty="0"/>
              <a:t>3% is renewable and primarily met by biofuels</a:t>
            </a:r>
            <a:endParaRPr lang="en-GB" dirty="0"/>
          </a:p>
          <a:p>
            <a:pPr marL="357188" lvl="1" indent="0">
              <a:buNone/>
            </a:pPr>
            <a:endParaRPr lang="en-GB" dirty="0"/>
          </a:p>
          <a:p>
            <a:r>
              <a:rPr lang="en-GB" b="0" dirty="0"/>
              <a:t>Around </a:t>
            </a:r>
            <a:r>
              <a:rPr lang="en-GB" dirty="0"/>
              <a:t>26%</a:t>
            </a:r>
            <a:r>
              <a:rPr lang="en-GB" b="0" dirty="0"/>
              <a:t> of electricity was renewable in 2016</a:t>
            </a:r>
          </a:p>
        </p:txBody>
      </p:sp>
      <p:sp>
        <p:nvSpPr>
          <p:cNvPr id="4" name="Title 3">
            <a:extLst>
              <a:ext uri="{FF2B5EF4-FFF2-40B4-BE49-F238E27FC236}">
                <a16:creationId xmlns:a16="http://schemas.microsoft.com/office/drawing/2014/main" xmlns="" id="{71FB148B-CADB-43C4-85CF-3A1863659433}"/>
              </a:ext>
            </a:extLst>
          </p:cNvPr>
          <p:cNvSpPr>
            <a:spLocks noGrp="1"/>
          </p:cNvSpPr>
          <p:nvPr>
            <p:ph type="title"/>
          </p:nvPr>
        </p:nvSpPr>
        <p:spPr/>
        <p:txBody>
          <a:bodyPr/>
          <a:lstStyle/>
          <a:p>
            <a:r>
              <a:rPr lang="en-GB" dirty="0"/>
              <a:t>Beyond power: over 80% of demand for heating, cooling, and transport</a:t>
            </a:r>
          </a:p>
        </p:txBody>
      </p:sp>
      <p:grpSp>
        <p:nvGrpSpPr>
          <p:cNvPr id="5" name="Group 4">
            <a:extLst>
              <a:ext uri="{FF2B5EF4-FFF2-40B4-BE49-F238E27FC236}">
                <a16:creationId xmlns:a16="http://schemas.microsoft.com/office/drawing/2014/main" xmlns="" id="{383945FD-F89E-4AE3-A9FC-A2E79CE39B71}"/>
              </a:ext>
            </a:extLst>
          </p:cNvPr>
          <p:cNvGrpSpPr/>
          <p:nvPr/>
        </p:nvGrpSpPr>
        <p:grpSpPr>
          <a:xfrm>
            <a:off x="4441266" y="1772265"/>
            <a:ext cx="7513170" cy="3235356"/>
            <a:chOff x="4441265" y="1772265"/>
            <a:chExt cx="7663097" cy="3299918"/>
          </a:xfrm>
        </p:grpSpPr>
        <p:grpSp>
          <p:nvGrpSpPr>
            <p:cNvPr id="13" name="Group 12">
              <a:extLst>
                <a:ext uri="{FF2B5EF4-FFF2-40B4-BE49-F238E27FC236}">
                  <a16:creationId xmlns:a16="http://schemas.microsoft.com/office/drawing/2014/main" xmlns="" id="{F76CBFA4-C786-4A0A-BF51-32C3DFA1A180}"/>
                </a:ext>
              </a:extLst>
            </p:cNvPr>
            <p:cNvGrpSpPr/>
            <p:nvPr/>
          </p:nvGrpSpPr>
          <p:grpSpPr>
            <a:xfrm>
              <a:off x="4731420" y="4780740"/>
              <a:ext cx="7082786" cy="291443"/>
              <a:chOff x="4785824" y="5002430"/>
              <a:chExt cx="6134242" cy="252412"/>
            </a:xfrm>
          </p:grpSpPr>
          <p:pic>
            <p:nvPicPr>
              <p:cNvPr id="11" name="Picture 10">
                <a:extLst>
                  <a:ext uri="{FF2B5EF4-FFF2-40B4-BE49-F238E27FC236}">
                    <a16:creationId xmlns:a16="http://schemas.microsoft.com/office/drawing/2014/main" xmlns="" id="{9270CB45-3897-4D74-AAC0-F8879D3EB01B}"/>
                  </a:ext>
                </a:extLst>
              </p:cNvPr>
              <p:cNvPicPr>
                <a:picLocks noChangeAspect="1"/>
              </p:cNvPicPr>
              <p:nvPr/>
            </p:nvPicPr>
            <p:blipFill rotWithShape="1">
              <a:blip r:embed="rId3"/>
              <a:srcRect t="95664" r="62121"/>
              <a:stretch/>
            </p:blipFill>
            <p:spPr>
              <a:xfrm>
                <a:off x="4785824" y="5038249"/>
                <a:ext cx="2515807" cy="159769"/>
              </a:xfrm>
              <a:prstGeom prst="rect">
                <a:avLst/>
              </a:prstGeom>
            </p:spPr>
          </p:pic>
          <p:pic>
            <p:nvPicPr>
              <p:cNvPr id="12" name="Picture 11">
                <a:extLst>
                  <a:ext uri="{FF2B5EF4-FFF2-40B4-BE49-F238E27FC236}">
                    <a16:creationId xmlns:a16="http://schemas.microsoft.com/office/drawing/2014/main" xmlns="" id="{88722DAC-3767-47EA-A0AA-3FEBC9E4BFD8}"/>
                  </a:ext>
                </a:extLst>
              </p:cNvPr>
              <p:cNvPicPr>
                <a:picLocks noChangeAspect="1"/>
              </p:cNvPicPr>
              <p:nvPr/>
            </p:nvPicPr>
            <p:blipFill rotWithShape="1">
              <a:blip r:embed="rId3"/>
              <a:srcRect l="87286" t="84809" b="8342"/>
              <a:stretch/>
            </p:blipFill>
            <p:spPr>
              <a:xfrm>
                <a:off x="10075630" y="5002430"/>
                <a:ext cx="844436" cy="252412"/>
              </a:xfrm>
              <a:prstGeom prst="rect">
                <a:avLst/>
              </a:prstGeom>
            </p:spPr>
          </p:pic>
        </p:grpSp>
        <p:pic>
          <p:nvPicPr>
            <p:cNvPr id="2" name="Picture 1">
              <a:extLst>
                <a:ext uri="{FF2B5EF4-FFF2-40B4-BE49-F238E27FC236}">
                  <a16:creationId xmlns:a16="http://schemas.microsoft.com/office/drawing/2014/main" xmlns="" id="{561DFD17-E39E-485C-ADBB-12CBB0CF551D}"/>
                </a:ext>
              </a:extLst>
            </p:cNvPr>
            <p:cNvPicPr>
              <a:picLocks noChangeAspect="1"/>
            </p:cNvPicPr>
            <p:nvPr/>
          </p:nvPicPr>
          <p:blipFill>
            <a:blip r:embed="rId4"/>
            <a:stretch>
              <a:fillRect/>
            </a:stretch>
          </p:blipFill>
          <p:spPr>
            <a:xfrm>
              <a:off x="4441265" y="1772265"/>
              <a:ext cx="7663097" cy="3008475"/>
            </a:xfrm>
            <a:prstGeom prst="rect">
              <a:avLst/>
            </a:prstGeom>
          </p:spPr>
        </p:pic>
      </p:grpSp>
    </p:spTree>
    <p:extLst>
      <p:ext uri="{BB962C8B-B14F-4D97-AF65-F5344CB8AC3E}">
        <p14:creationId xmlns:p14="http://schemas.microsoft.com/office/powerpoint/2010/main" val="13281356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91A1308A-384E-4F34-AFFF-2F4214116063}"/>
              </a:ext>
            </a:extLst>
          </p:cNvPr>
          <p:cNvSpPr>
            <a:spLocks noGrp="1"/>
          </p:cNvSpPr>
          <p:nvPr>
            <p:ph type="title"/>
          </p:nvPr>
        </p:nvSpPr>
        <p:spPr/>
        <p:txBody>
          <a:bodyPr/>
          <a:lstStyle/>
          <a:p>
            <a:r>
              <a:rPr lang="fr-FR" dirty="0"/>
              <a:t>H</a:t>
            </a:r>
            <a:r>
              <a:rPr lang="en-US" dirty="0"/>
              <a:t>eating and Cooling – Distributed solutions and local markets</a:t>
            </a:r>
          </a:p>
        </p:txBody>
      </p:sp>
      <p:pic>
        <p:nvPicPr>
          <p:cNvPr id="11" name="Picture 10">
            <a:extLst>
              <a:ext uri="{FF2B5EF4-FFF2-40B4-BE49-F238E27FC236}">
                <a16:creationId xmlns:a16="http://schemas.microsoft.com/office/drawing/2014/main" xmlns="" id="{7CE4B7D9-FB07-4C59-A0BE-93AB4E59F790}"/>
              </a:ext>
            </a:extLst>
          </p:cNvPr>
          <p:cNvPicPr>
            <a:picLocks noChangeAspect="1"/>
          </p:cNvPicPr>
          <p:nvPr/>
        </p:nvPicPr>
        <p:blipFill>
          <a:blip r:embed="rId3"/>
          <a:stretch>
            <a:fillRect/>
          </a:stretch>
        </p:blipFill>
        <p:spPr>
          <a:xfrm>
            <a:off x="4964354" y="1268364"/>
            <a:ext cx="3209210" cy="4558537"/>
          </a:xfrm>
          <a:prstGeom prst="rect">
            <a:avLst/>
          </a:prstGeom>
        </p:spPr>
      </p:pic>
      <p:pic>
        <p:nvPicPr>
          <p:cNvPr id="6" name="Picture 5">
            <a:extLst>
              <a:ext uri="{FF2B5EF4-FFF2-40B4-BE49-F238E27FC236}">
                <a16:creationId xmlns:a16="http://schemas.microsoft.com/office/drawing/2014/main" xmlns="" id="{CD0C537C-6304-49AF-AE0B-B6661C687D97}"/>
              </a:ext>
            </a:extLst>
          </p:cNvPr>
          <p:cNvPicPr>
            <a:picLocks noChangeAspect="1"/>
          </p:cNvPicPr>
          <p:nvPr/>
        </p:nvPicPr>
        <p:blipFill>
          <a:blip r:embed="rId4"/>
          <a:stretch>
            <a:fillRect/>
          </a:stretch>
        </p:blipFill>
        <p:spPr>
          <a:xfrm>
            <a:off x="8108537" y="3291342"/>
            <a:ext cx="2879011" cy="2303209"/>
          </a:xfrm>
          <a:prstGeom prst="rect">
            <a:avLst/>
          </a:prstGeom>
        </p:spPr>
      </p:pic>
    </p:spTree>
    <p:extLst>
      <p:ext uri="{BB962C8B-B14F-4D97-AF65-F5344CB8AC3E}">
        <p14:creationId xmlns:p14="http://schemas.microsoft.com/office/powerpoint/2010/main" val="8394308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D83BAC57-A4E6-4145-8568-9D8FC70E978F}"/>
              </a:ext>
            </a:extLst>
          </p:cNvPr>
          <p:cNvSpPr>
            <a:spLocks noGrp="1"/>
          </p:cNvSpPr>
          <p:nvPr>
            <p:ph type="body" sz="quarter" idx="13"/>
          </p:nvPr>
        </p:nvSpPr>
        <p:spPr/>
        <p:txBody>
          <a:bodyPr/>
          <a:lstStyle/>
          <a:p>
            <a:r>
              <a:rPr lang="en-US" b="0" dirty="0"/>
              <a:t>Global energy demand in transport increased </a:t>
            </a:r>
            <a:r>
              <a:rPr lang="en-US" dirty="0"/>
              <a:t>45% </a:t>
            </a:r>
            <a:r>
              <a:rPr lang="en-US" b="0" dirty="0"/>
              <a:t>since 2000</a:t>
            </a:r>
          </a:p>
          <a:p>
            <a:endParaRPr lang="en-US" b="0" dirty="0"/>
          </a:p>
          <a:p>
            <a:r>
              <a:rPr lang="en-US" b="0" dirty="0"/>
              <a:t>Transport accounts for </a:t>
            </a:r>
            <a:r>
              <a:rPr lang="en-US" dirty="0"/>
              <a:t>23%</a:t>
            </a:r>
            <a:r>
              <a:rPr lang="en-US" b="0" dirty="0"/>
              <a:t> of global CO</a:t>
            </a:r>
            <a:r>
              <a:rPr lang="en-US" b="0" baseline="-25000" dirty="0"/>
              <a:t>2</a:t>
            </a:r>
            <a:r>
              <a:rPr lang="en-US" b="0" dirty="0"/>
              <a:t> emissions </a:t>
            </a:r>
          </a:p>
          <a:p>
            <a:endParaRPr lang="en-US" b="0" dirty="0"/>
          </a:p>
          <a:p>
            <a:r>
              <a:rPr lang="en-US" b="0" dirty="0"/>
              <a:t>The renewable share of transport grew slightly to </a:t>
            </a:r>
            <a:r>
              <a:rPr lang="en-US" dirty="0"/>
              <a:t>3.3%</a:t>
            </a:r>
          </a:p>
          <a:p>
            <a:endParaRPr lang="en-US" dirty="0"/>
          </a:p>
          <a:p>
            <a:r>
              <a:rPr lang="en-US" b="0" dirty="0"/>
              <a:t>Biofuels make up majority of renewable contribution, but sector increasingly open to electrification</a:t>
            </a:r>
          </a:p>
        </p:txBody>
      </p:sp>
      <p:sp>
        <p:nvSpPr>
          <p:cNvPr id="3" name="Title 2">
            <a:extLst>
              <a:ext uri="{FF2B5EF4-FFF2-40B4-BE49-F238E27FC236}">
                <a16:creationId xmlns:a16="http://schemas.microsoft.com/office/drawing/2014/main" xmlns="" id="{C5F492EB-1334-4372-8E9C-607A4F0A06CA}"/>
              </a:ext>
            </a:extLst>
          </p:cNvPr>
          <p:cNvSpPr>
            <a:spLocks noGrp="1"/>
          </p:cNvSpPr>
          <p:nvPr>
            <p:ph type="title"/>
          </p:nvPr>
        </p:nvSpPr>
        <p:spPr/>
        <p:txBody>
          <a:bodyPr/>
          <a:lstStyle/>
          <a:p>
            <a:r>
              <a:rPr lang="en-US" dirty="0"/>
              <a:t>Biofuels and EVs growing but renewable share in transport remains low</a:t>
            </a:r>
          </a:p>
        </p:txBody>
      </p:sp>
      <p:grpSp>
        <p:nvGrpSpPr>
          <p:cNvPr id="4" name="Group 3">
            <a:extLst>
              <a:ext uri="{FF2B5EF4-FFF2-40B4-BE49-F238E27FC236}">
                <a16:creationId xmlns:a16="http://schemas.microsoft.com/office/drawing/2014/main" xmlns="" id="{FBF06A24-7046-4964-8675-252E78392480}"/>
              </a:ext>
            </a:extLst>
          </p:cNvPr>
          <p:cNvGrpSpPr/>
          <p:nvPr/>
        </p:nvGrpSpPr>
        <p:grpSpPr>
          <a:xfrm>
            <a:off x="4456177" y="893805"/>
            <a:ext cx="3860327" cy="4832528"/>
            <a:chOff x="7931957" y="1685809"/>
            <a:chExt cx="2515807" cy="3149399"/>
          </a:xfrm>
        </p:grpSpPr>
        <p:pic>
          <p:nvPicPr>
            <p:cNvPr id="5" name="Picture 4">
              <a:extLst>
                <a:ext uri="{FF2B5EF4-FFF2-40B4-BE49-F238E27FC236}">
                  <a16:creationId xmlns:a16="http://schemas.microsoft.com/office/drawing/2014/main" xmlns="" id="{7E6C26B4-8735-40F9-9F68-6F069554B60B}"/>
                </a:ext>
              </a:extLst>
            </p:cNvPr>
            <p:cNvPicPr>
              <a:picLocks noChangeAspect="1"/>
            </p:cNvPicPr>
            <p:nvPr/>
          </p:nvPicPr>
          <p:blipFill rotWithShape="1">
            <a:blip r:embed="rId3"/>
            <a:srcRect l="46914" t="5453" r="23451" b="15191"/>
            <a:stretch/>
          </p:blipFill>
          <p:spPr>
            <a:xfrm>
              <a:off x="7934294" y="1685809"/>
              <a:ext cx="1968207" cy="2924292"/>
            </a:xfrm>
            <a:prstGeom prst="rect">
              <a:avLst/>
            </a:prstGeom>
          </p:spPr>
        </p:pic>
        <p:pic>
          <p:nvPicPr>
            <p:cNvPr id="6" name="Picture 5">
              <a:extLst>
                <a:ext uri="{FF2B5EF4-FFF2-40B4-BE49-F238E27FC236}">
                  <a16:creationId xmlns:a16="http://schemas.microsoft.com/office/drawing/2014/main" xmlns="" id="{28580B2F-0370-4483-B13F-EE86303A8BA4}"/>
                </a:ext>
              </a:extLst>
            </p:cNvPr>
            <p:cNvPicPr>
              <a:picLocks noChangeAspect="1"/>
            </p:cNvPicPr>
            <p:nvPr/>
          </p:nvPicPr>
          <p:blipFill rotWithShape="1">
            <a:blip r:embed="rId3"/>
            <a:srcRect t="95664" r="62121"/>
            <a:stretch/>
          </p:blipFill>
          <p:spPr>
            <a:xfrm>
              <a:off x="7931957" y="4675439"/>
              <a:ext cx="2515807" cy="159769"/>
            </a:xfrm>
            <a:prstGeom prst="rect">
              <a:avLst/>
            </a:prstGeom>
          </p:spPr>
        </p:pic>
        <p:pic>
          <p:nvPicPr>
            <p:cNvPr id="7" name="Picture 6">
              <a:extLst>
                <a:ext uri="{FF2B5EF4-FFF2-40B4-BE49-F238E27FC236}">
                  <a16:creationId xmlns:a16="http://schemas.microsoft.com/office/drawing/2014/main" xmlns="" id="{C83D0549-9FF6-4DDD-8A3C-801CD48CA566}"/>
                </a:ext>
              </a:extLst>
            </p:cNvPr>
            <p:cNvPicPr>
              <a:picLocks noChangeAspect="1"/>
            </p:cNvPicPr>
            <p:nvPr/>
          </p:nvPicPr>
          <p:blipFill rotWithShape="1">
            <a:blip r:embed="rId3"/>
            <a:srcRect l="87286" t="84809" b="8342"/>
            <a:stretch/>
          </p:blipFill>
          <p:spPr>
            <a:xfrm>
              <a:off x="9733889" y="4516161"/>
              <a:ext cx="658450" cy="196819"/>
            </a:xfrm>
            <a:prstGeom prst="rect">
              <a:avLst/>
            </a:prstGeom>
          </p:spPr>
        </p:pic>
      </p:grpSp>
      <p:pic>
        <p:nvPicPr>
          <p:cNvPr id="8" name="Picture 7">
            <a:extLst>
              <a:ext uri="{FF2B5EF4-FFF2-40B4-BE49-F238E27FC236}">
                <a16:creationId xmlns:a16="http://schemas.microsoft.com/office/drawing/2014/main" xmlns="" id="{22A0C341-D24A-4BCE-92AC-90E18F575DC0}"/>
              </a:ext>
            </a:extLst>
          </p:cNvPr>
          <p:cNvPicPr>
            <a:picLocks noChangeAspect="1"/>
          </p:cNvPicPr>
          <p:nvPr/>
        </p:nvPicPr>
        <p:blipFill rotWithShape="1">
          <a:blip r:embed="rId4"/>
          <a:srcRect r="9524"/>
          <a:stretch/>
        </p:blipFill>
        <p:spPr>
          <a:xfrm>
            <a:off x="8858189" y="3665817"/>
            <a:ext cx="3020074" cy="2153914"/>
          </a:xfrm>
          <a:prstGeom prst="rect">
            <a:avLst/>
          </a:prstGeom>
        </p:spPr>
      </p:pic>
    </p:spTree>
    <p:extLst>
      <p:ext uri="{BB962C8B-B14F-4D97-AF65-F5344CB8AC3E}">
        <p14:creationId xmlns:p14="http://schemas.microsoft.com/office/powerpoint/2010/main" val="16569361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BBC2F614-F345-47E2-9049-72FDFD3380F4}"/>
              </a:ext>
            </a:extLst>
          </p:cNvPr>
          <p:cNvSpPr>
            <a:spLocks noGrp="1"/>
          </p:cNvSpPr>
          <p:nvPr>
            <p:ph type="body" sz="quarter" idx="13"/>
          </p:nvPr>
        </p:nvSpPr>
        <p:spPr/>
        <p:txBody>
          <a:bodyPr/>
          <a:lstStyle/>
          <a:p>
            <a:r>
              <a:rPr lang="en-GB" b="0" dirty="0"/>
              <a:t>Biofuels production increased nearly </a:t>
            </a:r>
            <a:r>
              <a:rPr lang="en-GB" dirty="0"/>
              <a:t>7% </a:t>
            </a:r>
            <a:r>
              <a:rPr lang="en-GB" b="0" dirty="0"/>
              <a:t>in 2018</a:t>
            </a:r>
          </a:p>
          <a:p>
            <a:pPr lvl="1"/>
            <a:r>
              <a:rPr lang="en-GB" b="0" dirty="0"/>
              <a:t>US and Brazil together produced </a:t>
            </a:r>
            <a:r>
              <a:rPr lang="en-GB" dirty="0"/>
              <a:t>69% </a:t>
            </a:r>
            <a:r>
              <a:rPr lang="en-GB" b="0" dirty="0"/>
              <a:t>of all biofuels</a:t>
            </a:r>
          </a:p>
          <a:p>
            <a:endParaRPr lang="en-GB" b="0" dirty="0"/>
          </a:p>
          <a:p>
            <a:r>
              <a:rPr lang="en-GB" b="0" dirty="0"/>
              <a:t>India: 6</a:t>
            </a:r>
            <a:r>
              <a:rPr lang="en-GB" b="0" baseline="30000" dirty="0"/>
              <a:t>th</a:t>
            </a:r>
            <a:r>
              <a:rPr lang="en-GB" b="0" dirty="0"/>
              <a:t> largest ethanol producer (+70% in 2018)</a:t>
            </a:r>
          </a:p>
          <a:p>
            <a:endParaRPr lang="en-GB" b="0" dirty="0"/>
          </a:p>
          <a:p>
            <a:r>
              <a:rPr lang="en-GB" b="0" dirty="0"/>
              <a:t>Biomethane and advanced biofuels represent still small shares, though biomethane is growing rapidly in some countries</a:t>
            </a:r>
          </a:p>
        </p:txBody>
      </p:sp>
      <p:sp>
        <p:nvSpPr>
          <p:cNvPr id="3" name="Title 2">
            <a:extLst>
              <a:ext uri="{FF2B5EF4-FFF2-40B4-BE49-F238E27FC236}">
                <a16:creationId xmlns:a16="http://schemas.microsoft.com/office/drawing/2014/main" xmlns="" id="{F391DA40-1DC4-40EF-A3F8-15AA40892BC2}"/>
              </a:ext>
            </a:extLst>
          </p:cNvPr>
          <p:cNvSpPr>
            <a:spLocks noGrp="1"/>
          </p:cNvSpPr>
          <p:nvPr>
            <p:ph type="title"/>
          </p:nvPr>
        </p:nvSpPr>
        <p:spPr/>
        <p:txBody>
          <a:bodyPr/>
          <a:lstStyle/>
          <a:p>
            <a:r>
              <a:rPr lang="en-GB" dirty="0"/>
              <a:t>Biofuels production increases, dominated by US and Brazil</a:t>
            </a:r>
          </a:p>
        </p:txBody>
      </p:sp>
      <p:pic>
        <p:nvPicPr>
          <p:cNvPr id="5" name="Picture 4">
            <a:extLst>
              <a:ext uri="{FF2B5EF4-FFF2-40B4-BE49-F238E27FC236}">
                <a16:creationId xmlns:a16="http://schemas.microsoft.com/office/drawing/2014/main" xmlns="" id="{956E564A-69E8-4F61-A7A6-797F80C852B2}"/>
              </a:ext>
            </a:extLst>
          </p:cNvPr>
          <p:cNvPicPr>
            <a:picLocks noChangeAspect="1"/>
          </p:cNvPicPr>
          <p:nvPr/>
        </p:nvPicPr>
        <p:blipFill>
          <a:blip r:embed="rId3"/>
          <a:stretch>
            <a:fillRect/>
          </a:stretch>
        </p:blipFill>
        <p:spPr>
          <a:xfrm>
            <a:off x="4572000" y="1447801"/>
            <a:ext cx="7171268" cy="4383182"/>
          </a:xfrm>
          <a:prstGeom prst="rect">
            <a:avLst/>
          </a:prstGeom>
        </p:spPr>
      </p:pic>
    </p:spTree>
    <p:extLst>
      <p:ext uri="{BB962C8B-B14F-4D97-AF65-F5344CB8AC3E}">
        <p14:creationId xmlns:p14="http://schemas.microsoft.com/office/powerpoint/2010/main" val="7842707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4EB7F99E-8612-4ECD-8AA3-18092EEC1F76}"/>
              </a:ext>
            </a:extLst>
          </p:cNvPr>
          <p:cNvSpPr>
            <a:spLocks noGrp="1"/>
          </p:cNvSpPr>
          <p:nvPr>
            <p:ph type="body" sz="quarter" idx="13"/>
          </p:nvPr>
        </p:nvSpPr>
        <p:spPr>
          <a:xfrm>
            <a:off x="448731" y="1103444"/>
            <a:ext cx="3961343" cy="4345112"/>
          </a:xfrm>
        </p:spPr>
        <p:txBody>
          <a:bodyPr>
            <a:normAutofit/>
          </a:bodyPr>
          <a:lstStyle/>
          <a:p>
            <a:r>
              <a:rPr lang="en-GB" b="0" dirty="0"/>
              <a:t>260 million electric two-wheelers and 40 million electric three-wheelers</a:t>
            </a:r>
          </a:p>
          <a:p>
            <a:endParaRPr lang="en-GB" b="0" dirty="0"/>
          </a:p>
          <a:p>
            <a:r>
              <a:rPr lang="en-GB" b="0" dirty="0"/>
              <a:t>More than </a:t>
            </a:r>
            <a:r>
              <a:rPr lang="en-GB" dirty="0"/>
              <a:t>2 million </a:t>
            </a:r>
            <a:r>
              <a:rPr lang="en-GB" b="0" dirty="0"/>
              <a:t>electric cars</a:t>
            </a:r>
            <a:br>
              <a:rPr lang="en-GB" b="0" dirty="0"/>
            </a:br>
            <a:r>
              <a:rPr lang="en-GB" b="0" dirty="0"/>
              <a:t>(</a:t>
            </a:r>
            <a:r>
              <a:rPr lang="en-GB" b="0" dirty="0" err="1"/>
              <a:t>inc.</a:t>
            </a:r>
            <a:r>
              <a:rPr lang="en-GB" b="0" dirty="0"/>
              <a:t> battery EV and plug-in hybrid EV) were sold in 2018 (+68%)</a:t>
            </a:r>
          </a:p>
          <a:p>
            <a:endParaRPr lang="en-GB" b="0" dirty="0"/>
          </a:p>
          <a:p>
            <a:r>
              <a:rPr lang="en-GB" b="0" dirty="0"/>
              <a:t>EV markets </a:t>
            </a:r>
            <a:r>
              <a:rPr lang="en-GB" dirty="0"/>
              <a:t>highly concentrated</a:t>
            </a:r>
            <a:r>
              <a:rPr lang="en-GB" b="0" dirty="0"/>
              <a:t>: 50% in China, 22% in the US; 40% of all EVs in just 20 cities</a:t>
            </a:r>
          </a:p>
          <a:p>
            <a:endParaRPr lang="en-GB" b="0" dirty="0"/>
          </a:p>
          <a:p>
            <a:r>
              <a:rPr lang="en-GB" b="0" dirty="0"/>
              <a:t>Share of RE power: around </a:t>
            </a:r>
            <a:r>
              <a:rPr lang="en-GB" dirty="0"/>
              <a:t>25%</a:t>
            </a:r>
          </a:p>
          <a:p>
            <a:endParaRPr lang="en-GB" b="0" dirty="0"/>
          </a:p>
          <a:p>
            <a:endParaRPr lang="en-GB" b="0" dirty="0"/>
          </a:p>
          <a:p>
            <a:endParaRPr lang="en-GB" b="0" dirty="0"/>
          </a:p>
          <a:p>
            <a:endParaRPr lang="en-GB" b="0" dirty="0"/>
          </a:p>
          <a:p>
            <a:endParaRPr lang="en-GB" b="0" dirty="0"/>
          </a:p>
        </p:txBody>
      </p:sp>
      <p:sp>
        <p:nvSpPr>
          <p:cNvPr id="3" name="Title 2">
            <a:extLst>
              <a:ext uri="{FF2B5EF4-FFF2-40B4-BE49-F238E27FC236}">
                <a16:creationId xmlns:a16="http://schemas.microsoft.com/office/drawing/2014/main" xmlns="" id="{D24F9CB5-AD0C-4AC8-B31E-7E9506864762}"/>
              </a:ext>
            </a:extLst>
          </p:cNvPr>
          <p:cNvSpPr>
            <a:spLocks noGrp="1"/>
          </p:cNvSpPr>
          <p:nvPr>
            <p:ph type="title"/>
          </p:nvPr>
        </p:nvSpPr>
        <p:spPr/>
        <p:txBody>
          <a:bodyPr/>
          <a:lstStyle/>
          <a:p>
            <a:r>
              <a:rPr lang="en-GB" dirty="0"/>
              <a:t>Electric passenger vehicle stock grew over 60%</a:t>
            </a:r>
            <a:endParaRPr lang="en-GB" dirty="0">
              <a:solidFill>
                <a:srgbClr val="FF0000"/>
              </a:solidFill>
            </a:endParaRPr>
          </a:p>
        </p:txBody>
      </p:sp>
      <p:pic>
        <p:nvPicPr>
          <p:cNvPr id="5" name="Picture 4">
            <a:extLst>
              <a:ext uri="{FF2B5EF4-FFF2-40B4-BE49-F238E27FC236}">
                <a16:creationId xmlns:a16="http://schemas.microsoft.com/office/drawing/2014/main" xmlns="" id="{C6FA5DF7-EFB9-47E5-AD7F-74D7994CEAA6}"/>
              </a:ext>
            </a:extLst>
          </p:cNvPr>
          <p:cNvPicPr>
            <a:picLocks noChangeAspect="1"/>
          </p:cNvPicPr>
          <p:nvPr/>
        </p:nvPicPr>
        <p:blipFill>
          <a:blip r:embed="rId3"/>
          <a:stretch>
            <a:fillRect/>
          </a:stretch>
        </p:blipFill>
        <p:spPr>
          <a:xfrm>
            <a:off x="4561631" y="1541033"/>
            <a:ext cx="7403181" cy="3775934"/>
          </a:xfrm>
          <a:prstGeom prst="rect">
            <a:avLst/>
          </a:prstGeom>
        </p:spPr>
      </p:pic>
    </p:spTree>
    <p:extLst>
      <p:ext uri="{BB962C8B-B14F-4D97-AF65-F5344CB8AC3E}">
        <p14:creationId xmlns:p14="http://schemas.microsoft.com/office/powerpoint/2010/main" val="24520076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3512B514-D4E8-4C5F-9DEE-5E454A91C5E3}"/>
              </a:ext>
            </a:extLst>
          </p:cNvPr>
          <p:cNvSpPr>
            <a:spLocks noGrp="1"/>
          </p:cNvSpPr>
          <p:nvPr>
            <p:ph type="body" sz="quarter" idx="13"/>
          </p:nvPr>
        </p:nvSpPr>
        <p:spPr/>
        <p:txBody>
          <a:bodyPr/>
          <a:lstStyle/>
          <a:p>
            <a:r>
              <a:rPr lang="en-GB" b="0" dirty="0"/>
              <a:t>Renewable power </a:t>
            </a:r>
            <a:r>
              <a:rPr lang="en-GB" b="1" dirty="0"/>
              <a:t>auctions </a:t>
            </a:r>
            <a:r>
              <a:rPr lang="en-GB" b="0" dirty="0"/>
              <a:t>were held in at least </a:t>
            </a:r>
            <a:r>
              <a:rPr lang="en-GB" b="1" dirty="0"/>
              <a:t>48</a:t>
            </a:r>
            <a:r>
              <a:rPr lang="en-GB" dirty="0"/>
              <a:t> </a:t>
            </a:r>
            <a:r>
              <a:rPr lang="en-GB" b="0" dirty="0"/>
              <a:t>countries</a:t>
            </a:r>
          </a:p>
          <a:p>
            <a:endParaRPr lang="en-GB" b="1" dirty="0"/>
          </a:p>
          <a:p>
            <a:r>
              <a:rPr lang="en-GB" b="1" dirty="0"/>
              <a:t>FITs </a:t>
            </a:r>
            <a:r>
              <a:rPr lang="en-GB" b="0" dirty="0"/>
              <a:t>in place in </a:t>
            </a:r>
            <a:r>
              <a:rPr lang="en-GB" b="1" dirty="0"/>
              <a:t>111 </a:t>
            </a:r>
            <a:r>
              <a:rPr lang="en-GB" b="0" dirty="0"/>
              <a:t>countries</a:t>
            </a:r>
          </a:p>
          <a:p>
            <a:endParaRPr lang="en-GB" dirty="0"/>
          </a:p>
          <a:p>
            <a:r>
              <a:rPr lang="en-GB" dirty="0"/>
              <a:t>No new countries </a:t>
            </a:r>
            <a:r>
              <a:rPr lang="en-GB" b="0" dirty="0"/>
              <a:t>adopted biofuels mandates </a:t>
            </a:r>
          </a:p>
          <a:p>
            <a:endParaRPr lang="en-GB" b="0" dirty="0"/>
          </a:p>
          <a:p>
            <a:r>
              <a:rPr lang="en-GB" b="0" dirty="0"/>
              <a:t>The number of countries with H&amp;C regulatory policies </a:t>
            </a:r>
            <a:r>
              <a:rPr lang="en-GB" dirty="0"/>
              <a:t>fell by 1</a:t>
            </a:r>
          </a:p>
        </p:txBody>
      </p:sp>
      <p:sp>
        <p:nvSpPr>
          <p:cNvPr id="3" name="Title 2">
            <a:extLst>
              <a:ext uri="{FF2B5EF4-FFF2-40B4-BE49-F238E27FC236}">
                <a16:creationId xmlns:a16="http://schemas.microsoft.com/office/drawing/2014/main" xmlns="" id="{E448AF01-C909-4D4B-A14D-FD7AEE6BC095}"/>
              </a:ext>
            </a:extLst>
          </p:cNvPr>
          <p:cNvSpPr>
            <a:spLocks noGrp="1"/>
          </p:cNvSpPr>
          <p:nvPr>
            <p:ph type="title"/>
          </p:nvPr>
        </p:nvSpPr>
        <p:spPr>
          <a:xfrm>
            <a:off x="687282" y="245661"/>
            <a:ext cx="10930977" cy="748603"/>
          </a:xfrm>
        </p:spPr>
        <p:txBody>
          <a:bodyPr/>
          <a:lstStyle/>
          <a:p>
            <a:r>
              <a:rPr lang="en-GB" dirty="0"/>
              <a:t>Advances in power made possible by policy support, other sectors lag </a:t>
            </a:r>
          </a:p>
        </p:txBody>
      </p:sp>
      <p:grpSp>
        <p:nvGrpSpPr>
          <p:cNvPr id="7" name="Group 6">
            <a:extLst>
              <a:ext uri="{FF2B5EF4-FFF2-40B4-BE49-F238E27FC236}">
                <a16:creationId xmlns:a16="http://schemas.microsoft.com/office/drawing/2014/main" xmlns="" id="{92A134FF-7D1D-4AB5-8743-CDB178C804C4}"/>
              </a:ext>
            </a:extLst>
          </p:cNvPr>
          <p:cNvGrpSpPr/>
          <p:nvPr/>
        </p:nvGrpSpPr>
        <p:grpSpPr>
          <a:xfrm>
            <a:off x="4545818" y="1470709"/>
            <a:ext cx="7510703" cy="4155956"/>
            <a:chOff x="4670827" y="994265"/>
            <a:chExt cx="7072441" cy="3913449"/>
          </a:xfrm>
        </p:grpSpPr>
        <p:pic>
          <p:nvPicPr>
            <p:cNvPr id="5" name="Picture 4">
              <a:extLst>
                <a:ext uri="{FF2B5EF4-FFF2-40B4-BE49-F238E27FC236}">
                  <a16:creationId xmlns:a16="http://schemas.microsoft.com/office/drawing/2014/main" xmlns="" id="{D47266D9-6745-41F7-9513-21F0C3EFCBCB}"/>
                </a:ext>
              </a:extLst>
            </p:cNvPr>
            <p:cNvPicPr>
              <a:picLocks noChangeAspect="1"/>
            </p:cNvPicPr>
            <p:nvPr/>
          </p:nvPicPr>
          <p:blipFill rotWithShape="1">
            <a:blip r:embed="rId3"/>
            <a:srcRect b="27416"/>
            <a:stretch/>
          </p:blipFill>
          <p:spPr>
            <a:xfrm>
              <a:off x="4670827" y="994265"/>
              <a:ext cx="7072441" cy="3693850"/>
            </a:xfrm>
            <a:prstGeom prst="rect">
              <a:avLst/>
            </a:prstGeom>
          </p:spPr>
        </p:pic>
        <p:pic>
          <p:nvPicPr>
            <p:cNvPr id="6" name="Picture 5">
              <a:extLst>
                <a:ext uri="{FF2B5EF4-FFF2-40B4-BE49-F238E27FC236}">
                  <a16:creationId xmlns:a16="http://schemas.microsoft.com/office/drawing/2014/main" xmlns="" id="{23359404-76AC-4ECB-9628-9BCD04739E5E}"/>
                </a:ext>
              </a:extLst>
            </p:cNvPr>
            <p:cNvPicPr>
              <a:picLocks noChangeAspect="1"/>
            </p:cNvPicPr>
            <p:nvPr/>
          </p:nvPicPr>
          <p:blipFill rotWithShape="1">
            <a:blip r:embed="rId3"/>
            <a:srcRect t="95685"/>
            <a:stretch/>
          </p:blipFill>
          <p:spPr>
            <a:xfrm>
              <a:off x="4670827" y="4688115"/>
              <a:ext cx="7072441" cy="219599"/>
            </a:xfrm>
            <a:prstGeom prst="rect">
              <a:avLst/>
            </a:prstGeom>
          </p:spPr>
        </p:pic>
      </p:grpSp>
    </p:spTree>
    <p:extLst>
      <p:ext uri="{BB962C8B-B14F-4D97-AF65-F5344CB8AC3E}">
        <p14:creationId xmlns:p14="http://schemas.microsoft.com/office/powerpoint/2010/main" val="16140436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8BDF8B58-A847-407F-95B8-5A0F62FA7E36}"/>
              </a:ext>
            </a:extLst>
          </p:cNvPr>
          <p:cNvSpPr>
            <a:spLocks noGrp="1"/>
          </p:cNvSpPr>
          <p:nvPr>
            <p:ph type="body" sz="quarter" idx="13"/>
          </p:nvPr>
        </p:nvSpPr>
        <p:spPr>
          <a:xfrm>
            <a:off x="448731" y="1447801"/>
            <a:ext cx="3929631" cy="4155956"/>
          </a:xfrm>
        </p:spPr>
        <p:txBody>
          <a:bodyPr/>
          <a:lstStyle/>
          <a:p>
            <a:r>
              <a:rPr lang="en-GB" dirty="0"/>
              <a:t>Power sector: </a:t>
            </a:r>
            <a:r>
              <a:rPr lang="en-GB" b="0" dirty="0"/>
              <a:t>targets</a:t>
            </a:r>
            <a:r>
              <a:rPr lang="en-GB" dirty="0"/>
              <a:t> </a:t>
            </a:r>
            <a:r>
              <a:rPr lang="en-GB" b="0" dirty="0"/>
              <a:t>remain more ambitious, more numerous than in heating and cooling and transport</a:t>
            </a:r>
          </a:p>
          <a:p>
            <a:endParaRPr lang="en-GB" b="0" dirty="0"/>
          </a:p>
          <a:p>
            <a:r>
              <a:rPr lang="en-GB" b="0" dirty="0"/>
              <a:t>Fewer than </a:t>
            </a:r>
            <a:r>
              <a:rPr lang="en-GB" dirty="0"/>
              <a:t>10 </a:t>
            </a:r>
            <a:r>
              <a:rPr lang="en-GB" b="0" dirty="0"/>
              <a:t>countries and states/provinces had economy-wide targets for at least </a:t>
            </a:r>
            <a:r>
              <a:rPr lang="en-GB" dirty="0"/>
              <a:t>50%</a:t>
            </a:r>
            <a:r>
              <a:rPr lang="en-GB" b="0" dirty="0"/>
              <a:t> renewable energy</a:t>
            </a:r>
          </a:p>
          <a:p>
            <a:endParaRPr lang="en-US" b="0" dirty="0"/>
          </a:p>
          <a:p>
            <a:r>
              <a:rPr lang="en-US" b="0" dirty="0"/>
              <a:t>Still </a:t>
            </a:r>
            <a:r>
              <a:rPr lang="en-US" dirty="0"/>
              <a:t>only 1 </a:t>
            </a:r>
            <a:r>
              <a:rPr lang="en-US" b="0" dirty="0"/>
              <a:t>country with a target for 100% renewables in total final energy</a:t>
            </a:r>
            <a:endParaRPr lang="en-GB" b="0" dirty="0"/>
          </a:p>
        </p:txBody>
      </p:sp>
      <p:sp>
        <p:nvSpPr>
          <p:cNvPr id="3" name="Title 2">
            <a:extLst>
              <a:ext uri="{FF2B5EF4-FFF2-40B4-BE49-F238E27FC236}">
                <a16:creationId xmlns:a16="http://schemas.microsoft.com/office/drawing/2014/main" xmlns="" id="{10B76440-A7B0-4CC2-BBE0-12A62B540207}"/>
              </a:ext>
            </a:extLst>
          </p:cNvPr>
          <p:cNvSpPr>
            <a:spLocks noGrp="1"/>
          </p:cNvSpPr>
          <p:nvPr>
            <p:ph type="title"/>
          </p:nvPr>
        </p:nvSpPr>
        <p:spPr/>
        <p:txBody>
          <a:bodyPr/>
          <a:lstStyle/>
          <a:p>
            <a:r>
              <a:rPr lang="de-DE" dirty="0"/>
              <a:t>Targets uneven across sectors</a:t>
            </a:r>
            <a:endParaRPr lang="en-GB" dirty="0"/>
          </a:p>
        </p:txBody>
      </p:sp>
      <p:grpSp>
        <p:nvGrpSpPr>
          <p:cNvPr id="11" name="Group 10">
            <a:extLst>
              <a:ext uri="{FF2B5EF4-FFF2-40B4-BE49-F238E27FC236}">
                <a16:creationId xmlns:a16="http://schemas.microsoft.com/office/drawing/2014/main" xmlns="" id="{7D835DB9-C3AB-43F3-954C-B4F997BEC76A}"/>
              </a:ext>
            </a:extLst>
          </p:cNvPr>
          <p:cNvGrpSpPr/>
          <p:nvPr/>
        </p:nvGrpSpPr>
        <p:grpSpPr>
          <a:xfrm>
            <a:off x="5695206" y="245661"/>
            <a:ext cx="6230942" cy="5933913"/>
            <a:chOff x="5512326" y="245661"/>
            <a:chExt cx="6230942" cy="5933913"/>
          </a:xfrm>
        </p:grpSpPr>
        <p:pic>
          <p:nvPicPr>
            <p:cNvPr id="7" name="Picture 6">
              <a:extLst>
                <a:ext uri="{FF2B5EF4-FFF2-40B4-BE49-F238E27FC236}">
                  <a16:creationId xmlns:a16="http://schemas.microsoft.com/office/drawing/2014/main" xmlns="" id="{70CB8A5C-8A5F-4730-B12B-595BE2947890}"/>
                </a:ext>
              </a:extLst>
            </p:cNvPr>
            <p:cNvPicPr>
              <a:picLocks noChangeAspect="1"/>
            </p:cNvPicPr>
            <p:nvPr/>
          </p:nvPicPr>
          <p:blipFill rotWithShape="1">
            <a:blip r:embed="rId3"/>
            <a:srcRect b="14036"/>
            <a:stretch/>
          </p:blipFill>
          <p:spPr>
            <a:xfrm>
              <a:off x="5512326" y="245661"/>
              <a:ext cx="6230942" cy="5594700"/>
            </a:xfrm>
            <a:prstGeom prst="rect">
              <a:avLst/>
            </a:prstGeom>
          </p:spPr>
        </p:pic>
        <p:pic>
          <p:nvPicPr>
            <p:cNvPr id="10" name="Picture 9">
              <a:extLst>
                <a:ext uri="{FF2B5EF4-FFF2-40B4-BE49-F238E27FC236}">
                  <a16:creationId xmlns:a16="http://schemas.microsoft.com/office/drawing/2014/main" xmlns="" id="{D3C2FE5E-3A3C-4181-8C09-DDDD82AC33A1}"/>
                </a:ext>
              </a:extLst>
            </p:cNvPr>
            <p:cNvPicPr>
              <a:picLocks noChangeAspect="1"/>
            </p:cNvPicPr>
            <p:nvPr/>
          </p:nvPicPr>
          <p:blipFill rotWithShape="1">
            <a:blip r:embed="rId3"/>
            <a:srcRect t="96388" b="-1600"/>
            <a:stretch/>
          </p:blipFill>
          <p:spPr>
            <a:xfrm>
              <a:off x="5512326" y="5840362"/>
              <a:ext cx="6230942" cy="339212"/>
            </a:xfrm>
            <a:prstGeom prst="rect">
              <a:avLst/>
            </a:prstGeom>
          </p:spPr>
        </p:pic>
      </p:grpSp>
    </p:spTree>
    <p:extLst>
      <p:ext uri="{BB962C8B-B14F-4D97-AF65-F5344CB8AC3E}">
        <p14:creationId xmlns:p14="http://schemas.microsoft.com/office/powerpoint/2010/main" val="3543864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17CBE480-C586-4095-97EF-4143BA04191A}"/>
              </a:ext>
            </a:extLst>
          </p:cNvPr>
          <p:cNvSpPr>
            <a:spLocks noGrp="1"/>
          </p:cNvSpPr>
          <p:nvPr>
            <p:ph type="body" sz="quarter" idx="13"/>
          </p:nvPr>
        </p:nvSpPr>
        <p:spPr/>
        <p:txBody>
          <a:bodyPr/>
          <a:lstStyle/>
          <a:p>
            <a:r>
              <a:rPr lang="en-US" b="0" dirty="0"/>
              <a:t>Global subsidies for fossil fuel consumption reached an estimated </a:t>
            </a:r>
            <a:r>
              <a:rPr lang="en-US" dirty="0"/>
              <a:t>USD 300 billion </a:t>
            </a:r>
            <a:r>
              <a:rPr lang="en-US" b="0" dirty="0"/>
              <a:t>in 2017</a:t>
            </a:r>
            <a:r>
              <a:rPr lang="en-US" dirty="0"/>
              <a:t> </a:t>
            </a:r>
          </a:p>
          <a:p>
            <a:pPr lvl="1"/>
            <a:r>
              <a:rPr lang="en-US" b="0" dirty="0"/>
              <a:t>an 11% increase from the year before</a:t>
            </a:r>
          </a:p>
          <a:p>
            <a:pPr lvl="1"/>
            <a:r>
              <a:rPr lang="en-US" b="0" dirty="0"/>
              <a:t>about double the estimated support for renewable power generation</a:t>
            </a:r>
            <a:r>
              <a:rPr lang="en-US" dirty="0"/>
              <a:t> </a:t>
            </a:r>
          </a:p>
          <a:p>
            <a:pPr lvl="1"/>
            <a:endParaRPr lang="en-US" dirty="0"/>
          </a:p>
          <a:p>
            <a:r>
              <a:rPr lang="en-US" b="0" dirty="0"/>
              <a:t>Fossil fuel subsidies remained in place in at least </a:t>
            </a:r>
            <a:r>
              <a:rPr lang="en-US" dirty="0"/>
              <a:t>115 countries </a:t>
            </a:r>
            <a:r>
              <a:rPr lang="en-US" b="0" dirty="0"/>
              <a:t>in 2017</a:t>
            </a:r>
          </a:p>
          <a:p>
            <a:endParaRPr lang="en-US" b="0" dirty="0"/>
          </a:p>
          <a:p>
            <a:r>
              <a:rPr lang="en-US" b="0" dirty="0"/>
              <a:t>73 countries provide subsidies of </a:t>
            </a:r>
            <a:r>
              <a:rPr lang="en-US" dirty="0"/>
              <a:t>more than USD 100 million </a:t>
            </a:r>
            <a:r>
              <a:rPr lang="en-US" b="0" dirty="0"/>
              <a:t>each</a:t>
            </a:r>
          </a:p>
        </p:txBody>
      </p:sp>
      <p:sp>
        <p:nvSpPr>
          <p:cNvPr id="3" name="Title 2">
            <a:extLst>
              <a:ext uri="{FF2B5EF4-FFF2-40B4-BE49-F238E27FC236}">
                <a16:creationId xmlns:a16="http://schemas.microsoft.com/office/drawing/2014/main" xmlns="" id="{23A172FF-CEC5-4B19-936E-83C916D6264B}"/>
              </a:ext>
            </a:extLst>
          </p:cNvPr>
          <p:cNvSpPr>
            <a:spLocks noGrp="1"/>
          </p:cNvSpPr>
          <p:nvPr>
            <p:ph type="title"/>
          </p:nvPr>
        </p:nvSpPr>
        <p:spPr/>
        <p:txBody>
          <a:bodyPr/>
          <a:lstStyle/>
          <a:p>
            <a:r>
              <a:rPr lang="en-GB" dirty="0"/>
              <a:t>Not a level playing field: fossil fuel subsidies are still widespread</a:t>
            </a:r>
          </a:p>
        </p:txBody>
      </p:sp>
      <p:pic>
        <p:nvPicPr>
          <p:cNvPr id="5" name="Picture 4">
            <a:extLst>
              <a:ext uri="{FF2B5EF4-FFF2-40B4-BE49-F238E27FC236}">
                <a16:creationId xmlns:a16="http://schemas.microsoft.com/office/drawing/2014/main" xmlns="" id="{88651712-DAB3-4B04-A447-6D767BBB30EA}"/>
              </a:ext>
            </a:extLst>
          </p:cNvPr>
          <p:cNvPicPr>
            <a:picLocks noChangeAspect="1"/>
          </p:cNvPicPr>
          <p:nvPr/>
        </p:nvPicPr>
        <p:blipFill>
          <a:blip r:embed="rId3"/>
          <a:stretch>
            <a:fillRect/>
          </a:stretch>
        </p:blipFill>
        <p:spPr>
          <a:xfrm>
            <a:off x="4731657" y="1447801"/>
            <a:ext cx="7011611" cy="4221768"/>
          </a:xfrm>
          <a:prstGeom prst="rect">
            <a:avLst/>
          </a:prstGeom>
        </p:spPr>
      </p:pic>
    </p:spTree>
    <p:extLst>
      <p:ext uri="{BB962C8B-B14F-4D97-AF65-F5344CB8AC3E}">
        <p14:creationId xmlns:p14="http://schemas.microsoft.com/office/powerpoint/2010/main" val="18684050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7940B217-EA6E-4C5A-95FC-DEB32E2305AF}"/>
              </a:ext>
            </a:extLst>
          </p:cNvPr>
          <p:cNvSpPr>
            <a:spLocks noGrp="1"/>
          </p:cNvSpPr>
          <p:nvPr>
            <p:ph type="title"/>
          </p:nvPr>
        </p:nvSpPr>
        <p:spPr>
          <a:xfrm>
            <a:off x="362820" y="245661"/>
            <a:ext cx="10551583" cy="748603"/>
          </a:xfrm>
        </p:spPr>
        <p:txBody>
          <a:bodyPr>
            <a:normAutofit fontScale="90000"/>
          </a:bodyPr>
          <a:lstStyle/>
          <a:p>
            <a:r>
              <a:rPr lang="en-US" dirty="0"/>
              <a:t>REN21 – A policy network to build a sustainable energy future with renewables</a:t>
            </a:r>
          </a:p>
        </p:txBody>
      </p:sp>
      <p:pic>
        <p:nvPicPr>
          <p:cNvPr id="13" name="Picture 12">
            <a:extLst>
              <a:ext uri="{FF2B5EF4-FFF2-40B4-BE49-F238E27FC236}">
                <a16:creationId xmlns:a16="http://schemas.microsoft.com/office/drawing/2014/main" xmlns="" id="{4FCB6308-21AB-4F71-B715-0E73F2E71467}"/>
              </a:ext>
            </a:extLst>
          </p:cNvPr>
          <p:cNvPicPr>
            <a:picLocks noChangeAspect="1"/>
          </p:cNvPicPr>
          <p:nvPr/>
        </p:nvPicPr>
        <p:blipFill>
          <a:blip r:embed="rId3"/>
          <a:stretch>
            <a:fillRect/>
          </a:stretch>
        </p:blipFill>
        <p:spPr>
          <a:xfrm>
            <a:off x="3857558" y="1905448"/>
            <a:ext cx="2334464" cy="1659229"/>
          </a:xfrm>
          <a:prstGeom prst="rect">
            <a:avLst/>
          </a:prstGeom>
        </p:spPr>
      </p:pic>
      <p:pic>
        <p:nvPicPr>
          <p:cNvPr id="14" name="Picture 13">
            <a:extLst>
              <a:ext uri="{FF2B5EF4-FFF2-40B4-BE49-F238E27FC236}">
                <a16:creationId xmlns:a16="http://schemas.microsoft.com/office/drawing/2014/main" xmlns="" id="{5EB8963C-096D-453D-97AF-49FD6245B09D}"/>
              </a:ext>
            </a:extLst>
          </p:cNvPr>
          <p:cNvPicPr>
            <a:picLocks noChangeAspect="1"/>
          </p:cNvPicPr>
          <p:nvPr/>
        </p:nvPicPr>
        <p:blipFill>
          <a:blip r:embed="rId4"/>
          <a:stretch>
            <a:fillRect/>
          </a:stretch>
        </p:blipFill>
        <p:spPr>
          <a:xfrm>
            <a:off x="6402872" y="1945418"/>
            <a:ext cx="1080325" cy="1528426"/>
          </a:xfrm>
          <a:prstGeom prst="rect">
            <a:avLst/>
          </a:prstGeom>
        </p:spPr>
      </p:pic>
      <p:pic>
        <p:nvPicPr>
          <p:cNvPr id="17" name="Picture 16">
            <a:extLst>
              <a:ext uri="{FF2B5EF4-FFF2-40B4-BE49-F238E27FC236}">
                <a16:creationId xmlns:a16="http://schemas.microsoft.com/office/drawing/2014/main" xmlns="" id="{FF2234EC-89EB-491B-BAE3-B8400A2D15DB}"/>
              </a:ext>
            </a:extLst>
          </p:cNvPr>
          <p:cNvPicPr>
            <a:picLocks noChangeAspect="1"/>
          </p:cNvPicPr>
          <p:nvPr/>
        </p:nvPicPr>
        <p:blipFill>
          <a:blip r:embed="rId5"/>
          <a:stretch>
            <a:fillRect/>
          </a:stretch>
        </p:blipFill>
        <p:spPr>
          <a:xfrm>
            <a:off x="7700857" y="1806994"/>
            <a:ext cx="1635316" cy="1806244"/>
          </a:xfrm>
          <a:prstGeom prst="rect">
            <a:avLst/>
          </a:prstGeom>
        </p:spPr>
      </p:pic>
      <p:pic>
        <p:nvPicPr>
          <p:cNvPr id="18" name="Picture 17">
            <a:extLst>
              <a:ext uri="{FF2B5EF4-FFF2-40B4-BE49-F238E27FC236}">
                <a16:creationId xmlns:a16="http://schemas.microsoft.com/office/drawing/2014/main" xmlns="" id="{A9BB0B87-5A77-42A0-BDFF-0BDDC4010BED}"/>
              </a:ext>
            </a:extLst>
          </p:cNvPr>
          <p:cNvPicPr>
            <a:picLocks noChangeAspect="1"/>
          </p:cNvPicPr>
          <p:nvPr/>
        </p:nvPicPr>
        <p:blipFill>
          <a:blip r:embed="rId6"/>
          <a:stretch>
            <a:fillRect/>
          </a:stretch>
        </p:blipFill>
        <p:spPr>
          <a:xfrm>
            <a:off x="9449613" y="2213238"/>
            <a:ext cx="1029958" cy="1368496"/>
          </a:xfrm>
          <a:prstGeom prst="rect">
            <a:avLst/>
          </a:prstGeom>
        </p:spPr>
      </p:pic>
      <p:sp>
        <p:nvSpPr>
          <p:cNvPr id="21" name="TextBox 20">
            <a:extLst>
              <a:ext uri="{FF2B5EF4-FFF2-40B4-BE49-F238E27FC236}">
                <a16:creationId xmlns:a16="http://schemas.microsoft.com/office/drawing/2014/main" xmlns="" id="{F673D427-D952-4F7A-AF26-5C836399EEC9}"/>
              </a:ext>
            </a:extLst>
          </p:cNvPr>
          <p:cNvSpPr txBox="1"/>
          <p:nvPr/>
        </p:nvSpPr>
        <p:spPr>
          <a:xfrm>
            <a:off x="3857558" y="3653852"/>
            <a:ext cx="1834156" cy="430887"/>
          </a:xfrm>
          <a:prstGeom prst="rect">
            <a:avLst/>
          </a:prstGeom>
          <a:noFill/>
        </p:spPr>
        <p:txBody>
          <a:bodyPr wrap="none" rtlCol="0">
            <a:spAutoFit/>
          </a:bodyPr>
          <a:lstStyle/>
          <a:p>
            <a:r>
              <a:rPr lang="en-US" sz="1100" i="1"/>
              <a:t>Global Status Report:</a:t>
            </a:r>
          </a:p>
          <a:p>
            <a:r>
              <a:rPr lang="en-US" sz="1100" i="1"/>
              <a:t>yearly publication since 2005</a:t>
            </a:r>
          </a:p>
        </p:txBody>
      </p:sp>
      <p:sp>
        <p:nvSpPr>
          <p:cNvPr id="22" name="TextBox 21">
            <a:extLst>
              <a:ext uri="{FF2B5EF4-FFF2-40B4-BE49-F238E27FC236}">
                <a16:creationId xmlns:a16="http://schemas.microsoft.com/office/drawing/2014/main" xmlns="" id="{84EFA654-00BA-4EFB-965E-6801A20E889A}"/>
              </a:ext>
            </a:extLst>
          </p:cNvPr>
          <p:cNvSpPr txBox="1"/>
          <p:nvPr/>
        </p:nvSpPr>
        <p:spPr>
          <a:xfrm>
            <a:off x="6309123" y="3653852"/>
            <a:ext cx="1445845" cy="430887"/>
          </a:xfrm>
          <a:prstGeom prst="rect">
            <a:avLst/>
          </a:prstGeom>
          <a:noFill/>
        </p:spPr>
        <p:txBody>
          <a:bodyPr wrap="square" rtlCol="0">
            <a:spAutoFit/>
          </a:bodyPr>
          <a:lstStyle/>
          <a:p>
            <a:r>
              <a:rPr lang="en-US" sz="1100" i="1"/>
              <a:t>Renewables in Cities</a:t>
            </a:r>
          </a:p>
          <a:p>
            <a:r>
              <a:rPr lang="en-US" sz="1100" i="1"/>
              <a:t>Status Report:</a:t>
            </a:r>
          </a:p>
        </p:txBody>
      </p:sp>
      <p:sp>
        <p:nvSpPr>
          <p:cNvPr id="23" name="TextBox 22">
            <a:extLst>
              <a:ext uri="{FF2B5EF4-FFF2-40B4-BE49-F238E27FC236}">
                <a16:creationId xmlns:a16="http://schemas.microsoft.com/office/drawing/2014/main" xmlns="" id="{93E1FBCC-4902-4618-BF77-E54F64DA3354}"/>
              </a:ext>
            </a:extLst>
          </p:cNvPr>
          <p:cNvSpPr txBox="1"/>
          <p:nvPr/>
        </p:nvSpPr>
        <p:spPr>
          <a:xfrm>
            <a:off x="7695511" y="3653852"/>
            <a:ext cx="1151277" cy="261610"/>
          </a:xfrm>
          <a:prstGeom prst="rect">
            <a:avLst/>
          </a:prstGeom>
          <a:noFill/>
        </p:spPr>
        <p:txBody>
          <a:bodyPr wrap="none" rtlCol="0">
            <a:spAutoFit/>
          </a:bodyPr>
          <a:lstStyle/>
          <a:p>
            <a:r>
              <a:rPr lang="en-US" sz="1100" i="1"/>
              <a:t>Regional Reports</a:t>
            </a:r>
          </a:p>
        </p:txBody>
      </p:sp>
      <p:sp>
        <p:nvSpPr>
          <p:cNvPr id="25" name="TextBox 24">
            <a:extLst>
              <a:ext uri="{FF2B5EF4-FFF2-40B4-BE49-F238E27FC236}">
                <a16:creationId xmlns:a16="http://schemas.microsoft.com/office/drawing/2014/main" xmlns="" id="{D0DC3B2E-C029-48EC-A71F-F089459A8D36}"/>
              </a:ext>
            </a:extLst>
          </p:cNvPr>
          <p:cNvSpPr txBox="1"/>
          <p:nvPr/>
        </p:nvSpPr>
        <p:spPr>
          <a:xfrm>
            <a:off x="9387694" y="3643778"/>
            <a:ext cx="1239144" cy="261610"/>
          </a:xfrm>
          <a:prstGeom prst="rect">
            <a:avLst/>
          </a:prstGeom>
          <a:noFill/>
        </p:spPr>
        <p:txBody>
          <a:bodyPr wrap="square" rtlCol="0">
            <a:spAutoFit/>
          </a:bodyPr>
          <a:lstStyle/>
          <a:p>
            <a:r>
              <a:rPr lang="en-US" sz="1100" i="1"/>
              <a:t>Thematic Reports</a:t>
            </a:r>
          </a:p>
        </p:txBody>
      </p:sp>
      <p:pic>
        <p:nvPicPr>
          <p:cNvPr id="34" name="Picture 33">
            <a:extLst>
              <a:ext uri="{FF2B5EF4-FFF2-40B4-BE49-F238E27FC236}">
                <a16:creationId xmlns:a16="http://schemas.microsoft.com/office/drawing/2014/main" xmlns="" id="{7F64BD97-53C2-46FA-89E3-4629D99210EC}"/>
              </a:ext>
            </a:extLst>
          </p:cNvPr>
          <p:cNvPicPr>
            <a:picLocks noChangeAspect="1"/>
          </p:cNvPicPr>
          <p:nvPr/>
        </p:nvPicPr>
        <p:blipFill>
          <a:blip r:embed="rId7"/>
          <a:stretch>
            <a:fillRect/>
          </a:stretch>
        </p:blipFill>
        <p:spPr>
          <a:xfrm>
            <a:off x="9655270" y="4569842"/>
            <a:ext cx="1239144" cy="909339"/>
          </a:xfrm>
          <a:prstGeom prst="rect">
            <a:avLst/>
          </a:prstGeom>
        </p:spPr>
      </p:pic>
      <p:pic>
        <p:nvPicPr>
          <p:cNvPr id="8" name="Picture 7">
            <a:extLst>
              <a:ext uri="{FF2B5EF4-FFF2-40B4-BE49-F238E27FC236}">
                <a16:creationId xmlns:a16="http://schemas.microsoft.com/office/drawing/2014/main" xmlns="" id="{DBDBCECF-953F-487C-8696-56EC6970E12C}"/>
              </a:ext>
            </a:extLst>
          </p:cNvPr>
          <p:cNvPicPr>
            <a:picLocks noChangeAspect="1"/>
          </p:cNvPicPr>
          <p:nvPr/>
        </p:nvPicPr>
        <p:blipFill>
          <a:blip r:embed="rId8"/>
          <a:stretch>
            <a:fillRect/>
          </a:stretch>
        </p:blipFill>
        <p:spPr>
          <a:xfrm>
            <a:off x="4949244" y="4442321"/>
            <a:ext cx="2018697" cy="1344173"/>
          </a:xfrm>
          <a:prstGeom prst="rect">
            <a:avLst/>
          </a:prstGeom>
        </p:spPr>
      </p:pic>
      <p:pic>
        <p:nvPicPr>
          <p:cNvPr id="52" name="Picture 17" descr="KIREC Seoul 2019">
            <a:extLst>
              <a:ext uri="{FF2B5EF4-FFF2-40B4-BE49-F238E27FC236}">
                <a16:creationId xmlns:a16="http://schemas.microsoft.com/office/drawing/2014/main" xmlns="" id="{F1491D3A-5A8E-4930-9EAE-FE573579000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57640" y="4425041"/>
            <a:ext cx="1902044" cy="117410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xmlns="" id="{75B93912-3781-4837-B1DA-6BE3A7C2C9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9213" y="1655612"/>
            <a:ext cx="3038600" cy="2655629"/>
          </a:xfrm>
          <a:prstGeom prst="rect">
            <a:avLst/>
          </a:prstGeom>
        </p:spPr>
      </p:pic>
      <p:sp>
        <p:nvSpPr>
          <p:cNvPr id="2" name="TextBox 1">
            <a:extLst>
              <a:ext uri="{FF2B5EF4-FFF2-40B4-BE49-F238E27FC236}">
                <a16:creationId xmlns:a16="http://schemas.microsoft.com/office/drawing/2014/main" xmlns="" id="{36539415-E24C-4177-96F9-0C69DF08FC11}"/>
              </a:ext>
            </a:extLst>
          </p:cNvPr>
          <p:cNvSpPr txBox="1"/>
          <p:nvPr/>
        </p:nvSpPr>
        <p:spPr>
          <a:xfrm>
            <a:off x="383456" y="1288028"/>
            <a:ext cx="1523622" cy="369332"/>
          </a:xfrm>
          <a:prstGeom prst="rect">
            <a:avLst/>
          </a:prstGeom>
          <a:noFill/>
        </p:spPr>
        <p:txBody>
          <a:bodyPr wrap="none" rtlCol="0">
            <a:spAutoFit/>
          </a:bodyPr>
          <a:lstStyle/>
          <a:p>
            <a:r>
              <a:rPr lang="fr-FR" b="1" dirty="0" err="1"/>
              <a:t>Who</a:t>
            </a:r>
            <a:r>
              <a:rPr lang="fr-FR" b="1" dirty="0"/>
              <a:t> </a:t>
            </a:r>
            <a:r>
              <a:rPr lang="fr-FR" b="1" dirty="0" err="1"/>
              <a:t>we</a:t>
            </a:r>
            <a:r>
              <a:rPr lang="fr-FR" b="1" dirty="0"/>
              <a:t> are…</a:t>
            </a:r>
            <a:endParaRPr lang="en-US" b="1" dirty="0"/>
          </a:p>
        </p:txBody>
      </p:sp>
      <p:sp>
        <p:nvSpPr>
          <p:cNvPr id="20" name="TextBox 19">
            <a:extLst>
              <a:ext uri="{FF2B5EF4-FFF2-40B4-BE49-F238E27FC236}">
                <a16:creationId xmlns:a16="http://schemas.microsoft.com/office/drawing/2014/main" xmlns="" id="{EE93DF5A-03D3-48FE-81F5-C8D45385432E}"/>
              </a:ext>
            </a:extLst>
          </p:cNvPr>
          <p:cNvSpPr txBox="1"/>
          <p:nvPr/>
        </p:nvSpPr>
        <p:spPr>
          <a:xfrm>
            <a:off x="3810002" y="1288028"/>
            <a:ext cx="1564146" cy="369332"/>
          </a:xfrm>
          <a:prstGeom prst="rect">
            <a:avLst/>
          </a:prstGeom>
          <a:noFill/>
        </p:spPr>
        <p:txBody>
          <a:bodyPr wrap="none" rtlCol="0">
            <a:spAutoFit/>
          </a:bodyPr>
          <a:lstStyle/>
          <a:p>
            <a:r>
              <a:rPr lang="fr-FR" b="1" dirty="0" err="1"/>
              <a:t>What</a:t>
            </a:r>
            <a:r>
              <a:rPr lang="fr-FR" b="1" dirty="0"/>
              <a:t> </a:t>
            </a:r>
            <a:r>
              <a:rPr lang="fr-FR" b="1" dirty="0" err="1"/>
              <a:t>we</a:t>
            </a:r>
            <a:r>
              <a:rPr lang="fr-FR" b="1" dirty="0"/>
              <a:t> do… </a:t>
            </a:r>
            <a:endParaRPr lang="en-US" b="1" dirty="0"/>
          </a:p>
        </p:txBody>
      </p:sp>
      <p:sp>
        <p:nvSpPr>
          <p:cNvPr id="4" name="TextBox 3">
            <a:extLst>
              <a:ext uri="{FF2B5EF4-FFF2-40B4-BE49-F238E27FC236}">
                <a16:creationId xmlns:a16="http://schemas.microsoft.com/office/drawing/2014/main" xmlns="" id="{26CDC44C-CEC3-45A7-B7DD-10BBA18CBA61}"/>
              </a:ext>
            </a:extLst>
          </p:cNvPr>
          <p:cNvSpPr txBox="1"/>
          <p:nvPr/>
        </p:nvSpPr>
        <p:spPr>
          <a:xfrm flipH="1">
            <a:off x="9468465" y="5574893"/>
            <a:ext cx="1710813" cy="307777"/>
          </a:xfrm>
          <a:prstGeom prst="rect">
            <a:avLst/>
          </a:prstGeom>
          <a:noFill/>
        </p:spPr>
        <p:txBody>
          <a:bodyPr wrap="square" rtlCol="0">
            <a:spAutoFit/>
          </a:bodyPr>
          <a:lstStyle/>
          <a:p>
            <a:r>
              <a:rPr lang="fr-FR" sz="1400" dirty="0"/>
              <a:t>23-25 </a:t>
            </a:r>
            <a:r>
              <a:rPr lang="fr-FR" sz="1400" dirty="0" err="1"/>
              <a:t>October</a:t>
            </a:r>
            <a:r>
              <a:rPr lang="fr-FR" sz="1400" dirty="0"/>
              <a:t>, 2019</a:t>
            </a:r>
            <a:endParaRPr lang="en-US" sz="1400" dirty="0"/>
          </a:p>
        </p:txBody>
      </p:sp>
      <p:pic>
        <p:nvPicPr>
          <p:cNvPr id="26" name="Picture 25">
            <a:extLst>
              <a:ext uri="{FF2B5EF4-FFF2-40B4-BE49-F238E27FC236}">
                <a16:creationId xmlns:a16="http://schemas.microsoft.com/office/drawing/2014/main" xmlns="" id="{A1E3C26E-F2D0-4D5D-B6CA-1C97F8C353D7}"/>
              </a:ext>
            </a:extLst>
          </p:cNvPr>
          <p:cNvPicPr>
            <a:picLocks noChangeAspect="1"/>
          </p:cNvPicPr>
          <p:nvPr/>
        </p:nvPicPr>
        <p:blipFill>
          <a:blip r:embed="rId11"/>
          <a:stretch>
            <a:fillRect/>
          </a:stretch>
        </p:blipFill>
        <p:spPr>
          <a:xfrm>
            <a:off x="10729911" y="2238737"/>
            <a:ext cx="982592" cy="1340241"/>
          </a:xfrm>
          <a:prstGeom prst="rect">
            <a:avLst/>
          </a:prstGeom>
        </p:spPr>
      </p:pic>
      <p:sp>
        <p:nvSpPr>
          <p:cNvPr id="27" name="TextBox 26">
            <a:extLst>
              <a:ext uri="{FF2B5EF4-FFF2-40B4-BE49-F238E27FC236}">
                <a16:creationId xmlns:a16="http://schemas.microsoft.com/office/drawing/2014/main" xmlns="" id="{7A39B662-5D6A-4C96-8FCA-1B54D00C6FA2}"/>
              </a:ext>
            </a:extLst>
          </p:cNvPr>
          <p:cNvSpPr txBox="1"/>
          <p:nvPr/>
        </p:nvSpPr>
        <p:spPr>
          <a:xfrm>
            <a:off x="10670919" y="3653852"/>
            <a:ext cx="1239144" cy="430887"/>
          </a:xfrm>
          <a:prstGeom prst="rect">
            <a:avLst/>
          </a:prstGeom>
          <a:noFill/>
        </p:spPr>
        <p:txBody>
          <a:bodyPr wrap="square" rtlCol="0">
            <a:spAutoFit/>
          </a:bodyPr>
          <a:lstStyle/>
          <a:p>
            <a:r>
              <a:rPr lang="en-US" sz="1100" i="1" dirty="0"/>
              <a:t>Global Futures Reports</a:t>
            </a:r>
          </a:p>
        </p:txBody>
      </p:sp>
    </p:spTree>
    <p:extLst>
      <p:ext uri="{BB962C8B-B14F-4D97-AF65-F5344CB8AC3E}">
        <p14:creationId xmlns:p14="http://schemas.microsoft.com/office/powerpoint/2010/main" val="36790500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BB0D44AC-2611-49BF-8BFD-18D13A23EBF7}"/>
              </a:ext>
            </a:extLst>
          </p:cNvPr>
          <p:cNvSpPr>
            <a:spLocks noGrp="1"/>
          </p:cNvSpPr>
          <p:nvPr>
            <p:ph type="body" sz="quarter" idx="13"/>
          </p:nvPr>
        </p:nvSpPr>
        <p:spPr>
          <a:xfrm>
            <a:off x="448732" y="1447801"/>
            <a:ext cx="3370233" cy="4155956"/>
          </a:xfrm>
        </p:spPr>
        <p:txBody>
          <a:bodyPr/>
          <a:lstStyle/>
          <a:p>
            <a:r>
              <a:rPr lang="fr-FR" b="0" dirty="0"/>
              <a:t>In 2017: </a:t>
            </a:r>
          </a:p>
          <a:p>
            <a:pPr lvl="1"/>
            <a:r>
              <a:rPr lang="fr-FR" sz="1800" b="1" dirty="0"/>
              <a:t>13%</a:t>
            </a:r>
            <a:r>
              <a:rPr lang="fr-FR" sz="1800" b="0" dirty="0"/>
              <a:t> of the global population </a:t>
            </a:r>
            <a:r>
              <a:rPr lang="fr-FR" sz="1800" b="0" dirty="0" err="1"/>
              <a:t>lived</a:t>
            </a:r>
            <a:r>
              <a:rPr lang="fr-FR" sz="1800" b="0" dirty="0"/>
              <a:t> </a:t>
            </a:r>
            <a:r>
              <a:rPr lang="fr-FR" sz="1800" b="1" dirty="0" err="1"/>
              <a:t>without</a:t>
            </a:r>
            <a:r>
              <a:rPr lang="fr-FR" sz="1800" b="1" dirty="0"/>
              <a:t> </a:t>
            </a:r>
            <a:r>
              <a:rPr lang="fr-FR" sz="1800" b="1" dirty="0" err="1"/>
              <a:t>electricity</a:t>
            </a:r>
            <a:r>
              <a:rPr lang="fr-FR" sz="1800" b="1" dirty="0"/>
              <a:t>         </a:t>
            </a:r>
            <a:r>
              <a:rPr lang="fr-FR" sz="1800" b="0" dirty="0"/>
              <a:t>– approx. 992 million people </a:t>
            </a:r>
          </a:p>
          <a:p>
            <a:pPr lvl="1"/>
            <a:endParaRPr lang="fr-FR" sz="1800" b="1" dirty="0"/>
          </a:p>
          <a:p>
            <a:pPr lvl="1"/>
            <a:r>
              <a:rPr lang="fr-FR" sz="1800" b="1" dirty="0"/>
              <a:t>36% </a:t>
            </a:r>
            <a:r>
              <a:rPr lang="fr-FR" sz="1800" dirty="0"/>
              <a:t>of the global population </a:t>
            </a:r>
            <a:r>
              <a:rPr lang="fr-FR" sz="1800" dirty="0" err="1"/>
              <a:t>lived</a:t>
            </a:r>
            <a:r>
              <a:rPr lang="fr-FR" sz="1800" dirty="0"/>
              <a:t> </a:t>
            </a:r>
            <a:r>
              <a:rPr lang="fr-FR" sz="1800" b="1" dirty="0" err="1"/>
              <a:t>without</a:t>
            </a:r>
            <a:r>
              <a:rPr lang="fr-FR" sz="1800" b="1" dirty="0"/>
              <a:t> clean cooking </a:t>
            </a:r>
            <a:r>
              <a:rPr lang="fr-FR" sz="1800" dirty="0"/>
              <a:t>– approx. 2.7 billion people</a:t>
            </a:r>
          </a:p>
          <a:p>
            <a:pPr lvl="1"/>
            <a:endParaRPr lang="fr-FR" sz="1800" dirty="0"/>
          </a:p>
          <a:p>
            <a:pPr lvl="1"/>
            <a:r>
              <a:rPr lang="fr-FR" sz="1800" dirty="0"/>
              <a:t>A </a:t>
            </a:r>
            <a:r>
              <a:rPr lang="fr-FR" sz="1800" dirty="0" err="1"/>
              <a:t>majority</a:t>
            </a:r>
            <a:r>
              <a:rPr lang="fr-FR" sz="1800" dirty="0"/>
              <a:t> live in rural areas of </a:t>
            </a:r>
            <a:r>
              <a:rPr lang="fr-FR" sz="1800" dirty="0" err="1"/>
              <a:t>sub-Saharan</a:t>
            </a:r>
            <a:r>
              <a:rPr lang="fr-FR" sz="1800" dirty="0"/>
              <a:t> </a:t>
            </a:r>
            <a:r>
              <a:rPr lang="fr-FR" sz="1800" dirty="0" err="1"/>
              <a:t>Africa</a:t>
            </a:r>
            <a:r>
              <a:rPr lang="fr-FR" sz="1800" dirty="0"/>
              <a:t> and Asia-Pacific </a:t>
            </a:r>
            <a:r>
              <a:rPr lang="fr-FR" sz="1800" dirty="0" err="1"/>
              <a:t>regions</a:t>
            </a:r>
            <a:endParaRPr lang="fr-FR" sz="1800" dirty="0"/>
          </a:p>
          <a:p>
            <a:endParaRPr lang="fr-FR" dirty="0"/>
          </a:p>
        </p:txBody>
      </p:sp>
      <p:sp>
        <p:nvSpPr>
          <p:cNvPr id="3" name="Title 2">
            <a:extLst>
              <a:ext uri="{FF2B5EF4-FFF2-40B4-BE49-F238E27FC236}">
                <a16:creationId xmlns:a16="http://schemas.microsoft.com/office/drawing/2014/main" xmlns="" id="{ACA7CE41-C5FD-4988-AD0F-684DE107FF64}"/>
              </a:ext>
            </a:extLst>
          </p:cNvPr>
          <p:cNvSpPr>
            <a:spLocks noGrp="1"/>
          </p:cNvSpPr>
          <p:nvPr>
            <p:ph type="title"/>
          </p:nvPr>
        </p:nvSpPr>
        <p:spPr/>
        <p:txBody>
          <a:bodyPr/>
          <a:lstStyle/>
          <a:p>
            <a:r>
              <a:rPr lang="fr-FR" dirty="0"/>
              <a:t>Access to </a:t>
            </a:r>
            <a:r>
              <a:rPr lang="fr-FR" dirty="0" err="1"/>
              <a:t>energy</a:t>
            </a:r>
            <a:r>
              <a:rPr lang="fr-FR" dirty="0"/>
              <a:t> </a:t>
            </a:r>
            <a:r>
              <a:rPr lang="fr-FR" dirty="0" err="1"/>
              <a:t>expanding</a:t>
            </a:r>
            <a:endParaRPr lang="en-GB" dirty="0"/>
          </a:p>
        </p:txBody>
      </p:sp>
      <p:pic>
        <p:nvPicPr>
          <p:cNvPr id="5" name="Picture 4">
            <a:extLst>
              <a:ext uri="{FF2B5EF4-FFF2-40B4-BE49-F238E27FC236}">
                <a16:creationId xmlns:a16="http://schemas.microsoft.com/office/drawing/2014/main" xmlns="" id="{F088EACE-B818-47DF-95B3-D10268426E96}"/>
              </a:ext>
            </a:extLst>
          </p:cNvPr>
          <p:cNvPicPr>
            <a:picLocks noChangeAspect="1"/>
          </p:cNvPicPr>
          <p:nvPr/>
        </p:nvPicPr>
        <p:blipFill>
          <a:blip r:embed="rId3"/>
          <a:stretch>
            <a:fillRect/>
          </a:stretch>
        </p:blipFill>
        <p:spPr>
          <a:xfrm>
            <a:off x="5207400" y="245661"/>
            <a:ext cx="6158497" cy="5782068"/>
          </a:xfrm>
          <a:prstGeom prst="rect">
            <a:avLst/>
          </a:prstGeom>
        </p:spPr>
      </p:pic>
      <p:sp>
        <p:nvSpPr>
          <p:cNvPr id="6" name="Rectangle 5">
            <a:extLst>
              <a:ext uri="{FF2B5EF4-FFF2-40B4-BE49-F238E27FC236}">
                <a16:creationId xmlns:a16="http://schemas.microsoft.com/office/drawing/2014/main" xmlns="" id="{FAEFCA47-3B90-4B47-AFBE-050F03951803}"/>
              </a:ext>
            </a:extLst>
          </p:cNvPr>
          <p:cNvSpPr/>
          <p:nvPr/>
        </p:nvSpPr>
        <p:spPr>
          <a:xfrm>
            <a:off x="9282997" y="4668817"/>
            <a:ext cx="2179719" cy="1140311"/>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99369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97D5CD3C-2479-46D1-A8D3-DBD8D5E08815}"/>
              </a:ext>
            </a:extLst>
          </p:cNvPr>
          <p:cNvSpPr>
            <a:spLocks noGrp="1"/>
          </p:cNvSpPr>
          <p:nvPr>
            <p:ph type="body" sz="quarter" idx="13"/>
          </p:nvPr>
        </p:nvSpPr>
        <p:spPr/>
        <p:txBody>
          <a:bodyPr/>
          <a:lstStyle/>
          <a:p>
            <a:r>
              <a:rPr lang="en-US" dirty="0"/>
              <a:t>150 million </a:t>
            </a:r>
            <a:r>
              <a:rPr lang="en-US" b="0" dirty="0"/>
              <a:t>people</a:t>
            </a:r>
            <a:r>
              <a:rPr lang="en-US" dirty="0"/>
              <a:t> </a:t>
            </a:r>
            <a:r>
              <a:rPr lang="en-US" b="0" dirty="0"/>
              <a:t>across Africa and Asia benefit from energy access through </a:t>
            </a:r>
            <a:r>
              <a:rPr lang="en-US" dirty="0"/>
              <a:t>off-grid solar systems</a:t>
            </a:r>
          </a:p>
          <a:p>
            <a:pPr lvl="1"/>
            <a:r>
              <a:rPr lang="en-US" b="0" dirty="0"/>
              <a:t>5% of the population in Africa</a:t>
            </a:r>
          </a:p>
          <a:p>
            <a:pPr lvl="1"/>
            <a:r>
              <a:rPr lang="en-US" b="0" dirty="0"/>
              <a:t>2% of the population in Asia</a:t>
            </a:r>
          </a:p>
        </p:txBody>
      </p:sp>
      <p:sp>
        <p:nvSpPr>
          <p:cNvPr id="3" name="Title 2">
            <a:extLst>
              <a:ext uri="{FF2B5EF4-FFF2-40B4-BE49-F238E27FC236}">
                <a16:creationId xmlns:a16="http://schemas.microsoft.com/office/drawing/2014/main" xmlns="" id="{24AA5E37-6559-4372-919A-500D278A955F}"/>
              </a:ext>
            </a:extLst>
          </p:cNvPr>
          <p:cNvSpPr>
            <a:spLocks noGrp="1"/>
          </p:cNvSpPr>
          <p:nvPr>
            <p:ph type="title"/>
          </p:nvPr>
        </p:nvSpPr>
        <p:spPr/>
        <p:txBody>
          <a:bodyPr/>
          <a:lstStyle/>
          <a:p>
            <a:r>
              <a:rPr lang="en-US" dirty="0"/>
              <a:t>Off-grid solar PV is increasingly widespread</a:t>
            </a:r>
          </a:p>
        </p:txBody>
      </p:sp>
      <p:pic>
        <p:nvPicPr>
          <p:cNvPr id="8" name="Picture 7">
            <a:extLst>
              <a:ext uri="{FF2B5EF4-FFF2-40B4-BE49-F238E27FC236}">
                <a16:creationId xmlns:a16="http://schemas.microsoft.com/office/drawing/2014/main" xmlns="" id="{8484BB04-ACDB-4E4D-8DF7-316F6789779D}"/>
              </a:ext>
            </a:extLst>
          </p:cNvPr>
          <p:cNvPicPr>
            <a:picLocks noChangeAspect="1"/>
          </p:cNvPicPr>
          <p:nvPr/>
        </p:nvPicPr>
        <p:blipFill>
          <a:blip r:embed="rId3"/>
          <a:stretch>
            <a:fillRect/>
          </a:stretch>
        </p:blipFill>
        <p:spPr>
          <a:xfrm>
            <a:off x="4592701" y="1447801"/>
            <a:ext cx="7289186" cy="4155956"/>
          </a:xfrm>
          <a:prstGeom prst="rect">
            <a:avLst/>
          </a:prstGeom>
        </p:spPr>
      </p:pic>
    </p:spTree>
    <p:extLst>
      <p:ext uri="{BB962C8B-B14F-4D97-AF65-F5344CB8AC3E}">
        <p14:creationId xmlns:p14="http://schemas.microsoft.com/office/powerpoint/2010/main" val="26869590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EA394B15-D2B8-428C-9D88-9381C49FBF71}"/>
              </a:ext>
            </a:extLst>
          </p:cNvPr>
          <p:cNvSpPr>
            <a:spLocks noGrp="1"/>
          </p:cNvSpPr>
          <p:nvPr>
            <p:ph type="body" sz="quarter" idx="13"/>
          </p:nvPr>
        </p:nvSpPr>
        <p:spPr/>
        <p:txBody>
          <a:bodyPr/>
          <a:lstStyle/>
          <a:p>
            <a:r>
              <a:rPr lang="en-US" dirty="0"/>
              <a:t>125 million people using biogas for cooking</a:t>
            </a:r>
            <a:r>
              <a:rPr lang="en-US" b="0" dirty="0"/>
              <a:t> </a:t>
            </a:r>
          </a:p>
          <a:p>
            <a:pPr lvl="1"/>
            <a:r>
              <a:rPr lang="en-US" b="0" dirty="0"/>
              <a:t>China = 111 million</a:t>
            </a:r>
          </a:p>
          <a:p>
            <a:pPr lvl="1"/>
            <a:r>
              <a:rPr lang="en-US" b="0" dirty="0"/>
              <a:t>India = 9 million</a:t>
            </a:r>
          </a:p>
          <a:p>
            <a:r>
              <a:rPr lang="fr-FR" dirty="0"/>
              <a:t>China</a:t>
            </a:r>
            <a:r>
              <a:rPr lang="fr-FR" b="0" dirty="0"/>
              <a:t>: 13.1 billion m</a:t>
            </a:r>
            <a:r>
              <a:rPr lang="fr-FR" b="0" baseline="30000" dirty="0"/>
              <a:t>3</a:t>
            </a:r>
            <a:r>
              <a:rPr lang="fr-FR" b="0" dirty="0"/>
              <a:t> of </a:t>
            </a:r>
            <a:r>
              <a:rPr lang="fr-FR" b="0" dirty="0" err="1"/>
              <a:t>biogas</a:t>
            </a:r>
            <a:r>
              <a:rPr lang="fr-FR" b="0" dirty="0"/>
              <a:t> </a:t>
            </a:r>
            <a:r>
              <a:rPr lang="fr-FR" b="0" dirty="0" err="1"/>
              <a:t>produced</a:t>
            </a:r>
            <a:r>
              <a:rPr lang="fr-FR" b="0" dirty="0"/>
              <a:t> for cooking;</a:t>
            </a:r>
          </a:p>
          <a:p>
            <a:r>
              <a:rPr lang="fr-FR" dirty="0" err="1"/>
              <a:t>India</a:t>
            </a:r>
            <a:r>
              <a:rPr lang="fr-FR" b="0" dirty="0"/>
              <a:t>: 1.7 million m</a:t>
            </a:r>
            <a:r>
              <a:rPr lang="fr-FR" b="0" baseline="30000" dirty="0"/>
              <a:t>3</a:t>
            </a:r>
            <a:endParaRPr lang="fr-FR" b="0" dirty="0"/>
          </a:p>
          <a:p>
            <a:r>
              <a:rPr lang="fr-FR" b="0" dirty="0"/>
              <a:t>Use of </a:t>
            </a:r>
            <a:r>
              <a:rPr lang="fr-FR" b="0" dirty="0" err="1"/>
              <a:t>biogas</a:t>
            </a:r>
            <a:r>
              <a:rPr lang="fr-FR" b="0" dirty="0"/>
              <a:t> for cooking </a:t>
            </a:r>
            <a:r>
              <a:rPr lang="fr-FR" b="0" dirty="0" err="1"/>
              <a:t>grew</a:t>
            </a:r>
            <a:r>
              <a:rPr lang="fr-FR" b="0" dirty="0"/>
              <a:t>  over the </a:t>
            </a:r>
            <a:r>
              <a:rPr lang="fr-FR" b="0" dirty="0" err="1"/>
              <a:t>past</a:t>
            </a:r>
            <a:r>
              <a:rPr lang="fr-FR" b="0" dirty="0"/>
              <a:t> five </a:t>
            </a:r>
            <a:r>
              <a:rPr lang="fr-FR" b="0" dirty="0" err="1"/>
              <a:t>years</a:t>
            </a:r>
            <a:endParaRPr lang="fr-FR" b="0" dirty="0"/>
          </a:p>
          <a:p>
            <a:pPr lvl="1"/>
            <a:r>
              <a:rPr lang="fr-FR" b="0" dirty="0"/>
              <a:t>Asia: Bangladesh, </a:t>
            </a:r>
            <a:r>
              <a:rPr lang="fr-FR" b="0" dirty="0" err="1"/>
              <a:t>Cambodia</a:t>
            </a:r>
            <a:r>
              <a:rPr lang="fr-FR" b="0" dirty="0"/>
              <a:t>, </a:t>
            </a:r>
            <a:r>
              <a:rPr lang="fr-FR" b="0" dirty="0" err="1"/>
              <a:t>Indonesia</a:t>
            </a:r>
            <a:r>
              <a:rPr lang="fr-FR" b="0" dirty="0"/>
              <a:t>, </a:t>
            </a:r>
            <a:r>
              <a:rPr lang="fr-FR" b="0" dirty="0" err="1"/>
              <a:t>Nepal</a:t>
            </a:r>
            <a:endParaRPr lang="fr-FR" dirty="0"/>
          </a:p>
          <a:p>
            <a:pPr lvl="1"/>
            <a:r>
              <a:rPr lang="fr-FR" b="0" dirty="0" err="1"/>
              <a:t>sub-Saharan</a:t>
            </a:r>
            <a:r>
              <a:rPr lang="fr-FR" b="0" dirty="0"/>
              <a:t> </a:t>
            </a:r>
            <a:r>
              <a:rPr lang="fr-FR" b="0" dirty="0" err="1"/>
              <a:t>Africa</a:t>
            </a:r>
            <a:r>
              <a:rPr lang="fr-FR" b="0" dirty="0"/>
              <a:t>: </a:t>
            </a:r>
            <a:r>
              <a:rPr lang="en-GB" b="0" dirty="0"/>
              <a:t>Burkina Faso, Ethiopia, Kenya, </a:t>
            </a:r>
            <a:r>
              <a:rPr lang="en-GB" b="0" dirty="0" err="1"/>
              <a:t>Tanzania,Uganda</a:t>
            </a:r>
            <a:endParaRPr lang="en-GB" b="0" dirty="0"/>
          </a:p>
        </p:txBody>
      </p:sp>
      <p:sp>
        <p:nvSpPr>
          <p:cNvPr id="3" name="Title 2">
            <a:extLst>
              <a:ext uri="{FF2B5EF4-FFF2-40B4-BE49-F238E27FC236}">
                <a16:creationId xmlns:a16="http://schemas.microsoft.com/office/drawing/2014/main" xmlns="" id="{046F81C2-BDC4-4306-9D40-E28E112B8629}"/>
              </a:ext>
            </a:extLst>
          </p:cNvPr>
          <p:cNvSpPr>
            <a:spLocks noGrp="1"/>
          </p:cNvSpPr>
          <p:nvPr>
            <p:ph type="title"/>
          </p:nvPr>
        </p:nvSpPr>
        <p:spPr/>
        <p:txBody>
          <a:bodyPr/>
          <a:lstStyle/>
          <a:p>
            <a:r>
              <a:rPr lang="fr-FR" dirty="0"/>
              <a:t>Production of </a:t>
            </a:r>
            <a:r>
              <a:rPr lang="fr-FR" dirty="0" err="1"/>
              <a:t>biogas</a:t>
            </a:r>
            <a:r>
              <a:rPr lang="fr-FR" dirty="0"/>
              <a:t> for cooking expands in new </a:t>
            </a:r>
            <a:r>
              <a:rPr lang="fr-FR" dirty="0" err="1"/>
              <a:t>markets</a:t>
            </a:r>
            <a:endParaRPr lang="en-GB" dirty="0"/>
          </a:p>
        </p:txBody>
      </p:sp>
      <p:pic>
        <p:nvPicPr>
          <p:cNvPr id="5" name="Picture 4">
            <a:extLst>
              <a:ext uri="{FF2B5EF4-FFF2-40B4-BE49-F238E27FC236}">
                <a16:creationId xmlns:a16="http://schemas.microsoft.com/office/drawing/2014/main" xmlns="" id="{F3A47DEA-3630-4C84-AC8B-6C9FFF69BDCE}"/>
              </a:ext>
            </a:extLst>
          </p:cNvPr>
          <p:cNvPicPr>
            <a:picLocks noChangeAspect="1"/>
          </p:cNvPicPr>
          <p:nvPr/>
        </p:nvPicPr>
        <p:blipFill>
          <a:blip r:embed="rId3"/>
          <a:stretch>
            <a:fillRect/>
          </a:stretch>
        </p:blipFill>
        <p:spPr>
          <a:xfrm>
            <a:off x="4612642" y="1843315"/>
            <a:ext cx="7130626" cy="3507561"/>
          </a:xfrm>
          <a:prstGeom prst="rect">
            <a:avLst/>
          </a:prstGeom>
        </p:spPr>
      </p:pic>
    </p:spTree>
    <p:extLst>
      <p:ext uri="{BB962C8B-B14F-4D97-AF65-F5344CB8AC3E}">
        <p14:creationId xmlns:p14="http://schemas.microsoft.com/office/powerpoint/2010/main" val="12635308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4D716375-2633-4B32-8CC8-1A4C585A6293}"/>
              </a:ext>
            </a:extLst>
          </p:cNvPr>
          <p:cNvSpPr>
            <a:spLocks noGrp="1"/>
          </p:cNvSpPr>
          <p:nvPr>
            <p:ph type="body" sz="quarter" idx="13"/>
          </p:nvPr>
        </p:nvSpPr>
        <p:spPr>
          <a:xfrm>
            <a:off x="448731" y="1200150"/>
            <a:ext cx="3942293" cy="4403607"/>
          </a:xfrm>
        </p:spPr>
        <p:txBody>
          <a:bodyPr/>
          <a:lstStyle/>
          <a:p>
            <a:r>
              <a:rPr lang="en-US" dirty="0"/>
              <a:t>Leadership from national governments</a:t>
            </a:r>
            <a:r>
              <a:rPr lang="en-US" b="0" dirty="0"/>
              <a:t> is paving the way towards 100% renewables in countries.</a:t>
            </a:r>
          </a:p>
          <a:p>
            <a:r>
              <a:rPr lang="en-US" dirty="0"/>
              <a:t>Cities and sub-national governments</a:t>
            </a:r>
            <a:r>
              <a:rPr lang="en-US" b="0" dirty="0"/>
              <a:t> are setting more ambitious policies than their national governments.</a:t>
            </a:r>
          </a:p>
          <a:p>
            <a:r>
              <a:rPr lang="en-US" dirty="0"/>
              <a:t>1000+ </a:t>
            </a:r>
            <a:r>
              <a:rPr lang="en-US" dirty="0" err="1"/>
              <a:t>organisations</a:t>
            </a:r>
            <a:r>
              <a:rPr lang="en-US" b="0" dirty="0"/>
              <a:t>, totaling USD 8 trillion of managed assets, have committed to divesting from fossil fuels.</a:t>
            </a:r>
          </a:p>
          <a:p>
            <a:r>
              <a:rPr lang="en-US" b="0" dirty="0"/>
              <a:t>The </a:t>
            </a:r>
            <a:r>
              <a:rPr lang="en-US" dirty="0"/>
              <a:t>private sector </a:t>
            </a:r>
            <a:r>
              <a:rPr lang="en-US" b="0" dirty="0"/>
              <a:t>has doubled its investment in sourcing renewable power.</a:t>
            </a:r>
            <a:endParaRPr lang="en-US" dirty="0"/>
          </a:p>
        </p:txBody>
      </p:sp>
      <p:sp>
        <p:nvSpPr>
          <p:cNvPr id="3" name="Title 2">
            <a:extLst>
              <a:ext uri="{FF2B5EF4-FFF2-40B4-BE49-F238E27FC236}">
                <a16:creationId xmlns:a16="http://schemas.microsoft.com/office/drawing/2014/main" xmlns="" id="{59AB6A08-7EC1-4784-B46D-301DC03B8854}"/>
              </a:ext>
            </a:extLst>
          </p:cNvPr>
          <p:cNvSpPr>
            <a:spLocks noGrp="1"/>
          </p:cNvSpPr>
          <p:nvPr>
            <p:ph type="title"/>
          </p:nvPr>
        </p:nvSpPr>
        <p:spPr/>
        <p:txBody>
          <a:bodyPr/>
          <a:lstStyle/>
          <a:p>
            <a:r>
              <a:rPr lang="en-US" dirty="0"/>
              <a:t>The transition is possible – positive examples are showing the way!</a:t>
            </a:r>
          </a:p>
        </p:txBody>
      </p:sp>
      <p:grpSp>
        <p:nvGrpSpPr>
          <p:cNvPr id="4" name="Group 3">
            <a:extLst>
              <a:ext uri="{FF2B5EF4-FFF2-40B4-BE49-F238E27FC236}">
                <a16:creationId xmlns:a16="http://schemas.microsoft.com/office/drawing/2014/main" xmlns="" id="{61E6F087-8750-4DD0-96C7-FD6953564C2A}"/>
              </a:ext>
            </a:extLst>
          </p:cNvPr>
          <p:cNvGrpSpPr/>
          <p:nvPr/>
        </p:nvGrpSpPr>
        <p:grpSpPr>
          <a:xfrm>
            <a:off x="5457576" y="861882"/>
            <a:ext cx="5669771" cy="5157943"/>
            <a:chOff x="5457576" y="861882"/>
            <a:chExt cx="5669771" cy="5157943"/>
          </a:xfrm>
        </p:grpSpPr>
        <p:pic>
          <p:nvPicPr>
            <p:cNvPr id="10" name="Picture 9">
              <a:extLst>
                <a:ext uri="{FF2B5EF4-FFF2-40B4-BE49-F238E27FC236}">
                  <a16:creationId xmlns:a16="http://schemas.microsoft.com/office/drawing/2014/main" xmlns="" id="{0C64EAD3-AAE8-4D5F-AD5D-113A14DD202A}"/>
                </a:ext>
              </a:extLst>
            </p:cNvPr>
            <p:cNvPicPr>
              <a:picLocks noChangeAspect="1"/>
            </p:cNvPicPr>
            <p:nvPr/>
          </p:nvPicPr>
          <p:blipFill rotWithShape="1">
            <a:blip r:embed="rId3"/>
            <a:srcRect t="5694"/>
            <a:stretch/>
          </p:blipFill>
          <p:spPr>
            <a:xfrm>
              <a:off x="5457576" y="861882"/>
              <a:ext cx="5669771" cy="5134236"/>
            </a:xfrm>
            <a:prstGeom prst="rect">
              <a:avLst/>
            </a:prstGeom>
          </p:spPr>
        </p:pic>
        <p:pic>
          <p:nvPicPr>
            <p:cNvPr id="5" name="Picture 4">
              <a:extLst>
                <a:ext uri="{FF2B5EF4-FFF2-40B4-BE49-F238E27FC236}">
                  <a16:creationId xmlns:a16="http://schemas.microsoft.com/office/drawing/2014/main" xmlns="" id="{B950B0EA-1A0D-436B-B003-87948D367BD1}"/>
                </a:ext>
              </a:extLst>
            </p:cNvPr>
            <p:cNvPicPr>
              <a:picLocks noChangeAspect="1"/>
            </p:cNvPicPr>
            <p:nvPr/>
          </p:nvPicPr>
          <p:blipFill rotWithShape="1">
            <a:blip r:embed="rId4"/>
            <a:srcRect t="94560" r="51167" b="-863"/>
            <a:stretch/>
          </p:blipFill>
          <p:spPr>
            <a:xfrm>
              <a:off x="8902244" y="5858906"/>
              <a:ext cx="2019276" cy="160919"/>
            </a:xfrm>
            <a:prstGeom prst="rect">
              <a:avLst/>
            </a:prstGeom>
          </p:spPr>
        </p:pic>
      </p:grpSp>
    </p:spTree>
    <p:extLst>
      <p:ext uri="{BB962C8B-B14F-4D97-AF65-F5344CB8AC3E}">
        <p14:creationId xmlns:p14="http://schemas.microsoft.com/office/powerpoint/2010/main" val="4168582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7940B217-EA6E-4C5A-95FC-DEB32E2305AF}"/>
              </a:ext>
            </a:extLst>
          </p:cNvPr>
          <p:cNvSpPr>
            <a:spLocks noGrp="1"/>
          </p:cNvSpPr>
          <p:nvPr>
            <p:ph type="title"/>
          </p:nvPr>
        </p:nvSpPr>
        <p:spPr/>
        <p:txBody>
          <a:bodyPr/>
          <a:lstStyle/>
          <a:p>
            <a:r>
              <a:rPr lang="en-US"/>
              <a:t>Renewable Energy Policy Network for the 21</a:t>
            </a:r>
            <a:r>
              <a:rPr lang="en-US" baseline="30000"/>
              <a:t>st</a:t>
            </a:r>
            <a:r>
              <a:rPr lang="en-US"/>
              <a:t> Century</a:t>
            </a:r>
          </a:p>
        </p:txBody>
      </p:sp>
      <p:sp>
        <p:nvSpPr>
          <p:cNvPr id="6" name="Textfeld 18">
            <a:extLst>
              <a:ext uri="{FF2B5EF4-FFF2-40B4-BE49-F238E27FC236}">
                <a16:creationId xmlns:a16="http://schemas.microsoft.com/office/drawing/2014/main" xmlns="" id="{DE3DE332-DFD2-445A-A459-DC8976C5CC10}"/>
              </a:ext>
            </a:extLst>
          </p:cNvPr>
          <p:cNvSpPr txBox="1"/>
          <p:nvPr/>
        </p:nvSpPr>
        <p:spPr>
          <a:xfrm>
            <a:off x="4513398" y="4746123"/>
            <a:ext cx="2653982" cy="533479"/>
          </a:xfrm>
          <a:prstGeom prst="rect">
            <a:avLst/>
          </a:prstGeom>
          <a:noFill/>
        </p:spPr>
        <p:txBody>
          <a:bodyPr wrap="square" rtlCol="0" anchor="b">
            <a:spAutoFit/>
          </a:bodyPr>
          <a:lstStyle/>
          <a:p>
            <a:pPr algn="ctr"/>
            <a:endParaRPr lang="en-US" baseline="30000" dirty="0">
              <a:solidFill>
                <a:prstClr val="black"/>
              </a:solidFill>
              <a:latin typeface="+mj-lt"/>
              <a:cs typeface="Arial"/>
            </a:endParaRPr>
          </a:p>
          <a:p>
            <a:pPr algn="ctr"/>
            <a:r>
              <a:rPr lang="en-US" sz="2500" b="1" baseline="30000" dirty="0">
                <a:solidFill>
                  <a:prstClr val="black"/>
                </a:solidFill>
                <a:latin typeface="+mj-lt"/>
                <a:cs typeface="Arial"/>
              </a:rPr>
              <a:t>www.ren21.net/gsr</a:t>
            </a:r>
            <a:endParaRPr lang="en-US" b="1" baseline="30000" dirty="0">
              <a:solidFill>
                <a:prstClr val="black"/>
              </a:solidFill>
              <a:latin typeface="+mj-lt"/>
              <a:cs typeface="Arial"/>
            </a:endParaRPr>
          </a:p>
        </p:txBody>
      </p:sp>
      <p:sp>
        <p:nvSpPr>
          <p:cNvPr id="7" name="Textfeld 18">
            <a:extLst>
              <a:ext uri="{FF2B5EF4-FFF2-40B4-BE49-F238E27FC236}">
                <a16:creationId xmlns:a16="http://schemas.microsoft.com/office/drawing/2014/main" xmlns="" id="{5EC4E4A0-A338-4671-A8DE-501096675DB9}"/>
              </a:ext>
            </a:extLst>
          </p:cNvPr>
          <p:cNvSpPr txBox="1"/>
          <p:nvPr/>
        </p:nvSpPr>
        <p:spPr>
          <a:xfrm>
            <a:off x="4513399" y="5472451"/>
            <a:ext cx="2653981" cy="533479"/>
          </a:xfrm>
          <a:prstGeom prst="rect">
            <a:avLst/>
          </a:prstGeom>
          <a:noFill/>
        </p:spPr>
        <p:txBody>
          <a:bodyPr wrap="square" rtlCol="0" anchor="b">
            <a:spAutoFit/>
          </a:bodyPr>
          <a:lstStyle/>
          <a:p>
            <a:pPr algn="ctr"/>
            <a:r>
              <a:rPr lang="en-US" baseline="30000">
                <a:solidFill>
                  <a:prstClr val="black"/>
                </a:solidFill>
                <a:latin typeface="+mj-lt"/>
                <a:cs typeface="Arial"/>
              </a:rPr>
              <a:t>Subscribe to our newsletter</a:t>
            </a:r>
          </a:p>
          <a:p>
            <a:pPr algn="ctr"/>
            <a:r>
              <a:rPr lang="en-US" sz="2500" b="1" baseline="30000">
                <a:solidFill>
                  <a:prstClr val="black"/>
                </a:solidFill>
                <a:latin typeface="+mj-lt"/>
                <a:cs typeface="Arial"/>
              </a:rPr>
              <a:t>www.ren21.net</a:t>
            </a:r>
            <a:endParaRPr lang="en-US" b="1" baseline="30000">
              <a:solidFill>
                <a:prstClr val="black"/>
              </a:solidFill>
              <a:latin typeface="+mj-lt"/>
              <a:cs typeface="Arial"/>
            </a:endParaRPr>
          </a:p>
        </p:txBody>
      </p:sp>
      <p:sp>
        <p:nvSpPr>
          <p:cNvPr id="9" name="Rounded Rectangle 7">
            <a:extLst>
              <a:ext uri="{FF2B5EF4-FFF2-40B4-BE49-F238E27FC236}">
                <a16:creationId xmlns:a16="http://schemas.microsoft.com/office/drawing/2014/main" xmlns="" id="{407C97B2-9678-41B8-9CD8-D1D32C47DF35}"/>
              </a:ext>
            </a:extLst>
          </p:cNvPr>
          <p:cNvSpPr/>
          <p:nvPr/>
        </p:nvSpPr>
        <p:spPr>
          <a:xfrm>
            <a:off x="9787942" y="1717040"/>
            <a:ext cx="1441421" cy="2766051"/>
          </a:xfrm>
          <a:prstGeom prst="round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xmlns="" id="{70B4D03C-AB29-4D85-BD44-6A85154D2BDC}"/>
              </a:ext>
            </a:extLst>
          </p:cNvPr>
          <p:cNvSpPr txBox="1"/>
          <p:nvPr/>
        </p:nvSpPr>
        <p:spPr>
          <a:xfrm>
            <a:off x="9456468" y="4054729"/>
            <a:ext cx="2104368" cy="738664"/>
          </a:xfrm>
          <a:prstGeom prst="rect">
            <a:avLst/>
          </a:prstGeom>
          <a:solidFill>
            <a:srgbClr val="0075AC"/>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400" b="1" dirty="0">
                <a:solidFill>
                  <a:schemeClr val="bg1"/>
                </a:solidFill>
              </a:rPr>
              <a:t>SAVE THE DATE:</a:t>
            </a:r>
          </a:p>
          <a:p>
            <a:pPr algn="ctr"/>
            <a:r>
              <a:rPr lang="en-US" sz="1400" b="1" dirty="0">
                <a:solidFill>
                  <a:schemeClr val="bg1"/>
                </a:solidFill>
              </a:rPr>
              <a:t>22-25 October 2019</a:t>
            </a:r>
          </a:p>
          <a:p>
            <a:pPr algn="ctr"/>
            <a:r>
              <a:rPr lang="en-US" sz="1400" dirty="0">
                <a:solidFill>
                  <a:schemeClr val="bg1"/>
                </a:solidFill>
              </a:rPr>
              <a:t>Seoul, Republic of Korea</a:t>
            </a:r>
          </a:p>
        </p:txBody>
      </p:sp>
      <p:grpSp>
        <p:nvGrpSpPr>
          <p:cNvPr id="20" name="Group 19">
            <a:extLst>
              <a:ext uri="{FF2B5EF4-FFF2-40B4-BE49-F238E27FC236}">
                <a16:creationId xmlns:a16="http://schemas.microsoft.com/office/drawing/2014/main" xmlns="" id="{28A4B773-97FB-4BD2-B065-85D9A4EB573A}"/>
              </a:ext>
            </a:extLst>
          </p:cNvPr>
          <p:cNvGrpSpPr/>
          <p:nvPr/>
        </p:nvGrpSpPr>
        <p:grpSpPr>
          <a:xfrm>
            <a:off x="440855" y="1525369"/>
            <a:ext cx="7803113" cy="1806244"/>
            <a:chOff x="716773" y="1275695"/>
            <a:chExt cx="9803457" cy="2269278"/>
          </a:xfrm>
        </p:grpSpPr>
        <p:pic>
          <p:nvPicPr>
            <p:cNvPr id="13" name="Picture 12">
              <a:extLst>
                <a:ext uri="{FF2B5EF4-FFF2-40B4-BE49-F238E27FC236}">
                  <a16:creationId xmlns:a16="http://schemas.microsoft.com/office/drawing/2014/main" xmlns="" id="{4FCB6308-21AB-4F71-B715-0E73F2E71467}"/>
                </a:ext>
              </a:extLst>
            </p:cNvPr>
            <p:cNvPicPr>
              <a:picLocks noChangeAspect="1"/>
            </p:cNvPicPr>
            <p:nvPr/>
          </p:nvPicPr>
          <p:blipFill>
            <a:blip r:embed="rId2"/>
            <a:stretch>
              <a:fillRect/>
            </a:stretch>
          </p:blipFill>
          <p:spPr>
            <a:xfrm>
              <a:off x="716773" y="1399388"/>
              <a:ext cx="2932908" cy="2084576"/>
            </a:xfrm>
            <a:prstGeom prst="rect">
              <a:avLst/>
            </a:prstGeom>
          </p:spPr>
        </p:pic>
        <p:pic>
          <p:nvPicPr>
            <p:cNvPr id="14" name="Picture 13">
              <a:extLst>
                <a:ext uri="{FF2B5EF4-FFF2-40B4-BE49-F238E27FC236}">
                  <a16:creationId xmlns:a16="http://schemas.microsoft.com/office/drawing/2014/main" xmlns="" id="{5EB8963C-096D-453D-97AF-49FD6245B09D}"/>
                </a:ext>
              </a:extLst>
            </p:cNvPr>
            <p:cNvPicPr>
              <a:picLocks noChangeAspect="1"/>
            </p:cNvPicPr>
            <p:nvPr/>
          </p:nvPicPr>
          <p:blipFill>
            <a:blip r:embed="rId3"/>
            <a:stretch>
              <a:fillRect/>
            </a:stretch>
          </p:blipFill>
          <p:spPr>
            <a:xfrm>
              <a:off x="3914584" y="1449604"/>
              <a:ext cx="1357268" cy="1920241"/>
            </a:xfrm>
            <a:prstGeom prst="rect">
              <a:avLst/>
            </a:prstGeom>
          </p:spPr>
        </p:pic>
        <p:pic>
          <p:nvPicPr>
            <p:cNvPr id="16" name="Picture 15">
              <a:extLst>
                <a:ext uri="{FF2B5EF4-FFF2-40B4-BE49-F238E27FC236}">
                  <a16:creationId xmlns:a16="http://schemas.microsoft.com/office/drawing/2014/main" xmlns="" id="{D77CBA08-F3D4-4BFA-BEA9-69EA9E72055D}"/>
                </a:ext>
              </a:extLst>
            </p:cNvPr>
            <p:cNvPicPr>
              <a:picLocks noChangeAspect="1"/>
            </p:cNvPicPr>
            <p:nvPr/>
          </p:nvPicPr>
          <p:blipFill>
            <a:blip r:embed="rId4"/>
            <a:stretch>
              <a:fillRect/>
            </a:stretch>
          </p:blipFill>
          <p:spPr>
            <a:xfrm>
              <a:off x="7739345" y="1818116"/>
              <a:ext cx="1234482" cy="1683814"/>
            </a:xfrm>
            <a:prstGeom prst="rect">
              <a:avLst/>
            </a:prstGeom>
          </p:spPr>
        </p:pic>
        <p:pic>
          <p:nvPicPr>
            <p:cNvPr id="17" name="Picture 16">
              <a:extLst>
                <a:ext uri="{FF2B5EF4-FFF2-40B4-BE49-F238E27FC236}">
                  <a16:creationId xmlns:a16="http://schemas.microsoft.com/office/drawing/2014/main" xmlns="" id="{FF2234EC-89EB-491B-BAE3-B8400A2D15DB}"/>
                </a:ext>
              </a:extLst>
            </p:cNvPr>
            <p:cNvPicPr>
              <a:picLocks noChangeAspect="1"/>
            </p:cNvPicPr>
            <p:nvPr/>
          </p:nvPicPr>
          <p:blipFill>
            <a:blip r:embed="rId5"/>
            <a:stretch>
              <a:fillRect/>
            </a:stretch>
          </p:blipFill>
          <p:spPr>
            <a:xfrm>
              <a:off x="5545310" y="1275695"/>
              <a:ext cx="2054532" cy="2269278"/>
            </a:xfrm>
            <a:prstGeom prst="rect">
              <a:avLst/>
            </a:prstGeom>
          </p:spPr>
        </p:pic>
        <p:pic>
          <p:nvPicPr>
            <p:cNvPr id="18" name="Picture 17">
              <a:extLst>
                <a:ext uri="{FF2B5EF4-FFF2-40B4-BE49-F238E27FC236}">
                  <a16:creationId xmlns:a16="http://schemas.microsoft.com/office/drawing/2014/main" xmlns="" id="{A9BB0B87-5A77-42A0-BDFF-0BDDC4010BED}"/>
                </a:ext>
              </a:extLst>
            </p:cNvPr>
            <p:cNvPicPr>
              <a:picLocks noChangeAspect="1"/>
            </p:cNvPicPr>
            <p:nvPr/>
          </p:nvPicPr>
          <p:blipFill>
            <a:blip r:embed="rId6"/>
            <a:stretch>
              <a:fillRect/>
            </a:stretch>
          </p:blipFill>
          <p:spPr>
            <a:xfrm>
              <a:off x="9226240" y="1786081"/>
              <a:ext cx="1293990" cy="1719312"/>
            </a:xfrm>
            <a:prstGeom prst="rect">
              <a:avLst/>
            </a:prstGeom>
          </p:spPr>
        </p:pic>
      </p:grpSp>
      <p:sp>
        <p:nvSpPr>
          <p:cNvPr id="21" name="TextBox 20">
            <a:extLst>
              <a:ext uri="{FF2B5EF4-FFF2-40B4-BE49-F238E27FC236}">
                <a16:creationId xmlns:a16="http://schemas.microsoft.com/office/drawing/2014/main" xmlns="" id="{F673D427-D952-4F7A-AF26-5C836399EEC9}"/>
              </a:ext>
            </a:extLst>
          </p:cNvPr>
          <p:cNvSpPr txBox="1"/>
          <p:nvPr/>
        </p:nvSpPr>
        <p:spPr>
          <a:xfrm>
            <a:off x="440855" y="3372227"/>
            <a:ext cx="1834156" cy="430887"/>
          </a:xfrm>
          <a:prstGeom prst="rect">
            <a:avLst/>
          </a:prstGeom>
          <a:noFill/>
        </p:spPr>
        <p:txBody>
          <a:bodyPr wrap="none" rtlCol="0">
            <a:spAutoFit/>
          </a:bodyPr>
          <a:lstStyle/>
          <a:p>
            <a:r>
              <a:rPr lang="en-US" sz="1100" i="1"/>
              <a:t>Global Status Report:</a:t>
            </a:r>
          </a:p>
          <a:p>
            <a:r>
              <a:rPr lang="en-US" sz="1100" i="1"/>
              <a:t>yearly publication since 2005</a:t>
            </a:r>
          </a:p>
        </p:txBody>
      </p:sp>
      <p:sp>
        <p:nvSpPr>
          <p:cNvPr id="22" name="TextBox 21">
            <a:extLst>
              <a:ext uri="{FF2B5EF4-FFF2-40B4-BE49-F238E27FC236}">
                <a16:creationId xmlns:a16="http://schemas.microsoft.com/office/drawing/2014/main" xmlns="" id="{84EFA654-00BA-4EFB-965E-6801A20E889A}"/>
              </a:ext>
            </a:extLst>
          </p:cNvPr>
          <p:cNvSpPr txBox="1"/>
          <p:nvPr/>
        </p:nvSpPr>
        <p:spPr>
          <a:xfrm>
            <a:off x="2892420" y="3372227"/>
            <a:ext cx="1445845" cy="430887"/>
          </a:xfrm>
          <a:prstGeom prst="rect">
            <a:avLst/>
          </a:prstGeom>
          <a:noFill/>
        </p:spPr>
        <p:txBody>
          <a:bodyPr wrap="square" rtlCol="0">
            <a:spAutoFit/>
          </a:bodyPr>
          <a:lstStyle/>
          <a:p>
            <a:r>
              <a:rPr lang="en-US" sz="1100" i="1"/>
              <a:t>Renewables in Cities</a:t>
            </a:r>
          </a:p>
          <a:p>
            <a:r>
              <a:rPr lang="en-US" sz="1100" i="1"/>
              <a:t>Status Report:</a:t>
            </a:r>
          </a:p>
        </p:txBody>
      </p:sp>
      <p:sp>
        <p:nvSpPr>
          <p:cNvPr id="23" name="TextBox 22">
            <a:extLst>
              <a:ext uri="{FF2B5EF4-FFF2-40B4-BE49-F238E27FC236}">
                <a16:creationId xmlns:a16="http://schemas.microsoft.com/office/drawing/2014/main" xmlns="" id="{93E1FBCC-4902-4618-BF77-E54F64DA3354}"/>
              </a:ext>
            </a:extLst>
          </p:cNvPr>
          <p:cNvSpPr txBox="1"/>
          <p:nvPr/>
        </p:nvSpPr>
        <p:spPr>
          <a:xfrm>
            <a:off x="4278808" y="3372227"/>
            <a:ext cx="1151277" cy="261610"/>
          </a:xfrm>
          <a:prstGeom prst="rect">
            <a:avLst/>
          </a:prstGeom>
          <a:noFill/>
        </p:spPr>
        <p:txBody>
          <a:bodyPr wrap="none" rtlCol="0">
            <a:spAutoFit/>
          </a:bodyPr>
          <a:lstStyle/>
          <a:p>
            <a:r>
              <a:rPr lang="en-US" sz="1100" i="1"/>
              <a:t>Regional Reports</a:t>
            </a:r>
          </a:p>
        </p:txBody>
      </p:sp>
      <p:sp>
        <p:nvSpPr>
          <p:cNvPr id="24" name="TextBox 23">
            <a:extLst>
              <a:ext uri="{FF2B5EF4-FFF2-40B4-BE49-F238E27FC236}">
                <a16:creationId xmlns:a16="http://schemas.microsoft.com/office/drawing/2014/main" xmlns="" id="{1F9C0FD2-049C-4167-8577-E4F6491811DC}"/>
              </a:ext>
            </a:extLst>
          </p:cNvPr>
          <p:cNvSpPr txBox="1"/>
          <p:nvPr/>
        </p:nvSpPr>
        <p:spPr>
          <a:xfrm>
            <a:off x="6030508" y="3372227"/>
            <a:ext cx="1239144" cy="430887"/>
          </a:xfrm>
          <a:prstGeom prst="rect">
            <a:avLst/>
          </a:prstGeom>
          <a:noFill/>
        </p:spPr>
        <p:txBody>
          <a:bodyPr wrap="square" rtlCol="0">
            <a:spAutoFit/>
          </a:bodyPr>
          <a:lstStyle/>
          <a:p>
            <a:r>
              <a:rPr lang="en-US" sz="1100" i="1"/>
              <a:t>Global Futures Reports</a:t>
            </a:r>
          </a:p>
        </p:txBody>
      </p:sp>
      <p:sp>
        <p:nvSpPr>
          <p:cNvPr id="25" name="TextBox 24">
            <a:extLst>
              <a:ext uri="{FF2B5EF4-FFF2-40B4-BE49-F238E27FC236}">
                <a16:creationId xmlns:a16="http://schemas.microsoft.com/office/drawing/2014/main" xmlns="" id="{D0DC3B2E-C029-48EC-A71F-F089459A8D36}"/>
              </a:ext>
            </a:extLst>
          </p:cNvPr>
          <p:cNvSpPr txBox="1"/>
          <p:nvPr/>
        </p:nvSpPr>
        <p:spPr>
          <a:xfrm>
            <a:off x="7211083" y="3362153"/>
            <a:ext cx="1239144" cy="261610"/>
          </a:xfrm>
          <a:prstGeom prst="rect">
            <a:avLst/>
          </a:prstGeom>
          <a:noFill/>
        </p:spPr>
        <p:txBody>
          <a:bodyPr wrap="square" rtlCol="0">
            <a:spAutoFit/>
          </a:bodyPr>
          <a:lstStyle/>
          <a:p>
            <a:r>
              <a:rPr lang="en-US" sz="1100" i="1"/>
              <a:t>Thematic Reports</a:t>
            </a:r>
          </a:p>
        </p:txBody>
      </p:sp>
      <p:sp>
        <p:nvSpPr>
          <p:cNvPr id="26" name="TextBox 25">
            <a:extLst>
              <a:ext uri="{FF2B5EF4-FFF2-40B4-BE49-F238E27FC236}">
                <a16:creationId xmlns:a16="http://schemas.microsoft.com/office/drawing/2014/main" xmlns="" id="{42B59452-D468-4B87-85C9-8AF141193308}"/>
              </a:ext>
            </a:extLst>
          </p:cNvPr>
          <p:cNvSpPr txBox="1"/>
          <p:nvPr/>
        </p:nvSpPr>
        <p:spPr>
          <a:xfrm>
            <a:off x="8450227" y="3372227"/>
            <a:ext cx="1311085" cy="261610"/>
          </a:xfrm>
          <a:prstGeom prst="rect">
            <a:avLst/>
          </a:prstGeom>
          <a:noFill/>
        </p:spPr>
        <p:txBody>
          <a:bodyPr wrap="square" rtlCol="0">
            <a:spAutoFit/>
          </a:bodyPr>
          <a:lstStyle/>
          <a:p>
            <a:r>
              <a:rPr lang="en-US" sz="1100" i="1" dirty="0"/>
              <a:t>REN21 Academy</a:t>
            </a:r>
          </a:p>
        </p:txBody>
      </p:sp>
      <p:sp>
        <p:nvSpPr>
          <p:cNvPr id="27" name="TextBox 26">
            <a:extLst>
              <a:ext uri="{FF2B5EF4-FFF2-40B4-BE49-F238E27FC236}">
                <a16:creationId xmlns:a16="http://schemas.microsoft.com/office/drawing/2014/main" xmlns="" id="{4F06E464-2590-4C36-906E-E0D774FFEBF0}"/>
              </a:ext>
            </a:extLst>
          </p:cNvPr>
          <p:cNvSpPr txBox="1"/>
          <p:nvPr/>
        </p:nvSpPr>
        <p:spPr>
          <a:xfrm>
            <a:off x="9936005" y="3372227"/>
            <a:ext cx="1239144" cy="600164"/>
          </a:xfrm>
          <a:prstGeom prst="rect">
            <a:avLst/>
          </a:prstGeom>
          <a:noFill/>
        </p:spPr>
        <p:txBody>
          <a:bodyPr wrap="square" rtlCol="0">
            <a:spAutoFit/>
          </a:bodyPr>
          <a:lstStyle/>
          <a:p>
            <a:r>
              <a:rPr lang="en-US" sz="1100" i="1"/>
              <a:t>International Renewable Energy Conferences</a:t>
            </a:r>
          </a:p>
        </p:txBody>
      </p:sp>
      <p:pic>
        <p:nvPicPr>
          <p:cNvPr id="34" name="Picture 33">
            <a:extLst>
              <a:ext uri="{FF2B5EF4-FFF2-40B4-BE49-F238E27FC236}">
                <a16:creationId xmlns:a16="http://schemas.microsoft.com/office/drawing/2014/main" xmlns="" id="{7F64BD97-53C2-46FA-89E3-4629D99210EC}"/>
              </a:ext>
            </a:extLst>
          </p:cNvPr>
          <p:cNvPicPr>
            <a:picLocks noChangeAspect="1"/>
          </p:cNvPicPr>
          <p:nvPr/>
        </p:nvPicPr>
        <p:blipFill>
          <a:blip r:embed="rId7"/>
          <a:stretch>
            <a:fillRect/>
          </a:stretch>
        </p:blipFill>
        <p:spPr>
          <a:xfrm>
            <a:off x="9942391" y="2200165"/>
            <a:ext cx="1132522" cy="831095"/>
          </a:xfrm>
          <a:prstGeom prst="rect">
            <a:avLst/>
          </a:prstGeom>
        </p:spPr>
      </p:pic>
      <p:pic>
        <p:nvPicPr>
          <p:cNvPr id="37" name="Picture 36">
            <a:extLst>
              <a:ext uri="{FF2B5EF4-FFF2-40B4-BE49-F238E27FC236}">
                <a16:creationId xmlns:a16="http://schemas.microsoft.com/office/drawing/2014/main" xmlns="" id="{BBF7130E-F6FE-4D58-B877-C8FE4FFB7C49}"/>
              </a:ext>
            </a:extLst>
          </p:cNvPr>
          <p:cNvPicPr>
            <a:picLocks noChangeAspect="1"/>
          </p:cNvPicPr>
          <p:nvPr/>
        </p:nvPicPr>
        <p:blipFill>
          <a:blip r:embed="rId8"/>
          <a:stretch>
            <a:fillRect/>
          </a:stretch>
        </p:blipFill>
        <p:spPr>
          <a:xfrm>
            <a:off x="2861937" y="4193125"/>
            <a:ext cx="1945475" cy="1942401"/>
          </a:xfrm>
          <a:prstGeom prst="rect">
            <a:avLst/>
          </a:prstGeom>
        </p:spPr>
      </p:pic>
      <p:pic>
        <p:nvPicPr>
          <p:cNvPr id="8" name="Picture 7">
            <a:extLst>
              <a:ext uri="{FF2B5EF4-FFF2-40B4-BE49-F238E27FC236}">
                <a16:creationId xmlns:a16="http://schemas.microsoft.com/office/drawing/2014/main" xmlns="" id="{DBDBCECF-953F-487C-8696-56EC6970E12C}"/>
              </a:ext>
            </a:extLst>
          </p:cNvPr>
          <p:cNvPicPr>
            <a:picLocks noChangeAspect="1"/>
          </p:cNvPicPr>
          <p:nvPr/>
        </p:nvPicPr>
        <p:blipFill>
          <a:blip r:embed="rId9"/>
          <a:stretch>
            <a:fillRect/>
          </a:stretch>
        </p:blipFill>
        <p:spPr>
          <a:xfrm>
            <a:off x="8187562" y="2017049"/>
            <a:ext cx="1523156" cy="1014211"/>
          </a:xfrm>
          <a:prstGeom prst="rect">
            <a:avLst/>
          </a:prstGeom>
        </p:spPr>
      </p:pic>
    </p:spTree>
    <p:extLst>
      <p:ext uri="{BB962C8B-B14F-4D97-AF65-F5344CB8AC3E}">
        <p14:creationId xmlns:p14="http://schemas.microsoft.com/office/powerpoint/2010/main" val="12311255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10">
            <a:extLst>
              <a:ext uri="{FF2B5EF4-FFF2-40B4-BE49-F238E27FC236}">
                <a16:creationId xmlns:a16="http://schemas.microsoft.com/office/drawing/2014/main" xmlns="" id="{BA4BF9C0-3389-4CB8-90F1-6C72A3770ACC}"/>
              </a:ext>
            </a:extLst>
          </p:cNvPr>
          <p:cNvPicPr>
            <a:picLocks noChangeAspect="1"/>
          </p:cNvPicPr>
          <p:nvPr/>
        </p:nvPicPr>
        <p:blipFill rotWithShape="1">
          <a:blip r:embed="rId2"/>
          <a:srcRect l="1" t="9493" r="-1" b="11019"/>
          <a:stretch/>
        </p:blipFill>
        <p:spPr>
          <a:xfrm>
            <a:off x="0" y="0"/>
            <a:ext cx="12192000" cy="6858000"/>
          </a:xfrm>
          <a:prstGeom prst="rect">
            <a:avLst/>
          </a:prstGeom>
        </p:spPr>
      </p:pic>
      <p:pic>
        <p:nvPicPr>
          <p:cNvPr id="5" name="Picture 4">
            <a:extLst>
              <a:ext uri="{FF2B5EF4-FFF2-40B4-BE49-F238E27FC236}">
                <a16:creationId xmlns:a16="http://schemas.microsoft.com/office/drawing/2014/main" xmlns="" id="{27C6FCBC-09F8-436B-8D8F-9715A2D49334}"/>
              </a:ext>
            </a:extLst>
          </p:cNvPr>
          <p:cNvPicPr>
            <a:picLocks noChangeAspect="1"/>
          </p:cNvPicPr>
          <p:nvPr/>
        </p:nvPicPr>
        <p:blipFill>
          <a:blip r:embed="rId3"/>
          <a:stretch>
            <a:fillRect/>
          </a:stretch>
        </p:blipFill>
        <p:spPr>
          <a:xfrm>
            <a:off x="9529221" y="108570"/>
            <a:ext cx="2364462" cy="991549"/>
          </a:xfrm>
          <a:prstGeom prst="rect">
            <a:avLst/>
          </a:prstGeom>
        </p:spPr>
      </p:pic>
    </p:spTree>
    <p:extLst>
      <p:ext uri="{BB962C8B-B14F-4D97-AF65-F5344CB8AC3E}">
        <p14:creationId xmlns:p14="http://schemas.microsoft.com/office/powerpoint/2010/main" val="18785250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ABB2D1DB-E29B-4408-AF83-FA0FC956FBD5}"/>
              </a:ext>
            </a:extLst>
          </p:cNvPr>
          <p:cNvSpPr>
            <a:spLocks noGrp="1"/>
          </p:cNvSpPr>
          <p:nvPr>
            <p:ph type="body" sz="quarter" idx="10"/>
          </p:nvPr>
        </p:nvSpPr>
        <p:spPr>
          <a:xfrm>
            <a:off x="3328530" y="1712161"/>
            <a:ext cx="5773904" cy="3041153"/>
          </a:xfrm>
        </p:spPr>
        <p:txBody>
          <a:bodyPr/>
          <a:lstStyle/>
          <a:p>
            <a:pPr marL="0" indent="0">
              <a:buNone/>
            </a:pPr>
            <a:r>
              <a:rPr lang="en-US" dirty="0"/>
              <a:t>The report features:</a:t>
            </a:r>
            <a:endParaRPr lang="fr-FR" dirty="0">
              <a:solidFill>
                <a:srgbClr val="0077AE"/>
              </a:solidFill>
            </a:endParaRPr>
          </a:p>
          <a:p>
            <a:pPr marL="0" indent="0">
              <a:buNone/>
            </a:pPr>
            <a:r>
              <a:rPr lang="fr-FR" dirty="0">
                <a:solidFill>
                  <a:srgbClr val="0077AE"/>
                </a:solidFill>
              </a:rPr>
              <a:t>01.	</a:t>
            </a:r>
            <a:r>
              <a:rPr lang="fr-FR" b="0" dirty="0"/>
              <a:t>Global </a:t>
            </a:r>
            <a:r>
              <a:rPr lang="fr-FR" b="0" dirty="0" err="1"/>
              <a:t>Overview</a:t>
            </a:r>
            <a:endParaRPr lang="fr-FR" b="0" dirty="0"/>
          </a:p>
          <a:p>
            <a:pPr marL="0" indent="0">
              <a:buNone/>
            </a:pPr>
            <a:r>
              <a:rPr lang="fr-FR" dirty="0">
                <a:solidFill>
                  <a:srgbClr val="0077AE"/>
                </a:solidFill>
              </a:rPr>
              <a:t>02.	</a:t>
            </a:r>
            <a:r>
              <a:rPr lang="fr-FR" b="0" dirty="0"/>
              <a:t>Policy </a:t>
            </a:r>
            <a:r>
              <a:rPr lang="fr-FR" b="0" dirty="0" err="1"/>
              <a:t>Landscape</a:t>
            </a:r>
            <a:endParaRPr lang="fr-FR" b="0" dirty="0"/>
          </a:p>
          <a:p>
            <a:pPr marL="0" indent="0">
              <a:buNone/>
            </a:pPr>
            <a:r>
              <a:rPr lang="fr-FR" dirty="0">
                <a:solidFill>
                  <a:srgbClr val="0077AE"/>
                </a:solidFill>
              </a:rPr>
              <a:t>03.	</a:t>
            </a:r>
            <a:r>
              <a:rPr lang="fr-FR" b="0" dirty="0" err="1"/>
              <a:t>Market</a:t>
            </a:r>
            <a:r>
              <a:rPr lang="fr-FR" b="0" dirty="0"/>
              <a:t> &amp; </a:t>
            </a:r>
            <a:r>
              <a:rPr lang="fr-FR" b="0" dirty="0" err="1"/>
              <a:t>Industry</a:t>
            </a:r>
            <a:r>
              <a:rPr lang="fr-FR" b="0" dirty="0"/>
              <a:t> Trends</a:t>
            </a:r>
          </a:p>
          <a:p>
            <a:pPr marL="0" indent="0">
              <a:buNone/>
            </a:pPr>
            <a:r>
              <a:rPr lang="fr-FR" dirty="0">
                <a:solidFill>
                  <a:srgbClr val="0077AE"/>
                </a:solidFill>
              </a:rPr>
              <a:t>04.	</a:t>
            </a:r>
            <a:r>
              <a:rPr lang="fr-FR" b="0" dirty="0"/>
              <a:t>Distributed </a:t>
            </a:r>
            <a:r>
              <a:rPr lang="en-US" b="0" dirty="0"/>
              <a:t>Renewables</a:t>
            </a:r>
            <a:r>
              <a:rPr lang="fr-FR" b="0" dirty="0"/>
              <a:t> for Energy Access</a:t>
            </a:r>
          </a:p>
          <a:p>
            <a:pPr marL="0" indent="0">
              <a:buNone/>
            </a:pPr>
            <a:r>
              <a:rPr lang="fr-FR" dirty="0">
                <a:solidFill>
                  <a:srgbClr val="0077AE"/>
                </a:solidFill>
              </a:rPr>
              <a:t>05.	</a:t>
            </a:r>
            <a:r>
              <a:rPr lang="fr-FR" b="0" dirty="0"/>
              <a:t>Investment Flows</a:t>
            </a:r>
          </a:p>
          <a:p>
            <a:pPr marL="0" indent="0">
              <a:buNone/>
            </a:pPr>
            <a:r>
              <a:rPr lang="fr-FR" dirty="0">
                <a:solidFill>
                  <a:srgbClr val="0077AE"/>
                </a:solidFill>
              </a:rPr>
              <a:t>06.	</a:t>
            </a:r>
            <a:r>
              <a:rPr lang="fr-FR" b="0" dirty="0"/>
              <a:t>Energy </a:t>
            </a:r>
            <a:r>
              <a:rPr lang="fr-FR" b="0" dirty="0" err="1"/>
              <a:t>Systems</a:t>
            </a:r>
            <a:r>
              <a:rPr lang="fr-FR" b="0" dirty="0"/>
              <a:t> </a:t>
            </a:r>
            <a:r>
              <a:rPr lang="fr-FR" b="0" dirty="0" err="1"/>
              <a:t>Integration</a:t>
            </a:r>
            <a:r>
              <a:rPr lang="fr-FR" b="0" dirty="0"/>
              <a:t> and </a:t>
            </a:r>
            <a:r>
              <a:rPr lang="fr-FR" b="0" dirty="0" err="1"/>
              <a:t>Enabling</a:t>
            </a:r>
            <a:r>
              <a:rPr lang="fr-FR" b="0" dirty="0"/>
              <a:t> Technologies</a:t>
            </a:r>
          </a:p>
          <a:p>
            <a:pPr marL="0" indent="0">
              <a:buNone/>
            </a:pPr>
            <a:r>
              <a:rPr lang="fr-FR" dirty="0">
                <a:solidFill>
                  <a:srgbClr val="0077AE"/>
                </a:solidFill>
              </a:rPr>
              <a:t>07.	</a:t>
            </a:r>
            <a:r>
              <a:rPr lang="fr-FR" b="0" dirty="0"/>
              <a:t>Energy </a:t>
            </a:r>
            <a:r>
              <a:rPr lang="fr-FR" b="0" dirty="0" err="1"/>
              <a:t>Efficiency</a:t>
            </a:r>
            <a:endParaRPr lang="fr-FR" b="0" dirty="0"/>
          </a:p>
          <a:p>
            <a:pPr marL="0" indent="0">
              <a:buNone/>
            </a:pPr>
            <a:r>
              <a:rPr lang="fr-FR" dirty="0">
                <a:solidFill>
                  <a:srgbClr val="0077AE"/>
                </a:solidFill>
              </a:rPr>
              <a:t>08.	</a:t>
            </a:r>
            <a:r>
              <a:rPr lang="fr-FR" b="0" dirty="0" err="1"/>
              <a:t>Feature</a:t>
            </a:r>
            <a:r>
              <a:rPr lang="fr-FR" b="0" dirty="0"/>
              <a:t>: </a:t>
            </a:r>
            <a:r>
              <a:rPr lang="fr-FR" b="0" dirty="0" err="1"/>
              <a:t>Renewable</a:t>
            </a:r>
            <a:r>
              <a:rPr lang="fr-FR" b="0" dirty="0"/>
              <a:t> Energy in Cities</a:t>
            </a:r>
            <a:endParaRPr lang="en-GB" b="0" dirty="0"/>
          </a:p>
        </p:txBody>
      </p:sp>
      <p:sp>
        <p:nvSpPr>
          <p:cNvPr id="4" name="Title 3">
            <a:extLst>
              <a:ext uri="{FF2B5EF4-FFF2-40B4-BE49-F238E27FC236}">
                <a16:creationId xmlns:a16="http://schemas.microsoft.com/office/drawing/2014/main" xmlns="" id="{ABA46933-0F95-4805-9B50-DA9A7B845A7C}"/>
              </a:ext>
            </a:extLst>
          </p:cNvPr>
          <p:cNvSpPr>
            <a:spLocks noGrp="1"/>
          </p:cNvSpPr>
          <p:nvPr>
            <p:ph type="title"/>
          </p:nvPr>
        </p:nvSpPr>
        <p:spPr/>
        <p:txBody>
          <a:bodyPr/>
          <a:lstStyle/>
          <a:p>
            <a:r>
              <a:rPr lang="de-DE" dirty="0"/>
              <a:t>Renewables Global Status Report</a:t>
            </a:r>
            <a:endParaRPr lang="en-GB" dirty="0"/>
          </a:p>
        </p:txBody>
      </p:sp>
      <p:pic>
        <p:nvPicPr>
          <p:cNvPr id="8" name="Picture 7">
            <a:extLst>
              <a:ext uri="{FF2B5EF4-FFF2-40B4-BE49-F238E27FC236}">
                <a16:creationId xmlns:a16="http://schemas.microsoft.com/office/drawing/2014/main" xmlns="" id="{695559C0-CB87-4D3A-BFD7-F9A1ADA45EA1}"/>
              </a:ext>
            </a:extLst>
          </p:cNvPr>
          <p:cNvPicPr>
            <a:picLocks noChangeAspect="1"/>
          </p:cNvPicPr>
          <p:nvPr/>
        </p:nvPicPr>
        <p:blipFill>
          <a:blip r:embed="rId3"/>
          <a:stretch>
            <a:fillRect/>
          </a:stretch>
        </p:blipFill>
        <p:spPr>
          <a:xfrm>
            <a:off x="687282" y="1712161"/>
            <a:ext cx="2148884" cy="3041152"/>
          </a:xfrm>
          <a:prstGeom prst="rect">
            <a:avLst/>
          </a:prstGeom>
          <a:effectLst>
            <a:outerShdw blurRad="127000" dist="38100" dir="2700000" algn="tl" rotWithShape="0">
              <a:prstClr val="black">
                <a:alpha val="40000"/>
              </a:prstClr>
            </a:outerShdw>
          </a:effectLst>
        </p:spPr>
      </p:pic>
      <p:pic>
        <p:nvPicPr>
          <p:cNvPr id="9" name="Picture 8">
            <a:extLst>
              <a:ext uri="{FF2B5EF4-FFF2-40B4-BE49-F238E27FC236}">
                <a16:creationId xmlns:a16="http://schemas.microsoft.com/office/drawing/2014/main" xmlns="" id="{EA52C720-54DF-41E6-904E-73B3A03ED2A6}"/>
              </a:ext>
            </a:extLst>
          </p:cNvPr>
          <p:cNvPicPr>
            <a:picLocks noChangeAspect="1"/>
          </p:cNvPicPr>
          <p:nvPr/>
        </p:nvPicPr>
        <p:blipFill rotWithShape="1">
          <a:blip r:embed="rId4"/>
          <a:srcRect l="64327"/>
          <a:stretch/>
        </p:blipFill>
        <p:spPr>
          <a:xfrm>
            <a:off x="9910916" y="4278631"/>
            <a:ext cx="1823884" cy="1855127"/>
          </a:xfrm>
          <a:prstGeom prst="rect">
            <a:avLst/>
          </a:prstGeom>
        </p:spPr>
      </p:pic>
      <p:pic>
        <p:nvPicPr>
          <p:cNvPr id="10" name="Picture 9">
            <a:extLst>
              <a:ext uri="{FF2B5EF4-FFF2-40B4-BE49-F238E27FC236}">
                <a16:creationId xmlns:a16="http://schemas.microsoft.com/office/drawing/2014/main" xmlns="" id="{08F75B5F-44E0-4FC0-98A3-263684231D47}"/>
              </a:ext>
            </a:extLst>
          </p:cNvPr>
          <p:cNvPicPr>
            <a:picLocks noChangeAspect="1"/>
          </p:cNvPicPr>
          <p:nvPr/>
        </p:nvPicPr>
        <p:blipFill rotWithShape="1">
          <a:blip r:embed="rId4"/>
          <a:srcRect r="61058"/>
          <a:stretch/>
        </p:blipFill>
        <p:spPr>
          <a:xfrm>
            <a:off x="7919884" y="4278630"/>
            <a:ext cx="1991032" cy="1855127"/>
          </a:xfrm>
          <a:prstGeom prst="rect">
            <a:avLst/>
          </a:prstGeom>
        </p:spPr>
      </p:pic>
      <p:sp>
        <p:nvSpPr>
          <p:cNvPr id="11" name="Rectangle 10">
            <a:extLst>
              <a:ext uri="{FF2B5EF4-FFF2-40B4-BE49-F238E27FC236}">
                <a16:creationId xmlns:a16="http://schemas.microsoft.com/office/drawing/2014/main" xmlns="" id="{5D17E584-3B2D-446C-BFAE-6659A929AF8C}"/>
              </a:ext>
            </a:extLst>
          </p:cNvPr>
          <p:cNvSpPr/>
          <p:nvPr/>
        </p:nvSpPr>
        <p:spPr>
          <a:xfrm>
            <a:off x="687282" y="1175700"/>
            <a:ext cx="10323618" cy="369332"/>
          </a:xfrm>
          <a:prstGeom prst="rect">
            <a:avLst/>
          </a:prstGeom>
        </p:spPr>
        <p:txBody>
          <a:bodyPr wrap="square">
            <a:spAutoFit/>
          </a:bodyPr>
          <a:lstStyle/>
          <a:p>
            <a:r>
              <a:rPr lang="en-US" b="1" dirty="0"/>
              <a:t>Collaborative annual reporting since 2005 </a:t>
            </a:r>
            <a:r>
              <a:rPr lang="en-US" dirty="0"/>
              <a:t>building on </a:t>
            </a:r>
            <a:r>
              <a:rPr lang="en-US" b="1" dirty="0"/>
              <a:t>international expert community. </a:t>
            </a:r>
          </a:p>
        </p:txBody>
      </p:sp>
    </p:spTree>
    <p:extLst>
      <p:ext uri="{BB962C8B-B14F-4D97-AF65-F5344CB8AC3E}">
        <p14:creationId xmlns:p14="http://schemas.microsoft.com/office/powerpoint/2010/main" val="26504698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BCE5A47B-1664-460D-BFAA-2FB7F0D973D4}"/>
              </a:ext>
            </a:extLst>
          </p:cNvPr>
          <p:cNvSpPr/>
          <p:nvPr/>
        </p:nvSpPr>
        <p:spPr>
          <a:xfrm>
            <a:off x="4311650" y="995852"/>
            <a:ext cx="777028" cy="5131104"/>
          </a:xfrm>
          <a:prstGeom prst="rect">
            <a:avLst/>
          </a:prstGeom>
          <a:solidFill>
            <a:srgbClr val="E6E7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xmlns="" id="{AC2D5DFC-A3BD-4662-85F0-6FCA216D3780}"/>
              </a:ext>
            </a:extLst>
          </p:cNvPr>
          <p:cNvSpPr>
            <a:spLocks noGrp="1"/>
          </p:cNvSpPr>
          <p:nvPr>
            <p:ph type="body" sz="quarter" idx="13"/>
          </p:nvPr>
        </p:nvSpPr>
        <p:spPr>
          <a:xfrm>
            <a:off x="448732" y="1280160"/>
            <a:ext cx="4732868" cy="4323597"/>
          </a:xfrm>
        </p:spPr>
        <p:txBody>
          <a:bodyPr/>
          <a:lstStyle/>
          <a:p>
            <a:r>
              <a:rPr lang="en-GB" dirty="0"/>
              <a:t>Total global capacity rose 8% </a:t>
            </a:r>
            <a:r>
              <a:rPr lang="en-GB" b="0" dirty="0"/>
              <a:t>in 2018</a:t>
            </a:r>
          </a:p>
          <a:p>
            <a:endParaRPr lang="en-GB" dirty="0"/>
          </a:p>
          <a:p>
            <a:r>
              <a:rPr lang="en-GB" dirty="0"/>
              <a:t>Non-hydro capacity grew 15%</a:t>
            </a:r>
          </a:p>
          <a:p>
            <a:pPr lvl="1"/>
            <a:r>
              <a:rPr lang="en-GB" dirty="0"/>
              <a:t>1,246 GW by the end of 2018</a:t>
            </a:r>
          </a:p>
          <a:p>
            <a:endParaRPr lang="en-GB" dirty="0"/>
          </a:p>
          <a:p>
            <a:r>
              <a:rPr lang="en-GB" dirty="0"/>
              <a:t>181 GW </a:t>
            </a:r>
            <a:r>
              <a:rPr lang="en-GB" b="0" dirty="0"/>
              <a:t>of renewable power added</a:t>
            </a:r>
          </a:p>
          <a:p>
            <a:pPr lvl="1"/>
            <a:r>
              <a:rPr lang="en-US" dirty="0"/>
              <a:t>L</a:t>
            </a:r>
            <a:r>
              <a:rPr lang="en-GB" dirty="0" err="1"/>
              <a:t>eaders</a:t>
            </a:r>
            <a:r>
              <a:rPr lang="en-GB" dirty="0"/>
              <a:t>:</a:t>
            </a:r>
            <a:endParaRPr lang="en-GB" b="0" dirty="0"/>
          </a:p>
          <a:p>
            <a:pPr marL="357188" lvl="1" indent="0">
              <a:buNone/>
            </a:pPr>
            <a:r>
              <a:rPr lang="en-GB" dirty="0"/>
              <a:t>S</a:t>
            </a:r>
            <a:r>
              <a:rPr lang="en-GB" b="0" dirty="0"/>
              <a:t>olar PV = 100 GW </a:t>
            </a:r>
            <a:r>
              <a:rPr lang="en-GB" dirty="0"/>
              <a:t>(55% of new additions)</a:t>
            </a:r>
          </a:p>
          <a:p>
            <a:pPr marL="357188" lvl="1" indent="0">
              <a:buNone/>
            </a:pPr>
            <a:r>
              <a:rPr lang="en-GB" b="0" dirty="0"/>
              <a:t>Wind power</a:t>
            </a:r>
            <a:r>
              <a:rPr lang="en-GB" dirty="0"/>
              <a:t> = </a:t>
            </a:r>
            <a:r>
              <a:rPr lang="en-GB" b="0" dirty="0"/>
              <a:t>51 GW (28%)</a:t>
            </a:r>
          </a:p>
          <a:p>
            <a:pPr marL="0" indent="0">
              <a:buNone/>
            </a:pPr>
            <a:endParaRPr lang="en-GB" dirty="0"/>
          </a:p>
          <a:p>
            <a:pPr lvl="1"/>
            <a:endParaRPr lang="en-GB" dirty="0"/>
          </a:p>
          <a:p>
            <a:pPr lvl="1"/>
            <a:endParaRPr lang="en-GB" b="0" dirty="0"/>
          </a:p>
        </p:txBody>
      </p:sp>
      <p:sp>
        <p:nvSpPr>
          <p:cNvPr id="3" name="Title 2">
            <a:extLst>
              <a:ext uri="{FF2B5EF4-FFF2-40B4-BE49-F238E27FC236}">
                <a16:creationId xmlns:a16="http://schemas.microsoft.com/office/drawing/2014/main" xmlns="" id="{409DDA61-3ACC-46AD-8FF2-0E2584593F47}"/>
              </a:ext>
            </a:extLst>
          </p:cNvPr>
          <p:cNvSpPr>
            <a:spLocks noGrp="1"/>
          </p:cNvSpPr>
          <p:nvPr>
            <p:ph type="title"/>
          </p:nvPr>
        </p:nvSpPr>
        <p:spPr/>
        <p:txBody>
          <a:bodyPr/>
          <a:lstStyle/>
          <a:p>
            <a:r>
              <a:rPr lang="en-GB" dirty="0"/>
              <a:t>Another strong year for renewable energy</a:t>
            </a:r>
          </a:p>
        </p:txBody>
      </p:sp>
      <p:grpSp>
        <p:nvGrpSpPr>
          <p:cNvPr id="7" name="Group 6">
            <a:extLst>
              <a:ext uri="{FF2B5EF4-FFF2-40B4-BE49-F238E27FC236}">
                <a16:creationId xmlns:a16="http://schemas.microsoft.com/office/drawing/2014/main" xmlns="" id="{048615C8-1E9B-4EF4-AD60-831FDCAF61C9}"/>
              </a:ext>
            </a:extLst>
          </p:cNvPr>
          <p:cNvGrpSpPr/>
          <p:nvPr/>
        </p:nvGrpSpPr>
        <p:grpSpPr>
          <a:xfrm>
            <a:off x="5593080" y="992764"/>
            <a:ext cx="6150188" cy="5034705"/>
            <a:chOff x="5593080" y="992764"/>
            <a:chExt cx="6150188" cy="5034705"/>
          </a:xfrm>
        </p:grpSpPr>
        <p:pic>
          <p:nvPicPr>
            <p:cNvPr id="4" name="Picture 3">
              <a:extLst>
                <a:ext uri="{FF2B5EF4-FFF2-40B4-BE49-F238E27FC236}">
                  <a16:creationId xmlns:a16="http://schemas.microsoft.com/office/drawing/2014/main" xmlns="" id="{14B90FAA-0EDF-48C5-8C95-748E9BB70630}"/>
                </a:ext>
              </a:extLst>
            </p:cNvPr>
            <p:cNvPicPr>
              <a:picLocks noChangeAspect="1"/>
            </p:cNvPicPr>
            <p:nvPr/>
          </p:nvPicPr>
          <p:blipFill>
            <a:blip r:embed="rId3"/>
            <a:stretch>
              <a:fillRect/>
            </a:stretch>
          </p:blipFill>
          <p:spPr>
            <a:xfrm>
              <a:off x="5593080" y="992764"/>
              <a:ext cx="6150188" cy="4768761"/>
            </a:xfrm>
            <a:prstGeom prst="rect">
              <a:avLst/>
            </a:prstGeom>
          </p:spPr>
        </p:pic>
        <p:pic>
          <p:nvPicPr>
            <p:cNvPr id="6" name="Picture 5">
              <a:extLst>
                <a:ext uri="{FF2B5EF4-FFF2-40B4-BE49-F238E27FC236}">
                  <a16:creationId xmlns:a16="http://schemas.microsoft.com/office/drawing/2014/main" xmlns="" id="{0DAFA286-DE93-49DE-97BF-092360923161}"/>
                </a:ext>
              </a:extLst>
            </p:cNvPr>
            <p:cNvPicPr>
              <a:picLocks noChangeAspect="1"/>
            </p:cNvPicPr>
            <p:nvPr/>
          </p:nvPicPr>
          <p:blipFill rotWithShape="1">
            <a:blip r:embed="rId4"/>
            <a:srcRect t="97518" r="53473"/>
            <a:stretch/>
          </p:blipFill>
          <p:spPr>
            <a:xfrm>
              <a:off x="5640387" y="5822374"/>
              <a:ext cx="3795304" cy="205095"/>
            </a:xfrm>
            <a:prstGeom prst="rect">
              <a:avLst/>
            </a:prstGeom>
          </p:spPr>
        </p:pic>
      </p:grpSp>
      <p:sp>
        <p:nvSpPr>
          <p:cNvPr id="8" name="Rectangle 7">
            <a:extLst>
              <a:ext uri="{FF2B5EF4-FFF2-40B4-BE49-F238E27FC236}">
                <a16:creationId xmlns:a16="http://schemas.microsoft.com/office/drawing/2014/main" xmlns="" id="{7A934A19-87B9-43AD-B208-65993DDE3ADF}"/>
              </a:ext>
            </a:extLst>
          </p:cNvPr>
          <p:cNvSpPr/>
          <p:nvPr/>
        </p:nvSpPr>
        <p:spPr>
          <a:xfrm>
            <a:off x="5593080" y="2237590"/>
            <a:ext cx="6150188" cy="320040"/>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80614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BCE5A47B-1664-460D-BFAA-2FB7F0D973D4}"/>
              </a:ext>
            </a:extLst>
          </p:cNvPr>
          <p:cNvSpPr/>
          <p:nvPr/>
        </p:nvSpPr>
        <p:spPr>
          <a:xfrm>
            <a:off x="4311650" y="995852"/>
            <a:ext cx="777028" cy="5131104"/>
          </a:xfrm>
          <a:prstGeom prst="rect">
            <a:avLst/>
          </a:prstGeom>
          <a:solidFill>
            <a:srgbClr val="E6E7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026" name="Picture 1">
            <a:extLst>
              <a:ext uri="{FF2B5EF4-FFF2-40B4-BE49-F238E27FC236}">
                <a16:creationId xmlns:a16="http://schemas.microsoft.com/office/drawing/2014/main" xmlns="" id="{493D1CAD-B2BB-4639-99E5-CD533885B0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7928" y="441217"/>
            <a:ext cx="9819222" cy="4715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56317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1B8C6033-FEEC-424B-A75A-BD62E3F93E0B}"/>
              </a:ext>
            </a:extLst>
          </p:cNvPr>
          <p:cNvSpPr>
            <a:spLocks noGrp="1"/>
          </p:cNvSpPr>
          <p:nvPr>
            <p:ph type="body" sz="quarter" idx="13"/>
          </p:nvPr>
        </p:nvSpPr>
        <p:spPr/>
        <p:txBody>
          <a:bodyPr/>
          <a:lstStyle/>
          <a:p>
            <a:r>
              <a:rPr lang="en-US" b="0" dirty="0"/>
              <a:t>Global investment in renewable power and fuels </a:t>
            </a:r>
            <a:r>
              <a:rPr lang="en-US" b="0" dirty="0" err="1"/>
              <a:t>totalled</a:t>
            </a:r>
            <a:r>
              <a:rPr lang="en-US" b="0" dirty="0"/>
              <a:t> </a:t>
            </a:r>
            <a:r>
              <a:rPr lang="en-US" dirty="0"/>
              <a:t>USD 288.9 billion</a:t>
            </a:r>
            <a:r>
              <a:rPr lang="en-US" b="0" dirty="0"/>
              <a:t>, a decrease of </a:t>
            </a:r>
            <a:r>
              <a:rPr lang="en-US" dirty="0"/>
              <a:t>11.5%</a:t>
            </a:r>
          </a:p>
          <a:p>
            <a:pPr marL="357188" lvl="1" indent="0">
              <a:buNone/>
            </a:pPr>
            <a:endParaRPr lang="en-US" b="0" dirty="0"/>
          </a:p>
          <a:p>
            <a:r>
              <a:rPr lang="en-US" dirty="0"/>
              <a:t>Fifth consecutive year </a:t>
            </a:r>
            <a:r>
              <a:rPr lang="en-US" b="0" dirty="0"/>
              <a:t>in which investment topped USD 280 billion</a:t>
            </a:r>
          </a:p>
          <a:p>
            <a:pPr marL="0" indent="0">
              <a:buNone/>
            </a:pPr>
            <a:endParaRPr lang="en-US" b="0" dirty="0"/>
          </a:p>
          <a:p>
            <a:r>
              <a:rPr lang="en-US" b="0" dirty="0"/>
              <a:t>India: USD 15.4 billion, 4</a:t>
            </a:r>
            <a:r>
              <a:rPr lang="en-US" b="0" baseline="30000" dirty="0"/>
              <a:t>th</a:t>
            </a:r>
            <a:r>
              <a:rPr lang="en-US" b="0" baseline="-25000" dirty="0"/>
              <a:t> </a:t>
            </a:r>
            <a:r>
              <a:rPr lang="en-US" b="0" dirty="0"/>
              <a:t>globally, a decrease </a:t>
            </a:r>
            <a:r>
              <a:rPr lang="en-US" b="0"/>
              <a:t>of </a:t>
            </a:r>
            <a:r>
              <a:rPr lang="en-US"/>
              <a:t>16% </a:t>
            </a:r>
            <a:endParaRPr lang="en-US" dirty="0"/>
          </a:p>
          <a:p>
            <a:pPr marL="0" indent="0">
              <a:buNone/>
            </a:pPr>
            <a:endParaRPr lang="en-US" b="0" dirty="0"/>
          </a:p>
          <a:p>
            <a:pPr marL="0" indent="0">
              <a:buNone/>
            </a:pPr>
            <a:endParaRPr lang="en-US" b="0" dirty="0"/>
          </a:p>
        </p:txBody>
      </p:sp>
      <p:sp>
        <p:nvSpPr>
          <p:cNvPr id="3" name="Title 2">
            <a:extLst>
              <a:ext uri="{FF2B5EF4-FFF2-40B4-BE49-F238E27FC236}">
                <a16:creationId xmlns:a16="http://schemas.microsoft.com/office/drawing/2014/main" xmlns="" id="{80991E07-068C-4C06-922A-9BCA57FC0888}"/>
              </a:ext>
            </a:extLst>
          </p:cNvPr>
          <p:cNvSpPr>
            <a:spLocks noGrp="1"/>
          </p:cNvSpPr>
          <p:nvPr>
            <p:ph type="title"/>
          </p:nvPr>
        </p:nvSpPr>
        <p:spPr>
          <a:xfrm>
            <a:off x="687282" y="245661"/>
            <a:ext cx="11055986" cy="748603"/>
          </a:xfrm>
        </p:spPr>
        <p:txBody>
          <a:bodyPr/>
          <a:lstStyle/>
          <a:p>
            <a:r>
              <a:rPr lang="en-GB" dirty="0"/>
              <a:t>Investment in renewable energy fell in China, rose elsewhere</a:t>
            </a:r>
          </a:p>
        </p:txBody>
      </p:sp>
      <p:grpSp>
        <p:nvGrpSpPr>
          <p:cNvPr id="7" name="Group 6">
            <a:extLst>
              <a:ext uri="{FF2B5EF4-FFF2-40B4-BE49-F238E27FC236}">
                <a16:creationId xmlns:a16="http://schemas.microsoft.com/office/drawing/2014/main" xmlns="" id="{204463AB-C6C6-43BD-9C5C-C052A1196DA8}"/>
              </a:ext>
            </a:extLst>
          </p:cNvPr>
          <p:cNvGrpSpPr/>
          <p:nvPr/>
        </p:nvGrpSpPr>
        <p:grpSpPr>
          <a:xfrm>
            <a:off x="4630057" y="1184898"/>
            <a:ext cx="7113211" cy="4783361"/>
            <a:chOff x="4630057" y="674010"/>
            <a:chExt cx="7113211" cy="4783361"/>
          </a:xfrm>
        </p:grpSpPr>
        <p:pic>
          <p:nvPicPr>
            <p:cNvPr id="5" name="Picture 4">
              <a:extLst>
                <a:ext uri="{FF2B5EF4-FFF2-40B4-BE49-F238E27FC236}">
                  <a16:creationId xmlns:a16="http://schemas.microsoft.com/office/drawing/2014/main" xmlns="" id="{08D84E79-B29B-4A92-83DA-7239E634521D}"/>
                </a:ext>
              </a:extLst>
            </p:cNvPr>
            <p:cNvPicPr>
              <a:picLocks noChangeAspect="1"/>
            </p:cNvPicPr>
            <p:nvPr/>
          </p:nvPicPr>
          <p:blipFill rotWithShape="1">
            <a:blip r:embed="rId3"/>
            <a:srcRect b="12073"/>
            <a:stretch/>
          </p:blipFill>
          <p:spPr>
            <a:xfrm>
              <a:off x="4630057" y="674010"/>
              <a:ext cx="7113211" cy="4783361"/>
            </a:xfrm>
            <a:prstGeom prst="rect">
              <a:avLst/>
            </a:prstGeom>
          </p:spPr>
        </p:pic>
        <p:pic>
          <p:nvPicPr>
            <p:cNvPr id="6" name="Picture 5">
              <a:extLst>
                <a:ext uri="{FF2B5EF4-FFF2-40B4-BE49-F238E27FC236}">
                  <a16:creationId xmlns:a16="http://schemas.microsoft.com/office/drawing/2014/main" xmlns="" id="{1C6B4BDD-C50E-4563-BC40-F1775DBA938C}"/>
                </a:ext>
              </a:extLst>
            </p:cNvPr>
            <p:cNvPicPr>
              <a:picLocks noChangeAspect="1"/>
            </p:cNvPicPr>
            <p:nvPr/>
          </p:nvPicPr>
          <p:blipFill rotWithShape="1">
            <a:blip r:embed="rId3"/>
            <a:srcRect t="96391" r="31721"/>
            <a:stretch/>
          </p:blipFill>
          <p:spPr>
            <a:xfrm>
              <a:off x="4630057" y="5261036"/>
              <a:ext cx="4856843" cy="196335"/>
            </a:xfrm>
            <a:prstGeom prst="rect">
              <a:avLst/>
            </a:prstGeom>
          </p:spPr>
        </p:pic>
      </p:grpSp>
    </p:spTree>
    <p:extLst>
      <p:ext uri="{BB962C8B-B14F-4D97-AF65-F5344CB8AC3E}">
        <p14:creationId xmlns:p14="http://schemas.microsoft.com/office/powerpoint/2010/main" val="26902944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6F6FA984-13C9-4369-AEA1-13CEF3D7C33D}"/>
              </a:ext>
            </a:extLst>
          </p:cNvPr>
          <p:cNvSpPr>
            <a:spLocks noGrp="1"/>
          </p:cNvSpPr>
          <p:nvPr>
            <p:ph type="body" sz="quarter" idx="13"/>
          </p:nvPr>
        </p:nvSpPr>
        <p:spPr>
          <a:xfrm>
            <a:off x="448732" y="1295820"/>
            <a:ext cx="3756424" cy="4266360"/>
          </a:xfrm>
        </p:spPr>
        <p:txBody>
          <a:bodyPr/>
          <a:lstStyle/>
          <a:p>
            <a:r>
              <a:rPr lang="en-GB" b="0" dirty="0"/>
              <a:t>Renewables supplied an estimated </a:t>
            </a:r>
            <a:r>
              <a:rPr lang="en-GB" sz="2000" dirty="0">
                <a:solidFill>
                  <a:schemeClr val="tx2"/>
                </a:solidFill>
              </a:rPr>
              <a:t>26.2%</a:t>
            </a:r>
            <a:r>
              <a:rPr lang="en-GB" b="0" dirty="0"/>
              <a:t> of global electricity at the end of 2018</a:t>
            </a:r>
          </a:p>
          <a:p>
            <a:endParaRPr lang="en-GB" b="0" dirty="0"/>
          </a:p>
          <a:p>
            <a:r>
              <a:rPr lang="en-GB" b="0" dirty="0"/>
              <a:t>For the first time, more electricity was from solar PV than bio-power</a:t>
            </a:r>
          </a:p>
          <a:p>
            <a:pPr marL="0" indent="0">
              <a:buNone/>
            </a:pPr>
            <a:endParaRPr lang="en-GB" b="0" dirty="0"/>
          </a:p>
        </p:txBody>
      </p:sp>
      <p:sp>
        <p:nvSpPr>
          <p:cNvPr id="3" name="Title 2">
            <a:extLst>
              <a:ext uri="{FF2B5EF4-FFF2-40B4-BE49-F238E27FC236}">
                <a16:creationId xmlns:a16="http://schemas.microsoft.com/office/drawing/2014/main" xmlns="" id="{189B1830-3392-4C04-A79F-3D60BBA3B791}"/>
              </a:ext>
            </a:extLst>
          </p:cNvPr>
          <p:cNvSpPr>
            <a:spLocks noGrp="1"/>
          </p:cNvSpPr>
          <p:nvPr>
            <p:ph type="title"/>
          </p:nvPr>
        </p:nvSpPr>
        <p:spPr>
          <a:xfrm>
            <a:off x="687282" y="245661"/>
            <a:ext cx="11349547" cy="748603"/>
          </a:xfrm>
        </p:spPr>
        <p:txBody>
          <a:bodyPr/>
          <a:lstStyle/>
          <a:p>
            <a:r>
              <a:rPr lang="en-GB" dirty="0"/>
              <a:t>Power sector leading: Renewables supply more than 26% of global electricity</a:t>
            </a:r>
          </a:p>
        </p:txBody>
      </p:sp>
      <p:pic>
        <p:nvPicPr>
          <p:cNvPr id="5" name="Picture 4">
            <a:extLst>
              <a:ext uri="{FF2B5EF4-FFF2-40B4-BE49-F238E27FC236}">
                <a16:creationId xmlns:a16="http://schemas.microsoft.com/office/drawing/2014/main" xmlns="" id="{4C2BCAEB-75A8-43BB-966E-7AB143A66CD5}"/>
              </a:ext>
            </a:extLst>
          </p:cNvPr>
          <p:cNvPicPr>
            <a:picLocks noChangeAspect="1"/>
          </p:cNvPicPr>
          <p:nvPr/>
        </p:nvPicPr>
        <p:blipFill>
          <a:blip r:embed="rId3"/>
          <a:stretch>
            <a:fillRect/>
          </a:stretch>
        </p:blipFill>
        <p:spPr>
          <a:xfrm>
            <a:off x="4644571" y="1447801"/>
            <a:ext cx="7098697" cy="4266360"/>
          </a:xfrm>
          <a:prstGeom prst="rect">
            <a:avLst/>
          </a:prstGeom>
        </p:spPr>
      </p:pic>
    </p:spTree>
    <p:extLst>
      <p:ext uri="{BB962C8B-B14F-4D97-AF65-F5344CB8AC3E}">
        <p14:creationId xmlns:p14="http://schemas.microsoft.com/office/powerpoint/2010/main" val="6954797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30F43C4C-8081-45AA-B65F-188D511BE7B8}"/>
              </a:ext>
            </a:extLst>
          </p:cNvPr>
          <p:cNvSpPr>
            <a:spLocks noGrp="1"/>
          </p:cNvSpPr>
          <p:nvPr>
            <p:ph type="body" sz="quarter" idx="13"/>
          </p:nvPr>
        </p:nvSpPr>
        <p:spPr>
          <a:xfrm>
            <a:off x="448732" y="1257300"/>
            <a:ext cx="3756424" cy="4346457"/>
          </a:xfrm>
        </p:spPr>
        <p:txBody>
          <a:bodyPr/>
          <a:lstStyle/>
          <a:p>
            <a:r>
              <a:rPr lang="en-GB" b="0" dirty="0"/>
              <a:t>Renewable energy is now </a:t>
            </a:r>
            <a:r>
              <a:rPr lang="en-GB" dirty="0"/>
              <a:t>more than 33% </a:t>
            </a:r>
            <a:r>
              <a:rPr lang="en-GB" b="0" dirty="0"/>
              <a:t>of global installed power generating capacity</a:t>
            </a:r>
          </a:p>
          <a:p>
            <a:endParaRPr lang="en-GB" b="0" dirty="0"/>
          </a:p>
          <a:p>
            <a:r>
              <a:rPr lang="en-GB" b="0" dirty="0"/>
              <a:t>Within renewable capacity, hydropower (1,132 GW) no longer makes up half of installed capacity</a:t>
            </a:r>
          </a:p>
          <a:p>
            <a:endParaRPr lang="en-GB" b="0" dirty="0"/>
          </a:p>
          <a:p>
            <a:r>
              <a:rPr lang="en-GB" b="0" dirty="0"/>
              <a:t>Wind power (592 GW):  accounts for 25% and solar PV (505 GW) covers over 21%</a:t>
            </a:r>
          </a:p>
          <a:p>
            <a:pPr marL="0" indent="0">
              <a:buNone/>
            </a:pPr>
            <a:endParaRPr lang="en-GB" b="0" dirty="0"/>
          </a:p>
        </p:txBody>
      </p:sp>
      <p:sp>
        <p:nvSpPr>
          <p:cNvPr id="3" name="Title 2">
            <a:extLst>
              <a:ext uri="{FF2B5EF4-FFF2-40B4-BE49-F238E27FC236}">
                <a16:creationId xmlns:a16="http://schemas.microsoft.com/office/drawing/2014/main" xmlns="" id="{45722894-4A85-49B6-A9BF-B18F6333A3F1}"/>
              </a:ext>
            </a:extLst>
          </p:cNvPr>
          <p:cNvSpPr>
            <a:spLocks noGrp="1"/>
          </p:cNvSpPr>
          <p:nvPr>
            <p:ph type="title"/>
          </p:nvPr>
        </p:nvSpPr>
        <p:spPr/>
        <p:txBody>
          <a:bodyPr/>
          <a:lstStyle/>
          <a:p>
            <a:r>
              <a:rPr lang="en-GB" dirty="0"/>
              <a:t>Renewable power now makes up over one-third of global capacity</a:t>
            </a:r>
          </a:p>
        </p:txBody>
      </p:sp>
      <p:pic>
        <p:nvPicPr>
          <p:cNvPr id="5" name="Picture 4">
            <a:extLst>
              <a:ext uri="{FF2B5EF4-FFF2-40B4-BE49-F238E27FC236}">
                <a16:creationId xmlns:a16="http://schemas.microsoft.com/office/drawing/2014/main" xmlns="" id="{34C1FA91-E875-4711-B5E5-A8AD99400ACA}"/>
              </a:ext>
            </a:extLst>
          </p:cNvPr>
          <p:cNvPicPr>
            <a:picLocks noChangeAspect="1"/>
          </p:cNvPicPr>
          <p:nvPr/>
        </p:nvPicPr>
        <p:blipFill>
          <a:blip r:embed="rId3"/>
          <a:stretch>
            <a:fillRect/>
          </a:stretch>
        </p:blipFill>
        <p:spPr>
          <a:xfrm>
            <a:off x="4644571" y="1465796"/>
            <a:ext cx="7420429" cy="3926407"/>
          </a:xfrm>
          <a:prstGeom prst="rect">
            <a:avLst/>
          </a:prstGeom>
        </p:spPr>
      </p:pic>
    </p:spTree>
    <p:extLst>
      <p:ext uri="{BB962C8B-B14F-4D97-AF65-F5344CB8AC3E}">
        <p14:creationId xmlns:p14="http://schemas.microsoft.com/office/powerpoint/2010/main" val="13772858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EA98CC8C-BF80-409B-B86E-74E8D2B422FB}"/>
              </a:ext>
            </a:extLst>
          </p:cNvPr>
          <p:cNvSpPr>
            <a:spLocks noGrp="1"/>
          </p:cNvSpPr>
          <p:nvPr>
            <p:ph type="body" sz="quarter" idx="13"/>
          </p:nvPr>
        </p:nvSpPr>
        <p:spPr>
          <a:xfrm>
            <a:off x="448732" y="1447801"/>
            <a:ext cx="3666068" cy="4155956"/>
          </a:xfrm>
        </p:spPr>
        <p:txBody>
          <a:bodyPr/>
          <a:lstStyle/>
          <a:p>
            <a:r>
              <a:rPr lang="en-GB" b="0" dirty="0"/>
              <a:t>Solar PV capacity additions were </a:t>
            </a:r>
            <a:r>
              <a:rPr lang="en-GB" dirty="0"/>
              <a:t>more than 100 GW </a:t>
            </a:r>
            <a:r>
              <a:rPr lang="en-GB" b="0" dirty="0"/>
              <a:t>for the first time</a:t>
            </a:r>
          </a:p>
          <a:p>
            <a:endParaRPr lang="en-GB" b="0" dirty="0"/>
          </a:p>
          <a:p>
            <a:r>
              <a:rPr lang="en-GB" b="0" dirty="0"/>
              <a:t>Cumulative capacity reached     </a:t>
            </a:r>
            <a:r>
              <a:rPr lang="en-GB" dirty="0"/>
              <a:t>505 GW</a:t>
            </a:r>
            <a:r>
              <a:rPr lang="en-GB" b="0" dirty="0"/>
              <a:t>, an increase of </a:t>
            </a:r>
            <a:r>
              <a:rPr lang="en-GB" dirty="0"/>
              <a:t>25%</a:t>
            </a:r>
            <a:r>
              <a:rPr lang="en-GB" b="0" dirty="0"/>
              <a:t> from 2017</a:t>
            </a:r>
          </a:p>
          <a:p>
            <a:endParaRPr lang="en-GB" b="0" dirty="0"/>
          </a:p>
          <a:p>
            <a:r>
              <a:rPr lang="en-GB" b="0" dirty="0"/>
              <a:t>India: </a:t>
            </a:r>
            <a:r>
              <a:rPr lang="en-US" dirty="0"/>
              <a:t>33 GW</a:t>
            </a:r>
            <a:r>
              <a:rPr lang="en-US" b="0" dirty="0"/>
              <a:t>, 5</a:t>
            </a:r>
            <a:r>
              <a:rPr lang="en-US" b="0" baseline="30000" dirty="0"/>
              <a:t>th</a:t>
            </a:r>
            <a:r>
              <a:rPr lang="en-US" b="0" dirty="0"/>
              <a:t> in the global rankings</a:t>
            </a:r>
            <a:endParaRPr lang="en-GB" b="0" dirty="0"/>
          </a:p>
        </p:txBody>
      </p:sp>
      <p:sp>
        <p:nvSpPr>
          <p:cNvPr id="3" name="Title 2">
            <a:extLst>
              <a:ext uri="{FF2B5EF4-FFF2-40B4-BE49-F238E27FC236}">
                <a16:creationId xmlns:a16="http://schemas.microsoft.com/office/drawing/2014/main" xmlns="" id="{D7EE0075-FD53-46F1-835D-B689FE9DA85F}"/>
              </a:ext>
            </a:extLst>
          </p:cNvPr>
          <p:cNvSpPr>
            <a:spLocks noGrp="1"/>
          </p:cNvSpPr>
          <p:nvPr>
            <p:ph type="title"/>
          </p:nvPr>
        </p:nvSpPr>
        <p:spPr/>
        <p:txBody>
          <a:bodyPr/>
          <a:lstStyle/>
          <a:p>
            <a:r>
              <a:rPr lang="en-GB" dirty="0"/>
              <a:t>Solar PV capacity additions pass 100 GW mark in 2018</a:t>
            </a:r>
          </a:p>
        </p:txBody>
      </p:sp>
      <p:pic>
        <p:nvPicPr>
          <p:cNvPr id="5" name="Picture 4">
            <a:extLst>
              <a:ext uri="{FF2B5EF4-FFF2-40B4-BE49-F238E27FC236}">
                <a16:creationId xmlns:a16="http://schemas.microsoft.com/office/drawing/2014/main" xmlns="" id="{112A7B12-B4E8-4C9B-8C82-BF310B7BCD10}"/>
              </a:ext>
            </a:extLst>
          </p:cNvPr>
          <p:cNvPicPr>
            <a:picLocks noChangeAspect="1"/>
          </p:cNvPicPr>
          <p:nvPr/>
        </p:nvPicPr>
        <p:blipFill>
          <a:blip r:embed="rId3"/>
          <a:stretch>
            <a:fillRect/>
          </a:stretch>
        </p:blipFill>
        <p:spPr>
          <a:xfrm>
            <a:off x="4628276" y="1447801"/>
            <a:ext cx="7114992" cy="4274974"/>
          </a:xfrm>
          <a:prstGeom prst="rect">
            <a:avLst/>
          </a:prstGeom>
        </p:spPr>
      </p:pic>
    </p:spTree>
    <p:extLst>
      <p:ext uri="{BB962C8B-B14F-4D97-AF65-F5344CB8AC3E}">
        <p14:creationId xmlns:p14="http://schemas.microsoft.com/office/powerpoint/2010/main" val="893306294"/>
      </p:ext>
    </p:extLst>
  </p:cSld>
  <p:clrMapOvr>
    <a:masterClrMapping/>
  </p:clrMapOvr>
</p:sld>
</file>

<file path=ppt/theme/theme1.xml><?xml version="1.0" encoding="utf-8"?>
<a:theme xmlns:a="http://schemas.openxmlformats.org/drawingml/2006/main" name="3_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3505</TotalTime>
  <Words>4547</Words>
  <Application>Microsoft Macintosh PowerPoint</Application>
  <PresentationFormat>Widescreen</PresentationFormat>
  <Paragraphs>350</Paragraphs>
  <Slides>25</Slides>
  <Notes>23</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25</vt:i4>
      </vt:variant>
    </vt:vector>
  </HeadingPairs>
  <TitlesOfParts>
    <vt:vector size="31" baseType="lpstr">
      <vt:lpstr>AcuminPro-ExtraLight</vt:lpstr>
      <vt:lpstr>Calibri</vt:lpstr>
      <vt:lpstr>Lucida Grande</vt:lpstr>
      <vt:lpstr>Arial</vt:lpstr>
      <vt:lpstr>3_PRESENTATION</vt:lpstr>
      <vt:lpstr>Office-Design</vt:lpstr>
      <vt:lpstr>PowerPoint Presentation</vt:lpstr>
      <vt:lpstr>REN21 – A policy network to build a sustainable energy future with renewables</vt:lpstr>
      <vt:lpstr>Renewables Global Status Report</vt:lpstr>
      <vt:lpstr>Another strong year for renewable energy</vt:lpstr>
      <vt:lpstr>PowerPoint Presentation</vt:lpstr>
      <vt:lpstr>Investment in renewable energy fell in China, rose elsewhere</vt:lpstr>
      <vt:lpstr>Power sector leading: Renewables supply more than 26% of global electricity</vt:lpstr>
      <vt:lpstr>Renewable power now makes up over one-third of global capacity</vt:lpstr>
      <vt:lpstr>Solar PV capacity additions pass 100 GW mark in 2018</vt:lpstr>
      <vt:lpstr>Wind power capacity continues to increase steadily year-on-year </vt:lpstr>
      <vt:lpstr>Variable renewable shares have grown dramatically in some countries</vt:lpstr>
      <vt:lpstr>Beyond power: over 80% of demand for heating, cooling, and transport</vt:lpstr>
      <vt:lpstr>Heating and Cooling – Distributed solutions and local markets</vt:lpstr>
      <vt:lpstr>Biofuels and EVs growing but renewable share in transport remains low</vt:lpstr>
      <vt:lpstr>Biofuels production increases, dominated by US and Brazil</vt:lpstr>
      <vt:lpstr>Electric passenger vehicle stock grew over 60%</vt:lpstr>
      <vt:lpstr>Advances in power made possible by policy support, other sectors lag </vt:lpstr>
      <vt:lpstr>Targets uneven across sectors</vt:lpstr>
      <vt:lpstr>Not a level playing field: fossil fuel subsidies are still widespread</vt:lpstr>
      <vt:lpstr>Access to energy expanding</vt:lpstr>
      <vt:lpstr>Off-grid solar PV is increasingly widespread</vt:lpstr>
      <vt:lpstr>Production of biogas for cooking expands in new markets</vt:lpstr>
      <vt:lpstr>The transition is possible – positive examples are showing the way!</vt:lpstr>
      <vt:lpstr>Renewable Energy Policy Network for the 21st Century</vt:lpstr>
      <vt:lpstr>PowerPoint Presentation</vt:lpstr>
    </vt:vector>
  </TitlesOfParts>
  <Company/>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weeks.de Werbeagentur GmbH</dc:creator>
  <cp:lastModifiedBy>Selna Saji</cp:lastModifiedBy>
  <cp:revision>496</cp:revision>
  <cp:lastPrinted>2018-05-13T08:38:18Z</cp:lastPrinted>
  <dcterms:created xsi:type="dcterms:W3CDTF">2016-05-18T12:39:59Z</dcterms:created>
  <dcterms:modified xsi:type="dcterms:W3CDTF">2019-07-17T18:00:46Z</dcterms:modified>
</cp:coreProperties>
</file>