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57" r:id="rId3"/>
    <p:sldId id="298" r:id="rId4"/>
    <p:sldId id="286" r:id="rId5"/>
    <p:sldId id="288" r:id="rId6"/>
    <p:sldId id="289" r:id="rId7"/>
    <p:sldId id="295" r:id="rId8"/>
    <p:sldId id="297" r:id="rId9"/>
    <p:sldId id="296" r:id="rId10"/>
    <p:sldId id="292" r:id="rId11"/>
    <p:sldId id="293" r:id="rId12"/>
    <p:sldId id="294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habh Jain" initials="R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34"/>
    <a:srgbClr val="F0AB00"/>
    <a:srgbClr val="777877"/>
    <a:srgbClr val="F8F8F8"/>
    <a:srgbClr val="2D2E2D"/>
    <a:srgbClr val="007A4D"/>
    <a:srgbClr val="71105E"/>
    <a:srgbClr val="0076A3"/>
    <a:srgbClr val="00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9" autoAdjust="0"/>
    <p:restoredTop sz="94251" autoAdjust="0"/>
  </p:normalViewPr>
  <p:slideViewPr>
    <p:cSldViewPr snapToGrid="0" snapToObjects="1">
      <p:cViewPr varScale="1">
        <p:scale>
          <a:sx n="72" d="100"/>
          <a:sy n="72" d="100"/>
        </p:scale>
        <p:origin x="208" y="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ARJUN\Documents\CEEW%20Work\IEA\2019\Report\Latest\Juky%203%20Version\CEEW%20IEA%20-%20Source%20files%20for%20Investment%20Trends%202Jul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600" b="0" i="0" baseline="0">
                <a:effectLst/>
              </a:rPr>
              <a:t>Market concentration in solar PV</a:t>
            </a:r>
            <a:endParaRPr lang="en-IN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top 5 firms in sanctioned solar projects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0.552014070610441</c:v>
                </c:pt>
                <c:pt idx="1">
                  <c:v>0.625776526132693</c:v>
                </c:pt>
                <c:pt idx="2">
                  <c:v>0.434338144836174</c:v>
                </c:pt>
                <c:pt idx="3">
                  <c:v>0.480565907472538</c:v>
                </c:pt>
                <c:pt idx="4">
                  <c:v>0.5787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53-4348-ACFB-B6B933238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of top 10 firms in sanctioned solar projects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0.722748916820385</c:v>
                </c:pt>
                <c:pt idx="1">
                  <c:v>0.860535906568376</c:v>
                </c:pt>
                <c:pt idx="2">
                  <c:v>0.596572900406652</c:v>
                </c:pt>
                <c:pt idx="3">
                  <c:v>0.706480681575837</c:v>
                </c:pt>
                <c:pt idx="4">
                  <c:v>0.8195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53-4348-ACFB-B6B933238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66278768"/>
        <c:axId val="-1566477760"/>
      </c:lineChart>
      <c:catAx>
        <c:axId val="-15662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6477760"/>
        <c:crosses val="autoZero"/>
        <c:auto val="1"/>
        <c:lblAlgn val="ctr"/>
        <c:lblOffset val="100"/>
        <c:noMultiLvlLbl val="0"/>
      </c:catAx>
      <c:valAx>
        <c:axId val="-156647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627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600" b="0" i="0" baseline="0">
                <a:effectLst/>
              </a:rPr>
              <a:t>Market concentration in wind</a:t>
            </a:r>
            <a:endParaRPr lang="en-IN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top 5 firms in sanctioned wind projects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0.478318175827073</c:v>
                </c:pt>
                <c:pt idx="1">
                  <c:v>0.389618021547502</c:v>
                </c:pt>
                <c:pt idx="2">
                  <c:v>0.505498077027247</c:v>
                </c:pt>
                <c:pt idx="3">
                  <c:v>0.656972812119573</c:v>
                </c:pt>
                <c:pt idx="4">
                  <c:v>0.5654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AC-4A1C-92BE-E1EB63F654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of top 10 firms in sanctioned wind projects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0.756425464610518</c:v>
                </c:pt>
                <c:pt idx="1">
                  <c:v>0.632688540646425</c:v>
                </c:pt>
                <c:pt idx="2">
                  <c:v>0.749471859595905</c:v>
                </c:pt>
                <c:pt idx="3">
                  <c:v>0.909745705396997</c:v>
                </c:pt>
                <c:pt idx="4">
                  <c:v>0.8346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AC-4A1C-92BE-E1EB63F65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39486016"/>
        <c:axId val="-1641181552"/>
      </c:lineChart>
      <c:catAx>
        <c:axId val="-16394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1181552"/>
        <c:crosses val="autoZero"/>
        <c:auto val="1"/>
        <c:lblAlgn val="ctr"/>
        <c:lblOffset val="100"/>
        <c:noMultiLvlLbl val="0"/>
      </c:catAx>
      <c:valAx>
        <c:axId val="-164118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94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Churn</a:t>
            </a:r>
            <a:r>
              <a:rPr lang="en-IN" baseline="0"/>
              <a:t> rate for the top solar and wind developers 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 Solar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0.5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EA-44D5-9A41-972594CA95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 10 Wind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0.5</c:v>
                </c:pt>
                <c:pt idx="1">
                  <c:v>0.7</c:v>
                </c:pt>
                <c:pt idx="2">
                  <c:v>0.9</c:v>
                </c:pt>
                <c:pt idx="3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EA-44D5-9A41-972594CA9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40201760"/>
        <c:axId val="-1666035936"/>
      </c:lineChart>
      <c:catAx>
        <c:axId val="-16402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6035936"/>
        <c:crosses val="autoZero"/>
        <c:auto val="1"/>
        <c:lblAlgn val="ctr"/>
        <c:lblOffset val="100"/>
        <c:noMultiLvlLbl val="0"/>
      </c:catAx>
      <c:valAx>
        <c:axId val="-16660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020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Weighted average</a:t>
            </a:r>
            <a:r>
              <a:rPr lang="en-IN" baseline="0"/>
              <a:t> debt-to-equity ratio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</c:numCache>
            </c:numRef>
          </c:cat>
          <c:val>
            <c:numRef>
              <c:f>Sheet1!$B$2:$B$5</c:f>
              <c:numCache>
                <c:formatCode>0.0%</c:formatCode>
                <c:ptCount val="4"/>
                <c:pt idx="0">
                  <c:v>0.733333333333333</c:v>
                </c:pt>
                <c:pt idx="1">
                  <c:v>0.743333333333333</c:v>
                </c:pt>
                <c:pt idx="2">
                  <c:v>0.735</c:v>
                </c:pt>
                <c:pt idx="3">
                  <c:v>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30-4DBE-A0D3-85AAD5CDB7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</c:numCache>
            </c:numRef>
          </c:cat>
          <c:val>
            <c:numRef>
              <c:f>Sheet1!$C$2:$C$5</c:f>
              <c:numCache>
                <c:formatCode>0.0%</c:formatCode>
                <c:ptCount val="4"/>
                <c:pt idx="0">
                  <c:v>0.7375</c:v>
                </c:pt>
                <c:pt idx="1">
                  <c:v>0.75</c:v>
                </c:pt>
                <c:pt idx="2">
                  <c:v>0.75</c:v>
                </c:pt>
                <c:pt idx="3">
                  <c:v>0.74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30-4DBE-A0D3-85AAD5CD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40672304"/>
        <c:axId val="-1640764928"/>
      </c:lineChart>
      <c:catAx>
        <c:axId val="-16406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0764928"/>
        <c:crosses val="autoZero"/>
        <c:auto val="1"/>
        <c:lblAlgn val="ctr"/>
        <c:lblOffset val="100"/>
        <c:noMultiLvlLbl val="0"/>
      </c:catAx>
      <c:valAx>
        <c:axId val="-164076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067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Interest</a:t>
            </a:r>
            <a:r>
              <a:rPr lang="fr-FR" baseline="0" dirty="0"/>
              <a:t> rate s</a:t>
            </a:r>
            <a:r>
              <a:rPr lang="fr-FR" dirty="0"/>
              <a:t>preads - </a:t>
            </a:r>
            <a:r>
              <a:rPr lang="fr-FR" dirty="0" err="1"/>
              <a:t>solar</a:t>
            </a:r>
            <a:r>
              <a:rPr lang="fr-FR" dirty="0"/>
              <a:t> PV and </a:t>
            </a:r>
            <a:r>
              <a:rPr lang="fr-FR" dirty="0" err="1"/>
              <a:t>wind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42038495188"/>
          <c:y val="0.171712962962963"/>
          <c:w val="0.804398293963255"/>
          <c:h val="0.720887649460484"/>
        </c:manualLayout>
      </c:layout>
      <c:areaChart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cat>
            <c:strRef>
              <c:f>'Figure 6'!$B$102:$B$104</c:f>
              <c:strCache>
                <c:ptCount val="3"/>
                <c:pt idx="0">
                  <c:v>2014 &amp; 2015</c:v>
                </c:pt>
                <c:pt idx="1">
                  <c:v>2016</c:v>
                </c:pt>
                <c:pt idx="2">
                  <c:v>2017 &amp; 2018</c:v>
                </c:pt>
              </c:strCache>
            </c:strRef>
          </c:cat>
          <c:val>
            <c:numRef>
              <c:f>'Figure 6'!$C$78:$C$80</c:f>
              <c:numCache>
                <c:formatCode>0.00</c:formatCode>
                <c:ptCount val="3"/>
                <c:pt idx="0">
                  <c:v>200.0</c:v>
                </c:pt>
                <c:pt idx="1">
                  <c:v>175.0</c:v>
                </c:pt>
                <c:pt idx="2">
                  <c:v>125.0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16-490F-B2D2-24E836194624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c:spPr>
          <c:cat>
            <c:strRef>
              <c:f>'Figure 6'!$B$102:$B$104</c:f>
              <c:strCache>
                <c:ptCount val="3"/>
                <c:pt idx="0">
                  <c:v>2014 &amp; 2015</c:v>
                </c:pt>
                <c:pt idx="1">
                  <c:v>2016</c:v>
                </c:pt>
                <c:pt idx="2">
                  <c:v>2017 &amp; 2018</c:v>
                </c:pt>
              </c:strCache>
            </c:strRef>
          </c:cat>
          <c:val>
            <c:numRef>
              <c:f>'Figure 6'!$D$102:$D$104</c:f>
              <c:numCache>
                <c:formatCode>0.00</c:formatCode>
                <c:ptCount val="3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16-490F-B2D2-24E836194624}"/>
            </c:ext>
          </c:extLst>
        </c:ser>
        <c:ser>
          <c:idx val="2"/>
          <c:order val="2"/>
          <c:spPr>
            <a:noFill/>
            <a:ln w="25400">
              <a:noFill/>
            </a:ln>
            <a:effectLst/>
          </c:spPr>
          <c:val>
            <c:numRef>
              <c:f>'Figure 6'!$F$78:$F$80</c:f>
              <c:numCache>
                <c:formatCode>0.00</c:formatCode>
                <c:ptCount val="3"/>
                <c:pt idx="0">
                  <c:v>150.0</c:v>
                </c:pt>
                <c:pt idx="1">
                  <c:v>130.0</c:v>
                </c:pt>
                <c:pt idx="2">
                  <c:v>125.0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16-490F-B2D2-24E836194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41525728"/>
        <c:axId val="-1641086416"/>
      </c:areaChart>
      <c:lineChart>
        <c:grouping val="stacked"/>
        <c:varyColors val="0"/>
        <c:ser>
          <c:idx val="3"/>
          <c:order val="3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'Figure 6'!$F$102:$F$104</c:f>
              <c:numCache>
                <c:formatCode>General</c:formatCode>
                <c:ptCount val="3"/>
                <c:pt idx="0">
                  <c:v>225.0</c:v>
                </c:pt>
                <c:pt idx="1">
                  <c:v>200.0</c:v>
                </c:pt>
                <c:pt idx="2">
                  <c:v>150.0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16-490F-B2D2-24E836194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1433168"/>
        <c:axId val="-1661710448"/>
      </c:lineChart>
      <c:catAx>
        <c:axId val="-16415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1086416"/>
        <c:crosses val="autoZero"/>
        <c:auto val="1"/>
        <c:lblAlgn val="ctr"/>
        <c:lblOffset val="100"/>
        <c:noMultiLvlLbl val="0"/>
      </c:catAx>
      <c:valAx>
        <c:axId val="-1641086416"/>
        <c:scaling>
          <c:orientation val="minMax"/>
          <c:max val="3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Basis points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1525728"/>
        <c:crosses val="autoZero"/>
        <c:crossBetween val="between"/>
      </c:valAx>
      <c:valAx>
        <c:axId val="-1661710448"/>
        <c:scaling>
          <c:orientation val="minMax"/>
          <c:max val="3.0"/>
        </c:scaling>
        <c:delete val="1"/>
        <c:axPos val="r"/>
        <c:numFmt formatCode="General" sourceLinked="1"/>
        <c:majorTickMark val="out"/>
        <c:minorTickMark val="none"/>
        <c:tickLblPos val="nextTo"/>
        <c:crossAx val="-1661433168"/>
        <c:crosses val="max"/>
        <c:crossBetween val="between"/>
      </c:valAx>
      <c:catAx>
        <c:axId val="-1661433168"/>
        <c:scaling>
          <c:orientation val="minMax"/>
        </c:scaling>
        <c:delete val="1"/>
        <c:axPos val="b"/>
        <c:majorTickMark val="out"/>
        <c:minorTickMark val="none"/>
        <c:tickLblPos val="nextTo"/>
        <c:crossAx val="-1661710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 b="0" i="0" baseline="0">
                <a:effectLst/>
              </a:rPr>
              <a:t>Median loan tenures for solar, wind and thermal projects</a:t>
            </a:r>
            <a:endParaRPr lang="en-IN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spPr>
            <a:ln w="28575" cap="rnd">
              <a:solidFill>
                <a:srgbClr val="F0AB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0AB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0023148148148149"/>
                  <c:y val="-0.0357142857142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86-466C-9009-4D8236AC104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208333333333334"/>
                  <c:y val="-0.0515873015873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86-466C-9009-4D8236AC10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1">
                  <c:v>16.2</c:v>
                </c:pt>
                <c:pt idx="2">
                  <c:v>18.25</c:v>
                </c:pt>
                <c:pt idx="3">
                  <c:v>18.0</c:v>
                </c:pt>
                <c:pt idx="4">
                  <c:v>18.5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86-466C-9009-4D8236AC1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0.0208333333333334"/>
                  <c:y val="0.0436507936507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86-466C-9009-4D8236AC10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14.58</c:v>
                </c:pt>
                <c:pt idx="1">
                  <c:v>14.75</c:v>
                </c:pt>
                <c:pt idx="2">
                  <c:v>14.25</c:v>
                </c:pt>
                <c:pt idx="3">
                  <c:v>17.875</c:v>
                </c:pt>
                <c:pt idx="4">
                  <c:v>15.83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E86-466C-9009-4D8236AC10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Thermal</c:v>
                </c:pt>
              </c:strCache>
            </c:strRef>
          </c:tx>
          <c:spPr>
            <a:ln w="28575" cap="rnd">
              <a:solidFill>
                <a:srgbClr val="CD003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CD003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15.0</c:v>
                </c:pt>
                <c:pt idx="1">
                  <c:v>18.6</c:v>
                </c:pt>
                <c:pt idx="2">
                  <c:v>13.0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E86-466C-9009-4D8236AC1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37052672"/>
        <c:axId val="-1637050112"/>
      </c:lineChart>
      <c:catAx>
        <c:axId val="-16370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7050112"/>
        <c:crosses val="autoZero"/>
        <c:auto val="1"/>
        <c:lblAlgn val="ctr"/>
        <c:lblOffset val="100"/>
        <c:noMultiLvlLbl val="0"/>
      </c:catAx>
      <c:valAx>
        <c:axId val="-163705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70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6654-F160-584D-9658-48C99E651667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6508-A47A-CA4B-AB8B-BB342901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2347B-69B7-4E77-84FF-76C9D6C9772D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2C6E-F99A-4F8F-B6FA-24238DF5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22C6E-F99A-4F8F-B6FA-24238DF52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C82F13-A157-4F0F-8F0E-F6EC507F02A5}"/>
              </a:ext>
            </a:extLst>
          </p:cNvPr>
          <p:cNvSpPr/>
          <p:nvPr userDrawn="1"/>
        </p:nvSpPr>
        <p:spPr>
          <a:xfrm>
            <a:off x="3834065" y="0"/>
            <a:ext cx="838586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25470-921C-4F65-AC4A-14417563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1" y="2695074"/>
            <a:ext cx="7812505" cy="131545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20E931-5B39-4543-A772-EEE26550EA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65600" y="4319588"/>
            <a:ext cx="4540251" cy="1803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IN" dirty="0"/>
              <a:t>Author</a:t>
            </a:r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r>
              <a:rPr lang="en-IN" dirty="0"/>
              <a:t>Location</a:t>
            </a:r>
          </a:p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0A7140C-1B9A-48B1-8203-945F8092FE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65601" y="6303964"/>
            <a:ext cx="7812505" cy="4016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© Council on Energy, Environment and Water 2019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25" y="2356414"/>
            <a:ext cx="4365625" cy="308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1543668"/>
            <a:ext cx="1915438" cy="101594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92100" y="863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707" y="194428"/>
            <a:ext cx="11284423" cy="793914"/>
          </a:xfrm>
        </p:spPr>
        <p:txBody>
          <a:bodyPr anchor="t">
            <a:normAutofit/>
          </a:bodyPr>
          <a:lstStyle>
            <a:lvl1pPr algn="l">
              <a:defRPr sz="2400" b="1" cap="none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706" y="988343"/>
            <a:ext cx="11284423" cy="47848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>
              <a:defRPr>
                <a:latin typeface="+mj-lt"/>
                <a:cs typeface="Arial"/>
              </a:defRPr>
            </a:lvl2pPr>
            <a:lvl3pPr>
              <a:defRPr sz="1800">
                <a:latin typeface="+mj-lt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6600015"/>
            <a:ext cx="8205973" cy="257985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419" y="226512"/>
            <a:ext cx="11227981" cy="893762"/>
          </a:xfrm>
        </p:spPr>
        <p:txBody>
          <a:bodyPr anchor="t" anchorCtr="0">
            <a:noAutofit/>
          </a:bodyPr>
          <a:lstStyle>
            <a:lvl1pPr algn="l">
              <a:defRPr sz="24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4419" y="1152457"/>
            <a:ext cx="5639981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52457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03819" y="6525681"/>
            <a:ext cx="6339892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498FE-0708-4C5A-A073-EFB5F3D42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88" y="4389058"/>
            <a:ext cx="11411283" cy="5893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A158AA6A-60EE-4676-AFFB-078D09123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92" y="4005943"/>
            <a:ext cx="11413067" cy="356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317" y="194429"/>
            <a:ext cx="11411283" cy="91104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0" y="1105470"/>
            <a:ext cx="11389893" cy="494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110" y="6546853"/>
            <a:ext cx="1883498" cy="2349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546853"/>
            <a:ext cx="3594100" cy="234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2" r:id="rId3"/>
    <p:sldLayoutId id="214748366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none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0930B57-C37D-482B-812F-710D2880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791126"/>
            <a:ext cx="6425130" cy="1315453"/>
          </a:xfrm>
        </p:spPr>
        <p:txBody>
          <a:bodyPr>
            <a:normAutofit fontScale="90000"/>
          </a:bodyPr>
          <a:lstStyle/>
          <a:p>
            <a:r>
              <a:rPr lang="en-IN" sz="3200" dirty="0">
                <a:solidFill>
                  <a:schemeClr val="accent4">
                    <a:lumMod val="75000"/>
                  </a:schemeClr>
                </a:solidFill>
              </a:rPr>
              <a:t>Financing the energy transition in emerging economies </a:t>
            </a:r>
            <a:br>
              <a:rPr lang="en-IN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IN" sz="2700" b="0" i="1" dirty="0">
                <a:solidFill>
                  <a:schemeClr val="accent4">
                    <a:lumMod val="75000"/>
                  </a:schemeClr>
                </a:solidFill>
              </a:rPr>
              <a:t>The role of evidence and bespoke solutions</a:t>
            </a:r>
            <a:endParaRPr lang="en-IN" sz="27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4FDA439-AECF-4322-9132-4A768906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3950622"/>
            <a:ext cx="4110789" cy="217746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Kanika Chawla and Rishabh Jain </a:t>
            </a:r>
          </a:p>
          <a:p>
            <a:r>
              <a:rPr lang="en-IN" dirty="0">
                <a:solidFill>
                  <a:srgbClr val="777877"/>
                </a:solidFill>
              </a:rPr>
              <a:t>CEEW Centre for Energy Finance </a:t>
            </a: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Energy Horizons 2019, New Delhi</a:t>
            </a: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19 July 19</a:t>
            </a: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F323AF5-41E7-4F08-9189-2641E6EE8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7991" y="6544594"/>
            <a:ext cx="5859379" cy="401637"/>
          </a:xfrm>
        </p:spPr>
        <p:txBody>
          <a:bodyPr>
            <a:normAutofit/>
          </a:bodyPr>
          <a:lstStyle/>
          <a:p>
            <a:r>
              <a:rPr lang="en-IN" sz="1300" dirty="0"/>
              <a:t>© Council on Energy, Environment and Water, 2019</a:t>
            </a:r>
          </a:p>
        </p:txBody>
      </p:sp>
    </p:spTree>
    <p:extLst>
      <p:ext uri="{BB962C8B-B14F-4D97-AF65-F5344CB8AC3E}">
        <p14:creationId xmlns:p14="http://schemas.microsoft.com/office/powerpoint/2010/main" val="32535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concentration of developers sanctioning new projects remains high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2AD80-3514-4A60-8530-C755006E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10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B396846-2D80-4453-A30F-F77025205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CEEW CEF – IEA Clean Energy Investment Trends 2019 </a:t>
            </a:r>
            <a:endParaRPr lang="en-IN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F0B39BD-98F4-4724-AAD6-DDACC4B1D78E}"/>
              </a:ext>
            </a:extLst>
          </p:cNvPr>
          <p:cNvGraphicFramePr/>
          <p:nvPr/>
        </p:nvGraphicFramePr>
        <p:xfrm>
          <a:off x="1374120" y="1244186"/>
          <a:ext cx="4067331" cy="26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3186539A-6EDF-4CAB-9F1A-393C5D6B11CD}"/>
              </a:ext>
            </a:extLst>
          </p:cNvPr>
          <p:cNvGraphicFramePr/>
          <p:nvPr/>
        </p:nvGraphicFramePr>
        <p:xfrm>
          <a:off x="6080980" y="1169236"/>
          <a:ext cx="4651977" cy="26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73C54-B279-4770-82A0-A52010C7F408}"/>
              </a:ext>
            </a:extLst>
          </p:cNvPr>
          <p:cNvSpPr txBox="1"/>
          <p:nvPr/>
        </p:nvSpPr>
        <p:spPr>
          <a:xfrm>
            <a:off x="479687" y="745762"/>
            <a:ext cx="10819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Top developers with access to financing on favourable terms have the advantage in structuring competitive bids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C20025-50C2-48B4-8E68-CE0B6FE3A69F}"/>
              </a:ext>
            </a:extLst>
          </p:cNvPr>
          <p:cNvSpPr txBox="1"/>
          <p:nvPr/>
        </p:nvSpPr>
        <p:spPr>
          <a:xfrm>
            <a:off x="5891135" y="4017364"/>
            <a:ext cx="6220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Even top developers have limited capacity to finance new projects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Considerations of portfolio diversification across locations and </a:t>
            </a:r>
            <a:r>
              <a:rPr lang="en-IN" dirty="0" err="1"/>
              <a:t>offtakers</a:t>
            </a:r>
            <a:r>
              <a:rPr lang="en-IN" dirty="0"/>
              <a:t> could be impacting bidding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Industry consolidation in the wind industry is reflected in reduced churn in 2018</a:t>
            </a:r>
          </a:p>
          <a:p>
            <a:endParaRPr lang="en-IN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8B367E15-410D-4AE3-B028-6DC169F20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092379"/>
              </p:ext>
            </p:extLst>
          </p:nvPr>
        </p:nvGraphicFramePr>
        <p:xfrm>
          <a:off x="1374120" y="3852450"/>
          <a:ext cx="4517067" cy="26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7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D3B4A69-3F01-4BDE-BC32-654DCB133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11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7E20A3-F67C-421C-ABA8-60D4423A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Debt financiers’ risk perceptions for renewable energy projects have declined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B33E80A8-62DA-4A79-8D2D-89E4F07EE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14572"/>
              </p:ext>
            </p:extLst>
          </p:nvPr>
        </p:nvGraphicFramePr>
        <p:xfrm>
          <a:off x="609600" y="3548545"/>
          <a:ext cx="5233541" cy="277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000000-0008-0000-08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4852"/>
              </p:ext>
            </p:extLst>
          </p:nvPr>
        </p:nvGraphicFramePr>
        <p:xfrm>
          <a:off x="228985" y="868797"/>
          <a:ext cx="5614155" cy="267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EFFCBA-EFDD-440C-8AEA-51F471B11E24}"/>
              </a:ext>
            </a:extLst>
          </p:cNvPr>
          <p:cNvSpPr txBox="1"/>
          <p:nvPr/>
        </p:nvSpPr>
        <p:spPr>
          <a:xfrm>
            <a:off x="6223756" y="3940283"/>
            <a:ext cx="535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Capital structures for solar PV have become more debt-heavy whereas those for wind have remained stable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E94721-BF2C-44F8-9F24-948AF760DB88}"/>
              </a:ext>
            </a:extLst>
          </p:cNvPr>
          <p:cNvSpPr txBox="1"/>
          <p:nvPr/>
        </p:nvSpPr>
        <p:spPr>
          <a:xfrm>
            <a:off x="6050251" y="1268375"/>
            <a:ext cx="542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Interest rate spreads for lending to solar PV and wind projects have declined by 75-125 basis points from 2014-2018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xmlns="" id="{12C4E580-0A7D-47CE-9F0D-CBC2B2C3D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6599238"/>
            <a:ext cx="8205788" cy="258762"/>
          </a:xfrm>
        </p:spPr>
        <p:txBody>
          <a:bodyPr/>
          <a:lstStyle/>
          <a:p>
            <a:r>
              <a:rPr lang="en-US" dirty="0"/>
              <a:t>CEEW CEF – IEA Clean Energy Investment Trends 2019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288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0893575-030C-4947-866A-74E87CE7B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12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74C4862-7432-4598-8D49-04369AB4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Debt financiers’ risk perceptions for renewable energy projects have declined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37E31AE-A9DE-42BF-8E6C-6128C1304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324098"/>
              </p:ext>
            </p:extLst>
          </p:nvPr>
        </p:nvGraphicFramePr>
        <p:xfrm>
          <a:off x="380998" y="1072554"/>
          <a:ext cx="5769650" cy="504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3473B3-FABF-402D-9923-2C8CA4904140}"/>
              </a:ext>
            </a:extLst>
          </p:cNvPr>
          <p:cNvSpPr txBox="1"/>
          <p:nvPr/>
        </p:nvSpPr>
        <p:spPr>
          <a:xfrm>
            <a:off x="6150648" y="1592898"/>
            <a:ext cx="584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Median loan tenures have lengthened for both solar PV and wind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N" dirty="0"/>
              <a:t>Long-tenure debt enabled by reset clauses for interest rates and provisions for refinancing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8EC061-0926-4B0D-99F6-716B8B353F2F}"/>
              </a:ext>
            </a:extLst>
          </p:cNvPr>
          <p:cNvSpPr txBox="1"/>
          <p:nvPr/>
        </p:nvSpPr>
        <p:spPr>
          <a:xfrm>
            <a:off x="6150648" y="3200123"/>
            <a:ext cx="5336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Thermal projects developed by state-owned integrated utilities appear to benefit from some financing advantages vis-à-vis other thermal projects and RE projects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N" dirty="0"/>
              <a:t>More debt-heavy capital structures (debt-to-equity ratio of 80:20)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N" dirty="0"/>
              <a:t>Longer loan tenures (16-24 years)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IN" dirty="0"/>
              <a:t>Loans structured at a single fixed rate, though with provisions for reset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xmlns="" id="{46E030CB-472E-4511-AB92-CB67C3689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6599238"/>
            <a:ext cx="8205788" cy="258762"/>
          </a:xfrm>
        </p:spPr>
        <p:txBody>
          <a:bodyPr/>
          <a:lstStyle/>
          <a:p>
            <a:r>
              <a:rPr lang="en-US" dirty="0"/>
              <a:t>CEEW CEF – IEA Clean Energy Investment Trends 2019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126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2DC31-91EB-4BEE-A7B3-5B792911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5" y="988343"/>
            <a:ext cx="7903792" cy="4784897"/>
          </a:xfrm>
        </p:spPr>
        <p:txBody>
          <a:bodyPr/>
          <a:lstStyle/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2800" b="1" dirty="0">
                <a:solidFill>
                  <a:schemeClr val="accent1"/>
                </a:solidFill>
              </a:rPr>
              <a:t>Thank you</a:t>
            </a:r>
          </a:p>
          <a:p>
            <a:pPr marL="0" indent="0" algn="ctr">
              <a:buNone/>
            </a:pP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Join the conversation by using #</a:t>
            </a:r>
            <a:r>
              <a:rPr lang="en-IN" b="1" dirty="0" err="1">
                <a:solidFill>
                  <a:schemeClr val="accent1"/>
                </a:solidFill>
              </a:rPr>
              <a:t>EnergyHorizons</a:t>
            </a: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N" sz="2000" dirty="0"/>
          </a:p>
          <a:p>
            <a:pPr marL="0" indent="0" algn="ctr">
              <a:buNone/>
            </a:pPr>
            <a:r>
              <a:rPr lang="en-IN" sz="2000" dirty="0"/>
              <a:t>ceew.in | @</a:t>
            </a:r>
            <a:r>
              <a:rPr lang="en-IN" sz="2000" dirty="0" err="1"/>
              <a:t>CEEWIndia</a:t>
            </a:r>
            <a:r>
              <a:rPr lang="en-IN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57DC70-43DD-44B9-967A-E140A497F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13</a:t>
            </a:fld>
            <a:r>
              <a:rPr lang="en-US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CEEW – Among South Asia’s leading policy research institutions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C7F600-EB8E-4DCA-9247-D3D8C79D9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09793" y="1321526"/>
            <a:ext cx="1913037" cy="1589341"/>
            <a:chOff x="279355" y="1214615"/>
            <a:chExt cx="2737893" cy="227462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48" y="1214615"/>
              <a:ext cx="2642100" cy="176374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79355" y="3092808"/>
              <a:ext cx="2737893" cy="39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Energy Access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5147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22542" y="1321776"/>
            <a:ext cx="1913037" cy="1589341"/>
            <a:chOff x="3112833" y="1214615"/>
            <a:chExt cx="2737893" cy="227462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145" y="1214615"/>
              <a:ext cx="2651271" cy="176337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112833" y="3092808"/>
              <a:ext cx="2737893" cy="39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Renewables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61240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22542" y="2896730"/>
            <a:ext cx="2064465" cy="1589091"/>
            <a:chOff x="5908675" y="1214615"/>
            <a:chExt cx="2954613" cy="227426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333" y="1215392"/>
              <a:ext cx="2627203" cy="177648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908675" y="3092450"/>
              <a:ext cx="2954613" cy="39643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x-none" baseline="30000" dirty="0">
                  <a:latin typeface="Calibri"/>
                  <a:cs typeface="Calibri"/>
                </a:rPr>
                <a:t>Low</a:t>
              </a:r>
              <a:r>
                <a:rPr lang="en-US" baseline="30000" dirty="0">
                  <a:latin typeface="Calibri"/>
                  <a:cs typeface="Calibri"/>
                </a:rPr>
                <a:t>-</a:t>
              </a:r>
              <a:r>
                <a:rPr lang="x-none" baseline="30000" dirty="0">
                  <a:latin typeface="Calibri"/>
                  <a:cs typeface="Calibri"/>
                </a:rPr>
                <a:t>Carbon Pathways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32435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50828" y="4643967"/>
            <a:ext cx="1910549" cy="1801804"/>
            <a:chOff x="303216" y="3622083"/>
            <a:chExt cx="2734332" cy="257869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47" y="3623680"/>
              <a:ext cx="2662401" cy="1774934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303216" y="5540058"/>
              <a:ext cx="2672917" cy="66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Technology, Finance, &amp; Trade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5147" y="3622083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09793" y="2897272"/>
            <a:ext cx="1913037" cy="1801804"/>
            <a:chOff x="308275" y="3581119"/>
            <a:chExt cx="2737893" cy="257869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5" r="7390"/>
            <a:stretch/>
          </p:blipFill>
          <p:spPr>
            <a:xfrm>
              <a:off x="373251" y="3581169"/>
              <a:ext cx="2672917" cy="177648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308275" y="5499094"/>
              <a:ext cx="2737893" cy="66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Industrial Sustainability &amp; Competitiveness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9169" y="3581119"/>
              <a:ext cx="2642101" cy="176337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32739" y="2876711"/>
            <a:ext cx="1913037" cy="1584880"/>
            <a:chOff x="3136719" y="3581119"/>
            <a:chExt cx="2737893" cy="226824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42" y="3581169"/>
              <a:ext cx="2628223" cy="176332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3136719" y="5452927"/>
              <a:ext cx="2737893" cy="39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30000">
                  <a:latin typeface="Calibri"/>
                  <a:cs typeface="Calibri"/>
                </a:rPr>
                <a:t>Risks &amp; </a:t>
              </a:r>
              <a:r>
                <a:rPr lang="en-US" baseline="30000" dirty="0">
                  <a:latin typeface="Calibri"/>
                  <a:cs typeface="Calibri"/>
                </a:rPr>
                <a:t>Adaptation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60364" y="3581119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05BC090-5DF8-4E83-9089-3339858D57E4}"/>
              </a:ext>
            </a:extLst>
          </p:cNvPr>
          <p:cNvGrpSpPr/>
          <p:nvPr/>
        </p:nvGrpSpPr>
        <p:grpSpPr>
          <a:xfrm>
            <a:off x="7516137" y="1321526"/>
            <a:ext cx="2064465" cy="1589091"/>
            <a:chOff x="5908675" y="1214615"/>
            <a:chExt cx="2954613" cy="22742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58D6507F-28BB-43AB-B85E-53F0EFBA3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3" t="36257" r="22011" b="9165"/>
            <a:stretch/>
          </p:blipFill>
          <p:spPr>
            <a:xfrm>
              <a:off x="5947335" y="1230952"/>
              <a:ext cx="2627201" cy="174703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6C00644-B140-4C58-AC00-9749F7CEC166}"/>
                </a:ext>
              </a:extLst>
            </p:cNvPr>
            <p:cNvSpPr/>
            <p:nvPr/>
          </p:nvSpPr>
          <p:spPr>
            <a:xfrm>
              <a:off x="5908675" y="3092450"/>
              <a:ext cx="2954613" cy="39643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aseline="30000" dirty="0">
                  <a:latin typeface="Calibri"/>
                  <a:cs typeface="Calibri"/>
                </a:rPr>
                <a:t>Power Sector</a:t>
              </a:r>
              <a:endParaRPr lang="x-none" baseline="30000" dirty="0">
                <a:latin typeface="Calibri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6FE10-299F-4AF4-8F14-09A93E994C62}"/>
                </a:ext>
              </a:extLst>
            </p:cNvPr>
            <p:cNvSpPr/>
            <p:nvPr/>
          </p:nvSpPr>
          <p:spPr>
            <a:xfrm>
              <a:off x="5932435" y="1214615"/>
              <a:ext cx="2642101" cy="1763372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6CAB3-CA12-47EE-A5E6-56354C711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2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9988AB-F2B5-4BDC-B841-30B4770328EB}"/>
              </a:ext>
            </a:extLst>
          </p:cNvPr>
          <p:cNvSpPr/>
          <p:nvPr/>
        </p:nvSpPr>
        <p:spPr>
          <a:xfrm>
            <a:off x="7547229" y="4645083"/>
            <a:ext cx="1846105" cy="123211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702150D2-707D-4825-BD47-1484FAC0FE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7000" contrast="-3000"/>
                    </a14:imgEffect>
                  </a14:imgLayer>
                </a14:imgProps>
              </a:ext>
            </a:extLst>
          </a:blip>
          <a:srcRect l="1121" t="10779" r="34966" b="15252"/>
          <a:stretch/>
        </p:blipFill>
        <p:spPr>
          <a:xfrm>
            <a:off x="7585965" y="4643968"/>
            <a:ext cx="1804948" cy="123211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6AEBEE77-FBFE-4330-891E-28D61B370D52}"/>
              </a:ext>
            </a:extLst>
          </p:cNvPr>
          <p:cNvSpPr/>
          <p:nvPr/>
        </p:nvSpPr>
        <p:spPr>
          <a:xfrm>
            <a:off x="7569634" y="5958397"/>
            <a:ext cx="2064465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HK" baseline="30000" dirty="0">
                <a:latin typeface="Calibri"/>
                <a:cs typeface="Calibri"/>
              </a:rPr>
              <a:t>Centre for Energy Finance</a:t>
            </a:r>
            <a:endParaRPr lang="x-none" baseline="30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8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B352C0-C895-4DA7-B322-183A76F78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3</a:t>
            </a:fld>
            <a:r>
              <a:rPr lang="en-US" dirty="0"/>
              <a:t>|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897C326-53D2-4804-954F-1FB1E1BA9920}"/>
              </a:ext>
            </a:extLst>
          </p:cNvPr>
          <p:cNvSpPr txBox="1">
            <a:spLocks/>
          </p:cNvSpPr>
          <p:nvPr/>
        </p:nvSpPr>
        <p:spPr bwMode="auto">
          <a:xfrm>
            <a:off x="1606576" y="988831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Deepening Markets</a:t>
            </a:r>
            <a:endParaRPr lang="en-US" b="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1AF5F7B1-E37B-46D4-B6DD-3F212A875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0781" y="6475388"/>
            <a:ext cx="7305499" cy="383118"/>
          </a:xfrm>
        </p:spPr>
        <p:txBody>
          <a:bodyPr>
            <a:normAutofit/>
          </a:bodyPr>
          <a:lstStyle/>
          <a:p>
            <a:endParaRPr lang="en-IN" sz="11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7111A26-328F-4289-BE33-B6ECB6A4456D}"/>
              </a:ext>
            </a:extLst>
          </p:cNvPr>
          <p:cNvSpPr txBox="1">
            <a:spLocks/>
          </p:cNvSpPr>
          <p:nvPr/>
        </p:nvSpPr>
        <p:spPr bwMode="auto">
          <a:xfrm>
            <a:off x="1537003" y="244325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Increasing Transparency</a:t>
            </a:r>
            <a:endParaRPr lang="en-US" b="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6BD8770-CA93-4268-9434-124545076114}"/>
              </a:ext>
            </a:extLst>
          </p:cNvPr>
          <p:cNvSpPr txBox="1">
            <a:spLocks/>
          </p:cNvSpPr>
          <p:nvPr/>
        </p:nvSpPr>
        <p:spPr bwMode="auto">
          <a:xfrm>
            <a:off x="1524000" y="403839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Attracting Capital </a:t>
            </a:r>
            <a:endParaRPr lang="en-US" b="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3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49759-19BA-498A-9FF7-714A6692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Market Intelligence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D2B47-14DD-477B-877F-3FBC73CA2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B352C0-C895-4DA7-B322-183A76F78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417958"/>
            <a:ext cx="773373" cy="365125"/>
          </a:xfrm>
          <a:prstGeom prst="rect">
            <a:avLst/>
          </a:prstGeom>
        </p:spPr>
        <p:txBody>
          <a:bodyPr/>
          <a:lstStyle/>
          <a:p>
            <a:fld id="{454FB0FA-1F4E-0144-8AFC-60E32D3AB949}" type="slidenum">
              <a:rPr lang="en-US" smtClean="0"/>
              <a:pPr/>
              <a:t>4</a:t>
            </a:fld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129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34A629-59B9-4128-9845-E6287C0A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5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5AAD62-CE85-4164-9638-4386ECF7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 Intelligence – dynamic &amp; real-time data dashboard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10FDF-3577-497C-AE64-2460C25B3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CEEW Centre for Energy Finance </a:t>
            </a:r>
            <a:endParaRPr lang="en-IN" dirty="0"/>
          </a:p>
        </p:txBody>
      </p:sp>
      <p:sp>
        <p:nvSpPr>
          <p:cNvPr id="11" name="AutoShape 2" descr="filesystem:chrome-extension://fdpohaocaechififmbbbbbknoalclacl/persistent/screencapture-cef-ceew-in-countries-166-emerging-economy-2019-07-18-02_00_57.png">
            <a:extLst>
              <a:ext uri="{FF2B5EF4-FFF2-40B4-BE49-F238E27FC236}">
                <a16:creationId xmlns:a16="http://schemas.microsoft.com/office/drawing/2014/main" xmlns="" id="{9FCDE72E-AC35-4BDF-BA12-B6A7D25A80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8DC0F7-B381-4A63-A385-8E7565444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89"/>
          <a:stretch/>
        </p:blipFill>
        <p:spPr>
          <a:xfrm>
            <a:off x="310961" y="805269"/>
            <a:ext cx="3572878" cy="5510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B0F501-49F8-4D42-BA23-9EB0F6EFB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55"/>
          <a:stretch/>
        </p:blipFill>
        <p:spPr>
          <a:xfrm>
            <a:off x="8060364" y="803011"/>
            <a:ext cx="3749039" cy="5751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9EC6D8-347B-4C40-AEDA-1C9C1F19B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799" y="4006957"/>
            <a:ext cx="3695292" cy="2024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F4808FF-323F-406B-BBEF-74A5D3538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321" y="1838687"/>
            <a:ext cx="3685950" cy="2024712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73F93303-AB4C-4706-9026-42E8F5D4B462}"/>
              </a:ext>
            </a:extLst>
          </p:cNvPr>
          <p:cNvSpPr/>
          <p:nvPr/>
        </p:nvSpPr>
        <p:spPr>
          <a:xfrm>
            <a:off x="2743200" y="1234439"/>
            <a:ext cx="1066800" cy="604247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Information on 50+ countries</a:t>
            </a:r>
            <a:endParaRPr lang="en-IN" sz="1100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0714BA59-5BA0-4D12-AD88-B1425B3A434A}"/>
              </a:ext>
            </a:extLst>
          </p:cNvPr>
          <p:cNvSpPr/>
          <p:nvPr/>
        </p:nvSpPr>
        <p:spPr>
          <a:xfrm>
            <a:off x="4869180" y="1111391"/>
            <a:ext cx="2758440" cy="604247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Possibility to explore an emerging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 country or an Indian state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646CB557-CC13-4C92-AA3E-02B7A7AB468C}"/>
              </a:ext>
            </a:extLst>
          </p:cNvPr>
          <p:cNvSpPr/>
          <p:nvPr/>
        </p:nvSpPr>
        <p:spPr>
          <a:xfrm>
            <a:off x="10167407" y="1120420"/>
            <a:ext cx="1381089" cy="57444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Compare countries or states on various parameters</a:t>
            </a:r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82ADDCEA-4F05-46FA-81E8-9553B8E974F9}"/>
              </a:ext>
            </a:extLst>
          </p:cNvPr>
          <p:cNvSpPr/>
          <p:nvPr/>
        </p:nvSpPr>
        <p:spPr>
          <a:xfrm rot="5400000">
            <a:off x="3573684" y="3926711"/>
            <a:ext cx="506095" cy="802607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Key indicators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118F8415-FECA-4B6B-A2F5-E05930454521}"/>
              </a:ext>
            </a:extLst>
          </p:cNvPr>
          <p:cNvSpPr/>
          <p:nvPr/>
        </p:nvSpPr>
        <p:spPr>
          <a:xfrm rot="5400000">
            <a:off x="11479189" y="1879218"/>
            <a:ext cx="506097" cy="8484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Economic indicators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9231A97E-3245-40F7-B667-04155E29DF5D}"/>
              </a:ext>
            </a:extLst>
          </p:cNvPr>
          <p:cNvSpPr/>
          <p:nvPr/>
        </p:nvSpPr>
        <p:spPr>
          <a:xfrm rot="16200000">
            <a:off x="116191" y="4666911"/>
            <a:ext cx="506096" cy="704804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Imp trends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33522660-0F3A-4003-B392-9388C3E0C9C1}"/>
              </a:ext>
            </a:extLst>
          </p:cNvPr>
          <p:cNvSpPr/>
          <p:nvPr/>
        </p:nvSpPr>
        <p:spPr>
          <a:xfrm rot="5400000">
            <a:off x="11459522" y="3186126"/>
            <a:ext cx="506097" cy="8484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Energy indicators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20B35DEA-4373-490E-A713-6023002CD5AE}"/>
              </a:ext>
            </a:extLst>
          </p:cNvPr>
          <p:cNvSpPr/>
          <p:nvPr/>
        </p:nvSpPr>
        <p:spPr>
          <a:xfrm rot="5400000">
            <a:off x="11522716" y="5806489"/>
            <a:ext cx="506097" cy="737836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Infra indicators</a:t>
            </a:r>
            <a:endParaRPr lang="en-IN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8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34A629-59B9-4128-9845-E6287C0A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6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5AAD62-CE85-4164-9638-4386ECF7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 Intelligence – dynamic &amp; real-time data dashboard</a:t>
            </a:r>
            <a:endParaRPr lang="en-IN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xmlns="" id="{A0AE085F-97F6-4263-A75B-CE9FB874A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84" r="1192" b="41847"/>
          <a:stretch/>
        </p:blipFill>
        <p:spPr>
          <a:xfrm>
            <a:off x="6240605" y="776456"/>
            <a:ext cx="4996862" cy="5305089"/>
          </a:xfrm>
          <a:prstGeom prst="rect">
            <a:avLst/>
          </a:prstGeom>
        </p:spPr>
      </p:pic>
      <p:sp>
        <p:nvSpPr>
          <p:cNvPr id="14" name="AutoShape 2" descr="filesystem:chrome-extension://fdpohaocaechififmbbbbbknoalclacl/persistent/screencapture-cef-ceew-in-countries-1-overview-2019-07-18-01_34_53.png">
            <a:extLst>
              <a:ext uri="{FF2B5EF4-FFF2-40B4-BE49-F238E27FC236}">
                <a16:creationId xmlns:a16="http://schemas.microsoft.com/office/drawing/2014/main" xmlns="" id="{8DC949A0-196B-4726-9E65-BBCAE1FEE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B4ED7A-7023-4B0D-8D63-7ADF5EDB3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16"/>
          <a:stretch/>
        </p:blipFill>
        <p:spPr>
          <a:xfrm>
            <a:off x="825663" y="776456"/>
            <a:ext cx="4501632" cy="53050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B271F928-6845-48E6-AD9A-004E5CF956B8}"/>
              </a:ext>
            </a:extLst>
          </p:cNvPr>
          <p:cNvSpPr/>
          <p:nvPr/>
        </p:nvSpPr>
        <p:spPr>
          <a:xfrm>
            <a:off x="3926925" y="1550493"/>
            <a:ext cx="1095869" cy="548178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Key information</a:t>
            </a:r>
            <a:endParaRPr lang="en-IN" sz="1400" b="1" dirty="0"/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27470ECE-4F0B-486C-94BD-EE49ED82685A}"/>
              </a:ext>
            </a:extLst>
          </p:cNvPr>
          <p:cNvSpPr/>
          <p:nvPr/>
        </p:nvSpPr>
        <p:spPr>
          <a:xfrm rot="5400000">
            <a:off x="5053207" y="4055666"/>
            <a:ext cx="548176" cy="973733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 indicators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D95D6D85-29E4-49BA-AD69-7F3641D157EE}"/>
              </a:ext>
            </a:extLst>
          </p:cNvPr>
          <p:cNvSpPr/>
          <p:nvPr/>
        </p:nvSpPr>
        <p:spPr>
          <a:xfrm rot="16200000">
            <a:off x="5677308" y="2337839"/>
            <a:ext cx="548176" cy="98676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trends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4EDEF3B6-DF2E-408D-850A-DBA6F2B003DD}"/>
              </a:ext>
            </a:extLst>
          </p:cNvPr>
          <p:cNvSpPr/>
          <p:nvPr/>
        </p:nvSpPr>
        <p:spPr>
          <a:xfrm rot="5400000">
            <a:off x="10963378" y="3263800"/>
            <a:ext cx="548176" cy="98676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Key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regulations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3925CDF-E820-4788-8E7C-9BCC4945F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6599238"/>
            <a:ext cx="8205788" cy="258762"/>
          </a:xfrm>
        </p:spPr>
        <p:txBody>
          <a:bodyPr/>
          <a:lstStyle/>
          <a:p>
            <a:r>
              <a:rPr lang="en-US" dirty="0"/>
              <a:t>Source: CEEW Centre for Energy Finance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48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49759-19BA-498A-9FF7-714A6692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Solutions Factory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D2B47-14DD-477B-877F-3FBC73CA2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B352C0-C895-4DA7-B322-183A76F78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417958"/>
            <a:ext cx="773373" cy="365125"/>
          </a:xfrm>
          <a:prstGeom prst="rect">
            <a:avLst/>
          </a:prstGeom>
        </p:spPr>
        <p:txBody>
          <a:bodyPr/>
          <a:lstStyle/>
          <a:p>
            <a:fld id="{454FB0FA-1F4E-0144-8AFC-60E32D3AB949}" type="slidenum">
              <a:rPr lang="en-US" smtClean="0"/>
              <a:pPr/>
              <a:t>7</a:t>
            </a:fld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545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34A629-59B9-4128-9845-E6287C0A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8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5AAD62-CE85-4164-9638-4386ECF7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 Solutions Factory – market responsive financial interventions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10FDF-3577-497C-AE64-2460C25B3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Common Risk Mitigation Mechanism Feasibility Study 2017; Business Demonstration Facility Feasibility Study 2019</a:t>
            </a:r>
            <a:endParaRPr lang="en-IN" dirty="0"/>
          </a:p>
        </p:txBody>
      </p:sp>
      <p:sp>
        <p:nvSpPr>
          <p:cNvPr id="14" name="AutoShape 2" descr="filesystem:chrome-extension://fdpohaocaechififmbbbbbknoalclacl/persistent/screencapture-cef-ceew-in-countries-1-overview-2019-07-18-01_34_53.png">
            <a:extLst>
              <a:ext uri="{FF2B5EF4-FFF2-40B4-BE49-F238E27FC236}">
                <a16:creationId xmlns:a16="http://schemas.microsoft.com/office/drawing/2014/main" xmlns="" id="{8DC949A0-196B-4726-9E65-BBCAE1FEE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 descr="CRMM Page 2 copy.jpg">
            <a:extLst>
              <a:ext uri="{FF2B5EF4-FFF2-40B4-BE49-F238E27FC236}">
                <a16:creationId xmlns:a16="http://schemas.microsoft.com/office/drawing/2014/main" xmlns="" id="{8D76BE7D-C576-4252-A8D3-4F6A1E61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6" y="988342"/>
            <a:ext cx="5847565" cy="400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FFEE7A-FDCB-4024-969D-082DFA071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89" b="11213"/>
          <a:stretch/>
        </p:blipFill>
        <p:spPr>
          <a:xfrm>
            <a:off x="4988179" y="2516484"/>
            <a:ext cx="6691951" cy="36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49759-19BA-498A-9FF7-714A6692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Clean Energy Investment Trends 2019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D2B47-14DD-477B-877F-3FBC73CA2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B352C0-C895-4DA7-B322-183A76F78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417958"/>
            <a:ext cx="773373" cy="365125"/>
          </a:xfrm>
          <a:prstGeom prst="rect">
            <a:avLst/>
          </a:prstGeom>
        </p:spPr>
        <p:txBody>
          <a:bodyPr/>
          <a:lstStyle/>
          <a:p>
            <a:fld id="{454FB0FA-1F4E-0144-8AFC-60E32D3AB949}" type="slidenum">
              <a:rPr lang="en-US" smtClean="0"/>
              <a:pPr/>
              <a:t>9</a:t>
            </a:fld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559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EW - PPT Template 28Mar18">
  <a:themeElements>
    <a:clrScheme name="CEEW">
      <a:dk1>
        <a:sysClr val="windowText" lastClr="000000"/>
      </a:dk1>
      <a:lt1>
        <a:sysClr val="window" lastClr="FFFFFF"/>
      </a:lt1>
      <a:dk2>
        <a:srgbClr val="777877"/>
      </a:dk2>
      <a:lt2>
        <a:srgbClr val="FFFFFE"/>
      </a:lt2>
      <a:accent1>
        <a:srgbClr val="009ED8"/>
      </a:accent1>
      <a:accent2>
        <a:srgbClr val="F16223"/>
      </a:accent2>
      <a:accent3>
        <a:srgbClr val="86BB3F"/>
      </a:accent3>
      <a:accent4>
        <a:srgbClr val="929497"/>
      </a:accent4>
      <a:accent5>
        <a:srgbClr val="FFFFFE"/>
      </a:accent5>
      <a:accent6>
        <a:srgbClr val="FFFFFE"/>
      </a:accent6>
      <a:hlink>
        <a:srgbClr val="0D81B9"/>
      </a:hlink>
      <a:folHlink>
        <a:srgbClr val="0D81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17219</TotalTime>
  <Words>484</Words>
  <Application>Microsoft Macintosh PowerPoint</Application>
  <PresentationFormat>Widescreen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Courier New</vt:lpstr>
      <vt:lpstr>Arial</vt:lpstr>
      <vt:lpstr>CEEW - PPT Template 28Mar18</vt:lpstr>
      <vt:lpstr>Financing the energy transition in emerging economies  The role of evidence and bespoke solutions</vt:lpstr>
      <vt:lpstr>CEEW – Among South Asia’s leading policy research institutions</vt:lpstr>
      <vt:lpstr>PowerPoint Presentation</vt:lpstr>
      <vt:lpstr>Market Intelligence</vt:lpstr>
      <vt:lpstr>CEF Intelligence – dynamic &amp; real-time data dashboard</vt:lpstr>
      <vt:lpstr>CEF Intelligence – dynamic &amp; real-time data dashboard</vt:lpstr>
      <vt:lpstr>Solutions Factory </vt:lpstr>
      <vt:lpstr>CEF Solutions Factory – market responsive financial interventions</vt:lpstr>
      <vt:lpstr>Clean Energy Investment Trends 2019 </vt:lpstr>
      <vt:lpstr>Market concentration of developers sanctioning new projects remains high</vt:lpstr>
      <vt:lpstr>Debt financiers’ risk perceptions for renewable energy projects have declined</vt:lpstr>
      <vt:lpstr>Debt financiers’ risk perceptions for renewable energy projects have declined</vt:lpstr>
      <vt:lpstr>PowerPoint Presentation</vt:lpstr>
    </vt:vector>
  </TitlesOfParts>
  <Company>WRI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Dugan</dc:creator>
  <cp:lastModifiedBy>Selna Saji</cp:lastModifiedBy>
  <cp:revision>163</cp:revision>
  <dcterms:created xsi:type="dcterms:W3CDTF">2013-11-11T19:58:28Z</dcterms:created>
  <dcterms:modified xsi:type="dcterms:W3CDTF">2019-07-18T03:34:50Z</dcterms:modified>
</cp:coreProperties>
</file>