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57" r:id="rId3"/>
    <p:sldId id="258" r:id="rId4"/>
    <p:sldId id="287" r:id="rId5"/>
    <p:sldId id="288" r:id="rId6"/>
    <p:sldId id="289" r:id="rId7"/>
    <p:sldId id="28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E2D"/>
    <a:srgbClr val="777877"/>
    <a:srgbClr val="007A4D"/>
    <a:srgbClr val="71105E"/>
    <a:srgbClr val="CD0034"/>
    <a:srgbClr val="0076A3"/>
    <a:srgbClr val="009CCC"/>
    <a:srgbClr val="F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79" autoAdjust="0"/>
    <p:restoredTop sz="94251" autoAdjust="0"/>
  </p:normalViewPr>
  <p:slideViewPr>
    <p:cSldViewPr snapToGrid="0" snapToObjects="1">
      <p:cViewPr varScale="1">
        <p:scale>
          <a:sx n="72" d="100"/>
          <a:sy n="72" d="100"/>
        </p:scale>
        <p:origin x="208" y="9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56654-F160-584D-9658-48C99E651667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06508-A47A-CA4B-AB8B-BB3429016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7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2347B-69B7-4E77-84FF-76C9D6C9772D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22C6E-F99A-4F8F-B6FA-24238DF52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0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C82F13-A157-4F0F-8F0E-F6EC507F02A5}"/>
              </a:ext>
            </a:extLst>
          </p:cNvPr>
          <p:cNvSpPr/>
          <p:nvPr userDrawn="1"/>
        </p:nvSpPr>
        <p:spPr>
          <a:xfrm>
            <a:off x="3834065" y="0"/>
            <a:ext cx="838586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25470-921C-4F65-AC4A-14417563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1" y="2695074"/>
            <a:ext cx="7812505" cy="131545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B20E931-5B39-4543-A772-EEE26550EA3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65600" y="4319588"/>
            <a:ext cx="4540251" cy="1803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IN" dirty="0"/>
              <a:t>Author</a:t>
            </a:r>
          </a:p>
          <a:p>
            <a:pPr lvl="0"/>
            <a:endParaRPr lang="en-IN" dirty="0"/>
          </a:p>
          <a:p>
            <a:pPr lvl="0"/>
            <a:endParaRPr lang="en-IN" dirty="0"/>
          </a:p>
          <a:p>
            <a:pPr lvl="0"/>
            <a:endParaRPr lang="en-IN" dirty="0"/>
          </a:p>
          <a:p>
            <a:pPr lvl="0"/>
            <a:r>
              <a:rPr lang="en-IN" dirty="0"/>
              <a:t>Location</a:t>
            </a:r>
          </a:p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50A7140C-1B9A-48B1-8203-945F8092FE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65601" y="6303964"/>
            <a:ext cx="7812505" cy="40163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© Council on Energy, Environment and Water 2019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25" y="2356414"/>
            <a:ext cx="4365625" cy="3084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0" y="1543668"/>
            <a:ext cx="1915438" cy="101594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92100" y="8636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56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F0297AF-9EE0-4B9A-9090-1527693B9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8627" y="6512064"/>
            <a:ext cx="773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B0FA-1F4E-0144-8AFC-60E32D3AB949}" type="slidenum">
              <a:rPr lang="en-US" smtClean="0"/>
              <a:pPr/>
              <a:t>‹#›</a:t>
            </a:fld>
            <a:r>
              <a:rPr lang="en-US" dirty="0"/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707" y="194428"/>
            <a:ext cx="11284423" cy="793914"/>
          </a:xfrm>
        </p:spPr>
        <p:txBody>
          <a:bodyPr anchor="t">
            <a:normAutofit/>
          </a:bodyPr>
          <a:lstStyle>
            <a:lvl1pPr algn="l">
              <a:defRPr sz="2400" b="1" cap="none">
                <a:solidFill>
                  <a:schemeClr val="accent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706" y="988343"/>
            <a:ext cx="11284423" cy="478489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cs typeface="Arial"/>
              </a:defRPr>
            </a:lvl1pPr>
            <a:lvl2pPr>
              <a:defRPr>
                <a:latin typeface="+mj-lt"/>
                <a:cs typeface="Arial"/>
              </a:defRPr>
            </a:lvl2pPr>
            <a:lvl3pPr>
              <a:defRPr sz="1800">
                <a:latin typeface="+mj-lt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19300" y="6600015"/>
            <a:ext cx="8205973" cy="257985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F0297AF-9EE0-4B9A-9090-1527693B9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8627" y="6512064"/>
            <a:ext cx="773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B0FA-1F4E-0144-8AFC-60E32D3AB949}" type="slidenum">
              <a:rPr lang="en-US" smtClean="0"/>
              <a:pPr/>
              <a:t>‹#›</a:t>
            </a:fld>
            <a:r>
              <a:rPr lang="en-US" dirty="0"/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419" y="226512"/>
            <a:ext cx="11227981" cy="893762"/>
          </a:xfrm>
        </p:spPr>
        <p:txBody>
          <a:bodyPr anchor="t" anchorCtr="0">
            <a:noAutofit/>
          </a:bodyPr>
          <a:lstStyle>
            <a:lvl1pPr algn="l">
              <a:defRPr sz="24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4419" y="1152457"/>
            <a:ext cx="5639981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152457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03819" y="6525681"/>
            <a:ext cx="6339892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FF0297AF-9EE0-4B9A-9090-1527693B9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8627" y="6512064"/>
            <a:ext cx="773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B0FA-1F4E-0144-8AFC-60E32D3AB949}" type="slidenum">
              <a:rPr lang="en-US" smtClean="0"/>
              <a:pPr/>
              <a:t>‹#›</a:t>
            </a:fld>
            <a:r>
              <a:rPr lang="en-US" dirty="0"/>
              <a:t>|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498FE-0708-4C5A-A073-EFB5F3D42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88" y="4389058"/>
            <a:ext cx="11411283" cy="5893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Section Title</a:t>
            </a:r>
            <a:endParaRPr lang="en-IN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A158AA6A-60EE-4676-AFFB-078D09123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92" y="4005943"/>
            <a:ext cx="11413067" cy="35650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97" y="6168088"/>
            <a:ext cx="1061304" cy="562914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850302" y="6483356"/>
            <a:ext cx="8491395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" y="5749537"/>
            <a:ext cx="1981201" cy="14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7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317" y="194429"/>
            <a:ext cx="11411283" cy="911041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510" y="1105470"/>
            <a:ext cx="11389893" cy="4940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44110" y="6546853"/>
            <a:ext cx="1883498" cy="23494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cap="all" baseline="0">
                <a:solidFill>
                  <a:schemeClr val="tx1"/>
                </a:solidFill>
                <a:latin typeface="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9600" y="6546853"/>
            <a:ext cx="3594100" cy="234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" y="5749537"/>
            <a:ext cx="1981201" cy="1400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97" y="6168088"/>
            <a:ext cx="1061304" cy="562914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1850302" y="6483356"/>
            <a:ext cx="8491395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52" r:id="rId3"/>
    <p:sldLayoutId id="2147483668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cap="none">
          <a:solidFill>
            <a:schemeClr val="accent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00930B57-C37D-482B-812F-710D2880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681" y="1903129"/>
            <a:ext cx="5859379" cy="1315453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accent4">
                    <a:lumMod val="75000"/>
                  </a:schemeClr>
                </a:solidFill>
              </a:rPr>
              <a:t>Electricity systems of the future in the economies of the future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4FDA439-AECF-4322-9132-4A76890628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0" y="3950622"/>
            <a:ext cx="4851400" cy="2177462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accent1"/>
                </a:solidFill>
              </a:rPr>
              <a:t>Kanika Chawla</a:t>
            </a:r>
          </a:p>
          <a:p>
            <a:r>
              <a:rPr lang="en-IN" sz="1800" dirty="0"/>
              <a:t>Director, CEEW Centre for Energy Finance</a:t>
            </a:r>
          </a:p>
          <a:p>
            <a:endParaRPr lang="en-IN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IN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IN" sz="1600" dirty="0">
                <a:solidFill>
                  <a:schemeClr val="accent4">
                    <a:lumMod val="75000"/>
                  </a:schemeClr>
                </a:solidFill>
              </a:rPr>
              <a:t>Energy Horizons 2019</a:t>
            </a:r>
            <a:r>
              <a:rPr lang="en-IN" sz="1600">
                <a:solidFill>
                  <a:schemeClr val="accent4">
                    <a:lumMod val="75000"/>
                  </a:schemeClr>
                </a:solidFill>
              </a:rPr>
              <a:t>, New </a:t>
            </a:r>
            <a:r>
              <a:rPr lang="en-IN" sz="1600" dirty="0">
                <a:solidFill>
                  <a:schemeClr val="accent4">
                    <a:lumMod val="75000"/>
                  </a:schemeClr>
                </a:solidFill>
              </a:rPr>
              <a:t>Delhi</a:t>
            </a:r>
          </a:p>
          <a:p>
            <a:r>
              <a:rPr lang="en-IN" sz="1600" dirty="0">
                <a:solidFill>
                  <a:schemeClr val="accent4">
                    <a:lumMod val="75000"/>
                  </a:schemeClr>
                </a:solidFill>
              </a:rPr>
              <a:t>18 July 2019</a:t>
            </a:r>
          </a:p>
          <a:p>
            <a:endParaRPr lang="en-IN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9F323AF5-41E7-4F08-9189-2641E6EE8D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67991" y="6544594"/>
            <a:ext cx="5859379" cy="401637"/>
          </a:xfrm>
        </p:spPr>
        <p:txBody>
          <a:bodyPr>
            <a:normAutofit/>
          </a:bodyPr>
          <a:lstStyle/>
          <a:p>
            <a:r>
              <a:rPr lang="en-IN" sz="1300" dirty="0"/>
              <a:t>© Council on Energy, Environment and Water, 2019</a:t>
            </a:r>
          </a:p>
        </p:txBody>
      </p:sp>
    </p:spTree>
    <p:extLst>
      <p:ext uri="{BB962C8B-B14F-4D97-AF65-F5344CB8AC3E}">
        <p14:creationId xmlns:p14="http://schemas.microsoft.com/office/powerpoint/2010/main" val="32535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CEEW – Among South Asia’s leading policy research institutions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C7F600-EB8E-4DCA-9247-D3D8C79D95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 dirty="0"/>
          </a:p>
        </p:txBody>
      </p:sp>
      <p:grpSp>
        <p:nvGrpSpPr>
          <p:cNvPr id="34" name="Group 33"/>
          <p:cNvGrpSpPr/>
          <p:nvPr/>
        </p:nvGrpSpPr>
        <p:grpSpPr>
          <a:xfrm>
            <a:off x="2709793" y="1321526"/>
            <a:ext cx="1913037" cy="1589341"/>
            <a:chOff x="279355" y="1214615"/>
            <a:chExt cx="2737893" cy="227462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48" y="1214615"/>
              <a:ext cx="2642100" cy="176374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79355" y="3092808"/>
              <a:ext cx="2737893" cy="396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aseline="30000" dirty="0">
                  <a:latin typeface="Calibri"/>
                  <a:cs typeface="Calibri"/>
                </a:rPr>
                <a:t>Energy Access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5147" y="1214615"/>
              <a:ext cx="2642101" cy="1763372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22542" y="1321776"/>
            <a:ext cx="1913037" cy="1589341"/>
            <a:chOff x="3112833" y="1214615"/>
            <a:chExt cx="2737893" cy="227462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6145" y="1214615"/>
              <a:ext cx="2651271" cy="1763372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3112833" y="3092808"/>
              <a:ext cx="2737893" cy="396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aseline="30000" dirty="0">
                  <a:latin typeface="Calibri"/>
                  <a:cs typeface="Calibri"/>
                </a:rPr>
                <a:t>Renewables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61240" y="1214615"/>
              <a:ext cx="2642101" cy="1763372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22542" y="2896730"/>
            <a:ext cx="2064465" cy="1589091"/>
            <a:chOff x="5908675" y="1214615"/>
            <a:chExt cx="2954613" cy="227426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333" y="1215392"/>
              <a:ext cx="2627203" cy="1776482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5908675" y="3092450"/>
              <a:ext cx="2954613" cy="39643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x-none" baseline="30000" dirty="0">
                  <a:latin typeface="Calibri"/>
                  <a:cs typeface="Calibri"/>
                </a:rPr>
                <a:t>Low</a:t>
              </a:r>
              <a:r>
                <a:rPr lang="en-US" baseline="30000" dirty="0">
                  <a:latin typeface="Calibri"/>
                  <a:cs typeface="Calibri"/>
                </a:rPr>
                <a:t>-</a:t>
              </a:r>
              <a:r>
                <a:rPr lang="x-none" baseline="30000" dirty="0">
                  <a:latin typeface="Calibri"/>
                  <a:cs typeface="Calibri"/>
                </a:rPr>
                <a:t>Carbon Pathways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32435" y="1214615"/>
              <a:ext cx="2642101" cy="1763372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50828" y="4643967"/>
            <a:ext cx="1910549" cy="1801804"/>
            <a:chOff x="303216" y="3622083"/>
            <a:chExt cx="2734332" cy="2578699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47" y="3623680"/>
              <a:ext cx="2662401" cy="1774934"/>
            </a:xfrm>
            <a:prstGeom prst="rect">
              <a:avLst/>
            </a:prstGeom>
            <a:ln>
              <a:noFill/>
            </a:ln>
          </p:spPr>
        </p:pic>
        <p:sp>
          <p:nvSpPr>
            <p:cNvPr id="48" name="Rectangle 47"/>
            <p:cNvSpPr/>
            <p:nvPr/>
          </p:nvSpPr>
          <p:spPr>
            <a:xfrm>
              <a:off x="303216" y="5540058"/>
              <a:ext cx="2672917" cy="660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aseline="30000" dirty="0">
                  <a:latin typeface="Calibri"/>
                  <a:cs typeface="Calibri"/>
                </a:rPr>
                <a:t>Technology, Finance, &amp; Trade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75147" y="3622083"/>
              <a:ext cx="2642101" cy="1763372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709793" y="2897272"/>
            <a:ext cx="1913037" cy="1801804"/>
            <a:chOff x="308275" y="3581119"/>
            <a:chExt cx="2737893" cy="2578699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75" r="7390"/>
            <a:stretch/>
          </p:blipFill>
          <p:spPr>
            <a:xfrm>
              <a:off x="373251" y="3581169"/>
              <a:ext cx="2672917" cy="1776482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308275" y="5499094"/>
              <a:ext cx="2737893" cy="660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aseline="30000" dirty="0">
                  <a:latin typeface="Calibri"/>
                  <a:cs typeface="Calibri"/>
                </a:rPr>
                <a:t>Industrial Sustainability &amp; Competitiveness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89169" y="3581119"/>
              <a:ext cx="2642101" cy="176337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532739" y="2876711"/>
            <a:ext cx="1913037" cy="1584880"/>
            <a:chOff x="3136719" y="3581119"/>
            <a:chExt cx="2737893" cy="226824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242" y="3581169"/>
              <a:ext cx="2628223" cy="1763322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3136719" y="5452927"/>
              <a:ext cx="2737893" cy="396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aseline="30000">
                  <a:latin typeface="Calibri"/>
                  <a:cs typeface="Calibri"/>
                </a:rPr>
                <a:t>Risks &amp; </a:t>
              </a:r>
              <a:r>
                <a:rPr lang="en-US" baseline="30000" dirty="0">
                  <a:latin typeface="Calibri"/>
                  <a:cs typeface="Calibri"/>
                </a:rPr>
                <a:t>Adaptation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160364" y="3581119"/>
              <a:ext cx="2642101" cy="1763372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05BC090-5DF8-4E83-9089-3339858D57E4}"/>
              </a:ext>
            </a:extLst>
          </p:cNvPr>
          <p:cNvGrpSpPr/>
          <p:nvPr/>
        </p:nvGrpSpPr>
        <p:grpSpPr>
          <a:xfrm>
            <a:off x="7516137" y="1321526"/>
            <a:ext cx="2064465" cy="1589091"/>
            <a:chOff x="5908675" y="1214615"/>
            <a:chExt cx="2954613" cy="22742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58D6507F-28BB-43AB-B85E-53F0EFBA3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73" t="36257" r="22011" b="9165"/>
            <a:stretch/>
          </p:blipFill>
          <p:spPr>
            <a:xfrm>
              <a:off x="5947335" y="1230952"/>
              <a:ext cx="2627201" cy="1747035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96C00644-B140-4C58-AC00-9749F7CEC166}"/>
                </a:ext>
              </a:extLst>
            </p:cNvPr>
            <p:cNvSpPr/>
            <p:nvPr/>
          </p:nvSpPr>
          <p:spPr>
            <a:xfrm>
              <a:off x="5908675" y="3092450"/>
              <a:ext cx="2954613" cy="39643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baseline="30000" dirty="0">
                  <a:latin typeface="Calibri"/>
                  <a:cs typeface="Calibri"/>
                </a:rPr>
                <a:t>Power Sector</a:t>
              </a:r>
              <a:endParaRPr lang="x-none" baseline="30000" dirty="0">
                <a:latin typeface="Calibri"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CA6FE10-299F-4AF4-8F14-09A93E994C62}"/>
                </a:ext>
              </a:extLst>
            </p:cNvPr>
            <p:cNvSpPr/>
            <p:nvPr/>
          </p:nvSpPr>
          <p:spPr>
            <a:xfrm>
              <a:off x="5932435" y="1214615"/>
              <a:ext cx="2642101" cy="1763372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F6CAB3-CA12-47EE-A5E6-56354C711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2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5F9988AB-F2B5-4BDC-B841-30B4770328EB}"/>
              </a:ext>
            </a:extLst>
          </p:cNvPr>
          <p:cNvSpPr/>
          <p:nvPr/>
        </p:nvSpPr>
        <p:spPr>
          <a:xfrm>
            <a:off x="7547229" y="4645083"/>
            <a:ext cx="1846105" cy="123211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702150D2-707D-4825-BD47-1484FAC0FE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7000" contrast="-3000"/>
                    </a14:imgEffect>
                  </a14:imgLayer>
                </a14:imgProps>
              </a:ext>
            </a:extLst>
          </a:blip>
          <a:srcRect l="1121" t="10779" r="34966" b="15252"/>
          <a:stretch/>
        </p:blipFill>
        <p:spPr>
          <a:xfrm>
            <a:off x="7585965" y="4643968"/>
            <a:ext cx="1804948" cy="1232114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6AEBEE77-FBFE-4330-891E-28D61B370D52}"/>
              </a:ext>
            </a:extLst>
          </p:cNvPr>
          <p:cNvSpPr/>
          <p:nvPr/>
        </p:nvSpPr>
        <p:spPr>
          <a:xfrm>
            <a:off x="7569634" y="5958397"/>
            <a:ext cx="2064465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HK" baseline="30000" dirty="0">
                <a:latin typeface="Calibri"/>
                <a:cs typeface="Calibri"/>
              </a:rPr>
              <a:t>Centre for Energy Finance</a:t>
            </a:r>
            <a:endParaRPr lang="x-none" baseline="30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8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evolving market design for electricity…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22AD80-3514-4A60-8530-C755006E4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3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0B396846-2D80-4453-A30F-F77025205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Author </a:t>
            </a:r>
            <a:endParaRPr lang="en-IN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B6F7BD-F9A8-4608-9DE4-6654FB094CB3}"/>
              </a:ext>
            </a:extLst>
          </p:cNvPr>
          <p:cNvGrpSpPr/>
          <p:nvPr/>
        </p:nvGrpSpPr>
        <p:grpSpPr>
          <a:xfrm>
            <a:off x="1582221" y="1131771"/>
            <a:ext cx="1512168" cy="3092012"/>
            <a:chOff x="1043608" y="2609093"/>
            <a:chExt cx="1512168" cy="309201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xmlns="" id="{2A3DDF31-08A0-4C84-B3C8-DC0E0597F6B2}"/>
                </a:ext>
              </a:extLst>
            </p:cNvPr>
            <p:cNvSpPr/>
            <p:nvPr/>
          </p:nvSpPr>
          <p:spPr>
            <a:xfrm>
              <a:off x="1043608" y="4188937"/>
              <a:ext cx="1512168" cy="1512168"/>
            </a:xfrm>
            <a:prstGeom prst="diagStripe">
              <a:avLst/>
            </a:prstGeom>
            <a:solidFill>
              <a:srgbClr val="BDD20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8" name="Diagonal Stripe 7">
              <a:extLst>
                <a:ext uri="{FF2B5EF4-FFF2-40B4-BE49-F238E27FC236}">
                  <a16:creationId xmlns:a16="http://schemas.microsoft.com/office/drawing/2014/main" xmlns="" id="{7EA796FF-1D06-4245-A820-DF187C3E262D}"/>
                </a:ext>
              </a:extLst>
            </p:cNvPr>
            <p:cNvSpPr/>
            <p:nvPr/>
          </p:nvSpPr>
          <p:spPr>
            <a:xfrm flipV="1">
              <a:off x="1043608" y="2609093"/>
              <a:ext cx="1512168" cy="1512168"/>
            </a:xfrm>
            <a:prstGeom prst="diagStripe">
              <a:avLst/>
            </a:prstGeom>
            <a:solidFill>
              <a:srgbClr val="3C8A2E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0CD755F-DD00-407E-9515-01EE4509CB3F}"/>
              </a:ext>
            </a:extLst>
          </p:cNvPr>
          <p:cNvGrpSpPr/>
          <p:nvPr/>
        </p:nvGrpSpPr>
        <p:grpSpPr>
          <a:xfrm>
            <a:off x="4345351" y="1131771"/>
            <a:ext cx="1512168" cy="3092012"/>
            <a:chOff x="2392362" y="2609093"/>
            <a:chExt cx="1512168" cy="3092012"/>
          </a:xfrm>
        </p:grpSpPr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xmlns="" id="{A274A2DA-E6DD-49A6-B26F-79D5657B8B91}"/>
                </a:ext>
              </a:extLst>
            </p:cNvPr>
            <p:cNvSpPr/>
            <p:nvPr/>
          </p:nvSpPr>
          <p:spPr>
            <a:xfrm>
              <a:off x="2392362" y="4188937"/>
              <a:ext cx="1512168" cy="1512168"/>
            </a:xfrm>
            <a:prstGeom prst="diagStrip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1" name="Diagonal Stripe 10">
              <a:extLst>
                <a:ext uri="{FF2B5EF4-FFF2-40B4-BE49-F238E27FC236}">
                  <a16:creationId xmlns:a16="http://schemas.microsoft.com/office/drawing/2014/main" xmlns="" id="{2EE39653-7BC5-4937-8B9A-E8FB31563096}"/>
                </a:ext>
              </a:extLst>
            </p:cNvPr>
            <p:cNvSpPr/>
            <p:nvPr/>
          </p:nvSpPr>
          <p:spPr>
            <a:xfrm flipV="1">
              <a:off x="2392362" y="2609093"/>
              <a:ext cx="1512168" cy="1512168"/>
            </a:xfrm>
            <a:prstGeom prst="diagStrip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7E1AAF7-01A5-4405-8C21-76D5283B52F1}"/>
              </a:ext>
            </a:extLst>
          </p:cNvPr>
          <p:cNvGrpSpPr/>
          <p:nvPr/>
        </p:nvGrpSpPr>
        <p:grpSpPr>
          <a:xfrm>
            <a:off x="7167003" y="1131771"/>
            <a:ext cx="1512168" cy="3092012"/>
            <a:chOff x="3796619" y="2609093"/>
            <a:chExt cx="1512168" cy="3092012"/>
          </a:xfrm>
        </p:grpSpPr>
        <p:sp>
          <p:nvSpPr>
            <p:cNvPr id="13" name="Diagonal Stripe 12">
              <a:extLst>
                <a:ext uri="{FF2B5EF4-FFF2-40B4-BE49-F238E27FC236}">
                  <a16:creationId xmlns:a16="http://schemas.microsoft.com/office/drawing/2014/main" xmlns="" id="{CA8DAF8F-B716-4DB3-8C65-21E35F85AA6E}"/>
                </a:ext>
              </a:extLst>
            </p:cNvPr>
            <p:cNvSpPr/>
            <p:nvPr/>
          </p:nvSpPr>
          <p:spPr>
            <a:xfrm>
              <a:off x="3796619" y="4188937"/>
              <a:ext cx="1512168" cy="1512168"/>
            </a:xfrm>
            <a:prstGeom prst="diagStripe">
              <a:avLst/>
            </a:prstGeom>
            <a:solidFill>
              <a:srgbClr val="00277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4" name="Diagonal Stripe 13">
              <a:extLst>
                <a:ext uri="{FF2B5EF4-FFF2-40B4-BE49-F238E27FC236}">
                  <a16:creationId xmlns:a16="http://schemas.microsoft.com/office/drawing/2014/main" xmlns="" id="{DE225E8E-C2CB-4056-B6AD-D39569F397D4}"/>
                </a:ext>
              </a:extLst>
            </p:cNvPr>
            <p:cNvSpPr/>
            <p:nvPr/>
          </p:nvSpPr>
          <p:spPr>
            <a:xfrm flipV="1">
              <a:off x="3796619" y="2609093"/>
              <a:ext cx="1512168" cy="1512168"/>
            </a:xfrm>
            <a:prstGeom prst="diagStripe">
              <a:avLst/>
            </a:prstGeom>
            <a:solidFill>
              <a:srgbClr val="72C7E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FEFF9E3-6EF2-4820-86CC-3B8665683980}"/>
              </a:ext>
            </a:extLst>
          </p:cNvPr>
          <p:cNvSpPr/>
          <p:nvPr/>
        </p:nvSpPr>
        <p:spPr>
          <a:xfrm>
            <a:off x="2681967" y="3216569"/>
            <a:ext cx="1512168" cy="2046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3C8A2E"/>
                </a:solidFill>
              </a:rPr>
              <a:t>De-carbonization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3C8A2E"/>
                </a:solidFill>
              </a:rPr>
              <a:t>International commitments and domestic priorities are driving a shift towards a greater share of renewable energy in electricity generation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B8965E5-5B85-469E-840C-44A609939F85}"/>
              </a:ext>
            </a:extLst>
          </p:cNvPr>
          <p:cNvSpPr txBox="1"/>
          <p:nvPr/>
        </p:nvSpPr>
        <p:spPr>
          <a:xfrm>
            <a:off x="3094389" y="2552647"/>
            <a:ext cx="385737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4000" b="1" dirty="0">
                <a:solidFill>
                  <a:srgbClr val="3C8A2E"/>
                </a:solidFill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A8F5BDD-C903-4B90-896A-D8C4C1696447}"/>
              </a:ext>
            </a:extLst>
          </p:cNvPr>
          <p:cNvSpPr/>
          <p:nvPr/>
        </p:nvSpPr>
        <p:spPr>
          <a:xfrm>
            <a:off x="5388591" y="3216569"/>
            <a:ext cx="1714434" cy="22621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Decentralization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2"/>
                </a:solidFill>
              </a:rPr>
              <a:t>The power sector is shifting from unidirectional power flows (generator to consumer) to bi-directional flows with increased consumer-led, dispersed generation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7B34EB-7C1A-4374-B650-CC283D78BAFA}"/>
              </a:ext>
            </a:extLst>
          </p:cNvPr>
          <p:cNvSpPr/>
          <p:nvPr/>
        </p:nvSpPr>
        <p:spPr>
          <a:xfrm>
            <a:off x="8281321" y="3216569"/>
            <a:ext cx="1714434" cy="2477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Digitization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</a:rPr>
              <a:t>A shift in focus from supply to demand side thinking requires the use of digital technologies to aggregate ‘prosumers’, forecast intermittent power and operate the grid in an efficient manner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70A3945-4A22-437F-9860-4A6A4F4F36F9}"/>
              </a:ext>
            </a:extLst>
          </p:cNvPr>
          <p:cNvSpPr txBox="1"/>
          <p:nvPr/>
        </p:nvSpPr>
        <p:spPr>
          <a:xfrm>
            <a:off x="5857519" y="2552647"/>
            <a:ext cx="385737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AA399BA-41DF-4897-B95E-E57481C6DE66}"/>
              </a:ext>
            </a:extLst>
          </p:cNvPr>
          <p:cNvSpPr txBox="1"/>
          <p:nvPr/>
        </p:nvSpPr>
        <p:spPr>
          <a:xfrm>
            <a:off x="8752801" y="2552647"/>
            <a:ext cx="385737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B0D33F1-5933-4E4E-BF58-ECFC34A73D8C}"/>
              </a:ext>
            </a:extLst>
          </p:cNvPr>
          <p:cNvGrpSpPr/>
          <p:nvPr/>
        </p:nvGrpSpPr>
        <p:grpSpPr>
          <a:xfrm>
            <a:off x="1575871" y="2367156"/>
            <a:ext cx="553565" cy="553565"/>
            <a:chOff x="296781" y="2368758"/>
            <a:chExt cx="553565" cy="55356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58AEF32A-E094-4F14-9737-0580A1A56352}"/>
                </a:ext>
              </a:extLst>
            </p:cNvPr>
            <p:cNvSpPr/>
            <p:nvPr/>
          </p:nvSpPr>
          <p:spPr>
            <a:xfrm>
              <a:off x="296781" y="2368758"/>
              <a:ext cx="553565" cy="553565"/>
            </a:xfrm>
            <a:prstGeom prst="ellipse">
              <a:avLst/>
            </a:prstGeom>
            <a:solidFill>
              <a:srgbClr val="3C8A2E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4850">
              <a:extLst>
                <a:ext uri="{FF2B5EF4-FFF2-40B4-BE49-F238E27FC236}">
                  <a16:creationId xmlns:a16="http://schemas.microsoft.com/office/drawing/2014/main" xmlns="" id="{0BE9415A-5C96-4B4E-A71D-5B58A53614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639" y="2393144"/>
              <a:ext cx="489847" cy="497158"/>
            </a:xfrm>
            <a:custGeom>
              <a:avLst/>
              <a:gdLst>
                <a:gd name="T0" fmla="*/ 228 w 402"/>
                <a:gd name="T1" fmla="*/ 272 h 408"/>
                <a:gd name="T2" fmla="*/ 234 w 402"/>
                <a:gd name="T3" fmla="*/ 270 h 408"/>
                <a:gd name="T4" fmla="*/ 238 w 402"/>
                <a:gd name="T5" fmla="*/ 264 h 408"/>
                <a:gd name="T6" fmla="*/ 238 w 402"/>
                <a:gd name="T7" fmla="*/ 258 h 408"/>
                <a:gd name="T8" fmla="*/ 238 w 402"/>
                <a:gd name="T9" fmla="*/ 14 h 408"/>
                <a:gd name="T10" fmla="*/ 238 w 402"/>
                <a:gd name="T11" fmla="*/ 10 h 408"/>
                <a:gd name="T12" fmla="*/ 236 w 402"/>
                <a:gd name="T13" fmla="*/ 2 h 408"/>
                <a:gd name="T14" fmla="*/ 234 w 402"/>
                <a:gd name="T15" fmla="*/ 0 h 408"/>
                <a:gd name="T16" fmla="*/ 226 w 402"/>
                <a:gd name="T17" fmla="*/ 0 h 408"/>
                <a:gd name="T18" fmla="*/ 220 w 402"/>
                <a:gd name="T19" fmla="*/ 4 h 408"/>
                <a:gd name="T20" fmla="*/ 10 w 402"/>
                <a:gd name="T21" fmla="*/ 126 h 408"/>
                <a:gd name="T22" fmla="*/ 6 w 402"/>
                <a:gd name="T23" fmla="*/ 126 h 408"/>
                <a:gd name="T24" fmla="*/ 0 w 402"/>
                <a:gd name="T25" fmla="*/ 132 h 408"/>
                <a:gd name="T26" fmla="*/ 0 w 402"/>
                <a:gd name="T27" fmla="*/ 136 h 408"/>
                <a:gd name="T28" fmla="*/ 2 w 402"/>
                <a:gd name="T29" fmla="*/ 142 h 408"/>
                <a:gd name="T30" fmla="*/ 10 w 402"/>
                <a:gd name="T31" fmla="*/ 146 h 408"/>
                <a:gd name="T32" fmla="*/ 220 w 402"/>
                <a:gd name="T33" fmla="*/ 268 h 408"/>
                <a:gd name="T34" fmla="*/ 224 w 402"/>
                <a:gd name="T35" fmla="*/ 270 h 408"/>
                <a:gd name="T36" fmla="*/ 228 w 402"/>
                <a:gd name="T37" fmla="*/ 272 h 408"/>
                <a:gd name="T38" fmla="*/ 166 w 402"/>
                <a:gd name="T39" fmla="*/ 146 h 408"/>
                <a:gd name="T40" fmla="*/ 156 w 402"/>
                <a:gd name="T41" fmla="*/ 150 h 408"/>
                <a:gd name="T42" fmla="*/ 144 w 402"/>
                <a:gd name="T43" fmla="*/ 146 h 408"/>
                <a:gd name="T44" fmla="*/ 142 w 402"/>
                <a:gd name="T45" fmla="*/ 142 h 408"/>
                <a:gd name="T46" fmla="*/ 142 w 402"/>
                <a:gd name="T47" fmla="*/ 130 h 408"/>
                <a:gd name="T48" fmla="*/ 144 w 402"/>
                <a:gd name="T49" fmla="*/ 124 h 408"/>
                <a:gd name="T50" fmla="*/ 156 w 402"/>
                <a:gd name="T51" fmla="*/ 120 h 408"/>
                <a:gd name="T52" fmla="*/ 166 w 402"/>
                <a:gd name="T53" fmla="*/ 124 h 408"/>
                <a:gd name="T54" fmla="*/ 170 w 402"/>
                <a:gd name="T55" fmla="*/ 130 h 408"/>
                <a:gd name="T56" fmla="*/ 170 w 402"/>
                <a:gd name="T57" fmla="*/ 142 h 408"/>
                <a:gd name="T58" fmla="*/ 166 w 402"/>
                <a:gd name="T59" fmla="*/ 146 h 408"/>
                <a:gd name="T60" fmla="*/ 144 w 402"/>
                <a:gd name="T61" fmla="*/ 184 h 408"/>
                <a:gd name="T62" fmla="*/ 180 w 402"/>
                <a:gd name="T63" fmla="*/ 408 h 408"/>
                <a:gd name="T64" fmla="*/ 156 w 402"/>
                <a:gd name="T65" fmla="*/ 404 h 408"/>
                <a:gd name="T66" fmla="*/ 132 w 402"/>
                <a:gd name="T67" fmla="*/ 398 h 408"/>
                <a:gd name="T68" fmla="*/ 392 w 402"/>
                <a:gd name="T69" fmla="*/ 196 h 408"/>
                <a:gd name="T70" fmla="*/ 402 w 402"/>
                <a:gd name="T71" fmla="*/ 188 h 408"/>
                <a:gd name="T72" fmla="*/ 402 w 402"/>
                <a:gd name="T73" fmla="*/ 184 h 408"/>
                <a:gd name="T74" fmla="*/ 398 w 402"/>
                <a:gd name="T75" fmla="*/ 178 h 408"/>
                <a:gd name="T76" fmla="*/ 314 w 402"/>
                <a:gd name="T77" fmla="*/ 144 h 408"/>
                <a:gd name="T78" fmla="*/ 282 w 402"/>
                <a:gd name="T79" fmla="*/ 62 h 408"/>
                <a:gd name="T80" fmla="*/ 278 w 402"/>
                <a:gd name="T81" fmla="*/ 58 h 408"/>
                <a:gd name="T82" fmla="*/ 270 w 402"/>
                <a:gd name="T83" fmla="*/ 56 h 408"/>
                <a:gd name="T84" fmla="*/ 266 w 402"/>
                <a:gd name="T85" fmla="*/ 58 h 408"/>
                <a:gd name="T86" fmla="*/ 262 w 402"/>
                <a:gd name="T87" fmla="*/ 64 h 408"/>
                <a:gd name="T88" fmla="*/ 278 w 402"/>
                <a:gd name="T89" fmla="*/ 154 h 408"/>
                <a:gd name="T90" fmla="*/ 244 w 402"/>
                <a:gd name="T91" fmla="*/ 230 h 408"/>
                <a:gd name="T92" fmla="*/ 390 w 402"/>
                <a:gd name="T93" fmla="*/ 196 h 408"/>
                <a:gd name="T94" fmla="*/ 392 w 402"/>
                <a:gd name="T95" fmla="*/ 196 h 408"/>
                <a:gd name="T96" fmla="*/ 306 w 402"/>
                <a:gd name="T97" fmla="*/ 168 h 408"/>
                <a:gd name="T98" fmla="*/ 302 w 402"/>
                <a:gd name="T99" fmla="*/ 172 h 408"/>
                <a:gd name="T100" fmla="*/ 294 w 402"/>
                <a:gd name="T101" fmla="*/ 172 h 408"/>
                <a:gd name="T102" fmla="*/ 290 w 402"/>
                <a:gd name="T103" fmla="*/ 168 h 408"/>
                <a:gd name="T104" fmla="*/ 286 w 402"/>
                <a:gd name="T105" fmla="*/ 160 h 408"/>
                <a:gd name="T106" fmla="*/ 290 w 402"/>
                <a:gd name="T107" fmla="*/ 152 h 408"/>
                <a:gd name="T108" fmla="*/ 294 w 402"/>
                <a:gd name="T109" fmla="*/ 150 h 408"/>
                <a:gd name="T110" fmla="*/ 302 w 402"/>
                <a:gd name="T111" fmla="*/ 150 h 408"/>
                <a:gd name="T112" fmla="*/ 306 w 402"/>
                <a:gd name="T113" fmla="*/ 152 h 408"/>
                <a:gd name="T114" fmla="*/ 310 w 402"/>
                <a:gd name="T115" fmla="*/ 160 h 408"/>
                <a:gd name="T116" fmla="*/ 306 w 402"/>
                <a:gd name="T117" fmla="*/ 168 h 408"/>
                <a:gd name="T118" fmla="*/ 286 w 402"/>
                <a:gd name="T119" fmla="*/ 208 h 408"/>
                <a:gd name="T120" fmla="*/ 310 w 402"/>
                <a:gd name="T121" fmla="*/ 192 h 408"/>
                <a:gd name="T122" fmla="*/ 318 w 402"/>
                <a:gd name="T123" fmla="*/ 366 h 408"/>
                <a:gd name="T124" fmla="*/ 276 w 402"/>
                <a:gd name="T125" fmla="*/ 39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2" h="408">
                  <a:moveTo>
                    <a:pt x="228" y="272"/>
                  </a:moveTo>
                  <a:lnTo>
                    <a:pt x="228" y="272"/>
                  </a:lnTo>
                  <a:lnTo>
                    <a:pt x="234" y="270"/>
                  </a:lnTo>
                  <a:lnTo>
                    <a:pt x="234" y="270"/>
                  </a:lnTo>
                  <a:lnTo>
                    <a:pt x="236" y="268"/>
                  </a:lnTo>
                  <a:lnTo>
                    <a:pt x="238" y="264"/>
                  </a:lnTo>
                  <a:lnTo>
                    <a:pt x="238" y="260"/>
                  </a:lnTo>
                  <a:lnTo>
                    <a:pt x="238" y="258"/>
                  </a:lnTo>
                  <a:lnTo>
                    <a:pt x="182" y="136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8" y="10"/>
                  </a:lnTo>
                  <a:lnTo>
                    <a:pt x="238" y="6"/>
                  </a:lnTo>
                  <a:lnTo>
                    <a:pt x="236" y="2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222" y="0"/>
                  </a:lnTo>
                  <a:lnTo>
                    <a:pt x="220" y="4"/>
                  </a:lnTo>
                  <a:lnTo>
                    <a:pt x="142" y="112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6" y="126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0"/>
                  </a:lnTo>
                  <a:lnTo>
                    <a:pt x="2" y="142"/>
                  </a:lnTo>
                  <a:lnTo>
                    <a:pt x="6" y="144"/>
                  </a:lnTo>
                  <a:lnTo>
                    <a:pt x="10" y="146"/>
                  </a:lnTo>
                  <a:lnTo>
                    <a:pt x="142" y="158"/>
                  </a:lnTo>
                  <a:lnTo>
                    <a:pt x="220" y="268"/>
                  </a:lnTo>
                  <a:lnTo>
                    <a:pt x="220" y="268"/>
                  </a:lnTo>
                  <a:lnTo>
                    <a:pt x="224" y="270"/>
                  </a:lnTo>
                  <a:lnTo>
                    <a:pt x="228" y="272"/>
                  </a:lnTo>
                  <a:lnTo>
                    <a:pt x="228" y="272"/>
                  </a:lnTo>
                  <a:close/>
                  <a:moveTo>
                    <a:pt x="166" y="146"/>
                  </a:moveTo>
                  <a:lnTo>
                    <a:pt x="166" y="146"/>
                  </a:lnTo>
                  <a:lnTo>
                    <a:pt x="162" y="150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2" y="142"/>
                  </a:lnTo>
                  <a:lnTo>
                    <a:pt x="140" y="136"/>
                  </a:lnTo>
                  <a:lnTo>
                    <a:pt x="142" y="130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50" y="122"/>
                  </a:lnTo>
                  <a:lnTo>
                    <a:pt x="156" y="120"/>
                  </a:lnTo>
                  <a:lnTo>
                    <a:pt x="162" y="122"/>
                  </a:lnTo>
                  <a:lnTo>
                    <a:pt x="166" y="124"/>
                  </a:lnTo>
                  <a:lnTo>
                    <a:pt x="166" y="124"/>
                  </a:lnTo>
                  <a:lnTo>
                    <a:pt x="170" y="130"/>
                  </a:lnTo>
                  <a:lnTo>
                    <a:pt x="172" y="136"/>
                  </a:lnTo>
                  <a:lnTo>
                    <a:pt x="170" y="142"/>
                  </a:lnTo>
                  <a:lnTo>
                    <a:pt x="166" y="146"/>
                  </a:lnTo>
                  <a:lnTo>
                    <a:pt x="166" y="146"/>
                  </a:lnTo>
                  <a:close/>
                  <a:moveTo>
                    <a:pt x="132" y="398"/>
                  </a:moveTo>
                  <a:lnTo>
                    <a:pt x="144" y="184"/>
                  </a:lnTo>
                  <a:lnTo>
                    <a:pt x="170" y="222"/>
                  </a:lnTo>
                  <a:lnTo>
                    <a:pt x="180" y="408"/>
                  </a:lnTo>
                  <a:lnTo>
                    <a:pt x="180" y="408"/>
                  </a:lnTo>
                  <a:lnTo>
                    <a:pt x="156" y="404"/>
                  </a:lnTo>
                  <a:lnTo>
                    <a:pt x="132" y="398"/>
                  </a:lnTo>
                  <a:lnTo>
                    <a:pt x="132" y="398"/>
                  </a:lnTo>
                  <a:close/>
                  <a:moveTo>
                    <a:pt x="392" y="196"/>
                  </a:moveTo>
                  <a:lnTo>
                    <a:pt x="392" y="196"/>
                  </a:lnTo>
                  <a:lnTo>
                    <a:pt x="398" y="194"/>
                  </a:lnTo>
                  <a:lnTo>
                    <a:pt x="402" y="188"/>
                  </a:lnTo>
                  <a:lnTo>
                    <a:pt x="402" y="188"/>
                  </a:lnTo>
                  <a:lnTo>
                    <a:pt x="402" y="184"/>
                  </a:lnTo>
                  <a:lnTo>
                    <a:pt x="400" y="180"/>
                  </a:lnTo>
                  <a:lnTo>
                    <a:pt x="398" y="178"/>
                  </a:lnTo>
                  <a:lnTo>
                    <a:pt x="396" y="176"/>
                  </a:lnTo>
                  <a:lnTo>
                    <a:pt x="314" y="144"/>
                  </a:lnTo>
                  <a:lnTo>
                    <a:pt x="282" y="62"/>
                  </a:lnTo>
                  <a:lnTo>
                    <a:pt x="282" y="62"/>
                  </a:lnTo>
                  <a:lnTo>
                    <a:pt x="280" y="60"/>
                  </a:lnTo>
                  <a:lnTo>
                    <a:pt x="278" y="58"/>
                  </a:lnTo>
                  <a:lnTo>
                    <a:pt x="274" y="56"/>
                  </a:lnTo>
                  <a:lnTo>
                    <a:pt x="270" y="56"/>
                  </a:lnTo>
                  <a:lnTo>
                    <a:pt x="270" y="56"/>
                  </a:lnTo>
                  <a:lnTo>
                    <a:pt x="266" y="58"/>
                  </a:lnTo>
                  <a:lnTo>
                    <a:pt x="264" y="60"/>
                  </a:lnTo>
                  <a:lnTo>
                    <a:pt x="262" y="64"/>
                  </a:lnTo>
                  <a:lnTo>
                    <a:pt x="262" y="68"/>
                  </a:lnTo>
                  <a:lnTo>
                    <a:pt x="278" y="154"/>
                  </a:lnTo>
                  <a:lnTo>
                    <a:pt x="234" y="208"/>
                  </a:lnTo>
                  <a:lnTo>
                    <a:pt x="244" y="230"/>
                  </a:lnTo>
                  <a:lnTo>
                    <a:pt x="304" y="180"/>
                  </a:lnTo>
                  <a:lnTo>
                    <a:pt x="390" y="196"/>
                  </a:lnTo>
                  <a:lnTo>
                    <a:pt x="390" y="196"/>
                  </a:lnTo>
                  <a:lnTo>
                    <a:pt x="392" y="196"/>
                  </a:lnTo>
                  <a:lnTo>
                    <a:pt x="392" y="196"/>
                  </a:lnTo>
                  <a:close/>
                  <a:moveTo>
                    <a:pt x="306" y="168"/>
                  </a:moveTo>
                  <a:lnTo>
                    <a:pt x="306" y="168"/>
                  </a:lnTo>
                  <a:lnTo>
                    <a:pt x="302" y="172"/>
                  </a:lnTo>
                  <a:lnTo>
                    <a:pt x="298" y="172"/>
                  </a:lnTo>
                  <a:lnTo>
                    <a:pt x="294" y="172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88" y="164"/>
                  </a:lnTo>
                  <a:lnTo>
                    <a:pt x="286" y="160"/>
                  </a:lnTo>
                  <a:lnTo>
                    <a:pt x="288" y="15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94" y="150"/>
                  </a:lnTo>
                  <a:lnTo>
                    <a:pt x="298" y="148"/>
                  </a:lnTo>
                  <a:lnTo>
                    <a:pt x="302" y="150"/>
                  </a:lnTo>
                  <a:lnTo>
                    <a:pt x="306" y="152"/>
                  </a:lnTo>
                  <a:lnTo>
                    <a:pt x="306" y="152"/>
                  </a:lnTo>
                  <a:lnTo>
                    <a:pt x="310" y="156"/>
                  </a:lnTo>
                  <a:lnTo>
                    <a:pt x="310" y="160"/>
                  </a:lnTo>
                  <a:lnTo>
                    <a:pt x="310" y="164"/>
                  </a:lnTo>
                  <a:lnTo>
                    <a:pt x="306" y="168"/>
                  </a:lnTo>
                  <a:lnTo>
                    <a:pt x="306" y="168"/>
                  </a:lnTo>
                  <a:close/>
                  <a:moveTo>
                    <a:pt x="286" y="208"/>
                  </a:moveTo>
                  <a:lnTo>
                    <a:pt x="306" y="192"/>
                  </a:lnTo>
                  <a:lnTo>
                    <a:pt x="310" y="192"/>
                  </a:lnTo>
                  <a:lnTo>
                    <a:pt x="318" y="366"/>
                  </a:lnTo>
                  <a:lnTo>
                    <a:pt x="318" y="366"/>
                  </a:lnTo>
                  <a:lnTo>
                    <a:pt x="298" y="380"/>
                  </a:lnTo>
                  <a:lnTo>
                    <a:pt x="276" y="390"/>
                  </a:lnTo>
                  <a:lnTo>
                    <a:pt x="286" y="20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9C01B47-423D-420E-B75A-DFCB33BCCF23}"/>
              </a:ext>
            </a:extLst>
          </p:cNvPr>
          <p:cNvGrpSpPr/>
          <p:nvPr/>
        </p:nvGrpSpPr>
        <p:grpSpPr>
          <a:xfrm>
            <a:off x="4359585" y="2363339"/>
            <a:ext cx="553565" cy="553565"/>
            <a:chOff x="3080495" y="2364941"/>
            <a:chExt cx="553565" cy="55356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43EA35C2-95CB-4219-8EE0-6F091F6EFF8F}"/>
                </a:ext>
              </a:extLst>
            </p:cNvPr>
            <p:cNvSpPr/>
            <p:nvPr/>
          </p:nvSpPr>
          <p:spPr>
            <a:xfrm>
              <a:off x="3080495" y="2364941"/>
              <a:ext cx="553565" cy="553565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4829">
              <a:extLst>
                <a:ext uri="{FF2B5EF4-FFF2-40B4-BE49-F238E27FC236}">
                  <a16:creationId xmlns:a16="http://schemas.microsoft.com/office/drawing/2014/main" xmlns="" id="{344083A2-608C-4CB9-8392-43DA088C1F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0515" y="2424168"/>
              <a:ext cx="453523" cy="451072"/>
            </a:xfrm>
            <a:custGeom>
              <a:avLst/>
              <a:gdLst>
                <a:gd name="T0" fmla="*/ 360 w 370"/>
                <a:gd name="T1" fmla="*/ 158 h 368"/>
                <a:gd name="T2" fmla="*/ 322 w 370"/>
                <a:gd name="T3" fmla="*/ 174 h 368"/>
                <a:gd name="T4" fmla="*/ 304 w 370"/>
                <a:gd name="T5" fmla="*/ 164 h 368"/>
                <a:gd name="T6" fmla="*/ 322 w 370"/>
                <a:gd name="T7" fmla="*/ 132 h 368"/>
                <a:gd name="T8" fmla="*/ 284 w 370"/>
                <a:gd name="T9" fmla="*/ 114 h 368"/>
                <a:gd name="T10" fmla="*/ 328 w 370"/>
                <a:gd name="T11" fmla="*/ 86 h 368"/>
                <a:gd name="T12" fmla="*/ 358 w 370"/>
                <a:gd name="T13" fmla="*/ 102 h 368"/>
                <a:gd name="T14" fmla="*/ 370 w 370"/>
                <a:gd name="T15" fmla="*/ 134 h 368"/>
                <a:gd name="T16" fmla="*/ 46 w 370"/>
                <a:gd name="T17" fmla="*/ 238 h 368"/>
                <a:gd name="T18" fmla="*/ 34 w 370"/>
                <a:gd name="T19" fmla="*/ 230 h 368"/>
                <a:gd name="T20" fmla="*/ 6 w 370"/>
                <a:gd name="T21" fmla="*/ 246 h 368"/>
                <a:gd name="T22" fmla="*/ 2 w 370"/>
                <a:gd name="T23" fmla="*/ 272 h 368"/>
                <a:gd name="T24" fmla="*/ 22 w 370"/>
                <a:gd name="T25" fmla="*/ 296 h 368"/>
                <a:gd name="T26" fmla="*/ 48 w 370"/>
                <a:gd name="T27" fmla="*/ 296 h 368"/>
                <a:gd name="T28" fmla="*/ 58 w 370"/>
                <a:gd name="T29" fmla="*/ 264 h 368"/>
                <a:gd name="T30" fmla="*/ 68 w 370"/>
                <a:gd name="T31" fmla="*/ 234 h 368"/>
                <a:gd name="T32" fmla="*/ 64 w 370"/>
                <a:gd name="T33" fmla="*/ 248 h 368"/>
                <a:gd name="T34" fmla="*/ 78 w 370"/>
                <a:gd name="T35" fmla="*/ 250 h 368"/>
                <a:gd name="T36" fmla="*/ 128 w 370"/>
                <a:gd name="T37" fmla="*/ 196 h 368"/>
                <a:gd name="T38" fmla="*/ 298 w 370"/>
                <a:gd name="T39" fmla="*/ 128 h 368"/>
                <a:gd name="T40" fmla="*/ 284 w 370"/>
                <a:gd name="T41" fmla="*/ 152 h 368"/>
                <a:gd name="T42" fmla="*/ 306 w 370"/>
                <a:gd name="T43" fmla="*/ 140 h 368"/>
                <a:gd name="T44" fmla="*/ 160 w 370"/>
                <a:gd name="T45" fmla="*/ 114 h 368"/>
                <a:gd name="T46" fmla="*/ 168 w 370"/>
                <a:gd name="T47" fmla="*/ 132 h 368"/>
                <a:gd name="T48" fmla="*/ 176 w 370"/>
                <a:gd name="T49" fmla="*/ 126 h 368"/>
                <a:gd name="T50" fmla="*/ 170 w 370"/>
                <a:gd name="T51" fmla="*/ 58 h 368"/>
                <a:gd name="T52" fmla="*/ 154 w 370"/>
                <a:gd name="T53" fmla="*/ 18 h 368"/>
                <a:gd name="T54" fmla="*/ 112 w 370"/>
                <a:gd name="T55" fmla="*/ 0 h 368"/>
                <a:gd name="T56" fmla="*/ 64 w 370"/>
                <a:gd name="T57" fmla="*/ 26 h 368"/>
                <a:gd name="T58" fmla="*/ 56 w 370"/>
                <a:gd name="T59" fmla="*/ 70 h 368"/>
                <a:gd name="T60" fmla="*/ 90 w 370"/>
                <a:gd name="T61" fmla="*/ 112 h 368"/>
                <a:gd name="T62" fmla="*/ 134 w 370"/>
                <a:gd name="T63" fmla="*/ 112 h 368"/>
                <a:gd name="T64" fmla="*/ 170 w 370"/>
                <a:gd name="T65" fmla="*/ 70 h 368"/>
                <a:gd name="T66" fmla="*/ 230 w 370"/>
                <a:gd name="T67" fmla="*/ 206 h 368"/>
                <a:gd name="T68" fmla="*/ 260 w 370"/>
                <a:gd name="T69" fmla="*/ 202 h 368"/>
                <a:gd name="T70" fmla="*/ 270 w 370"/>
                <a:gd name="T71" fmla="*/ 150 h 368"/>
                <a:gd name="T72" fmla="*/ 230 w 370"/>
                <a:gd name="T73" fmla="*/ 100 h 368"/>
                <a:gd name="T74" fmla="*/ 182 w 370"/>
                <a:gd name="T75" fmla="*/ 98 h 368"/>
                <a:gd name="T76" fmla="*/ 192 w 370"/>
                <a:gd name="T77" fmla="*/ 134 h 368"/>
                <a:gd name="T78" fmla="*/ 168 w 370"/>
                <a:gd name="T79" fmla="*/ 148 h 368"/>
                <a:gd name="T80" fmla="*/ 142 w 370"/>
                <a:gd name="T81" fmla="*/ 132 h 368"/>
                <a:gd name="T82" fmla="*/ 140 w 370"/>
                <a:gd name="T83" fmla="*/ 190 h 368"/>
                <a:gd name="T84" fmla="*/ 190 w 370"/>
                <a:gd name="T85" fmla="*/ 230 h 368"/>
                <a:gd name="T86" fmla="*/ 206 w 370"/>
                <a:gd name="T87" fmla="*/ 224 h 368"/>
                <a:gd name="T88" fmla="*/ 238 w 370"/>
                <a:gd name="T89" fmla="*/ 272 h 368"/>
                <a:gd name="T90" fmla="*/ 242 w 370"/>
                <a:gd name="T91" fmla="*/ 228 h 368"/>
                <a:gd name="T92" fmla="*/ 228 w 370"/>
                <a:gd name="T93" fmla="*/ 222 h 368"/>
                <a:gd name="T94" fmla="*/ 238 w 370"/>
                <a:gd name="T95" fmla="*/ 272 h 368"/>
                <a:gd name="T96" fmla="*/ 306 w 370"/>
                <a:gd name="T97" fmla="*/ 298 h 368"/>
                <a:gd name="T98" fmla="*/ 270 w 370"/>
                <a:gd name="T99" fmla="*/ 280 h 368"/>
                <a:gd name="T100" fmla="*/ 238 w 370"/>
                <a:gd name="T101" fmla="*/ 292 h 368"/>
                <a:gd name="T102" fmla="*/ 226 w 370"/>
                <a:gd name="T103" fmla="*/ 324 h 368"/>
                <a:gd name="T104" fmla="*/ 244 w 370"/>
                <a:gd name="T105" fmla="*/ 360 h 368"/>
                <a:gd name="T106" fmla="*/ 278 w 370"/>
                <a:gd name="T107" fmla="*/ 366 h 368"/>
                <a:gd name="T108" fmla="*/ 310 w 370"/>
                <a:gd name="T109" fmla="*/ 34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0" h="368">
                  <a:moveTo>
                    <a:pt x="370" y="134"/>
                  </a:moveTo>
                  <a:lnTo>
                    <a:pt x="370" y="134"/>
                  </a:lnTo>
                  <a:lnTo>
                    <a:pt x="368" y="142"/>
                  </a:lnTo>
                  <a:lnTo>
                    <a:pt x="366" y="150"/>
                  </a:lnTo>
                  <a:lnTo>
                    <a:pt x="360" y="158"/>
                  </a:lnTo>
                  <a:lnTo>
                    <a:pt x="354" y="164"/>
                  </a:lnTo>
                  <a:lnTo>
                    <a:pt x="348" y="168"/>
                  </a:lnTo>
                  <a:lnTo>
                    <a:pt x="340" y="172"/>
                  </a:lnTo>
                  <a:lnTo>
                    <a:pt x="332" y="174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10" y="172"/>
                  </a:lnTo>
                  <a:lnTo>
                    <a:pt x="298" y="166"/>
                  </a:lnTo>
                  <a:lnTo>
                    <a:pt x="304" y="164"/>
                  </a:lnTo>
                  <a:lnTo>
                    <a:pt x="304" y="164"/>
                  </a:lnTo>
                  <a:lnTo>
                    <a:pt x="312" y="160"/>
                  </a:lnTo>
                  <a:lnTo>
                    <a:pt x="320" y="152"/>
                  </a:lnTo>
                  <a:lnTo>
                    <a:pt x="322" y="142"/>
                  </a:lnTo>
                  <a:lnTo>
                    <a:pt x="322" y="132"/>
                  </a:lnTo>
                  <a:lnTo>
                    <a:pt x="322" y="132"/>
                  </a:lnTo>
                  <a:lnTo>
                    <a:pt x="318" y="122"/>
                  </a:lnTo>
                  <a:lnTo>
                    <a:pt x="310" y="116"/>
                  </a:lnTo>
                  <a:lnTo>
                    <a:pt x="300" y="112"/>
                  </a:lnTo>
                  <a:lnTo>
                    <a:pt x="290" y="112"/>
                  </a:lnTo>
                  <a:lnTo>
                    <a:pt x="284" y="114"/>
                  </a:lnTo>
                  <a:lnTo>
                    <a:pt x="284" y="114"/>
                  </a:lnTo>
                  <a:lnTo>
                    <a:pt x="292" y="102"/>
                  </a:lnTo>
                  <a:lnTo>
                    <a:pt x="302" y="94"/>
                  </a:lnTo>
                  <a:lnTo>
                    <a:pt x="314" y="88"/>
                  </a:lnTo>
                  <a:lnTo>
                    <a:pt x="328" y="86"/>
                  </a:lnTo>
                  <a:lnTo>
                    <a:pt x="328" y="86"/>
                  </a:lnTo>
                  <a:lnTo>
                    <a:pt x="338" y="88"/>
                  </a:lnTo>
                  <a:lnTo>
                    <a:pt x="346" y="90"/>
                  </a:lnTo>
                  <a:lnTo>
                    <a:pt x="352" y="96"/>
                  </a:lnTo>
                  <a:lnTo>
                    <a:pt x="358" y="102"/>
                  </a:lnTo>
                  <a:lnTo>
                    <a:pt x="364" y="108"/>
                  </a:lnTo>
                  <a:lnTo>
                    <a:pt x="368" y="116"/>
                  </a:lnTo>
                  <a:lnTo>
                    <a:pt x="370" y="124"/>
                  </a:lnTo>
                  <a:lnTo>
                    <a:pt x="370" y="134"/>
                  </a:lnTo>
                  <a:lnTo>
                    <a:pt x="370" y="134"/>
                  </a:lnTo>
                  <a:close/>
                  <a:moveTo>
                    <a:pt x="50" y="256"/>
                  </a:moveTo>
                  <a:lnTo>
                    <a:pt x="50" y="256"/>
                  </a:lnTo>
                  <a:lnTo>
                    <a:pt x="48" y="250"/>
                  </a:lnTo>
                  <a:lnTo>
                    <a:pt x="46" y="244"/>
                  </a:lnTo>
                  <a:lnTo>
                    <a:pt x="46" y="238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2" y="232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28" y="232"/>
                  </a:lnTo>
                  <a:lnTo>
                    <a:pt x="22" y="234"/>
                  </a:lnTo>
                  <a:lnTo>
                    <a:pt x="16" y="236"/>
                  </a:lnTo>
                  <a:lnTo>
                    <a:pt x="10" y="240"/>
                  </a:lnTo>
                  <a:lnTo>
                    <a:pt x="6" y="246"/>
                  </a:lnTo>
                  <a:lnTo>
                    <a:pt x="4" y="252"/>
                  </a:lnTo>
                  <a:lnTo>
                    <a:pt x="2" y="258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2" y="272"/>
                  </a:lnTo>
                  <a:lnTo>
                    <a:pt x="4" y="278"/>
                  </a:lnTo>
                  <a:lnTo>
                    <a:pt x="6" y="284"/>
                  </a:lnTo>
                  <a:lnTo>
                    <a:pt x="10" y="288"/>
                  </a:lnTo>
                  <a:lnTo>
                    <a:pt x="16" y="292"/>
                  </a:lnTo>
                  <a:lnTo>
                    <a:pt x="22" y="296"/>
                  </a:lnTo>
                  <a:lnTo>
                    <a:pt x="28" y="298"/>
                  </a:lnTo>
                  <a:lnTo>
                    <a:pt x="34" y="298"/>
                  </a:lnTo>
                  <a:lnTo>
                    <a:pt x="34" y="298"/>
                  </a:lnTo>
                  <a:lnTo>
                    <a:pt x="42" y="298"/>
                  </a:lnTo>
                  <a:lnTo>
                    <a:pt x="48" y="296"/>
                  </a:lnTo>
                  <a:lnTo>
                    <a:pt x="58" y="290"/>
                  </a:lnTo>
                  <a:lnTo>
                    <a:pt x="64" y="280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58" y="264"/>
                  </a:lnTo>
                  <a:lnTo>
                    <a:pt x="54" y="260"/>
                  </a:lnTo>
                  <a:lnTo>
                    <a:pt x="50" y="256"/>
                  </a:lnTo>
                  <a:lnTo>
                    <a:pt x="50" y="256"/>
                  </a:lnTo>
                  <a:close/>
                  <a:moveTo>
                    <a:pt x="128" y="196"/>
                  </a:moveTo>
                  <a:lnTo>
                    <a:pt x="68" y="234"/>
                  </a:lnTo>
                  <a:lnTo>
                    <a:pt x="68" y="234"/>
                  </a:lnTo>
                  <a:lnTo>
                    <a:pt x="64" y="236"/>
                  </a:lnTo>
                  <a:lnTo>
                    <a:pt x="62" y="240"/>
                  </a:lnTo>
                  <a:lnTo>
                    <a:pt x="62" y="244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8" y="250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8" y="250"/>
                  </a:lnTo>
                  <a:lnTo>
                    <a:pt x="138" y="214"/>
                  </a:lnTo>
                  <a:lnTo>
                    <a:pt x="138" y="214"/>
                  </a:lnTo>
                  <a:lnTo>
                    <a:pt x="134" y="206"/>
                  </a:lnTo>
                  <a:lnTo>
                    <a:pt x="128" y="196"/>
                  </a:lnTo>
                  <a:lnTo>
                    <a:pt x="128" y="196"/>
                  </a:lnTo>
                  <a:close/>
                  <a:moveTo>
                    <a:pt x="306" y="136"/>
                  </a:moveTo>
                  <a:lnTo>
                    <a:pt x="306" y="136"/>
                  </a:lnTo>
                  <a:lnTo>
                    <a:pt x="304" y="132"/>
                  </a:lnTo>
                  <a:lnTo>
                    <a:pt x="302" y="130"/>
                  </a:lnTo>
                  <a:lnTo>
                    <a:pt x="298" y="128"/>
                  </a:lnTo>
                  <a:lnTo>
                    <a:pt x="294" y="128"/>
                  </a:lnTo>
                  <a:lnTo>
                    <a:pt x="280" y="132"/>
                  </a:lnTo>
                  <a:lnTo>
                    <a:pt x="280" y="132"/>
                  </a:lnTo>
                  <a:lnTo>
                    <a:pt x="282" y="142"/>
                  </a:lnTo>
                  <a:lnTo>
                    <a:pt x="284" y="152"/>
                  </a:lnTo>
                  <a:lnTo>
                    <a:pt x="298" y="148"/>
                  </a:lnTo>
                  <a:lnTo>
                    <a:pt x="298" y="148"/>
                  </a:lnTo>
                  <a:lnTo>
                    <a:pt x="302" y="146"/>
                  </a:lnTo>
                  <a:lnTo>
                    <a:pt x="304" y="144"/>
                  </a:lnTo>
                  <a:lnTo>
                    <a:pt x="306" y="140"/>
                  </a:lnTo>
                  <a:lnTo>
                    <a:pt x="306" y="136"/>
                  </a:lnTo>
                  <a:lnTo>
                    <a:pt x="306" y="136"/>
                  </a:lnTo>
                  <a:close/>
                  <a:moveTo>
                    <a:pt x="168" y="108"/>
                  </a:moveTo>
                  <a:lnTo>
                    <a:pt x="168" y="108"/>
                  </a:lnTo>
                  <a:lnTo>
                    <a:pt x="160" y="114"/>
                  </a:lnTo>
                  <a:lnTo>
                    <a:pt x="152" y="120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64" y="132"/>
                  </a:lnTo>
                  <a:lnTo>
                    <a:pt x="168" y="132"/>
                  </a:lnTo>
                  <a:lnTo>
                    <a:pt x="168" y="132"/>
                  </a:lnTo>
                  <a:lnTo>
                    <a:pt x="172" y="132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6" y="126"/>
                  </a:lnTo>
                  <a:lnTo>
                    <a:pt x="178" y="124"/>
                  </a:lnTo>
                  <a:lnTo>
                    <a:pt x="178" y="120"/>
                  </a:lnTo>
                  <a:lnTo>
                    <a:pt x="176" y="116"/>
                  </a:lnTo>
                  <a:lnTo>
                    <a:pt x="168" y="108"/>
                  </a:lnTo>
                  <a:close/>
                  <a:moveTo>
                    <a:pt x="170" y="58"/>
                  </a:moveTo>
                  <a:lnTo>
                    <a:pt x="170" y="58"/>
                  </a:lnTo>
                  <a:lnTo>
                    <a:pt x="170" y="46"/>
                  </a:lnTo>
                  <a:lnTo>
                    <a:pt x="166" y="36"/>
                  </a:lnTo>
                  <a:lnTo>
                    <a:pt x="160" y="26"/>
                  </a:lnTo>
                  <a:lnTo>
                    <a:pt x="154" y="18"/>
                  </a:lnTo>
                  <a:lnTo>
                    <a:pt x="144" y="10"/>
                  </a:lnTo>
                  <a:lnTo>
                    <a:pt x="134" y="4"/>
                  </a:lnTo>
                  <a:lnTo>
                    <a:pt x="124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00" y="2"/>
                  </a:lnTo>
                  <a:lnTo>
                    <a:pt x="90" y="4"/>
                  </a:lnTo>
                  <a:lnTo>
                    <a:pt x="80" y="10"/>
                  </a:lnTo>
                  <a:lnTo>
                    <a:pt x="72" y="18"/>
                  </a:lnTo>
                  <a:lnTo>
                    <a:pt x="64" y="26"/>
                  </a:lnTo>
                  <a:lnTo>
                    <a:pt x="58" y="36"/>
                  </a:lnTo>
                  <a:lnTo>
                    <a:pt x="56" y="46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70"/>
                  </a:lnTo>
                  <a:lnTo>
                    <a:pt x="58" y="80"/>
                  </a:lnTo>
                  <a:lnTo>
                    <a:pt x="64" y="90"/>
                  </a:lnTo>
                  <a:lnTo>
                    <a:pt x="72" y="100"/>
                  </a:lnTo>
                  <a:lnTo>
                    <a:pt x="80" y="106"/>
                  </a:lnTo>
                  <a:lnTo>
                    <a:pt x="90" y="112"/>
                  </a:lnTo>
                  <a:lnTo>
                    <a:pt x="100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24" y="116"/>
                  </a:lnTo>
                  <a:lnTo>
                    <a:pt x="134" y="112"/>
                  </a:lnTo>
                  <a:lnTo>
                    <a:pt x="144" y="106"/>
                  </a:lnTo>
                  <a:lnTo>
                    <a:pt x="154" y="100"/>
                  </a:lnTo>
                  <a:lnTo>
                    <a:pt x="160" y="90"/>
                  </a:lnTo>
                  <a:lnTo>
                    <a:pt x="166" y="80"/>
                  </a:lnTo>
                  <a:lnTo>
                    <a:pt x="170" y="70"/>
                  </a:lnTo>
                  <a:lnTo>
                    <a:pt x="170" y="58"/>
                  </a:lnTo>
                  <a:lnTo>
                    <a:pt x="170" y="58"/>
                  </a:lnTo>
                  <a:close/>
                  <a:moveTo>
                    <a:pt x="222" y="208"/>
                  </a:moveTo>
                  <a:lnTo>
                    <a:pt x="222" y="208"/>
                  </a:lnTo>
                  <a:lnTo>
                    <a:pt x="230" y="206"/>
                  </a:lnTo>
                  <a:lnTo>
                    <a:pt x="238" y="206"/>
                  </a:lnTo>
                  <a:lnTo>
                    <a:pt x="244" y="208"/>
                  </a:lnTo>
                  <a:lnTo>
                    <a:pt x="250" y="214"/>
                  </a:lnTo>
                  <a:lnTo>
                    <a:pt x="250" y="214"/>
                  </a:lnTo>
                  <a:lnTo>
                    <a:pt x="260" y="202"/>
                  </a:lnTo>
                  <a:lnTo>
                    <a:pt x="266" y="190"/>
                  </a:lnTo>
                  <a:lnTo>
                    <a:pt x="270" y="178"/>
                  </a:lnTo>
                  <a:lnTo>
                    <a:pt x="272" y="164"/>
                  </a:lnTo>
                  <a:lnTo>
                    <a:pt x="272" y="164"/>
                  </a:lnTo>
                  <a:lnTo>
                    <a:pt x="270" y="150"/>
                  </a:lnTo>
                  <a:lnTo>
                    <a:pt x="266" y="136"/>
                  </a:lnTo>
                  <a:lnTo>
                    <a:pt x="260" y="124"/>
                  </a:lnTo>
                  <a:lnTo>
                    <a:pt x="252" y="114"/>
                  </a:lnTo>
                  <a:lnTo>
                    <a:pt x="242" y="106"/>
                  </a:lnTo>
                  <a:lnTo>
                    <a:pt x="230" y="100"/>
                  </a:lnTo>
                  <a:lnTo>
                    <a:pt x="218" y="96"/>
                  </a:lnTo>
                  <a:lnTo>
                    <a:pt x="204" y="94"/>
                  </a:lnTo>
                  <a:lnTo>
                    <a:pt x="204" y="94"/>
                  </a:lnTo>
                  <a:lnTo>
                    <a:pt x="192" y="96"/>
                  </a:lnTo>
                  <a:lnTo>
                    <a:pt x="182" y="98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94" y="114"/>
                  </a:lnTo>
                  <a:lnTo>
                    <a:pt x="194" y="124"/>
                  </a:lnTo>
                  <a:lnTo>
                    <a:pt x="192" y="134"/>
                  </a:lnTo>
                  <a:lnTo>
                    <a:pt x="186" y="142"/>
                  </a:lnTo>
                  <a:lnTo>
                    <a:pt x="186" y="142"/>
                  </a:lnTo>
                  <a:lnTo>
                    <a:pt x="176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58" y="146"/>
                  </a:lnTo>
                  <a:lnTo>
                    <a:pt x="152" y="144"/>
                  </a:lnTo>
                  <a:lnTo>
                    <a:pt x="148" y="140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36" y="148"/>
                  </a:lnTo>
                  <a:lnTo>
                    <a:pt x="134" y="164"/>
                  </a:lnTo>
                  <a:lnTo>
                    <a:pt x="134" y="164"/>
                  </a:lnTo>
                  <a:lnTo>
                    <a:pt x="136" y="176"/>
                  </a:lnTo>
                  <a:lnTo>
                    <a:pt x="140" y="190"/>
                  </a:lnTo>
                  <a:lnTo>
                    <a:pt x="146" y="202"/>
                  </a:lnTo>
                  <a:lnTo>
                    <a:pt x="154" y="212"/>
                  </a:lnTo>
                  <a:lnTo>
                    <a:pt x="164" y="220"/>
                  </a:lnTo>
                  <a:lnTo>
                    <a:pt x="176" y="226"/>
                  </a:lnTo>
                  <a:lnTo>
                    <a:pt x="190" y="230"/>
                  </a:lnTo>
                  <a:lnTo>
                    <a:pt x="204" y="232"/>
                  </a:lnTo>
                  <a:lnTo>
                    <a:pt x="204" y="232"/>
                  </a:lnTo>
                  <a:lnTo>
                    <a:pt x="206" y="232"/>
                  </a:lnTo>
                  <a:lnTo>
                    <a:pt x="206" y="232"/>
                  </a:lnTo>
                  <a:lnTo>
                    <a:pt x="206" y="224"/>
                  </a:lnTo>
                  <a:lnTo>
                    <a:pt x="210" y="218"/>
                  </a:lnTo>
                  <a:lnTo>
                    <a:pt x="214" y="212"/>
                  </a:lnTo>
                  <a:lnTo>
                    <a:pt x="222" y="208"/>
                  </a:lnTo>
                  <a:lnTo>
                    <a:pt x="222" y="208"/>
                  </a:lnTo>
                  <a:close/>
                  <a:moveTo>
                    <a:pt x="238" y="272"/>
                  </a:moveTo>
                  <a:lnTo>
                    <a:pt x="238" y="272"/>
                  </a:lnTo>
                  <a:lnTo>
                    <a:pt x="246" y="268"/>
                  </a:lnTo>
                  <a:lnTo>
                    <a:pt x="256" y="264"/>
                  </a:lnTo>
                  <a:lnTo>
                    <a:pt x="242" y="228"/>
                  </a:lnTo>
                  <a:lnTo>
                    <a:pt x="242" y="228"/>
                  </a:lnTo>
                  <a:lnTo>
                    <a:pt x="238" y="224"/>
                  </a:lnTo>
                  <a:lnTo>
                    <a:pt x="236" y="222"/>
                  </a:lnTo>
                  <a:lnTo>
                    <a:pt x="232" y="222"/>
                  </a:lnTo>
                  <a:lnTo>
                    <a:pt x="228" y="222"/>
                  </a:lnTo>
                  <a:lnTo>
                    <a:pt x="228" y="222"/>
                  </a:lnTo>
                  <a:lnTo>
                    <a:pt x="224" y="224"/>
                  </a:lnTo>
                  <a:lnTo>
                    <a:pt x="222" y="228"/>
                  </a:lnTo>
                  <a:lnTo>
                    <a:pt x="222" y="232"/>
                  </a:lnTo>
                  <a:lnTo>
                    <a:pt x="222" y="236"/>
                  </a:lnTo>
                  <a:lnTo>
                    <a:pt x="238" y="272"/>
                  </a:lnTo>
                  <a:close/>
                  <a:moveTo>
                    <a:pt x="314" y="324"/>
                  </a:moveTo>
                  <a:lnTo>
                    <a:pt x="314" y="324"/>
                  </a:lnTo>
                  <a:lnTo>
                    <a:pt x="312" y="314"/>
                  </a:lnTo>
                  <a:lnTo>
                    <a:pt x="310" y="306"/>
                  </a:lnTo>
                  <a:lnTo>
                    <a:pt x="306" y="298"/>
                  </a:lnTo>
                  <a:lnTo>
                    <a:pt x="300" y="292"/>
                  </a:lnTo>
                  <a:lnTo>
                    <a:pt x="294" y="286"/>
                  </a:lnTo>
                  <a:lnTo>
                    <a:pt x="286" y="282"/>
                  </a:lnTo>
                  <a:lnTo>
                    <a:pt x="278" y="280"/>
                  </a:lnTo>
                  <a:lnTo>
                    <a:pt x="270" y="280"/>
                  </a:lnTo>
                  <a:lnTo>
                    <a:pt x="270" y="280"/>
                  </a:lnTo>
                  <a:lnTo>
                    <a:pt x="260" y="280"/>
                  </a:lnTo>
                  <a:lnTo>
                    <a:pt x="252" y="282"/>
                  </a:lnTo>
                  <a:lnTo>
                    <a:pt x="244" y="286"/>
                  </a:lnTo>
                  <a:lnTo>
                    <a:pt x="238" y="292"/>
                  </a:lnTo>
                  <a:lnTo>
                    <a:pt x="234" y="298"/>
                  </a:lnTo>
                  <a:lnTo>
                    <a:pt x="230" y="306"/>
                  </a:lnTo>
                  <a:lnTo>
                    <a:pt x="226" y="314"/>
                  </a:lnTo>
                  <a:lnTo>
                    <a:pt x="226" y="324"/>
                  </a:lnTo>
                  <a:lnTo>
                    <a:pt x="226" y="324"/>
                  </a:lnTo>
                  <a:lnTo>
                    <a:pt x="226" y="332"/>
                  </a:lnTo>
                  <a:lnTo>
                    <a:pt x="230" y="340"/>
                  </a:lnTo>
                  <a:lnTo>
                    <a:pt x="234" y="348"/>
                  </a:lnTo>
                  <a:lnTo>
                    <a:pt x="238" y="354"/>
                  </a:lnTo>
                  <a:lnTo>
                    <a:pt x="244" y="360"/>
                  </a:lnTo>
                  <a:lnTo>
                    <a:pt x="252" y="364"/>
                  </a:lnTo>
                  <a:lnTo>
                    <a:pt x="260" y="366"/>
                  </a:lnTo>
                  <a:lnTo>
                    <a:pt x="270" y="368"/>
                  </a:lnTo>
                  <a:lnTo>
                    <a:pt x="270" y="368"/>
                  </a:lnTo>
                  <a:lnTo>
                    <a:pt x="278" y="366"/>
                  </a:lnTo>
                  <a:lnTo>
                    <a:pt x="286" y="364"/>
                  </a:lnTo>
                  <a:lnTo>
                    <a:pt x="294" y="360"/>
                  </a:lnTo>
                  <a:lnTo>
                    <a:pt x="300" y="354"/>
                  </a:lnTo>
                  <a:lnTo>
                    <a:pt x="306" y="348"/>
                  </a:lnTo>
                  <a:lnTo>
                    <a:pt x="310" y="340"/>
                  </a:lnTo>
                  <a:lnTo>
                    <a:pt x="312" y="332"/>
                  </a:lnTo>
                  <a:lnTo>
                    <a:pt x="314" y="324"/>
                  </a:lnTo>
                  <a:lnTo>
                    <a:pt x="314" y="3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DC8897B-F68A-4587-B7F4-CDA7515EFA82}"/>
              </a:ext>
            </a:extLst>
          </p:cNvPr>
          <p:cNvGrpSpPr/>
          <p:nvPr/>
        </p:nvGrpSpPr>
        <p:grpSpPr>
          <a:xfrm>
            <a:off x="7195700" y="2371320"/>
            <a:ext cx="553565" cy="553565"/>
            <a:chOff x="5916610" y="2372922"/>
            <a:chExt cx="553565" cy="55356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B781F96-55BF-4E71-94DB-0BDDB4A77BF2}"/>
                </a:ext>
              </a:extLst>
            </p:cNvPr>
            <p:cNvSpPr/>
            <p:nvPr/>
          </p:nvSpPr>
          <p:spPr>
            <a:xfrm>
              <a:off x="5916610" y="2372922"/>
              <a:ext cx="553565" cy="553565"/>
            </a:xfrm>
            <a:prstGeom prst="ellipse">
              <a:avLst/>
            </a:prstGeom>
            <a:solidFill>
              <a:srgbClr val="72C7E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4840">
              <a:extLst>
                <a:ext uri="{FF2B5EF4-FFF2-40B4-BE49-F238E27FC236}">
                  <a16:creationId xmlns:a16="http://schemas.microsoft.com/office/drawing/2014/main" xmlns="" id="{66465F45-FDE4-4252-A540-22BB736E13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3444" y="2415710"/>
              <a:ext cx="357646" cy="452026"/>
            </a:xfrm>
            <a:custGeom>
              <a:avLst/>
              <a:gdLst>
                <a:gd name="T0" fmla="*/ 120 w 288"/>
                <a:gd name="T1" fmla="*/ 84 h 364"/>
                <a:gd name="T2" fmla="*/ 96 w 288"/>
                <a:gd name="T3" fmla="*/ 74 h 364"/>
                <a:gd name="T4" fmla="*/ 106 w 288"/>
                <a:gd name="T5" fmla="*/ 52 h 364"/>
                <a:gd name="T6" fmla="*/ 130 w 288"/>
                <a:gd name="T7" fmla="*/ 62 h 364"/>
                <a:gd name="T8" fmla="*/ 74 w 288"/>
                <a:gd name="T9" fmla="*/ 52 h 364"/>
                <a:gd name="T10" fmla="*/ 50 w 288"/>
                <a:gd name="T11" fmla="*/ 58 h 364"/>
                <a:gd name="T12" fmla="*/ 54 w 288"/>
                <a:gd name="T13" fmla="*/ 82 h 364"/>
                <a:gd name="T14" fmla="*/ 80 w 288"/>
                <a:gd name="T15" fmla="*/ 78 h 364"/>
                <a:gd name="T16" fmla="*/ 148 w 288"/>
                <a:gd name="T17" fmla="*/ 54 h 364"/>
                <a:gd name="T18" fmla="*/ 148 w 288"/>
                <a:gd name="T19" fmla="*/ 80 h 364"/>
                <a:gd name="T20" fmla="*/ 174 w 288"/>
                <a:gd name="T21" fmla="*/ 80 h 364"/>
                <a:gd name="T22" fmla="*/ 174 w 288"/>
                <a:gd name="T23" fmla="*/ 54 h 364"/>
                <a:gd name="T24" fmla="*/ 128 w 288"/>
                <a:gd name="T25" fmla="*/ 106 h 364"/>
                <a:gd name="T26" fmla="*/ 102 w 288"/>
                <a:gd name="T27" fmla="*/ 100 h 364"/>
                <a:gd name="T28" fmla="*/ 98 w 288"/>
                <a:gd name="T29" fmla="*/ 126 h 364"/>
                <a:gd name="T30" fmla="*/ 122 w 288"/>
                <a:gd name="T31" fmla="*/ 130 h 364"/>
                <a:gd name="T32" fmla="*/ 82 w 288"/>
                <a:gd name="T33" fmla="*/ 110 h 364"/>
                <a:gd name="T34" fmla="*/ 58 w 288"/>
                <a:gd name="T35" fmla="*/ 100 h 364"/>
                <a:gd name="T36" fmla="*/ 48 w 288"/>
                <a:gd name="T37" fmla="*/ 122 h 364"/>
                <a:gd name="T38" fmla="*/ 72 w 288"/>
                <a:gd name="T39" fmla="*/ 132 h 364"/>
                <a:gd name="T40" fmla="*/ 120 w 288"/>
                <a:gd name="T41" fmla="*/ 148 h 364"/>
                <a:gd name="T42" fmla="*/ 96 w 288"/>
                <a:gd name="T43" fmla="*/ 158 h 364"/>
                <a:gd name="T44" fmla="*/ 106 w 288"/>
                <a:gd name="T45" fmla="*/ 180 h 364"/>
                <a:gd name="T46" fmla="*/ 130 w 288"/>
                <a:gd name="T47" fmla="*/ 170 h 364"/>
                <a:gd name="T48" fmla="*/ 120 w 288"/>
                <a:gd name="T49" fmla="*/ 148 h 364"/>
                <a:gd name="T50" fmla="*/ 52 w 288"/>
                <a:gd name="T51" fmla="*/ 150 h 364"/>
                <a:gd name="T52" fmla="*/ 52 w 288"/>
                <a:gd name="T53" fmla="*/ 176 h 364"/>
                <a:gd name="T54" fmla="*/ 78 w 288"/>
                <a:gd name="T55" fmla="*/ 176 h 364"/>
                <a:gd name="T56" fmla="*/ 78 w 288"/>
                <a:gd name="T57" fmla="*/ 150 h 364"/>
                <a:gd name="T58" fmla="*/ 216 w 288"/>
                <a:gd name="T59" fmla="*/ 348 h 364"/>
                <a:gd name="T60" fmla="*/ 40 w 288"/>
                <a:gd name="T61" fmla="*/ 364 h 364"/>
                <a:gd name="T62" fmla="*/ 8 w 288"/>
                <a:gd name="T63" fmla="*/ 346 h 364"/>
                <a:gd name="T64" fmla="*/ 2 w 288"/>
                <a:gd name="T65" fmla="*/ 32 h 364"/>
                <a:gd name="T66" fmla="*/ 32 w 288"/>
                <a:gd name="T67" fmla="*/ 0 h 364"/>
                <a:gd name="T68" fmla="*/ 208 w 288"/>
                <a:gd name="T69" fmla="*/ 6 h 364"/>
                <a:gd name="T70" fmla="*/ 224 w 288"/>
                <a:gd name="T71" fmla="*/ 158 h 364"/>
                <a:gd name="T72" fmla="*/ 206 w 288"/>
                <a:gd name="T73" fmla="*/ 148 h 364"/>
                <a:gd name="T74" fmla="*/ 194 w 288"/>
                <a:gd name="T75" fmla="*/ 36 h 364"/>
                <a:gd name="T76" fmla="*/ 36 w 288"/>
                <a:gd name="T77" fmla="*/ 30 h 364"/>
                <a:gd name="T78" fmla="*/ 32 w 288"/>
                <a:gd name="T79" fmla="*/ 274 h 364"/>
                <a:gd name="T80" fmla="*/ 156 w 288"/>
                <a:gd name="T81" fmla="*/ 324 h 364"/>
                <a:gd name="T82" fmla="*/ 216 w 288"/>
                <a:gd name="T83" fmla="*/ 348 h 364"/>
                <a:gd name="T84" fmla="*/ 120 w 288"/>
                <a:gd name="T85" fmla="*/ 304 h 364"/>
                <a:gd name="T86" fmla="*/ 92 w 288"/>
                <a:gd name="T87" fmla="*/ 324 h 364"/>
                <a:gd name="T88" fmla="*/ 112 w 288"/>
                <a:gd name="T89" fmla="*/ 342 h 364"/>
                <a:gd name="T90" fmla="*/ 288 w 288"/>
                <a:gd name="T91" fmla="*/ 256 h 364"/>
                <a:gd name="T92" fmla="*/ 282 w 288"/>
                <a:gd name="T93" fmla="*/ 188 h 364"/>
                <a:gd name="T94" fmla="*/ 254 w 288"/>
                <a:gd name="T95" fmla="*/ 190 h 364"/>
                <a:gd name="T96" fmla="*/ 242 w 288"/>
                <a:gd name="T97" fmla="*/ 174 h 364"/>
                <a:gd name="T98" fmla="*/ 216 w 288"/>
                <a:gd name="T99" fmla="*/ 186 h 364"/>
                <a:gd name="T100" fmla="*/ 198 w 288"/>
                <a:gd name="T101" fmla="*/ 164 h 364"/>
                <a:gd name="T102" fmla="*/ 180 w 288"/>
                <a:gd name="T103" fmla="*/ 118 h 364"/>
                <a:gd name="T104" fmla="*/ 162 w 288"/>
                <a:gd name="T105" fmla="*/ 100 h 364"/>
                <a:gd name="T106" fmla="*/ 118 w 288"/>
                <a:gd name="T107" fmla="*/ 212 h 364"/>
                <a:gd name="T108" fmla="*/ 92 w 288"/>
                <a:gd name="T109" fmla="*/ 212 h 364"/>
                <a:gd name="T110" fmla="*/ 166 w 288"/>
                <a:gd name="T111" fmla="*/ 312 h 364"/>
                <a:gd name="T112" fmla="*/ 216 w 288"/>
                <a:gd name="T113" fmla="*/ 332 h 364"/>
                <a:gd name="T114" fmla="*/ 276 w 288"/>
                <a:gd name="T115" fmla="*/ 300 h 364"/>
                <a:gd name="T116" fmla="*/ 288 w 288"/>
                <a:gd name="T117" fmla="*/ 25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364">
                  <a:moveTo>
                    <a:pt x="130" y="74"/>
                  </a:moveTo>
                  <a:lnTo>
                    <a:pt x="130" y="74"/>
                  </a:lnTo>
                  <a:lnTo>
                    <a:pt x="128" y="78"/>
                  </a:lnTo>
                  <a:lnTo>
                    <a:pt x="126" y="80"/>
                  </a:lnTo>
                  <a:lnTo>
                    <a:pt x="122" y="82"/>
                  </a:lnTo>
                  <a:lnTo>
                    <a:pt x="120" y="84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2" y="82"/>
                  </a:lnTo>
                  <a:lnTo>
                    <a:pt x="100" y="80"/>
                  </a:lnTo>
                  <a:lnTo>
                    <a:pt x="98" y="78"/>
                  </a:lnTo>
                  <a:lnTo>
                    <a:pt x="96" y="74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8" y="58"/>
                  </a:lnTo>
                  <a:lnTo>
                    <a:pt x="100" y="54"/>
                  </a:lnTo>
                  <a:lnTo>
                    <a:pt x="102" y="52"/>
                  </a:lnTo>
                  <a:lnTo>
                    <a:pt x="106" y="52"/>
                  </a:lnTo>
                  <a:lnTo>
                    <a:pt x="120" y="52"/>
                  </a:lnTo>
                  <a:lnTo>
                    <a:pt x="120" y="52"/>
                  </a:lnTo>
                  <a:lnTo>
                    <a:pt x="122" y="52"/>
                  </a:lnTo>
                  <a:lnTo>
                    <a:pt x="126" y="54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30" y="74"/>
                  </a:lnTo>
                  <a:close/>
                  <a:moveTo>
                    <a:pt x="82" y="62"/>
                  </a:moveTo>
                  <a:lnTo>
                    <a:pt x="82" y="62"/>
                  </a:lnTo>
                  <a:lnTo>
                    <a:pt x="80" y="58"/>
                  </a:lnTo>
                  <a:lnTo>
                    <a:pt x="78" y="54"/>
                  </a:lnTo>
                  <a:lnTo>
                    <a:pt x="74" y="52"/>
                  </a:lnTo>
                  <a:lnTo>
                    <a:pt x="72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52" y="54"/>
                  </a:lnTo>
                  <a:lnTo>
                    <a:pt x="50" y="58"/>
                  </a:lnTo>
                  <a:lnTo>
                    <a:pt x="48" y="6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0" y="78"/>
                  </a:lnTo>
                  <a:lnTo>
                    <a:pt x="52" y="80"/>
                  </a:lnTo>
                  <a:lnTo>
                    <a:pt x="54" y="82"/>
                  </a:lnTo>
                  <a:lnTo>
                    <a:pt x="58" y="84"/>
                  </a:lnTo>
                  <a:lnTo>
                    <a:pt x="72" y="84"/>
                  </a:lnTo>
                  <a:lnTo>
                    <a:pt x="72" y="84"/>
                  </a:lnTo>
                  <a:lnTo>
                    <a:pt x="74" y="82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2" y="74"/>
                  </a:lnTo>
                  <a:lnTo>
                    <a:pt x="82" y="62"/>
                  </a:lnTo>
                  <a:close/>
                  <a:moveTo>
                    <a:pt x="154" y="52"/>
                  </a:moveTo>
                  <a:lnTo>
                    <a:pt x="154" y="52"/>
                  </a:lnTo>
                  <a:lnTo>
                    <a:pt x="150" y="52"/>
                  </a:lnTo>
                  <a:lnTo>
                    <a:pt x="148" y="54"/>
                  </a:lnTo>
                  <a:lnTo>
                    <a:pt x="146" y="58"/>
                  </a:lnTo>
                  <a:lnTo>
                    <a:pt x="144" y="62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6" y="78"/>
                  </a:lnTo>
                  <a:lnTo>
                    <a:pt x="148" y="80"/>
                  </a:lnTo>
                  <a:lnTo>
                    <a:pt x="150" y="82"/>
                  </a:lnTo>
                  <a:lnTo>
                    <a:pt x="154" y="84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70" y="82"/>
                  </a:lnTo>
                  <a:lnTo>
                    <a:pt x="174" y="80"/>
                  </a:lnTo>
                  <a:lnTo>
                    <a:pt x="176" y="78"/>
                  </a:lnTo>
                  <a:lnTo>
                    <a:pt x="178" y="74"/>
                  </a:lnTo>
                  <a:lnTo>
                    <a:pt x="178" y="62"/>
                  </a:lnTo>
                  <a:lnTo>
                    <a:pt x="178" y="62"/>
                  </a:lnTo>
                  <a:lnTo>
                    <a:pt x="176" y="58"/>
                  </a:lnTo>
                  <a:lnTo>
                    <a:pt x="174" y="54"/>
                  </a:lnTo>
                  <a:lnTo>
                    <a:pt x="170" y="52"/>
                  </a:lnTo>
                  <a:lnTo>
                    <a:pt x="168" y="52"/>
                  </a:lnTo>
                  <a:lnTo>
                    <a:pt x="154" y="52"/>
                  </a:lnTo>
                  <a:close/>
                  <a:moveTo>
                    <a:pt x="130" y="110"/>
                  </a:moveTo>
                  <a:lnTo>
                    <a:pt x="130" y="110"/>
                  </a:lnTo>
                  <a:lnTo>
                    <a:pt x="128" y="106"/>
                  </a:lnTo>
                  <a:lnTo>
                    <a:pt x="126" y="102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106" y="100"/>
                  </a:lnTo>
                  <a:lnTo>
                    <a:pt x="106" y="100"/>
                  </a:lnTo>
                  <a:lnTo>
                    <a:pt x="102" y="100"/>
                  </a:lnTo>
                  <a:lnTo>
                    <a:pt x="100" y="102"/>
                  </a:lnTo>
                  <a:lnTo>
                    <a:pt x="98" y="106"/>
                  </a:lnTo>
                  <a:lnTo>
                    <a:pt x="96" y="110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8" y="126"/>
                  </a:lnTo>
                  <a:lnTo>
                    <a:pt x="100" y="128"/>
                  </a:lnTo>
                  <a:lnTo>
                    <a:pt x="102" y="130"/>
                  </a:lnTo>
                  <a:lnTo>
                    <a:pt x="106" y="132"/>
                  </a:lnTo>
                  <a:lnTo>
                    <a:pt x="120" y="132"/>
                  </a:lnTo>
                  <a:lnTo>
                    <a:pt x="120" y="132"/>
                  </a:lnTo>
                  <a:lnTo>
                    <a:pt x="122" y="130"/>
                  </a:lnTo>
                  <a:lnTo>
                    <a:pt x="126" y="128"/>
                  </a:lnTo>
                  <a:lnTo>
                    <a:pt x="128" y="126"/>
                  </a:lnTo>
                  <a:lnTo>
                    <a:pt x="130" y="122"/>
                  </a:lnTo>
                  <a:lnTo>
                    <a:pt x="130" y="110"/>
                  </a:lnTo>
                  <a:close/>
                  <a:moveTo>
                    <a:pt x="82" y="110"/>
                  </a:moveTo>
                  <a:lnTo>
                    <a:pt x="82" y="110"/>
                  </a:lnTo>
                  <a:lnTo>
                    <a:pt x="80" y="106"/>
                  </a:lnTo>
                  <a:lnTo>
                    <a:pt x="78" y="102"/>
                  </a:lnTo>
                  <a:lnTo>
                    <a:pt x="74" y="100"/>
                  </a:lnTo>
                  <a:lnTo>
                    <a:pt x="72" y="100"/>
                  </a:lnTo>
                  <a:lnTo>
                    <a:pt x="58" y="100"/>
                  </a:lnTo>
                  <a:lnTo>
                    <a:pt x="58" y="100"/>
                  </a:lnTo>
                  <a:lnTo>
                    <a:pt x="54" y="100"/>
                  </a:lnTo>
                  <a:lnTo>
                    <a:pt x="52" y="102"/>
                  </a:lnTo>
                  <a:lnTo>
                    <a:pt x="50" y="106"/>
                  </a:lnTo>
                  <a:lnTo>
                    <a:pt x="48" y="110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50" y="126"/>
                  </a:lnTo>
                  <a:lnTo>
                    <a:pt x="52" y="128"/>
                  </a:lnTo>
                  <a:lnTo>
                    <a:pt x="54" y="130"/>
                  </a:lnTo>
                  <a:lnTo>
                    <a:pt x="58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4" y="130"/>
                  </a:lnTo>
                  <a:lnTo>
                    <a:pt x="78" y="128"/>
                  </a:lnTo>
                  <a:lnTo>
                    <a:pt x="80" y="126"/>
                  </a:lnTo>
                  <a:lnTo>
                    <a:pt x="82" y="122"/>
                  </a:lnTo>
                  <a:lnTo>
                    <a:pt x="82" y="110"/>
                  </a:lnTo>
                  <a:close/>
                  <a:moveTo>
                    <a:pt x="120" y="148"/>
                  </a:moveTo>
                  <a:lnTo>
                    <a:pt x="106" y="148"/>
                  </a:lnTo>
                  <a:lnTo>
                    <a:pt x="106" y="148"/>
                  </a:lnTo>
                  <a:lnTo>
                    <a:pt x="102" y="148"/>
                  </a:lnTo>
                  <a:lnTo>
                    <a:pt x="100" y="150"/>
                  </a:lnTo>
                  <a:lnTo>
                    <a:pt x="98" y="154"/>
                  </a:lnTo>
                  <a:lnTo>
                    <a:pt x="96" y="158"/>
                  </a:lnTo>
                  <a:lnTo>
                    <a:pt x="96" y="170"/>
                  </a:lnTo>
                  <a:lnTo>
                    <a:pt x="96" y="170"/>
                  </a:lnTo>
                  <a:lnTo>
                    <a:pt x="98" y="174"/>
                  </a:lnTo>
                  <a:lnTo>
                    <a:pt x="100" y="176"/>
                  </a:lnTo>
                  <a:lnTo>
                    <a:pt x="102" y="178"/>
                  </a:lnTo>
                  <a:lnTo>
                    <a:pt x="106" y="180"/>
                  </a:lnTo>
                  <a:lnTo>
                    <a:pt x="120" y="180"/>
                  </a:lnTo>
                  <a:lnTo>
                    <a:pt x="120" y="180"/>
                  </a:lnTo>
                  <a:lnTo>
                    <a:pt x="122" y="178"/>
                  </a:lnTo>
                  <a:lnTo>
                    <a:pt x="126" y="176"/>
                  </a:lnTo>
                  <a:lnTo>
                    <a:pt x="128" y="174"/>
                  </a:lnTo>
                  <a:lnTo>
                    <a:pt x="130" y="170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28" y="154"/>
                  </a:lnTo>
                  <a:lnTo>
                    <a:pt x="126" y="150"/>
                  </a:lnTo>
                  <a:lnTo>
                    <a:pt x="122" y="148"/>
                  </a:lnTo>
                  <a:lnTo>
                    <a:pt x="120" y="148"/>
                  </a:lnTo>
                  <a:lnTo>
                    <a:pt x="120" y="148"/>
                  </a:lnTo>
                  <a:close/>
                  <a:moveTo>
                    <a:pt x="72" y="148"/>
                  </a:moveTo>
                  <a:lnTo>
                    <a:pt x="58" y="148"/>
                  </a:lnTo>
                  <a:lnTo>
                    <a:pt x="58" y="148"/>
                  </a:lnTo>
                  <a:lnTo>
                    <a:pt x="54" y="148"/>
                  </a:lnTo>
                  <a:lnTo>
                    <a:pt x="52" y="150"/>
                  </a:lnTo>
                  <a:lnTo>
                    <a:pt x="50" y="154"/>
                  </a:lnTo>
                  <a:lnTo>
                    <a:pt x="48" y="158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0" y="174"/>
                  </a:lnTo>
                  <a:lnTo>
                    <a:pt x="52" y="176"/>
                  </a:lnTo>
                  <a:lnTo>
                    <a:pt x="54" y="178"/>
                  </a:lnTo>
                  <a:lnTo>
                    <a:pt x="58" y="18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4" y="178"/>
                  </a:lnTo>
                  <a:lnTo>
                    <a:pt x="78" y="176"/>
                  </a:lnTo>
                  <a:lnTo>
                    <a:pt x="80" y="174"/>
                  </a:lnTo>
                  <a:lnTo>
                    <a:pt x="82" y="170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80" y="154"/>
                  </a:lnTo>
                  <a:lnTo>
                    <a:pt x="78" y="150"/>
                  </a:lnTo>
                  <a:lnTo>
                    <a:pt x="74" y="148"/>
                  </a:lnTo>
                  <a:lnTo>
                    <a:pt x="72" y="148"/>
                  </a:lnTo>
                  <a:lnTo>
                    <a:pt x="72" y="148"/>
                  </a:lnTo>
                  <a:close/>
                  <a:moveTo>
                    <a:pt x="216" y="348"/>
                  </a:moveTo>
                  <a:lnTo>
                    <a:pt x="216" y="348"/>
                  </a:lnTo>
                  <a:lnTo>
                    <a:pt x="216" y="348"/>
                  </a:lnTo>
                  <a:lnTo>
                    <a:pt x="216" y="348"/>
                  </a:lnTo>
                  <a:lnTo>
                    <a:pt x="210" y="354"/>
                  </a:lnTo>
                  <a:lnTo>
                    <a:pt x="202" y="360"/>
                  </a:lnTo>
                  <a:lnTo>
                    <a:pt x="194" y="362"/>
                  </a:lnTo>
                  <a:lnTo>
                    <a:pt x="184" y="364"/>
                  </a:lnTo>
                  <a:lnTo>
                    <a:pt x="40" y="364"/>
                  </a:lnTo>
                  <a:lnTo>
                    <a:pt x="40" y="364"/>
                  </a:lnTo>
                  <a:lnTo>
                    <a:pt x="32" y="364"/>
                  </a:lnTo>
                  <a:lnTo>
                    <a:pt x="26" y="360"/>
                  </a:lnTo>
                  <a:lnTo>
                    <a:pt x="18" y="358"/>
                  </a:lnTo>
                  <a:lnTo>
                    <a:pt x="12" y="352"/>
                  </a:lnTo>
                  <a:lnTo>
                    <a:pt x="8" y="346"/>
                  </a:lnTo>
                  <a:lnTo>
                    <a:pt x="4" y="340"/>
                  </a:lnTo>
                  <a:lnTo>
                    <a:pt x="2" y="332"/>
                  </a:lnTo>
                  <a:lnTo>
                    <a:pt x="0" y="32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4"/>
                  </a:lnTo>
                  <a:lnTo>
                    <a:pt x="208" y="6"/>
                  </a:lnTo>
                  <a:lnTo>
                    <a:pt x="214" y="12"/>
                  </a:lnTo>
                  <a:lnTo>
                    <a:pt x="218" y="18"/>
                  </a:lnTo>
                  <a:lnTo>
                    <a:pt x="222" y="24"/>
                  </a:lnTo>
                  <a:lnTo>
                    <a:pt x="224" y="32"/>
                  </a:lnTo>
                  <a:lnTo>
                    <a:pt x="224" y="40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18" y="154"/>
                  </a:lnTo>
                  <a:lnTo>
                    <a:pt x="212" y="150"/>
                  </a:lnTo>
                  <a:lnTo>
                    <a:pt x="206" y="148"/>
                  </a:lnTo>
                  <a:lnTo>
                    <a:pt x="198" y="148"/>
                  </a:lnTo>
                  <a:lnTo>
                    <a:pt x="198" y="148"/>
                  </a:lnTo>
                  <a:lnTo>
                    <a:pt x="194" y="14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36"/>
                  </a:lnTo>
                  <a:lnTo>
                    <a:pt x="192" y="32"/>
                  </a:lnTo>
                  <a:lnTo>
                    <a:pt x="188" y="30"/>
                  </a:lnTo>
                  <a:lnTo>
                    <a:pt x="184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2"/>
                  </a:lnTo>
                  <a:lnTo>
                    <a:pt x="32" y="36"/>
                  </a:lnTo>
                  <a:lnTo>
                    <a:pt x="30" y="40"/>
                  </a:lnTo>
                  <a:lnTo>
                    <a:pt x="30" y="270"/>
                  </a:lnTo>
                  <a:lnTo>
                    <a:pt x="30" y="270"/>
                  </a:lnTo>
                  <a:lnTo>
                    <a:pt x="32" y="274"/>
                  </a:lnTo>
                  <a:lnTo>
                    <a:pt x="34" y="276"/>
                  </a:lnTo>
                  <a:lnTo>
                    <a:pt x="36" y="278"/>
                  </a:lnTo>
                  <a:lnTo>
                    <a:pt x="40" y="280"/>
                  </a:lnTo>
                  <a:lnTo>
                    <a:pt x="110" y="280"/>
                  </a:lnTo>
                  <a:lnTo>
                    <a:pt x="156" y="324"/>
                  </a:lnTo>
                  <a:lnTo>
                    <a:pt x="156" y="324"/>
                  </a:lnTo>
                  <a:lnTo>
                    <a:pt x="160" y="328"/>
                  </a:lnTo>
                  <a:lnTo>
                    <a:pt x="160" y="328"/>
                  </a:lnTo>
                  <a:lnTo>
                    <a:pt x="172" y="336"/>
                  </a:lnTo>
                  <a:lnTo>
                    <a:pt x="186" y="342"/>
                  </a:lnTo>
                  <a:lnTo>
                    <a:pt x="200" y="346"/>
                  </a:lnTo>
                  <a:lnTo>
                    <a:pt x="216" y="348"/>
                  </a:lnTo>
                  <a:lnTo>
                    <a:pt x="216" y="348"/>
                  </a:lnTo>
                  <a:close/>
                  <a:moveTo>
                    <a:pt x="132" y="324"/>
                  </a:moveTo>
                  <a:lnTo>
                    <a:pt x="132" y="324"/>
                  </a:lnTo>
                  <a:lnTo>
                    <a:pt x="132" y="316"/>
                  </a:lnTo>
                  <a:lnTo>
                    <a:pt x="126" y="310"/>
                  </a:lnTo>
                  <a:lnTo>
                    <a:pt x="120" y="304"/>
                  </a:lnTo>
                  <a:lnTo>
                    <a:pt x="112" y="304"/>
                  </a:lnTo>
                  <a:lnTo>
                    <a:pt x="112" y="304"/>
                  </a:lnTo>
                  <a:lnTo>
                    <a:pt x="106" y="304"/>
                  </a:lnTo>
                  <a:lnTo>
                    <a:pt x="98" y="310"/>
                  </a:lnTo>
                  <a:lnTo>
                    <a:pt x="94" y="316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94" y="330"/>
                  </a:lnTo>
                  <a:lnTo>
                    <a:pt x="98" y="338"/>
                  </a:lnTo>
                  <a:lnTo>
                    <a:pt x="106" y="342"/>
                  </a:lnTo>
                  <a:lnTo>
                    <a:pt x="112" y="342"/>
                  </a:lnTo>
                  <a:lnTo>
                    <a:pt x="112" y="342"/>
                  </a:lnTo>
                  <a:lnTo>
                    <a:pt x="120" y="342"/>
                  </a:lnTo>
                  <a:lnTo>
                    <a:pt x="126" y="338"/>
                  </a:lnTo>
                  <a:lnTo>
                    <a:pt x="132" y="330"/>
                  </a:lnTo>
                  <a:lnTo>
                    <a:pt x="132" y="324"/>
                  </a:lnTo>
                  <a:lnTo>
                    <a:pt x="132" y="324"/>
                  </a:lnTo>
                  <a:close/>
                  <a:moveTo>
                    <a:pt x="288" y="256"/>
                  </a:moveTo>
                  <a:lnTo>
                    <a:pt x="288" y="256"/>
                  </a:lnTo>
                  <a:lnTo>
                    <a:pt x="288" y="256"/>
                  </a:lnTo>
                  <a:lnTo>
                    <a:pt x="288" y="200"/>
                  </a:lnTo>
                  <a:lnTo>
                    <a:pt x="288" y="200"/>
                  </a:lnTo>
                  <a:lnTo>
                    <a:pt x="286" y="192"/>
                  </a:lnTo>
                  <a:lnTo>
                    <a:pt x="282" y="188"/>
                  </a:lnTo>
                  <a:lnTo>
                    <a:pt x="276" y="184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64" y="182"/>
                  </a:lnTo>
                  <a:lnTo>
                    <a:pt x="258" y="186"/>
                  </a:lnTo>
                  <a:lnTo>
                    <a:pt x="254" y="190"/>
                  </a:lnTo>
                  <a:lnTo>
                    <a:pt x="252" y="196"/>
                  </a:lnTo>
                  <a:lnTo>
                    <a:pt x="252" y="190"/>
                  </a:lnTo>
                  <a:lnTo>
                    <a:pt x="252" y="190"/>
                  </a:lnTo>
                  <a:lnTo>
                    <a:pt x="250" y="184"/>
                  </a:lnTo>
                  <a:lnTo>
                    <a:pt x="246" y="178"/>
                  </a:lnTo>
                  <a:lnTo>
                    <a:pt x="242" y="174"/>
                  </a:lnTo>
                  <a:lnTo>
                    <a:pt x="234" y="172"/>
                  </a:lnTo>
                  <a:lnTo>
                    <a:pt x="234" y="172"/>
                  </a:lnTo>
                  <a:lnTo>
                    <a:pt x="228" y="174"/>
                  </a:lnTo>
                  <a:lnTo>
                    <a:pt x="222" y="176"/>
                  </a:lnTo>
                  <a:lnTo>
                    <a:pt x="218" y="180"/>
                  </a:lnTo>
                  <a:lnTo>
                    <a:pt x="216" y="186"/>
                  </a:lnTo>
                  <a:lnTo>
                    <a:pt x="216" y="182"/>
                  </a:lnTo>
                  <a:lnTo>
                    <a:pt x="216" y="182"/>
                  </a:lnTo>
                  <a:lnTo>
                    <a:pt x="214" y="174"/>
                  </a:lnTo>
                  <a:lnTo>
                    <a:pt x="212" y="168"/>
                  </a:lnTo>
                  <a:lnTo>
                    <a:pt x="206" y="164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2" y="164"/>
                  </a:lnTo>
                  <a:lnTo>
                    <a:pt x="186" y="168"/>
                  </a:lnTo>
                  <a:lnTo>
                    <a:pt x="182" y="172"/>
                  </a:lnTo>
                  <a:lnTo>
                    <a:pt x="180" y="176"/>
                  </a:lnTo>
                  <a:lnTo>
                    <a:pt x="180" y="118"/>
                  </a:lnTo>
                  <a:lnTo>
                    <a:pt x="180" y="118"/>
                  </a:lnTo>
                  <a:lnTo>
                    <a:pt x="180" y="110"/>
                  </a:lnTo>
                  <a:lnTo>
                    <a:pt x="176" y="104"/>
                  </a:lnTo>
                  <a:lnTo>
                    <a:pt x="170" y="100"/>
                  </a:lnTo>
                  <a:lnTo>
                    <a:pt x="162" y="100"/>
                  </a:lnTo>
                  <a:lnTo>
                    <a:pt x="162" y="100"/>
                  </a:lnTo>
                  <a:lnTo>
                    <a:pt x="156" y="100"/>
                  </a:lnTo>
                  <a:lnTo>
                    <a:pt x="150" y="104"/>
                  </a:lnTo>
                  <a:lnTo>
                    <a:pt x="146" y="110"/>
                  </a:lnTo>
                  <a:lnTo>
                    <a:pt x="144" y="118"/>
                  </a:lnTo>
                  <a:lnTo>
                    <a:pt x="144" y="238"/>
                  </a:lnTo>
                  <a:lnTo>
                    <a:pt x="118" y="212"/>
                  </a:lnTo>
                  <a:lnTo>
                    <a:pt x="118" y="212"/>
                  </a:lnTo>
                  <a:lnTo>
                    <a:pt x="112" y="208"/>
                  </a:lnTo>
                  <a:lnTo>
                    <a:pt x="104" y="206"/>
                  </a:lnTo>
                  <a:lnTo>
                    <a:pt x="98" y="208"/>
                  </a:lnTo>
                  <a:lnTo>
                    <a:pt x="92" y="212"/>
                  </a:lnTo>
                  <a:lnTo>
                    <a:pt x="92" y="212"/>
                  </a:lnTo>
                  <a:lnTo>
                    <a:pt x="88" y="218"/>
                  </a:lnTo>
                  <a:lnTo>
                    <a:pt x="86" y="224"/>
                  </a:lnTo>
                  <a:lnTo>
                    <a:pt x="88" y="232"/>
                  </a:lnTo>
                  <a:lnTo>
                    <a:pt x="92" y="238"/>
                  </a:lnTo>
                  <a:lnTo>
                    <a:pt x="166" y="312"/>
                  </a:lnTo>
                  <a:lnTo>
                    <a:pt x="166" y="312"/>
                  </a:lnTo>
                  <a:lnTo>
                    <a:pt x="170" y="314"/>
                  </a:lnTo>
                  <a:lnTo>
                    <a:pt x="170" y="314"/>
                  </a:lnTo>
                  <a:lnTo>
                    <a:pt x="180" y="322"/>
                  </a:lnTo>
                  <a:lnTo>
                    <a:pt x="190" y="328"/>
                  </a:lnTo>
                  <a:lnTo>
                    <a:pt x="204" y="330"/>
                  </a:lnTo>
                  <a:lnTo>
                    <a:pt x="216" y="332"/>
                  </a:lnTo>
                  <a:lnTo>
                    <a:pt x="216" y="332"/>
                  </a:lnTo>
                  <a:lnTo>
                    <a:pt x="230" y="330"/>
                  </a:lnTo>
                  <a:lnTo>
                    <a:pt x="244" y="326"/>
                  </a:lnTo>
                  <a:lnTo>
                    <a:pt x="256" y="320"/>
                  </a:lnTo>
                  <a:lnTo>
                    <a:pt x="268" y="312"/>
                  </a:lnTo>
                  <a:lnTo>
                    <a:pt x="276" y="300"/>
                  </a:lnTo>
                  <a:lnTo>
                    <a:pt x="282" y="288"/>
                  </a:lnTo>
                  <a:lnTo>
                    <a:pt x="286" y="274"/>
                  </a:lnTo>
                  <a:lnTo>
                    <a:pt x="288" y="260"/>
                  </a:lnTo>
                  <a:lnTo>
                    <a:pt x="288" y="260"/>
                  </a:lnTo>
                  <a:lnTo>
                    <a:pt x="288" y="256"/>
                  </a:lnTo>
                  <a:lnTo>
                    <a:pt x="288" y="2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Title 31">
            <a:extLst>
              <a:ext uri="{FF2B5EF4-FFF2-40B4-BE49-F238E27FC236}">
                <a16:creationId xmlns:a16="http://schemas.microsoft.com/office/drawing/2014/main" xmlns="" id="{B13E2C6E-2999-4FAE-A19C-527D161D4261}"/>
              </a:ext>
            </a:extLst>
          </p:cNvPr>
          <p:cNvSpPr txBox="1">
            <a:spLocks/>
          </p:cNvSpPr>
          <p:nvPr/>
        </p:nvSpPr>
        <p:spPr>
          <a:xfrm>
            <a:off x="1852652" y="5835912"/>
            <a:ext cx="8577713" cy="616097"/>
          </a:xfrm>
          <a:prstGeom prst="rect">
            <a:avLst/>
          </a:prstGeom>
          <a:noFill/>
        </p:spPr>
        <p:txBody>
          <a:bodyPr vert="horz" lIns="72000" tIns="45720" rIns="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cap="none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policies and regulatory regimes in emerging economies equipped to keep pace with these sectoral trends?</a:t>
            </a:r>
          </a:p>
        </p:txBody>
      </p:sp>
    </p:spTree>
    <p:extLst>
      <p:ext uri="{BB962C8B-B14F-4D97-AF65-F5344CB8AC3E}">
        <p14:creationId xmlns:p14="http://schemas.microsoft.com/office/powerpoint/2010/main" val="1249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the transition in each country is unique, requiring bespoke interventions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22AD80-3514-4A60-8530-C755006E4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4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0B396846-2D80-4453-A30F-F77025205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CEEW Centre for Energy Finance Analysis </a:t>
            </a:r>
            <a:endParaRPr lang="en-IN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BCCC8B0-4450-4F42-BEA8-F8D291B215A6}"/>
              </a:ext>
            </a:extLst>
          </p:cNvPr>
          <p:cNvGrpSpPr/>
          <p:nvPr/>
        </p:nvGrpSpPr>
        <p:grpSpPr>
          <a:xfrm>
            <a:off x="933773" y="1013517"/>
            <a:ext cx="9815508" cy="4588715"/>
            <a:chOff x="632718" y="1524458"/>
            <a:chExt cx="8135900" cy="403939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6E28A467-FE74-4FF6-B076-A67285B5D884}"/>
                </a:ext>
              </a:extLst>
            </p:cNvPr>
            <p:cNvGrpSpPr/>
            <p:nvPr/>
          </p:nvGrpSpPr>
          <p:grpSpPr>
            <a:xfrm>
              <a:off x="632718" y="1524458"/>
              <a:ext cx="8135900" cy="4039393"/>
              <a:chOff x="292098" y="1628586"/>
              <a:chExt cx="8135900" cy="4039393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538D5360-40F5-46EE-9767-C06CE1611A25}"/>
                  </a:ext>
                </a:extLst>
              </p:cNvPr>
              <p:cNvGrpSpPr/>
              <p:nvPr/>
            </p:nvGrpSpPr>
            <p:grpSpPr>
              <a:xfrm>
                <a:off x="292098" y="2120711"/>
                <a:ext cx="2366433" cy="3055935"/>
                <a:chOff x="292098" y="2092587"/>
                <a:chExt cx="2366433" cy="3055935"/>
              </a:xfrm>
            </p:grpSpPr>
            <p:sp>
              <p:nvSpPr>
                <p:cNvPr id="53" name="Pentagon 52">
                  <a:extLst>
                    <a:ext uri="{FF2B5EF4-FFF2-40B4-BE49-F238E27FC236}">
                      <a16:creationId xmlns:a16="http://schemas.microsoft.com/office/drawing/2014/main" xmlns="" id="{2876D9C6-FE59-4156-A8B6-0078BD85323C}"/>
                    </a:ext>
                  </a:extLst>
                </p:cNvPr>
                <p:cNvSpPr/>
                <p:nvPr/>
              </p:nvSpPr>
              <p:spPr>
                <a:xfrm flipH="1">
                  <a:off x="292098" y="2092587"/>
                  <a:ext cx="2366433" cy="1018645"/>
                </a:xfrm>
                <a:prstGeom prst="homePlate">
                  <a:avLst/>
                </a:prstGeom>
                <a:solidFill>
                  <a:srgbClr val="8C8C8C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 dirty="0" err="1"/>
                </a:p>
              </p:txBody>
            </p:sp>
            <p:sp>
              <p:nvSpPr>
                <p:cNvPr id="54" name="Pentagon 53">
                  <a:extLst>
                    <a:ext uri="{FF2B5EF4-FFF2-40B4-BE49-F238E27FC236}">
                      <a16:creationId xmlns:a16="http://schemas.microsoft.com/office/drawing/2014/main" xmlns="" id="{8F6974DC-EC47-44C5-9CD2-69ECBEABF31D}"/>
                    </a:ext>
                  </a:extLst>
                </p:cNvPr>
                <p:cNvSpPr/>
                <p:nvPr/>
              </p:nvSpPr>
              <p:spPr>
                <a:xfrm flipH="1">
                  <a:off x="292098" y="3111232"/>
                  <a:ext cx="2366433" cy="1018645"/>
                </a:xfrm>
                <a:prstGeom prst="homePlate">
                  <a:avLst/>
                </a:prstGeom>
                <a:solidFill>
                  <a:srgbClr val="575757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 dirty="0" err="1"/>
                </a:p>
              </p:txBody>
            </p:sp>
            <p:sp>
              <p:nvSpPr>
                <p:cNvPr id="55" name="Pentagon 54">
                  <a:extLst>
                    <a:ext uri="{FF2B5EF4-FFF2-40B4-BE49-F238E27FC236}">
                      <a16:creationId xmlns:a16="http://schemas.microsoft.com/office/drawing/2014/main" xmlns="" id="{275DE5B7-285E-4C10-9351-0ECF4767E089}"/>
                    </a:ext>
                  </a:extLst>
                </p:cNvPr>
                <p:cNvSpPr/>
                <p:nvPr/>
              </p:nvSpPr>
              <p:spPr>
                <a:xfrm flipH="1">
                  <a:off x="292098" y="4129877"/>
                  <a:ext cx="2366433" cy="1018645"/>
                </a:xfrm>
                <a:prstGeom prst="homePlate">
                  <a:avLst/>
                </a:prstGeom>
                <a:solidFill>
                  <a:srgbClr val="0027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 dirty="0" err="1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xmlns="" id="{1D00D387-F0E8-4863-A590-E87954083BBC}"/>
                  </a:ext>
                </a:extLst>
              </p:cNvPr>
              <p:cNvGrpSpPr/>
              <p:nvPr/>
            </p:nvGrpSpPr>
            <p:grpSpPr>
              <a:xfrm>
                <a:off x="2658533" y="1628586"/>
                <a:ext cx="660400" cy="4030659"/>
                <a:chOff x="2658532" y="1600462"/>
                <a:chExt cx="1696507" cy="4030659"/>
              </a:xfrm>
            </p:grpSpPr>
            <p:sp>
              <p:nvSpPr>
                <p:cNvPr id="50" name="Rectangle 8">
                  <a:extLst>
                    <a:ext uri="{FF2B5EF4-FFF2-40B4-BE49-F238E27FC236}">
                      <a16:creationId xmlns:a16="http://schemas.microsoft.com/office/drawing/2014/main" xmlns="" id="{9D52B18A-843A-45E7-B23A-014821089C61}"/>
                    </a:ext>
                  </a:extLst>
                </p:cNvPr>
                <p:cNvSpPr/>
                <p:nvPr/>
              </p:nvSpPr>
              <p:spPr>
                <a:xfrm>
                  <a:off x="2658532" y="2946132"/>
                  <a:ext cx="1696507" cy="1352020"/>
                </a:xfrm>
                <a:custGeom>
                  <a:avLst/>
                  <a:gdLst>
                    <a:gd name="connsiteX0" fmla="*/ 0 w 1696507"/>
                    <a:gd name="connsiteY0" fmla="*/ 0 h 1018645"/>
                    <a:gd name="connsiteX1" fmla="*/ 1696507 w 1696507"/>
                    <a:gd name="connsiteY1" fmla="*/ 0 h 1018645"/>
                    <a:gd name="connsiteX2" fmla="*/ 1696507 w 1696507"/>
                    <a:gd name="connsiteY2" fmla="*/ 1018645 h 1018645"/>
                    <a:gd name="connsiteX3" fmla="*/ 0 w 1696507"/>
                    <a:gd name="connsiteY3" fmla="*/ 1018645 h 1018645"/>
                    <a:gd name="connsiteX4" fmla="*/ 0 w 1696507"/>
                    <a:gd name="connsiteY4" fmla="*/ 0 h 1018645"/>
                    <a:gd name="connsiteX0" fmla="*/ 0 w 1696507"/>
                    <a:gd name="connsiteY0" fmla="*/ 165100 h 1183745"/>
                    <a:gd name="connsiteX1" fmla="*/ 1696507 w 1696507"/>
                    <a:gd name="connsiteY1" fmla="*/ 0 h 1183745"/>
                    <a:gd name="connsiteX2" fmla="*/ 1696507 w 1696507"/>
                    <a:gd name="connsiteY2" fmla="*/ 1183745 h 1183745"/>
                    <a:gd name="connsiteX3" fmla="*/ 0 w 1696507"/>
                    <a:gd name="connsiteY3" fmla="*/ 1183745 h 1183745"/>
                    <a:gd name="connsiteX4" fmla="*/ 0 w 1696507"/>
                    <a:gd name="connsiteY4" fmla="*/ 165100 h 1183745"/>
                    <a:gd name="connsiteX0" fmla="*/ 0 w 1696507"/>
                    <a:gd name="connsiteY0" fmla="*/ 165100 h 1352020"/>
                    <a:gd name="connsiteX1" fmla="*/ 1696507 w 1696507"/>
                    <a:gd name="connsiteY1" fmla="*/ 0 h 1352020"/>
                    <a:gd name="connsiteX2" fmla="*/ 1696507 w 1696507"/>
                    <a:gd name="connsiteY2" fmla="*/ 1352020 h 1352020"/>
                    <a:gd name="connsiteX3" fmla="*/ 0 w 1696507"/>
                    <a:gd name="connsiteY3" fmla="*/ 1183745 h 1352020"/>
                    <a:gd name="connsiteX4" fmla="*/ 0 w 1696507"/>
                    <a:gd name="connsiteY4" fmla="*/ 165100 h 135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507" h="1352020">
                      <a:moveTo>
                        <a:pt x="0" y="165100"/>
                      </a:moveTo>
                      <a:lnTo>
                        <a:pt x="1696507" y="0"/>
                      </a:lnTo>
                      <a:lnTo>
                        <a:pt x="1696507" y="1352020"/>
                      </a:lnTo>
                      <a:lnTo>
                        <a:pt x="0" y="1183745"/>
                      </a:lnTo>
                      <a:lnTo>
                        <a:pt x="0" y="165100"/>
                      </a:lnTo>
                      <a:close/>
                    </a:path>
                  </a:pathLst>
                </a:custGeom>
                <a:solidFill>
                  <a:srgbClr val="31313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 dirty="0" err="1"/>
                </a:p>
              </p:txBody>
            </p:sp>
            <p:sp>
              <p:nvSpPr>
                <p:cNvPr id="51" name="Rectangle 9">
                  <a:extLst>
                    <a:ext uri="{FF2B5EF4-FFF2-40B4-BE49-F238E27FC236}">
                      <a16:creationId xmlns:a16="http://schemas.microsoft.com/office/drawing/2014/main" xmlns="" id="{386802B4-BB9E-4D35-BF1E-3CA149ED388E}"/>
                    </a:ext>
                  </a:extLst>
                </p:cNvPr>
                <p:cNvSpPr/>
                <p:nvPr/>
              </p:nvSpPr>
              <p:spPr>
                <a:xfrm>
                  <a:off x="2658532" y="1600462"/>
                  <a:ext cx="1696507" cy="1510770"/>
                </a:xfrm>
                <a:custGeom>
                  <a:avLst/>
                  <a:gdLst>
                    <a:gd name="connsiteX0" fmla="*/ 0 w 1696507"/>
                    <a:gd name="connsiteY0" fmla="*/ 0 h 1018645"/>
                    <a:gd name="connsiteX1" fmla="*/ 1696507 w 1696507"/>
                    <a:gd name="connsiteY1" fmla="*/ 0 h 1018645"/>
                    <a:gd name="connsiteX2" fmla="*/ 1696507 w 1696507"/>
                    <a:gd name="connsiteY2" fmla="*/ 1018645 h 1018645"/>
                    <a:gd name="connsiteX3" fmla="*/ 0 w 1696507"/>
                    <a:gd name="connsiteY3" fmla="*/ 1018645 h 1018645"/>
                    <a:gd name="connsiteX4" fmla="*/ 0 w 1696507"/>
                    <a:gd name="connsiteY4" fmla="*/ 0 h 1018645"/>
                    <a:gd name="connsiteX0" fmla="*/ 0 w 1696507"/>
                    <a:gd name="connsiteY0" fmla="*/ 482600 h 1501245"/>
                    <a:gd name="connsiteX1" fmla="*/ 1696507 w 1696507"/>
                    <a:gd name="connsiteY1" fmla="*/ 0 h 1501245"/>
                    <a:gd name="connsiteX2" fmla="*/ 1696507 w 1696507"/>
                    <a:gd name="connsiteY2" fmla="*/ 1501245 h 1501245"/>
                    <a:gd name="connsiteX3" fmla="*/ 0 w 1696507"/>
                    <a:gd name="connsiteY3" fmla="*/ 1501245 h 1501245"/>
                    <a:gd name="connsiteX4" fmla="*/ 0 w 1696507"/>
                    <a:gd name="connsiteY4" fmla="*/ 482600 h 1501245"/>
                    <a:gd name="connsiteX0" fmla="*/ 0 w 1696507"/>
                    <a:gd name="connsiteY0" fmla="*/ 482600 h 1501245"/>
                    <a:gd name="connsiteX1" fmla="*/ 1696507 w 1696507"/>
                    <a:gd name="connsiteY1" fmla="*/ 0 h 1501245"/>
                    <a:gd name="connsiteX2" fmla="*/ 1696507 w 1696507"/>
                    <a:gd name="connsiteY2" fmla="*/ 1332970 h 1501245"/>
                    <a:gd name="connsiteX3" fmla="*/ 0 w 1696507"/>
                    <a:gd name="connsiteY3" fmla="*/ 1501245 h 1501245"/>
                    <a:gd name="connsiteX4" fmla="*/ 0 w 1696507"/>
                    <a:gd name="connsiteY4" fmla="*/ 482600 h 1501245"/>
                    <a:gd name="connsiteX0" fmla="*/ 0 w 1696507"/>
                    <a:gd name="connsiteY0" fmla="*/ 482600 h 1501245"/>
                    <a:gd name="connsiteX1" fmla="*/ 1696507 w 1696507"/>
                    <a:gd name="connsiteY1" fmla="*/ 0 h 1501245"/>
                    <a:gd name="connsiteX2" fmla="*/ 1696507 w 1696507"/>
                    <a:gd name="connsiteY2" fmla="*/ 1332970 h 1501245"/>
                    <a:gd name="connsiteX3" fmla="*/ 0 w 1696507"/>
                    <a:gd name="connsiteY3" fmla="*/ 1501245 h 1501245"/>
                    <a:gd name="connsiteX4" fmla="*/ 0 w 1696507"/>
                    <a:gd name="connsiteY4" fmla="*/ 482600 h 1501245"/>
                    <a:gd name="connsiteX0" fmla="*/ 0 w 1696507"/>
                    <a:gd name="connsiteY0" fmla="*/ 492125 h 1510770"/>
                    <a:gd name="connsiteX1" fmla="*/ 1693332 w 1696507"/>
                    <a:gd name="connsiteY1" fmla="*/ 0 h 1510770"/>
                    <a:gd name="connsiteX2" fmla="*/ 1696507 w 1696507"/>
                    <a:gd name="connsiteY2" fmla="*/ 1342495 h 1510770"/>
                    <a:gd name="connsiteX3" fmla="*/ 0 w 1696507"/>
                    <a:gd name="connsiteY3" fmla="*/ 1510770 h 1510770"/>
                    <a:gd name="connsiteX4" fmla="*/ 0 w 1696507"/>
                    <a:gd name="connsiteY4" fmla="*/ 492125 h 1510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507" h="1510770">
                      <a:moveTo>
                        <a:pt x="0" y="492125"/>
                      </a:moveTo>
                      <a:lnTo>
                        <a:pt x="1693332" y="0"/>
                      </a:lnTo>
                      <a:cubicBezTo>
                        <a:pt x="1694390" y="447498"/>
                        <a:pt x="1695449" y="894997"/>
                        <a:pt x="1696507" y="1342495"/>
                      </a:cubicBezTo>
                      <a:lnTo>
                        <a:pt x="0" y="1510770"/>
                      </a:lnTo>
                      <a:lnTo>
                        <a:pt x="0" y="492125"/>
                      </a:lnTo>
                      <a:close/>
                    </a:path>
                  </a:pathLst>
                </a:custGeom>
                <a:solidFill>
                  <a:srgbClr val="575757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 dirty="0" err="1"/>
                </a:p>
              </p:txBody>
            </p:sp>
            <p:sp>
              <p:nvSpPr>
                <p:cNvPr id="52" name="Rectangle 10">
                  <a:extLst>
                    <a:ext uri="{FF2B5EF4-FFF2-40B4-BE49-F238E27FC236}">
                      <a16:creationId xmlns:a16="http://schemas.microsoft.com/office/drawing/2014/main" xmlns="" id="{D98E0A5B-2670-4B50-B08E-D1B3F6AE7932}"/>
                    </a:ext>
                  </a:extLst>
                </p:cNvPr>
                <p:cNvSpPr/>
                <p:nvPr/>
              </p:nvSpPr>
              <p:spPr>
                <a:xfrm>
                  <a:off x="2658532" y="4129876"/>
                  <a:ext cx="1696507" cy="1501245"/>
                </a:xfrm>
                <a:custGeom>
                  <a:avLst/>
                  <a:gdLst>
                    <a:gd name="connsiteX0" fmla="*/ 0 w 1696507"/>
                    <a:gd name="connsiteY0" fmla="*/ 0 h 1018645"/>
                    <a:gd name="connsiteX1" fmla="*/ 1696507 w 1696507"/>
                    <a:gd name="connsiteY1" fmla="*/ 0 h 1018645"/>
                    <a:gd name="connsiteX2" fmla="*/ 1696507 w 1696507"/>
                    <a:gd name="connsiteY2" fmla="*/ 1018645 h 1018645"/>
                    <a:gd name="connsiteX3" fmla="*/ 0 w 1696507"/>
                    <a:gd name="connsiteY3" fmla="*/ 1018645 h 1018645"/>
                    <a:gd name="connsiteX4" fmla="*/ 0 w 1696507"/>
                    <a:gd name="connsiteY4" fmla="*/ 0 h 1018645"/>
                    <a:gd name="connsiteX0" fmla="*/ 0 w 1696507"/>
                    <a:gd name="connsiteY0" fmla="*/ 0 h 1018645"/>
                    <a:gd name="connsiteX1" fmla="*/ 1696507 w 1696507"/>
                    <a:gd name="connsiteY1" fmla="*/ 168275 h 1018645"/>
                    <a:gd name="connsiteX2" fmla="*/ 1696507 w 1696507"/>
                    <a:gd name="connsiteY2" fmla="*/ 1018645 h 1018645"/>
                    <a:gd name="connsiteX3" fmla="*/ 0 w 1696507"/>
                    <a:gd name="connsiteY3" fmla="*/ 1018645 h 1018645"/>
                    <a:gd name="connsiteX4" fmla="*/ 0 w 1696507"/>
                    <a:gd name="connsiteY4" fmla="*/ 0 h 1018645"/>
                    <a:gd name="connsiteX0" fmla="*/ 0 w 1696507"/>
                    <a:gd name="connsiteY0" fmla="*/ 0 h 1501245"/>
                    <a:gd name="connsiteX1" fmla="*/ 1696507 w 1696507"/>
                    <a:gd name="connsiteY1" fmla="*/ 168275 h 1501245"/>
                    <a:gd name="connsiteX2" fmla="*/ 1696507 w 1696507"/>
                    <a:gd name="connsiteY2" fmla="*/ 1501245 h 1501245"/>
                    <a:gd name="connsiteX3" fmla="*/ 0 w 1696507"/>
                    <a:gd name="connsiteY3" fmla="*/ 1018645 h 1501245"/>
                    <a:gd name="connsiteX4" fmla="*/ 0 w 1696507"/>
                    <a:gd name="connsiteY4" fmla="*/ 0 h 1501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507" h="1501245">
                      <a:moveTo>
                        <a:pt x="0" y="0"/>
                      </a:moveTo>
                      <a:lnTo>
                        <a:pt x="1696507" y="168275"/>
                      </a:lnTo>
                      <a:lnTo>
                        <a:pt x="1696507" y="1501245"/>
                      </a:lnTo>
                      <a:lnTo>
                        <a:pt x="0" y="10186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7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 dirty="0" err="1"/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AB888A90-341E-4260-90D9-59EAC684F82F}"/>
                  </a:ext>
                </a:extLst>
              </p:cNvPr>
              <p:cNvSpPr/>
              <p:nvPr/>
            </p:nvSpPr>
            <p:spPr>
              <a:xfrm>
                <a:off x="1534846" y="2487963"/>
                <a:ext cx="752233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>
                    <a:solidFill>
                      <a:schemeClr val="bg1"/>
                    </a:solidFill>
                  </a:rPr>
                  <a:t>India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8CF40F0A-66C9-4A5C-A4FE-40FC6E18E120}"/>
                  </a:ext>
                </a:extLst>
              </p:cNvPr>
              <p:cNvSpPr/>
              <p:nvPr/>
            </p:nvSpPr>
            <p:spPr>
              <a:xfrm>
                <a:off x="1534846" y="3384738"/>
                <a:ext cx="1147742" cy="55399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>
                    <a:solidFill>
                      <a:schemeClr val="bg1"/>
                    </a:solidFill>
                  </a:rPr>
                  <a:t>South Africa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E3721180-1075-4FE7-B977-2D091641002B}"/>
                  </a:ext>
                </a:extLst>
              </p:cNvPr>
              <p:cNvSpPr/>
              <p:nvPr/>
            </p:nvSpPr>
            <p:spPr>
              <a:xfrm>
                <a:off x="1534846" y="4526614"/>
                <a:ext cx="1147742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>
                    <a:solidFill>
                      <a:schemeClr val="bg1"/>
                    </a:solidFill>
                  </a:rPr>
                  <a:t>Indonesia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51C2A27C-B365-4101-A862-FD8B704C187E}"/>
                  </a:ext>
                </a:extLst>
              </p:cNvPr>
              <p:cNvGrpSpPr/>
              <p:nvPr/>
            </p:nvGrpSpPr>
            <p:grpSpPr>
              <a:xfrm>
                <a:off x="3318933" y="1629379"/>
                <a:ext cx="5109065" cy="4038600"/>
                <a:chOff x="4191002" y="1360218"/>
                <a:chExt cx="5109065" cy="40386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xmlns="" id="{296184AF-BB22-4818-B290-E25EC14297A0}"/>
                    </a:ext>
                  </a:extLst>
                </p:cNvPr>
                <p:cNvGrpSpPr/>
                <p:nvPr/>
              </p:nvGrpSpPr>
              <p:grpSpPr>
                <a:xfrm>
                  <a:off x="4191002" y="1360218"/>
                  <a:ext cx="5109065" cy="4038600"/>
                  <a:chOff x="4355038" y="1419487"/>
                  <a:chExt cx="4929500" cy="4038600"/>
                </a:xfrm>
              </p:grpSpPr>
              <p:sp>
                <p:nvSpPr>
                  <p:cNvPr id="47" name="Round Same Side Corner Rectangle 44">
                    <a:extLst>
                      <a:ext uri="{FF2B5EF4-FFF2-40B4-BE49-F238E27FC236}">
                        <a16:creationId xmlns:a16="http://schemas.microsoft.com/office/drawing/2014/main" xmlns="" id="{BA0FB964-8C8C-4B09-A218-32BF9582650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146688" y="-372163"/>
                    <a:ext cx="1346199" cy="4929500"/>
                  </a:xfrm>
                  <a:prstGeom prst="round2SameRect">
                    <a:avLst/>
                  </a:prstGeom>
                  <a:solidFill>
                    <a:srgbClr val="DCDCDC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b="0" dirty="0" err="1"/>
                  </a:p>
                </p:txBody>
              </p:sp>
              <p:sp>
                <p:nvSpPr>
                  <p:cNvPr id="48" name="Round Same Side Corner Rectangle 45">
                    <a:extLst>
                      <a:ext uri="{FF2B5EF4-FFF2-40B4-BE49-F238E27FC236}">
                        <a16:creationId xmlns:a16="http://schemas.microsoft.com/office/drawing/2014/main" xmlns="" id="{DB6015F0-DC05-4FB9-82EB-FD11497BBF2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146688" y="974038"/>
                    <a:ext cx="1346199" cy="4929499"/>
                  </a:xfrm>
                  <a:prstGeom prst="round2SameRect">
                    <a:avLst/>
                  </a:prstGeom>
                  <a:solidFill>
                    <a:srgbClr val="B4B4B4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b="0" dirty="0" err="1"/>
                  </a:p>
                </p:txBody>
              </p:sp>
              <p:sp>
                <p:nvSpPr>
                  <p:cNvPr id="49" name="Round Same Side Corner Rectangle 48">
                    <a:extLst>
                      <a:ext uri="{FF2B5EF4-FFF2-40B4-BE49-F238E27FC236}">
                        <a16:creationId xmlns:a16="http://schemas.microsoft.com/office/drawing/2014/main" xmlns="" id="{380D3D76-E5E3-46F8-B807-F0EEC980CA1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146688" y="2320238"/>
                    <a:ext cx="1346199" cy="4929499"/>
                  </a:xfrm>
                  <a:prstGeom prst="round2SameRect">
                    <a:avLst/>
                  </a:prstGeom>
                  <a:solidFill>
                    <a:srgbClr val="72C7E7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b="0" dirty="0" err="1"/>
                  </a:p>
                </p:txBody>
              </p:sp>
            </p:grp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A78C06DE-1969-44CF-84DF-363693B6F7AC}"/>
                    </a:ext>
                  </a:extLst>
                </p:cNvPr>
                <p:cNvSpPr/>
                <p:nvPr/>
              </p:nvSpPr>
              <p:spPr>
                <a:xfrm>
                  <a:off x="4431935" y="1661573"/>
                  <a:ext cx="4790063" cy="785703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285750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rgbClr val="313131"/>
                      </a:solidFill>
                    </a:rPr>
                    <a:t>Offtake risk and power sector design </a:t>
                  </a:r>
                </a:p>
                <a:p>
                  <a:pPr marL="285750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rgbClr val="313131"/>
                      </a:solidFill>
                    </a:rPr>
                    <a:t>Execution risk and the ease of doing business </a:t>
                  </a:r>
                </a:p>
                <a:p>
                  <a:pPr marL="285750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rgbClr val="313131"/>
                      </a:solidFill>
                    </a:rPr>
                    <a:t>Grid integration risk </a:t>
                  </a:r>
                </a:p>
              </p:txBody>
            </p:sp>
          </p:grp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3A8B37AB-A54D-4230-BB3B-C7E296530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643" y="2363213"/>
              <a:ext cx="540984" cy="3600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629FAE74-64A9-481D-95C3-B8B5EC28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643" y="3391274"/>
              <a:ext cx="540984" cy="3600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CB78802E-1FE6-4318-91B6-DF55269FF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627" y="4382457"/>
              <a:ext cx="540000" cy="360000"/>
            </a:xfrm>
            <a:prstGeom prst="rect">
              <a:avLst/>
            </a:prstGeom>
          </p:spPr>
        </p:pic>
      </p:grpSp>
      <p:sp>
        <p:nvSpPr>
          <p:cNvPr id="56" name="Title 31">
            <a:extLst>
              <a:ext uri="{FF2B5EF4-FFF2-40B4-BE49-F238E27FC236}">
                <a16:creationId xmlns:a16="http://schemas.microsoft.com/office/drawing/2014/main" xmlns="" id="{ACD1463E-5A30-4EA0-9FFC-B455D74D1336}"/>
              </a:ext>
            </a:extLst>
          </p:cNvPr>
          <p:cNvSpPr txBox="1">
            <a:spLocks/>
          </p:cNvSpPr>
          <p:nvPr/>
        </p:nvSpPr>
        <p:spPr>
          <a:xfrm>
            <a:off x="1749061" y="5897802"/>
            <a:ext cx="8577713" cy="648161"/>
          </a:xfrm>
          <a:prstGeom prst="rect">
            <a:avLst/>
          </a:prstGeom>
          <a:noFill/>
        </p:spPr>
        <p:txBody>
          <a:bodyPr vert="horz" lIns="72000" tIns="45720" rIns="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cap="none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do we enable a shift from a one size fits all approach for emerging economies?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are the key factors to be considered while designing the electricity markets of the future?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D4F5680D-74F5-4B59-B406-8FA5EB9BE918}"/>
              </a:ext>
            </a:extLst>
          </p:cNvPr>
          <p:cNvSpPr/>
          <p:nvPr/>
        </p:nvSpPr>
        <p:spPr>
          <a:xfrm>
            <a:off x="4845672" y="2890915"/>
            <a:ext cx="5778943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3131"/>
                </a:solidFill>
              </a:rPr>
              <a:t>Political and macroeconomic risk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3131"/>
                </a:solidFill>
              </a:rPr>
              <a:t>Demand risk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3131"/>
                </a:solidFill>
              </a:rPr>
              <a:t>Grid integration risk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CDF78348-8B25-434D-861D-EACBA4831275}"/>
              </a:ext>
            </a:extLst>
          </p:cNvPr>
          <p:cNvSpPr/>
          <p:nvPr/>
        </p:nvSpPr>
        <p:spPr>
          <a:xfrm>
            <a:off x="4845672" y="4384435"/>
            <a:ext cx="5778943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3131"/>
                </a:solidFill>
              </a:rPr>
              <a:t>Demand risk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3131"/>
                </a:solidFill>
              </a:rPr>
              <a:t>Policy and regulatory risk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3131"/>
                </a:solidFill>
              </a:rPr>
              <a:t>Execution risk </a:t>
            </a:r>
          </a:p>
        </p:txBody>
      </p:sp>
    </p:spTree>
    <p:extLst>
      <p:ext uri="{BB962C8B-B14F-4D97-AF65-F5344CB8AC3E}">
        <p14:creationId xmlns:p14="http://schemas.microsoft.com/office/powerpoint/2010/main" val="2799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EA2DAED-AEAC-4940-87FD-128447072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5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940A9A6-4271-4A51-96DA-A36EC3B3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nimble and interactive energy system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716E51-6E31-46ED-98DA-FF480ACC8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Author </a:t>
            </a:r>
            <a:endParaRPr lang="en-IN" dirty="0"/>
          </a:p>
        </p:txBody>
      </p:sp>
      <p:sp>
        <p:nvSpPr>
          <p:cNvPr id="6" name="Title 31">
            <a:extLst>
              <a:ext uri="{FF2B5EF4-FFF2-40B4-BE49-F238E27FC236}">
                <a16:creationId xmlns:a16="http://schemas.microsoft.com/office/drawing/2014/main" xmlns="" id="{EEA61C66-6AFD-4F76-AE44-7871DCF20B9D}"/>
              </a:ext>
            </a:extLst>
          </p:cNvPr>
          <p:cNvSpPr txBox="1">
            <a:spLocks/>
          </p:cNvSpPr>
          <p:nvPr/>
        </p:nvSpPr>
        <p:spPr>
          <a:xfrm>
            <a:off x="3039557" y="1020561"/>
            <a:ext cx="5409397" cy="438240"/>
          </a:xfrm>
          <a:prstGeom prst="rect">
            <a:avLst/>
          </a:prstGeom>
          <a:noFill/>
        </p:spPr>
        <p:txBody>
          <a:bodyPr vert="horz" lIns="72000" tIns="45720" rIns="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cap="none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In future, consumer will be at the center with rapid innovation in technology and business models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616ACEE-B1B1-49A2-9C24-BAF7EB22F765}"/>
              </a:ext>
            </a:extLst>
          </p:cNvPr>
          <p:cNvGrpSpPr/>
          <p:nvPr/>
        </p:nvGrpSpPr>
        <p:grpSpPr>
          <a:xfrm>
            <a:off x="917561" y="1856659"/>
            <a:ext cx="10240713" cy="907246"/>
            <a:chOff x="2048423" y="2000240"/>
            <a:chExt cx="6862814" cy="4680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" name="Pentagon 26">
              <a:extLst>
                <a:ext uri="{FF2B5EF4-FFF2-40B4-BE49-F238E27FC236}">
                  <a16:creationId xmlns:a16="http://schemas.microsoft.com/office/drawing/2014/main" xmlns="" id="{2D11834E-1E19-4A62-9C16-3CED07335BE8}"/>
                </a:ext>
              </a:extLst>
            </p:cNvPr>
            <p:cNvSpPr/>
            <p:nvPr/>
          </p:nvSpPr>
          <p:spPr>
            <a:xfrm>
              <a:off x="2048423" y="2000240"/>
              <a:ext cx="1836000" cy="468000"/>
            </a:xfrm>
            <a:prstGeom prst="homePlat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</a:rPr>
                <a:t>Generation</a:t>
              </a:r>
            </a:p>
          </p:txBody>
        </p:sp>
        <p:sp>
          <p:nvSpPr>
            <p:cNvPr id="9" name="Chevron 27">
              <a:extLst>
                <a:ext uri="{FF2B5EF4-FFF2-40B4-BE49-F238E27FC236}">
                  <a16:creationId xmlns:a16="http://schemas.microsoft.com/office/drawing/2014/main" xmlns="" id="{DEF5A1D1-603F-4EC9-A6C7-682814961B06}"/>
                </a:ext>
              </a:extLst>
            </p:cNvPr>
            <p:cNvSpPr/>
            <p:nvPr/>
          </p:nvSpPr>
          <p:spPr>
            <a:xfrm>
              <a:off x="3724028" y="2000240"/>
              <a:ext cx="1836000" cy="468000"/>
            </a:xfrm>
            <a:prstGeom prst="chevron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</a:rPr>
                <a:t>Transmission &amp; distribution</a:t>
              </a:r>
            </a:p>
          </p:txBody>
        </p:sp>
        <p:sp>
          <p:nvSpPr>
            <p:cNvPr id="10" name="Chevron 28">
              <a:extLst>
                <a:ext uri="{FF2B5EF4-FFF2-40B4-BE49-F238E27FC236}">
                  <a16:creationId xmlns:a16="http://schemas.microsoft.com/office/drawing/2014/main" xmlns="" id="{47183879-48FC-4AD2-B99A-C80055E235DF}"/>
                </a:ext>
              </a:extLst>
            </p:cNvPr>
            <p:cNvSpPr/>
            <p:nvPr/>
          </p:nvSpPr>
          <p:spPr>
            <a:xfrm>
              <a:off x="5399633" y="2000240"/>
              <a:ext cx="1836000" cy="468000"/>
            </a:xfrm>
            <a:prstGeom prst="chevron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</a:rPr>
                <a:t>Market operation</a:t>
              </a:r>
            </a:p>
          </p:txBody>
        </p:sp>
        <p:sp>
          <p:nvSpPr>
            <p:cNvPr id="11" name="Chevron 29">
              <a:extLst>
                <a:ext uri="{FF2B5EF4-FFF2-40B4-BE49-F238E27FC236}">
                  <a16:creationId xmlns:a16="http://schemas.microsoft.com/office/drawing/2014/main" xmlns="" id="{E1DDC6B7-4C31-4A93-8561-EEFE214E8F1E}"/>
                </a:ext>
              </a:extLst>
            </p:cNvPr>
            <p:cNvSpPr/>
            <p:nvPr/>
          </p:nvSpPr>
          <p:spPr>
            <a:xfrm>
              <a:off x="7075237" y="2000240"/>
              <a:ext cx="1836000" cy="468000"/>
            </a:xfrm>
            <a:prstGeom prst="chevron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</a:rPr>
                <a:t>Retail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D01F90F-8E29-4E16-9544-79E303903ABA}"/>
              </a:ext>
            </a:extLst>
          </p:cNvPr>
          <p:cNvSpPr/>
          <p:nvPr/>
        </p:nvSpPr>
        <p:spPr>
          <a:xfrm>
            <a:off x="1097281" y="3009183"/>
            <a:ext cx="1942276" cy="1738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Flexible generation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High share of distributed energy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Accurate forecasting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Freedom for consumers to choose generation source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289A4A0-C6DB-45E7-A5F4-2F5B7A590634}"/>
              </a:ext>
            </a:extLst>
          </p:cNvPr>
          <p:cNvSpPr/>
          <p:nvPr/>
        </p:nvSpPr>
        <p:spPr>
          <a:xfrm>
            <a:off x="3635070" y="2998542"/>
            <a:ext cx="2064690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Grid scale storage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Maintenance using predictive analytics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Real time monitoring (e.g. Drones)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Smart network planning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BE835A0-1008-44EB-A0F7-8A4997551018}"/>
              </a:ext>
            </a:extLst>
          </p:cNvPr>
          <p:cNvSpPr/>
          <p:nvPr/>
        </p:nvSpPr>
        <p:spPr>
          <a:xfrm>
            <a:off x="6264244" y="3076553"/>
            <a:ext cx="1975515" cy="1738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Advanced forecasting and scheduling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Smart grids to manage prosumers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Increased competition for consumers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P2P transactions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84B6B17-2A5A-41BB-BC56-2ECE149C9BAD}"/>
              </a:ext>
            </a:extLst>
          </p:cNvPr>
          <p:cNvSpPr/>
          <p:nvPr/>
        </p:nvSpPr>
        <p:spPr>
          <a:xfrm>
            <a:off x="8657932" y="2990537"/>
            <a:ext cx="2274228" cy="19543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Smart metering, billing and payment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Digital communication with consumers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Grid-to-vehicle and vehicle-to-grid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Consumption analytics – energy efficiency</a:t>
            </a:r>
          </a:p>
        </p:txBody>
      </p:sp>
      <p:sp>
        <p:nvSpPr>
          <p:cNvPr id="25" name="Title 31">
            <a:extLst>
              <a:ext uri="{FF2B5EF4-FFF2-40B4-BE49-F238E27FC236}">
                <a16:creationId xmlns:a16="http://schemas.microsoft.com/office/drawing/2014/main" xmlns="" id="{C880C231-DD8E-40C3-BB37-32FE9A187337}"/>
              </a:ext>
            </a:extLst>
          </p:cNvPr>
          <p:cNvSpPr txBox="1">
            <a:spLocks/>
          </p:cNvSpPr>
          <p:nvPr/>
        </p:nvSpPr>
        <p:spPr>
          <a:xfrm>
            <a:off x="1749061" y="5633836"/>
            <a:ext cx="8577713" cy="648161"/>
          </a:xfrm>
          <a:prstGeom prst="rect">
            <a:avLst/>
          </a:prstGeom>
          <a:noFill/>
        </p:spPr>
        <p:txBody>
          <a:bodyPr vert="horz" lIns="72000" tIns="45720" rIns="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cap="none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do we drive the </a:t>
            </a:r>
            <a:r>
              <a:rPr lang="en-US" sz="16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behavioural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shift? and build operational capacity to operate a more nimble electricity system?</a:t>
            </a:r>
          </a:p>
        </p:txBody>
      </p:sp>
    </p:spTree>
    <p:extLst>
      <p:ext uri="{BB962C8B-B14F-4D97-AF65-F5344CB8AC3E}">
        <p14:creationId xmlns:p14="http://schemas.microsoft.com/office/powerpoint/2010/main" val="427134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26DB3CB-3B8E-410E-A016-54C6277B1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8627" y="6268224"/>
            <a:ext cx="773373" cy="365125"/>
          </a:xfrm>
        </p:spPr>
        <p:txBody>
          <a:bodyPr/>
          <a:lstStyle/>
          <a:p>
            <a:fld id="{454FB0FA-1F4E-0144-8AFC-60E32D3AB949}" type="slidenum">
              <a:rPr lang="en-US" smtClean="0"/>
              <a:pPr/>
              <a:t>6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65BD5C3-4DA5-4F48-AF03-8D0E3C0F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07" y="194428"/>
            <a:ext cx="11284423" cy="793914"/>
          </a:xfrm>
        </p:spPr>
        <p:txBody>
          <a:bodyPr/>
          <a:lstStyle/>
          <a:p>
            <a:r>
              <a:rPr lang="en-US" dirty="0"/>
              <a:t>Public money will play an important role in the transition 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5C57DD-CFAF-4B30-ABDA-1A80F95D9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7220" y="6532180"/>
            <a:ext cx="8205973" cy="257985"/>
          </a:xfrm>
        </p:spPr>
        <p:txBody>
          <a:bodyPr/>
          <a:lstStyle/>
          <a:p>
            <a:r>
              <a:rPr lang="en-US" dirty="0"/>
              <a:t>Source: Author </a:t>
            </a:r>
            <a:endParaRPr lang="en-I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EA4560F-46CF-480B-82F7-9368CE733D87}"/>
              </a:ext>
            </a:extLst>
          </p:cNvPr>
          <p:cNvGrpSpPr/>
          <p:nvPr/>
        </p:nvGrpSpPr>
        <p:grpSpPr>
          <a:xfrm>
            <a:off x="1513307" y="1033671"/>
            <a:ext cx="2869944" cy="2633686"/>
            <a:chOff x="456584" y="1780375"/>
            <a:chExt cx="1464679" cy="18098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3A590EC-2232-4494-AF4C-5E43AE97C421}"/>
                </a:ext>
              </a:extLst>
            </p:cNvPr>
            <p:cNvSpPr/>
            <p:nvPr/>
          </p:nvSpPr>
          <p:spPr>
            <a:xfrm>
              <a:off x="456584" y="1780375"/>
              <a:ext cx="1458846" cy="548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Budgetary allocation</a:t>
              </a:r>
              <a:endParaRPr lang="en-IN" sz="1600" b="1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659E05D-BF34-4C84-A3D0-B383D75B7CB0}"/>
                </a:ext>
              </a:extLst>
            </p:cNvPr>
            <p:cNvSpPr/>
            <p:nvPr/>
          </p:nvSpPr>
          <p:spPr>
            <a:xfrm>
              <a:off x="462417" y="2425106"/>
              <a:ext cx="1458846" cy="11651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chemeClr val="tx1"/>
                  </a:solidFill>
                </a:rPr>
                <a:t>Capitalisation</a:t>
              </a:r>
              <a:r>
                <a:rPr lang="en-US" sz="1400" dirty="0">
                  <a:solidFill>
                    <a:schemeClr val="tx1"/>
                  </a:solidFill>
                </a:rPr>
                <a:t> of ministries and departments 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chemeClr val="tx1"/>
                  </a:solidFill>
                </a:rPr>
                <a:t>Capitalisation</a:t>
              </a:r>
              <a:r>
                <a:rPr lang="en-US" sz="1400" dirty="0">
                  <a:solidFill>
                    <a:schemeClr val="tx1"/>
                  </a:solidFill>
                </a:rPr>
                <a:t> of incentive schemes 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D372134-3FCF-4B52-9B0D-D4CDDEBA16BE}"/>
              </a:ext>
            </a:extLst>
          </p:cNvPr>
          <p:cNvGrpSpPr/>
          <p:nvPr/>
        </p:nvGrpSpPr>
        <p:grpSpPr>
          <a:xfrm>
            <a:off x="4519632" y="1036606"/>
            <a:ext cx="2869944" cy="2633686"/>
            <a:chOff x="456584" y="1780375"/>
            <a:chExt cx="1464679" cy="18098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66C14B7-09AC-4C4C-A136-B91D336E9917}"/>
                </a:ext>
              </a:extLst>
            </p:cNvPr>
            <p:cNvSpPr/>
            <p:nvPr/>
          </p:nvSpPr>
          <p:spPr>
            <a:xfrm>
              <a:off x="456584" y="1780375"/>
              <a:ext cx="1458846" cy="548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Financial cooperation</a:t>
              </a:r>
              <a:endParaRPr lang="en-IN" sz="16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8F41457-BD1D-4B9F-B919-DBC2B191561A}"/>
                </a:ext>
              </a:extLst>
            </p:cNvPr>
            <p:cNvSpPr/>
            <p:nvPr/>
          </p:nvSpPr>
          <p:spPr>
            <a:xfrm>
              <a:off x="462417" y="2425106"/>
              <a:ext cx="1458846" cy="11651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Establishing preferential G2G lines of credit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Offering sovereign guarantee for sectoral credit schemes 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30F31DB-5485-4153-91F4-C26C46CAC20D}"/>
              </a:ext>
            </a:extLst>
          </p:cNvPr>
          <p:cNvGrpSpPr/>
          <p:nvPr/>
        </p:nvGrpSpPr>
        <p:grpSpPr>
          <a:xfrm>
            <a:off x="7525957" y="1036606"/>
            <a:ext cx="2869944" cy="2633686"/>
            <a:chOff x="456584" y="1780375"/>
            <a:chExt cx="1464679" cy="180984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EDE45FC-48BA-46C8-8212-03BE2A98F0E1}"/>
                </a:ext>
              </a:extLst>
            </p:cNvPr>
            <p:cNvSpPr/>
            <p:nvPr/>
          </p:nvSpPr>
          <p:spPr>
            <a:xfrm>
              <a:off x="456584" y="1780375"/>
              <a:ext cx="1458846" cy="548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Fiscal incentives</a:t>
              </a:r>
              <a:endParaRPr lang="en-IN" sz="16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60F7AC1-AF0A-4A76-8BC1-9986A03FE617}"/>
                </a:ext>
              </a:extLst>
            </p:cNvPr>
            <p:cNvSpPr/>
            <p:nvPr/>
          </p:nvSpPr>
          <p:spPr>
            <a:xfrm>
              <a:off x="462417" y="2425106"/>
              <a:ext cx="1458846" cy="11651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Tax holidays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Accelerated depreciation benefits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Waiver of duties and charges 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7237D25-3376-420D-A274-9C97566A9D52}"/>
              </a:ext>
            </a:extLst>
          </p:cNvPr>
          <p:cNvGrpSpPr/>
          <p:nvPr/>
        </p:nvGrpSpPr>
        <p:grpSpPr>
          <a:xfrm>
            <a:off x="7547783" y="3387008"/>
            <a:ext cx="2869944" cy="2633686"/>
            <a:chOff x="456584" y="1780375"/>
            <a:chExt cx="1464679" cy="18098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378968E-89A8-4D24-913F-27837F0B5929}"/>
                </a:ext>
              </a:extLst>
            </p:cNvPr>
            <p:cNvSpPr/>
            <p:nvPr/>
          </p:nvSpPr>
          <p:spPr>
            <a:xfrm>
              <a:off x="456584" y="1780375"/>
              <a:ext cx="1458846" cy="548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Viability gap funding</a:t>
              </a:r>
              <a:endParaRPr lang="en-IN" sz="16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CF8EE07-257B-490A-88A5-50FA73687E59}"/>
                </a:ext>
              </a:extLst>
            </p:cNvPr>
            <p:cNvSpPr/>
            <p:nvPr/>
          </p:nvSpPr>
          <p:spPr>
            <a:xfrm>
              <a:off x="462417" y="2425106"/>
              <a:ext cx="1458846" cy="11651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Capital subsidies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Gap funding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Direct benefit transfers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N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A1F0147-85C1-499E-8AA7-80427183632C}"/>
              </a:ext>
            </a:extLst>
          </p:cNvPr>
          <p:cNvGrpSpPr/>
          <p:nvPr/>
        </p:nvGrpSpPr>
        <p:grpSpPr>
          <a:xfrm>
            <a:off x="1519140" y="3387008"/>
            <a:ext cx="2869944" cy="2633686"/>
            <a:chOff x="456584" y="1780375"/>
            <a:chExt cx="1464679" cy="18098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6452704-DCF7-464D-9C69-D446A569F1D1}"/>
                </a:ext>
              </a:extLst>
            </p:cNvPr>
            <p:cNvSpPr/>
            <p:nvPr/>
          </p:nvSpPr>
          <p:spPr>
            <a:xfrm>
              <a:off x="456584" y="1780375"/>
              <a:ext cx="1458846" cy="548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Finance intermediation</a:t>
              </a:r>
              <a:endParaRPr lang="en-IN" sz="1600" b="1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D077AA1-C6E0-4015-B169-E1CF75ABA606}"/>
                </a:ext>
              </a:extLst>
            </p:cNvPr>
            <p:cNvSpPr/>
            <p:nvPr/>
          </p:nvSpPr>
          <p:spPr>
            <a:xfrm>
              <a:off x="462417" y="2425106"/>
              <a:ext cx="1458846" cy="11651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Low cost lending through public NBFCs, green banks, or development banks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Sovereign or sub-sovereign issued green bonds for re-lending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6EAA41B-DFF0-47FB-8AD3-CAB37D495938}"/>
              </a:ext>
            </a:extLst>
          </p:cNvPr>
          <p:cNvGrpSpPr/>
          <p:nvPr/>
        </p:nvGrpSpPr>
        <p:grpSpPr>
          <a:xfrm>
            <a:off x="4525465" y="3379783"/>
            <a:ext cx="2869944" cy="2633686"/>
            <a:chOff x="456584" y="1780375"/>
            <a:chExt cx="1464679" cy="180984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7AEF3D9-38DB-4869-BF24-50AAE5D24AB9}"/>
                </a:ext>
              </a:extLst>
            </p:cNvPr>
            <p:cNvSpPr/>
            <p:nvPr/>
          </p:nvSpPr>
          <p:spPr>
            <a:xfrm>
              <a:off x="456584" y="1780375"/>
              <a:ext cx="1458846" cy="548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Taxation</a:t>
              </a:r>
              <a:endParaRPr lang="en-IN" sz="1600" b="1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38475D5D-0116-464F-A062-CABEE14416EF}"/>
                </a:ext>
              </a:extLst>
            </p:cNvPr>
            <p:cNvSpPr/>
            <p:nvPr/>
          </p:nvSpPr>
          <p:spPr>
            <a:xfrm>
              <a:off x="462417" y="2425106"/>
              <a:ext cx="1458846" cy="11651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Trade barriers to protect domestic industry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Carbon tax and levies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Import duties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N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28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A2DC31-91EB-4BEE-A7B3-5B792911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5" y="988343"/>
            <a:ext cx="7903792" cy="4784897"/>
          </a:xfrm>
        </p:spPr>
        <p:txBody>
          <a:bodyPr/>
          <a:lstStyle/>
          <a:p>
            <a:pPr marL="0" indent="0" algn="r">
              <a:buNone/>
            </a:pPr>
            <a:endParaRPr lang="en-IN" dirty="0"/>
          </a:p>
          <a:p>
            <a:pPr marL="0" indent="0" algn="r">
              <a:buNone/>
            </a:pPr>
            <a:endParaRPr lang="en-IN" dirty="0"/>
          </a:p>
          <a:p>
            <a:pPr marL="0" indent="0" algn="r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sz="2800" b="1" dirty="0">
                <a:solidFill>
                  <a:schemeClr val="accent1"/>
                </a:solidFill>
              </a:rPr>
              <a:t>Thank you</a:t>
            </a:r>
          </a:p>
          <a:p>
            <a:pPr marL="0" indent="0" algn="ctr">
              <a:buNone/>
            </a:pPr>
            <a:endParaRPr lang="en-IN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IN" b="1" dirty="0">
                <a:solidFill>
                  <a:schemeClr val="accent1"/>
                </a:solidFill>
              </a:rPr>
              <a:t>Join the conversation by using #</a:t>
            </a:r>
            <a:r>
              <a:rPr lang="en-IN" b="1" dirty="0" err="1">
                <a:solidFill>
                  <a:schemeClr val="accent1"/>
                </a:solidFill>
              </a:rPr>
              <a:t>EnergyHorizons</a:t>
            </a:r>
            <a:endParaRPr lang="en-IN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IN" sz="2000" dirty="0"/>
          </a:p>
          <a:p>
            <a:pPr marL="0" indent="0" algn="ctr">
              <a:buNone/>
            </a:pPr>
            <a:r>
              <a:rPr lang="en-IN" sz="2000" dirty="0"/>
              <a:t>ceew.in | @</a:t>
            </a:r>
            <a:r>
              <a:rPr lang="en-IN" sz="2000" dirty="0" err="1"/>
              <a:t>CEEWIndia</a:t>
            </a:r>
            <a:r>
              <a:rPr lang="en-IN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57DC70-43DD-44B9-967A-E140A497F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7</a:t>
            </a:fld>
            <a:r>
              <a:rPr lang="en-US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EEW - PPT Template 28Mar18">
  <a:themeElements>
    <a:clrScheme name="CEEW">
      <a:dk1>
        <a:sysClr val="windowText" lastClr="000000"/>
      </a:dk1>
      <a:lt1>
        <a:sysClr val="window" lastClr="FFFFFF"/>
      </a:lt1>
      <a:dk2>
        <a:srgbClr val="777877"/>
      </a:dk2>
      <a:lt2>
        <a:srgbClr val="FFFFFE"/>
      </a:lt2>
      <a:accent1>
        <a:srgbClr val="009ED8"/>
      </a:accent1>
      <a:accent2>
        <a:srgbClr val="F16223"/>
      </a:accent2>
      <a:accent3>
        <a:srgbClr val="86BB3F"/>
      </a:accent3>
      <a:accent4>
        <a:srgbClr val="929497"/>
      </a:accent4>
      <a:accent5>
        <a:srgbClr val="FFFFFE"/>
      </a:accent5>
      <a:accent6>
        <a:srgbClr val="FFFFFE"/>
      </a:accent6>
      <a:hlink>
        <a:srgbClr val="0D81B9"/>
      </a:hlink>
      <a:folHlink>
        <a:srgbClr val="0D81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18059</TotalTime>
  <Words>515</Words>
  <Application>Microsoft Macintosh PowerPoint</Application>
  <PresentationFormat>Widescreen</PresentationFormat>
  <Paragraphs>107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CEEW - PPT Template 28Mar18</vt:lpstr>
      <vt:lpstr>Electricity systems of the future in the economies of the future </vt:lpstr>
      <vt:lpstr>CEEW – Among South Asia’s leading policy research institutions</vt:lpstr>
      <vt:lpstr>An evolving market design for electricity…</vt:lpstr>
      <vt:lpstr>But the transition in each country is unique, requiring bespoke interventions</vt:lpstr>
      <vt:lpstr>A nimble and interactive energy system</vt:lpstr>
      <vt:lpstr>Public money will play an important role in the transition </vt:lpstr>
      <vt:lpstr>PowerPoint Presentation</vt:lpstr>
    </vt:vector>
  </TitlesOfParts>
  <Company>WRI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Dugan</dc:creator>
  <cp:lastModifiedBy>Selna Saji</cp:lastModifiedBy>
  <cp:revision>151</cp:revision>
  <dcterms:created xsi:type="dcterms:W3CDTF">2013-11-11T19:58:28Z</dcterms:created>
  <dcterms:modified xsi:type="dcterms:W3CDTF">2019-07-18T03:34:25Z</dcterms:modified>
</cp:coreProperties>
</file>